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9"/>
  </p:notesMasterIdLst>
  <p:sldIdLst>
    <p:sldId id="256" r:id="rId2"/>
    <p:sldId id="257" r:id="rId3"/>
    <p:sldId id="258" r:id="rId4"/>
    <p:sldId id="312" r:id="rId5"/>
    <p:sldId id="260" r:id="rId6"/>
    <p:sldId id="317" r:id="rId7"/>
    <p:sldId id="318" r:id="rId8"/>
    <p:sldId id="323" r:id="rId9"/>
    <p:sldId id="261" r:id="rId10"/>
    <p:sldId id="265" r:id="rId11"/>
    <p:sldId id="266" r:id="rId12"/>
    <p:sldId id="267" r:id="rId13"/>
    <p:sldId id="268" r:id="rId14"/>
    <p:sldId id="269" r:id="rId15"/>
    <p:sldId id="319" r:id="rId16"/>
    <p:sldId id="313" r:id="rId17"/>
    <p:sldId id="262" r:id="rId18"/>
    <p:sldId id="295" r:id="rId19"/>
    <p:sldId id="321" r:id="rId20"/>
    <p:sldId id="314" r:id="rId21"/>
    <p:sldId id="270" r:id="rId22"/>
    <p:sldId id="320" r:id="rId23"/>
    <p:sldId id="315" r:id="rId24"/>
    <p:sldId id="278" r:id="rId25"/>
    <p:sldId id="281" r:id="rId26"/>
    <p:sldId id="271" r:id="rId27"/>
    <p:sldId id="316" r:id="rId28"/>
    <p:sldId id="297" r:id="rId29"/>
    <p:sldId id="279" r:id="rId30"/>
    <p:sldId id="280" r:id="rId31"/>
    <p:sldId id="296" r:id="rId32"/>
    <p:sldId id="324" r:id="rId33"/>
    <p:sldId id="293" r:id="rId34"/>
    <p:sldId id="298" r:id="rId35"/>
    <p:sldId id="284" r:id="rId36"/>
    <p:sldId id="322" r:id="rId37"/>
    <p:sldId id="30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83" autoAdjust="0"/>
  </p:normalViewPr>
  <p:slideViewPr>
    <p:cSldViewPr snapToGrid="0">
      <p:cViewPr varScale="1">
        <p:scale>
          <a:sx n="48" d="100"/>
          <a:sy n="48" d="100"/>
        </p:scale>
        <p:origin x="53"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516F4-520B-471F-87D0-A7871A68C467}"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D4FB3-94BF-461F-8094-AA65AC76905D}" type="slidenum">
              <a:rPr lang="en-GB" smtClean="0"/>
              <a:t>‹#›</a:t>
            </a:fld>
            <a:endParaRPr lang="en-GB"/>
          </a:p>
        </p:txBody>
      </p:sp>
    </p:spTree>
    <p:extLst>
      <p:ext uri="{BB962C8B-B14F-4D97-AF65-F5344CB8AC3E}">
        <p14:creationId xmlns:p14="http://schemas.microsoft.com/office/powerpoint/2010/main" val="165725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D4FB3-94BF-461F-8094-AA65AC76905D}" type="slidenum">
              <a:rPr lang="en-GB" smtClean="0"/>
              <a:t>1</a:t>
            </a:fld>
            <a:endParaRPr lang="en-GB"/>
          </a:p>
        </p:txBody>
      </p:sp>
    </p:spTree>
    <p:extLst>
      <p:ext uri="{BB962C8B-B14F-4D97-AF65-F5344CB8AC3E}">
        <p14:creationId xmlns:p14="http://schemas.microsoft.com/office/powerpoint/2010/main" val="255581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 not my role to advise or criticise – today, I will use L&amp;S as</a:t>
            </a:r>
            <a:r>
              <a:rPr lang="en-GB" baseline="0" dirty="0"/>
              <a:t> basis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Recent research done for </a:t>
            </a:r>
            <a:r>
              <a:rPr lang="en-GB" dirty="0" err="1"/>
              <a:t>UoBAT</a:t>
            </a:r>
            <a:r>
              <a:rPr lang="en-GB" dirty="0"/>
              <a:t> – phonics</a:t>
            </a:r>
            <a:r>
              <a:rPr lang="en-GB" baseline="0" dirty="0"/>
              <a:t> schemes – 3 based in research, 1 on experience, 1 nothing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 they backed by research? Do you consider this when you start something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end of the day, the scheme can’t work on its own</a:t>
            </a:r>
          </a:p>
          <a:p>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17</a:t>
            </a:fld>
            <a:endParaRPr lang="en-GB"/>
          </a:p>
        </p:txBody>
      </p:sp>
    </p:spTree>
    <p:extLst>
      <p:ext uri="{BB962C8B-B14F-4D97-AF65-F5344CB8AC3E}">
        <p14:creationId xmlns:p14="http://schemas.microsoft.com/office/powerpoint/2010/main" val="32241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necessaries</a:t>
            </a:r>
          </a:p>
          <a:p>
            <a:endParaRPr lang="en-GB" dirty="0"/>
          </a:p>
          <a:p>
            <a:r>
              <a:rPr lang="en-GB" dirty="0"/>
              <a:t>This is the classic phonics lesson structure and is</a:t>
            </a:r>
            <a:r>
              <a:rPr lang="en-GB" baseline="0" dirty="0"/>
              <a:t> proven to be successful</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18</a:t>
            </a:fld>
            <a:endParaRPr lang="en-GB"/>
          </a:p>
        </p:txBody>
      </p:sp>
    </p:spTree>
    <p:extLst>
      <p:ext uri="{BB962C8B-B14F-4D97-AF65-F5344CB8AC3E}">
        <p14:creationId xmlns:p14="http://schemas.microsoft.com/office/powerpoint/2010/main" val="385283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D4FB3-94BF-461F-8094-AA65AC76905D}" type="slidenum">
              <a:rPr lang="en-GB" smtClean="0"/>
              <a:t>20</a:t>
            </a:fld>
            <a:endParaRPr lang="en-GB"/>
          </a:p>
        </p:txBody>
      </p:sp>
    </p:spTree>
    <p:extLst>
      <p:ext uri="{BB962C8B-B14F-4D97-AF65-F5344CB8AC3E}">
        <p14:creationId xmlns:p14="http://schemas.microsoft.com/office/powerpoint/2010/main" val="271469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know what the PSC</a:t>
            </a:r>
            <a:r>
              <a:rPr lang="en-GB" baseline="0" dirty="0"/>
              <a:t> looks like? </a:t>
            </a:r>
          </a:p>
          <a:p>
            <a:r>
              <a:rPr lang="en-GB" baseline="0" dirty="0"/>
              <a:t>Amanda </a:t>
            </a:r>
            <a:r>
              <a:rPr lang="en-GB" baseline="0" dirty="0" err="1"/>
              <a:t>Spielman</a:t>
            </a:r>
            <a:r>
              <a:rPr lang="en-GB" baseline="0" dirty="0"/>
              <a:t> has said that, although it is pleasing that phonics results now are consistent at 82%, we really need to aim for much higher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Research suggests that reading is the major key to success in life and a ‘Save the Children’ project (2016) suggests that an ambitious but achievable target would be for 96% of children to read well by 11, and for every child to enjoy reading.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Remember that this difficulty is most likely to affect </a:t>
            </a:r>
            <a:r>
              <a:rPr lang="en-GB" sz="1200" i="0" kern="1200" dirty="0" err="1">
                <a:solidFill>
                  <a:schemeClr val="tx1"/>
                </a:solidFill>
                <a:effectLst/>
                <a:latin typeface="+mn-lt"/>
                <a:ea typeface="+mn-ea"/>
                <a:cs typeface="+mn-cs"/>
              </a:rPr>
              <a:t>chn</a:t>
            </a:r>
            <a:r>
              <a:rPr lang="en-GB" sz="1200" i="0" kern="1200" dirty="0">
                <a:solidFill>
                  <a:schemeClr val="tx1"/>
                </a:solidFill>
                <a:effectLst/>
                <a:latin typeface="+mn-lt"/>
                <a:ea typeface="+mn-ea"/>
                <a:cs typeface="+mn-cs"/>
              </a:rPr>
              <a:t> with speech, language and communication needs</a:t>
            </a:r>
          </a:p>
          <a:p>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21</a:t>
            </a:fld>
            <a:endParaRPr lang="en-GB"/>
          </a:p>
        </p:txBody>
      </p:sp>
    </p:spTree>
    <p:extLst>
      <p:ext uri="{BB962C8B-B14F-4D97-AF65-F5344CB8AC3E}">
        <p14:creationId xmlns:p14="http://schemas.microsoft.com/office/powerpoint/2010/main" val="2437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D4FB3-94BF-461F-8094-AA65AC76905D}" type="slidenum">
              <a:rPr lang="en-GB" smtClean="0"/>
              <a:t>23</a:t>
            </a:fld>
            <a:endParaRPr lang="en-GB"/>
          </a:p>
        </p:txBody>
      </p:sp>
    </p:spTree>
    <p:extLst>
      <p:ext uri="{BB962C8B-B14F-4D97-AF65-F5344CB8AC3E}">
        <p14:creationId xmlns:p14="http://schemas.microsoft.com/office/powerpoint/2010/main" val="108179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always</a:t>
            </a:r>
            <a:r>
              <a:rPr lang="en-GB" baseline="0" dirty="0"/>
              <a:t> tell my students and NQTs to keep notes on their pupils that concern them – what works and what doesn’t? This may form part of a picture that could lead to the answer.</a:t>
            </a:r>
          </a:p>
          <a:p>
            <a:r>
              <a:rPr lang="en-GB" baseline="0" dirty="0"/>
              <a:t>Sue Palmer – Toxic Childhood – background noise and the impact of this on today’s children’s ability to listen.</a:t>
            </a:r>
          </a:p>
          <a:p>
            <a:r>
              <a:rPr lang="en-GB" baseline="0" dirty="0"/>
              <a:t>Beth – how children learn to distinguish sounds</a:t>
            </a:r>
          </a:p>
          <a:p>
            <a:r>
              <a:rPr lang="en-GB" baseline="0" dirty="0"/>
              <a:t>Phase 1 phonics assessment – this is vital to unpick any underlying issues, may also encourage you to carry out a DSC. I have one I can share </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24</a:t>
            </a:fld>
            <a:endParaRPr lang="en-GB"/>
          </a:p>
        </p:txBody>
      </p:sp>
    </p:spTree>
    <p:extLst>
      <p:ext uri="{BB962C8B-B14F-4D97-AF65-F5344CB8AC3E}">
        <p14:creationId xmlns:p14="http://schemas.microsoft.com/office/powerpoint/2010/main" val="322181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suggests</a:t>
            </a:r>
            <a:r>
              <a:rPr lang="en-GB" baseline="0" dirty="0"/>
              <a:t> for every year this remains a problem, it takes twice as long to engage and is twice as likely to fail </a:t>
            </a:r>
            <a:r>
              <a:rPr lang="en-GB" baseline="0" dirty="0">
                <a:sym typeface="Wingdings" panose="05000000000000000000" pitchFamily="2" charset="2"/>
              </a:rPr>
              <a:t> </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26</a:t>
            </a:fld>
            <a:endParaRPr lang="en-GB"/>
          </a:p>
        </p:txBody>
      </p:sp>
    </p:spTree>
    <p:extLst>
      <p:ext uri="{BB962C8B-B14F-4D97-AF65-F5344CB8AC3E}">
        <p14:creationId xmlns:p14="http://schemas.microsoft.com/office/powerpoint/2010/main" val="4230566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D4FB3-94BF-461F-8094-AA65AC76905D}" type="slidenum">
              <a:rPr lang="en-GB" smtClean="0"/>
              <a:t>27</a:t>
            </a:fld>
            <a:endParaRPr lang="en-GB"/>
          </a:p>
        </p:txBody>
      </p:sp>
    </p:spTree>
    <p:extLst>
      <p:ext uri="{BB962C8B-B14F-4D97-AF65-F5344CB8AC3E}">
        <p14:creationId xmlns:p14="http://schemas.microsoft.com/office/powerpoint/2010/main" val="75241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know how you can teach phonics without sound buttons</a:t>
            </a:r>
          </a:p>
          <a:p>
            <a:r>
              <a:rPr lang="en-GB" dirty="0"/>
              <a:t>Make sure all your staff know what they are and how to use</a:t>
            </a:r>
          </a:p>
          <a:p>
            <a:r>
              <a:rPr lang="en-GB" dirty="0"/>
              <a:t>Use to support decoding and encoding</a:t>
            </a:r>
          </a:p>
        </p:txBody>
      </p:sp>
      <p:sp>
        <p:nvSpPr>
          <p:cNvPr id="4" name="Slide Number Placeholder 3"/>
          <p:cNvSpPr>
            <a:spLocks noGrp="1"/>
          </p:cNvSpPr>
          <p:nvPr>
            <p:ph type="sldNum" sz="quarter" idx="10"/>
          </p:nvPr>
        </p:nvSpPr>
        <p:spPr/>
        <p:txBody>
          <a:bodyPr/>
          <a:lstStyle/>
          <a:p>
            <a:fld id="{CB5D4FB3-94BF-461F-8094-AA65AC76905D}" type="slidenum">
              <a:rPr lang="en-GB" smtClean="0"/>
              <a:t>28</a:t>
            </a:fld>
            <a:endParaRPr lang="en-GB"/>
          </a:p>
        </p:txBody>
      </p:sp>
    </p:spTree>
    <p:extLst>
      <p:ext uri="{BB962C8B-B14F-4D97-AF65-F5344CB8AC3E}">
        <p14:creationId xmlns:p14="http://schemas.microsoft.com/office/powerpoint/2010/main" val="346683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sort of activity is hard to accommodate in a LKS2 classroom</a:t>
            </a:r>
            <a:r>
              <a:rPr lang="en-GB" baseline="0" dirty="0"/>
              <a:t> so should be an intervention</a:t>
            </a:r>
          </a:p>
          <a:p>
            <a:endParaRPr lang="en-GB" baseline="0" dirty="0"/>
          </a:p>
          <a:p>
            <a:r>
              <a:rPr lang="en-GB" baseline="0" dirty="0"/>
              <a:t>Cued articulation is a set of hand cues for the teaching individual sounds in a word. </a:t>
            </a:r>
          </a:p>
          <a:p>
            <a:r>
              <a:rPr lang="en-GB" baseline="0" dirty="0"/>
              <a:t>Jane </a:t>
            </a:r>
            <a:r>
              <a:rPr lang="en-GB" baseline="0" dirty="0" err="1"/>
              <a:t>Passey</a:t>
            </a:r>
            <a:r>
              <a:rPr lang="en-GB" baseline="0" dirty="0"/>
              <a:t> devised for </a:t>
            </a:r>
            <a:r>
              <a:rPr lang="en-GB" baseline="0" dirty="0" err="1"/>
              <a:t>chn</a:t>
            </a:r>
            <a:r>
              <a:rPr lang="en-GB" baseline="0" dirty="0"/>
              <a:t> with severe S&amp;L problems. Aids auditory recall. – taught to us by our SALT – used in reception</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29</a:t>
            </a:fld>
            <a:endParaRPr lang="en-GB"/>
          </a:p>
        </p:txBody>
      </p:sp>
    </p:spTree>
    <p:extLst>
      <p:ext uri="{BB962C8B-B14F-4D97-AF65-F5344CB8AC3E}">
        <p14:creationId xmlns:p14="http://schemas.microsoft.com/office/powerpoint/2010/main" val="203911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 in socio-economic barriers to learning</a:t>
            </a:r>
          </a:p>
          <a:p>
            <a:r>
              <a:rPr lang="en-GB" dirty="0"/>
              <a:t>Gaps due to deprivation</a:t>
            </a:r>
          </a:p>
          <a:p>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2</a:t>
            </a:fld>
            <a:endParaRPr lang="en-GB"/>
          </a:p>
        </p:txBody>
      </p:sp>
    </p:spTree>
    <p:extLst>
      <p:ext uri="{BB962C8B-B14F-4D97-AF65-F5344CB8AC3E}">
        <p14:creationId xmlns:p14="http://schemas.microsoft.com/office/powerpoint/2010/main" val="3125898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Tools encouraged in an</a:t>
            </a:r>
            <a:r>
              <a:rPr lang="en-GB" baseline="0" dirty="0"/>
              <a:t> intervention group must be available in class</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30</a:t>
            </a:fld>
            <a:endParaRPr lang="en-GB"/>
          </a:p>
        </p:txBody>
      </p:sp>
    </p:spTree>
    <p:extLst>
      <p:ext uri="{BB962C8B-B14F-4D97-AF65-F5344CB8AC3E}">
        <p14:creationId xmlns:p14="http://schemas.microsoft.com/office/powerpoint/2010/main" val="266122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sound mats are available in class</a:t>
            </a:r>
          </a:p>
        </p:txBody>
      </p:sp>
      <p:sp>
        <p:nvSpPr>
          <p:cNvPr id="4" name="Slide Number Placeholder 3"/>
          <p:cNvSpPr>
            <a:spLocks noGrp="1"/>
          </p:cNvSpPr>
          <p:nvPr>
            <p:ph type="sldNum" sz="quarter" idx="10"/>
          </p:nvPr>
        </p:nvSpPr>
        <p:spPr/>
        <p:txBody>
          <a:bodyPr/>
          <a:lstStyle/>
          <a:p>
            <a:fld id="{CB5D4FB3-94BF-461F-8094-AA65AC76905D}" type="slidenum">
              <a:rPr lang="en-GB" smtClean="0"/>
              <a:t>31</a:t>
            </a:fld>
            <a:endParaRPr lang="en-GB"/>
          </a:p>
        </p:txBody>
      </p:sp>
    </p:spTree>
    <p:extLst>
      <p:ext uri="{BB962C8B-B14F-4D97-AF65-F5344CB8AC3E}">
        <p14:creationId xmlns:p14="http://schemas.microsoft.com/office/powerpoint/2010/main" val="428555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be good for odd times in the day or to share with parents</a:t>
            </a:r>
          </a:p>
          <a:p>
            <a:endParaRPr lang="en-GB" dirty="0"/>
          </a:p>
          <a:p>
            <a:r>
              <a:rPr lang="en-GB" dirty="0"/>
              <a:t>May need to consider age and maturity of child</a:t>
            </a:r>
          </a:p>
        </p:txBody>
      </p:sp>
      <p:sp>
        <p:nvSpPr>
          <p:cNvPr id="4" name="Slide Number Placeholder 3"/>
          <p:cNvSpPr>
            <a:spLocks noGrp="1"/>
          </p:cNvSpPr>
          <p:nvPr>
            <p:ph type="sldNum" sz="quarter" idx="10"/>
          </p:nvPr>
        </p:nvSpPr>
        <p:spPr/>
        <p:txBody>
          <a:bodyPr/>
          <a:lstStyle/>
          <a:p>
            <a:fld id="{CB5D4FB3-94BF-461F-8094-AA65AC76905D}" type="slidenum">
              <a:rPr lang="en-GB" smtClean="0"/>
              <a:t>33</a:t>
            </a:fld>
            <a:endParaRPr lang="en-GB"/>
          </a:p>
        </p:txBody>
      </p:sp>
    </p:spTree>
    <p:extLst>
      <p:ext uri="{BB962C8B-B14F-4D97-AF65-F5344CB8AC3E}">
        <p14:creationId xmlns:p14="http://schemas.microsoft.com/office/powerpoint/2010/main" val="3068608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sound buttons</a:t>
            </a:r>
          </a:p>
          <a:p>
            <a:r>
              <a:rPr lang="en-GB" dirty="0"/>
              <a:t>Displays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34</a:t>
            </a:fld>
            <a:endParaRPr lang="en-GB"/>
          </a:p>
        </p:txBody>
      </p:sp>
    </p:spTree>
    <p:extLst>
      <p:ext uri="{BB962C8B-B14F-4D97-AF65-F5344CB8AC3E}">
        <p14:creationId xmlns:p14="http://schemas.microsoft.com/office/powerpoint/2010/main" val="6546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commonality</a:t>
            </a:r>
          </a:p>
          <a:p>
            <a:r>
              <a:rPr lang="en-GB" dirty="0"/>
              <a:t>Research suggests teaching the</a:t>
            </a:r>
            <a:r>
              <a:rPr lang="en-GB" baseline="0" dirty="0"/>
              <a:t> rule is much better than sending home lists of spellings</a:t>
            </a:r>
          </a:p>
          <a:p>
            <a:r>
              <a:rPr lang="en-GB" baseline="0" dirty="0"/>
              <a:t>Comment on root word and additions often – modelling comprehension – look for root to help make sense of word</a:t>
            </a:r>
          </a:p>
          <a:p>
            <a:endParaRPr lang="en-GB" baseline="0" dirty="0"/>
          </a:p>
          <a:p>
            <a:r>
              <a:rPr lang="en-GB" baseline="0" dirty="0"/>
              <a:t>DR – includes vocabulary slides for unknown vocab in next section of text – often unpick root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35</a:t>
            </a:fld>
            <a:endParaRPr lang="en-GB"/>
          </a:p>
        </p:txBody>
      </p:sp>
    </p:spTree>
    <p:extLst>
      <p:ext uri="{BB962C8B-B14F-4D97-AF65-F5344CB8AC3E}">
        <p14:creationId xmlns:p14="http://schemas.microsoft.com/office/powerpoint/2010/main" val="190362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ice-breaker!</a:t>
            </a:r>
          </a:p>
          <a:p>
            <a:r>
              <a:rPr lang="en-GB" dirty="0"/>
              <a:t>You know one another</a:t>
            </a:r>
          </a:p>
          <a:p>
            <a:r>
              <a:rPr lang="en-GB" dirty="0"/>
              <a:t>Try to keep interactive</a:t>
            </a:r>
          </a:p>
          <a:p>
            <a:r>
              <a:rPr lang="en-GB" dirty="0"/>
              <a:t>Best parts of training is discussion</a:t>
            </a:r>
            <a:r>
              <a:rPr lang="en-GB" baseline="0" dirty="0"/>
              <a:t> and networking, please do this as if we were in room with biscuits!</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3</a:t>
            </a:fld>
            <a:endParaRPr lang="en-GB"/>
          </a:p>
        </p:txBody>
      </p:sp>
    </p:spTree>
    <p:extLst>
      <p:ext uri="{BB962C8B-B14F-4D97-AF65-F5344CB8AC3E}">
        <p14:creationId xmlns:p14="http://schemas.microsoft.com/office/powerpoint/2010/main" val="210887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reason why PSC</a:t>
            </a:r>
            <a:r>
              <a:rPr lang="en-GB" baseline="0" dirty="0"/>
              <a:t> is in year 1</a:t>
            </a:r>
          </a:p>
          <a:p>
            <a:r>
              <a:rPr lang="en-GB" baseline="0" dirty="0"/>
              <a:t>This is the reason why the ‘early reading deep dive’ is now mandatory</a:t>
            </a:r>
          </a:p>
          <a:p>
            <a:r>
              <a:rPr lang="en-GB" baseline="0" dirty="0"/>
              <a:t>Lots of research around the importance of phonics in early reading</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5</a:t>
            </a:fld>
            <a:endParaRPr lang="en-GB"/>
          </a:p>
        </p:txBody>
      </p:sp>
    </p:spTree>
    <p:extLst>
      <p:ext uri="{BB962C8B-B14F-4D97-AF65-F5344CB8AC3E}">
        <p14:creationId xmlns:p14="http://schemas.microsoft.com/office/powerpoint/2010/main" val="151670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whistle stop look at the phases – question about subject knowledge in LKS2 but don’t want to waste time on this today. If you need more,</a:t>
            </a:r>
            <a:r>
              <a:rPr lang="en-GB" baseline="0" dirty="0"/>
              <a:t> shout or read up</a:t>
            </a:r>
          </a:p>
          <a:p>
            <a:endParaRPr lang="en-GB" baseline="0" dirty="0"/>
          </a:p>
          <a:p>
            <a:r>
              <a:rPr lang="en-GB" baseline="0" dirty="0"/>
              <a:t>Don’t overlook phase 1 – this could highlight a problem</a:t>
            </a:r>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9</a:t>
            </a:fld>
            <a:endParaRPr lang="en-GB"/>
          </a:p>
        </p:txBody>
      </p:sp>
    </p:spTree>
    <p:extLst>
      <p:ext uri="{BB962C8B-B14F-4D97-AF65-F5344CB8AC3E}">
        <p14:creationId xmlns:p14="http://schemas.microsoft.com/office/powerpoint/2010/main" val="185925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5D4FB3-94BF-461F-8094-AA65AC76905D}" type="slidenum">
              <a:rPr lang="en-GB" smtClean="0"/>
              <a:t>10</a:t>
            </a:fld>
            <a:endParaRPr lang="en-GB"/>
          </a:p>
        </p:txBody>
      </p:sp>
    </p:spTree>
    <p:extLst>
      <p:ext uri="{BB962C8B-B14F-4D97-AF65-F5344CB8AC3E}">
        <p14:creationId xmlns:p14="http://schemas.microsoft.com/office/powerpoint/2010/main" val="11100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should be taught in year 2 following a successful passing of the PSC – this is the time to move on from phonics being the only reading skills</a:t>
            </a:r>
          </a:p>
        </p:txBody>
      </p:sp>
      <p:sp>
        <p:nvSpPr>
          <p:cNvPr id="4" name="Slide Number Placeholder 3"/>
          <p:cNvSpPr>
            <a:spLocks noGrp="1"/>
          </p:cNvSpPr>
          <p:nvPr>
            <p:ph type="sldNum" sz="quarter" idx="10"/>
          </p:nvPr>
        </p:nvSpPr>
        <p:spPr/>
        <p:txBody>
          <a:bodyPr/>
          <a:lstStyle/>
          <a:p>
            <a:fld id="{CB5D4FB3-94BF-461F-8094-AA65AC76905D}" type="slidenum">
              <a:rPr lang="en-GB" smtClean="0"/>
              <a:t>14</a:t>
            </a:fld>
            <a:endParaRPr lang="en-GB"/>
          </a:p>
        </p:txBody>
      </p:sp>
    </p:spTree>
    <p:extLst>
      <p:ext uri="{BB962C8B-B14F-4D97-AF65-F5344CB8AC3E}">
        <p14:creationId xmlns:p14="http://schemas.microsoft.com/office/powerpoint/2010/main" val="229609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D4FB3-94BF-461F-8094-AA65AC76905D}" type="slidenum">
              <a:rPr lang="en-GB" smtClean="0"/>
              <a:t>15</a:t>
            </a:fld>
            <a:endParaRPr lang="en-GB"/>
          </a:p>
        </p:txBody>
      </p:sp>
    </p:spTree>
    <p:extLst>
      <p:ext uri="{BB962C8B-B14F-4D97-AF65-F5344CB8AC3E}">
        <p14:creationId xmlns:p14="http://schemas.microsoft.com/office/powerpoint/2010/main" val="356962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D4FB3-94BF-461F-8094-AA65AC76905D}" type="slidenum">
              <a:rPr lang="en-GB" smtClean="0"/>
              <a:t>16</a:t>
            </a:fld>
            <a:endParaRPr lang="en-GB"/>
          </a:p>
        </p:txBody>
      </p:sp>
    </p:spTree>
    <p:extLst>
      <p:ext uri="{BB962C8B-B14F-4D97-AF65-F5344CB8AC3E}">
        <p14:creationId xmlns:p14="http://schemas.microsoft.com/office/powerpoint/2010/main" val="230971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260141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269025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9126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243285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577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281145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361536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368314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40348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4110-1725-4A57-9300-06A5551121C2}" type="datetimeFigureOut">
              <a:rPr lang="en-GB" smtClean="0"/>
              <a:t>19/09/2023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417882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4110-1725-4A57-9300-06A5551121C2}"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16373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4110-1725-4A57-9300-06A5551121C2}" type="datetimeFigureOut">
              <a:rPr lang="en-GB" smtClean="0"/>
              <a:t>19/09/2023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151900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4110-1725-4A57-9300-06A5551121C2}" type="datetimeFigureOut">
              <a:rPr lang="en-GB" smtClean="0"/>
              <a:t>19/09/2023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18642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4110-1725-4A57-9300-06A5551121C2}" type="datetimeFigureOut">
              <a:rPr lang="en-GB" smtClean="0"/>
              <a:t>19/09/2023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375141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4110-1725-4A57-9300-06A5551121C2}"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1776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4110-1725-4A57-9300-06A5551121C2}" type="datetimeFigureOut">
              <a:rPr lang="en-GB" smtClean="0"/>
              <a:t>19/09/2023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3AC2E-48EF-4CCF-91B5-789D2067DC0A}" type="slidenum">
              <a:rPr lang="en-GB" smtClean="0"/>
              <a:t>‹#›</a:t>
            </a:fld>
            <a:endParaRPr lang="en-GB"/>
          </a:p>
        </p:txBody>
      </p:sp>
    </p:spTree>
    <p:extLst>
      <p:ext uri="{BB962C8B-B14F-4D97-AF65-F5344CB8AC3E}">
        <p14:creationId xmlns:p14="http://schemas.microsoft.com/office/powerpoint/2010/main" val="182479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64110-1725-4A57-9300-06A5551121C2}" type="datetimeFigureOut">
              <a:rPr lang="en-GB" smtClean="0"/>
              <a:t>19/09/2023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33AC2E-48EF-4CCF-91B5-789D2067DC0A}" type="slidenum">
              <a:rPr lang="en-GB" smtClean="0"/>
              <a:t>‹#›</a:t>
            </a:fld>
            <a:endParaRPr lang="en-GB"/>
          </a:p>
        </p:txBody>
      </p:sp>
    </p:spTree>
    <p:extLst>
      <p:ext uri="{BB962C8B-B14F-4D97-AF65-F5344CB8AC3E}">
        <p14:creationId xmlns:p14="http://schemas.microsoft.com/office/powerpoint/2010/main" val="17092121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Phonics and how can they support my child with early reading</a:t>
            </a:r>
          </a:p>
        </p:txBody>
      </p:sp>
      <p:sp>
        <p:nvSpPr>
          <p:cNvPr id="3" name="Subtitle 2"/>
          <p:cNvSpPr>
            <a:spLocks noGrp="1"/>
          </p:cNvSpPr>
          <p:nvPr>
            <p:ph type="subTitle" idx="1"/>
          </p:nvPr>
        </p:nvSpPr>
        <p:spPr/>
        <p:txBody>
          <a:bodyPr/>
          <a:lstStyle/>
          <a:p>
            <a:r>
              <a:rPr lang="en-GB" dirty="0"/>
              <a:t>Anita Auer </a:t>
            </a:r>
          </a:p>
          <a:p>
            <a:r>
              <a:rPr lang="en-GB" dirty="0"/>
              <a:t>20.9.23</a:t>
            </a:r>
          </a:p>
        </p:txBody>
      </p:sp>
    </p:spTree>
    <p:extLst>
      <p:ext uri="{BB962C8B-B14F-4D97-AF65-F5344CB8AC3E}">
        <p14:creationId xmlns:p14="http://schemas.microsoft.com/office/powerpoint/2010/main" val="125231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5260"/>
            <a:ext cx="8596668" cy="853440"/>
          </a:xfrm>
        </p:spPr>
        <p:txBody>
          <a:bodyPr>
            <a:normAutofit fontScale="90000"/>
          </a:bodyPr>
          <a:lstStyle/>
          <a:p>
            <a:r>
              <a:rPr lang="en-GB" dirty="0"/>
              <a:t>Phase 2 – builds on linguistic focus in Phase 1</a:t>
            </a:r>
          </a:p>
        </p:txBody>
      </p:sp>
      <p:sp>
        <p:nvSpPr>
          <p:cNvPr id="3" name="Content Placeholder 2"/>
          <p:cNvSpPr>
            <a:spLocks noGrp="1"/>
          </p:cNvSpPr>
          <p:nvPr>
            <p:ph idx="1"/>
          </p:nvPr>
        </p:nvSpPr>
        <p:spPr>
          <a:xfrm>
            <a:off x="677334" y="822960"/>
            <a:ext cx="8596668" cy="5120639"/>
          </a:xfrm>
        </p:spPr>
        <p:txBody>
          <a:bodyPr>
            <a:noAutofit/>
          </a:bodyPr>
          <a:lstStyle/>
          <a:p>
            <a:pPr marL="0" indent="0">
              <a:buNone/>
            </a:pPr>
            <a:r>
              <a:rPr lang="en-GB" sz="2800" dirty="0"/>
              <a:t>In Phase 2, letters and their sounds are introduced one at a time. A set of letters is taught each week, in the following sequence:</a:t>
            </a:r>
          </a:p>
          <a:p>
            <a:pPr marL="0" indent="0">
              <a:buNone/>
            </a:pPr>
            <a:r>
              <a:rPr lang="en-GB" sz="2800" b="1" dirty="0"/>
              <a:t>Set 1:</a:t>
            </a:r>
            <a:r>
              <a:rPr lang="en-GB" sz="2800" dirty="0"/>
              <a:t> s, a, t, p</a:t>
            </a:r>
            <a:br>
              <a:rPr lang="en-GB" sz="2800" dirty="0"/>
            </a:br>
            <a:r>
              <a:rPr lang="en-GB" sz="2800" b="1" dirty="0"/>
              <a:t>Set 2:</a:t>
            </a:r>
            <a:r>
              <a:rPr lang="en-GB" sz="2800" dirty="0"/>
              <a:t> </a:t>
            </a:r>
            <a:r>
              <a:rPr lang="en-GB" sz="2800" dirty="0" err="1"/>
              <a:t>i</a:t>
            </a:r>
            <a:r>
              <a:rPr lang="en-GB" sz="2800" dirty="0"/>
              <a:t>, n, m, d</a:t>
            </a:r>
            <a:br>
              <a:rPr lang="en-GB" sz="2800" dirty="0"/>
            </a:br>
            <a:r>
              <a:rPr lang="en-GB" sz="2800" b="1" dirty="0"/>
              <a:t>Set 3:</a:t>
            </a:r>
            <a:r>
              <a:rPr lang="en-GB" sz="2800" dirty="0"/>
              <a:t> g, o, c, k</a:t>
            </a:r>
            <a:br>
              <a:rPr lang="en-GB" sz="2800" dirty="0"/>
            </a:br>
            <a:r>
              <a:rPr lang="en-GB" sz="2800" b="1" dirty="0"/>
              <a:t>Set 4:</a:t>
            </a:r>
            <a:r>
              <a:rPr lang="en-GB" sz="2800" dirty="0"/>
              <a:t> </a:t>
            </a:r>
            <a:r>
              <a:rPr lang="en-GB" sz="2800" dirty="0" err="1"/>
              <a:t>ck</a:t>
            </a:r>
            <a:r>
              <a:rPr lang="en-GB" sz="2800" dirty="0"/>
              <a:t>, e, u, r</a:t>
            </a:r>
            <a:br>
              <a:rPr lang="en-GB" sz="2800" dirty="0"/>
            </a:br>
            <a:r>
              <a:rPr lang="en-GB" sz="2800" b="1" dirty="0"/>
              <a:t>Set 5:</a:t>
            </a:r>
            <a:r>
              <a:rPr lang="en-GB" sz="2800" dirty="0"/>
              <a:t> h, b, f, </a:t>
            </a:r>
            <a:r>
              <a:rPr lang="en-GB" sz="2800" dirty="0" err="1"/>
              <a:t>ff</a:t>
            </a:r>
            <a:r>
              <a:rPr lang="en-GB" sz="2800" dirty="0"/>
              <a:t>, l, </a:t>
            </a:r>
            <a:r>
              <a:rPr lang="en-GB" sz="2800" dirty="0" err="1"/>
              <a:t>ll</a:t>
            </a:r>
            <a:r>
              <a:rPr lang="en-GB" sz="2800" dirty="0"/>
              <a:t>, </a:t>
            </a:r>
            <a:r>
              <a:rPr lang="en-GB" sz="2800" dirty="0" err="1"/>
              <a:t>ss</a:t>
            </a:r>
            <a:endParaRPr lang="en-GB" sz="2800" dirty="0"/>
          </a:p>
          <a:p>
            <a:pPr marL="0" indent="0">
              <a:buNone/>
            </a:pPr>
            <a:r>
              <a:rPr lang="en-GB" sz="2800" b="1" dirty="0"/>
              <a:t>As soon as each set of letters is introduced</a:t>
            </a:r>
            <a:r>
              <a:rPr lang="en-GB" sz="2800" dirty="0"/>
              <a:t>, children will be encouraged to use their knowledge of the letter sounds to blend and sound out words. </a:t>
            </a:r>
          </a:p>
        </p:txBody>
      </p:sp>
      <p:pic>
        <p:nvPicPr>
          <p:cNvPr id="4" name="Picture 3"/>
          <p:cNvPicPr>
            <a:picLocks noChangeAspect="1"/>
          </p:cNvPicPr>
          <p:nvPr/>
        </p:nvPicPr>
        <p:blipFill>
          <a:blip r:embed="rId3"/>
          <a:stretch>
            <a:fillRect/>
          </a:stretch>
        </p:blipFill>
        <p:spPr>
          <a:xfrm>
            <a:off x="8237261" y="2037108"/>
            <a:ext cx="3629025" cy="2266950"/>
          </a:xfrm>
          <a:prstGeom prst="rect">
            <a:avLst/>
          </a:prstGeom>
        </p:spPr>
      </p:pic>
    </p:spTree>
    <p:extLst>
      <p:ext uri="{BB962C8B-B14F-4D97-AF65-F5344CB8AC3E}">
        <p14:creationId xmlns:p14="http://schemas.microsoft.com/office/powerpoint/2010/main" val="207179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3611"/>
            <a:ext cx="9289626" cy="1320800"/>
          </a:xfrm>
        </p:spPr>
        <p:txBody>
          <a:bodyPr>
            <a:normAutofit fontScale="90000"/>
          </a:bodyPr>
          <a:lstStyle/>
          <a:p>
            <a:r>
              <a:rPr lang="en-GB" dirty="0"/>
              <a:t>Phase 3 – introduces new graphemes, consonant digraphs, vowel digraphs and </a:t>
            </a:r>
            <a:r>
              <a:rPr lang="en-GB" dirty="0" err="1"/>
              <a:t>trigraphs</a:t>
            </a:r>
            <a:endParaRPr lang="en-GB" dirty="0"/>
          </a:p>
        </p:txBody>
      </p:sp>
      <p:sp>
        <p:nvSpPr>
          <p:cNvPr id="3" name="Content Placeholder 2"/>
          <p:cNvSpPr>
            <a:spLocks noGrp="1"/>
          </p:cNvSpPr>
          <p:nvPr>
            <p:ph idx="1"/>
          </p:nvPr>
        </p:nvSpPr>
        <p:spPr>
          <a:xfrm>
            <a:off x="677334" y="1584411"/>
            <a:ext cx="9586806" cy="4907830"/>
          </a:xfrm>
        </p:spPr>
        <p:txBody>
          <a:bodyPr>
            <a:noAutofit/>
          </a:bodyPr>
          <a:lstStyle/>
          <a:p>
            <a:pPr marL="0" indent="0">
              <a:buNone/>
            </a:pPr>
            <a:r>
              <a:rPr lang="en-GB" sz="2400" dirty="0"/>
              <a:t>Over the twelve weeks which Phase 3 is expected to last, twenty-five new graphemes are introduced (one at a time).</a:t>
            </a:r>
          </a:p>
          <a:p>
            <a:pPr marL="0" indent="0">
              <a:buNone/>
            </a:pPr>
            <a:r>
              <a:rPr lang="en-GB" sz="2400" b="1" dirty="0"/>
              <a:t>Set 6:</a:t>
            </a:r>
            <a:r>
              <a:rPr lang="en-GB" sz="2400" dirty="0"/>
              <a:t> j, v, w, x</a:t>
            </a:r>
          </a:p>
          <a:p>
            <a:pPr marL="0" indent="0">
              <a:buNone/>
            </a:pPr>
            <a:r>
              <a:rPr lang="en-GB" sz="2400" b="1" dirty="0"/>
              <a:t>Set 7:</a:t>
            </a:r>
            <a:r>
              <a:rPr lang="en-GB" sz="2400" dirty="0"/>
              <a:t> y, z, </a:t>
            </a:r>
            <a:r>
              <a:rPr lang="en-GB" sz="2400" dirty="0" err="1"/>
              <a:t>zz</a:t>
            </a:r>
            <a:r>
              <a:rPr lang="en-GB" sz="2400" dirty="0"/>
              <a:t>, </a:t>
            </a:r>
            <a:r>
              <a:rPr lang="en-GB" sz="2400" dirty="0" err="1"/>
              <a:t>qu</a:t>
            </a:r>
            <a:endParaRPr lang="en-GB" sz="2400" dirty="0"/>
          </a:p>
          <a:p>
            <a:pPr marL="0" indent="0">
              <a:buNone/>
            </a:pPr>
            <a:r>
              <a:rPr lang="en-GB" sz="2400" b="1" dirty="0"/>
              <a:t>Consonant digraphs:</a:t>
            </a:r>
            <a:r>
              <a:rPr lang="en-GB" sz="2400" dirty="0"/>
              <a:t> </a:t>
            </a:r>
            <a:r>
              <a:rPr lang="en-GB" sz="2400" dirty="0" err="1"/>
              <a:t>ch</a:t>
            </a:r>
            <a:r>
              <a:rPr lang="en-GB" sz="2400" dirty="0"/>
              <a:t>, </a:t>
            </a:r>
            <a:r>
              <a:rPr lang="en-GB" sz="2400" dirty="0" err="1"/>
              <a:t>sh</a:t>
            </a:r>
            <a:r>
              <a:rPr lang="en-GB" sz="2400" dirty="0"/>
              <a:t>, </a:t>
            </a:r>
            <a:r>
              <a:rPr lang="en-GB" sz="2400" dirty="0" err="1"/>
              <a:t>th</a:t>
            </a:r>
            <a:r>
              <a:rPr lang="en-GB" sz="2400" dirty="0"/>
              <a:t>, ng</a:t>
            </a:r>
          </a:p>
          <a:p>
            <a:pPr marL="0" indent="0">
              <a:buNone/>
            </a:pPr>
            <a:r>
              <a:rPr lang="en-GB" sz="2400" b="1" dirty="0"/>
              <a:t>Vowel digraphs:</a:t>
            </a:r>
            <a:r>
              <a:rPr lang="en-GB" sz="2400" dirty="0"/>
              <a:t> </a:t>
            </a:r>
            <a:r>
              <a:rPr lang="en-GB" sz="2400" dirty="0" err="1"/>
              <a:t>ai</a:t>
            </a:r>
            <a:r>
              <a:rPr lang="en-GB" sz="2400" dirty="0"/>
              <a:t>, </a:t>
            </a:r>
            <a:r>
              <a:rPr lang="en-GB" sz="2400" dirty="0" err="1"/>
              <a:t>ee</a:t>
            </a:r>
            <a:r>
              <a:rPr lang="en-GB" sz="2400" dirty="0"/>
              <a:t>, </a:t>
            </a:r>
            <a:r>
              <a:rPr lang="en-GB" sz="2400" dirty="0" err="1"/>
              <a:t>igh</a:t>
            </a:r>
            <a:r>
              <a:rPr lang="en-GB" sz="2400" dirty="0"/>
              <a:t>, </a:t>
            </a:r>
            <a:r>
              <a:rPr lang="en-GB" sz="2400" dirty="0" err="1"/>
              <a:t>oa</a:t>
            </a:r>
            <a:r>
              <a:rPr lang="en-GB" sz="2400" dirty="0"/>
              <a:t>, </a:t>
            </a:r>
            <a:r>
              <a:rPr lang="en-GB" sz="2400" dirty="0" err="1"/>
              <a:t>oo</a:t>
            </a:r>
            <a:r>
              <a:rPr lang="en-GB" sz="2400" dirty="0"/>
              <a:t>, </a:t>
            </a:r>
            <a:r>
              <a:rPr lang="en-GB" sz="2400" dirty="0" err="1"/>
              <a:t>ar</a:t>
            </a:r>
            <a:r>
              <a:rPr lang="en-GB" sz="2400" dirty="0"/>
              <a:t>, or, </a:t>
            </a:r>
            <a:r>
              <a:rPr lang="en-GB" sz="2400" dirty="0" err="1"/>
              <a:t>ur</a:t>
            </a:r>
            <a:r>
              <a:rPr lang="en-GB" sz="2400" dirty="0"/>
              <a:t>, ow, oi, ear, air, </a:t>
            </a:r>
            <a:r>
              <a:rPr lang="en-GB" sz="2400" dirty="0" err="1"/>
              <a:t>ure</a:t>
            </a:r>
            <a:r>
              <a:rPr lang="en-GB" sz="2400" dirty="0"/>
              <a:t>, </a:t>
            </a:r>
            <a:r>
              <a:rPr lang="en-GB" sz="2400" dirty="0" err="1"/>
              <a:t>er</a:t>
            </a:r>
            <a:endParaRPr lang="en-GB" sz="2400" dirty="0"/>
          </a:p>
          <a:p>
            <a:pPr marL="0" indent="0">
              <a:buNone/>
            </a:pPr>
            <a:r>
              <a:rPr lang="en-GB" sz="2400" dirty="0"/>
              <a:t>During Phase 3, children will also learn the letter names using an alphabet song, although they will continue to use the sounds when decoding words.</a:t>
            </a:r>
          </a:p>
          <a:p>
            <a:pPr marL="0" indent="0">
              <a:buNone/>
            </a:pPr>
            <a:r>
              <a:rPr lang="en-GB" sz="2400" dirty="0"/>
              <a:t>Tricky words – he, she, we, me, be, was, you, they, all, are, my, her</a:t>
            </a:r>
          </a:p>
          <a:p>
            <a:pPr marL="0" indent="0">
              <a:buNone/>
            </a:pPr>
            <a:endParaRPr lang="en-GB" dirty="0"/>
          </a:p>
        </p:txBody>
      </p:sp>
      <p:pic>
        <p:nvPicPr>
          <p:cNvPr id="4" name="Picture 3"/>
          <p:cNvPicPr>
            <a:picLocks noChangeAspect="1"/>
          </p:cNvPicPr>
          <p:nvPr/>
        </p:nvPicPr>
        <p:blipFill rotWithShape="1">
          <a:blip r:embed="rId2"/>
          <a:srcRect r="4241" b="53030"/>
          <a:stretch/>
        </p:blipFill>
        <p:spPr>
          <a:xfrm>
            <a:off x="7752522" y="2049664"/>
            <a:ext cx="3916017" cy="1711093"/>
          </a:xfrm>
          <a:prstGeom prst="rect">
            <a:avLst/>
          </a:prstGeom>
        </p:spPr>
      </p:pic>
    </p:spTree>
    <p:extLst>
      <p:ext uri="{BB962C8B-B14F-4D97-AF65-F5344CB8AC3E}">
        <p14:creationId xmlns:p14="http://schemas.microsoft.com/office/powerpoint/2010/main" val="241047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4 – blending and segmenting adjacent consonants</a:t>
            </a:r>
          </a:p>
        </p:txBody>
      </p:sp>
      <p:sp>
        <p:nvSpPr>
          <p:cNvPr id="3" name="Content Placeholder 2"/>
          <p:cNvSpPr>
            <a:spLocks noGrp="1"/>
          </p:cNvSpPr>
          <p:nvPr>
            <p:ph idx="1"/>
          </p:nvPr>
        </p:nvSpPr>
        <p:spPr>
          <a:xfrm>
            <a:off x="677334" y="1930400"/>
            <a:ext cx="8596668" cy="4333240"/>
          </a:xfrm>
        </p:spPr>
        <p:txBody>
          <a:bodyPr>
            <a:normAutofit lnSpcReduction="10000"/>
          </a:bodyPr>
          <a:lstStyle/>
          <a:p>
            <a:pPr marL="0" indent="0">
              <a:buNone/>
            </a:pPr>
            <a:r>
              <a:rPr lang="en-GB" sz="3200" dirty="0"/>
              <a:t>In Phase 4</a:t>
            </a:r>
            <a:r>
              <a:rPr lang="en-GB" sz="3200" b="1" dirty="0"/>
              <a:t>, no new graphemes are introduced</a:t>
            </a:r>
            <a:r>
              <a:rPr lang="en-GB" sz="3200" dirty="0"/>
              <a:t>. The main aim of this phase is to consolidate the children's knowledge and to help them learn to read and spell words which have adjacent consonants, such as trap, string and milk.</a:t>
            </a:r>
          </a:p>
          <a:p>
            <a:pPr marL="0" indent="0">
              <a:buNone/>
            </a:pPr>
            <a:r>
              <a:rPr lang="en-GB" sz="3200" b="1" dirty="0"/>
              <a:t>Tricky words – </a:t>
            </a:r>
            <a:r>
              <a:rPr lang="en-GB" sz="3200" dirty="0"/>
              <a:t>said, have, like, so, do, some, come, were, there, little, one, when, out, what </a:t>
            </a:r>
            <a:endParaRPr lang="en-GB" sz="3200" b="1" dirty="0"/>
          </a:p>
          <a:p>
            <a:pPr marL="0" indent="0">
              <a:buNone/>
            </a:pPr>
            <a:endParaRPr lang="en-GB" dirty="0"/>
          </a:p>
        </p:txBody>
      </p:sp>
      <p:pic>
        <p:nvPicPr>
          <p:cNvPr id="4098" name="Picture 2" descr="Phonics Phase 4 Picture Word Dominoes | Teaching Resources | Cvcc words, Phase  4 phonics, Back to school art activity"/>
          <p:cNvPicPr>
            <a:picLocks noChangeAspect="1" noChangeArrowheads="1"/>
          </p:cNvPicPr>
          <p:nvPr/>
        </p:nvPicPr>
        <p:blipFill rotWithShape="1">
          <a:blip r:embed="rId2">
            <a:extLst>
              <a:ext uri="{28A0092B-C50C-407E-A947-70E740481C1C}">
                <a14:useLocalDpi xmlns:a14="http://schemas.microsoft.com/office/drawing/2010/main" val="0"/>
              </a:ext>
            </a:extLst>
          </a:blip>
          <a:srcRect l="3895" r="50867" b="3861"/>
          <a:stretch/>
        </p:blipFill>
        <p:spPr bwMode="auto">
          <a:xfrm>
            <a:off x="9720470" y="373269"/>
            <a:ext cx="2027582" cy="622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4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5 – introduces more graphemes and phonemes </a:t>
            </a:r>
          </a:p>
        </p:txBody>
      </p:sp>
      <p:sp>
        <p:nvSpPr>
          <p:cNvPr id="3" name="Content Placeholder 2"/>
          <p:cNvSpPr>
            <a:spLocks noGrp="1"/>
          </p:cNvSpPr>
          <p:nvPr>
            <p:ph idx="1"/>
          </p:nvPr>
        </p:nvSpPr>
        <p:spPr>
          <a:xfrm>
            <a:off x="677334" y="1930401"/>
            <a:ext cx="8596668" cy="4297404"/>
          </a:xfrm>
        </p:spPr>
        <p:txBody>
          <a:bodyPr>
            <a:normAutofit fontScale="92500" lnSpcReduction="10000"/>
          </a:bodyPr>
          <a:lstStyle/>
          <a:p>
            <a:pPr marL="0" indent="0">
              <a:buNone/>
            </a:pPr>
            <a:r>
              <a:rPr lang="en-GB" sz="2600" dirty="0"/>
              <a:t>In Phase Five, children will learn more graphemes and phonemes. For example, they already know </a:t>
            </a:r>
            <a:r>
              <a:rPr lang="en-GB" sz="2600" dirty="0" err="1"/>
              <a:t>ai</a:t>
            </a:r>
            <a:r>
              <a:rPr lang="en-GB" sz="2600" dirty="0"/>
              <a:t> as in rain, but now they will be introduced to ay as in day and a-e as in make.</a:t>
            </a:r>
          </a:p>
          <a:p>
            <a:pPr marL="0" indent="0">
              <a:buNone/>
            </a:pPr>
            <a:r>
              <a:rPr lang="en-GB" sz="2600" dirty="0"/>
              <a:t>Alternative pronunciations for graphemes will also be introduced, e.g. </a:t>
            </a:r>
            <a:r>
              <a:rPr lang="en-GB" sz="2600" dirty="0" err="1"/>
              <a:t>ea</a:t>
            </a:r>
            <a:r>
              <a:rPr lang="en-GB" sz="2600" dirty="0"/>
              <a:t> in tea, head and break</a:t>
            </a:r>
          </a:p>
          <a:p>
            <a:pPr marL="0" indent="0">
              <a:buNone/>
            </a:pPr>
            <a:r>
              <a:rPr lang="en-GB" sz="2600" dirty="0"/>
              <a:t>With practice, speed at recognising and blending graphemes will improve. Word and spelling knowledge will be worked on extensively.</a:t>
            </a:r>
          </a:p>
          <a:p>
            <a:pPr marL="0" indent="0">
              <a:buNone/>
            </a:pPr>
            <a:r>
              <a:rPr lang="en-GB" sz="2600" b="1" dirty="0"/>
              <a:t>Tricky words </a:t>
            </a:r>
            <a:r>
              <a:rPr lang="en-GB" sz="2600" dirty="0"/>
              <a:t>– oh, their, people, Mr, Mrs, looked, called, asked, could</a:t>
            </a:r>
            <a:endParaRPr lang="en-GB" sz="2600" b="1" dirty="0"/>
          </a:p>
          <a:p>
            <a:pPr marL="0" indent="0">
              <a:buNone/>
            </a:pPr>
            <a:endParaRPr lang="en-GB" dirty="0"/>
          </a:p>
        </p:txBody>
      </p:sp>
      <p:pic>
        <p:nvPicPr>
          <p:cNvPr id="4" name="Picture 3"/>
          <p:cNvPicPr>
            <a:picLocks noChangeAspect="1"/>
          </p:cNvPicPr>
          <p:nvPr/>
        </p:nvPicPr>
        <p:blipFill>
          <a:blip r:embed="rId2"/>
          <a:stretch>
            <a:fillRect/>
          </a:stretch>
        </p:blipFill>
        <p:spPr>
          <a:xfrm>
            <a:off x="8960333" y="231775"/>
            <a:ext cx="3057525" cy="2076450"/>
          </a:xfrm>
          <a:prstGeom prst="rect">
            <a:avLst/>
          </a:prstGeom>
        </p:spPr>
      </p:pic>
    </p:spTree>
    <p:extLst>
      <p:ext uri="{BB962C8B-B14F-4D97-AF65-F5344CB8AC3E}">
        <p14:creationId xmlns:p14="http://schemas.microsoft.com/office/powerpoint/2010/main" val="105714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5" y="632460"/>
            <a:ext cx="9769686" cy="1320800"/>
          </a:xfrm>
        </p:spPr>
        <p:txBody>
          <a:bodyPr/>
          <a:lstStyle/>
          <a:p>
            <a:r>
              <a:rPr lang="en-GB" dirty="0"/>
              <a:t>Phase 6 – fluent readers and accurate spellers</a:t>
            </a:r>
          </a:p>
        </p:txBody>
      </p:sp>
      <p:sp>
        <p:nvSpPr>
          <p:cNvPr id="3" name="Content Placeholder 2"/>
          <p:cNvSpPr>
            <a:spLocks noGrp="1"/>
          </p:cNvSpPr>
          <p:nvPr>
            <p:ph idx="1"/>
          </p:nvPr>
        </p:nvSpPr>
        <p:spPr>
          <a:xfrm>
            <a:off x="677334" y="1440180"/>
            <a:ext cx="8596668" cy="5097779"/>
          </a:xfrm>
        </p:spPr>
        <p:txBody>
          <a:bodyPr>
            <a:normAutofit fontScale="92500" lnSpcReduction="20000"/>
          </a:bodyPr>
          <a:lstStyle/>
          <a:p>
            <a:pPr>
              <a:buFont typeface="Wingdings" panose="05000000000000000000" pitchFamily="2" charset="2"/>
              <a:buChar char="Ø"/>
            </a:pPr>
            <a:r>
              <a:rPr lang="en-GB" dirty="0"/>
              <a:t>By Phase 6, children should be able to read hundreds of words using one of three strategies:</a:t>
            </a:r>
          </a:p>
          <a:p>
            <a:pPr>
              <a:buFont typeface="Courier New" panose="02070309020205020404" pitchFamily="49" charset="0"/>
              <a:buChar char="o"/>
            </a:pPr>
            <a:r>
              <a:rPr lang="en-GB" dirty="0"/>
              <a:t>Reading them automatically</a:t>
            </a:r>
          </a:p>
          <a:p>
            <a:pPr>
              <a:buFont typeface="Courier New" panose="02070309020205020404" pitchFamily="49" charset="0"/>
              <a:buChar char="o"/>
            </a:pPr>
            <a:r>
              <a:rPr lang="en-GB" dirty="0"/>
              <a:t>Decoding them quickly and silently</a:t>
            </a:r>
          </a:p>
          <a:p>
            <a:pPr>
              <a:buFont typeface="Courier New" panose="02070309020205020404" pitchFamily="49" charset="0"/>
              <a:buChar char="o"/>
            </a:pPr>
            <a:r>
              <a:rPr lang="en-GB" dirty="0"/>
              <a:t>Decoding them aloud</a:t>
            </a:r>
          </a:p>
          <a:p>
            <a:pPr>
              <a:buFont typeface="Wingdings" panose="05000000000000000000" pitchFamily="2" charset="2"/>
              <a:buChar char="Ø"/>
            </a:pPr>
            <a:r>
              <a:rPr lang="en-GB" dirty="0"/>
              <a:t>Children should also be able to spell most words accurately (this may follow accuracy in reading)</a:t>
            </a:r>
          </a:p>
          <a:p>
            <a:pPr>
              <a:buFont typeface="Wingdings" panose="05000000000000000000" pitchFamily="2" charset="2"/>
              <a:buChar char="Ø"/>
            </a:pPr>
            <a:r>
              <a:rPr lang="en-GB" dirty="0"/>
              <a:t>Prefixes and suffixes</a:t>
            </a:r>
          </a:p>
          <a:p>
            <a:pPr>
              <a:buFont typeface="Wingdings" panose="05000000000000000000" pitchFamily="2" charset="2"/>
              <a:buChar char="Ø"/>
            </a:pPr>
            <a:r>
              <a:rPr lang="en-GB" dirty="0"/>
              <a:t>Past tense</a:t>
            </a:r>
          </a:p>
          <a:p>
            <a:pPr>
              <a:buFont typeface="Wingdings" panose="05000000000000000000" pitchFamily="2" charset="2"/>
              <a:buChar char="Ø"/>
            </a:pPr>
            <a:r>
              <a:rPr lang="en-GB" dirty="0"/>
              <a:t>Memory strategies for HF words</a:t>
            </a:r>
          </a:p>
          <a:p>
            <a:pPr>
              <a:buFont typeface="Wingdings" panose="05000000000000000000" pitchFamily="2" charset="2"/>
              <a:buChar char="Ø"/>
            </a:pPr>
            <a:r>
              <a:rPr lang="en-GB" dirty="0"/>
              <a:t>Proof-reading</a:t>
            </a:r>
          </a:p>
          <a:p>
            <a:pPr>
              <a:buFont typeface="Wingdings" panose="05000000000000000000" pitchFamily="2" charset="2"/>
              <a:buChar char="Ø"/>
            </a:pPr>
            <a:r>
              <a:rPr lang="en-GB" dirty="0"/>
              <a:t>Dictionary skills</a:t>
            </a:r>
          </a:p>
          <a:p>
            <a:pPr>
              <a:buFont typeface="Wingdings" panose="05000000000000000000" pitchFamily="2" charset="2"/>
              <a:buChar char="Ø"/>
            </a:pPr>
            <a:r>
              <a:rPr lang="en-GB" dirty="0"/>
              <a:t>Apostrophes</a:t>
            </a:r>
          </a:p>
          <a:p>
            <a:pPr>
              <a:buFont typeface="Wingdings" panose="05000000000000000000" pitchFamily="2" charset="2"/>
              <a:buChar char="Ø"/>
            </a:pPr>
            <a:r>
              <a:rPr lang="en-GB" dirty="0"/>
              <a:t>Spelling rules</a:t>
            </a:r>
          </a:p>
          <a:p>
            <a:pPr marL="0" indent="0">
              <a:buNone/>
            </a:pPr>
            <a:r>
              <a:rPr lang="en-GB" sz="2200" dirty="0">
                <a:solidFill>
                  <a:schemeClr val="accent5"/>
                </a:solidFill>
              </a:rPr>
              <a:t>These things will be covered in another session </a:t>
            </a:r>
            <a:r>
              <a:rPr lang="en-GB" sz="2200" dirty="0">
                <a:solidFill>
                  <a:schemeClr val="accent5"/>
                </a:solidFill>
                <a:sym typeface="Wingdings" panose="05000000000000000000" pitchFamily="2" charset="2"/>
              </a:rPr>
              <a:t></a:t>
            </a:r>
            <a:endParaRPr lang="en-GB" sz="2200" dirty="0">
              <a:solidFill>
                <a:schemeClr val="accent5"/>
              </a:solidFill>
            </a:endParaRPr>
          </a:p>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7116417" y="3482629"/>
            <a:ext cx="4653998" cy="3216734"/>
          </a:xfrm>
          <a:prstGeom prst="rect">
            <a:avLst/>
          </a:prstGeom>
        </p:spPr>
      </p:pic>
    </p:spTree>
    <p:extLst>
      <p:ext uri="{BB962C8B-B14F-4D97-AF65-F5344CB8AC3E}">
        <p14:creationId xmlns:p14="http://schemas.microsoft.com/office/powerpoint/2010/main" val="23636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E3FD-2AF2-D2F8-6FF5-65094413E183}"/>
              </a:ext>
            </a:extLst>
          </p:cNvPr>
          <p:cNvSpPr>
            <a:spLocks noGrp="1"/>
          </p:cNvSpPr>
          <p:nvPr>
            <p:ph type="title"/>
          </p:nvPr>
        </p:nvSpPr>
        <p:spPr/>
        <p:txBody>
          <a:bodyPr/>
          <a:lstStyle/>
          <a:p>
            <a:r>
              <a:rPr lang="en-GB" dirty="0"/>
              <a:t>Common Exception Words / </a:t>
            </a:r>
            <a:br>
              <a:rPr lang="en-GB" dirty="0"/>
            </a:br>
            <a:r>
              <a:rPr lang="en-GB" dirty="0"/>
              <a:t>High Frequency Words</a:t>
            </a:r>
          </a:p>
        </p:txBody>
      </p:sp>
      <p:pic>
        <p:nvPicPr>
          <p:cNvPr id="4" name="Content Placeholder 3">
            <a:extLst>
              <a:ext uri="{FF2B5EF4-FFF2-40B4-BE49-F238E27FC236}">
                <a16:creationId xmlns:a16="http://schemas.microsoft.com/office/drawing/2014/main" id="{22ABE25D-E21E-1242-EA85-9B4F75A6D841}"/>
              </a:ext>
            </a:extLst>
          </p:cNvPr>
          <p:cNvPicPr>
            <a:picLocks noGrp="1" noChangeAspect="1"/>
          </p:cNvPicPr>
          <p:nvPr>
            <p:ph idx="1"/>
          </p:nvPr>
        </p:nvPicPr>
        <p:blipFill>
          <a:blip r:embed="rId3"/>
          <a:stretch>
            <a:fillRect/>
          </a:stretch>
        </p:blipFill>
        <p:spPr>
          <a:xfrm>
            <a:off x="1082633" y="1930400"/>
            <a:ext cx="7786069" cy="3881437"/>
          </a:xfrm>
          <a:prstGeom prst="rect">
            <a:avLst/>
          </a:prstGeom>
        </p:spPr>
      </p:pic>
      <p:sp>
        <p:nvSpPr>
          <p:cNvPr id="5" name="TextBox 4">
            <a:extLst>
              <a:ext uri="{FF2B5EF4-FFF2-40B4-BE49-F238E27FC236}">
                <a16:creationId xmlns:a16="http://schemas.microsoft.com/office/drawing/2014/main" id="{C36F7038-86C8-1426-A899-2E64B47729FD}"/>
              </a:ext>
            </a:extLst>
          </p:cNvPr>
          <p:cNvSpPr txBox="1"/>
          <p:nvPr/>
        </p:nvSpPr>
        <p:spPr>
          <a:xfrm>
            <a:off x="415636" y="6262255"/>
            <a:ext cx="10141528" cy="400110"/>
          </a:xfrm>
          <a:prstGeom prst="rect">
            <a:avLst/>
          </a:prstGeom>
          <a:noFill/>
        </p:spPr>
        <p:txBody>
          <a:bodyPr wrap="square" rtlCol="0">
            <a:spAutoFit/>
          </a:bodyPr>
          <a:lstStyle/>
          <a:p>
            <a:r>
              <a:rPr lang="en-GB" sz="2000" dirty="0">
                <a:solidFill>
                  <a:srgbClr val="FF0000"/>
                </a:solidFill>
              </a:rPr>
              <a:t>We will look at this aspect of ‘Phonics phases’ as future sessions on spelling</a:t>
            </a:r>
          </a:p>
        </p:txBody>
      </p:sp>
    </p:spTree>
    <p:extLst>
      <p:ext uri="{BB962C8B-B14F-4D97-AF65-F5344CB8AC3E}">
        <p14:creationId xmlns:p14="http://schemas.microsoft.com/office/powerpoint/2010/main" val="22704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3FC9-F06F-0815-58A4-CCF51D6432F4}"/>
              </a:ext>
            </a:extLst>
          </p:cNvPr>
          <p:cNvSpPr>
            <a:spLocks noGrp="1"/>
          </p:cNvSpPr>
          <p:nvPr>
            <p:ph type="ctrTitle"/>
          </p:nvPr>
        </p:nvSpPr>
        <p:spPr/>
        <p:txBody>
          <a:bodyPr/>
          <a:lstStyle/>
          <a:p>
            <a:r>
              <a:rPr lang="en-GB" sz="7200" dirty="0">
                <a:solidFill>
                  <a:schemeClr val="tx1"/>
                </a:solidFill>
              </a:rPr>
              <a:t>How is it taught? </a:t>
            </a:r>
          </a:p>
        </p:txBody>
      </p:sp>
      <p:sp>
        <p:nvSpPr>
          <p:cNvPr id="3" name="Subtitle 2">
            <a:extLst>
              <a:ext uri="{FF2B5EF4-FFF2-40B4-BE49-F238E27FC236}">
                <a16:creationId xmlns:a16="http://schemas.microsoft.com/office/drawing/2014/main" id="{81A63215-EB70-ED84-A331-4551687539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6989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Schemes</a:t>
            </a:r>
          </a:p>
        </p:txBody>
      </p:sp>
      <p:sp>
        <p:nvSpPr>
          <p:cNvPr id="3" name="Content Placeholder 2"/>
          <p:cNvSpPr>
            <a:spLocks noGrp="1"/>
          </p:cNvSpPr>
          <p:nvPr>
            <p:ph idx="1"/>
          </p:nvPr>
        </p:nvSpPr>
        <p:spPr>
          <a:xfrm>
            <a:off x="677334" y="1371601"/>
            <a:ext cx="8596668" cy="4669762"/>
          </a:xfrm>
        </p:spPr>
        <p:txBody>
          <a:bodyPr>
            <a:noAutofit/>
          </a:bodyPr>
          <a:lstStyle/>
          <a:p>
            <a:pPr marL="0" indent="0">
              <a:buNone/>
            </a:pPr>
            <a:r>
              <a:rPr lang="en-GB" sz="2800" b="1" dirty="0"/>
              <a:t>Systematic Synthetic Phonics</a:t>
            </a:r>
          </a:p>
          <a:p>
            <a:r>
              <a:rPr lang="en-GB" sz="2800" dirty="0"/>
              <a:t>Jolly Phonics</a:t>
            </a:r>
          </a:p>
          <a:p>
            <a:r>
              <a:rPr lang="en-GB" sz="2800" dirty="0"/>
              <a:t>Letters and Sounds</a:t>
            </a:r>
          </a:p>
          <a:p>
            <a:r>
              <a:rPr lang="en-GB" sz="2800" dirty="0"/>
              <a:t>Read, Write, </a:t>
            </a:r>
            <a:r>
              <a:rPr lang="en-GB" sz="2800" dirty="0" err="1"/>
              <a:t>Inc</a:t>
            </a:r>
            <a:endParaRPr lang="en-GB" sz="2800" dirty="0"/>
          </a:p>
          <a:p>
            <a:r>
              <a:rPr lang="en-GB" sz="2800" dirty="0"/>
              <a:t>Phonics Play</a:t>
            </a:r>
          </a:p>
          <a:p>
            <a:pPr marL="0" indent="0">
              <a:buNone/>
            </a:pPr>
            <a:r>
              <a:rPr lang="en-GB" sz="2800" b="1" dirty="0"/>
              <a:t>Linguistic Phonics</a:t>
            </a:r>
          </a:p>
          <a:p>
            <a:r>
              <a:rPr lang="en-GB" sz="2800" dirty="0"/>
              <a:t>Sounds Write</a:t>
            </a:r>
          </a:p>
          <a:p>
            <a:pPr marL="0" indent="0">
              <a:buNone/>
            </a:pPr>
            <a:r>
              <a:rPr lang="en-GB" sz="2800" b="1" dirty="0"/>
              <a:t>Other</a:t>
            </a:r>
          </a:p>
          <a:p>
            <a:r>
              <a:rPr lang="en-GB" sz="2800" dirty="0"/>
              <a:t>Spelling Shed</a:t>
            </a:r>
          </a:p>
        </p:txBody>
      </p:sp>
      <p:pic>
        <p:nvPicPr>
          <p:cNvPr id="10242" name="Picture 2" descr="Read Write Inc. Phonics - Ruth Miskin Phonics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40" y="406399"/>
            <a:ext cx="50101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Jolly Phonics Letter Sounds – Literacy Ap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201" y="1930400"/>
            <a:ext cx="17335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me | Sounds Write Sounds Write - first rate phonics | An exciting, new  approach to the teaching of reading, spelling and writing An exciting, new  approach to the teaching of rea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2628" y="2692401"/>
            <a:ext cx="190500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t Thomas' Leesfield C of E Primary School - Phonic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1359" y="4228601"/>
            <a:ext cx="2090392" cy="181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1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structure</a:t>
            </a:r>
          </a:p>
        </p:txBody>
      </p:sp>
      <p:sp>
        <p:nvSpPr>
          <p:cNvPr id="3" name="Content Placeholder 2"/>
          <p:cNvSpPr>
            <a:spLocks noGrp="1"/>
          </p:cNvSpPr>
          <p:nvPr>
            <p:ph idx="1"/>
          </p:nvPr>
        </p:nvSpPr>
        <p:spPr>
          <a:xfrm>
            <a:off x="677334" y="1530627"/>
            <a:ext cx="5127118" cy="4510736"/>
          </a:xfrm>
        </p:spPr>
        <p:txBody>
          <a:bodyPr/>
          <a:lstStyle/>
          <a:p>
            <a:pPr marL="0" indent="0">
              <a:buNone/>
            </a:pPr>
            <a:r>
              <a:rPr lang="en-GB" dirty="0"/>
              <a:t>All lessons should be regular, short and focused. They should follow this structure:</a:t>
            </a:r>
          </a:p>
        </p:txBody>
      </p:sp>
      <p:pic>
        <p:nvPicPr>
          <p:cNvPr id="4" name="Picture 3"/>
          <p:cNvPicPr>
            <a:picLocks noChangeAspect="1"/>
          </p:cNvPicPr>
          <p:nvPr/>
        </p:nvPicPr>
        <p:blipFill>
          <a:blip r:embed="rId3"/>
          <a:stretch>
            <a:fillRect/>
          </a:stretch>
        </p:blipFill>
        <p:spPr>
          <a:xfrm>
            <a:off x="6282460" y="806754"/>
            <a:ext cx="5326444" cy="5234609"/>
          </a:xfrm>
          <a:prstGeom prst="rect">
            <a:avLst/>
          </a:prstGeom>
        </p:spPr>
      </p:pic>
    </p:spTree>
    <p:extLst>
      <p:ext uri="{BB962C8B-B14F-4D97-AF65-F5344CB8AC3E}">
        <p14:creationId xmlns:p14="http://schemas.microsoft.com/office/powerpoint/2010/main" val="137034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CDA5-EC82-9CE7-8F45-A4F7830046C4}"/>
              </a:ext>
            </a:extLst>
          </p:cNvPr>
          <p:cNvSpPr>
            <a:spLocks noGrp="1"/>
          </p:cNvSpPr>
          <p:nvPr>
            <p:ph type="title"/>
          </p:nvPr>
        </p:nvSpPr>
        <p:spPr>
          <a:xfrm>
            <a:off x="677334" y="433329"/>
            <a:ext cx="8596668" cy="766618"/>
          </a:xfrm>
        </p:spPr>
        <p:txBody>
          <a:bodyPr/>
          <a:lstStyle/>
          <a:p>
            <a:r>
              <a:rPr lang="en-GB" dirty="0"/>
              <a:t>The daily session</a:t>
            </a:r>
          </a:p>
        </p:txBody>
      </p:sp>
      <p:sp>
        <p:nvSpPr>
          <p:cNvPr id="3" name="Content Placeholder 2">
            <a:extLst>
              <a:ext uri="{FF2B5EF4-FFF2-40B4-BE49-F238E27FC236}">
                <a16:creationId xmlns:a16="http://schemas.microsoft.com/office/drawing/2014/main" id="{5AA08C8F-0DB2-9BDE-888D-EAE518C895BA}"/>
              </a:ext>
            </a:extLst>
          </p:cNvPr>
          <p:cNvSpPr>
            <a:spLocks noGrp="1"/>
          </p:cNvSpPr>
          <p:nvPr>
            <p:ph idx="1"/>
          </p:nvPr>
        </p:nvSpPr>
        <p:spPr>
          <a:xfrm>
            <a:off x="677334" y="1413165"/>
            <a:ext cx="8596668" cy="4628198"/>
          </a:xfrm>
        </p:spPr>
        <p:txBody>
          <a:bodyPr>
            <a:normAutofit/>
          </a:bodyPr>
          <a:lstStyle/>
          <a:p>
            <a:r>
              <a:rPr lang="en-GB" sz="1800" dirty="0">
                <a:solidFill>
                  <a:srgbClr val="FF0000"/>
                </a:solidFill>
              </a:rPr>
              <a:t>Revisit – previous day’s learning and recent grapheme-phoneme correspondence taught</a:t>
            </a:r>
          </a:p>
          <a:p>
            <a:r>
              <a:rPr lang="en-GB" sz="1800" dirty="0">
                <a:solidFill>
                  <a:srgbClr val="FFC000"/>
                </a:solidFill>
              </a:rPr>
              <a:t>Teach – New grapheme-phoneme correspondence – visual search for position in words, blending skills for reading words, segmenting words for spelling letter formation</a:t>
            </a:r>
          </a:p>
          <a:p>
            <a:r>
              <a:rPr lang="en-GB" sz="1800" dirty="0">
                <a:solidFill>
                  <a:srgbClr val="92D050"/>
                </a:solidFill>
              </a:rPr>
              <a:t>Practice – counting phonemes and spelling words, magnetic boards and letters, mini-whiteboards, fans, </a:t>
            </a:r>
            <a:r>
              <a:rPr lang="en-GB" sz="1800" dirty="0" err="1">
                <a:solidFill>
                  <a:srgbClr val="92D050"/>
                </a:solidFill>
              </a:rPr>
              <a:t>quickwrite</a:t>
            </a:r>
            <a:r>
              <a:rPr lang="en-GB" sz="1800" dirty="0">
                <a:solidFill>
                  <a:srgbClr val="92D050"/>
                </a:solidFill>
              </a:rPr>
              <a:t>, ‘sound-talk’, what’s in the box, matching words and pictures, buried treasure, rapid reading using timer, sound hunt etc. </a:t>
            </a:r>
            <a:r>
              <a:rPr lang="en-GB" sz="1800" b="1" dirty="0">
                <a:solidFill>
                  <a:srgbClr val="92D050"/>
                </a:solidFill>
              </a:rPr>
              <a:t>This is the crucial part of the session.</a:t>
            </a:r>
            <a:endParaRPr lang="en-GB" sz="1800" dirty="0">
              <a:solidFill>
                <a:srgbClr val="92D050"/>
              </a:solidFill>
            </a:endParaRPr>
          </a:p>
          <a:p>
            <a:r>
              <a:rPr lang="en-GB" sz="1800" dirty="0">
                <a:solidFill>
                  <a:srgbClr val="00B0F0"/>
                </a:solidFill>
              </a:rPr>
              <a:t>Apply – ensure pupil has opportunity to hear / say/ read / write the phoneme / grapheme</a:t>
            </a:r>
          </a:p>
          <a:p>
            <a:r>
              <a:rPr lang="en-GB" sz="1800" dirty="0">
                <a:solidFill>
                  <a:srgbClr val="7030A0"/>
                </a:solidFill>
              </a:rPr>
              <a:t>Assess learning against criteria – allow child to be reflective</a:t>
            </a:r>
          </a:p>
          <a:p>
            <a:pPr marL="0" indent="0">
              <a:buNone/>
            </a:pPr>
            <a:endParaRPr lang="en-GB" dirty="0"/>
          </a:p>
        </p:txBody>
      </p:sp>
    </p:spTree>
    <p:extLst>
      <p:ext uri="{BB962C8B-B14F-4D97-AF65-F5344CB8AC3E}">
        <p14:creationId xmlns:p14="http://schemas.microsoft.com/office/powerpoint/2010/main" val="109161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677334" y="1485900"/>
            <a:ext cx="8596668" cy="4555462"/>
          </a:xfrm>
        </p:spPr>
        <p:txBody>
          <a:bodyPr>
            <a:normAutofit fontScale="92500" lnSpcReduction="20000"/>
          </a:bodyPr>
          <a:lstStyle/>
          <a:p>
            <a:r>
              <a:rPr lang="en-GB" sz="1900" dirty="0"/>
              <a:t>Hastings and St Leonards Excellence Cluster – Literacy Support</a:t>
            </a:r>
          </a:p>
          <a:p>
            <a:r>
              <a:rPr lang="en-GB" sz="1900" dirty="0"/>
              <a:t>Trained to administer and support dyslexia through the Dyslexia Screening Test</a:t>
            </a:r>
          </a:p>
          <a:p>
            <a:r>
              <a:rPr lang="en-GB" sz="1900" dirty="0"/>
              <a:t>Degree in Professional Studies in Learning and Development</a:t>
            </a:r>
          </a:p>
          <a:p>
            <a:r>
              <a:rPr lang="en-GB" sz="1900" dirty="0"/>
              <a:t>2011/12 - </a:t>
            </a:r>
            <a:r>
              <a:rPr lang="en-GB" sz="1900" dirty="0" err="1"/>
              <a:t>Hollington</a:t>
            </a:r>
            <a:r>
              <a:rPr lang="en-GB" sz="1900" dirty="0"/>
              <a:t> Primary Academy – GTP </a:t>
            </a:r>
          </a:p>
          <a:p>
            <a:r>
              <a:rPr lang="en-GB" sz="1900" dirty="0"/>
              <a:t>2012 - English Subject Lead – NQT year</a:t>
            </a:r>
          </a:p>
          <a:p>
            <a:r>
              <a:rPr lang="en-GB" sz="1900" dirty="0"/>
              <a:t>2014 - SLT </a:t>
            </a:r>
          </a:p>
          <a:p>
            <a:r>
              <a:rPr lang="en-GB" sz="1900" dirty="0"/>
              <a:t>2017 – Secondment to The Baird Primary Academy – Assistant Principal</a:t>
            </a:r>
          </a:p>
          <a:p>
            <a:pPr marL="0" indent="0">
              <a:buNone/>
            </a:pPr>
            <a:r>
              <a:rPr lang="en-GB" sz="1900" dirty="0"/>
              <a:t>             - Lead Practitioner: Coaching for Success Programme</a:t>
            </a:r>
          </a:p>
          <a:p>
            <a:r>
              <a:rPr lang="en-GB" sz="1900" dirty="0"/>
              <a:t>2018 – permanent move to TBPA</a:t>
            </a:r>
          </a:p>
          <a:p>
            <a:pPr marL="0" indent="0">
              <a:buNone/>
            </a:pPr>
            <a:r>
              <a:rPr lang="en-GB" sz="1900" dirty="0"/>
              <a:t>             - NPQSL</a:t>
            </a:r>
          </a:p>
          <a:p>
            <a:r>
              <a:rPr lang="en-GB" sz="1900" dirty="0"/>
              <a:t> KS1 Moderator ESCC and Monitor of PSC and KS2 Sats administration</a:t>
            </a:r>
          </a:p>
          <a:p>
            <a:r>
              <a:rPr lang="en-GB" sz="1900" dirty="0"/>
              <a:t>SLE (Primary English) ESCC</a:t>
            </a:r>
          </a:p>
          <a:p>
            <a:endParaRPr lang="en-GB" dirty="0"/>
          </a:p>
        </p:txBody>
      </p:sp>
      <p:sp>
        <p:nvSpPr>
          <p:cNvPr id="4" name="AutoShape 2" descr="Anita Auer - Tonbridge, United Kingdom | Professional Profile |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Anita Auer - Tonbridge, United Kingdom | Professional Profile | Linked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Anita A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475" y="77724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3FC9-F06F-0815-58A4-CCF51D6432F4}"/>
              </a:ext>
            </a:extLst>
          </p:cNvPr>
          <p:cNvSpPr>
            <a:spLocks noGrp="1"/>
          </p:cNvSpPr>
          <p:nvPr>
            <p:ph type="ctrTitle"/>
          </p:nvPr>
        </p:nvSpPr>
        <p:spPr>
          <a:xfrm>
            <a:off x="1507067" y="2404534"/>
            <a:ext cx="9177866" cy="1646302"/>
          </a:xfrm>
        </p:spPr>
        <p:txBody>
          <a:bodyPr/>
          <a:lstStyle/>
          <a:p>
            <a:pPr algn="l"/>
            <a:r>
              <a:rPr lang="en-GB" sz="7200" dirty="0">
                <a:solidFill>
                  <a:schemeClr val="tx1"/>
                </a:solidFill>
              </a:rPr>
              <a:t>How is it assessed? </a:t>
            </a:r>
          </a:p>
        </p:txBody>
      </p:sp>
      <p:sp>
        <p:nvSpPr>
          <p:cNvPr id="3" name="Subtitle 2">
            <a:extLst>
              <a:ext uri="{FF2B5EF4-FFF2-40B4-BE49-F238E27FC236}">
                <a16:creationId xmlns:a16="http://schemas.microsoft.com/office/drawing/2014/main" id="{81A63215-EB70-ED84-A331-4551687539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2635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930"/>
          </a:xfrm>
        </p:spPr>
        <p:txBody>
          <a:bodyPr/>
          <a:lstStyle/>
          <a:p>
            <a:r>
              <a:rPr lang="en-GB" dirty="0"/>
              <a:t>The Phonics Screening Check </a:t>
            </a:r>
          </a:p>
        </p:txBody>
      </p:sp>
      <p:sp>
        <p:nvSpPr>
          <p:cNvPr id="3" name="Content Placeholder 2"/>
          <p:cNvSpPr>
            <a:spLocks noGrp="1"/>
          </p:cNvSpPr>
          <p:nvPr>
            <p:ph idx="1"/>
          </p:nvPr>
        </p:nvSpPr>
        <p:spPr>
          <a:xfrm>
            <a:off x="677334" y="1556951"/>
            <a:ext cx="8596668" cy="4484411"/>
          </a:xfrm>
        </p:spPr>
        <p:txBody>
          <a:bodyPr/>
          <a:lstStyle/>
          <a:p>
            <a:r>
              <a:rPr lang="en-GB" sz="2400" dirty="0"/>
              <a:t>Introduced in 2012</a:t>
            </a:r>
          </a:p>
          <a:p>
            <a:r>
              <a:rPr lang="en-GB" sz="2400" dirty="0" err="1"/>
              <a:t>DfE</a:t>
            </a:r>
            <a:r>
              <a:rPr lang="en-GB" sz="2400" dirty="0"/>
              <a:t> (2015) asked experts from NFER to evaluate impact of PSC and found:</a:t>
            </a:r>
          </a:p>
          <a:p>
            <a:pPr marL="0" indent="0">
              <a:buNone/>
            </a:pPr>
            <a:r>
              <a:rPr lang="en-GB" sz="2400" dirty="0"/>
              <a:t>	- phonics attainment had improved over three years</a:t>
            </a:r>
          </a:p>
          <a:p>
            <a:pPr marL="0" indent="0">
              <a:buNone/>
            </a:pPr>
            <a:r>
              <a:rPr lang="en-GB" sz="2400" dirty="0"/>
              <a:t>	- pupils who attain the phonics skills measured by PSC are more likely to reach the expected standard in reading at the end of KS1</a:t>
            </a:r>
          </a:p>
          <a:p>
            <a:r>
              <a:rPr lang="en-GB" sz="2400" dirty="0"/>
              <a:t>All children take in Year 1, those who do not reach the standard retake in year 2</a:t>
            </a:r>
          </a:p>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9521687" y="2884105"/>
            <a:ext cx="2457243" cy="3379678"/>
          </a:xfrm>
          <a:prstGeom prst="rect">
            <a:avLst/>
          </a:prstGeom>
        </p:spPr>
      </p:pic>
    </p:spTree>
    <p:extLst>
      <p:ext uri="{BB962C8B-B14F-4D97-AF65-F5344CB8AC3E}">
        <p14:creationId xmlns:p14="http://schemas.microsoft.com/office/powerpoint/2010/main" val="365670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onics Screening Check ParentsGuide | Maths and English Tuition Ashford">
            <a:extLst>
              <a:ext uri="{FF2B5EF4-FFF2-40B4-BE49-F238E27FC236}">
                <a16:creationId xmlns:a16="http://schemas.microsoft.com/office/drawing/2014/main" id="{5C089C01-8DDA-0498-2686-B9C834C6B2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5733" y="1510748"/>
            <a:ext cx="5647417" cy="50333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22F260-8BE8-4730-C98E-E4387AE7E94C}"/>
              </a:ext>
            </a:extLst>
          </p:cNvPr>
          <p:cNvSpPr txBox="1"/>
          <p:nvPr/>
        </p:nvSpPr>
        <p:spPr>
          <a:xfrm>
            <a:off x="471055" y="360218"/>
            <a:ext cx="8977745" cy="646331"/>
          </a:xfrm>
          <a:prstGeom prst="rect">
            <a:avLst/>
          </a:prstGeom>
          <a:noFill/>
        </p:spPr>
        <p:txBody>
          <a:bodyPr wrap="square" rtlCol="0">
            <a:spAutoFit/>
          </a:bodyPr>
          <a:lstStyle/>
          <a:p>
            <a:r>
              <a:rPr lang="en-GB" sz="3600" dirty="0"/>
              <a:t>What does the PSC tell us?</a:t>
            </a:r>
          </a:p>
        </p:txBody>
      </p:sp>
    </p:spTree>
    <p:extLst>
      <p:ext uri="{BB962C8B-B14F-4D97-AF65-F5344CB8AC3E}">
        <p14:creationId xmlns:p14="http://schemas.microsoft.com/office/powerpoint/2010/main" val="19640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3FC9-F06F-0815-58A4-CCF51D6432F4}"/>
              </a:ext>
            </a:extLst>
          </p:cNvPr>
          <p:cNvSpPr>
            <a:spLocks noGrp="1"/>
          </p:cNvSpPr>
          <p:nvPr>
            <p:ph type="ctrTitle"/>
          </p:nvPr>
        </p:nvSpPr>
        <p:spPr>
          <a:xfrm>
            <a:off x="1507067" y="2404534"/>
            <a:ext cx="9177866" cy="1646302"/>
          </a:xfrm>
        </p:spPr>
        <p:txBody>
          <a:bodyPr/>
          <a:lstStyle/>
          <a:p>
            <a:pPr algn="l"/>
            <a:r>
              <a:rPr lang="en-GB" sz="7200" dirty="0">
                <a:solidFill>
                  <a:schemeClr val="tx1"/>
                </a:solidFill>
              </a:rPr>
              <a:t>Barriers to learning phonics? </a:t>
            </a:r>
          </a:p>
        </p:txBody>
      </p:sp>
      <p:sp>
        <p:nvSpPr>
          <p:cNvPr id="3" name="Subtitle 2">
            <a:extLst>
              <a:ext uri="{FF2B5EF4-FFF2-40B4-BE49-F238E27FC236}">
                <a16:creationId xmlns:a16="http://schemas.microsoft.com/office/drawing/2014/main" id="{81A63215-EB70-ED84-A331-4551687539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7025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barriers might children have?</a:t>
            </a:r>
          </a:p>
        </p:txBody>
      </p:sp>
      <p:sp>
        <p:nvSpPr>
          <p:cNvPr id="3" name="Content Placeholder 2"/>
          <p:cNvSpPr>
            <a:spLocks noGrp="1"/>
          </p:cNvSpPr>
          <p:nvPr>
            <p:ph idx="1"/>
          </p:nvPr>
        </p:nvSpPr>
        <p:spPr>
          <a:xfrm>
            <a:off x="677334" y="1930401"/>
            <a:ext cx="8596668" cy="4110962"/>
          </a:xfrm>
        </p:spPr>
        <p:txBody>
          <a:bodyPr>
            <a:normAutofit/>
          </a:bodyPr>
          <a:lstStyle/>
          <a:p>
            <a:r>
              <a:rPr lang="en-GB" sz="2000" dirty="0"/>
              <a:t>Do the children read at home?</a:t>
            </a:r>
          </a:p>
          <a:p>
            <a:r>
              <a:rPr lang="en-GB" sz="2000" dirty="0"/>
              <a:t>Is there a physical issue – hearing, speech, eye sight?</a:t>
            </a:r>
          </a:p>
          <a:p>
            <a:r>
              <a:rPr lang="en-GB" sz="2000" dirty="0"/>
              <a:t>How good is there ‘phonemic awareness’ (their ability to hear and manipulate phonemes)</a:t>
            </a:r>
          </a:p>
          <a:p>
            <a:r>
              <a:rPr lang="en-GB" sz="2000" dirty="0"/>
              <a:t>Are they dyslexic? (1/6 of dyslexic children will not struggle with phonics)</a:t>
            </a:r>
          </a:p>
          <a:p>
            <a:r>
              <a:rPr lang="en-GB" sz="2000" dirty="0"/>
              <a:t>How do they respond to reading / writing sessions?</a:t>
            </a:r>
          </a:p>
          <a:p>
            <a:r>
              <a:rPr lang="en-GB" sz="2000" dirty="0"/>
              <a:t>How do they do in a phase 1 phonics assessment?</a:t>
            </a:r>
          </a:p>
          <a:p>
            <a:r>
              <a:rPr lang="en-GB" sz="2000" dirty="0"/>
              <a:t>Are they ‘summer born’? </a:t>
            </a:r>
          </a:p>
          <a:p>
            <a:r>
              <a:rPr lang="en-GB" sz="2000" dirty="0"/>
              <a:t>Is there a Special Educational Need?</a:t>
            </a:r>
          </a:p>
        </p:txBody>
      </p:sp>
      <p:pic>
        <p:nvPicPr>
          <p:cNvPr id="5122" name="Picture 2" descr="5 Ways To Know If Your Child Is Struggling To Read - everym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183" y="4474749"/>
            <a:ext cx="3937828" cy="221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5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are they stuck – is it phonological awareness?</a:t>
            </a:r>
          </a:p>
        </p:txBody>
      </p:sp>
      <p:sp>
        <p:nvSpPr>
          <p:cNvPr id="3" name="Content Placeholder 2"/>
          <p:cNvSpPr>
            <a:spLocks noGrp="1"/>
          </p:cNvSpPr>
          <p:nvPr>
            <p:ph idx="1"/>
          </p:nvPr>
        </p:nvSpPr>
        <p:spPr/>
        <p:txBody>
          <a:bodyPr/>
          <a:lstStyle/>
          <a:p>
            <a:pPr marL="0" indent="0">
              <a:buNone/>
            </a:pPr>
            <a:r>
              <a:rPr lang="en-GB" dirty="0"/>
              <a:t>If they continue to score low on their PSC, it is worth going back to phase 1 to check if the issues are there:</a:t>
            </a:r>
          </a:p>
          <a:p>
            <a:r>
              <a:rPr lang="en-GB" dirty="0"/>
              <a:t>Rhyming</a:t>
            </a:r>
          </a:p>
          <a:p>
            <a:r>
              <a:rPr lang="en-GB" dirty="0"/>
              <a:t>Recognising syllables</a:t>
            </a:r>
          </a:p>
          <a:p>
            <a:r>
              <a:rPr lang="en-GB" dirty="0"/>
              <a:t>Identify same and different speech sounds</a:t>
            </a:r>
          </a:p>
          <a:p>
            <a:r>
              <a:rPr lang="en-GB" dirty="0"/>
              <a:t>Recognising initial sounds of words – e.g. playing </a:t>
            </a:r>
            <a:r>
              <a:rPr lang="en-GB" dirty="0" err="1"/>
              <a:t>i</a:t>
            </a:r>
            <a:r>
              <a:rPr lang="en-GB" dirty="0"/>
              <a:t>-spy</a:t>
            </a:r>
          </a:p>
          <a:p>
            <a:r>
              <a:rPr lang="en-GB" dirty="0"/>
              <a:t>Recognising final sounds in words (over pronounce if necessary)</a:t>
            </a:r>
          </a:p>
          <a:p>
            <a:r>
              <a:rPr lang="en-GB" dirty="0"/>
              <a:t>Blending and segmenting sounds in spoken words</a:t>
            </a:r>
          </a:p>
          <a:p>
            <a:endParaRPr lang="en-GB" dirty="0"/>
          </a:p>
        </p:txBody>
      </p:sp>
      <p:pic>
        <p:nvPicPr>
          <p:cNvPr id="7170" name="Picture 2" descr="Why phonics tests spell trouble | The Independent | The Indepen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187" y="3776870"/>
            <a:ext cx="3770242" cy="282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 time to wait……….</a:t>
            </a:r>
          </a:p>
        </p:txBody>
      </p:sp>
      <p:sp>
        <p:nvSpPr>
          <p:cNvPr id="5" name="Rectangle 4"/>
          <p:cNvSpPr/>
          <p:nvPr/>
        </p:nvSpPr>
        <p:spPr>
          <a:xfrm>
            <a:off x="538186" y="1729051"/>
            <a:ext cx="7460706" cy="4585871"/>
          </a:xfrm>
          <a:prstGeom prst="rect">
            <a:avLst/>
          </a:prstGeom>
        </p:spPr>
        <p:txBody>
          <a:bodyPr wrap="square">
            <a:spAutoFit/>
          </a:bodyPr>
          <a:lstStyle/>
          <a:p>
            <a:r>
              <a:rPr lang="en-GB" sz="2800" i="1" dirty="0">
                <a:latin typeface="Frutiger LT Com 45 Light" panose="020B0403030504020204" pitchFamily="34" charset="0"/>
                <a:ea typeface="Calibri" panose="020F0502020204030204" pitchFamily="34" charset="0"/>
                <a:cs typeface="Times New Roman" panose="02020603050405020304" pitchFamily="18" charset="0"/>
              </a:rPr>
              <a:t>Rose (2006) suggested that early failure in literacy can be overcome if responded to early whereas entrenched reading failure is not only harder to reverse but also detrimental to other areas of learning and self-esteem. </a:t>
            </a:r>
          </a:p>
          <a:p>
            <a:endParaRPr lang="en-GB" sz="4000" i="1" dirty="0">
              <a:latin typeface="Frutiger LT Com 45 Light" panose="020B0403030504020204" pitchFamily="34" charset="0"/>
              <a:ea typeface="Calibri" panose="020F0502020204030204" pitchFamily="34" charset="0"/>
              <a:cs typeface="Times New Roman" panose="02020603050405020304" pitchFamily="18" charset="0"/>
            </a:endParaRPr>
          </a:p>
          <a:p>
            <a:r>
              <a:rPr lang="en-GB" sz="2800" dirty="0"/>
              <a:t>Evidence suggests</a:t>
            </a:r>
            <a:r>
              <a:rPr lang="en-GB" sz="2800" baseline="0" dirty="0"/>
              <a:t> for every year this remains a problem, it takes twice as long to engage and is twice as likely to fail </a:t>
            </a:r>
            <a:r>
              <a:rPr lang="en-GB" sz="2800" baseline="0" dirty="0">
                <a:sym typeface="Wingdings" panose="05000000000000000000" pitchFamily="2" charset="2"/>
              </a:rPr>
              <a:t> </a:t>
            </a:r>
            <a:endParaRPr lang="en-GB" sz="2800" dirty="0"/>
          </a:p>
          <a:p>
            <a:endParaRPr lang="en-GB" sz="2800" i="1" dirty="0"/>
          </a:p>
        </p:txBody>
      </p:sp>
    </p:spTree>
    <p:extLst>
      <p:ext uri="{BB962C8B-B14F-4D97-AF65-F5344CB8AC3E}">
        <p14:creationId xmlns:p14="http://schemas.microsoft.com/office/powerpoint/2010/main" val="21484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3FC9-F06F-0815-58A4-CCF51D6432F4}"/>
              </a:ext>
            </a:extLst>
          </p:cNvPr>
          <p:cNvSpPr>
            <a:spLocks noGrp="1"/>
          </p:cNvSpPr>
          <p:nvPr>
            <p:ph type="ctrTitle"/>
          </p:nvPr>
        </p:nvSpPr>
        <p:spPr>
          <a:xfrm>
            <a:off x="1163782" y="2404531"/>
            <a:ext cx="9104056" cy="1646302"/>
          </a:xfrm>
        </p:spPr>
        <p:txBody>
          <a:bodyPr/>
          <a:lstStyle/>
          <a:p>
            <a:pPr algn="l"/>
            <a:r>
              <a:rPr lang="en-GB" sz="7200" dirty="0">
                <a:solidFill>
                  <a:schemeClr val="tx1"/>
                </a:solidFill>
              </a:rPr>
              <a:t>How can I help my child? </a:t>
            </a:r>
          </a:p>
        </p:txBody>
      </p:sp>
      <p:sp>
        <p:nvSpPr>
          <p:cNvPr id="3" name="Subtitle 2">
            <a:extLst>
              <a:ext uri="{FF2B5EF4-FFF2-40B4-BE49-F238E27FC236}">
                <a16:creationId xmlns:a16="http://schemas.microsoft.com/office/drawing/2014/main" id="{81A63215-EB70-ED84-A331-4551687539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05875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Sound buttons!</a:t>
            </a:r>
          </a:p>
        </p:txBody>
      </p:sp>
      <p:pic>
        <p:nvPicPr>
          <p:cNvPr id="4" name="Content Placeholder 3"/>
          <p:cNvPicPr>
            <a:picLocks noGrp="1" noChangeAspect="1"/>
          </p:cNvPicPr>
          <p:nvPr>
            <p:ph idx="1"/>
          </p:nvPr>
        </p:nvPicPr>
        <p:blipFill>
          <a:blip r:embed="rId3"/>
          <a:stretch>
            <a:fillRect/>
          </a:stretch>
        </p:blipFill>
        <p:spPr>
          <a:xfrm>
            <a:off x="677334" y="1701834"/>
            <a:ext cx="7241036" cy="3923714"/>
          </a:xfrm>
          <a:prstGeom prst="rect">
            <a:avLst/>
          </a:prstGeom>
        </p:spPr>
      </p:pic>
    </p:spTree>
    <p:extLst>
      <p:ext uri="{BB962C8B-B14F-4D97-AF65-F5344CB8AC3E}">
        <p14:creationId xmlns:p14="http://schemas.microsoft.com/office/powerpoint/2010/main" val="426119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more senses</a:t>
            </a:r>
          </a:p>
        </p:txBody>
      </p:sp>
      <p:sp>
        <p:nvSpPr>
          <p:cNvPr id="3" name="Content Placeholder 2"/>
          <p:cNvSpPr>
            <a:spLocks noGrp="1"/>
          </p:cNvSpPr>
          <p:nvPr>
            <p:ph idx="1"/>
          </p:nvPr>
        </p:nvSpPr>
        <p:spPr/>
        <p:txBody>
          <a:bodyPr>
            <a:normAutofit/>
          </a:bodyPr>
          <a:lstStyle/>
          <a:p>
            <a:pPr marL="0" indent="0">
              <a:buNone/>
            </a:pPr>
            <a:r>
              <a:rPr lang="en-GB" sz="2400" dirty="0"/>
              <a:t>Multi-sensory approaches help to ‘anchor’ sounds to memory</a:t>
            </a:r>
          </a:p>
          <a:p>
            <a:r>
              <a:rPr lang="en-GB" sz="2400" dirty="0"/>
              <a:t>Manipulative wooden or magnetic letters</a:t>
            </a:r>
          </a:p>
          <a:p>
            <a:r>
              <a:rPr lang="en-GB" sz="2400" dirty="0"/>
              <a:t>Tracing over letters</a:t>
            </a:r>
          </a:p>
          <a:p>
            <a:r>
              <a:rPr lang="en-GB" sz="2400" dirty="0"/>
              <a:t>Making letters in sand, shaving foam </a:t>
            </a:r>
            <a:r>
              <a:rPr lang="en-GB" sz="2400" dirty="0" err="1"/>
              <a:t>etc</a:t>
            </a:r>
            <a:endParaRPr lang="en-GB" sz="2400" dirty="0"/>
          </a:p>
          <a:p>
            <a:r>
              <a:rPr lang="en-GB" sz="2400" dirty="0"/>
              <a:t>Cued-articulation </a:t>
            </a:r>
          </a:p>
        </p:txBody>
      </p:sp>
      <p:pic>
        <p:nvPicPr>
          <p:cNvPr id="11266" name="Picture 2" descr="Forming Letters of The Alphabet with Flour – The SEN Resources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79" y="609600"/>
            <a:ext cx="1927943" cy="257059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ed Articulation - Speechblog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452" y="3410380"/>
            <a:ext cx="2895462" cy="32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5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 through the chatty bit!</a:t>
            </a:r>
          </a:p>
        </p:txBody>
      </p:sp>
      <p:sp>
        <p:nvSpPr>
          <p:cNvPr id="3" name="Content Placeholder 2"/>
          <p:cNvSpPr>
            <a:spLocks noGrp="1"/>
          </p:cNvSpPr>
          <p:nvPr>
            <p:ph idx="1"/>
          </p:nvPr>
        </p:nvSpPr>
        <p:spPr/>
        <p:txBody>
          <a:bodyPr>
            <a:normAutofit/>
          </a:bodyPr>
          <a:lstStyle/>
          <a:p>
            <a:r>
              <a:rPr lang="en-GB" sz="3200" dirty="0"/>
              <a:t>Phones on silent</a:t>
            </a:r>
          </a:p>
          <a:p>
            <a:r>
              <a:rPr lang="en-GB" sz="3200" dirty="0"/>
              <a:t>Hands up / interrupt me if you have questions </a:t>
            </a:r>
            <a:r>
              <a:rPr lang="en-GB" sz="3200" dirty="0">
                <a:sym typeface="Wingdings" panose="05000000000000000000" pitchFamily="2" charset="2"/>
              </a:rPr>
              <a:t> </a:t>
            </a:r>
            <a:endParaRPr lang="en-GB" sz="3200" dirty="0"/>
          </a:p>
        </p:txBody>
      </p:sp>
      <p:pic>
        <p:nvPicPr>
          <p:cNvPr id="2050" name="Picture 2" descr="Math clipart person, Picture #1622373 math clipart p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452" y="3157090"/>
            <a:ext cx="3868420" cy="288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0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memory issues</a:t>
            </a:r>
          </a:p>
        </p:txBody>
      </p:sp>
      <p:sp>
        <p:nvSpPr>
          <p:cNvPr id="3" name="Content Placeholder 2"/>
          <p:cNvSpPr>
            <a:spLocks noGrp="1"/>
          </p:cNvSpPr>
          <p:nvPr>
            <p:ph idx="1"/>
          </p:nvPr>
        </p:nvSpPr>
        <p:spPr/>
        <p:txBody>
          <a:bodyPr>
            <a:normAutofit/>
          </a:bodyPr>
          <a:lstStyle/>
          <a:p>
            <a:pPr marL="0" indent="0">
              <a:buNone/>
            </a:pPr>
            <a:r>
              <a:rPr lang="en-GB" sz="2400" dirty="0"/>
              <a:t>Children with short term memory struggle to hold a sequence of sounds in their mind in order to blend them. To help them, you could:</a:t>
            </a:r>
          </a:p>
          <a:p>
            <a:r>
              <a:rPr lang="en-GB" sz="2400" dirty="0"/>
              <a:t>Play memory games with 2, 3 or 4 steps</a:t>
            </a:r>
          </a:p>
          <a:p>
            <a:r>
              <a:rPr lang="en-GB" sz="2400" dirty="0"/>
              <a:t>Use phoneme frames</a:t>
            </a:r>
          </a:p>
        </p:txBody>
      </p:sp>
      <p:pic>
        <p:nvPicPr>
          <p:cNvPr id="4" name="Picture 3"/>
          <p:cNvPicPr>
            <a:picLocks noChangeAspect="1"/>
          </p:cNvPicPr>
          <p:nvPr/>
        </p:nvPicPr>
        <p:blipFill>
          <a:blip r:embed="rId3"/>
          <a:stretch>
            <a:fillRect/>
          </a:stretch>
        </p:blipFill>
        <p:spPr>
          <a:xfrm>
            <a:off x="6959427" y="3352178"/>
            <a:ext cx="4629150" cy="3095625"/>
          </a:xfrm>
          <a:prstGeom prst="rect">
            <a:avLst/>
          </a:prstGeom>
        </p:spPr>
      </p:pic>
    </p:spTree>
    <p:extLst>
      <p:ext uri="{BB962C8B-B14F-4D97-AF65-F5344CB8AC3E}">
        <p14:creationId xmlns:p14="http://schemas.microsoft.com/office/powerpoint/2010/main" val="265460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Grapheme-Phoneme Correspondence</a:t>
            </a:r>
          </a:p>
        </p:txBody>
      </p:sp>
      <p:sp>
        <p:nvSpPr>
          <p:cNvPr id="3" name="Content Placeholder 2"/>
          <p:cNvSpPr>
            <a:spLocks noGrp="1"/>
          </p:cNvSpPr>
          <p:nvPr>
            <p:ph idx="1"/>
          </p:nvPr>
        </p:nvSpPr>
        <p:spPr>
          <a:xfrm>
            <a:off x="677334" y="2160589"/>
            <a:ext cx="6757136" cy="3880773"/>
          </a:xfrm>
        </p:spPr>
        <p:txBody>
          <a:bodyPr/>
          <a:lstStyle/>
          <a:p>
            <a:r>
              <a:rPr lang="en-GB" dirty="0"/>
              <a:t>Teach the child how to use the appropriate phase sound mat</a:t>
            </a:r>
          </a:p>
          <a:p>
            <a:r>
              <a:rPr lang="en-GB" dirty="0"/>
              <a:t>Think about engaging activities – boggle, bingo, I spy sheets, word search </a:t>
            </a:r>
          </a:p>
        </p:txBody>
      </p:sp>
      <p:pic>
        <p:nvPicPr>
          <p:cNvPr id="4" name="Picture 3"/>
          <p:cNvPicPr>
            <a:picLocks noChangeAspect="1"/>
          </p:cNvPicPr>
          <p:nvPr/>
        </p:nvPicPr>
        <p:blipFill>
          <a:blip r:embed="rId3"/>
          <a:stretch>
            <a:fillRect/>
          </a:stretch>
        </p:blipFill>
        <p:spPr>
          <a:xfrm>
            <a:off x="5943600" y="3066270"/>
            <a:ext cx="5649775" cy="3630997"/>
          </a:xfrm>
          <a:prstGeom prst="rect">
            <a:avLst/>
          </a:prstGeom>
        </p:spPr>
      </p:pic>
    </p:spTree>
    <p:extLst>
      <p:ext uri="{BB962C8B-B14F-4D97-AF65-F5344CB8AC3E}">
        <p14:creationId xmlns:p14="http://schemas.microsoft.com/office/powerpoint/2010/main" val="168665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59E4-ED30-D662-08BC-833CFC1641EF}"/>
              </a:ext>
            </a:extLst>
          </p:cNvPr>
          <p:cNvSpPr>
            <a:spLocks noGrp="1"/>
          </p:cNvSpPr>
          <p:nvPr>
            <p:ph type="title"/>
          </p:nvPr>
        </p:nvSpPr>
        <p:spPr/>
        <p:txBody>
          <a:bodyPr/>
          <a:lstStyle/>
          <a:p>
            <a:r>
              <a:rPr lang="en-GB" dirty="0"/>
              <a:t>Alien Word (pseudo words)</a:t>
            </a:r>
          </a:p>
        </p:txBody>
      </p:sp>
      <p:sp>
        <p:nvSpPr>
          <p:cNvPr id="3" name="Content Placeholder 2">
            <a:extLst>
              <a:ext uri="{FF2B5EF4-FFF2-40B4-BE49-F238E27FC236}">
                <a16:creationId xmlns:a16="http://schemas.microsoft.com/office/drawing/2014/main" id="{A87634ED-CB28-9EC5-EBF5-7B57B51F9651}"/>
              </a:ext>
            </a:extLst>
          </p:cNvPr>
          <p:cNvSpPr>
            <a:spLocks noGrp="1"/>
          </p:cNvSpPr>
          <p:nvPr>
            <p:ph idx="1"/>
          </p:nvPr>
        </p:nvSpPr>
        <p:spPr/>
        <p:txBody>
          <a:bodyPr/>
          <a:lstStyle/>
          <a:p>
            <a:endParaRPr lang="en-GB"/>
          </a:p>
        </p:txBody>
      </p:sp>
      <p:pic>
        <p:nvPicPr>
          <p:cNvPr id="1026" name="Picture 2" descr="Alien Phonics (Nonsense Words)| CR Hut">
            <a:extLst>
              <a:ext uri="{FF2B5EF4-FFF2-40B4-BE49-F238E27FC236}">
                <a16:creationId xmlns:a16="http://schemas.microsoft.com/office/drawing/2014/main" id="{C9F2D61F-436A-218B-9A77-B4A41F2AF8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756" y="763458"/>
            <a:ext cx="4022376" cy="536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21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Interventions</a:t>
            </a:r>
          </a:p>
        </p:txBody>
      </p:sp>
      <p:sp>
        <p:nvSpPr>
          <p:cNvPr id="3" name="Content Placeholder 2"/>
          <p:cNvSpPr>
            <a:spLocks noGrp="1"/>
          </p:cNvSpPr>
          <p:nvPr>
            <p:ph idx="1"/>
          </p:nvPr>
        </p:nvSpPr>
        <p:spPr>
          <a:xfrm>
            <a:off x="677334" y="1311965"/>
            <a:ext cx="8596668" cy="4729397"/>
          </a:xfrm>
        </p:spPr>
        <p:txBody>
          <a:bodyPr>
            <a:normAutofit fontScale="92500" lnSpcReduction="10000"/>
          </a:bodyPr>
          <a:lstStyle/>
          <a:p>
            <a:r>
              <a:rPr lang="en-GB" sz="2400" dirty="0"/>
              <a:t>Teach your monster to read</a:t>
            </a:r>
          </a:p>
          <a:p>
            <a:r>
              <a:rPr lang="en-GB" sz="2400" dirty="0"/>
              <a:t>ICT games</a:t>
            </a:r>
          </a:p>
          <a:p>
            <a:r>
              <a:rPr lang="en-GB" sz="2400" dirty="0"/>
              <a:t>Phonics Play </a:t>
            </a:r>
          </a:p>
          <a:p>
            <a:r>
              <a:rPr lang="en-GB" sz="2400" dirty="0"/>
              <a:t>Reading eggs</a:t>
            </a:r>
          </a:p>
          <a:p>
            <a:r>
              <a:rPr lang="en-GB" sz="2400" dirty="0" err="1"/>
              <a:t>PocketPhonics</a:t>
            </a:r>
            <a:endParaRPr lang="en-GB" sz="2400" dirty="0"/>
          </a:p>
          <a:p>
            <a:r>
              <a:rPr lang="en-GB" sz="2400" dirty="0"/>
              <a:t>Geraldine’s Phonics Land</a:t>
            </a:r>
          </a:p>
          <a:p>
            <a:r>
              <a:rPr lang="en-GB" sz="2400" dirty="0"/>
              <a:t>Jolly Phonics</a:t>
            </a:r>
          </a:p>
          <a:p>
            <a:r>
              <a:rPr lang="en-GB" sz="2400" dirty="0"/>
              <a:t>Mr Phonics Kit: Read with Biff, Chip &amp; Kipper</a:t>
            </a:r>
          </a:p>
          <a:p>
            <a:r>
              <a:rPr lang="en-GB" sz="2400" dirty="0"/>
              <a:t>Hairy Letters</a:t>
            </a:r>
          </a:p>
          <a:p>
            <a:r>
              <a:rPr lang="en-GB" sz="2400" dirty="0"/>
              <a:t>Pirate Phonics</a:t>
            </a:r>
          </a:p>
          <a:p>
            <a:r>
              <a:rPr lang="en-GB" sz="2400" dirty="0"/>
              <a:t>Read with phonics</a:t>
            </a:r>
          </a:p>
        </p:txBody>
      </p:sp>
      <p:pic>
        <p:nvPicPr>
          <p:cNvPr id="12290" name="Picture 2" descr="Free Teach Your Monster to Read App (Reg. $5!) | Money Saving 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479" y="452230"/>
            <a:ext cx="46577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97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phonics friendly environment.</a:t>
            </a:r>
          </a:p>
        </p:txBody>
      </p:sp>
      <p:pic>
        <p:nvPicPr>
          <p:cNvPr id="4" name="Content Placeholder 3"/>
          <p:cNvPicPr>
            <a:picLocks noGrp="1" noChangeAspect="1"/>
          </p:cNvPicPr>
          <p:nvPr>
            <p:ph idx="1"/>
          </p:nvPr>
        </p:nvPicPr>
        <p:blipFill>
          <a:blip r:embed="rId3"/>
          <a:stretch>
            <a:fillRect/>
          </a:stretch>
        </p:blipFill>
        <p:spPr>
          <a:xfrm>
            <a:off x="677334" y="1584119"/>
            <a:ext cx="3644465" cy="3881437"/>
          </a:xfrm>
          <a:prstGeom prst="rect">
            <a:avLst/>
          </a:prstGeom>
        </p:spPr>
      </p:pic>
      <p:pic>
        <p:nvPicPr>
          <p:cNvPr id="5" name="Picture 4"/>
          <p:cNvPicPr>
            <a:picLocks noChangeAspect="1"/>
          </p:cNvPicPr>
          <p:nvPr/>
        </p:nvPicPr>
        <p:blipFill>
          <a:blip r:embed="rId4"/>
          <a:stretch>
            <a:fillRect/>
          </a:stretch>
        </p:blipFill>
        <p:spPr>
          <a:xfrm>
            <a:off x="5159202" y="1522206"/>
            <a:ext cx="4114800" cy="3943350"/>
          </a:xfrm>
          <a:prstGeom prst="rect">
            <a:avLst/>
          </a:prstGeom>
        </p:spPr>
      </p:pic>
    </p:spTree>
    <p:extLst>
      <p:ext uri="{BB962C8B-B14F-4D97-AF65-F5344CB8AC3E}">
        <p14:creationId xmlns:p14="http://schemas.microsoft.com/office/powerpoint/2010/main" val="3585029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 spelling patterns and rules – whole class</a:t>
            </a:r>
          </a:p>
        </p:txBody>
      </p:sp>
      <p:sp>
        <p:nvSpPr>
          <p:cNvPr id="3" name="Content Placeholder 2"/>
          <p:cNvSpPr>
            <a:spLocks noGrp="1"/>
          </p:cNvSpPr>
          <p:nvPr>
            <p:ph idx="1"/>
          </p:nvPr>
        </p:nvSpPr>
        <p:spPr>
          <a:xfrm>
            <a:off x="677334" y="1930400"/>
            <a:ext cx="4689796" cy="3260035"/>
          </a:xfrm>
        </p:spPr>
        <p:txBody>
          <a:bodyPr>
            <a:normAutofit/>
          </a:bodyPr>
          <a:lstStyle/>
          <a:p>
            <a:pPr marL="0" indent="0">
              <a:buNone/>
            </a:pPr>
            <a:r>
              <a:rPr lang="en-GB" b="1" dirty="0"/>
              <a:t>Phase 6 </a:t>
            </a:r>
            <a:r>
              <a:rPr lang="en-GB" dirty="0"/>
              <a:t>introduces spellings rules for:</a:t>
            </a:r>
          </a:p>
          <a:p>
            <a:r>
              <a:rPr lang="en-GB" dirty="0"/>
              <a:t>Suffixes that indicate tense</a:t>
            </a:r>
          </a:p>
          <a:p>
            <a:r>
              <a:rPr lang="en-GB" dirty="0"/>
              <a:t>Adding –</a:t>
            </a:r>
            <a:r>
              <a:rPr lang="en-GB" dirty="0" err="1"/>
              <a:t>ing</a:t>
            </a:r>
            <a:r>
              <a:rPr lang="en-GB" dirty="0"/>
              <a:t>, -</a:t>
            </a:r>
            <a:r>
              <a:rPr lang="en-GB" dirty="0" err="1"/>
              <a:t>ed</a:t>
            </a:r>
            <a:r>
              <a:rPr lang="en-GB" dirty="0"/>
              <a:t>, -</a:t>
            </a:r>
            <a:r>
              <a:rPr lang="en-GB" dirty="0" err="1"/>
              <a:t>er</a:t>
            </a:r>
            <a:r>
              <a:rPr lang="en-GB" dirty="0"/>
              <a:t>, -</a:t>
            </a:r>
            <a:r>
              <a:rPr lang="en-GB" dirty="0" err="1"/>
              <a:t>est</a:t>
            </a:r>
            <a:r>
              <a:rPr lang="en-GB" dirty="0"/>
              <a:t>, -</a:t>
            </a:r>
            <a:r>
              <a:rPr lang="en-GB" dirty="0" err="1"/>
              <a:t>ful</a:t>
            </a:r>
            <a:r>
              <a:rPr lang="en-GB" dirty="0"/>
              <a:t>, -</a:t>
            </a:r>
            <a:r>
              <a:rPr lang="en-GB" dirty="0" err="1"/>
              <a:t>ly</a:t>
            </a:r>
            <a:r>
              <a:rPr lang="en-GB" dirty="0"/>
              <a:t> and –y</a:t>
            </a:r>
          </a:p>
          <a:p>
            <a:r>
              <a:rPr lang="en-GB" dirty="0"/>
              <a:t>Plurals</a:t>
            </a:r>
          </a:p>
          <a:p>
            <a:r>
              <a:rPr lang="en-GB" dirty="0"/>
              <a:t>Prefixes which change meaning</a:t>
            </a:r>
          </a:p>
          <a:p>
            <a:pPr marL="0" indent="0">
              <a:buNone/>
            </a:pPr>
            <a:endParaRPr lang="en-GB" dirty="0"/>
          </a:p>
        </p:txBody>
      </p:sp>
      <p:sp>
        <p:nvSpPr>
          <p:cNvPr id="4" name="TextBox 3"/>
          <p:cNvSpPr txBox="1"/>
          <p:nvPr/>
        </p:nvSpPr>
        <p:spPr>
          <a:xfrm>
            <a:off x="6361043" y="1470991"/>
            <a:ext cx="4790661" cy="4801314"/>
          </a:xfrm>
          <a:prstGeom prst="rect">
            <a:avLst/>
          </a:prstGeom>
          <a:noFill/>
        </p:spPr>
        <p:txBody>
          <a:bodyPr wrap="square" rtlCol="0">
            <a:spAutoFit/>
          </a:bodyPr>
          <a:lstStyle/>
          <a:p>
            <a:r>
              <a:rPr lang="en-GB" b="1" dirty="0"/>
              <a:t>Year 3 / 4 spellings (NC)</a:t>
            </a:r>
            <a:endParaRPr lang="en-GB" dirty="0"/>
          </a:p>
          <a:p>
            <a:pPr marL="285750" indent="-285750">
              <a:buFont typeface="Arial" panose="020B0604020202020204" pitchFamily="34" charset="0"/>
              <a:buChar char="•"/>
            </a:pPr>
            <a:r>
              <a:rPr lang="en-GB" dirty="0"/>
              <a:t>Suffixes beginning with a vowel added to words with more than 1 syllable</a:t>
            </a:r>
          </a:p>
          <a:p>
            <a:pPr marL="285750" indent="-285750">
              <a:buFont typeface="Arial" panose="020B0604020202020204" pitchFamily="34" charset="0"/>
              <a:buChar char="•"/>
            </a:pPr>
            <a:r>
              <a:rPr lang="en-GB" dirty="0"/>
              <a:t>‘I’ sound spelled ‘y’</a:t>
            </a:r>
          </a:p>
          <a:p>
            <a:pPr marL="285750" indent="-285750">
              <a:buFont typeface="Arial" panose="020B0604020202020204" pitchFamily="34" charset="0"/>
              <a:buChar char="•"/>
            </a:pPr>
            <a:r>
              <a:rPr lang="en-GB" dirty="0"/>
              <a:t>‘u’ sound spelled ‘</a:t>
            </a:r>
            <a:r>
              <a:rPr lang="en-GB" dirty="0" err="1"/>
              <a:t>ou</a:t>
            </a:r>
            <a:r>
              <a:rPr lang="en-GB" dirty="0"/>
              <a:t>’</a:t>
            </a:r>
          </a:p>
          <a:p>
            <a:pPr marL="285750" indent="-285750">
              <a:buFont typeface="Arial" panose="020B0604020202020204" pitchFamily="34" charset="0"/>
              <a:buChar char="•"/>
            </a:pPr>
            <a:r>
              <a:rPr lang="en-GB" dirty="0"/>
              <a:t>Prefixes</a:t>
            </a:r>
          </a:p>
          <a:p>
            <a:pPr marL="285750" indent="-285750">
              <a:buFont typeface="Arial" panose="020B0604020202020204" pitchFamily="34" charset="0"/>
              <a:buChar char="•"/>
            </a:pPr>
            <a:r>
              <a:rPr lang="en-GB" dirty="0"/>
              <a:t>Suffixes – ‘</a:t>
            </a:r>
            <a:r>
              <a:rPr lang="en-GB" dirty="0" err="1"/>
              <a:t>ation</a:t>
            </a:r>
            <a:r>
              <a:rPr lang="en-GB" dirty="0"/>
              <a:t>’, ‘</a:t>
            </a:r>
            <a:r>
              <a:rPr lang="en-GB" dirty="0" err="1"/>
              <a:t>ly</a:t>
            </a:r>
            <a:r>
              <a:rPr lang="en-GB" dirty="0"/>
              <a:t>’ </a:t>
            </a:r>
          </a:p>
          <a:p>
            <a:pPr marL="285750" indent="-285750">
              <a:buFont typeface="Arial" panose="020B0604020202020204" pitchFamily="34" charset="0"/>
              <a:buChar char="•"/>
            </a:pPr>
            <a:r>
              <a:rPr lang="en-GB" dirty="0"/>
              <a:t>-sure, -</a:t>
            </a:r>
            <a:r>
              <a:rPr lang="en-GB" dirty="0" err="1"/>
              <a:t>ture</a:t>
            </a:r>
            <a:r>
              <a:rPr lang="en-GB" dirty="0"/>
              <a:t>, -</a:t>
            </a:r>
            <a:r>
              <a:rPr lang="en-GB" dirty="0" err="1"/>
              <a:t>sion</a:t>
            </a:r>
            <a:r>
              <a:rPr lang="en-GB" dirty="0"/>
              <a:t>, -</a:t>
            </a:r>
            <a:r>
              <a:rPr lang="en-GB" dirty="0" err="1"/>
              <a:t>ous</a:t>
            </a:r>
            <a:r>
              <a:rPr lang="en-GB" dirty="0"/>
              <a:t>, -</a:t>
            </a:r>
            <a:r>
              <a:rPr lang="en-GB" dirty="0" err="1"/>
              <a:t>tion</a:t>
            </a:r>
            <a:r>
              <a:rPr lang="en-GB" dirty="0"/>
              <a:t>, -</a:t>
            </a:r>
            <a:r>
              <a:rPr lang="en-GB" dirty="0" err="1"/>
              <a:t>sion</a:t>
            </a:r>
            <a:r>
              <a:rPr lang="en-GB" dirty="0"/>
              <a:t>, -</a:t>
            </a:r>
            <a:r>
              <a:rPr lang="en-GB" dirty="0" err="1"/>
              <a:t>ssion</a:t>
            </a:r>
            <a:r>
              <a:rPr lang="en-GB" dirty="0"/>
              <a:t>, -</a:t>
            </a:r>
            <a:r>
              <a:rPr lang="en-GB" dirty="0" err="1"/>
              <a:t>cian</a:t>
            </a:r>
            <a:endParaRPr lang="en-GB" dirty="0"/>
          </a:p>
          <a:p>
            <a:pPr marL="285750" indent="-285750">
              <a:buFont typeface="Arial" panose="020B0604020202020204" pitchFamily="34" charset="0"/>
              <a:buChar char="•"/>
            </a:pPr>
            <a:r>
              <a:rPr lang="en-GB" dirty="0"/>
              <a:t>‘k’ spelled ‘</a:t>
            </a:r>
            <a:r>
              <a:rPr lang="en-GB" dirty="0" err="1"/>
              <a:t>ch</a:t>
            </a:r>
            <a:r>
              <a:rPr lang="en-GB" dirty="0"/>
              <a:t>’</a:t>
            </a:r>
          </a:p>
          <a:p>
            <a:pPr marL="285750" indent="-285750">
              <a:buFont typeface="Arial" panose="020B0604020202020204" pitchFamily="34" charset="0"/>
              <a:buChar char="•"/>
            </a:pPr>
            <a:r>
              <a:rPr lang="en-GB" dirty="0"/>
              <a:t>‘</a:t>
            </a:r>
            <a:r>
              <a:rPr lang="en-GB" dirty="0" err="1"/>
              <a:t>sh</a:t>
            </a:r>
            <a:r>
              <a:rPr lang="en-GB" dirty="0"/>
              <a:t>’ spelled ‘</a:t>
            </a:r>
            <a:r>
              <a:rPr lang="en-GB" dirty="0" err="1"/>
              <a:t>ch</a:t>
            </a:r>
            <a:r>
              <a:rPr lang="en-GB" dirty="0"/>
              <a:t>’</a:t>
            </a:r>
          </a:p>
          <a:p>
            <a:pPr marL="285750" indent="-285750">
              <a:buFont typeface="Arial" panose="020B0604020202020204" pitchFamily="34" charset="0"/>
              <a:buChar char="•"/>
            </a:pPr>
            <a:r>
              <a:rPr lang="en-GB" dirty="0"/>
              <a:t>‘g’ and ‘k’ spelled ‘que’</a:t>
            </a:r>
          </a:p>
          <a:p>
            <a:pPr marL="285750" indent="-285750">
              <a:buFont typeface="Arial" panose="020B0604020202020204" pitchFamily="34" charset="0"/>
              <a:buChar char="•"/>
            </a:pPr>
            <a:r>
              <a:rPr lang="en-GB" dirty="0"/>
              <a:t>‘s’ spelled ‘</a:t>
            </a:r>
            <a:r>
              <a:rPr lang="en-GB" dirty="0" err="1"/>
              <a:t>sc</a:t>
            </a:r>
            <a:r>
              <a:rPr lang="en-GB" dirty="0"/>
              <a:t>’</a:t>
            </a:r>
          </a:p>
          <a:p>
            <a:pPr marL="285750" indent="-285750">
              <a:buFont typeface="Arial" panose="020B0604020202020204" pitchFamily="34" charset="0"/>
              <a:buChar char="•"/>
            </a:pPr>
            <a:r>
              <a:rPr lang="en-GB" dirty="0"/>
              <a:t>‘ay’ spelled ‘</a:t>
            </a:r>
            <a:r>
              <a:rPr lang="en-GB" dirty="0" err="1"/>
              <a:t>eigh</a:t>
            </a:r>
            <a:r>
              <a:rPr lang="en-GB" dirty="0"/>
              <a:t>’, ‘</a:t>
            </a:r>
            <a:r>
              <a:rPr lang="en-GB" dirty="0" err="1"/>
              <a:t>ei</a:t>
            </a:r>
            <a:r>
              <a:rPr lang="en-GB" dirty="0"/>
              <a:t>’, ‘</a:t>
            </a:r>
            <a:r>
              <a:rPr lang="en-GB" dirty="0" err="1"/>
              <a:t>ey</a:t>
            </a:r>
            <a:r>
              <a:rPr lang="en-GB" dirty="0"/>
              <a:t>’ </a:t>
            </a:r>
          </a:p>
          <a:p>
            <a:pPr marL="285750" indent="-285750">
              <a:buFont typeface="Arial" panose="020B0604020202020204" pitchFamily="34" charset="0"/>
              <a:buChar char="•"/>
            </a:pPr>
            <a:r>
              <a:rPr lang="en-GB" dirty="0"/>
              <a:t>Possessive apostrophe with plurals</a:t>
            </a:r>
          </a:p>
          <a:p>
            <a:pPr marL="285750" indent="-285750">
              <a:buFont typeface="Arial" panose="020B0604020202020204" pitchFamily="34" charset="0"/>
              <a:buChar char="•"/>
            </a:pPr>
            <a:r>
              <a:rPr lang="en-GB" dirty="0"/>
              <a:t>Homophones </a:t>
            </a:r>
          </a:p>
          <a:p>
            <a:r>
              <a:rPr lang="en-GB" dirty="0">
                <a:solidFill>
                  <a:srgbClr val="FF0000"/>
                </a:solidFill>
              </a:rPr>
              <a:t>We will cover spellings in a later session</a:t>
            </a:r>
          </a:p>
        </p:txBody>
      </p:sp>
      <p:pic>
        <p:nvPicPr>
          <p:cNvPr id="17412" name="Picture 4" descr="Spelling Patterns Mat – Cursive (SB10401) - Sparkle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169" y="4194796"/>
            <a:ext cx="3279913" cy="231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717E-B062-0AA9-2F00-5240D2F857E5}"/>
              </a:ext>
            </a:extLst>
          </p:cNvPr>
          <p:cNvSpPr>
            <a:spLocks noGrp="1"/>
          </p:cNvSpPr>
          <p:nvPr>
            <p:ph type="title"/>
          </p:nvPr>
        </p:nvSpPr>
        <p:spPr>
          <a:xfrm>
            <a:off x="677334" y="609600"/>
            <a:ext cx="8596668" cy="775855"/>
          </a:xfrm>
        </p:spPr>
        <p:txBody>
          <a:bodyPr/>
          <a:lstStyle/>
          <a:p>
            <a:r>
              <a:rPr lang="en-GB" dirty="0"/>
              <a:t>Practical / multi-sensory activities</a:t>
            </a:r>
          </a:p>
        </p:txBody>
      </p:sp>
      <p:sp>
        <p:nvSpPr>
          <p:cNvPr id="3" name="Content Placeholder 2">
            <a:extLst>
              <a:ext uri="{FF2B5EF4-FFF2-40B4-BE49-F238E27FC236}">
                <a16:creationId xmlns:a16="http://schemas.microsoft.com/office/drawing/2014/main" id="{6309F7D6-9E89-4892-F809-228706AECAA1}"/>
              </a:ext>
            </a:extLst>
          </p:cNvPr>
          <p:cNvSpPr>
            <a:spLocks noGrp="1"/>
          </p:cNvSpPr>
          <p:nvPr>
            <p:ph idx="1"/>
          </p:nvPr>
        </p:nvSpPr>
        <p:spPr>
          <a:xfrm>
            <a:off x="677334" y="1385455"/>
            <a:ext cx="7995611" cy="5140555"/>
          </a:xfrm>
        </p:spPr>
        <p:txBody>
          <a:bodyPr>
            <a:normAutofit fontScale="92500" lnSpcReduction="10000"/>
          </a:bodyPr>
          <a:lstStyle/>
          <a:p>
            <a:r>
              <a:rPr lang="en-GB" b="1" dirty="0" err="1"/>
              <a:t>Quickwrite</a:t>
            </a:r>
            <a:r>
              <a:rPr lang="en-GB" dirty="0"/>
              <a:t> – adult says phoneme, pupil quickly writes grapheme</a:t>
            </a:r>
          </a:p>
          <a:p>
            <a:r>
              <a:rPr lang="en-GB" b="1" dirty="0"/>
              <a:t>What’s in the box? </a:t>
            </a:r>
            <a:r>
              <a:rPr lang="en-GB" dirty="0"/>
              <a:t>– show the pupil the word, they then find object in the box</a:t>
            </a:r>
          </a:p>
          <a:p>
            <a:r>
              <a:rPr lang="en-GB" b="1" dirty="0"/>
              <a:t>Countdown – </a:t>
            </a:r>
            <a:r>
              <a:rPr lang="en-GB" dirty="0"/>
              <a:t>how many words can a child read in a given time. Can they beat PB?</a:t>
            </a:r>
          </a:p>
          <a:p>
            <a:r>
              <a:rPr lang="en-GB" b="1" dirty="0"/>
              <a:t>Sentence Substitution </a:t>
            </a:r>
            <a:r>
              <a:rPr lang="en-GB" dirty="0"/>
              <a:t>– prepared sentence (</a:t>
            </a:r>
            <a:r>
              <a:rPr lang="en-GB" i="1" dirty="0"/>
              <a:t>A man burnt the toast.)</a:t>
            </a:r>
            <a:r>
              <a:rPr lang="en-GB" dirty="0"/>
              <a:t> and a selection of alternative words to swap into sentence </a:t>
            </a:r>
            <a:r>
              <a:rPr lang="en-GB" i="1" dirty="0"/>
              <a:t>(The man burnt the towel!)</a:t>
            </a:r>
          </a:p>
          <a:p>
            <a:r>
              <a:rPr lang="en-GB" b="1" dirty="0"/>
              <a:t>Matching words and pictures</a:t>
            </a:r>
            <a:r>
              <a:rPr lang="en-GB" dirty="0"/>
              <a:t> – could use the ‘what’s in the box’ equipment</a:t>
            </a:r>
          </a:p>
          <a:p>
            <a:r>
              <a:rPr lang="en-GB" b="1" dirty="0"/>
              <a:t>Buried Treasure</a:t>
            </a:r>
            <a:r>
              <a:rPr lang="en-GB" dirty="0"/>
              <a:t> – mix of real and pseudo (alien) words, sort into chest or bin</a:t>
            </a:r>
          </a:p>
          <a:p>
            <a:r>
              <a:rPr lang="en-GB" b="1" dirty="0"/>
              <a:t>Matching pictures and sentences – </a:t>
            </a:r>
            <a:r>
              <a:rPr lang="en-GB" dirty="0"/>
              <a:t>which sentence matches the picture</a:t>
            </a:r>
          </a:p>
          <a:p>
            <a:r>
              <a:rPr lang="en-GB" b="1" dirty="0"/>
              <a:t>Yes / no</a:t>
            </a:r>
            <a:r>
              <a:rPr lang="en-GB" dirty="0"/>
              <a:t> – give the child a questions and they answer ‘yes’ or ‘no’</a:t>
            </a:r>
          </a:p>
          <a:p>
            <a:r>
              <a:rPr lang="en-GB" b="1" dirty="0"/>
              <a:t>How many can you make?</a:t>
            </a:r>
            <a:r>
              <a:rPr lang="en-GB" dirty="0"/>
              <a:t> – against the clock, how many words said by the adult, can they make with magnetic letters</a:t>
            </a:r>
          </a:p>
          <a:p>
            <a:r>
              <a:rPr lang="en-GB" b="1" dirty="0"/>
              <a:t>Phoneme spotting</a:t>
            </a:r>
            <a:r>
              <a:rPr lang="en-GB" dirty="0"/>
              <a:t> – within words / text</a:t>
            </a:r>
            <a:endParaRPr lang="en-GB" b="1" dirty="0"/>
          </a:p>
          <a:p>
            <a:endParaRPr lang="en-GB" dirty="0"/>
          </a:p>
        </p:txBody>
      </p:sp>
      <p:pic>
        <p:nvPicPr>
          <p:cNvPr id="4" name="Picture 2" descr="20 Fun Phonics Activities and Games For Early Readers - We Are Teachers">
            <a:extLst>
              <a:ext uri="{FF2B5EF4-FFF2-40B4-BE49-F238E27FC236}">
                <a16:creationId xmlns:a16="http://schemas.microsoft.com/office/drawing/2014/main" id="{5107DA4F-6BC0-8B17-9544-88304AC51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346" y="331990"/>
            <a:ext cx="3745654" cy="210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2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18434" name="Picture 2" descr="The 4 critical questions to ask remote employees - Know Your Team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330" y="1930400"/>
            <a:ext cx="8301964" cy="347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6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3FC9-F06F-0815-58A4-CCF51D6432F4}"/>
              </a:ext>
            </a:extLst>
          </p:cNvPr>
          <p:cNvSpPr>
            <a:spLocks noGrp="1"/>
          </p:cNvSpPr>
          <p:nvPr>
            <p:ph type="ctrTitle"/>
          </p:nvPr>
        </p:nvSpPr>
        <p:spPr/>
        <p:txBody>
          <a:bodyPr/>
          <a:lstStyle/>
          <a:p>
            <a:r>
              <a:rPr lang="en-GB" sz="7200" dirty="0">
                <a:solidFill>
                  <a:schemeClr val="tx1"/>
                </a:solidFill>
              </a:rPr>
              <a:t>What is ‘phonics’?</a:t>
            </a:r>
          </a:p>
        </p:txBody>
      </p:sp>
      <p:sp>
        <p:nvSpPr>
          <p:cNvPr id="3" name="Subtitle 2">
            <a:extLst>
              <a:ext uri="{FF2B5EF4-FFF2-40B4-BE49-F238E27FC236}">
                <a16:creationId xmlns:a16="http://schemas.microsoft.com/office/drawing/2014/main" id="{81A63215-EB70-ED84-A331-4551687539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9392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 the basics! </a:t>
            </a:r>
          </a:p>
        </p:txBody>
      </p:sp>
      <p:sp>
        <p:nvSpPr>
          <p:cNvPr id="3" name="Content Placeholder 2"/>
          <p:cNvSpPr>
            <a:spLocks noGrp="1"/>
          </p:cNvSpPr>
          <p:nvPr>
            <p:ph idx="1"/>
          </p:nvPr>
        </p:nvSpPr>
        <p:spPr>
          <a:xfrm>
            <a:off x="677334" y="1463041"/>
            <a:ext cx="8596668" cy="4578322"/>
          </a:xfrm>
        </p:spPr>
        <p:txBody>
          <a:bodyPr>
            <a:normAutofit/>
          </a:bodyPr>
          <a:lstStyle/>
          <a:p>
            <a:r>
              <a:rPr lang="en-GB" sz="3200" dirty="0"/>
              <a:t>English written language is basically a code</a:t>
            </a:r>
          </a:p>
          <a:p>
            <a:r>
              <a:rPr lang="en-GB" sz="3200" dirty="0"/>
              <a:t>Phonics is basically ‘cracking that code’</a:t>
            </a:r>
          </a:p>
          <a:p>
            <a:r>
              <a:rPr lang="en-GB" sz="3200" dirty="0"/>
              <a:t>Children must learn the simple bits first and the progress to the trickier bits</a:t>
            </a:r>
          </a:p>
          <a:p>
            <a:r>
              <a:rPr lang="en-GB" sz="3200" dirty="0"/>
              <a:t>Phonics must be taught </a:t>
            </a:r>
            <a:r>
              <a:rPr lang="en-GB" sz="3200" b="1" dirty="0"/>
              <a:t>early, clearly and systematically!</a:t>
            </a:r>
          </a:p>
          <a:p>
            <a:endParaRPr lang="en-GB" sz="3200" b="1" dirty="0"/>
          </a:p>
          <a:p>
            <a:pPr marL="0" indent="0">
              <a:buNone/>
            </a:pPr>
            <a:r>
              <a:rPr lang="en-GB" sz="1600" dirty="0"/>
              <a:t>Johnston &amp; Watson (2019) / Rose Review / Bold Beginnings </a:t>
            </a:r>
          </a:p>
          <a:p>
            <a:pPr marL="0" indent="0">
              <a:buNone/>
            </a:pPr>
            <a:endParaRPr lang="en-GB" sz="2800" dirty="0"/>
          </a:p>
          <a:p>
            <a:endParaRPr lang="en-GB" dirty="0"/>
          </a:p>
        </p:txBody>
      </p:sp>
      <p:pic>
        <p:nvPicPr>
          <p:cNvPr id="2050" name="Picture 2" descr="St Paul's C of E Primary School, Stalybridge: Pho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262" y="4456044"/>
            <a:ext cx="41338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3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53EA-2331-C3F1-F12F-DDBAD93B2783}"/>
              </a:ext>
            </a:extLst>
          </p:cNvPr>
          <p:cNvSpPr>
            <a:spLocks noGrp="1"/>
          </p:cNvSpPr>
          <p:nvPr>
            <p:ph type="title"/>
          </p:nvPr>
        </p:nvSpPr>
        <p:spPr>
          <a:xfrm>
            <a:off x="677334" y="609600"/>
            <a:ext cx="5003030" cy="1320800"/>
          </a:xfrm>
        </p:spPr>
        <p:txBody>
          <a:bodyPr/>
          <a:lstStyle/>
          <a:p>
            <a:r>
              <a:rPr lang="en-GB" dirty="0"/>
              <a:t>Phonics is important to reading and spelling</a:t>
            </a:r>
          </a:p>
        </p:txBody>
      </p:sp>
      <p:sp>
        <p:nvSpPr>
          <p:cNvPr id="3" name="Content Placeholder 2">
            <a:extLst>
              <a:ext uri="{FF2B5EF4-FFF2-40B4-BE49-F238E27FC236}">
                <a16:creationId xmlns:a16="http://schemas.microsoft.com/office/drawing/2014/main" id="{C155494A-CCD1-2DD4-BAC6-F8557A593F3F}"/>
              </a:ext>
            </a:extLst>
          </p:cNvPr>
          <p:cNvSpPr>
            <a:spLocks noGrp="1"/>
          </p:cNvSpPr>
          <p:nvPr>
            <p:ph idx="1"/>
          </p:nvPr>
        </p:nvSpPr>
        <p:spPr>
          <a:xfrm>
            <a:off x="677334" y="2160589"/>
            <a:ext cx="5003030" cy="3880773"/>
          </a:xfrm>
        </p:spPr>
        <p:txBody>
          <a:bodyPr/>
          <a:lstStyle/>
          <a:p>
            <a:pPr marL="0" indent="0">
              <a:buFont typeface="Wingdings 3" charset="2"/>
              <a:buNone/>
            </a:pPr>
            <a:r>
              <a:rPr lang="en-GB" sz="1800" dirty="0"/>
              <a:t>Decoding is translating print into speech – READING!</a:t>
            </a:r>
          </a:p>
          <a:p>
            <a:pPr marL="0" indent="0">
              <a:buFont typeface="Wingdings 3" charset="2"/>
              <a:buNone/>
            </a:pPr>
            <a:endParaRPr lang="en-GB" dirty="0"/>
          </a:p>
          <a:p>
            <a:pPr marL="0" indent="0">
              <a:buFont typeface="Wingdings 3" charset="2"/>
              <a:buNone/>
            </a:pPr>
            <a:r>
              <a:rPr lang="en-GB" sz="1800" dirty="0"/>
              <a:t>Encoding is putting sounds together to make words.</a:t>
            </a:r>
          </a:p>
          <a:p>
            <a:pPr marL="0" indent="0">
              <a:buFont typeface="Wingdings 3" charset="2"/>
              <a:buNone/>
            </a:pPr>
            <a:endParaRPr lang="en-GB" sz="1800" dirty="0"/>
          </a:p>
          <a:p>
            <a:pPr marL="0" indent="0">
              <a:buFont typeface="Wingdings 3" charset="2"/>
              <a:buNone/>
            </a:pPr>
            <a:r>
              <a:rPr lang="en-GB" sz="1800" dirty="0"/>
              <a:t>Vital skill for reading – we all use this skill when tackling an unknown word!</a:t>
            </a:r>
          </a:p>
          <a:p>
            <a:pPr marL="0" indent="0">
              <a:buNone/>
            </a:pPr>
            <a:endParaRPr lang="en-GB" dirty="0"/>
          </a:p>
        </p:txBody>
      </p:sp>
      <p:pic>
        <p:nvPicPr>
          <p:cNvPr id="4" name="Picture 2" descr="Decoding Strategies | strategies to learning">
            <a:extLst>
              <a:ext uri="{FF2B5EF4-FFF2-40B4-BE49-F238E27FC236}">
                <a16:creationId xmlns:a16="http://schemas.microsoft.com/office/drawing/2014/main" id="{C4CDB549-CC61-33AF-BA0E-C1B253F60A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139" y="165379"/>
            <a:ext cx="5844209" cy="669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9CFA-06CB-1A17-69A0-B02861AF24A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F41EA2-5D6B-8971-06D4-690A4CA8A6D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47EC080-EC7C-B2E9-1F1C-D9871A77FEE2}"/>
              </a:ext>
            </a:extLst>
          </p:cNvPr>
          <p:cNvSpPr>
            <a:spLocks noGrp="1"/>
          </p:cNvSpPr>
          <p:nvPr>
            <p:ph type="body" sz="half" idx="2"/>
          </p:nvPr>
        </p:nvSpPr>
        <p:spPr/>
        <p:txBody>
          <a:bodyPr/>
          <a:lstStyle/>
          <a:p>
            <a:endParaRPr lang="en-GB"/>
          </a:p>
        </p:txBody>
      </p:sp>
      <p:pic>
        <p:nvPicPr>
          <p:cNvPr id="5" name="Picture 2" descr="The reversible code - Phonic Books">
            <a:extLst>
              <a:ext uri="{FF2B5EF4-FFF2-40B4-BE49-F238E27FC236}">
                <a16:creationId xmlns:a16="http://schemas.microsoft.com/office/drawing/2014/main" id="{B4AB2F70-7E2E-C4E4-FAA9-4EF85F706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452" y="9002"/>
            <a:ext cx="7086284" cy="684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9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8585-0E74-13FE-F116-F372E55EF24D}"/>
              </a:ext>
            </a:extLst>
          </p:cNvPr>
          <p:cNvSpPr>
            <a:spLocks noGrp="1"/>
          </p:cNvSpPr>
          <p:nvPr>
            <p:ph type="title"/>
          </p:nvPr>
        </p:nvSpPr>
        <p:spPr/>
        <p:txBody>
          <a:bodyPr/>
          <a:lstStyle/>
          <a:p>
            <a:r>
              <a:rPr lang="en-GB" dirty="0"/>
              <a:t>The terminology! </a:t>
            </a:r>
          </a:p>
        </p:txBody>
      </p:sp>
      <p:sp>
        <p:nvSpPr>
          <p:cNvPr id="3" name="Content Placeholder 2">
            <a:extLst>
              <a:ext uri="{FF2B5EF4-FFF2-40B4-BE49-F238E27FC236}">
                <a16:creationId xmlns:a16="http://schemas.microsoft.com/office/drawing/2014/main" id="{9509676E-3531-5C13-AA09-20F9972970B7}"/>
              </a:ext>
            </a:extLst>
          </p:cNvPr>
          <p:cNvSpPr>
            <a:spLocks noGrp="1"/>
          </p:cNvSpPr>
          <p:nvPr>
            <p:ph idx="1"/>
          </p:nvPr>
        </p:nvSpPr>
        <p:spPr>
          <a:xfrm>
            <a:off x="677334" y="1274619"/>
            <a:ext cx="8596668" cy="4766744"/>
          </a:xfrm>
        </p:spPr>
        <p:txBody>
          <a:bodyPr>
            <a:normAutofit fontScale="92500" lnSpcReduction="10000"/>
          </a:bodyPr>
          <a:lstStyle/>
          <a:p>
            <a:r>
              <a:rPr lang="en-GB" sz="2400" dirty="0"/>
              <a:t>Phoneme – a unit of sound. There are 44 phonemes in English</a:t>
            </a:r>
          </a:p>
          <a:p>
            <a:r>
              <a:rPr lang="en-GB" sz="2400" dirty="0"/>
              <a:t>Grapheme – written representation of sound </a:t>
            </a:r>
          </a:p>
          <a:p>
            <a:r>
              <a:rPr lang="en-GB" sz="2400" dirty="0"/>
              <a:t>Adjacent consonants – still make individual sounds</a:t>
            </a:r>
          </a:p>
          <a:p>
            <a:r>
              <a:rPr lang="en-GB" sz="2400" dirty="0"/>
              <a:t>Digraph – two letters together which make a new sound</a:t>
            </a:r>
          </a:p>
          <a:p>
            <a:r>
              <a:rPr lang="en-GB" sz="2400" dirty="0"/>
              <a:t>Trigraph – three letters together that make a new sound </a:t>
            </a:r>
          </a:p>
          <a:p>
            <a:r>
              <a:rPr lang="en-GB" sz="2400" dirty="0"/>
              <a:t>Grapheme-phoneme correspondence – knowing which matches which</a:t>
            </a:r>
          </a:p>
          <a:p>
            <a:r>
              <a:rPr lang="en-GB" sz="2400" dirty="0"/>
              <a:t>Segmenting – breaking a word into the sounds you hear</a:t>
            </a:r>
          </a:p>
          <a:p>
            <a:r>
              <a:rPr lang="en-GB" sz="2400" dirty="0"/>
              <a:t>Blending – putting the sounds together</a:t>
            </a:r>
          </a:p>
          <a:p>
            <a:r>
              <a:rPr lang="en-GB" sz="2400" dirty="0"/>
              <a:t>Vowel digraphs – two vowels that together make a new sound </a:t>
            </a:r>
          </a:p>
          <a:p>
            <a:r>
              <a:rPr lang="en-GB" sz="2400" dirty="0"/>
              <a:t>Split digraph a-e, e-e, </a:t>
            </a:r>
            <a:r>
              <a:rPr lang="en-GB" sz="2400" dirty="0" err="1"/>
              <a:t>i</a:t>
            </a:r>
            <a:r>
              <a:rPr lang="en-GB" sz="2400" dirty="0"/>
              <a:t>-e, o-e, u-e</a:t>
            </a:r>
          </a:p>
          <a:p>
            <a:pPr marL="0" indent="0">
              <a:buNone/>
            </a:pPr>
            <a:endParaRPr lang="en-GB" sz="2400" dirty="0"/>
          </a:p>
        </p:txBody>
      </p:sp>
    </p:spTree>
    <p:extLst>
      <p:ext uri="{BB962C8B-B14F-4D97-AF65-F5344CB8AC3E}">
        <p14:creationId xmlns:p14="http://schemas.microsoft.com/office/powerpoint/2010/main" val="376159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2880"/>
            <a:ext cx="8596668" cy="640080"/>
          </a:xfrm>
        </p:spPr>
        <p:txBody>
          <a:bodyPr/>
          <a:lstStyle/>
          <a:p>
            <a:r>
              <a:rPr lang="en-GB" dirty="0"/>
              <a:t>Phonics Phases – Phase 1</a:t>
            </a:r>
          </a:p>
        </p:txBody>
      </p:sp>
      <p:sp>
        <p:nvSpPr>
          <p:cNvPr id="3" name="Content Placeholder 2"/>
          <p:cNvSpPr>
            <a:spLocks noGrp="1"/>
          </p:cNvSpPr>
          <p:nvPr>
            <p:ph idx="1"/>
          </p:nvPr>
        </p:nvSpPr>
        <p:spPr>
          <a:xfrm>
            <a:off x="677334" y="822960"/>
            <a:ext cx="9403926" cy="5829300"/>
          </a:xfrm>
        </p:spPr>
        <p:txBody>
          <a:bodyPr>
            <a:normAutofit/>
          </a:bodyPr>
          <a:lstStyle/>
          <a:p>
            <a:r>
              <a:rPr lang="en-GB" sz="2400" dirty="0"/>
              <a:t>Should be covered ‘pre-school’</a:t>
            </a:r>
          </a:p>
          <a:p>
            <a:r>
              <a:rPr lang="en-GB" sz="2400" dirty="0"/>
              <a:t>Concentrates on developing children’s speaking and listening skills </a:t>
            </a:r>
          </a:p>
          <a:p>
            <a:r>
              <a:rPr lang="en-GB" sz="2400" dirty="0"/>
              <a:t>Lays foundations for the phonic work which starts in phase 2</a:t>
            </a:r>
          </a:p>
          <a:p>
            <a:pPr marL="0" indent="0">
              <a:buNone/>
            </a:pPr>
            <a:r>
              <a:rPr lang="en-GB" sz="2400" dirty="0"/>
              <a:t>7 aspects:</a:t>
            </a:r>
          </a:p>
          <a:p>
            <a:pPr>
              <a:buFontTx/>
              <a:buChar char="-"/>
            </a:pPr>
            <a:r>
              <a:rPr lang="en-GB" sz="2400" dirty="0"/>
              <a:t>Environmental sound discrimination</a:t>
            </a:r>
          </a:p>
          <a:p>
            <a:pPr>
              <a:buFontTx/>
              <a:buChar char="-"/>
            </a:pPr>
            <a:r>
              <a:rPr lang="en-GB" sz="2400" dirty="0"/>
              <a:t>Instrumental sound discrimination</a:t>
            </a:r>
          </a:p>
          <a:p>
            <a:pPr>
              <a:buFontTx/>
              <a:buChar char="-"/>
            </a:pPr>
            <a:r>
              <a:rPr lang="en-GB" sz="2400" dirty="0"/>
              <a:t>Body percussion sound discrimination</a:t>
            </a:r>
          </a:p>
          <a:p>
            <a:pPr>
              <a:buFontTx/>
              <a:buChar char="-"/>
            </a:pPr>
            <a:r>
              <a:rPr lang="en-GB" sz="2400" dirty="0"/>
              <a:t>Rhythm and rhyme</a:t>
            </a:r>
          </a:p>
          <a:p>
            <a:pPr>
              <a:buFontTx/>
              <a:buChar char="-"/>
            </a:pPr>
            <a:r>
              <a:rPr lang="en-GB" sz="2400" dirty="0"/>
              <a:t>Alliteration</a:t>
            </a:r>
          </a:p>
          <a:p>
            <a:pPr>
              <a:buFontTx/>
              <a:buChar char="-"/>
            </a:pPr>
            <a:r>
              <a:rPr lang="en-GB" sz="2400" dirty="0"/>
              <a:t>Voice sounds</a:t>
            </a:r>
          </a:p>
          <a:p>
            <a:pPr>
              <a:buFontTx/>
              <a:buChar char="-"/>
            </a:pPr>
            <a:r>
              <a:rPr lang="en-GB" sz="2400" dirty="0"/>
              <a:t>Oral blending and segmenting</a:t>
            </a:r>
          </a:p>
        </p:txBody>
      </p:sp>
      <p:pic>
        <p:nvPicPr>
          <p:cNvPr id="4" name="Picture 3"/>
          <p:cNvPicPr>
            <a:picLocks noChangeAspect="1"/>
          </p:cNvPicPr>
          <p:nvPr/>
        </p:nvPicPr>
        <p:blipFill>
          <a:blip r:embed="rId3"/>
          <a:stretch>
            <a:fillRect/>
          </a:stretch>
        </p:blipFill>
        <p:spPr>
          <a:xfrm>
            <a:off x="8188601" y="3394213"/>
            <a:ext cx="3448050" cy="2971800"/>
          </a:xfrm>
          <a:prstGeom prst="rect">
            <a:avLst/>
          </a:prstGeom>
        </p:spPr>
      </p:pic>
    </p:spTree>
    <p:extLst>
      <p:ext uri="{BB962C8B-B14F-4D97-AF65-F5344CB8AC3E}">
        <p14:creationId xmlns:p14="http://schemas.microsoft.com/office/powerpoint/2010/main" val="7805392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1039</TotalTime>
  <Words>2633</Words>
  <Application>Microsoft Office PowerPoint</Application>
  <PresentationFormat>Widescreen</PresentationFormat>
  <Paragraphs>278</Paragraphs>
  <Slides>37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Frutiger LT Com 45 Light</vt:lpstr>
      <vt:lpstr>Trebuchet MS</vt:lpstr>
      <vt:lpstr>Wingdings</vt:lpstr>
      <vt:lpstr>Wingdings 3</vt:lpstr>
      <vt:lpstr>Facet</vt:lpstr>
      <vt:lpstr>What is Phonics and how can they support my child with early reading</vt:lpstr>
      <vt:lpstr>Introduction</vt:lpstr>
      <vt:lpstr>Expectations through the chatty bit!</vt:lpstr>
      <vt:lpstr>What is ‘phonics’?</vt:lpstr>
      <vt:lpstr>Phonics – the basics! </vt:lpstr>
      <vt:lpstr>Phonics is important to reading and spelling</vt:lpstr>
      <vt:lpstr>PowerPoint Presentation</vt:lpstr>
      <vt:lpstr>The terminology! </vt:lpstr>
      <vt:lpstr>Phonics Phases – Phase 1</vt:lpstr>
      <vt:lpstr>Phase 2 – builds on linguistic focus in Phase 1</vt:lpstr>
      <vt:lpstr>Phase 3 – introduces new graphemes, consonant digraphs, vowel digraphs and trigraphs</vt:lpstr>
      <vt:lpstr>Phase 4 – blending and segmenting adjacent consonants</vt:lpstr>
      <vt:lpstr>Phase 5 – introduces more graphemes and phonemes </vt:lpstr>
      <vt:lpstr>Phase 6 – fluent readers and accurate spellers</vt:lpstr>
      <vt:lpstr>Common Exception Words /  High Frequency Words</vt:lpstr>
      <vt:lpstr>How is it taught? </vt:lpstr>
      <vt:lpstr>Phonics Schemes</vt:lpstr>
      <vt:lpstr>Session structure</vt:lpstr>
      <vt:lpstr>The daily session</vt:lpstr>
      <vt:lpstr>How is it assessed? </vt:lpstr>
      <vt:lpstr>The Phonics Screening Check </vt:lpstr>
      <vt:lpstr>PowerPoint Presentation</vt:lpstr>
      <vt:lpstr>Barriers to learning phonics? </vt:lpstr>
      <vt:lpstr>What barriers might children have?</vt:lpstr>
      <vt:lpstr>Where are they stuck – is it phonological awareness?</vt:lpstr>
      <vt:lpstr>No time to wait……….</vt:lpstr>
      <vt:lpstr>How can I help my child? </vt:lpstr>
      <vt:lpstr>Sound buttons!</vt:lpstr>
      <vt:lpstr>Using more senses</vt:lpstr>
      <vt:lpstr>Supporting memory issues</vt:lpstr>
      <vt:lpstr>Grapheme-Phoneme Correspondence</vt:lpstr>
      <vt:lpstr>Alien Word (pseudo words)</vt:lpstr>
      <vt:lpstr>Electronic Interventions</vt:lpstr>
      <vt:lpstr>The phonics friendly environment.</vt:lpstr>
      <vt:lpstr>Teach spelling patterns and rules – whole class</vt:lpstr>
      <vt:lpstr>Practical / multi-sensory activities</vt:lpstr>
      <vt:lpstr>Any questions?</vt:lpstr>
    </vt:vector>
  </TitlesOfParts>
  <Company>The Baird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in Years 3 and 4 </dc:title>
  <dc:creator>Anita Auer</dc:creator>
  <cp:lastModifiedBy>Anita Auer</cp:lastModifiedBy>
  <cp:revision>59</cp:revision>
  <dcterms:created xsi:type="dcterms:W3CDTF">2021-04-16T10:12:48Z</dcterms:created>
  <dcterms:modified xsi:type="dcterms:W3CDTF">2023-09-19T13:03:47Z</dcterms:modified>
</cp:coreProperties>
</file>