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3.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ink/ink4.xml" ContentType="application/inkml+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77"/>
  </p:notesMasterIdLst>
  <p:sldIdLst>
    <p:sldId id="256" r:id="rId2"/>
    <p:sldId id="257" r:id="rId3"/>
    <p:sldId id="272" r:id="rId4"/>
    <p:sldId id="259" r:id="rId5"/>
    <p:sldId id="258" r:id="rId6"/>
    <p:sldId id="364" r:id="rId7"/>
    <p:sldId id="365" r:id="rId8"/>
    <p:sldId id="366" r:id="rId9"/>
    <p:sldId id="367" r:id="rId10"/>
    <p:sldId id="368" r:id="rId11"/>
    <p:sldId id="260" r:id="rId12"/>
    <p:sldId id="370" r:id="rId13"/>
    <p:sldId id="416" r:id="rId14"/>
    <p:sldId id="405" r:id="rId15"/>
    <p:sldId id="371" r:id="rId16"/>
    <p:sldId id="372" r:id="rId17"/>
    <p:sldId id="423" r:id="rId18"/>
    <p:sldId id="373" r:id="rId19"/>
    <p:sldId id="374" r:id="rId20"/>
    <p:sldId id="375" r:id="rId21"/>
    <p:sldId id="376" r:id="rId22"/>
    <p:sldId id="379" r:id="rId23"/>
    <p:sldId id="380" r:id="rId24"/>
    <p:sldId id="381" r:id="rId25"/>
    <p:sldId id="382" r:id="rId26"/>
    <p:sldId id="383" r:id="rId27"/>
    <p:sldId id="384" r:id="rId28"/>
    <p:sldId id="385" r:id="rId29"/>
    <p:sldId id="386" r:id="rId30"/>
    <p:sldId id="378" r:id="rId31"/>
    <p:sldId id="352" r:id="rId32"/>
    <p:sldId id="387" r:id="rId33"/>
    <p:sldId id="388" r:id="rId34"/>
    <p:sldId id="389" r:id="rId35"/>
    <p:sldId id="390" r:id="rId36"/>
    <p:sldId id="422" r:id="rId37"/>
    <p:sldId id="391" r:id="rId38"/>
    <p:sldId id="392" r:id="rId39"/>
    <p:sldId id="393" r:id="rId40"/>
    <p:sldId id="398" r:id="rId41"/>
    <p:sldId id="399" r:id="rId42"/>
    <p:sldId id="333" r:id="rId43"/>
    <p:sldId id="400" r:id="rId44"/>
    <p:sldId id="401" r:id="rId45"/>
    <p:sldId id="395" r:id="rId46"/>
    <p:sldId id="396" r:id="rId47"/>
    <p:sldId id="397" r:id="rId48"/>
    <p:sldId id="394" r:id="rId49"/>
    <p:sldId id="406" r:id="rId50"/>
    <p:sldId id="359" r:id="rId51"/>
    <p:sldId id="265" r:id="rId52"/>
    <p:sldId id="402" r:id="rId53"/>
    <p:sldId id="404" r:id="rId54"/>
    <p:sldId id="403" r:id="rId55"/>
    <p:sldId id="407" r:id="rId56"/>
    <p:sldId id="357" r:id="rId57"/>
    <p:sldId id="408" r:id="rId58"/>
    <p:sldId id="409" r:id="rId59"/>
    <p:sldId id="410" r:id="rId60"/>
    <p:sldId id="411" r:id="rId61"/>
    <p:sldId id="412" r:id="rId62"/>
    <p:sldId id="308" r:id="rId63"/>
    <p:sldId id="310" r:id="rId64"/>
    <p:sldId id="361" r:id="rId65"/>
    <p:sldId id="417" r:id="rId66"/>
    <p:sldId id="414" r:id="rId67"/>
    <p:sldId id="415" r:id="rId68"/>
    <p:sldId id="418" r:id="rId69"/>
    <p:sldId id="419" r:id="rId70"/>
    <p:sldId id="420" r:id="rId71"/>
    <p:sldId id="421" r:id="rId72"/>
    <p:sldId id="363" r:id="rId73"/>
    <p:sldId id="292" r:id="rId74"/>
    <p:sldId id="424" r:id="rId75"/>
    <p:sldId id="377" r:id="rId76"/>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0719" autoAdjust="0"/>
  </p:normalViewPr>
  <p:slideViewPr>
    <p:cSldViewPr snapToGrid="0">
      <p:cViewPr varScale="1">
        <p:scale>
          <a:sx n="41" d="100"/>
          <a:sy n="41" d="100"/>
        </p:scale>
        <p:origin x="2261"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3F3931-8CFC-413A-BC7D-F6AF93200F22}" type="doc">
      <dgm:prSet loTypeId="urn:microsoft.com/office/officeart/2005/8/layout/process4" loCatId="process" qsTypeId="urn:microsoft.com/office/officeart/2005/8/quickstyle/simple5" qsCatId="simple" csTypeId="urn:microsoft.com/office/officeart/2005/8/colors/accent0_3" csCatId="mainScheme"/>
      <dgm:spPr/>
      <dgm:t>
        <a:bodyPr/>
        <a:lstStyle/>
        <a:p>
          <a:endParaRPr lang="en-US"/>
        </a:p>
      </dgm:t>
    </dgm:pt>
    <dgm:pt modelId="{A13CF6D0-74B7-4645-AFD9-3B23C8EFECBA}">
      <dgm:prSet/>
      <dgm:spPr/>
      <dgm:t>
        <a:bodyPr/>
        <a:lstStyle/>
        <a:p>
          <a:r>
            <a:rPr lang="en-GB" dirty="0">
              <a:latin typeface="Times New Roman" panose="02020603050405020304" pitchFamily="18" charset="0"/>
              <a:cs typeface="Times New Roman" panose="02020603050405020304" pitchFamily="18" charset="0"/>
            </a:rPr>
            <a:t>The definition of ‘safeguarding and promoting the welfare of children’ has been updated to reflect the changes made in ‘Working together to safeguard children’ (2023). The definition now includes the additional points of:</a:t>
          </a:r>
          <a:endParaRPr lang="en-US" dirty="0">
            <a:latin typeface="Times New Roman" panose="02020603050405020304" pitchFamily="18" charset="0"/>
            <a:cs typeface="Times New Roman" panose="02020603050405020304" pitchFamily="18" charset="0"/>
          </a:endParaRPr>
        </a:p>
      </dgm:t>
    </dgm:pt>
    <dgm:pt modelId="{75963678-CB73-41EA-A2D3-C6D5B251AE8B}" type="parTrans" cxnId="{72DECF70-1951-4012-904B-30AD4E6A69EF}">
      <dgm:prSet/>
      <dgm:spPr/>
      <dgm:t>
        <a:bodyPr/>
        <a:lstStyle/>
        <a:p>
          <a:endParaRPr lang="en-US"/>
        </a:p>
      </dgm:t>
    </dgm:pt>
    <dgm:pt modelId="{7694F4AF-F33C-41F8-8433-E4A108C739EC}" type="sibTrans" cxnId="{72DECF70-1951-4012-904B-30AD4E6A69EF}">
      <dgm:prSet/>
      <dgm:spPr/>
      <dgm:t>
        <a:bodyPr/>
        <a:lstStyle/>
        <a:p>
          <a:endParaRPr lang="en-US"/>
        </a:p>
      </dgm:t>
    </dgm:pt>
    <dgm:pt modelId="{E7AF5102-7EDA-4DD8-844C-1589B0AA955A}">
      <dgm:prSet/>
      <dgm:spPr/>
      <dgm:t>
        <a:bodyPr/>
        <a:lstStyle/>
        <a:p>
          <a:r>
            <a:rPr lang="en-GB" dirty="0">
              <a:latin typeface="Times New Roman" panose="02020603050405020304" pitchFamily="18" charset="0"/>
              <a:cs typeface="Times New Roman" panose="02020603050405020304" pitchFamily="18" charset="0"/>
            </a:rPr>
            <a:t>Providing help and support to meet the needs of children </a:t>
          </a:r>
          <a:r>
            <a:rPr lang="en-GB" b="1" dirty="0">
              <a:latin typeface="Times New Roman" panose="02020603050405020304" pitchFamily="18" charset="0"/>
              <a:cs typeface="Times New Roman" panose="02020603050405020304" pitchFamily="18" charset="0"/>
            </a:rPr>
            <a:t>as soon as problems emerge</a:t>
          </a:r>
          <a:endParaRPr lang="en-US" dirty="0">
            <a:latin typeface="Times New Roman" panose="02020603050405020304" pitchFamily="18" charset="0"/>
            <a:cs typeface="Times New Roman" panose="02020603050405020304" pitchFamily="18" charset="0"/>
          </a:endParaRPr>
        </a:p>
      </dgm:t>
    </dgm:pt>
    <dgm:pt modelId="{B546CA03-47AD-41AD-8339-F7A7936545FF}" type="parTrans" cxnId="{F61E4C55-CF38-400B-90E6-833C8F554AAE}">
      <dgm:prSet/>
      <dgm:spPr/>
      <dgm:t>
        <a:bodyPr/>
        <a:lstStyle/>
        <a:p>
          <a:endParaRPr lang="en-US"/>
        </a:p>
      </dgm:t>
    </dgm:pt>
    <dgm:pt modelId="{F41AAAB2-CE77-453C-8C06-83FD018A5A5B}" type="sibTrans" cxnId="{F61E4C55-CF38-400B-90E6-833C8F554AAE}">
      <dgm:prSet/>
      <dgm:spPr/>
      <dgm:t>
        <a:bodyPr/>
        <a:lstStyle/>
        <a:p>
          <a:endParaRPr lang="en-US"/>
        </a:p>
      </dgm:t>
    </dgm:pt>
    <dgm:pt modelId="{CA1668A7-F40A-4D9F-B5D1-28A594515694}">
      <dgm:prSet/>
      <dgm:spPr/>
      <dgm:t>
        <a:bodyPr/>
        <a:lstStyle/>
        <a:p>
          <a:r>
            <a:rPr lang="en-GB" dirty="0">
              <a:latin typeface="Times New Roman" panose="02020603050405020304" pitchFamily="18" charset="0"/>
              <a:cs typeface="Times New Roman" panose="02020603050405020304" pitchFamily="18" charset="0"/>
            </a:rPr>
            <a:t>Protecting children from maltreatment, </a:t>
          </a:r>
          <a:r>
            <a:rPr lang="en-GB" b="1" dirty="0">
              <a:latin typeface="Times New Roman" panose="02020603050405020304" pitchFamily="18" charset="0"/>
              <a:cs typeface="Times New Roman" panose="02020603050405020304" pitchFamily="18" charset="0"/>
            </a:rPr>
            <a:t>inside and outside the home, including online</a:t>
          </a:r>
          <a:endParaRPr lang="en-US" dirty="0">
            <a:latin typeface="Times New Roman" panose="02020603050405020304" pitchFamily="18" charset="0"/>
            <a:cs typeface="Times New Roman" panose="02020603050405020304" pitchFamily="18" charset="0"/>
          </a:endParaRPr>
        </a:p>
      </dgm:t>
    </dgm:pt>
    <dgm:pt modelId="{ECE88E85-8591-4B9C-AA5A-548F5D30642C}" type="parTrans" cxnId="{384E68C9-7FFA-4DFD-9C8D-BA0269F028EF}">
      <dgm:prSet/>
      <dgm:spPr/>
      <dgm:t>
        <a:bodyPr/>
        <a:lstStyle/>
        <a:p>
          <a:endParaRPr lang="en-US"/>
        </a:p>
      </dgm:t>
    </dgm:pt>
    <dgm:pt modelId="{E1AA0455-7CD8-46EE-B3A5-25D784D61B4E}" type="sibTrans" cxnId="{384E68C9-7FFA-4DFD-9C8D-BA0269F028EF}">
      <dgm:prSet/>
      <dgm:spPr/>
      <dgm:t>
        <a:bodyPr/>
        <a:lstStyle/>
        <a:p>
          <a:endParaRPr lang="en-US"/>
        </a:p>
      </dgm:t>
    </dgm:pt>
    <dgm:pt modelId="{0CFE6336-9449-4EBE-83C7-1775B6CADA4C}" type="pres">
      <dgm:prSet presAssocID="{633F3931-8CFC-413A-BC7D-F6AF93200F22}" presName="Name0" presStyleCnt="0">
        <dgm:presLayoutVars>
          <dgm:dir/>
          <dgm:animLvl val="lvl"/>
          <dgm:resizeHandles val="exact"/>
        </dgm:presLayoutVars>
      </dgm:prSet>
      <dgm:spPr/>
    </dgm:pt>
    <dgm:pt modelId="{22FD7AE2-BF70-49F2-9A21-344B77E9780F}" type="pres">
      <dgm:prSet presAssocID="{A13CF6D0-74B7-4645-AFD9-3B23C8EFECBA}" presName="boxAndChildren" presStyleCnt="0"/>
      <dgm:spPr/>
    </dgm:pt>
    <dgm:pt modelId="{9636113E-418F-47A6-B2E4-BBC5DE921812}" type="pres">
      <dgm:prSet presAssocID="{A13CF6D0-74B7-4645-AFD9-3B23C8EFECBA}" presName="parentTextBox" presStyleLbl="node1" presStyleIdx="0" presStyleCnt="1"/>
      <dgm:spPr/>
    </dgm:pt>
    <dgm:pt modelId="{9F1701F2-1E87-42F3-B9DD-FA1CA5DE06AC}" type="pres">
      <dgm:prSet presAssocID="{A13CF6D0-74B7-4645-AFD9-3B23C8EFECBA}" presName="entireBox" presStyleLbl="node1" presStyleIdx="0" presStyleCnt="1"/>
      <dgm:spPr/>
    </dgm:pt>
    <dgm:pt modelId="{4D844CCC-D068-4F46-B242-AEC909C8E749}" type="pres">
      <dgm:prSet presAssocID="{A13CF6D0-74B7-4645-AFD9-3B23C8EFECBA}" presName="descendantBox" presStyleCnt="0"/>
      <dgm:spPr/>
    </dgm:pt>
    <dgm:pt modelId="{3C0755BB-23AC-4596-AB55-94E358CF80A6}" type="pres">
      <dgm:prSet presAssocID="{E7AF5102-7EDA-4DD8-844C-1589B0AA955A}" presName="childTextBox" presStyleLbl="fgAccFollowNode1" presStyleIdx="0" presStyleCnt="2">
        <dgm:presLayoutVars>
          <dgm:bulletEnabled val="1"/>
        </dgm:presLayoutVars>
      </dgm:prSet>
      <dgm:spPr/>
    </dgm:pt>
    <dgm:pt modelId="{AC355A7F-3027-4F16-B340-7DA12FC0837C}" type="pres">
      <dgm:prSet presAssocID="{CA1668A7-F40A-4D9F-B5D1-28A594515694}" presName="childTextBox" presStyleLbl="fgAccFollowNode1" presStyleIdx="1" presStyleCnt="2">
        <dgm:presLayoutVars>
          <dgm:bulletEnabled val="1"/>
        </dgm:presLayoutVars>
      </dgm:prSet>
      <dgm:spPr/>
    </dgm:pt>
  </dgm:ptLst>
  <dgm:cxnLst>
    <dgm:cxn modelId="{A825073B-C11E-4DB1-890F-57116D0A99F4}" type="presOf" srcId="{633F3931-8CFC-413A-BC7D-F6AF93200F22}" destId="{0CFE6336-9449-4EBE-83C7-1775B6CADA4C}" srcOrd="0" destOrd="0" presId="urn:microsoft.com/office/officeart/2005/8/layout/process4"/>
    <dgm:cxn modelId="{6A2AB842-9B89-4B14-85AB-D5EAA3BE5C2D}" type="presOf" srcId="{A13CF6D0-74B7-4645-AFD9-3B23C8EFECBA}" destId="{9636113E-418F-47A6-B2E4-BBC5DE921812}" srcOrd="0" destOrd="0" presId="urn:microsoft.com/office/officeart/2005/8/layout/process4"/>
    <dgm:cxn modelId="{72DECF70-1951-4012-904B-30AD4E6A69EF}" srcId="{633F3931-8CFC-413A-BC7D-F6AF93200F22}" destId="{A13CF6D0-74B7-4645-AFD9-3B23C8EFECBA}" srcOrd="0" destOrd="0" parTransId="{75963678-CB73-41EA-A2D3-C6D5B251AE8B}" sibTransId="{7694F4AF-F33C-41F8-8433-E4A108C739EC}"/>
    <dgm:cxn modelId="{2354A251-0F3A-4506-9FD5-3B40FC7EC001}" type="presOf" srcId="{CA1668A7-F40A-4D9F-B5D1-28A594515694}" destId="{AC355A7F-3027-4F16-B340-7DA12FC0837C}" srcOrd="0" destOrd="0" presId="urn:microsoft.com/office/officeart/2005/8/layout/process4"/>
    <dgm:cxn modelId="{F61E4C55-CF38-400B-90E6-833C8F554AAE}" srcId="{A13CF6D0-74B7-4645-AFD9-3B23C8EFECBA}" destId="{E7AF5102-7EDA-4DD8-844C-1589B0AA955A}" srcOrd="0" destOrd="0" parTransId="{B546CA03-47AD-41AD-8339-F7A7936545FF}" sibTransId="{F41AAAB2-CE77-453C-8C06-83FD018A5A5B}"/>
    <dgm:cxn modelId="{ECD37D8E-CEB8-41A1-B241-47594A40B4CF}" type="presOf" srcId="{A13CF6D0-74B7-4645-AFD9-3B23C8EFECBA}" destId="{9F1701F2-1E87-42F3-B9DD-FA1CA5DE06AC}" srcOrd="1" destOrd="0" presId="urn:microsoft.com/office/officeart/2005/8/layout/process4"/>
    <dgm:cxn modelId="{384E68C9-7FFA-4DFD-9C8D-BA0269F028EF}" srcId="{A13CF6D0-74B7-4645-AFD9-3B23C8EFECBA}" destId="{CA1668A7-F40A-4D9F-B5D1-28A594515694}" srcOrd="1" destOrd="0" parTransId="{ECE88E85-8591-4B9C-AA5A-548F5D30642C}" sibTransId="{E1AA0455-7CD8-46EE-B3A5-25D784D61B4E}"/>
    <dgm:cxn modelId="{AEB061F4-0944-4DFB-A7F8-DE09819D4FE1}" type="presOf" srcId="{E7AF5102-7EDA-4DD8-844C-1589B0AA955A}" destId="{3C0755BB-23AC-4596-AB55-94E358CF80A6}" srcOrd="0" destOrd="0" presId="urn:microsoft.com/office/officeart/2005/8/layout/process4"/>
    <dgm:cxn modelId="{A7A86369-47E7-433A-9179-7E485142C86A}" type="presParOf" srcId="{0CFE6336-9449-4EBE-83C7-1775B6CADA4C}" destId="{22FD7AE2-BF70-49F2-9A21-344B77E9780F}" srcOrd="0" destOrd="0" presId="urn:microsoft.com/office/officeart/2005/8/layout/process4"/>
    <dgm:cxn modelId="{956B7B61-8DB3-4569-BDFD-4C80128AAFEF}" type="presParOf" srcId="{22FD7AE2-BF70-49F2-9A21-344B77E9780F}" destId="{9636113E-418F-47A6-B2E4-BBC5DE921812}" srcOrd="0" destOrd="0" presId="urn:microsoft.com/office/officeart/2005/8/layout/process4"/>
    <dgm:cxn modelId="{283DA55E-EBFD-4743-B3F3-E44F7F088F44}" type="presParOf" srcId="{22FD7AE2-BF70-49F2-9A21-344B77E9780F}" destId="{9F1701F2-1E87-42F3-B9DD-FA1CA5DE06AC}" srcOrd="1" destOrd="0" presId="urn:microsoft.com/office/officeart/2005/8/layout/process4"/>
    <dgm:cxn modelId="{03B999DD-D6D7-41BC-BD7F-F6999450DE70}" type="presParOf" srcId="{22FD7AE2-BF70-49F2-9A21-344B77E9780F}" destId="{4D844CCC-D068-4F46-B242-AEC909C8E749}" srcOrd="2" destOrd="0" presId="urn:microsoft.com/office/officeart/2005/8/layout/process4"/>
    <dgm:cxn modelId="{4961B099-E618-4C89-8B62-2C15E70492DB}" type="presParOf" srcId="{4D844CCC-D068-4F46-B242-AEC909C8E749}" destId="{3C0755BB-23AC-4596-AB55-94E358CF80A6}" srcOrd="0" destOrd="0" presId="urn:microsoft.com/office/officeart/2005/8/layout/process4"/>
    <dgm:cxn modelId="{3BE5CE20-22DC-4971-943A-23D1D5B57311}" type="presParOf" srcId="{4D844CCC-D068-4F46-B242-AEC909C8E749}" destId="{AC355A7F-3027-4F16-B340-7DA12FC0837C}"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1D6A5F-03AF-4BF0-BF3A-7A7D511A27EF}"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657B3247-75E0-4071-AB52-50DC8D8DAECA}">
      <dgm:prSet/>
      <dgm:spPr/>
      <dgm:t>
        <a:bodyPr/>
        <a:lstStyle/>
        <a:p>
          <a:r>
            <a:rPr lang="en-GB" dirty="0">
              <a:latin typeface="Times New Roman" panose="02020603050405020304" pitchFamily="18" charset="0"/>
              <a:cs typeface="Times New Roman" panose="02020603050405020304" pitchFamily="18" charset="0"/>
            </a:rPr>
            <a:t>The update adds that professionals should be alert to the need for early help for a child who:</a:t>
          </a:r>
          <a:endParaRPr lang="en-US" dirty="0">
            <a:latin typeface="Times New Roman" panose="02020603050405020304" pitchFamily="18" charset="0"/>
            <a:cs typeface="Times New Roman" panose="02020603050405020304" pitchFamily="18" charset="0"/>
          </a:endParaRPr>
        </a:p>
      </dgm:t>
    </dgm:pt>
    <dgm:pt modelId="{654400C6-D963-46D5-86E7-1BEF7E8A0730}" type="parTrans" cxnId="{528513CB-8ED4-4FDA-A2AC-BBD37288ECE0}">
      <dgm:prSet/>
      <dgm:spPr/>
      <dgm:t>
        <a:bodyPr/>
        <a:lstStyle/>
        <a:p>
          <a:endParaRPr lang="en-US"/>
        </a:p>
      </dgm:t>
    </dgm:pt>
    <dgm:pt modelId="{E4B67586-4CE3-4B37-9ECA-4900DFC007E2}" type="sibTrans" cxnId="{528513CB-8ED4-4FDA-A2AC-BBD37288ECE0}">
      <dgm:prSet/>
      <dgm:spPr/>
      <dgm:t>
        <a:bodyPr/>
        <a:lstStyle/>
        <a:p>
          <a:endParaRPr lang="en-US"/>
        </a:p>
      </dgm:t>
    </dgm:pt>
    <dgm:pt modelId="{2B499DA6-2795-41C2-A130-7B37B815686F}">
      <dgm:prSet/>
      <dgm:spPr/>
      <dgm:t>
        <a:bodyPr/>
        <a:lstStyle/>
        <a:p>
          <a:r>
            <a:rPr lang="en-GB" dirty="0">
              <a:latin typeface="Times New Roman" panose="02020603050405020304" pitchFamily="18" charset="0"/>
              <a:cs typeface="Times New Roman" panose="02020603050405020304" pitchFamily="18" charset="0"/>
            </a:rPr>
            <a:t>Is </a:t>
          </a:r>
          <a:r>
            <a:rPr lang="en-GB" b="1" dirty="0">
              <a:latin typeface="Times New Roman" panose="02020603050405020304" pitchFamily="18" charset="0"/>
              <a:cs typeface="Times New Roman" panose="02020603050405020304" pitchFamily="18" charset="0"/>
            </a:rPr>
            <a:t>frequently missing</a:t>
          </a:r>
          <a:r>
            <a:rPr lang="en-GB" dirty="0">
              <a:latin typeface="Times New Roman" panose="02020603050405020304" pitchFamily="18" charset="0"/>
              <a:cs typeface="Times New Roman" panose="02020603050405020304" pitchFamily="18" charset="0"/>
            </a:rPr>
            <a:t>/goes missing from education, home or care</a:t>
          </a:r>
          <a:endParaRPr lang="en-US" dirty="0">
            <a:latin typeface="Times New Roman" panose="02020603050405020304" pitchFamily="18" charset="0"/>
            <a:cs typeface="Times New Roman" panose="02020603050405020304" pitchFamily="18" charset="0"/>
          </a:endParaRPr>
        </a:p>
      </dgm:t>
    </dgm:pt>
    <dgm:pt modelId="{DA6C9E15-F2F9-424B-A7C2-6E245EBD1D9E}" type="parTrans" cxnId="{E7F34477-A532-4641-B74F-FC5900EFFF2B}">
      <dgm:prSet/>
      <dgm:spPr/>
      <dgm:t>
        <a:bodyPr/>
        <a:lstStyle/>
        <a:p>
          <a:endParaRPr lang="en-US"/>
        </a:p>
      </dgm:t>
    </dgm:pt>
    <dgm:pt modelId="{5756019A-E91D-4406-B51C-F4210DECDE2D}" type="sibTrans" cxnId="{E7F34477-A532-4641-B74F-FC5900EFFF2B}">
      <dgm:prSet/>
      <dgm:spPr/>
      <dgm:t>
        <a:bodyPr/>
        <a:lstStyle/>
        <a:p>
          <a:endParaRPr lang="en-US"/>
        </a:p>
      </dgm:t>
    </dgm:pt>
    <dgm:pt modelId="{A21A9402-85D2-4CCE-9C8D-B6E2252F74F4}">
      <dgm:prSet/>
      <dgm:spPr/>
      <dgm:t>
        <a:bodyPr/>
        <a:lstStyle/>
        <a:p>
          <a:r>
            <a:rPr lang="en-GB" dirty="0">
              <a:latin typeface="Times New Roman" panose="02020603050405020304" pitchFamily="18" charset="0"/>
              <a:cs typeface="Times New Roman" panose="02020603050405020304" pitchFamily="18" charset="0"/>
            </a:rPr>
            <a:t>Has experienced </a:t>
          </a:r>
          <a:r>
            <a:rPr lang="en-GB" b="1" dirty="0">
              <a:latin typeface="Times New Roman" panose="02020603050405020304" pitchFamily="18" charset="0"/>
              <a:cs typeface="Times New Roman" panose="02020603050405020304" pitchFamily="18" charset="0"/>
            </a:rPr>
            <a:t>multiple suspensions</a:t>
          </a:r>
          <a:r>
            <a:rPr lang="en-GB" dirty="0">
              <a:latin typeface="Times New Roman" panose="02020603050405020304" pitchFamily="18" charset="0"/>
              <a:cs typeface="Times New Roman" panose="02020603050405020304" pitchFamily="18" charset="0"/>
            </a:rPr>
            <a:t>, is </a:t>
          </a:r>
          <a:r>
            <a:rPr lang="en-GB" b="1" dirty="0">
              <a:latin typeface="Times New Roman" panose="02020603050405020304" pitchFamily="18" charset="0"/>
              <a:cs typeface="Times New Roman" panose="02020603050405020304" pitchFamily="18" charset="0"/>
            </a:rPr>
            <a:t>at risk of being permanently excluded </a:t>
          </a:r>
          <a:r>
            <a:rPr lang="en-GB" dirty="0">
              <a:latin typeface="Times New Roman" panose="02020603050405020304" pitchFamily="18" charset="0"/>
              <a:cs typeface="Times New Roman" panose="02020603050405020304" pitchFamily="18" charset="0"/>
            </a:rPr>
            <a:t>from schools, colleges and in </a:t>
          </a:r>
          <a:r>
            <a:rPr lang="en-GB" b="1" dirty="0">
              <a:latin typeface="Times New Roman" panose="02020603050405020304" pitchFamily="18" charset="0"/>
              <a:cs typeface="Times New Roman" panose="02020603050405020304" pitchFamily="18" charset="0"/>
            </a:rPr>
            <a:t>alternative provision </a:t>
          </a:r>
          <a:r>
            <a:rPr lang="en-GB" dirty="0">
              <a:latin typeface="Times New Roman" panose="02020603050405020304" pitchFamily="18" charset="0"/>
              <a:cs typeface="Times New Roman" panose="02020603050405020304" pitchFamily="18" charset="0"/>
            </a:rPr>
            <a:t>or a </a:t>
          </a:r>
          <a:r>
            <a:rPr lang="en-GB" b="1" dirty="0">
              <a:latin typeface="Times New Roman" panose="02020603050405020304" pitchFamily="18" charset="0"/>
              <a:cs typeface="Times New Roman" panose="02020603050405020304" pitchFamily="18" charset="0"/>
            </a:rPr>
            <a:t>pupil referral unit</a:t>
          </a:r>
          <a:endParaRPr lang="en-US" b="1" dirty="0">
            <a:latin typeface="Times New Roman" panose="02020603050405020304" pitchFamily="18" charset="0"/>
            <a:cs typeface="Times New Roman" panose="02020603050405020304" pitchFamily="18" charset="0"/>
          </a:endParaRPr>
        </a:p>
      </dgm:t>
    </dgm:pt>
    <dgm:pt modelId="{99BB747D-D94C-4D25-BD80-69917751EACC}" type="parTrans" cxnId="{A0906DE9-45A1-4CC5-806D-6B2828596E18}">
      <dgm:prSet/>
      <dgm:spPr/>
      <dgm:t>
        <a:bodyPr/>
        <a:lstStyle/>
        <a:p>
          <a:endParaRPr lang="en-US"/>
        </a:p>
      </dgm:t>
    </dgm:pt>
    <dgm:pt modelId="{5575D36C-CF54-4A1D-810C-50BCBDC49464}" type="sibTrans" cxnId="{A0906DE9-45A1-4CC5-806D-6B2828596E18}">
      <dgm:prSet/>
      <dgm:spPr/>
      <dgm:t>
        <a:bodyPr/>
        <a:lstStyle/>
        <a:p>
          <a:endParaRPr lang="en-US"/>
        </a:p>
      </dgm:t>
    </dgm:pt>
    <dgm:pt modelId="{0FD2C17B-AA52-4525-8D30-2214D6EF7994}">
      <dgm:prSet/>
      <dgm:spPr/>
      <dgm:t>
        <a:bodyPr/>
        <a:lstStyle/>
        <a:p>
          <a:r>
            <a:rPr lang="en-GB" dirty="0">
              <a:latin typeface="Times New Roman" panose="02020603050405020304" pitchFamily="18" charset="0"/>
              <a:cs typeface="Times New Roman" panose="02020603050405020304" pitchFamily="18" charset="0"/>
            </a:rPr>
            <a:t>Has a parent or carer in </a:t>
          </a:r>
          <a:r>
            <a:rPr lang="en-GB" b="1" dirty="0">
              <a:latin typeface="Times New Roman" panose="02020603050405020304" pitchFamily="18" charset="0"/>
              <a:cs typeface="Times New Roman" panose="02020603050405020304" pitchFamily="18" charset="0"/>
            </a:rPr>
            <a:t>custody</a:t>
          </a:r>
          <a:r>
            <a:rPr lang="en-GB" dirty="0">
              <a:latin typeface="Times New Roman" panose="02020603050405020304" pitchFamily="18" charset="0"/>
              <a:cs typeface="Times New Roman" panose="02020603050405020304" pitchFamily="18" charset="0"/>
            </a:rPr>
            <a:t> or is affected by parental </a:t>
          </a:r>
          <a:r>
            <a:rPr lang="en-GB" b="1" dirty="0">
              <a:latin typeface="Times New Roman" panose="02020603050405020304" pitchFamily="18" charset="0"/>
              <a:cs typeface="Times New Roman" panose="02020603050405020304" pitchFamily="18" charset="0"/>
            </a:rPr>
            <a:t>offending</a:t>
          </a:r>
          <a:endParaRPr lang="en-US" b="1" dirty="0">
            <a:latin typeface="Times New Roman" panose="02020603050405020304" pitchFamily="18" charset="0"/>
            <a:cs typeface="Times New Roman" panose="02020603050405020304" pitchFamily="18" charset="0"/>
          </a:endParaRPr>
        </a:p>
      </dgm:t>
    </dgm:pt>
    <dgm:pt modelId="{D9BC169A-CAAD-42CC-95CA-AF13D0C1D088}" type="parTrans" cxnId="{46DE4049-57B5-40E7-A0C6-B285F07EF362}">
      <dgm:prSet/>
      <dgm:spPr/>
      <dgm:t>
        <a:bodyPr/>
        <a:lstStyle/>
        <a:p>
          <a:endParaRPr lang="en-US"/>
        </a:p>
      </dgm:t>
    </dgm:pt>
    <dgm:pt modelId="{8C01F5DC-BB18-4C27-BF0E-30D146D05514}" type="sibTrans" cxnId="{46DE4049-57B5-40E7-A0C6-B285F07EF362}">
      <dgm:prSet/>
      <dgm:spPr/>
      <dgm:t>
        <a:bodyPr/>
        <a:lstStyle/>
        <a:p>
          <a:endParaRPr lang="en-US"/>
        </a:p>
      </dgm:t>
    </dgm:pt>
    <dgm:pt modelId="{7ACD5F77-8310-46F2-ADB4-ED242434662F}" type="pres">
      <dgm:prSet presAssocID="{701D6A5F-03AF-4BF0-BF3A-7A7D511A27EF}" presName="linear" presStyleCnt="0">
        <dgm:presLayoutVars>
          <dgm:animLvl val="lvl"/>
          <dgm:resizeHandles val="exact"/>
        </dgm:presLayoutVars>
      </dgm:prSet>
      <dgm:spPr/>
    </dgm:pt>
    <dgm:pt modelId="{AF2C0EE4-6548-4FDE-8B1F-206491EA1DC8}" type="pres">
      <dgm:prSet presAssocID="{657B3247-75E0-4071-AB52-50DC8D8DAECA}" presName="parentText" presStyleLbl="node1" presStyleIdx="0" presStyleCnt="1">
        <dgm:presLayoutVars>
          <dgm:chMax val="0"/>
          <dgm:bulletEnabled val="1"/>
        </dgm:presLayoutVars>
      </dgm:prSet>
      <dgm:spPr/>
    </dgm:pt>
    <dgm:pt modelId="{1B19CFBD-FF07-496C-A99D-BE60067BD090}" type="pres">
      <dgm:prSet presAssocID="{657B3247-75E0-4071-AB52-50DC8D8DAECA}" presName="childText" presStyleLbl="revTx" presStyleIdx="0" presStyleCnt="1">
        <dgm:presLayoutVars>
          <dgm:bulletEnabled val="1"/>
        </dgm:presLayoutVars>
      </dgm:prSet>
      <dgm:spPr/>
    </dgm:pt>
  </dgm:ptLst>
  <dgm:cxnLst>
    <dgm:cxn modelId="{FFB7CA60-8972-4E79-805E-E718CF1E5299}" type="presOf" srcId="{657B3247-75E0-4071-AB52-50DC8D8DAECA}" destId="{AF2C0EE4-6548-4FDE-8B1F-206491EA1DC8}" srcOrd="0" destOrd="0" presId="urn:microsoft.com/office/officeart/2005/8/layout/vList2"/>
    <dgm:cxn modelId="{46DE4049-57B5-40E7-A0C6-B285F07EF362}" srcId="{657B3247-75E0-4071-AB52-50DC8D8DAECA}" destId="{0FD2C17B-AA52-4525-8D30-2214D6EF7994}" srcOrd="2" destOrd="0" parTransId="{D9BC169A-CAAD-42CC-95CA-AF13D0C1D088}" sibTransId="{8C01F5DC-BB18-4C27-BF0E-30D146D05514}"/>
    <dgm:cxn modelId="{E7F34477-A532-4641-B74F-FC5900EFFF2B}" srcId="{657B3247-75E0-4071-AB52-50DC8D8DAECA}" destId="{2B499DA6-2795-41C2-A130-7B37B815686F}" srcOrd="0" destOrd="0" parTransId="{DA6C9E15-F2F9-424B-A7C2-6E245EBD1D9E}" sibTransId="{5756019A-E91D-4406-B51C-F4210DECDE2D}"/>
    <dgm:cxn modelId="{17D0827C-1497-4FCC-9A22-87664567E60E}" type="presOf" srcId="{701D6A5F-03AF-4BF0-BF3A-7A7D511A27EF}" destId="{7ACD5F77-8310-46F2-ADB4-ED242434662F}" srcOrd="0" destOrd="0" presId="urn:microsoft.com/office/officeart/2005/8/layout/vList2"/>
    <dgm:cxn modelId="{61FB2CBC-2F29-499A-96B5-D362439D1D5C}" type="presOf" srcId="{2B499DA6-2795-41C2-A130-7B37B815686F}" destId="{1B19CFBD-FF07-496C-A99D-BE60067BD090}" srcOrd="0" destOrd="0" presId="urn:microsoft.com/office/officeart/2005/8/layout/vList2"/>
    <dgm:cxn modelId="{41B187C9-6763-4300-9D31-84E18502FE37}" type="presOf" srcId="{0FD2C17B-AA52-4525-8D30-2214D6EF7994}" destId="{1B19CFBD-FF07-496C-A99D-BE60067BD090}" srcOrd="0" destOrd="2" presId="urn:microsoft.com/office/officeart/2005/8/layout/vList2"/>
    <dgm:cxn modelId="{528513CB-8ED4-4FDA-A2AC-BBD37288ECE0}" srcId="{701D6A5F-03AF-4BF0-BF3A-7A7D511A27EF}" destId="{657B3247-75E0-4071-AB52-50DC8D8DAECA}" srcOrd="0" destOrd="0" parTransId="{654400C6-D963-46D5-86E7-1BEF7E8A0730}" sibTransId="{E4B67586-4CE3-4B37-9ECA-4900DFC007E2}"/>
    <dgm:cxn modelId="{82FCD5CC-EBCE-4E51-806D-E27319C7FF1F}" type="presOf" srcId="{A21A9402-85D2-4CCE-9C8D-B6E2252F74F4}" destId="{1B19CFBD-FF07-496C-A99D-BE60067BD090}" srcOrd="0" destOrd="1" presId="urn:microsoft.com/office/officeart/2005/8/layout/vList2"/>
    <dgm:cxn modelId="{A0906DE9-45A1-4CC5-806D-6B2828596E18}" srcId="{657B3247-75E0-4071-AB52-50DC8D8DAECA}" destId="{A21A9402-85D2-4CCE-9C8D-B6E2252F74F4}" srcOrd="1" destOrd="0" parTransId="{99BB747D-D94C-4D25-BD80-69917751EACC}" sibTransId="{5575D36C-CF54-4A1D-810C-50BCBDC49464}"/>
    <dgm:cxn modelId="{86371B70-50CD-434A-8D8A-3131044D1C3B}" type="presParOf" srcId="{7ACD5F77-8310-46F2-ADB4-ED242434662F}" destId="{AF2C0EE4-6548-4FDE-8B1F-206491EA1DC8}" srcOrd="0" destOrd="0" presId="urn:microsoft.com/office/officeart/2005/8/layout/vList2"/>
    <dgm:cxn modelId="{FDA61122-2463-4468-B46F-35B65057ED63}" type="presParOf" srcId="{7ACD5F77-8310-46F2-ADB4-ED242434662F}" destId="{1B19CFBD-FF07-496C-A99D-BE60067BD090}"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197110-52A3-4B6C-821B-489EDA964ECF}"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A295FBF4-81A3-42D5-802A-DF4D27279C29}">
      <dgm:prSet/>
      <dgm:spPr/>
      <dgm:t>
        <a:bodyPr/>
        <a:lstStyle/>
        <a:p>
          <a:r>
            <a:rPr lang="en-GB" dirty="0">
              <a:latin typeface="Times New Roman" panose="02020603050405020304" pitchFamily="18" charset="0"/>
              <a:cs typeface="Times New Roman" panose="02020603050405020304" pitchFamily="18" charset="0"/>
            </a:rPr>
            <a:t>Where applicable, ‘abuse and neglect’ has been changed throughout the document to ‘</a:t>
          </a:r>
          <a:r>
            <a:rPr lang="en-GB" b="1" dirty="0">
              <a:latin typeface="Times New Roman" panose="02020603050405020304" pitchFamily="18" charset="0"/>
              <a:cs typeface="Times New Roman" panose="02020603050405020304" pitchFamily="18" charset="0"/>
            </a:rPr>
            <a:t>abuse, neglect and exploitation</a:t>
          </a:r>
          <a:r>
            <a:rPr lang="en-GB"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BCD446D5-13F2-412D-A8D1-0B16B1D003B0}" type="parTrans" cxnId="{BC19A580-A1FF-4DBC-B4F8-0DB55FB81BB8}">
      <dgm:prSet/>
      <dgm:spPr/>
      <dgm:t>
        <a:bodyPr/>
        <a:lstStyle/>
        <a:p>
          <a:endParaRPr lang="en-US"/>
        </a:p>
      </dgm:t>
    </dgm:pt>
    <dgm:pt modelId="{861D03A8-8C77-4292-B1E7-90D30E371B56}" type="sibTrans" cxnId="{BC19A580-A1FF-4DBC-B4F8-0DB55FB81BB8}">
      <dgm:prSet/>
      <dgm:spPr/>
      <dgm:t>
        <a:bodyPr/>
        <a:lstStyle/>
        <a:p>
          <a:endParaRPr lang="en-US"/>
        </a:p>
      </dgm:t>
    </dgm:pt>
    <dgm:pt modelId="{CFE290F3-6058-47A4-852C-BCE9E8754885}">
      <dgm:prSet/>
      <dgm:spPr/>
      <dgm:t>
        <a:bodyPr/>
        <a:lstStyle/>
        <a:p>
          <a:r>
            <a:rPr lang="en-GB" dirty="0">
              <a:latin typeface="Times New Roman" panose="02020603050405020304" pitchFamily="18" charset="0"/>
              <a:cs typeface="Times New Roman" panose="02020603050405020304" pitchFamily="18" charset="0"/>
            </a:rPr>
            <a:t>The definition of ‘abuse’ has also been changed to clarify that harm can include witnessing the ill-treatment of others and that this is particularly relevant when children </a:t>
          </a:r>
          <a:r>
            <a:rPr lang="en-GB" b="1" dirty="0">
              <a:latin typeface="Times New Roman" panose="02020603050405020304" pitchFamily="18" charset="0"/>
              <a:cs typeface="Times New Roman" panose="02020603050405020304" pitchFamily="18" charset="0"/>
            </a:rPr>
            <a:t>see, hear or experience domestic abuse </a:t>
          </a:r>
          <a:r>
            <a:rPr lang="en-GB" dirty="0">
              <a:latin typeface="Times New Roman" panose="02020603050405020304" pitchFamily="18" charset="0"/>
              <a:cs typeface="Times New Roman" panose="02020603050405020304" pitchFamily="18" charset="0"/>
            </a:rPr>
            <a:t>and its effects. </a:t>
          </a:r>
          <a:endParaRPr lang="en-US" dirty="0">
            <a:latin typeface="Times New Roman" panose="02020603050405020304" pitchFamily="18" charset="0"/>
            <a:cs typeface="Times New Roman" panose="02020603050405020304" pitchFamily="18" charset="0"/>
          </a:endParaRPr>
        </a:p>
      </dgm:t>
    </dgm:pt>
    <dgm:pt modelId="{6F9AD04E-7F8C-4409-823E-B385112670D2}" type="parTrans" cxnId="{0F2F6012-0272-4F79-A15D-0E7A8C3232B0}">
      <dgm:prSet/>
      <dgm:spPr/>
      <dgm:t>
        <a:bodyPr/>
        <a:lstStyle/>
        <a:p>
          <a:endParaRPr lang="en-US"/>
        </a:p>
      </dgm:t>
    </dgm:pt>
    <dgm:pt modelId="{512CB702-3628-4E47-8E54-4BCFB3190FEE}" type="sibTrans" cxnId="{0F2F6012-0272-4F79-A15D-0E7A8C3232B0}">
      <dgm:prSet/>
      <dgm:spPr/>
      <dgm:t>
        <a:bodyPr/>
        <a:lstStyle/>
        <a:p>
          <a:endParaRPr lang="en-US"/>
        </a:p>
      </dgm:t>
    </dgm:pt>
    <dgm:pt modelId="{1497DE58-6FA7-4024-8439-8EC24CADAD92}" type="pres">
      <dgm:prSet presAssocID="{AA197110-52A3-4B6C-821B-489EDA964ECF}" presName="hierChild1" presStyleCnt="0">
        <dgm:presLayoutVars>
          <dgm:chPref val="1"/>
          <dgm:dir/>
          <dgm:animOne val="branch"/>
          <dgm:animLvl val="lvl"/>
          <dgm:resizeHandles/>
        </dgm:presLayoutVars>
      </dgm:prSet>
      <dgm:spPr/>
    </dgm:pt>
    <dgm:pt modelId="{D9D71E58-7268-41A2-A47A-168B09C7E812}" type="pres">
      <dgm:prSet presAssocID="{A295FBF4-81A3-42D5-802A-DF4D27279C29}" presName="hierRoot1" presStyleCnt="0"/>
      <dgm:spPr/>
    </dgm:pt>
    <dgm:pt modelId="{D2AB21B9-A203-4653-B225-C0BFF74FC61A}" type="pres">
      <dgm:prSet presAssocID="{A295FBF4-81A3-42D5-802A-DF4D27279C29}" presName="composite" presStyleCnt="0"/>
      <dgm:spPr/>
    </dgm:pt>
    <dgm:pt modelId="{8CF7F218-D32A-4D43-8D35-190499839AF7}" type="pres">
      <dgm:prSet presAssocID="{A295FBF4-81A3-42D5-802A-DF4D27279C29}" presName="background" presStyleLbl="node0" presStyleIdx="0" presStyleCnt="2"/>
      <dgm:spPr/>
    </dgm:pt>
    <dgm:pt modelId="{D450E911-DB11-4460-AE6B-2DAED25FB89C}" type="pres">
      <dgm:prSet presAssocID="{A295FBF4-81A3-42D5-802A-DF4D27279C29}" presName="text" presStyleLbl="fgAcc0" presStyleIdx="0" presStyleCnt="2">
        <dgm:presLayoutVars>
          <dgm:chPref val="3"/>
        </dgm:presLayoutVars>
      </dgm:prSet>
      <dgm:spPr/>
    </dgm:pt>
    <dgm:pt modelId="{79B6D1AD-48F4-45AB-8B93-5E81FD688645}" type="pres">
      <dgm:prSet presAssocID="{A295FBF4-81A3-42D5-802A-DF4D27279C29}" presName="hierChild2" presStyleCnt="0"/>
      <dgm:spPr/>
    </dgm:pt>
    <dgm:pt modelId="{FEAE04C5-9D9E-4B97-8FFF-6D751273BA39}" type="pres">
      <dgm:prSet presAssocID="{CFE290F3-6058-47A4-852C-BCE9E8754885}" presName="hierRoot1" presStyleCnt="0"/>
      <dgm:spPr/>
    </dgm:pt>
    <dgm:pt modelId="{D230371A-7D69-47DB-9A73-D7D5A970ACFA}" type="pres">
      <dgm:prSet presAssocID="{CFE290F3-6058-47A4-852C-BCE9E8754885}" presName="composite" presStyleCnt="0"/>
      <dgm:spPr/>
    </dgm:pt>
    <dgm:pt modelId="{ABAC3528-CF82-4ADD-B7B3-0D3D189C1B93}" type="pres">
      <dgm:prSet presAssocID="{CFE290F3-6058-47A4-852C-BCE9E8754885}" presName="background" presStyleLbl="node0" presStyleIdx="1" presStyleCnt="2"/>
      <dgm:spPr/>
    </dgm:pt>
    <dgm:pt modelId="{2F395CAD-DA49-4601-BB48-4CA86E1C6473}" type="pres">
      <dgm:prSet presAssocID="{CFE290F3-6058-47A4-852C-BCE9E8754885}" presName="text" presStyleLbl="fgAcc0" presStyleIdx="1" presStyleCnt="2">
        <dgm:presLayoutVars>
          <dgm:chPref val="3"/>
        </dgm:presLayoutVars>
      </dgm:prSet>
      <dgm:spPr/>
    </dgm:pt>
    <dgm:pt modelId="{EF67BFE7-7144-4CDE-A7BF-6E26E9378467}" type="pres">
      <dgm:prSet presAssocID="{CFE290F3-6058-47A4-852C-BCE9E8754885}" presName="hierChild2" presStyleCnt="0"/>
      <dgm:spPr/>
    </dgm:pt>
  </dgm:ptLst>
  <dgm:cxnLst>
    <dgm:cxn modelId="{0F2F6012-0272-4F79-A15D-0E7A8C3232B0}" srcId="{AA197110-52A3-4B6C-821B-489EDA964ECF}" destId="{CFE290F3-6058-47A4-852C-BCE9E8754885}" srcOrd="1" destOrd="0" parTransId="{6F9AD04E-7F8C-4409-823E-B385112670D2}" sibTransId="{512CB702-3628-4E47-8E54-4BCFB3190FEE}"/>
    <dgm:cxn modelId="{6C4A6359-6A9E-49B9-9271-6FCFAF5B92EA}" type="presOf" srcId="{A295FBF4-81A3-42D5-802A-DF4D27279C29}" destId="{D450E911-DB11-4460-AE6B-2DAED25FB89C}" srcOrd="0" destOrd="0" presId="urn:microsoft.com/office/officeart/2005/8/layout/hierarchy1"/>
    <dgm:cxn modelId="{BC19A580-A1FF-4DBC-B4F8-0DB55FB81BB8}" srcId="{AA197110-52A3-4B6C-821B-489EDA964ECF}" destId="{A295FBF4-81A3-42D5-802A-DF4D27279C29}" srcOrd="0" destOrd="0" parTransId="{BCD446D5-13F2-412D-A8D1-0B16B1D003B0}" sibTransId="{861D03A8-8C77-4292-B1E7-90D30E371B56}"/>
    <dgm:cxn modelId="{3E6FC4CF-A903-478A-8A6C-0E0054276806}" type="presOf" srcId="{CFE290F3-6058-47A4-852C-BCE9E8754885}" destId="{2F395CAD-DA49-4601-BB48-4CA86E1C6473}" srcOrd="0" destOrd="0" presId="urn:microsoft.com/office/officeart/2005/8/layout/hierarchy1"/>
    <dgm:cxn modelId="{4CDCEBD7-A566-4D3C-8DD7-D1CEA8C3A216}" type="presOf" srcId="{AA197110-52A3-4B6C-821B-489EDA964ECF}" destId="{1497DE58-6FA7-4024-8439-8EC24CADAD92}" srcOrd="0" destOrd="0" presId="urn:microsoft.com/office/officeart/2005/8/layout/hierarchy1"/>
    <dgm:cxn modelId="{B9A07886-E4DE-4863-9192-ED8501784777}" type="presParOf" srcId="{1497DE58-6FA7-4024-8439-8EC24CADAD92}" destId="{D9D71E58-7268-41A2-A47A-168B09C7E812}" srcOrd="0" destOrd="0" presId="urn:microsoft.com/office/officeart/2005/8/layout/hierarchy1"/>
    <dgm:cxn modelId="{066F7788-8CD7-4D2B-8D81-C163D8D50CC7}" type="presParOf" srcId="{D9D71E58-7268-41A2-A47A-168B09C7E812}" destId="{D2AB21B9-A203-4653-B225-C0BFF74FC61A}" srcOrd="0" destOrd="0" presId="urn:microsoft.com/office/officeart/2005/8/layout/hierarchy1"/>
    <dgm:cxn modelId="{25C9A4BF-BDC9-4813-A546-D5B67C6A179B}" type="presParOf" srcId="{D2AB21B9-A203-4653-B225-C0BFF74FC61A}" destId="{8CF7F218-D32A-4D43-8D35-190499839AF7}" srcOrd="0" destOrd="0" presId="urn:microsoft.com/office/officeart/2005/8/layout/hierarchy1"/>
    <dgm:cxn modelId="{56A12614-5346-4E2A-B9FB-B872DADD431C}" type="presParOf" srcId="{D2AB21B9-A203-4653-B225-C0BFF74FC61A}" destId="{D450E911-DB11-4460-AE6B-2DAED25FB89C}" srcOrd="1" destOrd="0" presId="urn:microsoft.com/office/officeart/2005/8/layout/hierarchy1"/>
    <dgm:cxn modelId="{0D71D48E-4168-4A8F-93AC-4F940E0AE6BA}" type="presParOf" srcId="{D9D71E58-7268-41A2-A47A-168B09C7E812}" destId="{79B6D1AD-48F4-45AB-8B93-5E81FD688645}" srcOrd="1" destOrd="0" presId="urn:microsoft.com/office/officeart/2005/8/layout/hierarchy1"/>
    <dgm:cxn modelId="{B45408C9-799E-468E-92BB-9D1B1BE1C611}" type="presParOf" srcId="{1497DE58-6FA7-4024-8439-8EC24CADAD92}" destId="{FEAE04C5-9D9E-4B97-8FFF-6D751273BA39}" srcOrd="1" destOrd="0" presId="urn:microsoft.com/office/officeart/2005/8/layout/hierarchy1"/>
    <dgm:cxn modelId="{B89FB3EE-AD39-4FC5-99EB-07492A881912}" type="presParOf" srcId="{FEAE04C5-9D9E-4B97-8FFF-6D751273BA39}" destId="{D230371A-7D69-47DB-9A73-D7D5A970ACFA}" srcOrd="0" destOrd="0" presId="urn:microsoft.com/office/officeart/2005/8/layout/hierarchy1"/>
    <dgm:cxn modelId="{340E6155-AB32-4C55-9E9C-0461613AD9B1}" type="presParOf" srcId="{D230371A-7D69-47DB-9A73-D7D5A970ACFA}" destId="{ABAC3528-CF82-4ADD-B7B3-0D3D189C1B93}" srcOrd="0" destOrd="0" presId="urn:microsoft.com/office/officeart/2005/8/layout/hierarchy1"/>
    <dgm:cxn modelId="{164A1BDB-2476-45F4-9CAC-CB4C0078C037}" type="presParOf" srcId="{D230371A-7D69-47DB-9A73-D7D5A970ACFA}" destId="{2F395CAD-DA49-4601-BB48-4CA86E1C6473}" srcOrd="1" destOrd="0" presId="urn:microsoft.com/office/officeart/2005/8/layout/hierarchy1"/>
    <dgm:cxn modelId="{FF8B5D28-818D-4153-825E-E44CFE9E22D9}" type="presParOf" srcId="{FEAE04C5-9D9E-4B97-8FFF-6D751273BA39}" destId="{EF67BFE7-7144-4CDE-A7BF-6E26E937846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1701F2-1E87-42F3-B9DD-FA1CA5DE06AC}">
      <dsp:nvSpPr>
        <dsp:cNvPr id="0" name=""/>
        <dsp:cNvSpPr/>
      </dsp:nvSpPr>
      <dsp:spPr>
        <a:xfrm>
          <a:off x="0" y="0"/>
          <a:ext cx="6713552" cy="4119172"/>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GB" sz="2600" kern="1200" dirty="0">
              <a:latin typeface="Times New Roman" panose="02020603050405020304" pitchFamily="18" charset="0"/>
              <a:cs typeface="Times New Roman" panose="02020603050405020304" pitchFamily="18" charset="0"/>
            </a:rPr>
            <a:t>The definition of ‘safeguarding and promoting the welfare of children’ has been updated to reflect the changes made in ‘Working together to safeguard children’ (2023). The definition now includes the additional points of:</a:t>
          </a:r>
          <a:endParaRPr lang="en-US" sz="2600" kern="1200" dirty="0">
            <a:latin typeface="Times New Roman" panose="02020603050405020304" pitchFamily="18" charset="0"/>
            <a:cs typeface="Times New Roman" panose="02020603050405020304" pitchFamily="18" charset="0"/>
          </a:endParaRPr>
        </a:p>
      </dsp:txBody>
      <dsp:txXfrm>
        <a:off x="0" y="0"/>
        <a:ext cx="6713552" cy="2224352"/>
      </dsp:txXfrm>
    </dsp:sp>
    <dsp:sp modelId="{3C0755BB-23AC-4596-AB55-94E358CF80A6}">
      <dsp:nvSpPr>
        <dsp:cNvPr id="0" name=""/>
        <dsp:cNvSpPr/>
      </dsp:nvSpPr>
      <dsp:spPr>
        <a:xfrm>
          <a:off x="0" y="2141969"/>
          <a:ext cx="3356775" cy="1894819"/>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Times New Roman" panose="02020603050405020304" pitchFamily="18" charset="0"/>
              <a:cs typeface="Times New Roman" panose="02020603050405020304" pitchFamily="18" charset="0"/>
            </a:rPr>
            <a:t>Providing help and support to meet the needs of children </a:t>
          </a:r>
          <a:r>
            <a:rPr lang="en-GB" sz="2700" b="1" kern="1200" dirty="0">
              <a:latin typeface="Times New Roman" panose="02020603050405020304" pitchFamily="18" charset="0"/>
              <a:cs typeface="Times New Roman" panose="02020603050405020304" pitchFamily="18" charset="0"/>
            </a:rPr>
            <a:t>as soon as problems emerge</a:t>
          </a:r>
          <a:endParaRPr lang="en-US" sz="2700" kern="1200" dirty="0">
            <a:latin typeface="Times New Roman" panose="02020603050405020304" pitchFamily="18" charset="0"/>
            <a:cs typeface="Times New Roman" panose="02020603050405020304" pitchFamily="18" charset="0"/>
          </a:endParaRPr>
        </a:p>
      </dsp:txBody>
      <dsp:txXfrm>
        <a:off x="0" y="2141969"/>
        <a:ext cx="3356775" cy="1894819"/>
      </dsp:txXfrm>
    </dsp:sp>
    <dsp:sp modelId="{AC355A7F-3027-4F16-B340-7DA12FC0837C}">
      <dsp:nvSpPr>
        <dsp:cNvPr id="0" name=""/>
        <dsp:cNvSpPr/>
      </dsp:nvSpPr>
      <dsp:spPr>
        <a:xfrm>
          <a:off x="3356776" y="2141969"/>
          <a:ext cx="3356775" cy="1894819"/>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Times New Roman" panose="02020603050405020304" pitchFamily="18" charset="0"/>
              <a:cs typeface="Times New Roman" panose="02020603050405020304" pitchFamily="18" charset="0"/>
            </a:rPr>
            <a:t>Protecting children from maltreatment, </a:t>
          </a:r>
          <a:r>
            <a:rPr lang="en-GB" sz="2700" b="1" kern="1200" dirty="0">
              <a:latin typeface="Times New Roman" panose="02020603050405020304" pitchFamily="18" charset="0"/>
              <a:cs typeface="Times New Roman" panose="02020603050405020304" pitchFamily="18" charset="0"/>
            </a:rPr>
            <a:t>inside and outside the home, including online</a:t>
          </a:r>
          <a:endParaRPr lang="en-US" sz="2700" kern="1200" dirty="0">
            <a:latin typeface="Times New Roman" panose="02020603050405020304" pitchFamily="18" charset="0"/>
            <a:cs typeface="Times New Roman" panose="02020603050405020304" pitchFamily="18" charset="0"/>
          </a:endParaRPr>
        </a:p>
      </dsp:txBody>
      <dsp:txXfrm>
        <a:off x="3356776" y="2141969"/>
        <a:ext cx="3356775" cy="1894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C0EE4-6548-4FDE-8B1F-206491EA1DC8}">
      <dsp:nvSpPr>
        <dsp:cNvPr id="0" name=""/>
        <dsp:cNvSpPr/>
      </dsp:nvSpPr>
      <dsp:spPr>
        <a:xfrm>
          <a:off x="0" y="34901"/>
          <a:ext cx="6251110" cy="136890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Times New Roman" panose="02020603050405020304" pitchFamily="18" charset="0"/>
              <a:cs typeface="Times New Roman" panose="02020603050405020304" pitchFamily="18" charset="0"/>
            </a:rPr>
            <a:t>The update adds that professionals should be alert to the need for early help for a child who:</a:t>
          </a:r>
          <a:endParaRPr lang="en-US" sz="2600" kern="1200" dirty="0">
            <a:latin typeface="Times New Roman" panose="02020603050405020304" pitchFamily="18" charset="0"/>
            <a:cs typeface="Times New Roman" panose="02020603050405020304" pitchFamily="18" charset="0"/>
          </a:endParaRPr>
        </a:p>
      </dsp:txBody>
      <dsp:txXfrm>
        <a:off x="66824" y="101725"/>
        <a:ext cx="6117462" cy="1235252"/>
      </dsp:txXfrm>
    </dsp:sp>
    <dsp:sp modelId="{1B19CFBD-FF07-496C-A99D-BE60067BD090}">
      <dsp:nvSpPr>
        <dsp:cNvPr id="0" name=""/>
        <dsp:cNvSpPr/>
      </dsp:nvSpPr>
      <dsp:spPr>
        <a:xfrm>
          <a:off x="0" y="1403802"/>
          <a:ext cx="6251110" cy="2045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473"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GB" sz="2000" kern="1200" dirty="0">
              <a:latin typeface="Times New Roman" panose="02020603050405020304" pitchFamily="18" charset="0"/>
              <a:cs typeface="Times New Roman" panose="02020603050405020304" pitchFamily="18" charset="0"/>
            </a:rPr>
            <a:t>Is </a:t>
          </a:r>
          <a:r>
            <a:rPr lang="en-GB" sz="2000" b="1" kern="1200" dirty="0">
              <a:latin typeface="Times New Roman" panose="02020603050405020304" pitchFamily="18" charset="0"/>
              <a:cs typeface="Times New Roman" panose="02020603050405020304" pitchFamily="18" charset="0"/>
            </a:rPr>
            <a:t>frequently missing</a:t>
          </a:r>
          <a:r>
            <a:rPr lang="en-GB" sz="2000" kern="1200" dirty="0">
              <a:latin typeface="Times New Roman" panose="02020603050405020304" pitchFamily="18" charset="0"/>
              <a:cs typeface="Times New Roman" panose="02020603050405020304" pitchFamily="18" charset="0"/>
            </a:rPr>
            <a:t>/goes missing from education, home or care</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20000"/>
            </a:spcAft>
            <a:buChar char="•"/>
          </a:pPr>
          <a:r>
            <a:rPr lang="en-GB" sz="2000" kern="1200" dirty="0">
              <a:latin typeface="Times New Roman" panose="02020603050405020304" pitchFamily="18" charset="0"/>
              <a:cs typeface="Times New Roman" panose="02020603050405020304" pitchFamily="18" charset="0"/>
            </a:rPr>
            <a:t>Has experienced </a:t>
          </a:r>
          <a:r>
            <a:rPr lang="en-GB" sz="2000" b="1" kern="1200" dirty="0">
              <a:latin typeface="Times New Roman" panose="02020603050405020304" pitchFamily="18" charset="0"/>
              <a:cs typeface="Times New Roman" panose="02020603050405020304" pitchFamily="18" charset="0"/>
            </a:rPr>
            <a:t>multiple suspensions</a:t>
          </a:r>
          <a:r>
            <a:rPr lang="en-GB" sz="2000" kern="1200" dirty="0">
              <a:latin typeface="Times New Roman" panose="02020603050405020304" pitchFamily="18" charset="0"/>
              <a:cs typeface="Times New Roman" panose="02020603050405020304" pitchFamily="18" charset="0"/>
            </a:rPr>
            <a:t>, is </a:t>
          </a:r>
          <a:r>
            <a:rPr lang="en-GB" sz="2000" b="1" kern="1200" dirty="0">
              <a:latin typeface="Times New Roman" panose="02020603050405020304" pitchFamily="18" charset="0"/>
              <a:cs typeface="Times New Roman" panose="02020603050405020304" pitchFamily="18" charset="0"/>
            </a:rPr>
            <a:t>at risk of being permanently excluded </a:t>
          </a:r>
          <a:r>
            <a:rPr lang="en-GB" sz="2000" kern="1200" dirty="0">
              <a:latin typeface="Times New Roman" panose="02020603050405020304" pitchFamily="18" charset="0"/>
              <a:cs typeface="Times New Roman" panose="02020603050405020304" pitchFamily="18" charset="0"/>
            </a:rPr>
            <a:t>from schools, colleges and in </a:t>
          </a:r>
          <a:r>
            <a:rPr lang="en-GB" sz="2000" b="1" kern="1200" dirty="0">
              <a:latin typeface="Times New Roman" panose="02020603050405020304" pitchFamily="18" charset="0"/>
              <a:cs typeface="Times New Roman" panose="02020603050405020304" pitchFamily="18" charset="0"/>
            </a:rPr>
            <a:t>alternative provision </a:t>
          </a:r>
          <a:r>
            <a:rPr lang="en-GB" sz="2000" kern="1200" dirty="0">
              <a:latin typeface="Times New Roman" panose="02020603050405020304" pitchFamily="18" charset="0"/>
              <a:cs typeface="Times New Roman" panose="02020603050405020304" pitchFamily="18" charset="0"/>
            </a:rPr>
            <a:t>or a </a:t>
          </a:r>
          <a:r>
            <a:rPr lang="en-GB" sz="2000" b="1" kern="1200" dirty="0">
              <a:latin typeface="Times New Roman" panose="02020603050405020304" pitchFamily="18" charset="0"/>
              <a:cs typeface="Times New Roman" panose="02020603050405020304" pitchFamily="18" charset="0"/>
            </a:rPr>
            <a:t>pupil referral unit</a:t>
          </a:r>
          <a:endParaRPr lang="en-US" sz="2000" b="1"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20000"/>
            </a:spcAft>
            <a:buChar char="•"/>
          </a:pPr>
          <a:r>
            <a:rPr lang="en-GB" sz="2000" kern="1200" dirty="0">
              <a:latin typeface="Times New Roman" panose="02020603050405020304" pitchFamily="18" charset="0"/>
              <a:cs typeface="Times New Roman" panose="02020603050405020304" pitchFamily="18" charset="0"/>
            </a:rPr>
            <a:t>Has a parent or carer in </a:t>
          </a:r>
          <a:r>
            <a:rPr lang="en-GB" sz="2000" b="1" kern="1200" dirty="0">
              <a:latin typeface="Times New Roman" panose="02020603050405020304" pitchFamily="18" charset="0"/>
              <a:cs typeface="Times New Roman" panose="02020603050405020304" pitchFamily="18" charset="0"/>
            </a:rPr>
            <a:t>custody</a:t>
          </a:r>
          <a:r>
            <a:rPr lang="en-GB" sz="2000" kern="1200" dirty="0">
              <a:latin typeface="Times New Roman" panose="02020603050405020304" pitchFamily="18" charset="0"/>
              <a:cs typeface="Times New Roman" panose="02020603050405020304" pitchFamily="18" charset="0"/>
            </a:rPr>
            <a:t> or is affected by parental </a:t>
          </a:r>
          <a:r>
            <a:rPr lang="en-GB" sz="2000" b="1" kern="1200" dirty="0">
              <a:latin typeface="Times New Roman" panose="02020603050405020304" pitchFamily="18" charset="0"/>
              <a:cs typeface="Times New Roman" panose="02020603050405020304" pitchFamily="18" charset="0"/>
            </a:rPr>
            <a:t>offending</a:t>
          </a:r>
          <a:endParaRPr lang="en-US" sz="2000" b="1" kern="1200" dirty="0">
            <a:latin typeface="Times New Roman" panose="02020603050405020304" pitchFamily="18" charset="0"/>
            <a:cs typeface="Times New Roman" panose="02020603050405020304" pitchFamily="18" charset="0"/>
          </a:endParaRPr>
        </a:p>
      </dsp:txBody>
      <dsp:txXfrm>
        <a:off x="0" y="1403802"/>
        <a:ext cx="6251110" cy="2045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7F218-D32A-4D43-8D35-190499839AF7}">
      <dsp:nvSpPr>
        <dsp:cNvPr id="0" name=""/>
        <dsp:cNvSpPr/>
      </dsp:nvSpPr>
      <dsp:spPr>
        <a:xfrm>
          <a:off x="1332" y="7648"/>
          <a:ext cx="4677087" cy="2969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50E911-DB11-4460-AE6B-2DAED25FB89C}">
      <dsp:nvSpPr>
        <dsp:cNvPr id="0" name=""/>
        <dsp:cNvSpPr/>
      </dsp:nvSpPr>
      <dsp:spPr>
        <a:xfrm>
          <a:off x="521008" y="501341"/>
          <a:ext cx="4677087" cy="2969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latin typeface="Times New Roman" panose="02020603050405020304" pitchFamily="18" charset="0"/>
              <a:cs typeface="Times New Roman" panose="02020603050405020304" pitchFamily="18" charset="0"/>
            </a:rPr>
            <a:t>Where applicable, ‘abuse and neglect’ has been changed throughout the document to ‘</a:t>
          </a:r>
          <a:r>
            <a:rPr lang="en-GB" sz="2500" b="1" kern="1200" dirty="0">
              <a:latin typeface="Times New Roman" panose="02020603050405020304" pitchFamily="18" charset="0"/>
              <a:cs typeface="Times New Roman" panose="02020603050405020304" pitchFamily="18" charset="0"/>
            </a:rPr>
            <a:t>abuse, neglect and exploitation</a:t>
          </a:r>
          <a:r>
            <a:rPr lang="en-GB" sz="2500" kern="1200" dirty="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dsp:txBody>
      <dsp:txXfrm>
        <a:off x="607995" y="588328"/>
        <a:ext cx="4503113" cy="2795976"/>
      </dsp:txXfrm>
    </dsp:sp>
    <dsp:sp modelId="{ABAC3528-CF82-4ADD-B7B3-0D3D189C1B93}">
      <dsp:nvSpPr>
        <dsp:cNvPr id="0" name=""/>
        <dsp:cNvSpPr/>
      </dsp:nvSpPr>
      <dsp:spPr>
        <a:xfrm>
          <a:off x="5717772" y="7648"/>
          <a:ext cx="4677087" cy="2969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395CAD-DA49-4601-BB48-4CA86E1C6473}">
      <dsp:nvSpPr>
        <dsp:cNvPr id="0" name=""/>
        <dsp:cNvSpPr/>
      </dsp:nvSpPr>
      <dsp:spPr>
        <a:xfrm>
          <a:off x="6237449" y="501341"/>
          <a:ext cx="4677087" cy="2969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latin typeface="Times New Roman" panose="02020603050405020304" pitchFamily="18" charset="0"/>
              <a:cs typeface="Times New Roman" panose="02020603050405020304" pitchFamily="18" charset="0"/>
            </a:rPr>
            <a:t>The definition of ‘abuse’ has also been changed to clarify that harm can include witnessing the ill-treatment of others and that this is particularly relevant when children </a:t>
          </a:r>
          <a:r>
            <a:rPr lang="en-GB" sz="2500" b="1" kern="1200" dirty="0">
              <a:latin typeface="Times New Roman" panose="02020603050405020304" pitchFamily="18" charset="0"/>
              <a:cs typeface="Times New Roman" panose="02020603050405020304" pitchFamily="18" charset="0"/>
            </a:rPr>
            <a:t>see, hear or experience domestic abuse </a:t>
          </a:r>
          <a:r>
            <a:rPr lang="en-GB" sz="2500" kern="1200" dirty="0">
              <a:latin typeface="Times New Roman" panose="02020603050405020304" pitchFamily="18" charset="0"/>
              <a:cs typeface="Times New Roman" panose="02020603050405020304" pitchFamily="18" charset="0"/>
            </a:rPr>
            <a:t>and its effects. </a:t>
          </a:r>
          <a:endParaRPr lang="en-US" sz="2500" kern="1200" dirty="0">
            <a:latin typeface="Times New Roman" panose="02020603050405020304" pitchFamily="18" charset="0"/>
            <a:cs typeface="Times New Roman" panose="02020603050405020304" pitchFamily="18" charset="0"/>
          </a:endParaRPr>
        </a:p>
      </dsp:txBody>
      <dsp:txXfrm>
        <a:off x="6324436" y="588328"/>
        <a:ext cx="4503113" cy="279597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14:31:55.627"/>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14:39:13.396"/>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2T10:39:28.699"/>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2T10:54:00.892"/>
    </inkml:context>
    <inkml:brush xml:id="br0">
      <inkml:brushProperty name="width" value="0.1" units="cm"/>
      <inkml:brushProperty name="height" value="0.1" units="cm"/>
      <inkml:brushProperty name="color" value="#FFFFFF"/>
    </inkml:brush>
  </inkml:definitions>
  <inkml:trace contextRef="#ctx0" brushRef="#br0">1 0 128,'0'6'0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EB724584-61A0-4B67-B0AA-BD8F9645F33C}" type="datetimeFigureOut">
              <a:rPr lang="en-GB" smtClean="0"/>
              <a:t>28/08/2024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CB11752F-1677-446D-8965-725B03329C5F}" type="slidenum">
              <a:rPr lang="en-GB" smtClean="0"/>
              <a:t>‹#›</a:t>
            </a:fld>
            <a:endParaRPr lang="en-GB"/>
          </a:p>
        </p:txBody>
      </p:sp>
    </p:spTree>
    <p:extLst>
      <p:ext uri="{BB962C8B-B14F-4D97-AF65-F5344CB8AC3E}">
        <p14:creationId xmlns:p14="http://schemas.microsoft.com/office/powerpoint/2010/main" val="3945543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Feel free to contact me </a:t>
            </a:r>
          </a:p>
          <a:p>
            <a:endParaRPr lang="en-GB" dirty="0"/>
          </a:p>
          <a:p>
            <a:r>
              <a:rPr lang="en-GB" dirty="0"/>
              <a:t>For those that did this training last year, I have changed as much as I can but somethings don’t change and messages need reinforcing!</a:t>
            </a:r>
          </a:p>
        </p:txBody>
      </p:sp>
      <p:sp>
        <p:nvSpPr>
          <p:cNvPr id="4" name="Slide Number Placeholder 3"/>
          <p:cNvSpPr>
            <a:spLocks noGrp="1"/>
          </p:cNvSpPr>
          <p:nvPr>
            <p:ph type="sldNum" sz="quarter" idx="5"/>
          </p:nvPr>
        </p:nvSpPr>
        <p:spPr/>
        <p:txBody>
          <a:bodyPr/>
          <a:lstStyle/>
          <a:p>
            <a:fld id="{CB11752F-1677-446D-8965-725B03329C5F}" type="slidenum">
              <a:rPr lang="en-GB" smtClean="0"/>
              <a:t>2</a:t>
            </a:fld>
            <a:endParaRPr lang="en-GB"/>
          </a:p>
        </p:txBody>
      </p:sp>
    </p:spTree>
    <p:extLst>
      <p:ext uri="{BB962C8B-B14F-4D97-AF65-F5344CB8AC3E}">
        <p14:creationId xmlns:p14="http://schemas.microsoft.com/office/powerpoint/2010/main" val="1647040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last year – but still a good reminder!</a:t>
            </a:r>
          </a:p>
          <a:p>
            <a:r>
              <a:rPr lang="en-GB" dirty="0"/>
              <a:t>Arthur </a:t>
            </a:r>
            <a:r>
              <a:rPr lang="en-GB" dirty="0" err="1"/>
              <a:t>Labinjo</a:t>
            </a:r>
            <a:r>
              <a:rPr lang="en-GB" dirty="0"/>
              <a:t>-Hughes – died in 2020, aged 6, fatal head injury. Evidence of serious physical abuse and neglect, with 130 bruises on his body and evidence of salt poisoning. Arthur was known to children’s social care – having been the subject to 2 CIN assessments. Concerned family members had contacted CSC, school and police. </a:t>
            </a:r>
          </a:p>
          <a:p>
            <a:r>
              <a:rPr lang="en-GB" dirty="0"/>
              <a:t>Star Hobson – 16 months old when she was murdered in 2020. Endured a campaign of physical and psychological torment, much off it recorded on social media! Star received a scull fracture alongside multiple injuries to her scalp, forehead, cheek and back. She suffered a cardiac arrest and died. Concerned family members had made 5 referrals to CSC and contacted the police. </a:t>
            </a:r>
          </a:p>
          <a:p>
            <a:r>
              <a:rPr lang="en-GB" dirty="0"/>
              <a:t>Daniel Pelka – killed by parents - serious case review findings: all 3 of mum’s partners since being in UK were known for DV – 27 reported incidents to police</a:t>
            </a:r>
          </a:p>
          <a:p>
            <a:r>
              <a:rPr lang="en-GB" dirty="0"/>
              <a:t>2011 Daniels arm broken – SW did not think there was need for intervention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2011 started school, Staff saw bruises and unexplained marks, they were not noted</a:t>
            </a:r>
          </a:p>
          <a:p>
            <a:r>
              <a:rPr lang="en-GB" dirty="0"/>
              <a:t>teachers and school nurse worried about his hunger, thinness, scavenging – paediatrician thought it was a medical problem. They were not aware of what school witnessed. 3 weeks later he died of a head injury</a:t>
            </a:r>
          </a:p>
          <a:p>
            <a:pPr marL="171450" indent="-171450">
              <a:buFontTx/>
              <a:buChar char="-"/>
            </a:pPr>
            <a:endParaRPr lang="en-GB" dirty="0"/>
          </a:p>
          <a:p>
            <a:endParaRPr lang="en-GB" dirty="0"/>
          </a:p>
        </p:txBody>
      </p:sp>
      <p:sp>
        <p:nvSpPr>
          <p:cNvPr id="4" name="Slide Number Placeholder 3"/>
          <p:cNvSpPr>
            <a:spLocks noGrp="1"/>
          </p:cNvSpPr>
          <p:nvPr>
            <p:ph type="sldNum" sz="quarter" idx="5"/>
          </p:nvPr>
        </p:nvSpPr>
        <p:spPr/>
        <p:txBody>
          <a:bodyPr/>
          <a:lstStyle/>
          <a:p>
            <a:fld id="{CB11752F-1677-446D-8965-725B03329C5F}" type="slidenum">
              <a:rPr lang="en-GB" smtClean="0"/>
              <a:t>11</a:t>
            </a:fld>
            <a:endParaRPr lang="en-GB"/>
          </a:p>
        </p:txBody>
      </p:sp>
    </p:spTree>
    <p:extLst>
      <p:ext uri="{BB962C8B-B14F-4D97-AF65-F5344CB8AC3E}">
        <p14:creationId xmlns:p14="http://schemas.microsoft.com/office/powerpoint/2010/main" val="1641907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Bullet point 3 – why would children lie? What language are they using, does it sound like a child trying to get someone into trouble? Why would a child do that? It would still worry me!</a:t>
            </a:r>
          </a:p>
        </p:txBody>
      </p:sp>
      <p:sp>
        <p:nvSpPr>
          <p:cNvPr id="4" name="Slide Number Placeholder 3"/>
          <p:cNvSpPr>
            <a:spLocks noGrp="1"/>
          </p:cNvSpPr>
          <p:nvPr>
            <p:ph type="sldNum" sz="quarter" idx="5"/>
          </p:nvPr>
        </p:nvSpPr>
        <p:spPr/>
        <p:txBody>
          <a:bodyPr/>
          <a:lstStyle/>
          <a:p>
            <a:fld id="{CB11752F-1677-446D-8965-725B03329C5F}" type="slidenum">
              <a:rPr lang="en-GB" smtClean="0"/>
              <a:t>12</a:t>
            </a:fld>
            <a:endParaRPr lang="en-GB"/>
          </a:p>
        </p:txBody>
      </p:sp>
    </p:spTree>
    <p:extLst>
      <p:ext uri="{BB962C8B-B14F-4D97-AF65-F5344CB8AC3E}">
        <p14:creationId xmlns:p14="http://schemas.microsoft.com/office/powerpoint/2010/main" val="1439087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Lauren’s Wright’s stepmother worked at the school! Did that affect who came forward? How plausible was she? </a:t>
            </a:r>
          </a:p>
          <a:p>
            <a:endParaRPr lang="en-GB" dirty="0"/>
          </a:p>
          <a:p>
            <a:r>
              <a:rPr lang="en-GB" dirty="0"/>
              <a:t>Bad people do bad things! </a:t>
            </a:r>
          </a:p>
        </p:txBody>
      </p:sp>
      <p:sp>
        <p:nvSpPr>
          <p:cNvPr id="4" name="Slide Number Placeholder 3"/>
          <p:cNvSpPr>
            <a:spLocks noGrp="1"/>
          </p:cNvSpPr>
          <p:nvPr>
            <p:ph type="sldNum" sz="quarter" idx="5"/>
          </p:nvPr>
        </p:nvSpPr>
        <p:spPr/>
        <p:txBody>
          <a:bodyPr/>
          <a:lstStyle/>
          <a:p>
            <a:fld id="{CB11752F-1677-446D-8965-725B03329C5F}" type="slidenum">
              <a:rPr lang="en-GB" smtClean="0"/>
              <a:t>13</a:t>
            </a:fld>
            <a:endParaRPr lang="en-GB"/>
          </a:p>
        </p:txBody>
      </p:sp>
    </p:spTree>
    <p:extLst>
      <p:ext uri="{BB962C8B-B14F-4D97-AF65-F5344CB8AC3E}">
        <p14:creationId xmlns:p14="http://schemas.microsoft.com/office/powerpoint/2010/main" val="3663365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Type into the chat – me type heading</a:t>
            </a:r>
          </a:p>
        </p:txBody>
      </p:sp>
      <p:sp>
        <p:nvSpPr>
          <p:cNvPr id="4" name="Slide Number Placeholder 3"/>
          <p:cNvSpPr>
            <a:spLocks noGrp="1"/>
          </p:cNvSpPr>
          <p:nvPr>
            <p:ph type="sldNum" sz="quarter" idx="5"/>
          </p:nvPr>
        </p:nvSpPr>
        <p:spPr/>
        <p:txBody>
          <a:bodyPr/>
          <a:lstStyle/>
          <a:p>
            <a:fld id="{CB11752F-1677-446D-8965-725B03329C5F}" type="slidenum">
              <a:rPr lang="en-GB" smtClean="0"/>
              <a:t>14</a:t>
            </a:fld>
            <a:endParaRPr lang="en-GB"/>
          </a:p>
        </p:txBody>
      </p:sp>
    </p:spTree>
    <p:extLst>
      <p:ext uri="{BB962C8B-B14F-4D97-AF65-F5344CB8AC3E}">
        <p14:creationId xmlns:p14="http://schemas.microsoft.com/office/powerpoint/2010/main" val="4212906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section – there is a lot of legislation to protect children</a:t>
            </a:r>
          </a:p>
          <a:p>
            <a:r>
              <a:rPr lang="en-GB" dirty="0"/>
              <a:t>You do not need to know it all, but you do need to be vigilant and protect children!</a:t>
            </a:r>
          </a:p>
        </p:txBody>
      </p:sp>
      <p:sp>
        <p:nvSpPr>
          <p:cNvPr id="4" name="Slide Number Placeholder 3"/>
          <p:cNvSpPr>
            <a:spLocks noGrp="1"/>
          </p:cNvSpPr>
          <p:nvPr>
            <p:ph type="sldNum" sz="quarter" idx="5"/>
          </p:nvPr>
        </p:nvSpPr>
        <p:spPr/>
        <p:txBody>
          <a:bodyPr/>
          <a:lstStyle/>
          <a:p>
            <a:fld id="{CB11752F-1677-446D-8965-725B03329C5F}" type="slidenum">
              <a:rPr lang="en-GB" smtClean="0"/>
              <a:t>15</a:t>
            </a:fld>
            <a:endParaRPr lang="en-GB"/>
          </a:p>
        </p:txBody>
      </p:sp>
    </p:spTree>
    <p:extLst>
      <p:ext uri="{BB962C8B-B14F-4D97-AF65-F5344CB8AC3E}">
        <p14:creationId xmlns:p14="http://schemas.microsoft.com/office/powerpoint/2010/main" val="1122847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not going to read through all of these, as you can go back and refer to them.</a:t>
            </a:r>
          </a:p>
          <a:p>
            <a:r>
              <a:rPr lang="en-GB" dirty="0">
                <a:sym typeface="Wingdings" panose="05000000000000000000" pitchFamily="2" charset="2"/>
              </a:rPr>
              <a:t>Children’s Act – Child in need – a child unlikely to achieve/maintain a reasonable level of health or development, or whose level of health and development is likely to be further/significantly impaired without the provision of services – OR if a child is disabled</a:t>
            </a:r>
          </a:p>
          <a:p>
            <a:r>
              <a:rPr lang="en-GB" dirty="0">
                <a:sym typeface="Wingdings" panose="05000000000000000000" pitchFamily="2" charset="2"/>
              </a:rPr>
              <a:t>Child Protection – highest level, concerns child has suffered or likely to suffer significant harm</a:t>
            </a:r>
          </a:p>
          <a:p>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anose="05000000000000000000" pitchFamily="2" charset="2"/>
              </a:rPr>
              <a:t>Like Victoria Climbie - </a:t>
            </a:r>
            <a:r>
              <a:rPr lang="en-GB" dirty="0"/>
              <a:t>A lot of changes come about due to SCRs </a:t>
            </a:r>
            <a:r>
              <a:rPr lang="en-GB" dirty="0">
                <a:sym typeface="Wingdings" panose="05000000000000000000" pitchFamily="2" charset="2"/>
              </a:rPr>
              <a:t> </a:t>
            </a:r>
          </a:p>
          <a:p>
            <a:endParaRPr lang="en-GB" dirty="0"/>
          </a:p>
        </p:txBody>
      </p:sp>
      <p:sp>
        <p:nvSpPr>
          <p:cNvPr id="4" name="Slide Number Placeholder 3"/>
          <p:cNvSpPr>
            <a:spLocks noGrp="1"/>
          </p:cNvSpPr>
          <p:nvPr>
            <p:ph type="sldNum" sz="quarter" idx="5"/>
          </p:nvPr>
        </p:nvSpPr>
        <p:spPr/>
        <p:txBody>
          <a:bodyPr/>
          <a:lstStyle/>
          <a:p>
            <a:fld id="{CB11752F-1677-446D-8965-725B03329C5F}" type="slidenum">
              <a:rPr lang="en-GB" smtClean="0"/>
              <a:t>16</a:t>
            </a:fld>
            <a:endParaRPr lang="en-GB"/>
          </a:p>
        </p:txBody>
      </p:sp>
    </p:spTree>
    <p:extLst>
      <p:ext uri="{BB962C8B-B14F-4D97-AF65-F5344CB8AC3E}">
        <p14:creationId xmlns:p14="http://schemas.microsoft.com/office/powerpoint/2010/main" val="4109948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Should see in staff rooms</a:t>
            </a:r>
          </a:p>
          <a:p>
            <a:r>
              <a:rPr lang="en-GB" dirty="0"/>
              <a:t>Just need to know about it – DSL and SPOA will use to assess need.</a:t>
            </a:r>
          </a:p>
          <a:p>
            <a:r>
              <a:rPr lang="en-GB" dirty="0"/>
              <a:t>DSL / SPOA are there to help – don’t be afraid to help</a:t>
            </a:r>
          </a:p>
        </p:txBody>
      </p:sp>
      <p:sp>
        <p:nvSpPr>
          <p:cNvPr id="4" name="Slide Number Placeholder 3"/>
          <p:cNvSpPr>
            <a:spLocks noGrp="1"/>
          </p:cNvSpPr>
          <p:nvPr>
            <p:ph type="sldNum" sz="quarter" idx="5"/>
          </p:nvPr>
        </p:nvSpPr>
        <p:spPr/>
        <p:txBody>
          <a:bodyPr/>
          <a:lstStyle/>
          <a:p>
            <a:fld id="{CB11752F-1677-446D-8965-725B03329C5F}" type="slidenum">
              <a:rPr lang="en-GB" smtClean="0"/>
              <a:t>17</a:t>
            </a:fld>
            <a:endParaRPr lang="en-GB"/>
          </a:p>
        </p:txBody>
      </p:sp>
    </p:spTree>
    <p:extLst>
      <p:ext uri="{BB962C8B-B14F-4D97-AF65-F5344CB8AC3E}">
        <p14:creationId xmlns:p14="http://schemas.microsoft.com/office/powerpoint/2010/main" val="2238874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Education Act – duties and responsibilities</a:t>
            </a:r>
          </a:p>
          <a:p>
            <a:r>
              <a:rPr lang="en-GB" dirty="0"/>
              <a:t>Human Rights – some we don’t expect to see after the time of Dickens and Shaftesbury!!</a:t>
            </a:r>
          </a:p>
          <a:p>
            <a:r>
              <a:rPr lang="en-GB" dirty="0"/>
              <a:t>Equality Act – watch your prejudice! Maybe take time to reflect in unconscious bias!</a:t>
            </a:r>
          </a:p>
        </p:txBody>
      </p:sp>
      <p:sp>
        <p:nvSpPr>
          <p:cNvPr id="4" name="Slide Number Placeholder 3"/>
          <p:cNvSpPr>
            <a:spLocks noGrp="1"/>
          </p:cNvSpPr>
          <p:nvPr>
            <p:ph type="sldNum" sz="quarter" idx="5"/>
          </p:nvPr>
        </p:nvSpPr>
        <p:spPr/>
        <p:txBody>
          <a:bodyPr/>
          <a:lstStyle/>
          <a:p>
            <a:fld id="{CB11752F-1677-446D-8965-725B03329C5F}" type="slidenum">
              <a:rPr lang="en-GB" smtClean="0"/>
              <a:t>18</a:t>
            </a:fld>
            <a:endParaRPr lang="en-GB"/>
          </a:p>
        </p:txBody>
      </p:sp>
    </p:spTree>
    <p:extLst>
      <p:ext uri="{BB962C8B-B14F-4D97-AF65-F5344CB8AC3E}">
        <p14:creationId xmlns:p14="http://schemas.microsoft.com/office/powerpoint/2010/main" val="1444098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LAC? A very vulnerable group</a:t>
            </a:r>
          </a:p>
          <a:p>
            <a:r>
              <a:rPr lang="en-GB" dirty="0"/>
              <a:t>Role of RSE</a:t>
            </a:r>
          </a:p>
          <a:p>
            <a:r>
              <a:rPr lang="en-GB" dirty="0"/>
              <a:t>DBS and safer recruitment – a duty of 3D Recruit and important </a:t>
            </a:r>
          </a:p>
          <a:p>
            <a:r>
              <a:rPr lang="en-GB" dirty="0"/>
              <a:t>Who knows this man? Sion Jenkins was taken on as the Deputy Head at William Parker, despite lying about his qualifications on his CV to get the job, and then lying again on the application to become the head of school at the time of the murder! He was told by ESCC that he had got the job subject to references!! What would have happened if they didn’t check up the references!! This wouldn’t happen now – would it Lucy!!</a:t>
            </a:r>
          </a:p>
        </p:txBody>
      </p:sp>
      <p:sp>
        <p:nvSpPr>
          <p:cNvPr id="4" name="Slide Number Placeholder 3"/>
          <p:cNvSpPr>
            <a:spLocks noGrp="1"/>
          </p:cNvSpPr>
          <p:nvPr>
            <p:ph type="sldNum" sz="quarter" idx="5"/>
          </p:nvPr>
        </p:nvSpPr>
        <p:spPr/>
        <p:txBody>
          <a:bodyPr/>
          <a:lstStyle/>
          <a:p>
            <a:fld id="{CB11752F-1677-446D-8965-725B03329C5F}" type="slidenum">
              <a:rPr lang="en-GB" smtClean="0"/>
              <a:t>19</a:t>
            </a:fld>
            <a:endParaRPr lang="en-GB"/>
          </a:p>
        </p:txBody>
      </p:sp>
    </p:spTree>
    <p:extLst>
      <p:ext uri="{BB962C8B-B14F-4D97-AF65-F5344CB8AC3E}">
        <p14:creationId xmlns:p14="http://schemas.microsoft.com/office/powerpoint/2010/main" val="1749859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Together to Safeguard Children – an important one! Relevant bits are included in this training</a:t>
            </a:r>
          </a:p>
        </p:txBody>
      </p:sp>
      <p:sp>
        <p:nvSpPr>
          <p:cNvPr id="4" name="Slide Number Placeholder 3"/>
          <p:cNvSpPr>
            <a:spLocks noGrp="1"/>
          </p:cNvSpPr>
          <p:nvPr>
            <p:ph type="sldNum" sz="quarter" idx="5"/>
          </p:nvPr>
        </p:nvSpPr>
        <p:spPr/>
        <p:txBody>
          <a:bodyPr/>
          <a:lstStyle/>
          <a:p>
            <a:fld id="{CB11752F-1677-446D-8965-725B03329C5F}" type="slidenum">
              <a:rPr lang="en-GB" smtClean="0"/>
              <a:t>20</a:t>
            </a:fld>
            <a:endParaRPr lang="en-GB"/>
          </a:p>
        </p:txBody>
      </p:sp>
    </p:spTree>
    <p:extLst>
      <p:ext uri="{BB962C8B-B14F-4D97-AF65-F5344CB8AC3E}">
        <p14:creationId xmlns:p14="http://schemas.microsoft.com/office/powerpoint/2010/main" val="54945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Interaction with training – please - This training is really important</a:t>
            </a:r>
          </a:p>
          <a:p>
            <a:r>
              <a:rPr lang="en-GB" dirty="0"/>
              <a:t>I will try to keep it interesting – </a:t>
            </a:r>
            <a:r>
              <a:rPr lang="en-GB" dirty="0">
                <a:solidFill>
                  <a:srgbClr val="FF0000"/>
                </a:solidFill>
              </a:rPr>
              <a:t>There are a lot of slides and I like to talk – I will try very hard to keep on track. </a:t>
            </a:r>
          </a:p>
          <a:p>
            <a:pPr marL="0" indent="0">
              <a:buNone/>
            </a:pPr>
            <a:r>
              <a:rPr lang="en-GB" dirty="0">
                <a:solidFill>
                  <a:srgbClr val="FF0000"/>
                </a:solidFill>
              </a:rPr>
              <a:t>We won’t read everything on the slides (that would be boring!) but you will get the slides to look back through in more detail.</a:t>
            </a:r>
          </a:p>
          <a:p>
            <a:endParaRPr lang="en-GB" dirty="0"/>
          </a:p>
          <a:p>
            <a:endParaRPr lang="en-GB" dirty="0"/>
          </a:p>
        </p:txBody>
      </p:sp>
      <p:sp>
        <p:nvSpPr>
          <p:cNvPr id="4" name="Slide Number Placeholder 3"/>
          <p:cNvSpPr>
            <a:spLocks noGrp="1"/>
          </p:cNvSpPr>
          <p:nvPr>
            <p:ph type="sldNum" sz="quarter" idx="5"/>
          </p:nvPr>
        </p:nvSpPr>
        <p:spPr/>
        <p:txBody>
          <a:bodyPr/>
          <a:lstStyle/>
          <a:p>
            <a:fld id="{CB11752F-1677-446D-8965-725B03329C5F}" type="slidenum">
              <a:rPr lang="en-GB" smtClean="0"/>
              <a:t>3</a:t>
            </a:fld>
            <a:endParaRPr lang="en-GB"/>
          </a:p>
        </p:txBody>
      </p:sp>
    </p:spTree>
    <p:extLst>
      <p:ext uri="{BB962C8B-B14F-4D97-AF65-F5344CB8AC3E}">
        <p14:creationId xmlns:p14="http://schemas.microsoft.com/office/powerpoint/2010/main" val="3572873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 were asked – always a good idea!!</a:t>
            </a:r>
          </a:p>
          <a:p>
            <a:r>
              <a:rPr lang="en-GB" dirty="0"/>
              <a:t>I want to look at the idea of ‘being informed’ in next slide – always comes up – it refers to knowing about what we’re learning about today……not CLICK</a:t>
            </a:r>
          </a:p>
        </p:txBody>
      </p:sp>
      <p:sp>
        <p:nvSpPr>
          <p:cNvPr id="4" name="Slide Number Placeholder 3"/>
          <p:cNvSpPr>
            <a:spLocks noGrp="1"/>
          </p:cNvSpPr>
          <p:nvPr>
            <p:ph type="sldNum" sz="quarter" idx="5"/>
          </p:nvPr>
        </p:nvSpPr>
        <p:spPr/>
        <p:txBody>
          <a:bodyPr/>
          <a:lstStyle/>
          <a:p>
            <a:fld id="{CB11752F-1677-446D-8965-725B03329C5F}" type="slidenum">
              <a:rPr lang="en-GB" smtClean="0"/>
              <a:t>21</a:t>
            </a:fld>
            <a:endParaRPr lang="en-GB"/>
          </a:p>
        </p:txBody>
      </p:sp>
    </p:spTree>
    <p:extLst>
      <p:ext uri="{BB962C8B-B14F-4D97-AF65-F5344CB8AC3E}">
        <p14:creationId xmlns:p14="http://schemas.microsoft.com/office/powerpoint/2010/main" val="1229899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piece of statutory guidance that is most important and what we need to return to each year due to the updates.</a:t>
            </a:r>
          </a:p>
          <a:p>
            <a:r>
              <a:rPr lang="en-GB" dirty="0"/>
              <a:t>Victim and Perpetrator – be careful, a child could be both</a:t>
            </a:r>
          </a:p>
        </p:txBody>
      </p:sp>
      <p:sp>
        <p:nvSpPr>
          <p:cNvPr id="4" name="Slide Number Placeholder 3"/>
          <p:cNvSpPr>
            <a:spLocks noGrp="1"/>
          </p:cNvSpPr>
          <p:nvPr>
            <p:ph type="sldNum" sz="quarter" idx="5"/>
          </p:nvPr>
        </p:nvSpPr>
        <p:spPr/>
        <p:txBody>
          <a:bodyPr/>
          <a:lstStyle/>
          <a:p>
            <a:fld id="{CB11752F-1677-446D-8965-725B03329C5F}" type="slidenum">
              <a:rPr lang="en-GB" smtClean="0"/>
              <a:t>22</a:t>
            </a:fld>
            <a:endParaRPr lang="en-GB"/>
          </a:p>
        </p:txBody>
      </p:sp>
    </p:spTree>
    <p:extLst>
      <p:ext uri="{BB962C8B-B14F-4D97-AF65-F5344CB8AC3E}">
        <p14:creationId xmlns:p14="http://schemas.microsoft.com/office/powerpoint/2010/main" val="1493147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not finalised until it is published in September, 3D Recruit will keep you in the loop – but this is what is expected to be changed</a:t>
            </a:r>
          </a:p>
          <a:p>
            <a:r>
              <a:rPr lang="en-GB" dirty="0"/>
              <a:t>We will go through these individually</a:t>
            </a:r>
          </a:p>
        </p:txBody>
      </p:sp>
      <p:sp>
        <p:nvSpPr>
          <p:cNvPr id="4" name="Slide Number Placeholder 3"/>
          <p:cNvSpPr>
            <a:spLocks noGrp="1"/>
          </p:cNvSpPr>
          <p:nvPr>
            <p:ph type="sldNum" sz="quarter" idx="5"/>
          </p:nvPr>
        </p:nvSpPr>
        <p:spPr/>
        <p:txBody>
          <a:bodyPr/>
          <a:lstStyle/>
          <a:p>
            <a:fld id="{CB11752F-1677-446D-8965-725B03329C5F}" type="slidenum">
              <a:rPr lang="en-GB" smtClean="0"/>
              <a:t>23</a:t>
            </a:fld>
            <a:endParaRPr lang="en-GB"/>
          </a:p>
        </p:txBody>
      </p:sp>
    </p:spTree>
    <p:extLst>
      <p:ext uri="{BB962C8B-B14F-4D97-AF65-F5344CB8AC3E}">
        <p14:creationId xmlns:p14="http://schemas.microsoft.com/office/powerpoint/2010/main" val="2440775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Safeguarding is about identifying needs as early as possible, and protecting children from maltreatment inside, outside and online</a:t>
            </a:r>
          </a:p>
        </p:txBody>
      </p:sp>
      <p:sp>
        <p:nvSpPr>
          <p:cNvPr id="4" name="Slide Number Placeholder 3"/>
          <p:cNvSpPr>
            <a:spLocks noGrp="1"/>
          </p:cNvSpPr>
          <p:nvPr>
            <p:ph type="sldNum" sz="quarter" idx="5"/>
          </p:nvPr>
        </p:nvSpPr>
        <p:spPr/>
        <p:txBody>
          <a:bodyPr/>
          <a:lstStyle/>
          <a:p>
            <a:fld id="{CB11752F-1677-446D-8965-725B03329C5F}" type="slidenum">
              <a:rPr lang="en-GB" smtClean="0"/>
              <a:t>24</a:t>
            </a:fld>
            <a:endParaRPr lang="en-GB"/>
          </a:p>
        </p:txBody>
      </p:sp>
    </p:spTree>
    <p:extLst>
      <p:ext uri="{BB962C8B-B14F-4D97-AF65-F5344CB8AC3E}">
        <p14:creationId xmlns:p14="http://schemas.microsoft.com/office/powerpoint/2010/main" val="810438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greater focus on children not in school – missing, suspended, excluded, alternative provision</a:t>
            </a:r>
          </a:p>
          <a:p>
            <a:r>
              <a:rPr lang="en-GB" dirty="0"/>
              <a:t>Also, a greater focus on those with parents in prison or offending</a:t>
            </a:r>
          </a:p>
          <a:p>
            <a:endParaRPr lang="en-GB" dirty="0"/>
          </a:p>
          <a:p>
            <a:r>
              <a:rPr lang="en-GB" dirty="0"/>
              <a:t>This is not about ‘stereotyping’, this is about knowing who is most vulnerable</a:t>
            </a:r>
          </a:p>
        </p:txBody>
      </p:sp>
      <p:sp>
        <p:nvSpPr>
          <p:cNvPr id="4" name="Slide Number Placeholder 3"/>
          <p:cNvSpPr>
            <a:spLocks noGrp="1"/>
          </p:cNvSpPr>
          <p:nvPr>
            <p:ph type="sldNum" sz="quarter" idx="5"/>
          </p:nvPr>
        </p:nvSpPr>
        <p:spPr/>
        <p:txBody>
          <a:bodyPr/>
          <a:lstStyle/>
          <a:p>
            <a:fld id="{CB11752F-1677-446D-8965-725B03329C5F}" type="slidenum">
              <a:rPr lang="en-GB" smtClean="0"/>
              <a:t>25</a:t>
            </a:fld>
            <a:endParaRPr lang="en-GB"/>
          </a:p>
        </p:txBody>
      </p:sp>
    </p:spTree>
    <p:extLst>
      <p:ext uri="{BB962C8B-B14F-4D97-AF65-F5344CB8AC3E}">
        <p14:creationId xmlns:p14="http://schemas.microsoft.com/office/powerpoint/2010/main" val="3339998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Exploitation is becoming more prevalent so has been added</a:t>
            </a:r>
          </a:p>
          <a:p>
            <a:endParaRPr lang="en-GB" dirty="0"/>
          </a:p>
          <a:p>
            <a:r>
              <a:rPr lang="en-GB" dirty="0"/>
              <a:t>We are more aware that being around DV is dangerous and has a long-term affect on children</a:t>
            </a:r>
          </a:p>
        </p:txBody>
      </p:sp>
      <p:sp>
        <p:nvSpPr>
          <p:cNvPr id="4" name="Slide Number Placeholder 3"/>
          <p:cNvSpPr>
            <a:spLocks noGrp="1"/>
          </p:cNvSpPr>
          <p:nvPr>
            <p:ph type="sldNum" sz="quarter" idx="5"/>
          </p:nvPr>
        </p:nvSpPr>
        <p:spPr/>
        <p:txBody>
          <a:bodyPr/>
          <a:lstStyle/>
          <a:p>
            <a:fld id="{CB11752F-1677-446D-8965-725B03329C5F}" type="slidenum">
              <a:rPr lang="en-GB" smtClean="0"/>
              <a:t>26</a:t>
            </a:fld>
            <a:endParaRPr lang="en-GB"/>
          </a:p>
        </p:txBody>
      </p:sp>
    </p:spTree>
    <p:extLst>
      <p:ext uri="{BB962C8B-B14F-4D97-AF65-F5344CB8AC3E}">
        <p14:creationId xmlns:p14="http://schemas.microsoft.com/office/powerpoint/2010/main" val="931607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missing from education become ‘invisible’ and then very vulnerable.</a:t>
            </a:r>
          </a:p>
        </p:txBody>
      </p:sp>
      <p:sp>
        <p:nvSpPr>
          <p:cNvPr id="4" name="Slide Number Placeholder 3"/>
          <p:cNvSpPr>
            <a:spLocks noGrp="1"/>
          </p:cNvSpPr>
          <p:nvPr>
            <p:ph type="sldNum" sz="quarter" idx="5"/>
          </p:nvPr>
        </p:nvSpPr>
        <p:spPr/>
        <p:txBody>
          <a:bodyPr/>
          <a:lstStyle/>
          <a:p>
            <a:fld id="{CB11752F-1677-446D-8965-725B03329C5F}" type="slidenum">
              <a:rPr lang="en-GB" smtClean="0"/>
              <a:t>27</a:t>
            </a:fld>
            <a:endParaRPr lang="en-GB"/>
          </a:p>
        </p:txBody>
      </p:sp>
    </p:spTree>
    <p:extLst>
      <p:ext uri="{BB962C8B-B14F-4D97-AF65-F5344CB8AC3E}">
        <p14:creationId xmlns:p14="http://schemas.microsoft.com/office/powerpoint/2010/main" val="2579179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breeches can include access by an unauthorised person, sending personal data to the incorrect recipient, having your device stolen, or losing it, alterations of personal data without permission. If any of these things happen, please contact your link at 3D Recruit as it may need to be reported.</a:t>
            </a:r>
          </a:p>
        </p:txBody>
      </p:sp>
      <p:sp>
        <p:nvSpPr>
          <p:cNvPr id="4" name="Slide Number Placeholder 3"/>
          <p:cNvSpPr>
            <a:spLocks noGrp="1"/>
          </p:cNvSpPr>
          <p:nvPr>
            <p:ph type="sldNum" sz="quarter" idx="5"/>
          </p:nvPr>
        </p:nvSpPr>
        <p:spPr/>
        <p:txBody>
          <a:bodyPr/>
          <a:lstStyle/>
          <a:p>
            <a:fld id="{CB11752F-1677-446D-8965-725B03329C5F}" type="slidenum">
              <a:rPr lang="en-GB" smtClean="0"/>
              <a:t>28</a:t>
            </a:fld>
            <a:endParaRPr lang="en-GB"/>
          </a:p>
        </p:txBody>
      </p:sp>
    </p:spTree>
    <p:extLst>
      <p:ext uri="{BB962C8B-B14F-4D97-AF65-F5344CB8AC3E}">
        <p14:creationId xmlns:p14="http://schemas.microsoft.com/office/powerpoint/2010/main" val="2730761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list</a:t>
            </a:r>
          </a:p>
        </p:txBody>
      </p:sp>
      <p:sp>
        <p:nvSpPr>
          <p:cNvPr id="4" name="Slide Number Placeholder 3"/>
          <p:cNvSpPr>
            <a:spLocks noGrp="1"/>
          </p:cNvSpPr>
          <p:nvPr>
            <p:ph type="sldNum" sz="quarter" idx="5"/>
          </p:nvPr>
        </p:nvSpPr>
        <p:spPr/>
        <p:txBody>
          <a:bodyPr/>
          <a:lstStyle/>
          <a:p>
            <a:fld id="{CB11752F-1677-446D-8965-725B03329C5F}" type="slidenum">
              <a:rPr lang="en-GB" smtClean="0"/>
              <a:t>29</a:t>
            </a:fld>
            <a:endParaRPr lang="en-GB"/>
          </a:p>
        </p:txBody>
      </p:sp>
    </p:spTree>
    <p:extLst>
      <p:ext uri="{BB962C8B-B14F-4D97-AF65-F5344CB8AC3E}">
        <p14:creationId xmlns:p14="http://schemas.microsoft.com/office/powerpoint/2010/main" val="2965263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Type into the chat – me type heading</a:t>
            </a:r>
          </a:p>
        </p:txBody>
      </p:sp>
      <p:sp>
        <p:nvSpPr>
          <p:cNvPr id="4" name="Slide Number Placeholder 3"/>
          <p:cNvSpPr>
            <a:spLocks noGrp="1"/>
          </p:cNvSpPr>
          <p:nvPr>
            <p:ph type="sldNum" sz="quarter" idx="5"/>
          </p:nvPr>
        </p:nvSpPr>
        <p:spPr/>
        <p:txBody>
          <a:bodyPr/>
          <a:lstStyle/>
          <a:p>
            <a:fld id="{CB11752F-1677-446D-8965-725B03329C5F}" type="slidenum">
              <a:rPr lang="en-GB" smtClean="0"/>
              <a:t>30</a:t>
            </a:fld>
            <a:endParaRPr lang="en-GB"/>
          </a:p>
        </p:txBody>
      </p:sp>
    </p:spTree>
    <p:extLst>
      <p:ext uri="{BB962C8B-B14F-4D97-AF65-F5344CB8AC3E}">
        <p14:creationId xmlns:p14="http://schemas.microsoft.com/office/powerpoint/2010/main" val="3471460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all have lived experiences and this topic can be very triggering.</a:t>
            </a:r>
          </a:p>
          <a:p>
            <a:r>
              <a:rPr lang="en-GB" dirty="0"/>
              <a:t>If you need to take time out, just go and there will be no judgement or questions</a:t>
            </a:r>
          </a:p>
        </p:txBody>
      </p:sp>
      <p:sp>
        <p:nvSpPr>
          <p:cNvPr id="4" name="Slide Number Placeholder 3"/>
          <p:cNvSpPr>
            <a:spLocks noGrp="1"/>
          </p:cNvSpPr>
          <p:nvPr>
            <p:ph type="sldNum" sz="quarter" idx="5"/>
          </p:nvPr>
        </p:nvSpPr>
        <p:spPr/>
        <p:txBody>
          <a:bodyPr/>
          <a:lstStyle/>
          <a:p>
            <a:fld id="{CB11752F-1677-446D-8965-725B03329C5F}" type="slidenum">
              <a:rPr lang="en-GB" smtClean="0"/>
              <a:t>4</a:t>
            </a:fld>
            <a:endParaRPr lang="en-GB"/>
          </a:p>
        </p:txBody>
      </p:sp>
    </p:spTree>
    <p:extLst>
      <p:ext uri="{BB962C8B-B14F-4D97-AF65-F5344CB8AC3E}">
        <p14:creationId xmlns:p14="http://schemas.microsoft.com/office/powerpoint/2010/main" val="4003617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Are you confident about these terms? </a:t>
            </a:r>
          </a:p>
          <a:p>
            <a:endParaRPr lang="en-GB" dirty="0"/>
          </a:p>
          <a:p>
            <a:r>
              <a:rPr lang="en-GB" dirty="0"/>
              <a:t>Remember – no one is expecting you to diagnose, just be observant</a:t>
            </a:r>
          </a:p>
        </p:txBody>
      </p:sp>
      <p:sp>
        <p:nvSpPr>
          <p:cNvPr id="4" name="Slide Number Placeholder 3"/>
          <p:cNvSpPr>
            <a:spLocks noGrp="1"/>
          </p:cNvSpPr>
          <p:nvPr>
            <p:ph type="sldNum" sz="quarter" idx="5"/>
          </p:nvPr>
        </p:nvSpPr>
        <p:spPr/>
        <p:txBody>
          <a:bodyPr/>
          <a:lstStyle/>
          <a:p>
            <a:fld id="{CB11752F-1677-446D-8965-725B03329C5F}" type="slidenum">
              <a:rPr lang="en-GB" smtClean="0"/>
              <a:t>32</a:t>
            </a:fld>
            <a:endParaRPr lang="en-GB"/>
          </a:p>
        </p:txBody>
      </p:sp>
    </p:spTree>
    <p:extLst>
      <p:ext uri="{BB962C8B-B14F-4D97-AF65-F5344CB8AC3E}">
        <p14:creationId xmlns:p14="http://schemas.microsoft.com/office/powerpoint/2010/main" val="1646874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Child-on-child, remember the perpetrator could be a victim soon.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Domestic Abuse was a big issue during lock-down. A child may not know it’s not normal, so listen carefully</a:t>
            </a:r>
          </a:p>
          <a:p>
            <a:r>
              <a:rPr lang="en-GB" dirty="0"/>
              <a:t>Online abuse – changes constantly. Ofcom (2023) said that 1 in 5 toddlers (3/4 yrs) in the UK own a smartphone. 8-11 = 55%, by 12 = 97%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County Lines is a big one locally</a:t>
            </a:r>
          </a:p>
        </p:txBody>
      </p:sp>
      <p:sp>
        <p:nvSpPr>
          <p:cNvPr id="4" name="Slide Number Placeholder 3"/>
          <p:cNvSpPr>
            <a:spLocks noGrp="1"/>
          </p:cNvSpPr>
          <p:nvPr>
            <p:ph type="sldNum" sz="quarter" idx="5"/>
          </p:nvPr>
        </p:nvSpPr>
        <p:spPr/>
        <p:txBody>
          <a:bodyPr/>
          <a:lstStyle/>
          <a:p>
            <a:fld id="{CB11752F-1677-446D-8965-725B03329C5F}" type="slidenum">
              <a:rPr lang="en-GB" smtClean="0"/>
              <a:t>33</a:t>
            </a:fld>
            <a:endParaRPr lang="en-GB"/>
          </a:p>
        </p:txBody>
      </p:sp>
    </p:spTree>
    <p:extLst>
      <p:ext uri="{BB962C8B-B14F-4D97-AF65-F5344CB8AC3E}">
        <p14:creationId xmlns:p14="http://schemas.microsoft.com/office/powerpoint/2010/main" val="1702268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https://learning.nspcc.org.uk/child-health-development/sexual-behaviour = NSPCC sexual development and behaviour in children:</a:t>
            </a:r>
          </a:p>
          <a:p>
            <a:r>
              <a:rPr lang="en-GB" dirty="0"/>
              <a:t>Under 5 – curiosity, lack of inhibitions, uncommon to discuss specific sexual acts, use explicit sexual language</a:t>
            </a:r>
          </a:p>
          <a:p>
            <a:r>
              <a:rPr lang="en-GB" dirty="0"/>
              <a:t>5-9yrs – modesty, asking for privacy, questioning about sex, mimicking adult relationships – holding hands with ‘girlfriend’ or ‘boyfriend’</a:t>
            </a:r>
          </a:p>
          <a:p>
            <a:r>
              <a:rPr lang="en-GB" dirty="0"/>
              <a:t>Uncommon to discuss sexual acts or self-stimulate in public</a:t>
            </a:r>
          </a:p>
          <a:p>
            <a:r>
              <a:rPr lang="en-GB" dirty="0"/>
              <a:t>9-13yrs – seeking romantic relationship, more privacy, using sexual language/joking, seeking information in books/online etc, private masturbation</a:t>
            </a:r>
          </a:p>
          <a:p>
            <a:r>
              <a:rPr lang="en-GB" dirty="0"/>
              <a:t>Uncommon to display sexual behaviour in a public place, or regularly display adult-like sexual behaviour, e.g. oral or genital contact or intercourse</a:t>
            </a:r>
          </a:p>
          <a:p>
            <a:r>
              <a:rPr lang="en-GB" dirty="0"/>
              <a:t>13-17yrs – experimenting consensually with those of the same age group, looking for information about sex and sexual relationships, masturbating in private</a:t>
            </a:r>
          </a:p>
          <a:p>
            <a:r>
              <a:rPr lang="en-GB" dirty="0"/>
              <a:t>Its uncommon for this age to masturbate in public or display sexual attraction to a much younger child</a:t>
            </a:r>
          </a:p>
          <a:p>
            <a:endParaRPr lang="en-GB" dirty="0"/>
          </a:p>
        </p:txBody>
      </p:sp>
      <p:sp>
        <p:nvSpPr>
          <p:cNvPr id="4" name="Slide Number Placeholder 3"/>
          <p:cNvSpPr>
            <a:spLocks noGrp="1"/>
          </p:cNvSpPr>
          <p:nvPr>
            <p:ph type="sldNum" sz="quarter" idx="5"/>
          </p:nvPr>
        </p:nvSpPr>
        <p:spPr/>
        <p:txBody>
          <a:bodyPr/>
          <a:lstStyle/>
          <a:p>
            <a:fld id="{CB11752F-1677-446D-8965-725B03329C5F}" type="slidenum">
              <a:rPr lang="en-GB" smtClean="0"/>
              <a:t>34</a:t>
            </a:fld>
            <a:endParaRPr lang="en-GB"/>
          </a:p>
        </p:txBody>
      </p:sp>
    </p:spTree>
    <p:extLst>
      <p:ext uri="{BB962C8B-B14F-4D97-AF65-F5344CB8AC3E}">
        <p14:creationId xmlns:p14="http://schemas.microsoft.com/office/powerpoint/2010/main" val="1000817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have more children coming into our local school who are seeking asylum or immigrants, we should be more aware of these types of issues</a:t>
            </a:r>
          </a:p>
        </p:txBody>
      </p:sp>
      <p:sp>
        <p:nvSpPr>
          <p:cNvPr id="4" name="Slide Number Placeholder 3"/>
          <p:cNvSpPr>
            <a:spLocks noGrp="1"/>
          </p:cNvSpPr>
          <p:nvPr>
            <p:ph type="sldNum" sz="quarter" idx="5"/>
          </p:nvPr>
        </p:nvSpPr>
        <p:spPr/>
        <p:txBody>
          <a:bodyPr/>
          <a:lstStyle/>
          <a:p>
            <a:fld id="{CB11752F-1677-446D-8965-725B03329C5F}" type="slidenum">
              <a:rPr lang="en-GB" smtClean="0"/>
              <a:t>35</a:t>
            </a:fld>
            <a:endParaRPr lang="en-GB"/>
          </a:p>
        </p:txBody>
      </p:sp>
    </p:spTree>
    <p:extLst>
      <p:ext uri="{BB962C8B-B14F-4D97-AF65-F5344CB8AC3E}">
        <p14:creationId xmlns:p14="http://schemas.microsoft.com/office/powerpoint/2010/main" val="2681503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Lucy will provide further guidance, but this comes under safeguarding </a:t>
            </a:r>
          </a:p>
        </p:txBody>
      </p:sp>
      <p:sp>
        <p:nvSpPr>
          <p:cNvPr id="4" name="Slide Number Placeholder 3"/>
          <p:cNvSpPr>
            <a:spLocks noGrp="1"/>
          </p:cNvSpPr>
          <p:nvPr>
            <p:ph type="sldNum" sz="quarter" idx="5"/>
          </p:nvPr>
        </p:nvSpPr>
        <p:spPr/>
        <p:txBody>
          <a:bodyPr/>
          <a:lstStyle/>
          <a:p>
            <a:fld id="{CB11752F-1677-446D-8965-725B03329C5F}" type="slidenum">
              <a:rPr lang="en-GB" smtClean="0"/>
              <a:t>36</a:t>
            </a:fld>
            <a:endParaRPr lang="en-GB"/>
          </a:p>
        </p:txBody>
      </p:sp>
    </p:spTree>
    <p:extLst>
      <p:ext uri="{BB962C8B-B14F-4D97-AF65-F5344CB8AC3E}">
        <p14:creationId xmlns:p14="http://schemas.microsoft.com/office/powerpoint/2010/main" val="3157995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 aware – there are vulnerable children every where – even in leafy village schools.</a:t>
            </a:r>
          </a:p>
        </p:txBody>
      </p:sp>
      <p:sp>
        <p:nvSpPr>
          <p:cNvPr id="4" name="Slide Number Placeholder 3"/>
          <p:cNvSpPr>
            <a:spLocks noGrp="1"/>
          </p:cNvSpPr>
          <p:nvPr>
            <p:ph type="sldNum" sz="quarter" idx="5"/>
          </p:nvPr>
        </p:nvSpPr>
        <p:spPr/>
        <p:txBody>
          <a:bodyPr/>
          <a:lstStyle/>
          <a:p>
            <a:fld id="{CB11752F-1677-446D-8965-725B03329C5F}" type="slidenum">
              <a:rPr lang="en-GB" smtClean="0"/>
              <a:t>37</a:t>
            </a:fld>
            <a:endParaRPr lang="en-GB"/>
          </a:p>
        </p:txBody>
      </p:sp>
    </p:spTree>
    <p:extLst>
      <p:ext uri="{BB962C8B-B14F-4D97-AF65-F5344CB8AC3E}">
        <p14:creationId xmlns:p14="http://schemas.microsoft.com/office/powerpoint/2010/main" val="19560558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list is long and often features change in the child’s behaviour, appearance etc</a:t>
            </a:r>
          </a:p>
          <a:p>
            <a:r>
              <a:rPr lang="en-GB" dirty="0"/>
              <a:t>Next slide considers the issue of only being in class for a short time</a:t>
            </a:r>
          </a:p>
          <a:p>
            <a:endParaRPr lang="en-GB" dirty="0"/>
          </a:p>
          <a:p>
            <a:endParaRPr lang="en-GB" dirty="0"/>
          </a:p>
        </p:txBody>
      </p:sp>
      <p:sp>
        <p:nvSpPr>
          <p:cNvPr id="4" name="Slide Number Placeholder 3"/>
          <p:cNvSpPr>
            <a:spLocks noGrp="1"/>
          </p:cNvSpPr>
          <p:nvPr>
            <p:ph type="sldNum" sz="quarter" idx="5"/>
          </p:nvPr>
        </p:nvSpPr>
        <p:spPr/>
        <p:txBody>
          <a:bodyPr/>
          <a:lstStyle/>
          <a:p>
            <a:fld id="{CB11752F-1677-446D-8965-725B03329C5F}" type="slidenum">
              <a:rPr lang="en-GB" smtClean="0"/>
              <a:t>38</a:t>
            </a:fld>
            <a:endParaRPr lang="en-GB"/>
          </a:p>
        </p:txBody>
      </p:sp>
    </p:spTree>
    <p:extLst>
      <p:ext uri="{BB962C8B-B14F-4D97-AF65-F5344CB8AC3E}">
        <p14:creationId xmlns:p14="http://schemas.microsoft.com/office/powerpoint/2010/main" val="1606957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question</a:t>
            </a:r>
          </a:p>
        </p:txBody>
      </p:sp>
      <p:sp>
        <p:nvSpPr>
          <p:cNvPr id="4" name="Slide Number Placeholder 3"/>
          <p:cNvSpPr>
            <a:spLocks noGrp="1"/>
          </p:cNvSpPr>
          <p:nvPr>
            <p:ph type="sldNum" sz="quarter" idx="5"/>
          </p:nvPr>
        </p:nvSpPr>
        <p:spPr/>
        <p:txBody>
          <a:bodyPr/>
          <a:lstStyle/>
          <a:p>
            <a:fld id="{CB11752F-1677-446D-8965-725B03329C5F}" type="slidenum">
              <a:rPr lang="en-GB" smtClean="0"/>
              <a:t>39</a:t>
            </a:fld>
            <a:endParaRPr lang="en-GB"/>
          </a:p>
        </p:txBody>
      </p:sp>
    </p:spTree>
    <p:extLst>
      <p:ext uri="{BB962C8B-B14F-4D97-AF65-F5344CB8AC3E}">
        <p14:creationId xmlns:p14="http://schemas.microsoft.com/office/powerpoint/2010/main" val="1558812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not ok that this family are always like that! It is not ok that kids always have nits, no socks, holes in their shoes.</a:t>
            </a:r>
          </a:p>
          <a:p>
            <a:r>
              <a:rPr lang="en-GB" dirty="0"/>
              <a:t>It is not ok that a child has a packet of Oreos in their lunchbox! Their parent might be having a bad day, lacking funds etc, but it’s not ok for the child! They might need ‘Early Help’</a:t>
            </a:r>
          </a:p>
        </p:txBody>
      </p:sp>
      <p:sp>
        <p:nvSpPr>
          <p:cNvPr id="4" name="Slide Number Placeholder 3"/>
          <p:cNvSpPr>
            <a:spLocks noGrp="1"/>
          </p:cNvSpPr>
          <p:nvPr>
            <p:ph type="sldNum" sz="quarter" idx="5"/>
          </p:nvPr>
        </p:nvSpPr>
        <p:spPr/>
        <p:txBody>
          <a:bodyPr/>
          <a:lstStyle/>
          <a:p>
            <a:fld id="{CB11752F-1677-446D-8965-725B03329C5F}" type="slidenum">
              <a:rPr lang="en-GB" smtClean="0"/>
              <a:t>40</a:t>
            </a:fld>
            <a:endParaRPr lang="en-GB"/>
          </a:p>
        </p:txBody>
      </p:sp>
    </p:spTree>
    <p:extLst>
      <p:ext uri="{BB962C8B-B14F-4D97-AF65-F5344CB8AC3E}">
        <p14:creationId xmlns:p14="http://schemas.microsoft.com/office/powerpoint/2010/main" val="15399922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dirty="0" err="1"/>
              <a:t>Munchausens</a:t>
            </a:r>
            <a:r>
              <a:rPr lang="en-GB" dirty="0"/>
              <a:t>’ is now referred to as ‘FII – Fabricated or Induced Illness’. It happens</a:t>
            </a:r>
          </a:p>
          <a:p>
            <a:r>
              <a:rPr lang="en-GB" dirty="0"/>
              <a:t>Check out the child that doesn’t want to get changed in front of class - pants</a:t>
            </a:r>
          </a:p>
          <a:p>
            <a:endParaRPr lang="en-GB" dirty="0"/>
          </a:p>
          <a:p>
            <a:r>
              <a:rPr lang="en-GB" dirty="0"/>
              <a:t>Kids get bumps and bruises …..</a:t>
            </a:r>
          </a:p>
          <a:p>
            <a:endParaRPr lang="en-GB" dirty="0"/>
          </a:p>
          <a:p>
            <a:endParaRPr lang="en-GB" dirty="0"/>
          </a:p>
        </p:txBody>
      </p:sp>
      <p:sp>
        <p:nvSpPr>
          <p:cNvPr id="4" name="Slide Number Placeholder 3"/>
          <p:cNvSpPr>
            <a:spLocks noGrp="1"/>
          </p:cNvSpPr>
          <p:nvPr>
            <p:ph type="sldNum" sz="quarter" idx="5"/>
          </p:nvPr>
        </p:nvSpPr>
        <p:spPr/>
        <p:txBody>
          <a:bodyPr/>
          <a:lstStyle/>
          <a:p>
            <a:fld id="{CB11752F-1677-446D-8965-725B03329C5F}" type="slidenum">
              <a:rPr lang="en-GB" smtClean="0"/>
              <a:t>41</a:t>
            </a:fld>
            <a:endParaRPr lang="en-GB"/>
          </a:p>
        </p:txBody>
      </p:sp>
    </p:spTree>
    <p:extLst>
      <p:ext uri="{BB962C8B-B14F-4D97-AF65-F5344CB8AC3E}">
        <p14:creationId xmlns:p14="http://schemas.microsoft.com/office/powerpoint/2010/main" val="53642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 looks like a lot – basically we want to make sure that we know our responsibilities with regards to keeping children safe.</a:t>
            </a:r>
          </a:p>
          <a:p>
            <a:r>
              <a:rPr lang="en-GB" dirty="0"/>
              <a:t>If you are confused, please put your hand up or write in the chat</a:t>
            </a:r>
          </a:p>
        </p:txBody>
      </p:sp>
      <p:sp>
        <p:nvSpPr>
          <p:cNvPr id="4" name="Slide Number Placeholder 3"/>
          <p:cNvSpPr>
            <a:spLocks noGrp="1"/>
          </p:cNvSpPr>
          <p:nvPr>
            <p:ph type="sldNum" sz="quarter" idx="5"/>
          </p:nvPr>
        </p:nvSpPr>
        <p:spPr/>
        <p:txBody>
          <a:bodyPr/>
          <a:lstStyle/>
          <a:p>
            <a:fld id="{CB11752F-1677-446D-8965-725B03329C5F}" type="slidenum">
              <a:rPr lang="en-GB" smtClean="0"/>
              <a:t>5</a:t>
            </a:fld>
            <a:endParaRPr lang="en-GB"/>
          </a:p>
        </p:txBody>
      </p:sp>
    </p:spTree>
    <p:extLst>
      <p:ext uri="{BB962C8B-B14F-4D97-AF65-F5344CB8AC3E}">
        <p14:creationId xmlns:p14="http://schemas.microsoft.com/office/powerpoint/2010/main" val="2290318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 key points:</a:t>
            </a:r>
          </a:p>
          <a:p>
            <a:pPr marL="171450" indent="-171450">
              <a:buFont typeface="Arial" panose="020B0604020202020204" pitchFamily="34" charset="0"/>
              <a:buChar char="•"/>
            </a:pPr>
            <a:r>
              <a:rPr lang="en-GB" dirty="0"/>
              <a:t>Pointy bits hit the ground</a:t>
            </a:r>
          </a:p>
          <a:p>
            <a:pPr marL="171450" indent="-171450">
              <a:buFont typeface="Arial" panose="020B0604020202020204" pitchFamily="34" charset="0"/>
              <a:buChar char="•"/>
            </a:pPr>
            <a:r>
              <a:rPr lang="en-GB" dirty="0"/>
              <a:t>Dislocations</a:t>
            </a:r>
          </a:p>
          <a:p>
            <a:pPr marL="171450" indent="-171450">
              <a:buFont typeface="Arial" panose="020B0604020202020204" pitchFamily="34" charset="0"/>
              <a:buChar char="•"/>
            </a:pPr>
            <a:r>
              <a:rPr lang="en-GB" dirty="0"/>
              <a:t>Kids that can’t cruise, rarely bruise</a:t>
            </a:r>
          </a:p>
          <a:p>
            <a:pPr marL="171450" indent="-171450">
              <a:buFont typeface="Arial" panose="020B0604020202020204" pitchFamily="34" charset="0"/>
              <a:buChar char="•"/>
            </a:pPr>
            <a:r>
              <a:rPr lang="en-GB" dirty="0"/>
              <a:t>Defence injuries</a:t>
            </a:r>
          </a:p>
          <a:p>
            <a:pPr marL="171450" indent="-171450">
              <a:buFont typeface="Arial" panose="020B0604020202020204" pitchFamily="34" charset="0"/>
              <a:buChar char="•"/>
            </a:pPr>
            <a:r>
              <a:rPr lang="en-GB" dirty="0"/>
              <a:t>Hiding physical injuries – soles of feet, under clothes</a:t>
            </a:r>
          </a:p>
        </p:txBody>
      </p:sp>
      <p:sp>
        <p:nvSpPr>
          <p:cNvPr id="4" name="Slide Number Placeholder 3"/>
          <p:cNvSpPr>
            <a:spLocks noGrp="1"/>
          </p:cNvSpPr>
          <p:nvPr>
            <p:ph type="sldNum" sz="quarter" idx="5"/>
          </p:nvPr>
        </p:nvSpPr>
        <p:spPr/>
        <p:txBody>
          <a:bodyPr/>
          <a:lstStyle/>
          <a:p>
            <a:fld id="{CB11752F-1677-446D-8965-725B03329C5F}" type="slidenum">
              <a:rPr lang="en-GB" smtClean="0"/>
              <a:t>42</a:t>
            </a:fld>
            <a:endParaRPr lang="en-GB"/>
          </a:p>
        </p:txBody>
      </p:sp>
    </p:spTree>
    <p:extLst>
      <p:ext uri="{BB962C8B-B14F-4D97-AF65-F5344CB8AC3E}">
        <p14:creationId xmlns:p14="http://schemas.microsoft.com/office/powerpoint/2010/main" val="3996082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add to it!</a:t>
            </a:r>
          </a:p>
          <a:p>
            <a:r>
              <a:rPr lang="en-GB" dirty="0"/>
              <a:t>Be careful what you say – </a:t>
            </a:r>
            <a:r>
              <a:rPr lang="en-GB" i="1" dirty="0"/>
              <a:t>oh look at Bobby, holding us all up again</a:t>
            </a:r>
          </a:p>
          <a:p>
            <a:r>
              <a:rPr lang="en-GB" i="1" dirty="0"/>
              <a:t>Bobby, the lady is here to take you to the special needs room</a:t>
            </a:r>
          </a:p>
        </p:txBody>
      </p:sp>
      <p:sp>
        <p:nvSpPr>
          <p:cNvPr id="4" name="Slide Number Placeholder 3"/>
          <p:cNvSpPr>
            <a:spLocks noGrp="1"/>
          </p:cNvSpPr>
          <p:nvPr>
            <p:ph type="sldNum" sz="quarter" idx="5"/>
          </p:nvPr>
        </p:nvSpPr>
        <p:spPr/>
        <p:txBody>
          <a:bodyPr/>
          <a:lstStyle/>
          <a:p>
            <a:fld id="{CB11752F-1677-446D-8965-725B03329C5F}" type="slidenum">
              <a:rPr lang="en-GB" smtClean="0"/>
              <a:t>43</a:t>
            </a:fld>
            <a:endParaRPr lang="en-GB"/>
          </a:p>
        </p:txBody>
      </p:sp>
    </p:spTree>
    <p:extLst>
      <p:ext uri="{BB962C8B-B14F-4D97-AF65-F5344CB8AC3E}">
        <p14:creationId xmlns:p14="http://schemas.microsoft.com/office/powerpoint/2010/main" val="40826931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Soiling </a:t>
            </a:r>
          </a:p>
        </p:txBody>
      </p:sp>
      <p:sp>
        <p:nvSpPr>
          <p:cNvPr id="4" name="Slide Number Placeholder 3"/>
          <p:cNvSpPr>
            <a:spLocks noGrp="1"/>
          </p:cNvSpPr>
          <p:nvPr>
            <p:ph type="sldNum" sz="quarter" idx="5"/>
          </p:nvPr>
        </p:nvSpPr>
        <p:spPr/>
        <p:txBody>
          <a:bodyPr/>
          <a:lstStyle/>
          <a:p>
            <a:fld id="{CB11752F-1677-446D-8965-725B03329C5F}" type="slidenum">
              <a:rPr lang="en-GB" smtClean="0"/>
              <a:t>44</a:t>
            </a:fld>
            <a:endParaRPr lang="en-GB"/>
          </a:p>
        </p:txBody>
      </p:sp>
    </p:spTree>
    <p:extLst>
      <p:ext uri="{BB962C8B-B14F-4D97-AF65-F5344CB8AC3E}">
        <p14:creationId xmlns:p14="http://schemas.microsoft.com/office/powerpoint/2010/main" val="3646575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this is not about being accused of racism or stereotyping. We will see FGM in children from Africa, the Middle East and Asia. The statistics show that those in care, or those who have been in care, are more vulnerable</a:t>
            </a:r>
          </a:p>
        </p:txBody>
      </p:sp>
      <p:sp>
        <p:nvSpPr>
          <p:cNvPr id="4" name="Slide Number Placeholder 3"/>
          <p:cNvSpPr>
            <a:spLocks noGrp="1"/>
          </p:cNvSpPr>
          <p:nvPr>
            <p:ph type="sldNum" sz="quarter" idx="5"/>
          </p:nvPr>
        </p:nvSpPr>
        <p:spPr/>
        <p:txBody>
          <a:bodyPr/>
          <a:lstStyle/>
          <a:p>
            <a:fld id="{CB11752F-1677-446D-8965-725B03329C5F}" type="slidenum">
              <a:rPr lang="en-GB" smtClean="0"/>
              <a:t>45</a:t>
            </a:fld>
            <a:endParaRPr lang="en-GB"/>
          </a:p>
        </p:txBody>
      </p:sp>
    </p:spTree>
    <p:extLst>
      <p:ext uri="{BB962C8B-B14F-4D97-AF65-F5344CB8AC3E}">
        <p14:creationId xmlns:p14="http://schemas.microsoft.com/office/powerpoint/2010/main" val="28654079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Someone should make you aware of which children in the class have additional needs and how to accommodate them. </a:t>
            </a:r>
          </a:p>
          <a:p>
            <a:r>
              <a:rPr lang="en-GB" dirty="0"/>
              <a:t>If they don’t, have a quick look around the class, ask the TA</a:t>
            </a:r>
          </a:p>
        </p:txBody>
      </p:sp>
      <p:sp>
        <p:nvSpPr>
          <p:cNvPr id="4" name="Slide Number Placeholder 3"/>
          <p:cNvSpPr>
            <a:spLocks noGrp="1"/>
          </p:cNvSpPr>
          <p:nvPr>
            <p:ph type="sldNum" sz="quarter" idx="5"/>
          </p:nvPr>
        </p:nvSpPr>
        <p:spPr/>
        <p:txBody>
          <a:bodyPr/>
          <a:lstStyle/>
          <a:p>
            <a:fld id="{CB11752F-1677-446D-8965-725B03329C5F}" type="slidenum">
              <a:rPr lang="en-GB" smtClean="0"/>
              <a:t>46</a:t>
            </a:fld>
            <a:endParaRPr lang="en-GB"/>
          </a:p>
        </p:txBody>
      </p:sp>
    </p:spTree>
    <p:extLst>
      <p:ext uri="{BB962C8B-B14F-4D97-AF65-F5344CB8AC3E}">
        <p14:creationId xmlns:p14="http://schemas.microsoft.com/office/powerpoint/2010/main" val="10974630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with SEND, if it’s important, someone should let you know to save you and the child from embarrassment</a:t>
            </a:r>
          </a:p>
        </p:txBody>
      </p:sp>
      <p:sp>
        <p:nvSpPr>
          <p:cNvPr id="4" name="Slide Number Placeholder 3"/>
          <p:cNvSpPr>
            <a:spLocks noGrp="1"/>
          </p:cNvSpPr>
          <p:nvPr>
            <p:ph type="sldNum" sz="quarter" idx="5"/>
          </p:nvPr>
        </p:nvSpPr>
        <p:spPr/>
        <p:txBody>
          <a:bodyPr/>
          <a:lstStyle/>
          <a:p>
            <a:fld id="{CB11752F-1677-446D-8965-725B03329C5F}" type="slidenum">
              <a:rPr lang="en-GB" smtClean="0"/>
              <a:t>47</a:t>
            </a:fld>
            <a:endParaRPr lang="en-GB"/>
          </a:p>
        </p:txBody>
      </p:sp>
    </p:spTree>
    <p:extLst>
      <p:ext uri="{BB962C8B-B14F-4D97-AF65-F5344CB8AC3E}">
        <p14:creationId xmlns:p14="http://schemas.microsoft.com/office/powerpoint/2010/main" val="39672730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much should you know about the child</a:t>
            </a:r>
          </a:p>
          <a:p>
            <a:r>
              <a:rPr lang="en-GB" dirty="0"/>
              <a:t>This is confidential and could affect your interaction with the child</a:t>
            </a:r>
          </a:p>
          <a:p>
            <a:r>
              <a:rPr lang="en-GB" dirty="0"/>
              <a:t>Treat them as all as if they might need you – notice, be observant, be approachable, build trust, LISTEN, </a:t>
            </a:r>
          </a:p>
        </p:txBody>
      </p:sp>
      <p:sp>
        <p:nvSpPr>
          <p:cNvPr id="4" name="Slide Number Placeholder 3"/>
          <p:cNvSpPr>
            <a:spLocks noGrp="1"/>
          </p:cNvSpPr>
          <p:nvPr>
            <p:ph type="sldNum" sz="quarter" idx="5"/>
          </p:nvPr>
        </p:nvSpPr>
        <p:spPr/>
        <p:txBody>
          <a:bodyPr/>
          <a:lstStyle/>
          <a:p>
            <a:fld id="{CB11752F-1677-446D-8965-725B03329C5F}" type="slidenum">
              <a:rPr lang="en-GB" smtClean="0"/>
              <a:t>48</a:t>
            </a:fld>
            <a:endParaRPr lang="en-GB"/>
          </a:p>
        </p:txBody>
      </p:sp>
    </p:spTree>
    <p:extLst>
      <p:ext uri="{BB962C8B-B14F-4D97-AF65-F5344CB8AC3E}">
        <p14:creationId xmlns:p14="http://schemas.microsoft.com/office/powerpoint/2010/main" val="28114034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Type into the chat – me type heading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NONE!!</a:t>
            </a:r>
          </a:p>
          <a:p>
            <a:endParaRPr lang="en-GB" dirty="0"/>
          </a:p>
        </p:txBody>
      </p:sp>
      <p:sp>
        <p:nvSpPr>
          <p:cNvPr id="4" name="Slide Number Placeholder 3"/>
          <p:cNvSpPr>
            <a:spLocks noGrp="1"/>
          </p:cNvSpPr>
          <p:nvPr>
            <p:ph type="sldNum" sz="quarter" idx="5"/>
          </p:nvPr>
        </p:nvSpPr>
        <p:spPr/>
        <p:txBody>
          <a:bodyPr/>
          <a:lstStyle/>
          <a:p>
            <a:fld id="{CB11752F-1677-446D-8965-725B03329C5F}" type="slidenum">
              <a:rPr lang="en-GB" smtClean="0"/>
              <a:t>49</a:t>
            </a:fld>
            <a:endParaRPr lang="en-GB"/>
          </a:p>
        </p:txBody>
      </p:sp>
    </p:spTree>
    <p:extLst>
      <p:ext uri="{BB962C8B-B14F-4D97-AF65-F5344CB8AC3E}">
        <p14:creationId xmlns:p14="http://schemas.microsoft.com/office/powerpoint/2010/main" val="30597196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Matthew Smith (deputy head/head of pastoral care) – August 23 jailed for sexual exploitation, abuse of a child, encouraging the rape of a child, causing a child to engage in sexual activity, arranging the sexual abuse of a child, distributing, making and possessing indecent images of children (IIOC) from 2016-22. No evidence of offending in UK, worked in Nepal prior to UK, and manipulated young men to abuse children in his behalf for financial reward.</a:t>
            </a:r>
          </a:p>
          <a:p>
            <a:r>
              <a:rPr lang="en-GB" dirty="0"/>
              <a:t>Alexander Ralls – child protection office in a private school – posed as a person with medical knowledge who told victims to remove their clothes to examine them and then molested them. 31 charges of sexual assault/ 10 charges of causing a person to engage in a sexual activity without consent / 2 charges of assault by penetration.</a:t>
            </a:r>
          </a:p>
          <a:p>
            <a:r>
              <a:rPr lang="en-GB" dirty="0"/>
              <a:t>Julie Morris – deputy head at a primary school charged with 2 counts of rape, 9 counts of causing or inciting a child under 13 to engage in a sexual activity, 3 counts of taking indecent photos of a child, and 1 count of possessing indecent photos of a child. Her partner was also charged and jailed of similar offenses</a:t>
            </a:r>
          </a:p>
          <a:p>
            <a:r>
              <a:rPr lang="en-GB" dirty="0" err="1"/>
              <a:t>Ieuan</a:t>
            </a:r>
            <a:r>
              <a:rPr lang="en-GB" dirty="0"/>
              <a:t> Bartlett (2023) – a teacher who repeatedly had sex with a pupil, he manipulated and specifically targeted a particularly vulnerable pupil. The girl was 16.</a:t>
            </a:r>
          </a:p>
        </p:txBody>
      </p:sp>
      <p:sp>
        <p:nvSpPr>
          <p:cNvPr id="4" name="Slide Number Placeholder 3"/>
          <p:cNvSpPr>
            <a:spLocks noGrp="1"/>
          </p:cNvSpPr>
          <p:nvPr>
            <p:ph type="sldNum" sz="quarter" idx="5"/>
          </p:nvPr>
        </p:nvSpPr>
        <p:spPr/>
        <p:txBody>
          <a:bodyPr/>
          <a:lstStyle/>
          <a:p>
            <a:fld id="{CB11752F-1677-446D-8965-725B03329C5F}" type="slidenum">
              <a:rPr lang="en-GB" smtClean="0"/>
              <a:t>51</a:t>
            </a:fld>
            <a:endParaRPr lang="en-GB"/>
          </a:p>
        </p:txBody>
      </p:sp>
    </p:spTree>
    <p:extLst>
      <p:ext uri="{BB962C8B-B14F-4D97-AF65-F5344CB8AC3E}">
        <p14:creationId xmlns:p14="http://schemas.microsoft.com/office/powerpoint/2010/main" val="41541770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a teacher separated from her boyfriend, her TA gossiped to me “did you know that he was on the sex-offenders register!”</a:t>
            </a:r>
          </a:p>
        </p:txBody>
      </p:sp>
      <p:sp>
        <p:nvSpPr>
          <p:cNvPr id="4" name="Slide Number Placeholder 3"/>
          <p:cNvSpPr>
            <a:spLocks noGrp="1"/>
          </p:cNvSpPr>
          <p:nvPr>
            <p:ph type="sldNum" sz="quarter" idx="5"/>
          </p:nvPr>
        </p:nvSpPr>
        <p:spPr/>
        <p:txBody>
          <a:bodyPr/>
          <a:lstStyle/>
          <a:p>
            <a:fld id="{CB11752F-1677-446D-8965-725B03329C5F}" type="slidenum">
              <a:rPr lang="en-GB" smtClean="0"/>
              <a:t>52</a:t>
            </a:fld>
            <a:endParaRPr lang="en-GB"/>
          </a:p>
        </p:txBody>
      </p:sp>
    </p:spTree>
    <p:extLst>
      <p:ext uri="{BB962C8B-B14F-4D97-AF65-F5344CB8AC3E}">
        <p14:creationId xmlns:p14="http://schemas.microsoft.com/office/powerpoint/2010/main" val="3470875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terms that I will use</a:t>
            </a:r>
          </a:p>
          <a:p>
            <a:r>
              <a:rPr lang="en-GB" dirty="0"/>
              <a:t>Neglect is abuse – do not consider otherwise</a:t>
            </a:r>
          </a:p>
        </p:txBody>
      </p:sp>
      <p:sp>
        <p:nvSpPr>
          <p:cNvPr id="4" name="Slide Number Placeholder 3"/>
          <p:cNvSpPr>
            <a:spLocks noGrp="1"/>
          </p:cNvSpPr>
          <p:nvPr>
            <p:ph type="sldNum" sz="quarter" idx="5"/>
          </p:nvPr>
        </p:nvSpPr>
        <p:spPr/>
        <p:txBody>
          <a:bodyPr/>
          <a:lstStyle/>
          <a:p>
            <a:fld id="{CB11752F-1677-446D-8965-725B03329C5F}" type="slidenum">
              <a:rPr lang="en-GB" smtClean="0"/>
              <a:t>6</a:t>
            </a:fld>
            <a:endParaRPr lang="en-GB"/>
          </a:p>
        </p:txBody>
      </p:sp>
    </p:spTree>
    <p:extLst>
      <p:ext uri="{BB962C8B-B14F-4D97-AF65-F5344CB8AC3E}">
        <p14:creationId xmlns:p14="http://schemas.microsoft.com/office/powerpoint/2010/main" val="39581875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Low-level but still wrong!</a:t>
            </a:r>
          </a:p>
          <a:p>
            <a:r>
              <a:rPr lang="en-GB" dirty="0"/>
              <a:t>Check out 3D Recruits Code of Conduct if unsure about a fellow supply or yourself</a:t>
            </a:r>
          </a:p>
        </p:txBody>
      </p:sp>
      <p:sp>
        <p:nvSpPr>
          <p:cNvPr id="4" name="Slide Number Placeholder 3"/>
          <p:cNvSpPr>
            <a:spLocks noGrp="1"/>
          </p:cNvSpPr>
          <p:nvPr>
            <p:ph type="sldNum" sz="quarter" idx="5"/>
          </p:nvPr>
        </p:nvSpPr>
        <p:spPr/>
        <p:txBody>
          <a:bodyPr/>
          <a:lstStyle/>
          <a:p>
            <a:fld id="{CB11752F-1677-446D-8965-725B03329C5F}" type="slidenum">
              <a:rPr lang="en-GB" smtClean="0"/>
              <a:t>53</a:t>
            </a:fld>
            <a:endParaRPr lang="en-GB"/>
          </a:p>
        </p:txBody>
      </p:sp>
    </p:spTree>
    <p:extLst>
      <p:ext uri="{BB962C8B-B14F-4D97-AF65-F5344CB8AC3E}">
        <p14:creationId xmlns:p14="http://schemas.microsoft.com/office/powerpoint/2010/main" val="15340161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Type into the chat – me type heading</a:t>
            </a:r>
          </a:p>
          <a:p>
            <a:r>
              <a:rPr lang="en-GB" dirty="0"/>
              <a:t>NONE!!</a:t>
            </a:r>
          </a:p>
          <a:p>
            <a:r>
              <a:rPr lang="en-GB" dirty="0"/>
              <a:t>Discussing a sexual term – RSE – I’m not allowed to discuss that 1-1, let’s call mum</a:t>
            </a:r>
          </a:p>
        </p:txBody>
      </p:sp>
      <p:sp>
        <p:nvSpPr>
          <p:cNvPr id="4" name="Slide Number Placeholder 3"/>
          <p:cNvSpPr>
            <a:spLocks noGrp="1"/>
          </p:cNvSpPr>
          <p:nvPr>
            <p:ph type="sldNum" sz="quarter" idx="5"/>
          </p:nvPr>
        </p:nvSpPr>
        <p:spPr/>
        <p:txBody>
          <a:bodyPr/>
          <a:lstStyle/>
          <a:p>
            <a:fld id="{CB11752F-1677-446D-8965-725B03329C5F}" type="slidenum">
              <a:rPr lang="en-GB" smtClean="0"/>
              <a:t>55</a:t>
            </a:fld>
            <a:endParaRPr lang="en-GB"/>
          </a:p>
        </p:txBody>
      </p:sp>
    </p:spTree>
    <p:extLst>
      <p:ext uri="{BB962C8B-B14F-4D97-AF65-F5344CB8AC3E}">
        <p14:creationId xmlns:p14="http://schemas.microsoft.com/office/powerpoint/2010/main" val="37008827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0.55 – 2:44</a:t>
            </a:r>
          </a:p>
          <a:p>
            <a:endParaRPr lang="en-GB" dirty="0"/>
          </a:p>
        </p:txBody>
      </p:sp>
      <p:sp>
        <p:nvSpPr>
          <p:cNvPr id="4" name="Slide Number Placeholder 3"/>
          <p:cNvSpPr>
            <a:spLocks noGrp="1"/>
          </p:cNvSpPr>
          <p:nvPr>
            <p:ph type="sldNum" sz="quarter" idx="5"/>
          </p:nvPr>
        </p:nvSpPr>
        <p:spPr/>
        <p:txBody>
          <a:bodyPr/>
          <a:lstStyle/>
          <a:p>
            <a:fld id="{CB11752F-1677-446D-8965-725B03329C5F}" type="slidenum">
              <a:rPr lang="en-GB" smtClean="0"/>
              <a:t>60</a:t>
            </a:fld>
            <a:endParaRPr lang="en-GB"/>
          </a:p>
        </p:txBody>
      </p:sp>
    </p:spTree>
    <p:extLst>
      <p:ext uri="{BB962C8B-B14F-4D97-AF65-F5344CB8AC3E}">
        <p14:creationId xmlns:p14="http://schemas.microsoft.com/office/powerpoint/2010/main" val="24150085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Type into the chat – me type heading</a:t>
            </a:r>
          </a:p>
        </p:txBody>
      </p:sp>
      <p:sp>
        <p:nvSpPr>
          <p:cNvPr id="4" name="Slide Number Placeholder 3"/>
          <p:cNvSpPr>
            <a:spLocks noGrp="1"/>
          </p:cNvSpPr>
          <p:nvPr>
            <p:ph type="sldNum" sz="quarter" idx="5"/>
          </p:nvPr>
        </p:nvSpPr>
        <p:spPr/>
        <p:txBody>
          <a:bodyPr/>
          <a:lstStyle/>
          <a:p>
            <a:fld id="{CB11752F-1677-446D-8965-725B03329C5F}" type="slidenum">
              <a:rPr lang="en-GB" smtClean="0"/>
              <a:t>61</a:t>
            </a:fld>
            <a:endParaRPr lang="en-GB"/>
          </a:p>
        </p:txBody>
      </p:sp>
    </p:spTree>
    <p:extLst>
      <p:ext uri="{BB962C8B-B14F-4D97-AF65-F5344CB8AC3E}">
        <p14:creationId xmlns:p14="http://schemas.microsoft.com/office/powerpoint/2010/main" val="24334581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it as soon as possible after the disclosure</a:t>
            </a:r>
          </a:p>
        </p:txBody>
      </p:sp>
      <p:sp>
        <p:nvSpPr>
          <p:cNvPr id="4" name="Slide Number Placeholder 3"/>
          <p:cNvSpPr>
            <a:spLocks noGrp="1"/>
          </p:cNvSpPr>
          <p:nvPr>
            <p:ph type="sldNum" sz="quarter" idx="5"/>
          </p:nvPr>
        </p:nvSpPr>
        <p:spPr/>
        <p:txBody>
          <a:bodyPr/>
          <a:lstStyle/>
          <a:p>
            <a:fld id="{CB11752F-1677-446D-8965-725B03329C5F}" type="slidenum">
              <a:rPr lang="en-GB" smtClean="0"/>
              <a:t>62</a:t>
            </a:fld>
            <a:endParaRPr lang="en-GB"/>
          </a:p>
        </p:txBody>
      </p:sp>
    </p:spTree>
    <p:extLst>
      <p:ext uri="{BB962C8B-B14F-4D97-AF65-F5344CB8AC3E}">
        <p14:creationId xmlns:p14="http://schemas.microsoft.com/office/powerpoint/2010/main" val="11941309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Type into the chat – me type heading</a:t>
            </a:r>
          </a:p>
          <a:p>
            <a:r>
              <a:rPr lang="en-GB" dirty="0"/>
              <a:t>1 - </a:t>
            </a:r>
          </a:p>
        </p:txBody>
      </p:sp>
      <p:sp>
        <p:nvSpPr>
          <p:cNvPr id="4" name="Slide Number Placeholder 3"/>
          <p:cNvSpPr>
            <a:spLocks noGrp="1"/>
          </p:cNvSpPr>
          <p:nvPr>
            <p:ph type="sldNum" sz="quarter" idx="5"/>
          </p:nvPr>
        </p:nvSpPr>
        <p:spPr/>
        <p:txBody>
          <a:bodyPr/>
          <a:lstStyle/>
          <a:p>
            <a:fld id="{CB11752F-1677-446D-8965-725B03329C5F}" type="slidenum">
              <a:rPr lang="en-GB" smtClean="0"/>
              <a:t>65</a:t>
            </a:fld>
            <a:endParaRPr lang="en-GB"/>
          </a:p>
        </p:txBody>
      </p:sp>
    </p:spTree>
    <p:extLst>
      <p:ext uri="{BB962C8B-B14F-4D97-AF65-F5344CB8AC3E}">
        <p14:creationId xmlns:p14="http://schemas.microsoft.com/office/powerpoint/2010/main" val="31295754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very understandable</a:t>
            </a:r>
          </a:p>
        </p:txBody>
      </p:sp>
      <p:sp>
        <p:nvSpPr>
          <p:cNvPr id="4" name="Slide Number Placeholder 3"/>
          <p:cNvSpPr>
            <a:spLocks noGrp="1"/>
          </p:cNvSpPr>
          <p:nvPr>
            <p:ph type="sldNum" sz="quarter" idx="5"/>
          </p:nvPr>
        </p:nvSpPr>
        <p:spPr/>
        <p:txBody>
          <a:bodyPr/>
          <a:lstStyle/>
          <a:p>
            <a:fld id="{CB11752F-1677-446D-8965-725B03329C5F}" type="slidenum">
              <a:rPr lang="en-GB" smtClean="0"/>
              <a:t>66</a:t>
            </a:fld>
            <a:endParaRPr lang="en-GB"/>
          </a:p>
        </p:txBody>
      </p:sp>
    </p:spTree>
    <p:extLst>
      <p:ext uri="{BB962C8B-B14F-4D97-AF65-F5344CB8AC3E}">
        <p14:creationId xmlns:p14="http://schemas.microsoft.com/office/powerpoint/2010/main" val="14993581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be that person – please speak out.</a:t>
            </a:r>
          </a:p>
          <a:p>
            <a:r>
              <a:rPr lang="en-GB" dirty="0"/>
              <a:t>If you’re worried, speak to Amy or Ben</a:t>
            </a:r>
          </a:p>
        </p:txBody>
      </p:sp>
      <p:sp>
        <p:nvSpPr>
          <p:cNvPr id="4" name="Slide Number Placeholder 3"/>
          <p:cNvSpPr>
            <a:spLocks noGrp="1"/>
          </p:cNvSpPr>
          <p:nvPr>
            <p:ph type="sldNum" sz="quarter" idx="5"/>
          </p:nvPr>
        </p:nvSpPr>
        <p:spPr/>
        <p:txBody>
          <a:bodyPr/>
          <a:lstStyle/>
          <a:p>
            <a:fld id="{CB11752F-1677-446D-8965-725B03329C5F}" type="slidenum">
              <a:rPr lang="en-GB" smtClean="0"/>
              <a:t>67</a:t>
            </a:fld>
            <a:endParaRPr lang="en-GB"/>
          </a:p>
        </p:txBody>
      </p:sp>
    </p:spTree>
    <p:extLst>
      <p:ext uri="{BB962C8B-B14F-4D97-AF65-F5344CB8AC3E}">
        <p14:creationId xmlns:p14="http://schemas.microsoft.com/office/powerpoint/2010/main" val="3586970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always like this analogy. Be mindful, these people don’t know you, you may not have a chance to explain</a:t>
            </a:r>
          </a:p>
        </p:txBody>
      </p:sp>
      <p:sp>
        <p:nvSpPr>
          <p:cNvPr id="4" name="Slide Number Placeholder 3"/>
          <p:cNvSpPr>
            <a:spLocks noGrp="1"/>
          </p:cNvSpPr>
          <p:nvPr>
            <p:ph type="sldNum" sz="quarter" idx="5"/>
          </p:nvPr>
        </p:nvSpPr>
        <p:spPr/>
        <p:txBody>
          <a:bodyPr/>
          <a:lstStyle/>
          <a:p>
            <a:fld id="{CB11752F-1677-446D-8965-725B03329C5F}" type="slidenum">
              <a:rPr lang="en-GB" smtClean="0"/>
              <a:t>69</a:t>
            </a:fld>
            <a:endParaRPr lang="en-GB"/>
          </a:p>
        </p:txBody>
      </p:sp>
    </p:spTree>
    <p:extLst>
      <p:ext uri="{BB962C8B-B14F-4D97-AF65-F5344CB8AC3E}">
        <p14:creationId xmlns:p14="http://schemas.microsoft.com/office/powerpoint/2010/main" val="10485786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 honest and open – we all make mistakes sometimes</a:t>
            </a:r>
          </a:p>
          <a:p>
            <a:endParaRPr lang="en-GB" dirty="0"/>
          </a:p>
          <a:p>
            <a:r>
              <a:rPr lang="en-GB" dirty="0"/>
              <a:t>Also, not everyone tells the truth – for whatever reason. I’ve had 2 allegations go to the LADO, both unfounded, but very scary</a:t>
            </a:r>
          </a:p>
        </p:txBody>
      </p:sp>
      <p:sp>
        <p:nvSpPr>
          <p:cNvPr id="4" name="Slide Number Placeholder 3"/>
          <p:cNvSpPr>
            <a:spLocks noGrp="1"/>
          </p:cNvSpPr>
          <p:nvPr>
            <p:ph type="sldNum" sz="quarter" idx="5"/>
          </p:nvPr>
        </p:nvSpPr>
        <p:spPr/>
        <p:txBody>
          <a:bodyPr/>
          <a:lstStyle/>
          <a:p>
            <a:fld id="{CB11752F-1677-446D-8965-725B03329C5F}" type="slidenum">
              <a:rPr lang="en-GB" smtClean="0"/>
              <a:t>70</a:t>
            </a:fld>
            <a:endParaRPr lang="en-GB"/>
          </a:p>
        </p:txBody>
      </p:sp>
    </p:spTree>
    <p:extLst>
      <p:ext uri="{BB962C8B-B14F-4D97-AF65-F5344CB8AC3E}">
        <p14:creationId xmlns:p14="http://schemas.microsoft.com/office/powerpoint/2010/main" val="838073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not a tick box exercise!!</a:t>
            </a:r>
          </a:p>
          <a:p>
            <a:r>
              <a:rPr lang="en-GB" dirty="0"/>
              <a:t>3D Recruit believe in rigorous CPD </a:t>
            </a:r>
          </a:p>
        </p:txBody>
      </p:sp>
      <p:sp>
        <p:nvSpPr>
          <p:cNvPr id="4" name="Slide Number Placeholder 3"/>
          <p:cNvSpPr>
            <a:spLocks noGrp="1"/>
          </p:cNvSpPr>
          <p:nvPr>
            <p:ph type="sldNum" sz="quarter" idx="5"/>
          </p:nvPr>
        </p:nvSpPr>
        <p:spPr/>
        <p:txBody>
          <a:bodyPr/>
          <a:lstStyle/>
          <a:p>
            <a:fld id="{CB11752F-1677-446D-8965-725B03329C5F}" type="slidenum">
              <a:rPr lang="en-GB" smtClean="0"/>
              <a:t>7</a:t>
            </a:fld>
            <a:endParaRPr lang="en-GB"/>
          </a:p>
        </p:txBody>
      </p:sp>
    </p:spTree>
    <p:extLst>
      <p:ext uri="{BB962C8B-B14F-4D97-AF65-F5344CB8AC3E}">
        <p14:creationId xmlns:p14="http://schemas.microsoft.com/office/powerpoint/2010/main" val="15327002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best advice I was ever given – imagine sitting in the dock at a serious case review, when a child has died, and saying </a:t>
            </a:r>
            <a:r>
              <a:rPr lang="en-GB" i="1" dirty="0"/>
              <a:t>‘I didn’t think it was important’. ‘I thought someone else would report it.’ ‘It wasn’t my place’…..</a:t>
            </a:r>
            <a:endParaRPr lang="en-GB" dirty="0"/>
          </a:p>
        </p:txBody>
      </p:sp>
      <p:sp>
        <p:nvSpPr>
          <p:cNvPr id="4" name="Slide Number Placeholder 3"/>
          <p:cNvSpPr>
            <a:spLocks noGrp="1"/>
          </p:cNvSpPr>
          <p:nvPr>
            <p:ph type="sldNum" sz="quarter" idx="5"/>
          </p:nvPr>
        </p:nvSpPr>
        <p:spPr/>
        <p:txBody>
          <a:bodyPr/>
          <a:lstStyle/>
          <a:p>
            <a:fld id="{CB11752F-1677-446D-8965-725B03329C5F}" type="slidenum">
              <a:rPr lang="en-GB" smtClean="0"/>
              <a:t>71</a:t>
            </a:fld>
            <a:endParaRPr lang="en-GB"/>
          </a:p>
        </p:txBody>
      </p:sp>
    </p:spTree>
    <p:extLst>
      <p:ext uri="{BB962C8B-B14F-4D97-AF65-F5344CB8AC3E}">
        <p14:creationId xmlns:p14="http://schemas.microsoft.com/office/powerpoint/2010/main" val="34754889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11752F-1677-446D-8965-725B03329C5F}" type="slidenum">
              <a:rPr lang="en-GB" smtClean="0"/>
              <a:t>72</a:t>
            </a:fld>
            <a:endParaRPr lang="en-GB"/>
          </a:p>
        </p:txBody>
      </p:sp>
    </p:spTree>
    <p:extLst>
      <p:ext uri="{BB962C8B-B14F-4D97-AF65-F5344CB8AC3E}">
        <p14:creationId xmlns:p14="http://schemas.microsoft.com/office/powerpoint/2010/main" val="16434561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Hands up</a:t>
            </a:r>
          </a:p>
          <a:p>
            <a:r>
              <a:rPr lang="en-GB" dirty="0"/>
              <a:t>Type into chat</a:t>
            </a:r>
          </a:p>
        </p:txBody>
      </p:sp>
      <p:sp>
        <p:nvSpPr>
          <p:cNvPr id="4" name="Slide Number Placeholder 3"/>
          <p:cNvSpPr>
            <a:spLocks noGrp="1"/>
          </p:cNvSpPr>
          <p:nvPr>
            <p:ph type="sldNum" sz="quarter" idx="5"/>
          </p:nvPr>
        </p:nvSpPr>
        <p:spPr/>
        <p:txBody>
          <a:bodyPr/>
          <a:lstStyle/>
          <a:p>
            <a:fld id="{CB11752F-1677-446D-8965-725B03329C5F}" type="slidenum">
              <a:rPr lang="en-GB" smtClean="0"/>
              <a:t>74</a:t>
            </a:fld>
            <a:endParaRPr lang="en-GB"/>
          </a:p>
        </p:txBody>
      </p:sp>
    </p:spTree>
    <p:extLst>
      <p:ext uri="{BB962C8B-B14F-4D97-AF65-F5344CB8AC3E}">
        <p14:creationId xmlns:p14="http://schemas.microsoft.com/office/powerpoint/2010/main" val="27735942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going to leave you with </a:t>
            </a:r>
            <a:r>
              <a:rPr lang="en-GB"/>
              <a:t>this slide</a:t>
            </a:r>
          </a:p>
        </p:txBody>
      </p:sp>
      <p:sp>
        <p:nvSpPr>
          <p:cNvPr id="4" name="Slide Number Placeholder 3"/>
          <p:cNvSpPr>
            <a:spLocks noGrp="1"/>
          </p:cNvSpPr>
          <p:nvPr>
            <p:ph type="sldNum" sz="quarter" idx="5"/>
          </p:nvPr>
        </p:nvSpPr>
        <p:spPr/>
        <p:txBody>
          <a:bodyPr/>
          <a:lstStyle/>
          <a:p>
            <a:fld id="{CB11752F-1677-446D-8965-725B03329C5F}" type="slidenum">
              <a:rPr lang="en-GB" smtClean="0"/>
              <a:t>75</a:t>
            </a:fld>
            <a:endParaRPr lang="en-GB"/>
          </a:p>
        </p:txBody>
      </p:sp>
    </p:spTree>
    <p:extLst>
      <p:ext uri="{BB962C8B-B14F-4D97-AF65-F5344CB8AC3E}">
        <p14:creationId xmlns:p14="http://schemas.microsoft.com/office/powerpoint/2010/main" val="714745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this presentation we will learn some scary bits and pieces – you have to believe that there is a real reason for doing this CPD.</a:t>
            </a:r>
          </a:p>
          <a:p>
            <a:r>
              <a:rPr lang="en-GB" dirty="0"/>
              <a:t>Safeguarding is a big issue, and maltreatment is happening to children in our local schools</a:t>
            </a:r>
          </a:p>
          <a:p>
            <a:r>
              <a:rPr lang="en-GB" dirty="0"/>
              <a:t>It is happening now, and you are very likely to encounter it during your career – this is why this training is very important. </a:t>
            </a:r>
          </a:p>
          <a:p>
            <a:r>
              <a:rPr lang="en-GB" dirty="0"/>
              <a:t>My maths isn’t great, but I did a bit of research to try and show how important this is…</a:t>
            </a:r>
          </a:p>
          <a:p>
            <a:r>
              <a:rPr lang="en-GB" dirty="0"/>
              <a:t>Between 2012 and 2020, Zurich announced that 47 schools in UK had been destroyed, 1100 classroom gutted so about 33,000 kids affected by fire in schools</a:t>
            </a:r>
          </a:p>
          <a:p>
            <a:r>
              <a:rPr lang="en-GB" dirty="0"/>
              <a:t>In 2022/3, there were nearly 30,000 maintained schools in the UK, with approximately 9 million pupils in school. </a:t>
            </a:r>
          </a:p>
          <a:p>
            <a:r>
              <a:rPr lang="en-GB" dirty="0"/>
              <a:t>The NSPCC say approximately 1 in 20 children are sexually abused. 1 in 14 physically abused. 1 in 10 neglected.</a:t>
            </a:r>
          </a:p>
          <a:p>
            <a:r>
              <a:rPr lang="en-GB" dirty="0"/>
              <a:t>We practice fire drills, but more children are affected by safeguarding issues – this really is important.</a:t>
            </a:r>
          </a:p>
        </p:txBody>
      </p:sp>
      <p:sp>
        <p:nvSpPr>
          <p:cNvPr id="4" name="Slide Number Placeholder 3"/>
          <p:cNvSpPr>
            <a:spLocks noGrp="1"/>
          </p:cNvSpPr>
          <p:nvPr>
            <p:ph type="sldNum" sz="quarter" idx="5"/>
          </p:nvPr>
        </p:nvSpPr>
        <p:spPr/>
        <p:txBody>
          <a:bodyPr/>
          <a:lstStyle/>
          <a:p>
            <a:fld id="{CB11752F-1677-446D-8965-725B03329C5F}" type="slidenum">
              <a:rPr lang="en-GB" smtClean="0"/>
              <a:t>8</a:t>
            </a:fld>
            <a:endParaRPr lang="en-GB"/>
          </a:p>
        </p:txBody>
      </p:sp>
    </p:spTree>
    <p:extLst>
      <p:ext uri="{BB962C8B-B14F-4D97-AF65-F5344CB8AC3E}">
        <p14:creationId xmlns:p14="http://schemas.microsoft.com/office/powerpoint/2010/main" val="20314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first</a:t>
            </a:r>
          </a:p>
          <a:p>
            <a:r>
              <a:rPr lang="en-GB" dirty="0"/>
              <a:t>Click on - As if that isn’t scary enough, these photos bring it home to me every time I look at them. Not all of these children were in school, but we need to be observing all the time – neighbours, in the supermarket, etc</a:t>
            </a:r>
          </a:p>
          <a:p>
            <a:r>
              <a:rPr lang="en-GB" dirty="0"/>
              <a:t>Every year, we hear more horror stories in the news, and it is everyone’s responsibility to be observant and curious</a:t>
            </a:r>
          </a:p>
        </p:txBody>
      </p:sp>
      <p:sp>
        <p:nvSpPr>
          <p:cNvPr id="4" name="Slide Number Placeholder 3"/>
          <p:cNvSpPr>
            <a:spLocks noGrp="1"/>
          </p:cNvSpPr>
          <p:nvPr>
            <p:ph type="sldNum" sz="quarter" idx="5"/>
          </p:nvPr>
        </p:nvSpPr>
        <p:spPr/>
        <p:txBody>
          <a:bodyPr/>
          <a:lstStyle/>
          <a:p>
            <a:fld id="{CB11752F-1677-446D-8965-725B03329C5F}" type="slidenum">
              <a:rPr lang="en-GB" smtClean="0"/>
              <a:t>9</a:t>
            </a:fld>
            <a:endParaRPr lang="en-GB"/>
          </a:p>
        </p:txBody>
      </p:sp>
    </p:spTree>
    <p:extLst>
      <p:ext uri="{BB962C8B-B14F-4D97-AF65-F5344CB8AC3E}">
        <p14:creationId xmlns:p14="http://schemas.microsoft.com/office/powerpoint/2010/main" val="42361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was the first SCR that really got under my skin – so many people shouting out and being ignored. I won’t read all but basically a lot of people were worried about Lauren since her birth, but she was removed from CP register when she went to live with her dad and his new partner. She worked at the school Lauren went to. Lauren suffered horrendous abuse at the hands of the stepmother, and lots of people alerted children’s services to this. The stepmum used her position to tell the hospital that Lauren was being bullied, and the school that the hospital was investigating bruises and weight loss in case it was leukaemia – there was no one asking other agencies for confirmation </a:t>
            </a:r>
            <a:r>
              <a:rPr lang="en-GB" dirty="0">
                <a:sym typeface="Wingdings" panose="05000000000000000000" pitchFamily="2" charset="2"/>
              </a:rPr>
              <a:t> Lauren died of horrendous injuries 2 days before the case conference was held to discuss her – too late. </a:t>
            </a:r>
            <a:r>
              <a:rPr lang="en-GB" dirty="0"/>
              <a:t> </a:t>
            </a:r>
          </a:p>
          <a:p>
            <a:r>
              <a:rPr lang="en-GB" dirty="0"/>
              <a:t>After this, there was meant to be more joined up working, but there have been more SCRs since. </a:t>
            </a:r>
          </a:p>
          <a:p>
            <a:r>
              <a:rPr lang="en-GB" dirty="0"/>
              <a:t>The stepmum was given 15 years, but it was then reduced to 10 as they felt it was ‘excessive’ and she ‘had the reasoning skills of a primary school child’ - </a:t>
            </a:r>
            <a:r>
              <a:rPr lang="en-GB" dirty="0">
                <a:sym typeface="Wingdings" panose="05000000000000000000" pitchFamily="2" charset="2"/>
              </a:rPr>
              <a:t></a:t>
            </a:r>
            <a:endParaRPr lang="en-GB" dirty="0"/>
          </a:p>
          <a:p>
            <a:endParaRPr lang="en-GB" dirty="0"/>
          </a:p>
          <a:p>
            <a:r>
              <a:rPr lang="en-GB" dirty="0"/>
              <a:t>Introduce Take Aways</a:t>
            </a:r>
          </a:p>
          <a:p>
            <a:endParaRPr lang="en-GB" dirty="0"/>
          </a:p>
        </p:txBody>
      </p:sp>
      <p:sp>
        <p:nvSpPr>
          <p:cNvPr id="4" name="Slide Number Placeholder 3"/>
          <p:cNvSpPr>
            <a:spLocks noGrp="1"/>
          </p:cNvSpPr>
          <p:nvPr>
            <p:ph type="sldNum" sz="quarter" idx="5"/>
          </p:nvPr>
        </p:nvSpPr>
        <p:spPr/>
        <p:txBody>
          <a:bodyPr/>
          <a:lstStyle/>
          <a:p>
            <a:fld id="{CB11752F-1677-446D-8965-725B03329C5F}" type="slidenum">
              <a:rPr lang="en-GB" smtClean="0"/>
              <a:t>10</a:t>
            </a:fld>
            <a:endParaRPr lang="en-GB"/>
          </a:p>
        </p:txBody>
      </p:sp>
    </p:spTree>
    <p:extLst>
      <p:ext uri="{BB962C8B-B14F-4D97-AF65-F5344CB8AC3E}">
        <p14:creationId xmlns:p14="http://schemas.microsoft.com/office/powerpoint/2010/main" val="43880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8/28/2024</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78094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8/28/2024</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582959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8/28/2024</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436308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8/28/2024</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9893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8/28/2024</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81585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8/28/2024</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23815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8/28/2024</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58056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8/28/2024</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45986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8/28/2024</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957919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8/28/2024</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711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8/28/2024</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370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8/28/2024</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421095807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2" r:id="rId6"/>
    <p:sldLayoutId id="2147483718" r:id="rId7"/>
    <p:sldLayoutId id="2147483719" r:id="rId8"/>
    <p:sldLayoutId id="2147483720" r:id="rId9"/>
    <p:sldLayoutId id="2147483721" r:id="rId10"/>
    <p:sldLayoutId id="2147483723"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hyperlink" Target="mailto:anita.auer2021@outlook.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learning.nspcc.org.uk/media/jvzhssj3/kcsie-2024-caspar-briefing.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7.jpeg"/><Relationship Id="rId7" Type="http://schemas.openxmlformats.org/officeDocument/2006/relationships/diagramColors" Target="../diagrams/colors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8.jpeg"/><Relationship Id="rId7" Type="http://schemas.openxmlformats.org/officeDocument/2006/relationships/diagramColors" Target="../diagrams/colors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18.jpe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eastsussex.gov.uk/children-families/professional-resources/allegations/lado"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video" Target="https://www.youtube.com/embed/bvJ5uBlGYgE?feature=oembed"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2.xml"/><Relationship Id="rId1" Type="http://schemas.openxmlformats.org/officeDocument/2006/relationships/video" Target="https://www.youtube.com/embed/a0WAMExLq70?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ideo" Target="https://www.youtube.com/embed/tYRIv2NpC_8?feature=oembed" TargetMode="External"/><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ustomXml" Target="../ink/ink4.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6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FCD112-2C41-204C-C99D-9D75BBCE9816}"/>
              </a:ext>
            </a:extLst>
          </p:cNvPr>
          <p:cNvSpPr>
            <a:spLocks noGrp="1"/>
          </p:cNvSpPr>
          <p:nvPr>
            <p:ph type="ctrTitle"/>
          </p:nvPr>
        </p:nvSpPr>
        <p:spPr>
          <a:xfrm>
            <a:off x="638882" y="3577456"/>
            <a:ext cx="10909640" cy="1687814"/>
          </a:xfrm>
        </p:spPr>
        <p:txBody>
          <a:bodyPr anchor="b">
            <a:noAutofit/>
          </a:bodyPr>
          <a:lstStyle/>
          <a:p>
            <a:pPr algn="ctr"/>
            <a:r>
              <a:rPr lang="en-GB" sz="8000" dirty="0">
                <a:latin typeface="Times New Roman" panose="02020603050405020304" pitchFamily="18" charset="0"/>
                <a:cs typeface="Times New Roman" panose="02020603050405020304" pitchFamily="18" charset="0"/>
              </a:rPr>
              <a:t>Safeguarding Training </a:t>
            </a:r>
          </a:p>
        </p:txBody>
      </p:sp>
      <p:sp>
        <p:nvSpPr>
          <p:cNvPr id="3" name="Subtitle 2">
            <a:extLst>
              <a:ext uri="{FF2B5EF4-FFF2-40B4-BE49-F238E27FC236}">
                <a16:creationId xmlns:a16="http://schemas.microsoft.com/office/drawing/2014/main" id="{495ECE48-ABAB-0CE2-17C3-3C83F4B78A9D}"/>
              </a:ext>
            </a:extLst>
          </p:cNvPr>
          <p:cNvSpPr>
            <a:spLocks noGrp="1"/>
          </p:cNvSpPr>
          <p:nvPr>
            <p:ph type="subTitle" idx="1"/>
          </p:nvPr>
        </p:nvSpPr>
        <p:spPr>
          <a:xfrm>
            <a:off x="638881" y="5660607"/>
            <a:ext cx="10909643" cy="939525"/>
          </a:xfrm>
        </p:spPr>
        <p:txBody>
          <a:bodyPr anchor="t">
            <a:normAutofit fontScale="92500" lnSpcReduction="10000"/>
          </a:bodyPr>
          <a:lstStyle/>
          <a:p>
            <a:pPr algn="ctr">
              <a:lnSpc>
                <a:spcPct val="100000"/>
              </a:lnSpc>
            </a:pPr>
            <a:r>
              <a:rPr lang="en-GB" dirty="0">
                <a:latin typeface="Times New Roman" panose="02020603050405020304" pitchFamily="18" charset="0"/>
                <a:cs typeface="Times New Roman" panose="02020603050405020304" pitchFamily="18" charset="0"/>
              </a:rPr>
              <a:t>28</a:t>
            </a:r>
            <a:r>
              <a:rPr lang="en-GB" baseline="30000" dirty="0">
                <a:latin typeface="Times New Roman" panose="02020603050405020304" pitchFamily="18" charset="0"/>
                <a:cs typeface="Times New Roman" panose="02020603050405020304" pitchFamily="18" charset="0"/>
              </a:rPr>
              <a:t>th</a:t>
            </a:r>
            <a:r>
              <a:rPr lang="en-GB" dirty="0">
                <a:latin typeface="Times New Roman" panose="02020603050405020304" pitchFamily="18" charset="0"/>
                <a:cs typeface="Times New Roman" panose="02020603050405020304" pitchFamily="18" charset="0"/>
              </a:rPr>
              <a:t> August 2024</a:t>
            </a:r>
          </a:p>
          <a:p>
            <a:pPr algn="ctr">
              <a:lnSpc>
                <a:spcPct val="100000"/>
              </a:lnSpc>
            </a:pPr>
            <a:r>
              <a:rPr lang="en-GB" dirty="0">
                <a:latin typeface="Times New Roman" panose="02020603050405020304" pitchFamily="18" charset="0"/>
                <a:cs typeface="Times New Roman" panose="02020603050405020304" pitchFamily="18" charset="0"/>
              </a:rPr>
              <a:t>Led by Anita Auer </a:t>
            </a:r>
          </a:p>
        </p:txBody>
      </p:sp>
      <p:pic>
        <p:nvPicPr>
          <p:cNvPr id="5" name="Picture 4">
            <a:extLst>
              <a:ext uri="{FF2B5EF4-FFF2-40B4-BE49-F238E27FC236}">
                <a16:creationId xmlns:a16="http://schemas.microsoft.com/office/drawing/2014/main" id="{94FF4395-DE2C-6398-4A03-28FB91956882}"/>
              </a:ext>
            </a:extLst>
          </p:cNvPr>
          <p:cNvPicPr>
            <a:picLocks noChangeAspect="1"/>
          </p:cNvPicPr>
          <p:nvPr/>
        </p:nvPicPr>
        <p:blipFill>
          <a:blip r:embed="rId2"/>
          <a:stretch>
            <a:fillRect/>
          </a:stretch>
        </p:blipFill>
        <p:spPr>
          <a:xfrm>
            <a:off x="4423100" y="591670"/>
            <a:ext cx="3341203" cy="2688873"/>
          </a:xfrm>
          <a:prstGeom prst="rect">
            <a:avLst/>
          </a:prstGeom>
        </p:spPr>
      </p:pic>
      <p:sp>
        <p:nvSpPr>
          <p:cNvPr id="35" name="Rectangle 6">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27432"/>
          </a:xfrm>
          <a:custGeom>
            <a:avLst/>
            <a:gdLst>
              <a:gd name="connsiteX0" fmla="*/ 0 w 4572000"/>
              <a:gd name="connsiteY0" fmla="*/ 0 h 27432"/>
              <a:gd name="connsiteX1" fmla="*/ 607423 w 4572000"/>
              <a:gd name="connsiteY1" fmla="*/ 0 h 27432"/>
              <a:gd name="connsiteX2" fmla="*/ 1123406 w 4572000"/>
              <a:gd name="connsiteY2" fmla="*/ 0 h 27432"/>
              <a:gd name="connsiteX3" fmla="*/ 1685109 w 4572000"/>
              <a:gd name="connsiteY3" fmla="*/ 0 h 27432"/>
              <a:gd name="connsiteX4" fmla="*/ 2383971 w 4572000"/>
              <a:gd name="connsiteY4" fmla="*/ 0 h 27432"/>
              <a:gd name="connsiteX5" fmla="*/ 2991394 w 4572000"/>
              <a:gd name="connsiteY5" fmla="*/ 0 h 27432"/>
              <a:gd name="connsiteX6" fmla="*/ 3553097 w 4572000"/>
              <a:gd name="connsiteY6" fmla="*/ 0 h 27432"/>
              <a:gd name="connsiteX7" fmla="*/ 4572000 w 4572000"/>
              <a:gd name="connsiteY7" fmla="*/ 0 h 27432"/>
              <a:gd name="connsiteX8" fmla="*/ 4572000 w 4572000"/>
              <a:gd name="connsiteY8" fmla="*/ 27432 h 27432"/>
              <a:gd name="connsiteX9" fmla="*/ 3918857 w 4572000"/>
              <a:gd name="connsiteY9" fmla="*/ 27432 h 27432"/>
              <a:gd name="connsiteX10" fmla="*/ 3357154 w 4572000"/>
              <a:gd name="connsiteY10" fmla="*/ 27432 h 27432"/>
              <a:gd name="connsiteX11" fmla="*/ 2612571 w 4572000"/>
              <a:gd name="connsiteY11" fmla="*/ 27432 h 27432"/>
              <a:gd name="connsiteX12" fmla="*/ 2005149 w 4572000"/>
              <a:gd name="connsiteY12" fmla="*/ 27432 h 27432"/>
              <a:gd name="connsiteX13" fmla="*/ 1489166 w 4572000"/>
              <a:gd name="connsiteY13" fmla="*/ 27432 h 27432"/>
              <a:gd name="connsiteX14" fmla="*/ 790303 w 4572000"/>
              <a:gd name="connsiteY14" fmla="*/ 27432 h 27432"/>
              <a:gd name="connsiteX15" fmla="*/ 0 w 4572000"/>
              <a:gd name="connsiteY15" fmla="*/ 27432 h 27432"/>
              <a:gd name="connsiteX16" fmla="*/ 0 w 457200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27432" fill="none" extrusionOk="0">
                <a:moveTo>
                  <a:pt x="0" y="0"/>
                </a:moveTo>
                <a:cubicBezTo>
                  <a:pt x="150397" y="-23421"/>
                  <a:pt x="474161" y="9174"/>
                  <a:pt x="607423" y="0"/>
                </a:cubicBezTo>
                <a:cubicBezTo>
                  <a:pt x="740685" y="-9174"/>
                  <a:pt x="868821" y="-4258"/>
                  <a:pt x="1123406" y="0"/>
                </a:cubicBezTo>
                <a:cubicBezTo>
                  <a:pt x="1377991" y="4258"/>
                  <a:pt x="1567664" y="-12410"/>
                  <a:pt x="1685109" y="0"/>
                </a:cubicBezTo>
                <a:cubicBezTo>
                  <a:pt x="1802554" y="12410"/>
                  <a:pt x="2193086" y="-14353"/>
                  <a:pt x="2383971" y="0"/>
                </a:cubicBezTo>
                <a:cubicBezTo>
                  <a:pt x="2574856" y="14353"/>
                  <a:pt x="2697477" y="-26142"/>
                  <a:pt x="2991394" y="0"/>
                </a:cubicBezTo>
                <a:cubicBezTo>
                  <a:pt x="3285311" y="26142"/>
                  <a:pt x="3423667" y="26544"/>
                  <a:pt x="3553097" y="0"/>
                </a:cubicBezTo>
                <a:cubicBezTo>
                  <a:pt x="3682527" y="-26544"/>
                  <a:pt x="4344147" y="50350"/>
                  <a:pt x="4572000" y="0"/>
                </a:cubicBezTo>
                <a:cubicBezTo>
                  <a:pt x="4571027" y="8304"/>
                  <a:pt x="4571522" y="21512"/>
                  <a:pt x="4572000" y="27432"/>
                </a:cubicBezTo>
                <a:cubicBezTo>
                  <a:pt x="4438349" y="5490"/>
                  <a:pt x="4090129" y="31231"/>
                  <a:pt x="3918857" y="27432"/>
                </a:cubicBezTo>
                <a:cubicBezTo>
                  <a:pt x="3747585" y="23633"/>
                  <a:pt x="3498826" y="6883"/>
                  <a:pt x="3357154" y="27432"/>
                </a:cubicBezTo>
                <a:cubicBezTo>
                  <a:pt x="3215482" y="47981"/>
                  <a:pt x="2784289" y="56849"/>
                  <a:pt x="2612571" y="27432"/>
                </a:cubicBezTo>
                <a:cubicBezTo>
                  <a:pt x="2440853" y="-1985"/>
                  <a:pt x="2261292" y="25951"/>
                  <a:pt x="2005149" y="27432"/>
                </a:cubicBezTo>
                <a:cubicBezTo>
                  <a:pt x="1749006" y="28913"/>
                  <a:pt x="1700078" y="34342"/>
                  <a:pt x="1489166" y="27432"/>
                </a:cubicBezTo>
                <a:cubicBezTo>
                  <a:pt x="1278254" y="20522"/>
                  <a:pt x="1077188" y="56916"/>
                  <a:pt x="790303" y="27432"/>
                </a:cubicBezTo>
                <a:cubicBezTo>
                  <a:pt x="503418" y="-2052"/>
                  <a:pt x="359168" y="57044"/>
                  <a:pt x="0" y="27432"/>
                </a:cubicBezTo>
                <a:cubicBezTo>
                  <a:pt x="-1048" y="14992"/>
                  <a:pt x="-1120" y="7447"/>
                  <a:pt x="0" y="0"/>
                </a:cubicBezTo>
                <a:close/>
              </a:path>
              <a:path w="4572000" h="27432" stroke="0" extrusionOk="0">
                <a:moveTo>
                  <a:pt x="0" y="0"/>
                </a:moveTo>
                <a:cubicBezTo>
                  <a:pt x="155698" y="6780"/>
                  <a:pt x="465972" y="13197"/>
                  <a:pt x="607423" y="0"/>
                </a:cubicBezTo>
                <a:cubicBezTo>
                  <a:pt x="748874" y="-13197"/>
                  <a:pt x="1014133" y="22994"/>
                  <a:pt x="1123406" y="0"/>
                </a:cubicBezTo>
                <a:cubicBezTo>
                  <a:pt x="1232679" y="-22994"/>
                  <a:pt x="1639431" y="-2997"/>
                  <a:pt x="1867989" y="0"/>
                </a:cubicBezTo>
                <a:cubicBezTo>
                  <a:pt x="2096547" y="2997"/>
                  <a:pt x="2265668" y="29557"/>
                  <a:pt x="2475411" y="0"/>
                </a:cubicBezTo>
                <a:cubicBezTo>
                  <a:pt x="2685154" y="-29557"/>
                  <a:pt x="2951491" y="73"/>
                  <a:pt x="3082834" y="0"/>
                </a:cubicBezTo>
                <a:cubicBezTo>
                  <a:pt x="3214177" y="-73"/>
                  <a:pt x="3641000" y="-33478"/>
                  <a:pt x="3827417" y="0"/>
                </a:cubicBezTo>
                <a:cubicBezTo>
                  <a:pt x="4013834" y="33478"/>
                  <a:pt x="4345917" y="14255"/>
                  <a:pt x="4572000" y="0"/>
                </a:cubicBezTo>
                <a:cubicBezTo>
                  <a:pt x="4572485" y="9333"/>
                  <a:pt x="4573278" y="19699"/>
                  <a:pt x="4572000" y="27432"/>
                </a:cubicBezTo>
                <a:cubicBezTo>
                  <a:pt x="4318030" y="43025"/>
                  <a:pt x="4161104" y="34314"/>
                  <a:pt x="4010297" y="27432"/>
                </a:cubicBezTo>
                <a:cubicBezTo>
                  <a:pt x="3859490" y="20550"/>
                  <a:pt x="3592529" y="6613"/>
                  <a:pt x="3357154" y="27432"/>
                </a:cubicBezTo>
                <a:cubicBezTo>
                  <a:pt x="3121779" y="48251"/>
                  <a:pt x="2884285" y="3780"/>
                  <a:pt x="2704011" y="27432"/>
                </a:cubicBezTo>
                <a:cubicBezTo>
                  <a:pt x="2523737" y="51084"/>
                  <a:pt x="2295944" y="32081"/>
                  <a:pt x="2096589" y="27432"/>
                </a:cubicBezTo>
                <a:cubicBezTo>
                  <a:pt x="1897234" y="22783"/>
                  <a:pt x="1623782" y="52518"/>
                  <a:pt x="1352006" y="27432"/>
                </a:cubicBezTo>
                <a:cubicBezTo>
                  <a:pt x="1080230" y="2346"/>
                  <a:pt x="869959" y="12864"/>
                  <a:pt x="607423" y="27432"/>
                </a:cubicBezTo>
                <a:cubicBezTo>
                  <a:pt x="344887" y="42000"/>
                  <a:pt x="188100" y="40051"/>
                  <a:pt x="0" y="27432"/>
                </a:cubicBezTo>
                <a:cubicBezTo>
                  <a:pt x="211" y="18145"/>
                  <a:pt x="120" y="6480"/>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ate Placeholder 26">
            <a:extLst>
              <a:ext uri="{FF2B5EF4-FFF2-40B4-BE49-F238E27FC236}">
                <a16:creationId xmlns:a16="http://schemas.microsoft.com/office/drawing/2014/main" id="{F28B82B1-E269-4325-A665-6CFE5DEE5DE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39" name="Footer Placeholder 27">
            <a:extLst>
              <a:ext uri="{FF2B5EF4-FFF2-40B4-BE49-F238E27FC236}">
                <a16:creationId xmlns:a16="http://schemas.microsoft.com/office/drawing/2014/main" id="{7C700527-76FD-4DF4-A597-6F5E089CA0C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41" name="Slide Number Placeholder 28">
            <a:extLst>
              <a:ext uri="{FF2B5EF4-FFF2-40B4-BE49-F238E27FC236}">
                <a16:creationId xmlns:a16="http://schemas.microsoft.com/office/drawing/2014/main" id="{B5EA49A9-01EB-4D60-A392-7DC9B625D67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057213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E65A4-2990-2800-309F-9D007596A690}"/>
              </a:ext>
            </a:extLst>
          </p:cNvPr>
          <p:cNvSpPr>
            <a:spLocks noGrp="1"/>
          </p:cNvSpPr>
          <p:nvPr>
            <p:ph type="title"/>
          </p:nvPr>
        </p:nvSpPr>
        <p:spPr>
          <a:xfrm>
            <a:off x="838200" y="365126"/>
            <a:ext cx="10515600" cy="753382"/>
          </a:xfrm>
        </p:spPr>
        <p:txBody>
          <a:bodyPr>
            <a:normAutofit fontScale="90000"/>
          </a:bodyPr>
          <a:lstStyle/>
          <a:p>
            <a:r>
              <a:rPr lang="en-GB" dirty="0"/>
              <a:t>Lauren wright</a:t>
            </a:r>
          </a:p>
        </p:txBody>
      </p:sp>
      <p:sp>
        <p:nvSpPr>
          <p:cNvPr id="3" name="Content Placeholder 2">
            <a:extLst>
              <a:ext uri="{FF2B5EF4-FFF2-40B4-BE49-F238E27FC236}">
                <a16:creationId xmlns:a16="http://schemas.microsoft.com/office/drawing/2014/main" id="{DB3FE17A-63FE-BC0F-CC71-55D986FE75D3}"/>
              </a:ext>
            </a:extLst>
          </p:cNvPr>
          <p:cNvSpPr>
            <a:spLocks noGrp="1"/>
          </p:cNvSpPr>
          <p:nvPr>
            <p:ph idx="1"/>
          </p:nvPr>
        </p:nvSpPr>
        <p:spPr>
          <a:xfrm>
            <a:off x="838200" y="1929383"/>
            <a:ext cx="10515600" cy="4563491"/>
          </a:xfrm>
        </p:spPr>
        <p:txBody>
          <a:bodyPr>
            <a:normAutofit fontScale="40000" lnSpcReduction="20000"/>
          </a:bodyPr>
          <a:lstStyle/>
          <a:p>
            <a:r>
              <a:rPr lang="en-GB" sz="3000" dirty="0">
                <a:latin typeface="Times New Roman" panose="02020603050405020304" pitchFamily="18" charset="0"/>
                <a:cs typeface="Times New Roman" panose="02020603050405020304" pitchFamily="18" charset="0"/>
              </a:rPr>
              <a:t>Lauren was born in July 1993 and died in May 2000, </a:t>
            </a:r>
            <a:r>
              <a:rPr lang="en-GB" sz="3000" b="1" dirty="0">
                <a:latin typeface="Times New Roman" panose="02020603050405020304" pitchFamily="18" charset="0"/>
                <a:cs typeface="Times New Roman" panose="02020603050405020304" pitchFamily="18" charset="0"/>
              </a:rPr>
              <a:t>2 days before the case conference to discuss her </a:t>
            </a:r>
            <a:r>
              <a:rPr lang="en-GB" sz="3000" dirty="0">
                <a:solidFill>
                  <a:srgbClr val="FF0000"/>
                </a:solidFill>
                <a:latin typeface="Times New Roman" panose="02020603050405020304" pitchFamily="18" charset="0"/>
                <a:cs typeface="Times New Roman" panose="02020603050405020304" pitchFamily="18" charset="0"/>
              </a:rPr>
              <a:t>Too late for Lauren </a:t>
            </a:r>
            <a:r>
              <a:rPr lang="en-GB"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GB" sz="3000" b="1" dirty="0">
              <a:latin typeface="Times New Roman" panose="02020603050405020304" pitchFamily="18" charset="0"/>
              <a:cs typeface="Times New Roman" panose="02020603050405020304" pitchFamily="18" charset="0"/>
            </a:endParaRPr>
          </a:p>
          <a:p>
            <a:r>
              <a:rPr lang="en-GB" sz="3000" b="1" dirty="0">
                <a:latin typeface="Times New Roman" panose="02020603050405020304" pitchFamily="18" charset="0"/>
                <a:cs typeface="Times New Roman" panose="02020603050405020304" pitchFamily="18" charset="0"/>
              </a:rPr>
              <a:t>From birth she was known to Social Services </a:t>
            </a:r>
            <a:r>
              <a:rPr lang="en-GB" sz="3000" dirty="0">
                <a:latin typeface="Times New Roman" panose="02020603050405020304" pitchFamily="18" charset="0"/>
                <a:cs typeface="Times New Roman" panose="02020603050405020304" pitchFamily="18" charset="0"/>
              </a:rPr>
              <a:t>but was removed from CP register when she went to live with her paternal grandmother in 1998 </a:t>
            </a:r>
            <a:r>
              <a:rPr lang="en-GB" sz="3000" dirty="0">
                <a:solidFill>
                  <a:srgbClr val="FF0000"/>
                </a:solidFill>
                <a:latin typeface="Times New Roman" panose="02020603050405020304" pitchFamily="18" charset="0"/>
                <a:cs typeface="Times New Roman" panose="02020603050405020304" pitchFamily="18" charset="0"/>
              </a:rPr>
              <a:t>Does moving in with grandparents automatically mean she’ll be ok? </a:t>
            </a:r>
            <a:endParaRPr lang="en-GB" sz="3000" dirty="0">
              <a:latin typeface="Times New Roman" panose="02020603050405020304" pitchFamily="18" charset="0"/>
              <a:cs typeface="Times New Roman" panose="02020603050405020304" pitchFamily="18" charset="0"/>
            </a:endParaRPr>
          </a:p>
          <a:p>
            <a:r>
              <a:rPr lang="en-GB" sz="3000" dirty="0">
                <a:latin typeface="Times New Roman" panose="02020603050405020304" pitchFamily="18" charset="0"/>
                <a:cs typeface="Times New Roman" panose="02020603050405020304" pitchFamily="18" charset="0"/>
              </a:rPr>
              <a:t>In 1999, Lauren’s care was transferred to her father, she started school, and dad married a lady who became a playtime supervisor at Lauren’s school </a:t>
            </a:r>
          </a:p>
          <a:p>
            <a:r>
              <a:rPr lang="en-GB" sz="3000" b="1" dirty="0">
                <a:latin typeface="Times New Roman" panose="02020603050405020304" pitchFamily="18" charset="0"/>
                <a:cs typeface="Times New Roman" panose="02020603050405020304" pitchFamily="18" charset="0"/>
              </a:rPr>
              <a:t>Reports of bruising started in 1999</a:t>
            </a:r>
            <a:r>
              <a:rPr lang="en-GB" sz="3000" dirty="0">
                <a:latin typeface="Times New Roman" panose="02020603050405020304" pitchFamily="18" charset="0"/>
                <a:cs typeface="Times New Roman" panose="02020603050405020304" pitchFamily="18" charset="0"/>
              </a:rPr>
              <a:t>, she was seen by a paediatrician </a:t>
            </a:r>
            <a:r>
              <a:rPr lang="en-GB" sz="3000" dirty="0">
                <a:solidFill>
                  <a:srgbClr val="FF0000"/>
                </a:solidFill>
                <a:latin typeface="Times New Roman" panose="02020603050405020304" pitchFamily="18" charset="0"/>
                <a:cs typeface="Times New Roman" panose="02020603050405020304" pitchFamily="18" charset="0"/>
              </a:rPr>
              <a:t>When the stepmother arrived </a:t>
            </a:r>
            <a:r>
              <a:rPr lang="en-GB"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GB" sz="3000" dirty="0">
              <a:latin typeface="Times New Roman" panose="02020603050405020304" pitchFamily="18" charset="0"/>
              <a:cs typeface="Times New Roman" panose="02020603050405020304" pitchFamily="18" charset="0"/>
            </a:endParaRPr>
          </a:p>
          <a:p>
            <a:r>
              <a:rPr lang="en-GB" sz="3000" b="1" dirty="0">
                <a:latin typeface="Times New Roman" panose="02020603050405020304" pitchFamily="18" charset="0"/>
                <a:cs typeface="Times New Roman" panose="02020603050405020304" pitchFamily="18" charset="0"/>
              </a:rPr>
              <a:t>Anonymous allegations of neglect and emotional abuse (</a:t>
            </a:r>
            <a:r>
              <a:rPr lang="en-GB" sz="3000" dirty="0">
                <a:latin typeface="Times New Roman" panose="02020603050405020304" pitchFamily="18" charset="0"/>
                <a:cs typeface="Times New Roman" panose="02020603050405020304" pitchFamily="18" charset="0"/>
              </a:rPr>
              <a:t>abuse by the stepmother) were made in 2000 </a:t>
            </a:r>
            <a:r>
              <a:rPr lang="en-GB"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GB" sz="3000" dirty="0">
              <a:latin typeface="Times New Roman" panose="02020603050405020304" pitchFamily="18" charset="0"/>
              <a:cs typeface="Times New Roman" panose="02020603050405020304" pitchFamily="18" charset="0"/>
            </a:endParaRPr>
          </a:p>
          <a:p>
            <a:r>
              <a:rPr lang="en-GB" sz="3000" b="1" dirty="0">
                <a:latin typeface="Times New Roman" panose="02020603050405020304" pitchFamily="18" charset="0"/>
                <a:cs typeface="Times New Roman" panose="02020603050405020304" pitchFamily="18" charset="0"/>
              </a:rPr>
              <a:t>Witnesses saw Lauren being hit, starved of water, made to eat bugs, being treated differently from her siblings, made to stand in front of a hot stove for hours </a:t>
            </a:r>
            <a:r>
              <a:rPr lang="en-GB"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GB" sz="3000" b="1" dirty="0">
              <a:latin typeface="Times New Roman" panose="02020603050405020304" pitchFamily="18" charset="0"/>
              <a:cs typeface="Times New Roman" panose="02020603050405020304" pitchFamily="18" charset="0"/>
            </a:endParaRPr>
          </a:p>
          <a:p>
            <a:r>
              <a:rPr lang="en-GB" sz="3000" b="1" dirty="0">
                <a:latin typeface="Times New Roman" panose="02020603050405020304" pitchFamily="18" charset="0"/>
                <a:cs typeface="Times New Roman" panose="02020603050405020304" pitchFamily="18" charset="0"/>
              </a:rPr>
              <a:t>The teacher reported bruises, scratches and black eyes </a:t>
            </a:r>
            <a:r>
              <a:rPr lang="en-GB" sz="3000" dirty="0">
                <a:solidFill>
                  <a:srgbClr val="FF0000"/>
                </a:solidFill>
                <a:latin typeface="Times New Roman" panose="02020603050405020304" pitchFamily="18" charset="0"/>
                <a:cs typeface="Times New Roman" panose="02020603050405020304" pitchFamily="18" charset="0"/>
              </a:rPr>
              <a:t>Who was joining the dots of all these allegations? </a:t>
            </a:r>
            <a:r>
              <a:rPr lang="en-GB"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GB" sz="3000" b="1" dirty="0">
              <a:latin typeface="Times New Roman" panose="02020603050405020304" pitchFamily="18" charset="0"/>
              <a:cs typeface="Times New Roman" panose="02020603050405020304" pitchFamily="18" charset="0"/>
            </a:endParaRPr>
          </a:p>
          <a:p>
            <a:r>
              <a:rPr lang="en-GB" sz="3000" b="1" dirty="0">
                <a:latin typeface="Times New Roman" panose="02020603050405020304" pitchFamily="18" charset="0"/>
                <a:cs typeface="Times New Roman" panose="02020603050405020304" pitchFamily="18" charset="0"/>
              </a:rPr>
              <a:t>The head was horrified by her weight loss – she weighed 2 stone when she died </a:t>
            </a:r>
            <a:r>
              <a:rPr lang="en-GB" sz="3000" dirty="0">
                <a:solidFill>
                  <a:srgbClr val="FF0000"/>
                </a:solidFill>
                <a:latin typeface="Times New Roman" panose="02020603050405020304" pitchFamily="18" charset="0"/>
                <a:cs typeface="Times New Roman" panose="02020603050405020304" pitchFamily="18" charset="0"/>
              </a:rPr>
              <a:t>More than ½ the expected weight of a girl this age </a:t>
            </a:r>
            <a:r>
              <a:rPr lang="en-GB"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GB" sz="3000" b="1" dirty="0">
              <a:latin typeface="Times New Roman" panose="02020603050405020304" pitchFamily="18" charset="0"/>
              <a:cs typeface="Times New Roman" panose="02020603050405020304" pitchFamily="18" charset="0"/>
            </a:endParaRPr>
          </a:p>
          <a:p>
            <a:r>
              <a:rPr lang="en-GB" sz="3000" b="1" dirty="0">
                <a:latin typeface="Times New Roman" panose="02020603050405020304" pitchFamily="18" charset="0"/>
                <a:cs typeface="Times New Roman" panose="02020603050405020304" pitchFamily="18" charset="0"/>
              </a:rPr>
              <a:t>The family said</a:t>
            </a:r>
            <a:r>
              <a:rPr lang="en-GB" sz="3000" dirty="0">
                <a:latin typeface="Times New Roman" panose="02020603050405020304" pitchFamily="18" charset="0"/>
                <a:cs typeface="Times New Roman" panose="02020603050405020304" pitchFamily="18" charset="0"/>
              </a:rPr>
              <a:t> Lauren was being bullied, so the social workers asked the teachers to monitor </a:t>
            </a:r>
            <a:r>
              <a:rPr lang="en-GB" sz="3000" dirty="0">
                <a:solidFill>
                  <a:srgbClr val="FF0000"/>
                </a:solidFill>
                <a:latin typeface="Times New Roman" panose="02020603050405020304" pitchFamily="18" charset="0"/>
                <a:cs typeface="Times New Roman" panose="02020603050405020304" pitchFamily="18" charset="0"/>
              </a:rPr>
              <a:t>people lie! </a:t>
            </a:r>
            <a:r>
              <a:rPr lang="en-GB"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GB" sz="3000" dirty="0">
              <a:latin typeface="Times New Roman" panose="02020603050405020304" pitchFamily="18" charset="0"/>
              <a:cs typeface="Times New Roman" panose="02020603050405020304" pitchFamily="18" charset="0"/>
            </a:endParaRPr>
          </a:p>
          <a:p>
            <a:r>
              <a:rPr lang="en-GB" sz="3000" b="1" dirty="0">
                <a:latin typeface="Times New Roman" panose="02020603050405020304" pitchFamily="18" charset="0"/>
                <a:cs typeface="Times New Roman" panose="02020603050405020304" pitchFamily="18" charset="0"/>
              </a:rPr>
              <a:t>A GP suspected abuse,</a:t>
            </a:r>
            <a:r>
              <a:rPr lang="en-GB" sz="3000" dirty="0">
                <a:latin typeface="Times New Roman" panose="02020603050405020304" pitchFamily="18" charset="0"/>
                <a:cs typeface="Times New Roman" panose="02020603050405020304" pitchFamily="18" charset="0"/>
              </a:rPr>
              <a:t> </a:t>
            </a:r>
            <a:r>
              <a:rPr lang="en-GB" sz="3000" b="1" dirty="0">
                <a:latin typeface="Times New Roman" panose="02020603050405020304" pitchFamily="18" charset="0"/>
                <a:cs typeface="Times New Roman" panose="02020603050405020304" pitchFamily="18" charset="0"/>
              </a:rPr>
              <a:t>the paediatrician said the bruises were down to bullying</a:t>
            </a:r>
            <a:r>
              <a:rPr lang="en-GB" sz="3000" dirty="0">
                <a:latin typeface="Times New Roman" panose="02020603050405020304" pitchFamily="18" charset="0"/>
                <a:cs typeface="Times New Roman" panose="02020603050405020304" pitchFamily="18" charset="0"/>
              </a:rPr>
              <a:t>. </a:t>
            </a:r>
            <a:r>
              <a:rPr lang="en-GB" sz="3000" dirty="0">
                <a:solidFill>
                  <a:srgbClr val="FF0000"/>
                </a:solidFill>
                <a:latin typeface="Times New Roman" panose="02020603050405020304" pitchFamily="18" charset="0"/>
                <a:cs typeface="Times New Roman" panose="02020603050405020304" pitchFamily="18" charset="0"/>
              </a:rPr>
              <a:t>Which the stepmum told the paediatrician about! </a:t>
            </a:r>
            <a:r>
              <a:rPr lang="en-GB"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GB" sz="3000" dirty="0">
              <a:latin typeface="Times New Roman" panose="02020603050405020304" pitchFamily="18" charset="0"/>
              <a:cs typeface="Times New Roman" panose="02020603050405020304" pitchFamily="18" charset="0"/>
            </a:endParaRPr>
          </a:p>
          <a:p>
            <a:r>
              <a:rPr lang="en-GB" sz="3000" dirty="0">
                <a:solidFill>
                  <a:srgbClr val="FF0000"/>
                </a:solidFill>
                <a:latin typeface="Times New Roman" panose="02020603050405020304" pitchFamily="18" charset="0"/>
                <a:cs typeface="Times New Roman" panose="02020603050405020304" pitchFamily="18" charset="0"/>
              </a:rPr>
              <a:t>The stepmother told </a:t>
            </a:r>
            <a:r>
              <a:rPr lang="en-GB" sz="3000" dirty="0">
                <a:latin typeface="Times New Roman" panose="02020603050405020304" pitchFamily="18" charset="0"/>
                <a:cs typeface="Times New Roman" panose="02020603050405020304" pitchFamily="18" charset="0"/>
              </a:rPr>
              <a:t>school the bruises and weight loss were being investigated at the hospital as possible leukaemia </a:t>
            </a:r>
            <a:r>
              <a:rPr lang="en-GB" sz="3000" dirty="0">
                <a:solidFill>
                  <a:srgbClr val="FF0000"/>
                </a:solidFill>
                <a:latin typeface="Times New Roman" panose="02020603050405020304" pitchFamily="18" charset="0"/>
                <a:cs typeface="Times New Roman" panose="02020603050405020304" pitchFamily="18" charset="0"/>
              </a:rPr>
              <a:t>more lies! </a:t>
            </a:r>
            <a:r>
              <a:rPr lang="en-GB"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GB" sz="3000" dirty="0">
              <a:latin typeface="Times New Roman" panose="02020603050405020304" pitchFamily="18" charset="0"/>
              <a:cs typeface="Times New Roman" panose="02020603050405020304" pitchFamily="18" charset="0"/>
            </a:endParaRPr>
          </a:p>
          <a:p>
            <a:r>
              <a:rPr lang="en-GB" sz="3000" dirty="0">
                <a:latin typeface="Times New Roman" panose="02020603050405020304" pitchFamily="18" charset="0"/>
                <a:cs typeface="Times New Roman" panose="02020603050405020304" pitchFamily="18" charset="0"/>
              </a:rPr>
              <a:t>Police were told evidence was inconclusive. </a:t>
            </a:r>
            <a:r>
              <a:rPr lang="en-GB" sz="3000" dirty="0">
                <a:solidFill>
                  <a:srgbClr val="FF0000"/>
                </a:solidFill>
                <a:latin typeface="Times New Roman" panose="02020603050405020304" pitchFamily="18" charset="0"/>
                <a:cs typeface="Times New Roman" panose="02020603050405020304" pitchFamily="18" charset="0"/>
              </a:rPr>
              <a:t>did they speak to everyone? </a:t>
            </a:r>
            <a:r>
              <a:rPr lang="en-GB"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GB" sz="3000" dirty="0">
              <a:latin typeface="Times New Roman" panose="02020603050405020304" pitchFamily="18" charset="0"/>
              <a:cs typeface="Times New Roman" panose="02020603050405020304" pitchFamily="18" charset="0"/>
            </a:endParaRPr>
          </a:p>
          <a:p>
            <a:r>
              <a:rPr lang="en-GB" sz="3000" dirty="0">
                <a:latin typeface="Times New Roman" panose="02020603050405020304" pitchFamily="18" charset="0"/>
                <a:cs typeface="Times New Roman" panose="02020603050405020304" pitchFamily="18" charset="0"/>
              </a:rPr>
              <a:t>Social workers visited Lauren at home </a:t>
            </a:r>
            <a:r>
              <a:rPr lang="en-GB" sz="3000" b="1" dirty="0">
                <a:latin typeface="Times New Roman" panose="02020603050405020304" pitchFamily="18" charset="0"/>
                <a:cs typeface="Times New Roman" panose="02020603050405020304" pitchFamily="18" charset="0"/>
              </a:rPr>
              <a:t>on 25</a:t>
            </a:r>
            <a:r>
              <a:rPr lang="en-GB" sz="3000" b="1" baseline="30000" dirty="0">
                <a:latin typeface="Times New Roman" panose="02020603050405020304" pitchFamily="18" charset="0"/>
                <a:cs typeface="Times New Roman" panose="02020603050405020304" pitchFamily="18" charset="0"/>
              </a:rPr>
              <a:t>th</a:t>
            </a:r>
            <a:r>
              <a:rPr lang="en-GB" sz="3000" b="1" dirty="0">
                <a:latin typeface="Times New Roman" panose="02020603050405020304" pitchFamily="18" charset="0"/>
                <a:cs typeface="Times New Roman" panose="02020603050405020304" pitchFamily="18" charset="0"/>
              </a:rPr>
              <a:t> April </a:t>
            </a:r>
            <a:r>
              <a:rPr lang="en-GB" sz="3000" dirty="0">
                <a:latin typeface="Times New Roman" panose="02020603050405020304" pitchFamily="18" charset="0"/>
                <a:cs typeface="Times New Roman" panose="02020603050405020304" pitchFamily="18" charset="0"/>
              </a:rPr>
              <a:t>and alerted social services to her appearance and behaviour. </a:t>
            </a:r>
            <a:r>
              <a:rPr lang="en-GB" sz="3000" dirty="0">
                <a:solidFill>
                  <a:srgbClr val="FF0000"/>
                </a:solidFill>
                <a:latin typeface="Times New Roman" panose="02020603050405020304" pitchFamily="18" charset="0"/>
                <a:cs typeface="Times New Roman" panose="02020603050405020304" pitchFamily="18" charset="0"/>
              </a:rPr>
              <a:t>A week before she was hit so hard that her digestive system collapsed. </a:t>
            </a:r>
            <a:r>
              <a:rPr lang="en-GB"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GB" sz="3000" dirty="0">
              <a:latin typeface="Times New Roman" panose="02020603050405020304" pitchFamily="18" charset="0"/>
              <a:cs typeface="Times New Roman" panose="02020603050405020304" pitchFamily="18" charset="0"/>
            </a:endParaRPr>
          </a:p>
          <a:p>
            <a:r>
              <a:rPr lang="en-GB" sz="3000" dirty="0">
                <a:latin typeface="Times New Roman" panose="02020603050405020304" pitchFamily="18" charset="0"/>
                <a:cs typeface="Times New Roman" panose="02020603050405020304" pitchFamily="18" charset="0"/>
              </a:rPr>
              <a:t>Between 2-5</a:t>
            </a:r>
            <a:r>
              <a:rPr lang="en-GB" sz="3000" baseline="30000" dirty="0">
                <a:latin typeface="Times New Roman" panose="02020603050405020304" pitchFamily="18" charset="0"/>
                <a:cs typeface="Times New Roman" panose="02020603050405020304" pitchFamily="18" charset="0"/>
              </a:rPr>
              <a:t>th</a:t>
            </a:r>
            <a:r>
              <a:rPr lang="en-GB" sz="3000" dirty="0">
                <a:latin typeface="Times New Roman" panose="02020603050405020304" pitchFamily="18" charset="0"/>
                <a:cs typeface="Times New Roman" panose="02020603050405020304" pitchFamily="18" charset="0"/>
              </a:rPr>
              <a:t> May, a fatal blow was dealt to her stomach, she died on 6</a:t>
            </a:r>
            <a:r>
              <a:rPr lang="en-GB" sz="3000" baseline="30000" dirty="0">
                <a:latin typeface="Times New Roman" panose="02020603050405020304" pitchFamily="18" charset="0"/>
                <a:cs typeface="Times New Roman" panose="02020603050405020304" pitchFamily="18" charset="0"/>
              </a:rPr>
              <a:t>th</a:t>
            </a:r>
            <a:r>
              <a:rPr lang="en-GB" sz="3000" dirty="0">
                <a:latin typeface="Times New Roman" panose="02020603050405020304" pitchFamily="18" charset="0"/>
                <a:cs typeface="Times New Roman" panose="02020603050405020304" pitchFamily="18" charset="0"/>
              </a:rPr>
              <a:t> May. </a:t>
            </a:r>
          </a:p>
          <a:p>
            <a:endParaRPr lang="en-GB" dirty="0"/>
          </a:p>
          <a:p>
            <a:endParaRPr lang="en-GB" dirty="0"/>
          </a:p>
        </p:txBody>
      </p:sp>
      <p:pic>
        <p:nvPicPr>
          <p:cNvPr id="1026" name="Picture 2" descr="Take away sign or stamp stock vector. Illustration of quality - 196009917">
            <a:extLst>
              <a:ext uri="{FF2B5EF4-FFF2-40B4-BE49-F238E27FC236}">
                <a16:creationId xmlns:a16="http://schemas.microsoft.com/office/drawing/2014/main" id="{9E8C10A3-3E5B-BBE2-EAEE-8A1515A5A8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216"/>
          <a:stretch/>
        </p:blipFill>
        <p:spPr bwMode="auto">
          <a:xfrm>
            <a:off x="9972992" y="1929384"/>
            <a:ext cx="1617345" cy="14996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5E1604-14D1-5E96-9C76-43A619925844}"/>
              </a:ext>
            </a:extLst>
          </p:cNvPr>
          <p:cNvSpPr txBox="1"/>
          <p:nvPr/>
        </p:nvSpPr>
        <p:spPr>
          <a:xfrm>
            <a:off x="9483907" y="3802743"/>
            <a:ext cx="2806065"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RECORD KEEPING</a:t>
            </a:r>
          </a:p>
          <a:p>
            <a:pPr marL="285750" indent="-2857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SHARING INFORMATION</a:t>
            </a:r>
          </a:p>
          <a:p>
            <a:pPr marL="285750" indent="-2857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BE CURIOUS</a:t>
            </a:r>
          </a:p>
          <a:p>
            <a:pPr marL="285750" indent="-2857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BE PERSISTENT</a:t>
            </a:r>
          </a:p>
          <a:p>
            <a:pPr marL="285750" indent="-2857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DOUBLE-CHECK</a:t>
            </a:r>
          </a:p>
        </p:txBody>
      </p:sp>
      <p:pic>
        <p:nvPicPr>
          <p:cNvPr id="1028" name="Picture 4" descr="Lauren Wright murder - aftermath and trial">
            <a:extLst>
              <a:ext uri="{FF2B5EF4-FFF2-40B4-BE49-F238E27FC236}">
                <a16:creationId xmlns:a16="http://schemas.microsoft.com/office/drawing/2014/main" id="{F34CBD53-9A99-1ADE-06D4-53AA06B31B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7335" y="95536"/>
            <a:ext cx="207645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9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58">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2995F1-6824-0608-642B-5ABE01FF0741}"/>
              </a:ext>
            </a:extLst>
          </p:cNvPr>
          <p:cNvSpPr>
            <a:spLocks noGrp="1"/>
          </p:cNvSpPr>
          <p:nvPr>
            <p:ph type="title"/>
          </p:nvPr>
        </p:nvSpPr>
        <p:spPr>
          <a:xfrm>
            <a:off x="630936" y="4544570"/>
            <a:ext cx="3344528" cy="1600200"/>
          </a:xfrm>
        </p:spPr>
        <p:txBody>
          <a:bodyPr vert="horz" lIns="91440" tIns="45720" rIns="91440" bIns="45720" rtlCol="0" anchor="ctr">
            <a:normAutofit/>
          </a:bodyPr>
          <a:lstStyle/>
          <a:p>
            <a:r>
              <a:rPr lang="en-US" sz="4400"/>
              <a:t>Do you know who these children are?</a:t>
            </a:r>
          </a:p>
        </p:txBody>
      </p:sp>
      <p:pic>
        <p:nvPicPr>
          <p:cNvPr id="2054" name="Picture 6" descr="Daniel Pelka: Serious case review finds 'missed opportunities' | Parikiaki  Cyprus and Cypriot News">
            <a:extLst>
              <a:ext uri="{FF2B5EF4-FFF2-40B4-BE49-F238E27FC236}">
                <a16:creationId xmlns:a16="http://schemas.microsoft.com/office/drawing/2014/main" id="{554030B6-8310-4261-7584-EED5DC034A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63" r="33911" b="-2"/>
          <a:stretch/>
        </p:blipFill>
        <p:spPr bwMode="auto">
          <a:xfrm>
            <a:off x="8117522" y="41495"/>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Both Star Hobson's killer and her mum should have got life in prison |  Metro News">
            <a:extLst>
              <a:ext uri="{FF2B5EF4-FFF2-40B4-BE49-F238E27FC236}">
                <a16:creationId xmlns:a16="http://schemas.microsoft.com/office/drawing/2014/main" id="{AD26235F-A7E9-0259-1289-43CBA8D4E6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28" r="48063" b="2"/>
          <a:stretch/>
        </p:blipFill>
        <p:spPr bwMode="auto">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Arthur Labinjo-Hughes: Review of his death 'owes it to him' - BBC News">
            <a:extLst>
              <a:ext uri="{FF2B5EF4-FFF2-40B4-BE49-F238E27FC236}">
                <a16:creationId xmlns:a16="http://schemas.microsoft.com/office/drawing/2014/main" id="{C107DF0B-3AAF-D480-DAE9-9F2DD4D7BE7C}"/>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8397" r="39395" b="-2"/>
          <a:stretch/>
        </p:blipFill>
        <p:spPr bwMode="auto">
          <a:xfrm>
            <a:off x="109516" y="79663"/>
            <a:ext cx="3943379" cy="4248769"/>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2065" name="Ink 2060">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2065" name="Ink 2060">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7"/>
              <a:stretch>
                <a:fillRect/>
              </a:stretch>
            </p:blipFill>
            <p:spPr>
              <a:xfrm>
                <a:off x="5737403" y="4868832"/>
                <a:ext cx="36000" cy="32709"/>
              </a:xfrm>
              <a:prstGeom prst="rect">
                <a:avLst/>
              </a:prstGeom>
            </p:spPr>
          </p:pic>
        </mc:Fallback>
      </mc:AlternateContent>
      <p:sp>
        <p:nvSpPr>
          <p:cNvPr id="2063"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9892" y="4544568"/>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A7A259"/>
          </a:solidFill>
          <a:ln w="34925">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5166C28-A4CB-7AD9-050E-D602F4A4EFB8}"/>
              </a:ext>
            </a:extLst>
          </p:cNvPr>
          <p:cNvSpPr txBox="1"/>
          <p:nvPr/>
        </p:nvSpPr>
        <p:spPr>
          <a:xfrm>
            <a:off x="9089496" y="4544568"/>
            <a:ext cx="2471567" cy="1600200"/>
          </a:xfrm>
          <a:prstGeom prst="rect">
            <a:avLst/>
          </a:prstGeom>
        </p:spPr>
        <p:txBody>
          <a:bodyPr vert="horz" lIns="91440" tIns="45720" rIns="91440" bIns="45720" rtlCol="0" anchor="ctr">
            <a:normAutofit fontScale="92500" lnSpcReduction="10000"/>
          </a:bodyPr>
          <a:lstStyle/>
          <a:p>
            <a:pPr indent="-228600" defTabSz="914400">
              <a:lnSpc>
                <a:spcPct val="11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Think the unthinkable!</a:t>
            </a:r>
          </a:p>
          <a:p>
            <a:pPr indent="-228600" defTabSz="914400">
              <a:lnSpc>
                <a:spcPct val="11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Keep pestering</a:t>
            </a:r>
          </a:p>
          <a:p>
            <a:pPr indent="-228600" defTabSz="914400">
              <a:lnSpc>
                <a:spcPct val="11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Share information</a:t>
            </a:r>
          </a:p>
        </p:txBody>
      </p:sp>
      <p:pic>
        <p:nvPicPr>
          <p:cNvPr id="3" name="Picture 2" descr="Take away sign or stamp stock vector. Illustration of quality - 196009917">
            <a:extLst>
              <a:ext uri="{FF2B5EF4-FFF2-40B4-BE49-F238E27FC236}">
                <a16:creationId xmlns:a16="http://schemas.microsoft.com/office/drawing/2014/main" id="{CB435C74-4660-0BC9-580F-B80D9875373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2216"/>
          <a:stretch/>
        </p:blipFill>
        <p:spPr bwMode="auto">
          <a:xfrm>
            <a:off x="4606400" y="4645152"/>
            <a:ext cx="1617345" cy="1499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59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77" name="Rectangle 19476">
            <a:extLst>
              <a:ext uri="{FF2B5EF4-FFF2-40B4-BE49-F238E27FC236}">
                <a16:creationId xmlns:a16="http://schemas.microsoft.com/office/drawing/2014/main" id="{75824B8B-B231-480A-9E80-6D446D1D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79" name="Freeform: Shape 19478">
            <a:extLst>
              <a:ext uri="{FF2B5EF4-FFF2-40B4-BE49-F238E27FC236}">
                <a16:creationId xmlns:a16="http://schemas.microsoft.com/office/drawing/2014/main" id="{C43AF03E-5FC1-48B3-8CF2-01998C232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58548" y="0"/>
            <a:ext cx="7464980" cy="6858000"/>
          </a:xfrm>
          <a:custGeom>
            <a:avLst/>
            <a:gdLst>
              <a:gd name="connsiteX0" fmla="*/ 0 w 7464980"/>
              <a:gd name="connsiteY0" fmla="*/ 0 h 6858000"/>
              <a:gd name="connsiteX1" fmla="*/ 1624264 w 7464980"/>
              <a:gd name="connsiteY1" fmla="*/ 0 h 6858000"/>
              <a:gd name="connsiteX2" fmla="*/ 2171700 w 7464980"/>
              <a:gd name="connsiteY2" fmla="*/ 0 h 6858000"/>
              <a:gd name="connsiteX3" fmla="*/ 2794224 w 7464980"/>
              <a:gd name="connsiteY3" fmla="*/ 0 h 6858000"/>
              <a:gd name="connsiteX4" fmla="*/ 2860782 w 7464980"/>
              <a:gd name="connsiteY4" fmla="*/ 0 h 6858000"/>
              <a:gd name="connsiteX5" fmla="*/ 7446838 w 7464980"/>
              <a:gd name="connsiteY5" fmla="*/ 0 h 6858000"/>
              <a:gd name="connsiteX6" fmla="*/ 7437231 w 7464980"/>
              <a:gd name="connsiteY6" fmla="*/ 94814 h 6858000"/>
              <a:gd name="connsiteX7" fmla="*/ 7442282 w 7464980"/>
              <a:gd name="connsiteY7" fmla="*/ 421796 h 6858000"/>
              <a:gd name="connsiteX8" fmla="*/ 7446216 w 7464980"/>
              <a:gd name="connsiteY8" fmla="*/ 812192 h 6858000"/>
              <a:gd name="connsiteX9" fmla="*/ 7426545 w 7464980"/>
              <a:gd name="connsiteY9" fmla="*/ 1113642 h 6858000"/>
              <a:gd name="connsiteX10" fmla="*/ 7454338 w 7464980"/>
              <a:gd name="connsiteY10" fmla="*/ 1796708 h 6858000"/>
              <a:gd name="connsiteX11" fmla="*/ 7452689 w 7464980"/>
              <a:gd name="connsiteY11" fmla="*/ 2327333 h 6858000"/>
              <a:gd name="connsiteX12" fmla="*/ 7443551 w 7464980"/>
              <a:gd name="connsiteY12" fmla="*/ 2784280 h 6858000"/>
              <a:gd name="connsiteX13" fmla="*/ 7449008 w 7464980"/>
              <a:gd name="connsiteY13" fmla="*/ 2985458 h 6858000"/>
              <a:gd name="connsiteX14" fmla="*/ 7435302 w 7464980"/>
              <a:gd name="connsiteY14" fmla="*/ 3531096 h 6858000"/>
              <a:gd name="connsiteX15" fmla="*/ 7445835 w 7464980"/>
              <a:gd name="connsiteY15" fmla="*/ 4336830 h 6858000"/>
              <a:gd name="connsiteX16" fmla="*/ 7444947 w 7464980"/>
              <a:gd name="connsiteY16" fmla="*/ 5026893 h 6858000"/>
              <a:gd name="connsiteX17" fmla="*/ 7449262 w 7464980"/>
              <a:gd name="connsiteY17" fmla="*/ 5252632 h 6858000"/>
              <a:gd name="connsiteX18" fmla="*/ 7449262 w 7464980"/>
              <a:gd name="connsiteY18" fmla="*/ 5466282 h 6858000"/>
              <a:gd name="connsiteX19" fmla="*/ 7411187 w 7464980"/>
              <a:gd name="connsiteY19" fmla="*/ 6121225 h 6858000"/>
              <a:gd name="connsiteX20" fmla="*/ 7426643 w 7464980"/>
              <a:gd name="connsiteY20" fmla="*/ 6708907 h 6858000"/>
              <a:gd name="connsiteX21" fmla="*/ 7443936 w 7464980"/>
              <a:gd name="connsiteY21" fmla="*/ 6858000 h 6858000"/>
              <a:gd name="connsiteX22" fmla="*/ 2860782 w 7464980"/>
              <a:gd name="connsiteY22" fmla="*/ 6858000 h 6858000"/>
              <a:gd name="connsiteX23" fmla="*/ 2794224 w 7464980"/>
              <a:gd name="connsiteY23" fmla="*/ 6858000 h 6858000"/>
              <a:gd name="connsiteX24" fmla="*/ 2171700 w 7464980"/>
              <a:gd name="connsiteY24" fmla="*/ 6858000 h 6858000"/>
              <a:gd name="connsiteX25" fmla="*/ 1624264 w 7464980"/>
              <a:gd name="connsiteY25" fmla="*/ 6858000 h 6858000"/>
              <a:gd name="connsiteX26" fmla="*/ 0 w 746498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64980" h="6858000">
                <a:moveTo>
                  <a:pt x="0" y="0"/>
                </a:moveTo>
                <a:lnTo>
                  <a:pt x="1624264" y="0"/>
                </a:lnTo>
                <a:lnTo>
                  <a:pt x="2171700" y="0"/>
                </a:lnTo>
                <a:lnTo>
                  <a:pt x="2794224" y="0"/>
                </a:lnTo>
                <a:lnTo>
                  <a:pt x="2860782" y="0"/>
                </a:lnTo>
                <a:lnTo>
                  <a:pt x="7446838" y="0"/>
                </a:lnTo>
                <a:lnTo>
                  <a:pt x="7437231" y="94814"/>
                </a:lnTo>
                <a:cubicBezTo>
                  <a:pt x="7430384" y="203629"/>
                  <a:pt x="7435048" y="312712"/>
                  <a:pt x="7442282" y="421796"/>
                </a:cubicBezTo>
                <a:cubicBezTo>
                  <a:pt x="7453108" y="551656"/>
                  <a:pt x="7454428" y="682144"/>
                  <a:pt x="7446216" y="812192"/>
                </a:cubicBezTo>
                <a:cubicBezTo>
                  <a:pt x="7438221" y="912591"/>
                  <a:pt x="7429210" y="1012988"/>
                  <a:pt x="7426545" y="1113642"/>
                </a:cubicBezTo>
                <a:cubicBezTo>
                  <a:pt x="7420198" y="1342689"/>
                  <a:pt x="7439236" y="1569316"/>
                  <a:pt x="7454338" y="1796708"/>
                </a:cubicBezTo>
                <a:cubicBezTo>
                  <a:pt x="7466015" y="1973710"/>
                  <a:pt x="7471472" y="2150457"/>
                  <a:pt x="7452689" y="2327333"/>
                </a:cubicBezTo>
                <a:cubicBezTo>
                  <a:pt x="7436698" y="2479266"/>
                  <a:pt x="7428321" y="2631453"/>
                  <a:pt x="7443551" y="2784280"/>
                </a:cubicBezTo>
                <a:cubicBezTo>
                  <a:pt x="7450277" y="2851085"/>
                  <a:pt x="7457512" y="2918653"/>
                  <a:pt x="7449008" y="2985458"/>
                </a:cubicBezTo>
                <a:cubicBezTo>
                  <a:pt x="7426036" y="3167039"/>
                  <a:pt x="7429591" y="3349132"/>
                  <a:pt x="7435302" y="3531096"/>
                </a:cubicBezTo>
                <a:cubicBezTo>
                  <a:pt x="7443805" y="3799715"/>
                  <a:pt x="7457892" y="4067954"/>
                  <a:pt x="7445835" y="4336830"/>
                </a:cubicBezTo>
                <a:cubicBezTo>
                  <a:pt x="7435555" y="4566639"/>
                  <a:pt x="7452181" y="4796831"/>
                  <a:pt x="7444947" y="5026893"/>
                </a:cubicBezTo>
                <a:cubicBezTo>
                  <a:pt x="7442510" y="5102162"/>
                  <a:pt x="7443957" y="5177504"/>
                  <a:pt x="7449262" y="5252632"/>
                </a:cubicBezTo>
                <a:cubicBezTo>
                  <a:pt x="7455799" y="5323700"/>
                  <a:pt x="7455799" y="5395213"/>
                  <a:pt x="7449262" y="5466282"/>
                </a:cubicBezTo>
                <a:cubicBezTo>
                  <a:pt x="7424767" y="5683875"/>
                  <a:pt x="7414742" y="5902486"/>
                  <a:pt x="7411187" y="6121225"/>
                </a:cubicBezTo>
                <a:cubicBezTo>
                  <a:pt x="7407951" y="6317442"/>
                  <a:pt x="7409569" y="6513586"/>
                  <a:pt x="7426643" y="6708907"/>
                </a:cubicBezTo>
                <a:lnTo>
                  <a:pt x="7443936" y="6858000"/>
                </a:lnTo>
                <a:lnTo>
                  <a:pt x="2860782" y="6858000"/>
                </a:lnTo>
                <a:lnTo>
                  <a:pt x="2794224" y="6858000"/>
                </a:lnTo>
                <a:lnTo>
                  <a:pt x="2171700" y="6858000"/>
                </a:lnTo>
                <a:lnTo>
                  <a:pt x="1624264" y="6858000"/>
                </a:lnTo>
                <a:lnTo>
                  <a:pt x="0" y="6858000"/>
                </a:lnTo>
                <a:close/>
              </a:path>
            </a:pathLst>
          </a:custGeom>
          <a:solidFill>
            <a:srgbClr val="A7A2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5094D0-7B51-4AA0-916E-B2A0C60EB27B}"/>
              </a:ext>
            </a:extLst>
          </p:cNvPr>
          <p:cNvSpPr>
            <a:spLocks noGrp="1"/>
          </p:cNvSpPr>
          <p:nvPr>
            <p:ph type="title"/>
          </p:nvPr>
        </p:nvSpPr>
        <p:spPr>
          <a:xfrm>
            <a:off x="5417191" y="329184"/>
            <a:ext cx="6241568" cy="1783080"/>
          </a:xfrm>
        </p:spPr>
        <p:txBody>
          <a:bodyPr anchor="b">
            <a:normAutofit/>
          </a:bodyPr>
          <a:lstStyle/>
          <a:p>
            <a:pPr>
              <a:lnSpc>
                <a:spcPct val="90000"/>
              </a:lnSpc>
            </a:pPr>
            <a:r>
              <a:rPr lang="en-GB" sz="4500">
                <a:solidFill>
                  <a:schemeClr val="bg1"/>
                </a:solidFill>
              </a:rPr>
              <a:t>EXAMPLES OF POOR PRACTICE COMMONLY SEEN in reviews after children die:</a:t>
            </a:r>
          </a:p>
        </p:txBody>
      </p:sp>
      <p:sp>
        <p:nvSpPr>
          <p:cNvPr id="19481"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60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653C25-35CE-D5DD-6A3E-9A08EE01AE40}"/>
              </a:ext>
            </a:extLst>
          </p:cNvPr>
          <p:cNvSpPr>
            <a:spLocks noGrp="1"/>
          </p:cNvSpPr>
          <p:nvPr>
            <p:ph idx="1"/>
          </p:nvPr>
        </p:nvSpPr>
        <p:spPr>
          <a:xfrm>
            <a:off x="5417191" y="2706624"/>
            <a:ext cx="6241568" cy="3895344"/>
          </a:xfrm>
        </p:spPr>
        <p:txBody>
          <a:bodyPr>
            <a:normAutofit fontScale="85000" lnSpcReduction="20000"/>
          </a:bodyPr>
          <a:lstStyle/>
          <a:p>
            <a:pPr>
              <a:lnSpc>
                <a:spcPct val="100000"/>
              </a:lnSpc>
            </a:pPr>
            <a:r>
              <a:rPr lang="en-GB" sz="2600" dirty="0">
                <a:solidFill>
                  <a:schemeClr val="bg1"/>
                </a:solidFill>
                <a:latin typeface="Times New Roman" panose="02020603050405020304" pitchFamily="18" charset="0"/>
                <a:cs typeface="Times New Roman" panose="02020603050405020304" pitchFamily="18" charset="0"/>
              </a:rPr>
              <a:t>Failure to act on and refer the </a:t>
            </a:r>
            <a:r>
              <a:rPr lang="en-GB" sz="2600" b="1" dirty="0">
                <a:solidFill>
                  <a:schemeClr val="bg1"/>
                </a:solidFill>
                <a:latin typeface="Times New Roman" panose="02020603050405020304" pitchFamily="18" charset="0"/>
                <a:cs typeface="Times New Roman" panose="02020603050405020304" pitchFamily="18" charset="0"/>
              </a:rPr>
              <a:t>early signs </a:t>
            </a:r>
            <a:r>
              <a:rPr lang="en-GB" sz="2600" dirty="0">
                <a:solidFill>
                  <a:schemeClr val="bg1"/>
                </a:solidFill>
                <a:latin typeface="Times New Roman" panose="02020603050405020304" pitchFamily="18" charset="0"/>
                <a:cs typeface="Times New Roman" panose="02020603050405020304" pitchFamily="18" charset="0"/>
              </a:rPr>
              <a:t>of maltreatment</a:t>
            </a:r>
          </a:p>
          <a:p>
            <a:pPr>
              <a:lnSpc>
                <a:spcPct val="100000"/>
              </a:lnSpc>
            </a:pPr>
            <a:r>
              <a:rPr lang="en-GB" sz="2600" b="1" dirty="0">
                <a:solidFill>
                  <a:schemeClr val="bg1"/>
                </a:solidFill>
                <a:latin typeface="Times New Roman" panose="02020603050405020304" pitchFamily="18" charset="0"/>
                <a:cs typeface="Times New Roman" panose="02020603050405020304" pitchFamily="18" charset="0"/>
              </a:rPr>
              <a:t>Poor record keeping</a:t>
            </a:r>
          </a:p>
          <a:p>
            <a:pPr>
              <a:lnSpc>
                <a:spcPct val="100000"/>
              </a:lnSpc>
            </a:pPr>
            <a:r>
              <a:rPr lang="en-GB" sz="2600" dirty="0">
                <a:solidFill>
                  <a:schemeClr val="bg1"/>
                </a:solidFill>
                <a:latin typeface="Times New Roman" panose="02020603050405020304" pitchFamily="18" charset="0"/>
                <a:cs typeface="Times New Roman" panose="02020603050405020304" pitchFamily="18" charset="0"/>
              </a:rPr>
              <a:t>Failure to listen to the </a:t>
            </a:r>
            <a:r>
              <a:rPr lang="en-GB" sz="2600" b="1" dirty="0">
                <a:solidFill>
                  <a:schemeClr val="bg1"/>
                </a:solidFill>
                <a:latin typeface="Times New Roman" panose="02020603050405020304" pitchFamily="18" charset="0"/>
                <a:cs typeface="Times New Roman" panose="02020603050405020304" pitchFamily="18" charset="0"/>
              </a:rPr>
              <a:t>view of the child </a:t>
            </a:r>
            <a:r>
              <a:rPr lang="en-GB" sz="2600" dirty="0">
                <a:solidFill>
                  <a:schemeClr val="bg1"/>
                </a:solidFill>
                <a:latin typeface="Times New Roman" panose="02020603050405020304" pitchFamily="18" charset="0"/>
                <a:cs typeface="Times New Roman" panose="02020603050405020304" pitchFamily="18" charset="0"/>
              </a:rPr>
              <a:t>and reassess concerns when the </a:t>
            </a:r>
            <a:r>
              <a:rPr lang="en-GB" sz="2600" b="1" dirty="0">
                <a:solidFill>
                  <a:schemeClr val="bg1"/>
                </a:solidFill>
                <a:latin typeface="Times New Roman" panose="02020603050405020304" pitchFamily="18" charset="0"/>
                <a:cs typeface="Times New Roman" panose="02020603050405020304" pitchFamily="18" charset="0"/>
              </a:rPr>
              <a:t>situation doesn’t improve</a:t>
            </a:r>
          </a:p>
          <a:p>
            <a:pPr>
              <a:lnSpc>
                <a:spcPct val="100000"/>
              </a:lnSpc>
            </a:pPr>
            <a:r>
              <a:rPr lang="en-GB" sz="2600" b="1" dirty="0">
                <a:solidFill>
                  <a:schemeClr val="bg1"/>
                </a:solidFill>
                <a:latin typeface="Times New Roman" panose="02020603050405020304" pitchFamily="18" charset="0"/>
                <a:cs typeface="Times New Roman" panose="02020603050405020304" pitchFamily="18" charset="0"/>
              </a:rPr>
              <a:t>Not sharing information </a:t>
            </a:r>
            <a:r>
              <a:rPr lang="en-GB" sz="2600" dirty="0">
                <a:solidFill>
                  <a:schemeClr val="bg1"/>
                </a:solidFill>
                <a:latin typeface="Times New Roman" panose="02020603050405020304" pitchFamily="18" charset="0"/>
                <a:cs typeface="Times New Roman" panose="02020603050405020304" pitchFamily="18" charset="0"/>
              </a:rPr>
              <a:t>with the right people within, and between, agencies and/or sharing information too slowly</a:t>
            </a:r>
          </a:p>
          <a:p>
            <a:pPr>
              <a:lnSpc>
                <a:spcPct val="100000"/>
              </a:lnSpc>
            </a:pPr>
            <a:r>
              <a:rPr lang="en-GB" sz="2600" dirty="0">
                <a:solidFill>
                  <a:schemeClr val="bg1"/>
                </a:solidFill>
                <a:latin typeface="Times New Roman" panose="02020603050405020304" pitchFamily="18" charset="0"/>
                <a:cs typeface="Times New Roman" panose="02020603050405020304" pitchFamily="18" charset="0"/>
              </a:rPr>
              <a:t>A </a:t>
            </a:r>
            <a:r>
              <a:rPr lang="en-GB" sz="2600" b="1" dirty="0">
                <a:solidFill>
                  <a:schemeClr val="bg1"/>
                </a:solidFill>
                <a:latin typeface="Times New Roman" panose="02020603050405020304" pitchFamily="18" charset="0"/>
                <a:cs typeface="Times New Roman" panose="02020603050405020304" pitchFamily="18" charset="0"/>
              </a:rPr>
              <a:t>lack of challenge </a:t>
            </a:r>
            <a:r>
              <a:rPr lang="en-GB" sz="2600" dirty="0">
                <a:solidFill>
                  <a:schemeClr val="bg1"/>
                </a:solidFill>
                <a:latin typeface="Times New Roman" panose="02020603050405020304" pitchFamily="18" charset="0"/>
                <a:cs typeface="Times New Roman" panose="02020603050405020304" pitchFamily="18" charset="0"/>
              </a:rPr>
              <a:t>to those who appear not to be taking action</a:t>
            </a:r>
          </a:p>
        </p:txBody>
      </p:sp>
      <p:pic>
        <p:nvPicPr>
          <p:cNvPr id="4" name="Picture 4" descr="Lauren Wright murder - aftermath and trial">
            <a:extLst>
              <a:ext uri="{FF2B5EF4-FFF2-40B4-BE49-F238E27FC236}">
                <a16:creationId xmlns:a16="http://schemas.microsoft.com/office/drawing/2014/main" id="{F2370B00-7339-EC48-4D9E-B864A2EE7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75" r="-1" b="-1"/>
          <a:stretch/>
        </p:blipFill>
        <p:spPr bwMode="auto">
          <a:xfrm>
            <a:off x="579134" y="329184"/>
            <a:ext cx="3582314" cy="29260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ake away sign or stamp stock vector. Illustration of quality - 196009917">
            <a:extLst>
              <a:ext uri="{FF2B5EF4-FFF2-40B4-BE49-F238E27FC236}">
                <a16:creationId xmlns:a16="http://schemas.microsoft.com/office/drawing/2014/main" id="{1685E4AF-57F3-253E-8ABC-4F84458247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216"/>
          <a:stretch/>
        </p:blipFill>
        <p:spPr bwMode="auto">
          <a:xfrm>
            <a:off x="782009" y="3493008"/>
            <a:ext cx="3158276" cy="292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04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7A89-A04A-E04B-D9F3-B1AA94F9C284}"/>
              </a:ext>
            </a:extLst>
          </p:cNvPr>
          <p:cNvSpPr>
            <a:spLocks noGrp="1"/>
          </p:cNvSpPr>
          <p:nvPr>
            <p:ph type="title"/>
          </p:nvPr>
        </p:nvSpPr>
        <p:spPr/>
        <p:txBody>
          <a:bodyPr/>
          <a:lstStyle/>
          <a:p>
            <a:r>
              <a:rPr lang="en-GB" dirty="0"/>
              <a:t>Why don’t people share information?</a:t>
            </a:r>
          </a:p>
        </p:txBody>
      </p:sp>
      <p:sp>
        <p:nvSpPr>
          <p:cNvPr id="3" name="Content Placeholder 2">
            <a:extLst>
              <a:ext uri="{FF2B5EF4-FFF2-40B4-BE49-F238E27FC236}">
                <a16:creationId xmlns:a16="http://schemas.microsoft.com/office/drawing/2014/main" id="{3083213B-2E08-4DE7-8621-6737F5CC243F}"/>
              </a:ext>
            </a:extLst>
          </p:cNvPr>
          <p:cNvSpPr>
            <a:spLocks noGrp="1"/>
          </p:cNvSpPr>
          <p:nvPr>
            <p:ph idx="1"/>
          </p:nvPr>
        </p:nvSpPr>
        <p:spPr/>
        <p:txBody>
          <a:bodyPr>
            <a:normAutofit fontScale="70000" lnSpcReduction="20000"/>
          </a:bodyPr>
          <a:lstStyle/>
          <a:p>
            <a:r>
              <a:rPr lang="en-GB" dirty="0">
                <a:latin typeface="Times New Roman" panose="02020603050405020304" pitchFamily="18" charset="0"/>
                <a:cs typeface="Times New Roman" panose="02020603050405020304" pitchFamily="18" charset="0"/>
              </a:rPr>
              <a:t>Worry about confidentiality or data protection – </a:t>
            </a:r>
            <a:r>
              <a:rPr lang="en-GB" b="1" dirty="0">
                <a:latin typeface="Times New Roman" panose="02020603050405020304" pitchFamily="18" charset="0"/>
                <a:cs typeface="Times New Roman" panose="02020603050405020304" pitchFamily="18" charset="0"/>
              </a:rPr>
              <a:t>safeguarding / child protection concerns trump these every time!</a:t>
            </a:r>
          </a:p>
          <a:p>
            <a:r>
              <a:rPr lang="en-GB" dirty="0">
                <a:latin typeface="Times New Roman" panose="02020603050405020304" pitchFamily="18" charset="0"/>
                <a:cs typeface="Times New Roman" panose="02020603050405020304" pitchFamily="18" charset="0"/>
              </a:rPr>
              <a:t>Confusion about whether they need child/family consent – </a:t>
            </a:r>
            <a:r>
              <a:rPr lang="en-GB" b="1" dirty="0">
                <a:latin typeface="Times New Roman" panose="02020603050405020304" pitchFamily="18" charset="0"/>
                <a:cs typeface="Times New Roman" panose="02020603050405020304" pitchFamily="18" charset="0"/>
              </a:rPr>
              <a:t>this is for the DSL to decide, not you</a:t>
            </a:r>
          </a:p>
          <a:p>
            <a:r>
              <a:rPr lang="en-GB" dirty="0">
                <a:latin typeface="Times New Roman" panose="02020603050405020304" pitchFamily="18" charset="0"/>
                <a:cs typeface="Times New Roman" panose="02020603050405020304" pitchFamily="18" charset="0"/>
              </a:rPr>
              <a:t>Fear they might be proved wrong and cause unnecessary distress to a child or family – </a:t>
            </a:r>
            <a:r>
              <a:rPr lang="en-GB" b="1" dirty="0">
                <a:latin typeface="Times New Roman" panose="02020603050405020304" pitchFamily="18" charset="0"/>
                <a:cs typeface="Times New Roman" panose="02020603050405020304" pitchFamily="18" charset="0"/>
              </a:rPr>
              <a:t>what’s the alternative?</a:t>
            </a:r>
          </a:p>
          <a:p>
            <a:r>
              <a:rPr lang="en-GB" dirty="0">
                <a:latin typeface="Times New Roman" panose="02020603050405020304" pitchFamily="18" charset="0"/>
                <a:cs typeface="Times New Roman" panose="02020603050405020304" pitchFamily="18" charset="0"/>
              </a:rPr>
              <a:t>Worry it might reveal something they shouldn’t, and then be subject to disciplinary procedures – </a:t>
            </a:r>
            <a:r>
              <a:rPr lang="en-GB" b="1" dirty="0">
                <a:latin typeface="Times New Roman" panose="02020603050405020304" pitchFamily="18" charset="0"/>
                <a:cs typeface="Times New Roman" panose="02020603050405020304" pitchFamily="18" charset="0"/>
              </a:rPr>
              <a:t>you have the right motivation, 3D Recruit have your back</a:t>
            </a:r>
          </a:p>
          <a:p>
            <a:r>
              <a:rPr lang="en-GB" dirty="0">
                <a:latin typeface="Times New Roman" panose="02020603050405020304" pitchFamily="18" charset="0"/>
                <a:cs typeface="Times New Roman" panose="02020603050405020304" pitchFamily="18" charset="0"/>
              </a:rPr>
              <a:t>Assumptions that someone else will share</a:t>
            </a:r>
          </a:p>
          <a:p>
            <a:r>
              <a:rPr lang="en-GB" dirty="0">
                <a:latin typeface="Times New Roman" panose="02020603050405020304" pitchFamily="18" charset="0"/>
                <a:cs typeface="Times New Roman" panose="02020603050405020304" pitchFamily="18" charset="0"/>
              </a:rPr>
              <a:t>Concern that there may be consequences for the child or family – </a:t>
            </a:r>
            <a:r>
              <a:rPr lang="en-GB" b="1" dirty="0">
                <a:latin typeface="Times New Roman" panose="02020603050405020304" pitchFamily="18" charset="0"/>
                <a:cs typeface="Times New Roman" panose="02020603050405020304" pitchFamily="18" charset="0"/>
              </a:rPr>
              <a:t>what’s the alternative?</a:t>
            </a:r>
          </a:p>
          <a:p>
            <a:r>
              <a:rPr lang="en-GB" dirty="0">
                <a:latin typeface="Times New Roman" panose="02020603050405020304" pitchFamily="18" charset="0"/>
                <a:cs typeface="Times New Roman" panose="02020603050405020304" pitchFamily="18" charset="0"/>
              </a:rPr>
              <a:t>Concern that sharing information might lead to more work – </a:t>
            </a:r>
            <a:r>
              <a:rPr lang="en-GB" b="1" dirty="0">
                <a:latin typeface="Times New Roman" panose="02020603050405020304" pitchFamily="18" charset="0"/>
                <a:cs typeface="Times New Roman" panose="02020603050405020304" pitchFamily="18" charset="0"/>
              </a:rPr>
              <a:t>who would do that!</a:t>
            </a:r>
          </a:p>
          <a:p>
            <a:r>
              <a:rPr lang="en-GB" dirty="0">
                <a:latin typeface="Times New Roman" panose="02020603050405020304" pitchFamily="18" charset="0"/>
                <a:cs typeface="Times New Roman" panose="02020603050405020304" pitchFamily="18" charset="0"/>
              </a:rPr>
              <a:t>Not identifying that they need to share information or that the information they have has </a:t>
            </a:r>
            <a:r>
              <a:rPr lang="en-GB" b="1" dirty="0">
                <a:latin typeface="Times New Roman" panose="02020603050405020304" pitchFamily="18" charset="0"/>
                <a:cs typeface="Times New Roman" panose="02020603050405020304" pitchFamily="18" charset="0"/>
              </a:rPr>
              <a:t>relevance</a:t>
            </a:r>
          </a:p>
        </p:txBody>
      </p:sp>
      <p:pic>
        <p:nvPicPr>
          <p:cNvPr id="20482" name="Picture 2" descr="Craig Wright and his wife Tracey were found guilty of Lauren Wright's manslaughter">
            <a:extLst>
              <a:ext uri="{FF2B5EF4-FFF2-40B4-BE49-F238E27FC236}">
                <a16:creationId xmlns:a16="http://schemas.microsoft.com/office/drawing/2014/main" id="{C044D57A-5C8E-F739-A7C7-FD4258585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7737" y="365125"/>
            <a:ext cx="28575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Rolf Harris - ArteRainer">
            <a:extLst>
              <a:ext uri="{FF2B5EF4-FFF2-40B4-BE49-F238E27FC236}">
                <a16:creationId xmlns:a16="http://schemas.microsoft.com/office/drawing/2014/main" id="{B4BE5394-963A-E13A-E46F-B238DAA15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8575" y="647700"/>
            <a:ext cx="451485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People Do Bad Things - YouTube">
            <a:extLst>
              <a:ext uri="{FF2B5EF4-FFF2-40B4-BE49-F238E27FC236}">
                <a16:creationId xmlns:a16="http://schemas.microsoft.com/office/drawing/2014/main" id="{CABA8EA1-C2F6-57EA-8FF6-C39389966D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138" y="214884"/>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ake away sign or stamp stock vector. Illustration of quality - 196009917">
            <a:extLst>
              <a:ext uri="{FF2B5EF4-FFF2-40B4-BE49-F238E27FC236}">
                <a16:creationId xmlns:a16="http://schemas.microsoft.com/office/drawing/2014/main" id="{706D4BFF-04C1-8A79-7D1E-A13DB09FCD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2216"/>
          <a:stretch/>
        </p:blipFill>
        <p:spPr bwMode="auto">
          <a:xfrm>
            <a:off x="2116562" y="3163824"/>
            <a:ext cx="3158276" cy="292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28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7DD5E-BA31-9108-898B-C3691BC097AD}"/>
              </a:ext>
            </a:extLst>
          </p:cNvPr>
          <p:cNvSpPr>
            <a:spLocks noGrp="1"/>
          </p:cNvSpPr>
          <p:nvPr>
            <p:ph type="title"/>
          </p:nvPr>
        </p:nvSpPr>
        <p:spPr>
          <a:xfrm>
            <a:off x="640080" y="325370"/>
            <a:ext cx="4368602" cy="1129358"/>
          </a:xfrm>
        </p:spPr>
        <p:txBody>
          <a:bodyPr anchor="b">
            <a:normAutofit/>
          </a:bodyPr>
          <a:lstStyle/>
          <a:p>
            <a:r>
              <a:rPr lang="en-GB" sz="6600" dirty="0"/>
              <a:t>Reflection point</a:t>
            </a:r>
          </a:p>
        </p:txBody>
      </p:sp>
      <p:sp>
        <p:nvSpPr>
          <p:cNvPr id="3" name="Content Placeholder 2">
            <a:extLst>
              <a:ext uri="{FF2B5EF4-FFF2-40B4-BE49-F238E27FC236}">
                <a16:creationId xmlns:a16="http://schemas.microsoft.com/office/drawing/2014/main" id="{F3EE962C-7985-0BA0-35CF-86D0C4935F2E}"/>
              </a:ext>
            </a:extLst>
          </p:cNvPr>
          <p:cNvSpPr>
            <a:spLocks noGrp="1"/>
          </p:cNvSpPr>
          <p:nvPr>
            <p:ph idx="1"/>
          </p:nvPr>
        </p:nvSpPr>
        <p:spPr>
          <a:xfrm>
            <a:off x="640080" y="2872899"/>
            <a:ext cx="4243589" cy="3320668"/>
          </a:xfrm>
        </p:spPr>
        <p:txBody>
          <a:bodyPr>
            <a:normAutofit/>
          </a:bodyPr>
          <a:lstStyle/>
          <a:p>
            <a:pPr marL="0" indent="0">
              <a:buNone/>
            </a:pPr>
            <a:r>
              <a:rPr lang="en-GB" dirty="0">
                <a:latin typeface="Times New Roman" panose="02020603050405020304" pitchFamily="18" charset="0"/>
                <a:cs typeface="Times New Roman" panose="02020603050405020304" pitchFamily="18" charset="0"/>
              </a:rPr>
              <a:t>Why is safeguarding important?</a:t>
            </a:r>
          </a:p>
          <a:p>
            <a:pPr marL="0" indent="0">
              <a:buNone/>
            </a:pPr>
            <a:r>
              <a:rPr lang="en-GB" dirty="0">
                <a:latin typeface="Times New Roman" panose="02020603050405020304" pitchFamily="18" charset="0"/>
                <a:cs typeface="Times New Roman" panose="02020603050405020304" pitchFamily="18" charset="0"/>
              </a:rPr>
              <a:t>What’s your role in safeguarding pupils?</a:t>
            </a:r>
          </a:p>
          <a:p>
            <a:pPr marL="0" indent="0">
              <a:buNone/>
            </a:pPr>
            <a:r>
              <a:rPr lang="en-GB" dirty="0">
                <a:latin typeface="Times New Roman" panose="02020603050405020304" pitchFamily="18" charset="0"/>
                <a:cs typeface="Times New Roman" panose="02020603050405020304" pitchFamily="18" charset="0"/>
              </a:rPr>
              <a:t>Why should you bother?</a:t>
            </a:r>
          </a:p>
          <a:p>
            <a:pPr marL="0" indent="0">
              <a:buNone/>
            </a:pPr>
            <a:endParaRPr lang="en-GB" dirty="0"/>
          </a:p>
        </p:txBody>
      </p:sp>
      <p:pic>
        <p:nvPicPr>
          <p:cNvPr id="2050" name="Picture 2" descr="Typing app for pc - lobooth">
            <a:extLst>
              <a:ext uri="{FF2B5EF4-FFF2-40B4-BE49-F238E27FC236}">
                <a16:creationId xmlns:a16="http://schemas.microsoft.com/office/drawing/2014/main" id="{A897B1A0-5209-FF9B-63EB-3FF1D0C2E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027" r="1180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782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D112-2C41-204C-C99D-9D75BBCE9816}"/>
              </a:ext>
            </a:extLst>
          </p:cNvPr>
          <p:cNvSpPr>
            <a:spLocks noGrp="1"/>
          </p:cNvSpPr>
          <p:nvPr>
            <p:ph type="ctrTitle"/>
          </p:nvPr>
        </p:nvSpPr>
        <p:spPr>
          <a:xfrm>
            <a:off x="890338" y="640080"/>
            <a:ext cx="3734014" cy="3566160"/>
          </a:xfrm>
        </p:spPr>
        <p:txBody>
          <a:bodyPr anchor="b">
            <a:noAutofit/>
          </a:bodyPr>
          <a:lstStyle/>
          <a:p>
            <a:r>
              <a:rPr lang="en-GB" sz="6000" dirty="0"/>
              <a:t>What LEGISLATION PROTECTS CHILDREN?</a:t>
            </a:r>
          </a:p>
        </p:txBody>
      </p:sp>
      <p:sp>
        <p:nvSpPr>
          <p:cNvPr id="3" name="Subtitle 2">
            <a:extLst>
              <a:ext uri="{FF2B5EF4-FFF2-40B4-BE49-F238E27FC236}">
                <a16:creationId xmlns:a16="http://schemas.microsoft.com/office/drawing/2014/main" id="{495ECE48-ABAB-0CE2-17C3-3C83F4B78A9D}"/>
              </a:ext>
            </a:extLst>
          </p:cNvPr>
          <p:cNvSpPr>
            <a:spLocks noGrp="1"/>
          </p:cNvSpPr>
          <p:nvPr>
            <p:ph type="subTitle" idx="1"/>
          </p:nvPr>
        </p:nvSpPr>
        <p:spPr>
          <a:xfrm>
            <a:off x="890338" y="4908724"/>
            <a:ext cx="3734014" cy="1572768"/>
          </a:xfrm>
        </p:spPr>
        <p:txBody>
          <a:bodyPr>
            <a:normAutofit/>
          </a:bodyPr>
          <a:lstStyle/>
          <a:p>
            <a:endParaRPr lang="en-GB" sz="2800" dirty="0"/>
          </a:p>
          <a:p>
            <a:endParaRPr lang="en-GB" dirty="0"/>
          </a:p>
        </p:txBody>
      </p:sp>
      <p:pic>
        <p:nvPicPr>
          <p:cNvPr id="19" name="Picture 3" descr="Jigsaw puzzles in plastic figures">
            <a:extLst>
              <a:ext uri="{FF2B5EF4-FFF2-40B4-BE49-F238E27FC236}">
                <a16:creationId xmlns:a16="http://schemas.microsoft.com/office/drawing/2014/main" id="{BA8B6F9A-45C7-ACF8-B7E0-B487E30112BF}"/>
              </a:ext>
            </a:extLst>
          </p:cNvPr>
          <p:cNvPicPr>
            <a:picLocks noChangeAspect="1"/>
          </p:cNvPicPr>
          <p:nvPr/>
        </p:nvPicPr>
        <p:blipFill rotWithShape="1">
          <a:blip r:embed="rId3"/>
          <a:srcRect l="17354" r="131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2236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1" name="Rectangle 215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A30D36-BF6A-9E09-A82D-FB8F88E84A32}"/>
              </a:ext>
            </a:extLst>
          </p:cNvPr>
          <p:cNvSpPr>
            <a:spLocks noGrp="1"/>
          </p:cNvSpPr>
          <p:nvPr>
            <p:ph type="title"/>
          </p:nvPr>
        </p:nvSpPr>
        <p:spPr>
          <a:xfrm>
            <a:off x="576072" y="238539"/>
            <a:ext cx="11018520" cy="1434415"/>
          </a:xfrm>
        </p:spPr>
        <p:txBody>
          <a:bodyPr anchor="b">
            <a:normAutofit/>
          </a:bodyPr>
          <a:lstStyle/>
          <a:p>
            <a:pPr>
              <a:lnSpc>
                <a:spcPct val="90000"/>
              </a:lnSpc>
            </a:pPr>
            <a:r>
              <a:rPr lang="en-GB" sz="6100"/>
              <a:t>Key child protection and safeguarding legislation</a:t>
            </a:r>
          </a:p>
        </p:txBody>
      </p:sp>
      <p:sp>
        <p:nvSpPr>
          <p:cNvPr id="2151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49FCB0-4DBF-C8E2-C514-C40760095F02}"/>
              </a:ext>
            </a:extLst>
          </p:cNvPr>
          <p:cNvSpPr>
            <a:spLocks noGrp="1"/>
          </p:cNvSpPr>
          <p:nvPr>
            <p:ph idx="1"/>
          </p:nvPr>
        </p:nvSpPr>
        <p:spPr>
          <a:xfrm>
            <a:off x="572492" y="2071315"/>
            <a:ext cx="7103165" cy="4548145"/>
          </a:xfrm>
        </p:spPr>
        <p:txBody>
          <a:bodyPr anchor="t">
            <a:normAutofit fontScale="85000" lnSpcReduction="10000"/>
          </a:bodyPr>
          <a:lstStyle/>
          <a:p>
            <a:pPr>
              <a:lnSpc>
                <a:spcPct val="120000"/>
              </a:lnSpc>
            </a:pPr>
            <a:r>
              <a:rPr lang="en-GB" sz="1800" b="1" u="sng" dirty="0">
                <a:latin typeface="Times New Roman" panose="02020603050405020304" pitchFamily="18" charset="0"/>
                <a:cs typeface="Times New Roman" panose="02020603050405020304" pitchFamily="18" charset="0"/>
              </a:rPr>
              <a:t>The Children Act 1989</a:t>
            </a:r>
            <a:r>
              <a:rPr lang="en-GB" sz="1800" b="1" dirty="0">
                <a:latin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cs typeface="Times New Roman" panose="02020603050405020304" pitchFamily="18" charset="0"/>
              </a:rPr>
              <a:t>places the duty on the LA to </a:t>
            </a:r>
            <a:r>
              <a:rPr lang="en-GB" sz="1800" b="1" dirty="0">
                <a:latin typeface="Times New Roman" panose="02020603050405020304" pitchFamily="18" charset="0"/>
                <a:cs typeface="Times New Roman" panose="02020603050405020304" pitchFamily="18" charset="0"/>
              </a:rPr>
              <a:t>promote and safeguard the welfare of children in need </a:t>
            </a:r>
            <a:r>
              <a:rPr lang="en-GB" sz="1800" dirty="0">
                <a:latin typeface="Times New Roman" panose="02020603050405020304" pitchFamily="18" charset="0"/>
                <a:cs typeface="Times New Roman" panose="02020603050405020304" pitchFamily="18" charset="0"/>
              </a:rPr>
              <a:t>in their area. It introduced the concept of:</a:t>
            </a:r>
          </a:p>
          <a:p>
            <a:pPr marL="0" indent="0">
              <a:lnSpc>
                <a:spcPct val="120000"/>
              </a:lnSpc>
              <a:buNone/>
            </a:pPr>
            <a:r>
              <a:rPr lang="en-GB" sz="1800" dirty="0">
                <a:latin typeface="Times New Roman" panose="02020603050405020304" pitchFamily="18" charset="0"/>
                <a:cs typeface="Times New Roman" panose="02020603050405020304" pitchFamily="18" charset="0"/>
              </a:rPr>
              <a:t>	</a:t>
            </a:r>
            <a:r>
              <a:rPr lang="en-GB" sz="1800" b="1" dirty="0">
                <a:latin typeface="Times New Roman" panose="02020603050405020304" pitchFamily="18" charset="0"/>
                <a:cs typeface="Times New Roman" panose="02020603050405020304" pitchFamily="18" charset="0"/>
              </a:rPr>
              <a:t>- child-centred work</a:t>
            </a:r>
          </a:p>
          <a:p>
            <a:pPr marL="0" indent="0">
              <a:lnSpc>
                <a:spcPct val="120000"/>
              </a:lnSpc>
              <a:buNone/>
            </a:pPr>
            <a:r>
              <a:rPr lang="en-GB" sz="1800" b="1" dirty="0">
                <a:latin typeface="Times New Roman" panose="02020603050405020304" pitchFamily="18" charset="0"/>
                <a:cs typeface="Times New Roman" panose="02020603050405020304" pitchFamily="18" charset="0"/>
              </a:rPr>
              <a:t>	- children in need (section 17)</a:t>
            </a:r>
          </a:p>
          <a:p>
            <a:pPr marL="0" indent="0">
              <a:lnSpc>
                <a:spcPct val="120000"/>
              </a:lnSpc>
              <a:buNone/>
            </a:pPr>
            <a:r>
              <a:rPr lang="en-GB" sz="1800" b="1" dirty="0">
                <a:latin typeface="Times New Roman" panose="02020603050405020304" pitchFamily="18" charset="0"/>
                <a:cs typeface="Times New Roman" panose="02020603050405020304" pitchFamily="18" charset="0"/>
              </a:rPr>
              <a:t>	- child at risk of significant harm (section 47)</a:t>
            </a:r>
          </a:p>
          <a:p>
            <a:pPr>
              <a:lnSpc>
                <a:spcPct val="120000"/>
              </a:lnSpc>
            </a:pPr>
            <a:r>
              <a:rPr lang="en-GB" sz="1800" b="1" u="sng" dirty="0">
                <a:latin typeface="Times New Roman" panose="02020603050405020304" pitchFamily="18" charset="0"/>
                <a:cs typeface="Times New Roman" panose="02020603050405020304" pitchFamily="18" charset="0"/>
              </a:rPr>
              <a:t>The Children Act 2004</a:t>
            </a:r>
            <a:r>
              <a:rPr lang="en-GB" sz="1800" b="1" dirty="0">
                <a:latin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cs typeface="Times New Roman" panose="02020603050405020304" pitchFamily="18" charset="0"/>
              </a:rPr>
              <a:t>followed the inquiry into the murder of  </a:t>
            </a:r>
            <a:r>
              <a:rPr lang="en-GB" sz="1800" b="1" dirty="0">
                <a:latin typeface="Times New Roman" panose="02020603050405020304" pitchFamily="18" charset="0"/>
                <a:cs typeface="Times New Roman" panose="02020603050405020304" pitchFamily="18" charset="0"/>
              </a:rPr>
              <a:t>Victora Climbie</a:t>
            </a:r>
            <a:r>
              <a:rPr lang="en-GB" sz="1800" dirty="0">
                <a:latin typeface="Times New Roman" panose="02020603050405020304" pitchFamily="18" charset="0"/>
                <a:cs typeface="Times New Roman" panose="02020603050405020304" pitchFamily="18" charset="0"/>
              </a:rPr>
              <a:t>. It 	made changes to the CP Framework. It:  </a:t>
            </a:r>
          </a:p>
          <a:p>
            <a:pPr marL="0" indent="0">
              <a:lnSpc>
                <a:spcPct val="120000"/>
              </a:lnSpc>
              <a:buNone/>
            </a:pPr>
            <a:r>
              <a:rPr lang="en-GB" sz="1800" dirty="0">
                <a:latin typeface="Times New Roman" panose="02020603050405020304" pitchFamily="18" charset="0"/>
                <a:cs typeface="Times New Roman" panose="02020603050405020304" pitchFamily="18" charset="0"/>
              </a:rPr>
              <a:t>	- placed a duty of LAs in England to: </a:t>
            </a:r>
          </a:p>
          <a:p>
            <a:pPr marL="0" indent="0">
              <a:lnSpc>
                <a:spcPct val="120000"/>
              </a:lnSpc>
              <a:buNone/>
            </a:pPr>
            <a:r>
              <a:rPr lang="en-GB" sz="1800" dirty="0">
                <a:latin typeface="Times New Roman" panose="02020603050405020304" pitchFamily="18" charset="0"/>
                <a:cs typeface="Times New Roman" panose="02020603050405020304" pitchFamily="18" charset="0"/>
              </a:rPr>
              <a:t>	- make arrangements to </a:t>
            </a:r>
            <a:r>
              <a:rPr lang="en-GB" sz="1800" b="1" dirty="0">
                <a:latin typeface="Times New Roman" panose="02020603050405020304" pitchFamily="18" charset="0"/>
                <a:cs typeface="Times New Roman" panose="02020603050405020304" pitchFamily="18" charset="0"/>
              </a:rPr>
              <a:t>promote cooperation with key partners and local 	agencies</a:t>
            </a:r>
          </a:p>
          <a:p>
            <a:pPr marL="0" indent="0">
              <a:lnSpc>
                <a:spcPct val="120000"/>
              </a:lnSpc>
              <a:buNone/>
            </a:pPr>
            <a:r>
              <a:rPr lang="en-GB" sz="1800" b="1" dirty="0">
                <a:latin typeface="Times New Roman" panose="02020603050405020304" pitchFamily="18" charset="0"/>
                <a:cs typeface="Times New Roman" panose="02020603050405020304" pitchFamily="18" charset="0"/>
              </a:rPr>
              <a:t>	- </a:t>
            </a:r>
            <a:r>
              <a:rPr lang="en-GB" sz="1800" dirty="0">
                <a:latin typeface="Times New Roman" panose="02020603050405020304" pitchFamily="18" charset="0"/>
                <a:cs typeface="Times New Roman" panose="02020603050405020304" pitchFamily="18" charset="0"/>
              </a:rPr>
              <a:t>specified</a:t>
            </a:r>
            <a:r>
              <a:rPr lang="en-GB" sz="1800" b="1" dirty="0">
                <a:latin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cs typeface="Times New Roman" panose="02020603050405020304" pitchFamily="18" charset="0"/>
              </a:rPr>
              <a:t>the role of </a:t>
            </a:r>
            <a:r>
              <a:rPr lang="en-GB" sz="1800" b="1" dirty="0">
                <a:latin typeface="Times New Roman" panose="02020603050405020304" pitchFamily="18" charset="0"/>
                <a:cs typeface="Times New Roman" panose="02020603050405020304" pitchFamily="18" charset="0"/>
              </a:rPr>
              <a:t>DSL </a:t>
            </a:r>
          </a:p>
          <a:p>
            <a:pPr marL="0" indent="0">
              <a:lnSpc>
                <a:spcPct val="120000"/>
              </a:lnSpc>
              <a:buNone/>
            </a:pPr>
            <a:r>
              <a:rPr lang="en-GB" sz="1800" dirty="0">
                <a:latin typeface="Times New Roman" panose="02020603050405020304" pitchFamily="18" charset="0"/>
                <a:cs typeface="Times New Roman" panose="02020603050405020304" pitchFamily="18" charset="0"/>
              </a:rPr>
              <a:t>	- stipulated organisations and agencies had a duty to consider the need to 	safeguard and promote the welfare of children within their role</a:t>
            </a:r>
          </a:p>
        </p:txBody>
      </p:sp>
      <p:pic>
        <p:nvPicPr>
          <p:cNvPr id="21506" name="Picture 2" descr="Victoria Climbie Cause of Death: What Happened to Victoria Climbie? - ABTC">
            <a:extLst>
              <a:ext uri="{FF2B5EF4-FFF2-40B4-BE49-F238E27FC236}">
                <a16:creationId xmlns:a16="http://schemas.microsoft.com/office/drawing/2014/main" id="{120AFE59-4803-41D8-9BF4-D32A9AF27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313" r="2881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981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3E44-A3CB-E9C1-475B-71F55F4EFA19}"/>
              </a:ext>
            </a:extLst>
          </p:cNvPr>
          <p:cNvSpPr>
            <a:spLocks noGrp="1"/>
          </p:cNvSpPr>
          <p:nvPr>
            <p:ph type="title"/>
          </p:nvPr>
        </p:nvSpPr>
        <p:spPr/>
        <p:txBody>
          <a:bodyPr/>
          <a:lstStyle/>
          <a:p>
            <a:r>
              <a:rPr lang="en-GB" dirty="0"/>
              <a:t>Continuum of need</a:t>
            </a:r>
          </a:p>
        </p:txBody>
      </p:sp>
      <p:pic>
        <p:nvPicPr>
          <p:cNvPr id="5" name="Content Placeholder 4">
            <a:extLst>
              <a:ext uri="{FF2B5EF4-FFF2-40B4-BE49-F238E27FC236}">
                <a16:creationId xmlns:a16="http://schemas.microsoft.com/office/drawing/2014/main" id="{7C08F3DF-2742-EEEA-B16E-526497B70B50}"/>
              </a:ext>
            </a:extLst>
          </p:cNvPr>
          <p:cNvPicPr>
            <a:picLocks noGrp="1" noChangeAspect="1"/>
          </p:cNvPicPr>
          <p:nvPr>
            <p:ph idx="1"/>
          </p:nvPr>
        </p:nvPicPr>
        <p:blipFill>
          <a:blip r:embed="rId3"/>
          <a:stretch>
            <a:fillRect/>
          </a:stretch>
        </p:blipFill>
        <p:spPr>
          <a:xfrm>
            <a:off x="318888" y="1412060"/>
            <a:ext cx="7189980" cy="5080815"/>
          </a:xfrm>
        </p:spPr>
      </p:pic>
      <p:pic>
        <p:nvPicPr>
          <p:cNvPr id="35842" name="Picture 2" descr="RCA 2021 | Animators in Conversation: There Are No Stupid Questions">
            <a:extLst>
              <a:ext uri="{FF2B5EF4-FFF2-40B4-BE49-F238E27FC236}">
                <a16:creationId xmlns:a16="http://schemas.microsoft.com/office/drawing/2014/main" id="{54FF71F5-428B-41AB-8B1F-EC2E27858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8225" y="3074599"/>
            <a:ext cx="4194887" cy="23574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ake away sign or stamp stock vector. Illustration of quality - 196009917">
            <a:extLst>
              <a:ext uri="{FF2B5EF4-FFF2-40B4-BE49-F238E27FC236}">
                <a16:creationId xmlns:a16="http://schemas.microsoft.com/office/drawing/2014/main" id="{1535E39C-1355-4B64-8A62-D32B87698E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216"/>
          <a:stretch/>
        </p:blipFill>
        <p:spPr bwMode="auto">
          <a:xfrm>
            <a:off x="8436824" y="1336778"/>
            <a:ext cx="2399892" cy="2223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10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D23D-0F55-7281-573E-F22602A756DC}"/>
              </a:ext>
            </a:extLst>
          </p:cNvPr>
          <p:cNvSpPr>
            <a:spLocks noGrp="1"/>
          </p:cNvSpPr>
          <p:nvPr>
            <p:ph type="title"/>
          </p:nvPr>
        </p:nvSpPr>
        <p:spPr/>
        <p:txBody>
          <a:bodyPr/>
          <a:lstStyle/>
          <a:p>
            <a:r>
              <a:rPr lang="en-GB" dirty="0"/>
              <a:t>Key child protection and safeguarding legislation</a:t>
            </a:r>
          </a:p>
        </p:txBody>
      </p:sp>
      <p:sp>
        <p:nvSpPr>
          <p:cNvPr id="3" name="Content Placeholder 2">
            <a:extLst>
              <a:ext uri="{FF2B5EF4-FFF2-40B4-BE49-F238E27FC236}">
                <a16:creationId xmlns:a16="http://schemas.microsoft.com/office/drawing/2014/main" id="{C5F88E7C-0C94-5C78-F9D9-C85E43896C3B}"/>
              </a:ext>
            </a:extLst>
          </p:cNvPr>
          <p:cNvSpPr>
            <a:spLocks noGrp="1"/>
          </p:cNvSpPr>
          <p:nvPr>
            <p:ph idx="1"/>
          </p:nvPr>
        </p:nvSpPr>
        <p:spPr>
          <a:xfrm>
            <a:off x="838200" y="1929384"/>
            <a:ext cx="9710057" cy="4251960"/>
          </a:xfrm>
        </p:spPr>
        <p:txBody>
          <a:bodyPr>
            <a:normAutofit fontScale="77500" lnSpcReduction="20000"/>
          </a:bodyPr>
          <a:lstStyle/>
          <a:p>
            <a:r>
              <a:rPr lang="en-GB" b="1" dirty="0">
                <a:latin typeface="Times New Roman" panose="02020603050405020304" pitchFamily="18" charset="0"/>
                <a:cs typeface="Times New Roman" panose="02020603050405020304" pitchFamily="18" charset="0"/>
              </a:rPr>
              <a:t>The Education Act 2002</a:t>
            </a:r>
            <a:r>
              <a:rPr lang="en-GB" dirty="0">
                <a:latin typeface="Times New Roman" panose="02020603050405020304" pitchFamily="18" charset="0"/>
                <a:cs typeface="Times New Roman" panose="02020603050405020304" pitchFamily="18" charset="0"/>
              </a:rPr>
              <a:t>: sets out </a:t>
            </a:r>
            <a:r>
              <a:rPr lang="en-GB" b="1" dirty="0">
                <a:latin typeface="Times New Roman" panose="02020603050405020304" pitchFamily="18" charset="0"/>
                <a:cs typeface="Times New Roman" panose="02020603050405020304" pitchFamily="18" charset="0"/>
              </a:rPr>
              <a:t>duties and responsibilities </a:t>
            </a:r>
            <a:r>
              <a:rPr lang="en-GB" dirty="0">
                <a:latin typeface="Times New Roman" panose="02020603050405020304" pitchFamily="18" charset="0"/>
                <a:cs typeface="Times New Roman" panose="02020603050405020304" pitchFamily="18" charset="0"/>
              </a:rPr>
              <a:t>for schools in relation to safeguarding children. The roles and responsibilities of schools (including academies, independent and non-maintained schools) has been enhanced by statutory guidance such as </a:t>
            </a:r>
            <a:r>
              <a:rPr lang="en-GB" b="1" dirty="0">
                <a:latin typeface="Times New Roman" panose="02020603050405020304" pitchFamily="18" charset="0"/>
                <a:cs typeface="Times New Roman" panose="02020603050405020304" pitchFamily="18" charset="0"/>
              </a:rPr>
              <a:t>KCSIE.</a:t>
            </a:r>
            <a:r>
              <a:rPr lang="en-GB" dirty="0">
                <a:latin typeface="Times New Roman" panose="02020603050405020304" pitchFamily="18" charset="0"/>
                <a:cs typeface="Times New Roman" panose="02020603050405020304" pitchFamily="18" charset="0"/>
              </a:rPr>
              <a:t> </a:t>
            </a:r>
          </a:p>
          <a:p>
            <a:r>
              <a:rPr lang="en-GB" b="1" dirty="0">
                <a:latin typeface="Times New Roman" panose="02020603050405020304" pitchFamily="18" charset="0"/>
                <a:cs typeface="Times New Roman" panose="02020603050405020304" pitchFamily="18" charset="0"/>
              </a:rPr>
              <a:t>Human Rights Act 1998: </a:t>
            </a:r>
            <a:r>
              <a:rPr lang="en-GB" dirty="0">
                <a:latin typeface="Times New Roman" panose="02020603050405020304" pitchFamily="18" charset="0"/>
                <a:cs typeface="Times New Roman" panose="02020603050405020304" pitchFamily="18" charset="0"/>
              </a:rPr>
              <a:t>protects and promotes the rights of children, including their </a:t>
            </a:r>
            <a:r>
              <a:rPr lang="en-GB" b="1" dirty="0">
                <a:latin typeface="Times New Roman" panose="02020603050405020304" pitchFamily="18" charset="0"/>
                <a:cs typeface="Times New Roman" panose="02020603050405020304" pitchFamily="18" charset="0"/>
              </a:rPr>
              <a:t>right to life, education</a:t>
            </a:r>
            <a:r>
              <a:rPr lang="en-GB" dirty="0">
                <a:latin typeface="Times New Roman" panose="02020603050405020304" pitchFamily="18" charset="0"/>
                <a:cs typeface="Times New Roman" panose="02020603050405020304" pitchFamily="18" charset="0"/>
              </a:rPr>
              <a:t>, freedom of expression, private and family life</a:t>
            </a:r>
            <a:r>
              <a:rPr lang="en-GB" b="1" dirty="0">
                <a:latin typeface="Times New Roman" panose="02020603050405020304" pitchFamily="18" charset="0"/>
                <a:cs typeface="Times New Roman" panose="02020603050405020304" pitchFamily="18" charset="0"/>
              </a:rPr>
              <a:t>, freedom from slavery, forced labour</a:t>
            </a:r>
            <a:r>
              <a:rPr lang="en-GB" dirty="0">
                <a:latin typeface="Times New Roman" panose="02020603050405020304" pitchFamily="18" charset="0"/>
                <a:cs typeface="Times New Roman" panose="02020603050405020304" pitchFamily="18" charset="0"/>
              </a:rPr>
              <a:t>, and not to be treated in </a:t>
            </a:r>
            <a:r>
              <a:rPr lang="en-GB" b="1" dirty="0">
                <a:latin typeface="Times New Roman" panose="02020603050405020304" pitchFamily="18" charset="0"/>
                <a:cs typeface="Times New Roman" panose="02020603050405020304" pitchFamily="18" charset="0"/>
              </a:rPr>
              <a:t>an inhuman or degrading way.</a:t>
            </a:r>
          </a:p>
          <a:p>
            <a:r>
              <a:rPr lang="en-GB" b="1" dirty="0">
                <a:latin typeface="Times New Roman" panose="02020603050405020304" pitchFamily="18" charset="0"/>
                <a:cs typeface="Times New Roman" panose="02020603050405020304" pitchFamily="18" charset="0"/>
              </a:rPr>
              <a:t>The Equality Act 2010: </a:t>
            </a:r>
            <a:r>
              <a:rPr lang="en-GB" dirty="0">
                <a:latin typeface="Times New Roman" panose="02020603050405020304" pitchFamily="18" charset="0"/>
                <a:cs typeface="Times New Roman" panose="02020603050405020304" pitchFamily="18" charset="0"/>
              </a:rPr>
              <a:t>protects children from discriminations, harassment and victimisation. </a:t>
            </a:r>
          </a:p>
          <a:p>
            <a:r>
              <a:rPr lang="en-GB" b="1" dirty="0">
                <a:latin typeface="Times New Roman" panose="02020603050405020304" pitchFamily="18" charset="0"/>
                <a:cs typeface="Times New Roman" panose="02020603050405020304" pitchFamily="18" charset="0"/>
              </a:rPr>
              <a:t>The Health and Safety at Work etc Act 1974:</a:t>
            </a:r>
            <a:r>
              <a:rPr lang="en-GB" dirty="0">
                <a:latin typeface="Times New Roman" panose="02020603050405020304" pitchFamily="18" charset="0"/>
                <a:cs typeface="Times New Roman" panose="02020603050405020304" pitchFamily="18" charset="0"/>
              </a:rPr>
              <a:t> requires employers to ensure the safety of children in their care</a:t>
            </a:r>
            <a:r>
              <a:rPr lang="en-GB" dirty="0"/>
              <a:t>.</a:t>
            </a:r>
            <a:endParaRPr lang="en-GB" b="1" dirty="0"/>
          </a:p>
        </p:txBody>
      </p:sp>
      <p:pic>
        <p:nvPicPr>
          <p:cNvPr id="22530" name="Picture 2" descr="Keeping Children Safe in Education 2022 - Safer Schools">
            <a:extLst>
              <a:ext uri="{FF2B5EF4-FFF2-40B4-BE49-F238E27FC236}">
                <a16:creationId xmlns:a16="http://schemas.microsoft.com/office/drawing/2014/main" id="{7AB8AF9B-82AF-682F-A1E7-072753231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5546" y="5377505"/>
            <a:ext cx="17699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455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D23D-0F55-7281-573E-F22602A756DC}"/>
              </a:ext>
            </a:extLst>
          </p:cNvPr>
          <p:cNvSpPr>
            <a:spLocks noGrp="1"/>
          </p:cNvSpPr>
          <p:nvPr>
            <p:ph type="title"/>
          </p:nvPr>
        </p:nvSpPr>
        <p:spPr/>
        <p:txBody>
          <a:bodyPr/>
          <a:lstStyle/>
          <a:p>
            <a:r>
              <a:rPr lang="en-GB" dirty="0"/>
              <a:t>Key child protection and safeguarding legislation</a:t>
            </a:r>
          </a:p>
        </p:txBody>
      </p:sp>
      <p:sp>
        <p:nvSpPr>
          <p:cNvPr id="3" name="Content Placeholder 2">
            <a:extLst>
              <a:ext uri="{FF2B5EF4-FFF2-40B4-BE49-F238E27FC236}">
                <a16:creationId xmlns:a16="http://schemas.microsoft.com/office/drawing/2014/main" id="{C5F88E7C-0C94-5C78-F9D9-C85E43896C3B}"/>
              </a:ext>
            </a:extLst>
          </p:cNvPr>
          <p:cNvSpPr>
            <a:spLocks noGrp="1"/>
          </p:cNvSpPr>
          <p:nvPr>
            <p:ph idx="1"/>
          </p:nvPr>
        </p:nvSpPr>
        <p:spPr/>
        <p:txBody>
          <a:bodyPr>
            <a:normAutofit fontScale="92500"/>
          </a:bodyPr>
          <a:lstStyle/>
          <a:p>
            <a:r>
              <a:rPr lang="en-GB" b="1" u="sng" dirty="0">
                <a:latin typeface="Times New Roman" panose="02020603050405020304" pitchFamily="18" charset="0"/>
                <a:cs typeface="Times New Roman" panose="02020603050405020304" pitchFamily="18" charset="0"/>
              </a:rPr>
              <a:t>The Children and Social Work Act 2017</a:t>
            </a:r>
            <a:r>
              <a:rPr lang="en-GB" b="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has 4 main purposes:</a:t>
            </a:r>
          </a:p>
          <a:p>
            <a:pPr marL="0" indent="0">
              <a:buNone/>
            </a:pPr>
            <a:r>
              <a:rPr lang="en-GB" b="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 improving decision making for </a:t>
            </a:r>
            <a:r>
              <a:rPr lang="en-GB" b="1" dirty="0">
                <a:latin typeface="Times New Roman" panose="02020603050405020304" pitchFamily="18" charset="0"/>
                <a:cs typeface="Times New Roman" panose="02020603050405020304" pitchFamily="18" charset="0"/>
              </a:rPr>
              <a:t>LAC and previously LAC</a:t>
            </a:r>
          </a:p>
          <a:p>
            <a:pPr marL="0" indent="0">
              <a:buNone/>
            </a:pPr>
            <a:r>
              <a:rPr lang="en-GB" dirty="0">
                <a:latin typeface="Times New Roman" panose="02020603050405020304" pitchFamily="18" charset="0"/>
                <a:cs typeface="Times New Roman" panose="02020603050405020304" pitchFamily="18" charset="0"/>
              </a:rPr>
              <a:t>	- improving </a:t>
            </a:r>
            <a:r>
              <a:rPr lang="en-GB" b="1" dirty="0">
                <a:latin typeface="Times New Roman" panose="02020603050405020304" pitchFamily="18" charset="0"/>
                <a:cs typeface="Times New Roman" panose="02020603050405020304" pitchFamily="18" charset="0"/>
              </a:rPr>
              <a:t>joint working </a:t>
            </a:r>
            <a:r>
              <a:rPr lang="en-GB" dirty="0">
                <a:latin typeface="Times New Roman" panose="02020603050405020304" pitchFamily="18" charset="0"/>
                <a:cs typeface="Times New Roman" panose="02020603050405020304" pitchFamily="18" charset="0"/>
              </a:rPr>
              <a:t>at a local level</a:t>
            </a:r>
          </a:p>
          <a:p>
            <a:pPr marL="0" indent="0">
              <a:buNone/>
            </a:pPr>
            <a:r>
              <a:rPr lang="en-GB" dirty="0">
                <a:latin typeface="Times New Roman" panose="02020603050405020304" pitchFamily="18" charset="0"/>
                <a:cs typeface="Times New Roman" panose="02020603050405020304" pitchFamily="18" charset="0"/>
              </a:rPr>
              <a:t>	- promoting safeguarding of children by providing </a:t>
            </a:r>
            <a:r>
              <a:rPr lang="en-GB" b="1" dirty="0">
                <a:latin typeface="Times New Roman" panose="02020603050405020304" pitchFamily="18" charset="0"/>
                <a:cs typeface="Times New Roman" panose="02020603050405020304" pitchFamily="18" charset="0"/>
              </a:rPr>
              <a:t>RSE</a:t>
            </a:r>
          </a:p>
          <a:p>
            <a:pPr marL="0" indent="0">
              <a:buNone/>
            </a:pPr>
            <a:r>
              <a:rPr lang="en-GB" dirty="0">
                <a:latin typeface="Times New Roman" panose="02020603050405020304" pitchFamily="18" charset="0"/>
                <a:cs typeface="Times New Roman" panose="02020603050405020304" pitchFamily="18" charset="0"/>
              </a:rPr>
              <a:t>	- </a:t>
            </a:r>
            <a:r>
              <a:rPr lang="en-GB" b="1" dirty="0">
                <a:latin typeface="Times New Roman" panose="02020603050405020304" pitchFamily="18" charset="0"/>
                <a:cs typeface="Times New Roman" panose="02020603050405020304" pitchFamily="18" charset="0"/>
              </a:rPr>
              <a:t>strengthening relationships between key agencies </a:t>
            </a:r>
            <a:r>
              <a:rPr lang="en-GB" dirty="0">
                <a:latin typeface="Times New Roman" panose="02020603050405020304" pitchFamily="18" charset="0"/>
                <a:cs typeface="Times New Roman" panose="02020603050405020304" pitchFamily="18" charset="0"/>
              </a:rPr>
              <a:t>in the local area</a:t>
            </a:r>
          </a:p>
          <a:p>
            <a:r>
              <a:rPr lang="en-GB" b="1" u="sng" dirty="0">
                <a:latin typeface="Times New Roman" panose="02020603050405020304" pitchFamily="18" charset="0"/>
                <a:cs typeface="Times New Roman" panose="02020603050405020304" pitchFamily="18" charset="0"/>
              </a:rPr>
              <a:t>The Safeguarding Vulnerable Groups Act 2006</a:t>
            </a:r>
            <a:r>
              <a:rPr lang="en-GB" dirty="0">
                <a:latin typeface="Times New Roman" panose="02020603050405020304" pitchFamily="18" charset="0"/>
                <a:cs typeface="Times New Roman" panose="02020603050405020304" pitchFamily="18" charset="0"/>
              </a:rPr>
              <a:t>: prevents people who are deemed unsuitable to work with children from gaining access to them through their work. It introduced ‘</a:t>
            </a:r>
            <a:r>
              <a:rPr lang="en-GB" b="1" dirty="0">
                <a:latin typeface="Times New Roman" panose="02020603050405020304" pitchFamily="18" charset="0"/>
                <a:cs typeface="Times New Roman" panose="02020603050405020304" pitchFamily="18" charset="0"/>
              </a:rPr>
              <a:t>safer recruitment</a:t>
            </a:r>
            <a:r>
              <a:rPr lang="en-GB" dirty="0">
                <a:latin typeface="Times New Roman" panose="02020603050405020304" pitchFamily="18" charset="0"/>
                <a:cs typeface="Times New Roman" panose="02020603050405020304" pitchFamily="18" charset="0"/>
              </a:rPr>
              <a:t>’ and the </a:t>
            </a:r>
            <a:r>
              <a:rPr lang="en-GB" b="1" dirty="0">
                <a:latin typeface="Times New Roman" panose="02020603050405020304" pitchFamily="18" charset="0"/>
                <a:cs typeface="Times New Roman" panose="02020603050405020304" pitchFamily="18" charset="0"/>
              </a:rPr>
              <a:t>DBS.</a:t>
            </a:r>
          </a:p>
          <a:p>
            <a:pPr marL="0" indent="0">
              <a:buNone/>
            </a:pPr>
            <a:endParaRPr lang="en-GB" dirty="0"/>
          </a:p>
        </p:txBody>
      </p:sp>
      <p:pic>
        <p:nvPicPr>
          <p:cNvPr id="23554" name="Picture 2" descr="Our response to the statutory RSE guidance — School of Sexuality Education">
            <a:extLst>
              <a:ext uri="{FF2B5EF4-FFF2-40B4-BE49-F238E27FC236}">
                <a16:creationId xmlns:a16="http://schemas.microsoft.com/office/drawing/2014/main" id="{53BFB033-38EC-6C03-EEFC-0FD5C2D10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3899" y="2108200"/>
            <a:ext cx="2257425" cy="183356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a:extLst>
              <a:ext uri="{FF2B5EF4-FFF2-40B4-BE49-F238E27FC236}">
                <a16:creationId xmlns:a16="http://schemas.microsoft.com/office/drawing/2014/main" id="{5D21833D-20B8-A662-D859-F10620A8A0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300" y="2257044"/>
            <a:ext cx="5905500" cy="3924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People Do Bad Things - YouTube">
            <a:extLst>
              <a:ext uri="{FF2B5EF4-FFF2-40B4-BE49-F238E27FC236}">
                <a16:creationId xmlns:a16="http://schemas.microsoft.com/office/drawing/2014/main" id="{518ED901-22E2-C101-92F7-9AF19BE70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0300" y="17145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22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5F6E-6274-BFB9-919A-4385B8652D1A}"/>
              </a:ext>
            </a:extLst>
          </p:cNvPr>
          <p:cNvSpPr>
            <a:spLocks noGrp="1"/>
          </p:cNvSpPr>
          <p:nvPr>
            <p:ph type="title"/>
          </p:nvPr>
        </p:nvSpPr>
        <p:spPr/>
        <p:txBody>
          <a:bodyPr/>
          <a:lstStyle/>
          <a:p>
            <a:r>
              <a:rPr lang="en-GB" dirty="0">
                <a:latin typeface="Times New Roman" panose="02020603050405020304" pitchFamily="18" charset="0"/>
                <a:cs typeface="Times New Roman" panose="02020603050405020304" pitchFamily="18" charset="0"/>
              </a:rPr>
              <a:t>A little bit about me!</a:t>
            </a:r>
          </a:p>
        </p:txBody>
      </p:sp>
      <p:sp>
        <p:nvSpPr>
          <p:cNvPr id="3" name="Content Placeholder 2">
            <a:extLst>
              <a:ext uri="{FF2B5EF4-FFF2-40B4-BE49-F238E27FC236}">
                <a16:creationId xmlns:a16="http://schemas.microsoft.com/office/drawing/2014/main" id="{9A439E39-2061-26D2-90DE-48DF184E04A0}"/>
              </a:ext>
            </a:extLst>
          </p:cNvPr>
          <p:cNvSpPr>
            <a:spLocks noGrp="1"/>
          </p:cNvSpPr>
          <p:nvPr>
            <p:ph idx="1"/>
          </p:nvPr>
        </p:nvSpPr>
        <p:spPr>
          <a:xfrm>
            <a:off x="838200" y="1929384"/>
            <a:ext cx="9118600" cy="4251960"/>
          </a:xfrm>
        </p:spPr>
        <p:txBody>
          <a:bodyPr>
            <a:normAutofit fontScale="85000" lnSpcReduction="10000"/>
          </a:bodyPr>
          <a:lstStyle/>
          <a:p>
            <a:r>
              <a:rPr lang="en-GB" dirty="0">
                <a:latin typeface="Times New Roman" panose="02020603050405020304" pitchFamily="18" charset="0"/>
                <a:cs typeface="Times New Roman" panose="02020603050405020304" pitchFamily="18" charset="0"/>
              </a:rPr>
              <a:t>Teacher since 2012 </a:t>
            </a:r>
          </a:p>
          <a:p>
            <a:r>
              <a:rPr lang="en-GB" dirty="0">
                <a:latin typeface="Times New Roman" panose="02020603050405020304" pitchFamily="18" charset="0"/>
                <a:cs typeface="Times New Roman" panose="02020603050405020304" pitchFamily="18" charset="0"/>
              </a:rPr>
              <a:t>Senior Leader – leading EYFS, KS1, English, Personal Development</a:t>
            </a:r>
          </a:p>
          <a:p>
            <a:r>
              <a:rPr lang="en-GB" dirty="0">
                <a:latin typeface="Times New Roman" panose="02020603050405020304" pitchFamily="18" charset="0"/>
                <a:cs typeface="Times New Roman" panose="02020603050405020304" pitchFamily="18" charset="0"/>
              </a:rPr>
              <a:t>Specialist Leader of Education (Primary English)</a:t>
            </a:r>
          </a:p>
          <a:p>
            <a:r>
              <a:rPr lang="en-GB" dirty="0">
                <a:latin typeface="Times New Roman" panose="02020603050405020304" pitchFamily="18" charset="0"/>
                <a:cs typeface="Times New Roman" panose="02020603050405020304" pitchFamily="18" charset="0"/>
              </a:rPr>
              <a:t>East Sussex County Council Lead Moderator –Primary</a:t>
            </a:r>
          </a:p>
          <a:p>
            <a:r>
              <a:rPr lang="en-GB" dirty="0">
                <a:latin typeface="Times New Roman" panose="02020603050405020304" pitchFamily="18" charset="0"/>
                <a:cs typeface="Times New Roman" panose="02020603050405020304" pitchFamily="18" charset="0"/>
              </a:rPr>
              <a:t>Qualified ‘Designated Safeguarding Lead’</a:t>
            </a:r>
          </a:p>
          <a:p>
            <a:r>
              <a:rPr lang="en-GB" dirty="0">
                <a:latin typeface="Times New Roman" panose="02020603050405020304" pitchFamily="18" charset="0"/>
                <a:cs typeface="Times New Roman" panose="02020603050405020304" pitchFamily="18" charset="0"/>
              </a:rPr>
              <a:t>Owner of ‘The Old Post Office Wellbeing Hub’ – offering support to the square pegs struggling to fit into the round holes of the current education system –families, children and school staff!</a:t>
            </a:r>
          </a:p>
          <a:p>
            <a:pPr marL="0" indent="0">
              <a:buNone/>
            </a:pPr>
            <a:r>
              <a:rPr lang="en-GB" dirty="0">
                <a:solidFill>
                  <a:srgbClr val="00B050"/>
                </a:solidFill>
                <a:latin typeface="Times New Roman" panose="02020603050405020304" pitchFamily="18" charset="0"/>
                <a:cs typeface="Times New Roman" panose="02020603050405020304" pitchFamily="18" charset="0"/>
                <a:hlinkClick r:id="rId3"/>
              </a:rPr>
              <a:t>anita.auer2021@outlook.com</a:t>
            </a:r>
            <a:r>
              <a:rPr lang="en-GB" dirty="0">
                <a:solidFill>
                  <a:srgbClr val="00B050"/>
                </a:solidFill>
                <a:latin typeface="Times New Roman" panose="02020603050405020304" pitchFamily="18" charset="0"/>
                <a:cs typeface="Times New Roman" panose="02020603050405020304" pitchFamily="18" charset="0"/>
              </a:rPr>
              <a:t> </a:t>
            </a:r>
          </a:p>
          <a:p>
            <a:pPr marL="0" indent="0">
              <a:buNone/>
            </a:pPr>
            <a:endParaRPr lang="en-GB" dirty="0"/>
          </a:p>
        </p:txBody>
      </p:sp>
      <p:pic>
        <p:nvPicPr>
          <p:cNvPr id="32770" name="Picture 2" descr="Meet The Teacher Evening | St Stephen's C of E Primary School">
            <a:extLst>
              <a:ext uri="{FF2B5EF4-FFF2-40B4-BE49-F238E27FC236}">
                <a16:creationId xmlns:a16="http://schemas.microsoft.com/office/drawing/2014/main" id="{754AB220-983A-9BB3-63ED-8270D2B89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7000" y="126429"/>
            <a:ext cx="3822700" cy="14207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tree with leaves and a red post box&#10;&#10;Description automatically generated">
            <a:extLst>
              <a:ext uri="{FF2B5EF4-FFF2-40B4-BE49-F238E27FC236}">
                <a16:creationId xmlns:a16="http://schemas.microsoft.com/office/drawing/2014/main" id="{63A67626-8711-AB48-9F31-F75D0AD027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2500" y="4476940"/>
            <a:ext cx="1943100" cy="1943100"/>
          </a:xfrm>
          <a:prstGeom prst="rect">
            <a:avLst/>
          </a:prstGeom>
        </p:spPr>
      </p:pic>
    </p:spTree>
    <p:extLst>
      <p:ext uri="{BB962C8B-B14F-4D97-AF65-F5344CB8AC3E}">
        <p14:creationId xmlns:p14="http://schemas.microsoft.com/office/powerpoint/2010/main" val="88682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D23D-0F55-7281-573E-F22602A756DC}"/>
              </a:ext>
            </a:extLst>
          </p:cNvPr>
          <p:cNvSpPr>
            <a:spLocks noGrp="1"/>
          </p:cNvSpPr>
          <p:nvPr>
            <p:ph type="title"/>
          </p:nvPr>
        </p:nvSpPr>
        <p:spPr/>
        <p:txBody>
          <a:bodyPr/>
          <a:lstStyle/>
          <a:p>
            <a:r>
              <a:rPr lang="en-GB" dirty="0"/>
              <a:t>Key child protection and safeguarding legislation</a:t>
            </a:r>
          </a:p>
        </p:txBody>
      </p:sp>
      <p:sp>
        <p:nvSpPr>
          <p:cNvPr id="3" name="Content Placeholder 2">
            <a:extLst>
              <a:ext uri="{FF2B5EF4-FFF2-40B4-BE49-F238E27FC236}">
                <a16:creationId xmlns:a16="http://schemas.microsoft.com/office/drawing/2014/main" id="{C5F88E7C-0C94-5C78-F9D9-C85E43896C3B}"/>
              </a:ext>
            </a:extLst>
          </p:cNvPr>
          <p:cNvSpPr>
            <a:spLocks noGrp="1"/>
          </p:cNvSpPr>
          <p:nvPr>
            <p:ph idx="1"/>
          </p:nvPr>
        </p:nvSpPr>
        <p:spPr>
          <a:xfrm>
            <a:off x="838200" y="1929384"/>
            <a:ext cx="7859486" cy="4251960"/>
          </a:xfrm>
        </p:spPr>
        <p:txBody>
          <a:bodyPr>
            <a:normAutofit fontScale="47500" lnSpcReduction="20000"/>
          </a:bodyPr>
          <a:lstStyle/>
          <a:p>
            <a:r>
              <a:rPr lang="en-GB" sz="3800" b="1" dirty="0">
                <a:latin typeface="Times New Roman" panose="02020603050405020304" pitchFamily="18" charset="0"/>
                <a:cs typeface="Times New Roman" panose="02020603050405020304" pitchFamily="18" charset="0"/>
              </a:rPr>
              <a:t>Working Together to Safeguard Children</a:t>
            </a:r>
            <a:r>
              <a:rPr lang="en-GB" sz="3800" dirty="0">
                <a:latin typeface="Times New Roman" panose="02020603050405020304" pitchFamily="18" charset="0"/>
                <a:cs typeface="Times New Roman" panose="02020603050405020304" pitchFamily="18" charset="0"/>
              </a:rPr>
              <a:t> presents key guidance relating to the framework for safeguarding and child protection structure. It:</a:t>
            </a:r>
          </a:p>
          <a:p>
            <a:pPr marL="0" indent="0">
              <a:buNone/>
            </a:pPr>
            <a:r>
              <a:rPr lang="en-GB" sz="3800" dirty="0">
                <a:latin typeface="Times New Roman" panose="02020603050405020304" pitchFamily="18" charset="0"/>
                <a:cs typeface="Times New Roman" panose="02020603050405020304" pitchFamily="18" charset="0"/>
              </a:rPr>
              <a:t>	- states that safeguarding is a </a:t>
            </a:r>
            <a:r>
              <a:rPr lang="en-GB" sz="3800" b="1" dirty="0">
                <a:latin typeface="Times New Roman" panose="02020603050405020304" pitchFamily="18" charset="0"/>
                <a:cs typeface="Times New Roman" panose="02020603050405020304" pitchFamily="18" charset="0"/>
              </a:rPr>
              <a:t>shared responsibility </a:t>
            </a:r>
          </a:p>
          <a:p>
            <a:pPr marL="0" indent="0">
              <a:buNone/>
            </a:pPr>
            <a:r>
              <a:rPr lang="en-GB" sz="3800" dirty="0">
                <a:latin typeface="Times New Roman" panose="02020603050405020304" pitchFamily="18" charset="0"/>
                <a:cs typeface="Times New Roman" panose="02020603050405020304" pitchFamily="18" charset="0"/>
              </a:rPr>
              <a:t>	- provides </a:t>
            </a:r>
            <a:r>
              <a:rPr lang="en-GB" sz="3800" b="1" dirty="0">
                <a:latin typeface="Times New Roman" panose="02020603050405020304" pitchFamily="18" charset="0"/>
                <a:cs typeface="Times New Roman" panose="02020603050405020304" pitchFamily="18" charset="0"/>
              </a:rPr>
              <a:t>definitions of safeguarding and different types of 	maltreatment</a:t>
            </a:r>
          </a:p>
          <a:p>
            <a:pPr marL="0" indent="0">
              <a:buNone/>
            </a:pPr>
            <a:r>
              <a:rPr lang="en-GB" sz="3800" b="1" dirty="0">
                <a:latin typeface="Times New Roman" panose="02020603050405020304" pitchFamily="18" charset="0"/>
                <a:cs typeface="Times New Roman" panose="02020603050405020304" pitchFamily="18" charset="0"/>
              </a:rPr>
              <a:t>	</a:t>
            </a:r>
            <a:r>
              <a:rPr lang="en-GB" sz="3800" dirty="0">
                <a:latin typeface="Times New Roman" panose="02020603050405020304" pitchFamily="18" charset="0"/>
                <a:cs typeface="Times New Roman" panose="02020603050405020304" pitchFamily="18" charset="0"/>
              </a:rPr>
              <a:t>- outlines </a:t>
            </a:r>
            <a:r>
              <a:rPr lang="en-GB" sz="3800" b="1" dirty="0">
                <a:latin typeface="Times New Roman" panose="02020603050405020304" pitchFamily="18" charset="0"/>
                <a:cs typeface="Times New Roman" panose="02020603050405020304" pitchFamily="18" charset="0"/>
              </a:rPr>
              <a:t>roles, responsibilities and expectations</a:t>
            </a:r>
          </a:p>
          <a:p>
            <a:pPr marL="0" indent="0">
              <a:buNone/>
            </a:pPr>
            <a:r>
              <a:rPr lang="en-GB" sz="3800" b="1" dirty="0">
                <a:latin typeface="Times New Roman" panose="02020603050405020304" pitchFamily="18" charset="0"/>
                <a:cs typeface="Times New Roman" panose="02020603050405020304" pitchFamily="18" charset="0"/>
              </a:rPr>
              <a:t>	</a:t>
            </a:r>
            <a:r>
              <a:rPr lang="en-GB" sz="3800" dirty="0">
                <a:latin typeface="Times New Roman" panose="02020603050405020304" pitchFamily="18" charset="0"/>
                <a:cs typeface="Times New Roman" panose="02020603050405020304" pitchFamily="18" charset="0"/>
              </a:rPr>
              <a:t>- provides information on </a:t>
            </a:r>
            <a:r>
              <a:rPr lang="en-GB" sz="3800" b="1" dirty="0">
                <a:latin typeface="Times New Roman" panose="02020603050405020304" pitchFamily="18" charset="0"/>
                <a:cs typeface="Times New Roman" panose="02020603050405020304" pitchFamily="18" charset="0"/>
              </a:rPr>
              <a:t>when concerns should be addressed</a:t>
            </a:r>
          </a:p>
          <a:p>
            <a:pPr marL="0" indent="0">
              <a:buNone/>
            </a:pPr>
            <a:r>
              <a:rPr lang="en-GB" sz="3800" dirty="0">
                <a:latin typeface="Times New Roman" panose="02020603050405020304" pitchFamily="18" charset="0"/>
                <a:cs typeface="Times New Roman" panose="02020603050405020304" pitchFamily="18" charset="0"/>
              </a:rPr>
              <a:t>	- provides </a:t>
            </a:r>
            <a:r>
              <a:rPr lang="en-GB" sz="3800" b="1" dirty="0">
                <a:latin typeface="Times New Roman" panose="02020603050405020304" pitchFamily="18" charset="0"/>
                <a:cs typeface="Times New Roman" panose="02020603050405020304" pitchFamily="18" charset="0"/>
              </a:rPr>
              <a:t>timelines</a:t>
            </a:r>
            <a:r>
              <a:rPr lang="en-GB" sz="3800" dirty="0">
                <a:latin typeface="Times New Roman" panose="02020603050405020304" pitchFamily="18" charset="0"/>
                <a:cs typeface="Times New Roman" panose="02020603050405020304" pitchFamily="18" charset="0"/>
              </a:rPr>
              <a:t> for completing assessments and enquiries</a:t>
            </a:r>
          </a:p>
          <a:p>
            <a:pPr marL="0" indent="0">
              <a:buNone/>
            </a:pPr>
            <a:r>
              <a:rPr lang="en-GB" sz="3800" dirty="0">
                <a:latin typeface="Times New Roman" panose="02020603050405020304" pitchFamily="18" charset="0"/>
                <a:cs typeface="Times New Roman" panose="02020603050405020304" pitchFamily="18" charset="0"/>
              </a:rPr>
              <a:t>	- highlights the need for </a:t>
            </a:r>
            <a:r>
              <a:rPr lang="en-GB" sz="3800" b="1" dirty="0">
                <a:latin typeface="Times New Roman" panose="02020603050405020304" pitchFamily="18" charset="0"/>
                <a:cs typeface="Times New Roman" panose="02020603050405020304" pitchFamily="18" charset="0"/>
              </a:rPr>
              <a:t>careful assessment </a:t>
            </a:r>
            <a:r>
              <a:rPr lang="en-GB" sz="3800" dirty="0">
                <a:latin typeface="Times New Roman" panose="02020603050405020304" pitchFamily="18" charset="0"/>
                <a:cs typeface="Times New Roman" panose="02020603050405020304" pitchFamily="18" charset="0"/>
              </a:rPr>
              <a:t>of children and their 	families</a:t>
            </a:r>
          </a:p>
          <a:p>
            <a:pPr marL="0" indent="0">
              <a:buNone/>
            </a:pPr>
            <a:r>
              <a:rPr lang="en-GB" sz="3800" dirty="0">
                <a:latin typeface="Times New Roman" panose="02020603050405020304" pitchFamily="18" charset="0"/>
                <a:cs typeface="Times New Roman" panose="02020603050405020304" pitchFamily="18" charset="0"/>
              </a:rPr>
              <a:t>	- suggests </a:t>
            </a:r>
            <a:r>
              <a:rPr lang="en-GB" sz="3800" b="1" dirty="0">
                <a:latin typeface="Times New Roman" panose="02020603050405020304" pitchFamily="18" charset="0"/>
                <a:cs typeface="Times New Roman" panose="02020603050405020304" pitchFamily="18" charset="0"/>
              </a:rPr>
              <a:t>appropriate support and intervention</a:t>
            </a:r>
            <a:r>
              <a:rPr lang="en-GB" sz="3800" dirty="0">
                <a:latin typeface="Times New Roman" panose="02020603050405020304" pitchFamily="18" charset="0"/>
                <a:cs typeface="Times New Roman" panose="02020603050405020304" pitchFamily="18" charset="0"/>
              </a:rPr>
              <a:t>, using a </a:t>
            </a:r>
            <a:r>
              <a:rPr lang="en-GB" sz="3800" b="1" dirty="0">
                <a:latin typeface="Times New Roman" panose="02020603050405020304" pitchFamily="18" charset="0"/>
                <a:cs typeface="Times New Roman" panose="02020603050405020304" pitchFamily="18" charset="0"/>
              </a:rPr>
              <a:t>child-centred 	approach</a:t>
            </a:r>
          </a:p>
          <a:p>
            <a:pPr marL="0" indent="0">
              <a:buNone/>
            </a:pPr>
            <a:r>
              <a:rPr lang="en-GB" b="1" dirty="0"/>
              <a:t>	</a:t>
            </a:r>
          </a:p>
        </p:txBody>
      </p:sp>
      <p:pic>
        <p:nvPicPr>
          <p:cNvPr id="24578" name="Picture 2" descr="what is child centred approach in safeguarding">
            <a:extLst>
              <a:ext uri="{FF2B5EF4-FFF2-40B4-BE49-F238E27FC236}">
                <a16:creationId xmlns:a16="http://schemas.microsoft.com/office/drawing/2014/main" id="{7CDE2A11-E468-96E9-EFAC-3B6512CFF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8943" y="37084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029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EA60-5B43-6638-DC3E-E743E39A820E}"/>
              </a:ext>
            </a:extLst>
          </p:cNvPr>
          <p:cNvSpPr>
            <a:spLocks noGrp="1"/>
          </p:cNvSpPr>
          <p:nvPr>
            <p:ph type="title"/>
          </p:nvPr>
        </p:nvSpPr>
        <p:spPr/>
        <p:txBody>
          <a:bodyPr/>
          <a:lstStyle/>
          <a:p>
            <a:r>
              <a:rPr lang="en-GB" dirty="0"/>
              <a:t>What children said they needed </a:t>
            </a:r>
          </a:p>
        </p:txBody>
      </p:sp>
      <p:sp>
        <p:nvSpPr>
          <p:cNvPr id="3" name="Content Placeholder 2">
            <a:extLst>
              <a:ext uri="{FF2B5EF4-FFF2-40B4-BE49-F238E27FC236}">
                <a16:creationId xmlns:a16="http://schemas.microsoft.com/office/drawing/2014/main" id="{5C45AC14-A183-8881-317B-00DDA51CC8E0}"/>
              </a:ext>
            </a:extLst>
          </p:cNvPr>
          <p:cNvSpPr>
            <a:spLocks noGrp="1"/>
          </p:cNvSpPr>
          <p:nvPr>
            <p:ph idx="1"/>
          </p:nvPr>
        </p:nvSpPr>
        <p:spPr>
          <a:xfrm>
            <a:off x="838200" y="1929384"/>
            <a:ext cx="3368040" cy="4251960"/>
          </a:xfrm>
        </p:spPr>
        <p:txBody>
          <a:bodyPr/>
          <a:lstStyle/>
          <a:p>
            <a:pPr marL="0" indent="0">
              <a:buNone/>
            </a:pPr>
            <a:r>
              <a:rPr lang="en-GB" dirty="0">
                <a:latin typeface="Times New Roman" panose="02020603050405020304" pitchFamily="18" charset="0"/>
                <a:cs typeface="Times New Roman" panose="02020603050405020304" pitchFamily="18" charset="0"/>
              </a:rPr>
              <a:t>In </a:t>
            </a:r>
            <a:r>
              <a:rPr lang="en-GB" b="1" dirty="0">
                <a:latin typeface="Times New Roman" panose="02020603050405020304" pitchFamily="18" charset="0"/>
                <a:cs typeface="Times New Roman" panose="02020603050405020304" pitchFamily="18" charset="0"/>
              </a:rPr>
              <a:t>‘Working Together’, </a:t>
            </a:r>
            <a:r>
              <a:rPr lang="en-GB" dirty="0">
                <a:latin typeface="Times New Roman" panose="02020603050405020304" pitchFamily="18" charset="0"/>
                <a:cs typeface="Times New Roman" panose="02020603050405020304" pitchFamily="18" charset="0"/>
              </a:rPr>
              <a:t>children said this was what they needed for an </a:t>
            </a:r>
            <a:r>
              <a:rPr lang="en-GB" b="1" dirty="0">
                <a:latin typeface="Times New Roman" panose="02020603050405020304" pitchFamily="18" charset="0"/>
                <a:cs typeface="Times New Roman" panose="02020603050405020304" pitchFamily="18" charset="0"/>
              </a:rPr>
              <a:t>effective</a:t>
            </a:r>
            <a:r>
              <a:rPr lang="en-GB" dirty="0">
                <a:latin typeface="Times New Roman" panose="02020603050405020304" pitchFamily="18" charset="0"/>
                <a:cs typeface="Times New Roman" panose="02020603050405020304" pitchFamily="18" charset="0"/>
              </a:rPr>
              <a:t> safeguarding system:</a:t>
            </a:r>
          </a:p>
          <a:p>
            <a:pPr marL="0" indent="0">
              <a:buNone/>
            </a:pPr>
            <a:endParaRPr lang="en-GB" dirty="0"/>
          </a:p>
        </p:txBody>
      </p:sp>
      <p:pic>
        <p:nvPicPr>
          <p:cNvPr id="5" name="Picture 4">
            <a:extLst>
              <a:ext uri="{FF2B5EF4-FFF2-40B4-BE49-F238E27FC236}">
                <a16:creationId xmlns:a16="http://schemas.microsoft.com/office/drawing/2014/main" id="{D6DFA675-DE6B-299D-3E44-6179103ABD6A}"/>
              </a:ext>
            </a:extLst>
          </p:cNvPr>
          <p:cNvPicPr>
            <a:picLocks noChangeAspect="1"/>
          </p:cNvPicPr>
          <p:nvPr/>
        </p:nvPicPr>
        <p:blipFill>
          <a:blip r:embed="rId3"/>
          <a:stretch>
            <a:fillRect/>
          </a:stretch>
        </p:blipFill>
        <p:spPr>
          <a:xfrm>
            <a:off x="4419454" y="1902527"/>
            <a:ext cx="3574785" cy="4590348"/>
          </a:xfrm>
          <a:prstGeom prst="rect">
            <a:avLst/>
          </a:prstGeom>
        </p:spPr>
      </p:pic>
      <p:pic>
        <p:nvPicPr>
          <p:cNvPr id="6" name="Picture 5" descr="Take away sign or stamp stock vector. Illustration of quality - 196009917">
            <a:extLst>
              <a:ext uri="{FF2B5EF4-FFF2-40B4-BE49-F238E27FC236}">
                <a16:creationId xmlns:a16="http://schemas.microsoft.com/office/drawing/2014/main" id="{295B8576-5580-5E33-3B81-ADE8A44E1D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216"/>
          <a:stretch/>
        </p:blipFill>
        <p:spPr bwMode="auto">
          <a:xfrm>
            <a:off x="8207453" y="1902527"/>
            <a:ext cx="1617345" cy="14996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395DEA6-53F1-5FF4-C5FE-62AC12630640}"/>
              </a:ext>
            </a:extLst>
          </p:cNvPr>
          <p:cNvSpPr txBox="1"/>
          <p:nvPr/>
        </p:nvSpPr>
        <p:spPr>
          <a:xfrm>
            <a:off x="8351520" y="3455858"/>
            <a:ext cx="3209543" cy="2688910"/>
          </a:xfrm>
          <a:prstGeom prst="rect">
            <a:avLst/>
          </a:prstGeom>
        </p:spPr>
        <p:txBody>
          <a:bodyPr vert="horz" lIns="91440" tIns="45720" rIns="91440" bIns="45720" rtlCol="0" anchor="ctr">
            <a:normAutofit fontScale="92500" lnSpcReduction="20000"/>
          </a:bodyPr>
          <a:lstStyle/>
          <a:p>
            <a:pPr indent="-228600" defTabSz="914400">
              <a:lnSpc>
                <a:spcPct val="11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Be observant</a:t>
            </a:r>
          </a:p>
          <a:p>
            <a:pPr indent="-228600" defTabSz="914400">
              <a:lnSpc>
                <a:spcPct val="11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Listen and understand</a:t>
            </a:r>
          </a:p>
          <a:p>
            <a:pPr indent="-228600" defTabSz="914400">
              <a:lnSpc>
                <a:spcPct val="11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Act</a:t>
            </a:r>
          </a:p>
          <a:p>
            <a:pPr indent="-228600" defTabSz="914400">
              <a:lnSpc>
                <a:spcPct val="11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Share information</a:t>
            </a:r>
          </a:p>
          <a:p>
            <a:pPr indent="-228600" defTabSz="914400">
              <a:lnSpc>
                <a:spcPct val="11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Be informed</a:t>
            </a:r>
          </a:p>
          <a:p>
            <a:pPr indent="-228600" defTabSz="914400">
              <a:lnSpc>
                <a:spcPct val="11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Explain and support</a:t>
            </a:r>
          </a:p>
          <a:p>
            <a:pPr indent="-228600" defTabSz="914400">
              <a:lnSpc>
                <a:spcPct val="11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Protect</a:t>
            </a:r>
          </a:p>
        </p:txBody>
      </p:sp>
    </p:spTree>
    <p:extLst>
      <p:ext uri="{BB962C8B-B14F-4D97-AF65-F5344CB8AC3E}">
        <p14:creationId xmlns:p14="http://schemas.microsoft.com/office/powerpoint/2010/main" val="387482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B7645-FF69-504C-4F49-5B47310943A6}"/>
              </a:ext>
            </a:extLst>
          </p:cNvPr>
          <p:cNvSpPr>
            <a:spLocks noGrp="1"/>
          </p:cNvSpPr>
          <p:nvPr>
            <p:ph type="title"/>
          </p:nvPr>
        </p:nvSpPr>
        <p:spPr/>
        <p:txBody>
          <a:bodyPr/>
          <a:lstStyle/>
          <a:p>
            <a:r>
              <a:rPr lang="en-GB" dirty="0"/>
              <a:t>Keeping children safe in education </a:t>
            </a:r>
          </a:p>
        </p:txBody>
      </p:sp>
      <p:sp>
        <p:nvSpPr>
          <p:cNvPr id="3" name="Content Placeholder 2">
            <a:extLst>
              <a:ext uri="{FF2B5EF4-FFF2-40B4-BE49-F238E27FC236}">
                <a16:creationId xmlns:a16="http://schemas.microsoft.com/office/drawing/2014/main" id="{78D3D945-E223-8719-31BB-801B09541E98}"/>
              </a:ext>
            </a:extLst>
          </p:cNvPr>
          <p:cNvSpPr>
            <a:spLocks noGrp="1"/>
          </p:cNvSpPr>
          <p:nvPr>
            <p:ph idx="1"/>
          </p:nvPr>
        </p:nvSpPr>
        <p:spPr>
          <a:xfrm>
            <a:off x="838200" y="1929383"/>
            <a:ext cx="7797801" cy="4661027"/>
          </a:xfrm>
        </p:spPr>
        <p:txBody>
          <a:bodyPr>
            <a:normAutofit fontScale="77500" lnSpcReduction="20000"/>
          </a:bodyPr>
          <a:lstStyle/>
          <a:p>
            <a:r>
              <a:rPr lang="en-GB" dirty="0">
                <a:latin typeface="Times New Roman" panose="02020603050405020304" pitchFamily="18" charset="0"/>
                <a:cs typeface="Times New Roman" panose="02020603050405020304" pitchFamily="18" charset="0"/>
              </a:rPr>
              <a:t>Statutory guidance for schools and colleges on safeguarding children and safer recruitment</a:t>
            </a:r>
          </a:p>
          <a:p>
            <a:r>
              <a:rPr lang="en-GB" b="1" dirty="0">
                <a:latin typeface="Times New Roman" panose="02020603050405020304" pitchFamily="18" charset="0"/>
                <a:cs typeface="Times New Roman" panose="02020603050405020304" pitchFamily="18" charset="0"/>
              </a:rPr>
              <a:t>Must</a:t>
            </a:r>
            <a:r>
              <a:rPr lang="en-GB" dirty="0">
                <a:latin typeface="Times New Roman" panose="02020603050405020304" pitchFamily="18" charset="0"/>
                <a:cs typeface="Times New Roman" panose="02020603050405020304" pitchFamily="18" charset="0"/>
              </a:rPr>
              <a:t> = legal requirement to do something</a:t>
            </a:r>
          </a:p>
          <a:p>
            <a:r>
              <a:rPr lang="en-GB" b="1" dirty="0">
                <a:latin typeface="Times New Roman" panose="02020603050405020304" pitchFamily="18" charset="0"/>
                <a:cs typeface="Times New Roman" panose="02020603050405020304" pitchFamily="18" charset="0"/>
              </a:rPr>
              <a:t>Should</a:t>
            </a:r>
            <a:r>
              <a:rPr lang="en-GB" dirty="0">
                <a:latin typeface="Times New Roman" panose="02020603050405020304" pitchFamily="18" charset="0"/>
                <a:cs typeface="Times New Roman" panose="02020603050405020304" pitchFamily="18" charset="0"/>
              </a:rPr>
              <a:t> = the guidance should be followed unless there is a good reason not to</a:t>
            </a:r>
          </a:p>
          <a:p>
            <a:r>
              <a:rPr lang="en-GB" b="1" dirty="0">
                <a:latin typeface="Times New Roman" panose="02020603050405020304" pitchFamily="18" charset="0"/>
                <a:cs typeface="Times New Roman" panose="02020603050405020304" pitchFamily="18" charset="0"/>
              </a:rPr>
              <a:t>Victim</a:t>
            </a:r>
            <a:r>
              <a:rPr lang="en-GB" dirty="0">
                <a:latin typeface="Times New Roman" panose="02020603050405020304" pitchFamily="18" charset="0"/>
                <a:cs typeface="Times New Roman" panose="02020603050405020304" pitchFamily="18" charset="0"/>
              </a:rPr>
              <a:t> = those suffering maltreatment</a:t>
            </a:r>
          </a:p>
          <a:p>
            <a:r>
              <a:rPr lang="en-GB" b="1" dirty="0">
                <a:latin typeface="Times New Roman" panose="02020603050405020304" pitchFamily="18" charset="0"/>
                <a:cs typeface="Times New Roman" panose="02020603050405020304" pitchFamily="18" charset="0"/>
              </a:rPr>
              <a:t>Perpetrator </a:t>
            </a:r>
            <a:r>
              <a:rPr lang="en-GB" dirty="0">
                <a:latin typeface="Times New Roman" panose="02020603050405020304" pitchFamily="18" charset="0"/>
                <a:cs typeface="Times New Roman" panose="02020603050405020304" pitchFamily="18" charset="0"/>
              </a:rPr>
              <a:t>= person causing the maltreatment</a:t>
            </a:r>
          </a:p>
          <a:p>
            <a:pPr marL="0" indent="0">
              <a:buNone/>
            </a:pPr>
            <a:r>
              <a:rPr lang="en-GB" b="1" dirty="0">
                <a:latin typeface="Times New Roman" panose="02020603050405020304" pitchFamily="18" charset="0"/>
                <a:cs typeface="Times New Roman" panose="02020603050405020304" pitchFamily="18" charset="0"/>
              </a:rPr>
              <a:t>NB – a child may be both victim and perpetrator and we should be sensitive to how we use this language with children</a:t>
            </a: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r>
              <a:rPr lang="en-GB" b="1" dirty="0">
                <a:solidFill>
                  <a:srgbClr val="FF0000"/>
                </a:solidFill>
                <a:latin typeface="Times New Roman" panose="02020603050405020304" pitchFamily="18" charset="0"/>
                <a:cs typeface="Times New Roman" panose="02020603050405020304" pitchFamily="18" charset="0"/>
              </a:rPr>
              <a:t>Each Year you are asked to read Part 1, prove your understanding and be made aware of the updates.</a:t>
            </a:r>
          </a:p>
        </p:txBody>
      </p:sp>
      <p:pic>
        <p:nvPicPr>
          <p:cNvPr id="25602" name="Picture 2" descr="Croydon Safeguarding Children Partnership Keeping Children Safe in ...">
            <a:extLst>
              <a:ext uri="{FF2B5EF4-FFF2-40B4-BE49-F238E27FC236}">
                <a16:creationId xmlns:a16="http://schemas.microsoft.com/office/drawing/2014/main" id="{B387A654-5F9D-F491-C2AF-E175C6FEE8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29"/>
          <a:stretch/>
        </p:blipFill>
        <p:spPr bwMode="auto">
          <a:xfrm>
            <a:off x="8636001" y="267589"/>
            <a:ext cx="3387724" cy="4507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597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31" name="Rectangle 266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3F60E6-DF81-D170-BAF9-2069B90DD803}"/>
              </a:ext>
            </a:extLst>
          </p:cNvPr>
          <p:cNvSpPr>
            <a:spLocks noGrp="1"/>
          </p:cNvSpPr>
          <p:nvPr>
            <p:ph type="title"/>
          </p:nvPr>
        </p:nvSpPr>
        <p:spPr>
          <a:xfrm>
            <a:off x="576072" y="238539"/>
            <a:ext cx="11018520" cy="1434415"/>
          </a:xfrm>
        </p:spPr>
        <p:txBody>
          <a:bodyPr anchor="b">
            <a:normAutofit/>
          </a:bodyPr>
          <a:lstStyle/>
          <a:p>
            <a:r>
              <a:rPr lang="en-GB" sz="7200"/>
              <a:t>Changes for 2024</a:t>
            </a:r>
          </a:p>
        </p:txBody>
      </p:sp>
      <p:sp>
        <p:nvSpPr>
          <p:cNvPr id="2663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31E411-9264-4D02-81F4-86BD088E73A6}"/>
              </a:ext>
            </a:extLst>
          </p:cNvPr>
          <p:cNvSpPr>
            <a:spLocks noGrp="1"/>
          </p:cNvSpPr>
          <p:nvPr>
            <p:ph idx="1"/>
          </p:nvPr>
        </p:nvSpPr>
        <p:spPr>
          <a:xfrm>
            <a:off x="572493" y="2071316"/>
            <a:ext cx="6713552" cy="4119172"/>
          </a:xfrm>
        </p:spPr>
        <p:txBody>
          <a:bodyPr anchor="t">
            <a:normAutofit fontScale="92500" lnSpcReduction="20000"/>
          </a:bodyPr>
          <a:lstStyle/>
          <a:p>
            <a:pPr marL="0" indent="0">
              <a:lnSpc>
                <a:spcPct val="100000"/>
              </a:lnSpc>
              <a:buNone/>
            </a:pPr>
            <a:r>
              <a:rPr lang="en-GB" sz="2000" dirty="0">
                <a:latin typeface="Times New Roman" panose="02020603050405020304" pitchFamily="18" charset="0"/>
                <a:cs typeface="Times New Roman" panose="02020603050405020304" pitchFamily="18" charset="0"/>
              </a:rPr>
              <a:t>NB – these changes are not yet finalised; the final version will come into force in September 2024 – 3D Recruit will keep you informed should anything change from what is said today:</a:t>
            </a:r>
          </a:p>
          <a:p>
            <a:pPr marL="0" indent="0">
              <a:lnSpc>
                <a:spcPct val="100000"/>
              </a:lnSpc>
              <a:buNone/>
            </a:pPr>
            <a:r>
              <a:rPr lang="en-GB" sz="2000" b="1" dirty="0">
                <a:latin typeface="Times New Roman" panose="02020603050405020304" pitchFamily="18" charset="0"/>
                <a:cs typeface="Times New Roman" panose="02020603050405020304" pitchFamily="18" charset="0"/>
              </a:rPr>
              <a:t>Proposed updates</a:t>
            </a:r>
          </a:p>
          <a:p>
            <a:pPr>
              <a:lnSpc>
                <a:spcPct val="100000"/>
              </a:lnSpc>
            </a:pPr>
            <a:r>
              <a:rPr lang="en-GB" sz="2000" b="1" dirty="0">
                <a:latin typeface="Times New Roman" panose="02020603050405020304" pitchFamily="18" charset="0"/>
                <a:cs typeface="Times New Roman" panose="02020603050405020304" pitchFamily="18" charset="0"/>
              </a:rPr>
              <a:t>Revised definition of safeguarding, </a:t>
            </a:r>
            <a:r>
              <a:rPr lang="en-GB" sz="2000" dirty="0">
                <a:latin typeface="Times New Roman" panose="02020603050405020304" pitchFamily="18" charset="0"/>
                <a:cs typeface="Times New Roman" panose="02020603050405020304" pitchFamily="18" charset="0"/>
              </a:rPr>
              <a:t>aligned with changes in ‘Working Together to Safeguard Children 2023’</a:t>
            </a:r>
          </a:p>
          <a:p>
            <a:pPr>
              <a:lnSpc>
                <a:spcPct val="100000"/>
              </a:lnSpc>
            </a:pPr>
            <a:r>
              <a:rPr lang="en-GB" sz="2000" dirty="0">
                <a:latin typeface="Times New Roman" panose="02020603050405020304" pitchFamily="18" charset="0"/>
                <a:cs typeface="Times New Roman" panose="02020603050405020304" pitchFamily="18" charset="0"/>
              </a:rPr>
              <a:t>Additional information on </a:t>
            </a:r>
            <a:r>
              <a:rPr lang="en-GB" sz="2000" b="1" dirty="0">
                <a:latin typeface="Times New Roman" panose="02020603050405020304" pitchFamily="18" charset="0"/>
                <a:cs typeface="Times New Roman" panose="02020603050405020304" pitchFamily="18" charset="0"/>
              </a:rPr>
              <a:t>early help </a:t>
            </a:r>
            <a:r>
              <a:rPr lang="en-GB" sz="2000" dirty="0">
                <a:latin typeface="Times New Roman" panose="02020603050405020304" pitchFamily="18" charset="0"/>
                <a:cs typeface="Times New Roman" panose="02020603050405020304" pitchFamily="18" charset="0"/>
              </a:rPr>
              <a:t>for children</a:t>
            </a:r>
          </a:p>
          <a:p>
            <a:pPr>
              <a:lnSpc>
                <a:spcPct val="100000"/>
              </a:lnSpc>
            </a:pPr>
            <a:r>
              <a:rPr lang="en-GB" sz="2000" dirty="0">
                <a:latin typeface="Times New Roman" panose="02020603050405020304" pitchFamily="18" charset="0"/>
                <a:cs typeface="Times New Roman" panose="02020603050405020304" pitchFamily="18" charset="0"/>
              </a:rPr>
              <a:t>Updates in </a:t>
            </a:r>
            <a:r>
              <a:rPr lang="en-GB" sz="2000" b="1" dirty="0">
                <a:latin typeface="Times New Roman" panose="02020603050405020304" pitchFamily="18" charset="0"/>
                <a:cs typeface="Times New Roman" panose="02020603050405020304" pitchFamily="18" charset="0"/>
              </a:rPr>
              <a:t>abuse, neglect and exploitation</a:t>
            </a:r>
          </a:p>
          <a:p>
            <a:pPr>
              <a:lnSpc>
                <a:spcPct val="100000"/>
              </a:lnSpc>
            </a:pPr>
            <a:r>
              <a:rPr lang="en-GB" sz="2000" dirty="0">
                <a:latin typeface="Times New Roman" panose="02020603050405020304" pitchFamily="18" charset="0"/>
                <a:cs typeface="Times New Roman" panose="02020603050405020304" pitchFamily="18" charset="0"/>
              </a:rPr>
              <a:t>Terminology change for ‘</a:t>
            </a:r>
            <a:r>
              <a:rPr lang="en-GB" sz="2000" b="1" dirty="0">
                <a:latin typeface="Times New Roman" panose="02020603050405020304" pitchFamily="18" charset="0"/>
                <a:cs typeface="Times New Roman" panose="02020603050405020304" pitchFamily="18" charset="0"/>
              </a:rPr>
              <a:t>deliberately missing education</a:t>
            </a:r>
            <a:r>
              <a:rPr lang="en-GB" sz="2000" dirty="0">
                <a:latin typeface="Times New Roman" panose="02020603050405020304" pitchFamily="18" charset="0"/>
                <a:cs typeface="Times New Roman" panose="02020603050405020304" pitchFamily="18" charset="0"/>
              </a:rPr>
              <a:t>’</a:t>
            </a:r>
          </a:p>
          <a:p>
            <a:pPr>
              <a:lnSpc>
                <a:spcPct val="100000"/>
              </a:lnSpc>
            </a:pPr>
            <a:r>
              <a:rPr lang="en-GB" sz="2000" dirty="0">
                <a:latin typeface="Times New Roman" panose="02020603050405020304" pitchFamily="18" charset="0"/>
                <a:cs typeface="Times New Roman" panose="02020603050405020304" pitchFamily="18" charset="0"/>
              </a:rPr>
              <a:t>Guidance on </a:t>
            </a:r>
            <a:r>
              <a:rPr lang="en-GB" sz="2000" b="1" dirty="0">
                <a:latin typeface="Times New Roman" panose="02020603050405020304" pitchFamily="18" charset="0"/>
                <a:cs typeface="Times New Roman" panose="02020603050405020304" pitchFamily="18" charset="0"/>
              </a:rPr>
              <a:t>data protection</a:t>
            </a:r>
          </a:p>
          <a:p>
            <a:pPr marL="0" indent="0">
              <a:lnSpc>
                <a:spcPct val="100000"/>
              </a:lnSpc>
              <a:buNone/>
            </a:pPr>
            <a:r>
              <a:rPr lang="en-GB" sz="2000" dirty="0">
                <a:latin typeface="Times New Roman" panose="02020603050405020304" pitchFamily="18" charset="0"/>
                <a:cs typeface="Times New Roman" panose="02020603050405020304" pitchFamily="18" charset="0"/>
              </a:rPr>
              <a:t>I have taken the guidance that follows from the NSPCC </a:t>
            </a:r>
            <a:r>
              <a:rPr lang="en-GB" sz="2000" dirty="0">
                <a:latin typeface="Times New Roman" panose="02020603050405020304" pitchFamily="18" charset="0"/>
                <a:cs typeface="Times New Roman" panose="02020603050405020304" pitchFamily="18" charset="0"/>
                <a:hlinkClick r:id="rId3"/>
              </a:rPr>
              <a:t>https://learning.nspcc.org.uk/media/jvzhssj3/kcsie-2024-caspar-briefing.pdf</a:t>
            </a:r>
            <a:r>
              <a:rPr lang="en-GB" sz="2000" dirty="0">
                <a:latin typeface="Times New Roman" panose="02020603050405020304" pitchFamily="18" charset="0"/>
                <a:cs typeface="Times New Roman" panose="02020603050405020304" pitchFamily="18" charset="0"/>
              </a:rPr>
              <a:t> </a:t>
            </a:r>
          </a:p>
        </p:txBody>
      </p:sp>
      <p:pic>
        <p:nvPicPr>
          <p:cNvPr id="26626" name="Picture 2" descr="Keeping Children Safe in Education - 2023 update - JMB Education ...">
            <a:extLst>
              <a:ext uri="{FF2B5EF4-FFF2-40B4-BE49-F238E27FC236}">
                <a16:creationId xmlns:a16="http://schemas.microsoft.com/office/drawing/2014/main" id="{1EA2AD44-7998-5693-F9DE-8F086655A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912" r="24872"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953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95" name="Rectangle 3789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BFC0B7-E2E1-7655-BDA5-1262B803DB23}"/>
              </a:ext>
            </a:extLst>
          </p:cNvPr>
          <p:cNvSpPr>
            <a:spLocks noGrp="1"/>
          </p:cNvSpPr>
          <p:nvPr>
            <p:ph type="title"/>
          </p:nvPr>
        </p:nvSpPr>
        <p:spPr>
          <a:xfrm>
            <a:off x="576072" y="238539"/>
            <a:ext cx="11018520" cy="1434415"/>
          </a:xfrm>
        </p:spPr>
        <p:txBody>
          <a:bodyPr anchor="b">
            <a:normAutofit/>
          </a:bodyPr>
          <a:lstStyle/>
          <a:p>
            <a:r>
              <a:rPr lang="en-GB" sz="7200"/>
              <a:t>Definition of safeguarding</a:t>
            </a:r>
          </a:p>
        </p:txBody>
      </p:sp>
      <p:sp>
        <p:nvSpPr>
          <p:cNvPr id="37897"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0" name="Picture 2" descr="Safeguarding - The Bewdley School">
            <a:extLst>
              <a:ext uri="{FF2B5EF4-FFF2-40B4-BE49-F238E27FC236}">
                <a16:creationId xmlns:a16="http://schemas.microsoft.com/office/drawing/2014/main" id="{FBA546CA-4212-F4E0-8961-49CEC77A0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880" r="10904"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Content Placeholder 2">
            <a:extLst>
              <a:ext uri="{FF2B5EF4-FFF2-40B4-BE49-F238E27FC236}">
                <a16:creationId xmlns:a16="http://schemas.microsoft.com/office/drawing/2014/main" id="{954CB216-3027-B6DD-B5F1-07DAEB5E6F80}"/>
              </a:ext>
            </a:extLst>
          </p:cNvPr>
          <p:cNvGraphicFramePr>
            <a:graphicFrameLocks noGrp="1"/>
          </p:cNvGraphicFramePr>
          <p:nvPr>
            <p:ph idx="1"/>
            <p:extLst>
              <p:ext uri="{D42A27DB-BD31-4B8C-83A1-F6EECF244321}">
                <p14:modId xmlns:p14="http://schemas.microsoft.com/office/powerpoint/2010/main" val="2994788423"/>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89421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19" name="Rectangle 3891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A6B36F-AC69-AC7B-0B51-B5D6C04A20B7}"/>
              </a:ext>
            </a:extLst>
          </p:cNvPr>
          <p:cNvSpPr>
            <a:spLocks noGrp="1"/>
          </p:cNvSpPr>
          <p:nvPr>
            <p:ph type="title"/>
          </p:nvPr>
        </p:nvSpPr>
        <p:spPr>
          <a:xfrm>
            <a:off x="5297762" y="329184"/>
            <a:ext cx="6251110" cy="1783080"/>
          </a:xfrm>
        </p:spPr>
        <p:txBody>
          <a:bodyPr anchor="b">
            <a:normAutofit/>
          </a:bodyPr>
          <a:lstStyle/>
          <a:p>
            <a:r>
              <a:rPr lang="en-GB" sz="7200"/>
              <a:t>Early help</a:t>
            </a:r>
          </a:p>
        </p:txBody>
      </p:sp>
      <p:sp>
        <p:nvSpPr>
          <p:cNvPr id="3892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4" name="Picture 2" descr="Los 4 tipos de exclusión social (y sus causas)">
            <a:extLst>
              <a:ext uri="{FF2B5EF4-FFF2-40B4-BE49-F238E27FC236}">
                <a16:creationId xmlns:a16="http://schemas.microsoft.com/office/drawing/2014/main" id="{518EAC05-8484-D39E-9816-F85195BFB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22" r="39146"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7B25E8FB-2953-BD23-0EB5-FFF8096A2E80}"/>
              </a:ext>
            </a:extLst>
          </p:cNvPr>
          <p:cNvGraphicFramePr>
            <a:graphicFrameLocks noGrp="1"/>
          </p:cNvGraphicFramePr>
          <p:nvPr>
            <p:ph idx="1"/>
            <p:extLst>
              <p:ext uri="{D42A27DB-BD31-4B8C-83A1-F6EECF244321}">
                <p14:modId xmlns:p14="http://schemas.microsoft.com/office/powerpoint/2010/main" val="1281530280"/>
              </p:ext>
            </p:extLst>
          </p:nvPr>
        </p:nvGraphicFramePr>
        <p:xfrm>
          <a:off x="5297762" y="2706624"/>
          <a:ext cx="6251110" cy="3483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31064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47B6BBF-09F2-4A29-AE4E-3771E2924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BBB908-C5F7-F3DA-777A-CF3E76B9C0EB}"/>
              </a:ext>
            </a:extLst>
          </p:cNvPr>
          <p:cNvSpPr>
            <a:spLocks noGrp="1"/>
          </p:cNvSpPr>
          <p:nvPr>
            <p:ph type="title"/>
          </p:nvPr>
        </p:nvSpPr>
        <p:spPr>
          <a:xfrm>
            <a:off x="635000" y="634029"/>
            <a:ext cx="7366000" cy="1314698"/>
          </a:xfrm>
        </p:spPr>
        <p:txBody>
          <a:bodyPr anchor="ctr">
            <a:normAutofit fontScale="90000"/>
          </a:bodyPr>
          <a:lstStyle/>
          <a:p>
            <a:pPr algn="ctr"/>
            <a:r>
              <a:rPr lang="en-GB" sz="6700" dirty="0"/>
              <a:t>Updates on abuse, neglect and exploitation</a:t>
            </a:r>
          </a:p>
        </p:txBody>
      </p:sp>
      <p:sp>
        <p:nvSpPr>
          <p:cNvPr id="11" name="Rectangle 10">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48305" y="2241737"/>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rgbClr val="A7A259"/>
          </a:solidFill>
          <a:ln w="34925">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846EDE6-874F-B367-7653-E046C3702580}"/>
              </a:ext>
            </a:extLst>
          </p:cNvPr>
          <p:cNvGraphicFramePr>
            <a:graphicFrameLocks noGrp="1"/>
          </p:cNvGraphicFramePr>
          <p:nvPr>
            <p:ph idx="1"/>
            <p:extLst>
              <p:ext uri="{D42A27DB-BD31-4B8C-83A1-F6EECF244321}">
                <p14:modId xmlns:p14="http://schemas.microsoft.com/office/powerpoint/2010/main" val="328014385"/>
              </p:ext>
            </p:extLst>
          </p:nvPr>
        </p:nvGraphicFramePr>
        <p:xfrm>
          <a:off x="632647" y="2805098"/>
          <a:ext cx="10915869" cy="3478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9938" name="Picture 2" descr="Domestic violence awareness matters">
            <a:extLst>
              <a:ext uri="{FF2B5EF4-FFF2-40B4-BE49-F238E27FC236}">
                <a16:creationId xmlns:a16="http://schemas.microsoft.com/office/drawing/2014/main" id="{ED664EEE-8AD4-8DCB-5716-D6310C4B53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6740" y="343975"/>
            <a:ext cx="3681998" cy="2117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812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D93A12-53D9-49F8-3AB0-87E6AFFABCC0}"/>
              </a:ext>
            </a:extLst>
          </p:cNvPr>
          <p:cNvSpPr>
            <a:spLocks noGrp="1"/>
          </p:cNvSpPr>
          <p:nvPr>
            <p:ph type="title"/>
          </p:nvPr>
        </p:nvSpPr>
        <p:spPr>
          <a:xfrm>
            <a:off x="5297762" y="329184"/>
            <a:ext cx="6251110" cy="1783080"/>
          </a:xfrm>
        </p:spPr>
        <p:txBody>
          <a:bodyPr anchor="b">
            <a:normAutofit/>
          </a:bodyPr>
          <a:lstStyle/>
          <a:p>
            <a:pPr>
              <a:lnSpc>
                <a:spcPct val="90000"/>
              </a:lnSpc>
            </a:pPr>
            <a:r>
              <a:rPr lang="en-GB" sz="5000"/>
              <a:t>Terminology change for ‘deliberately missing education’</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FF07E81-9DC5-3B57-5734-528410C507B7}"/>
              </a:ext>
            </a:extLst>
          </p:cNvPr>
          <p:cNvSpPr>
            <a:spLocks noGrp="1"/>
          </p:cNvSpPr>
          <p:nvPr>
            <p:ph idx="1"/>
          </p:nvPr>
        </p:nvSpPr>
        <p:spPr>
          <a:xfrm>
            <a:off x="5297762" y="2706624"/>
            <a:ext cx="6251110" cy="3483864"/>
          </a:xfrm>
        </p:spPr>
        <p:txBody>
          <a:bodyPr>
            <a:normAutofit/>
          </a:bodyPr>
          <a:lstStyle/>
          <a:p>
            <a:pPr marL="0" indent="0">
              <a:buNone/>
            </a:pPr>
            <a:r>
              <a:rPr lang="en-GB" sz="3200" dirty="0">
                <a:latin typeface="Times New Roman" panose="02020603050405020304" pitchFamily="18" charset="0"/>
                <a:cs typeface="Times New Roman" panose="02020603050405020304" pitchFamily="18" charset="0"/>
              </a:rPr>
              <a:t>In outlining the signs that children may be at risk of harm, the guidance updates ‘deliberately missing education’ to read ‘</a:t>
            </a:r>
            <a:r>
              <a:rPr lang="en-GB" sz="3200" b="1" dirty="0">
                <a:latin typeface="Times New Roman" panose="02020603050405020304" pitchFamily="18" charset="0"/>
                <a:cs typeface="Times New Roman" panose="02020603050405020304" pitchFamily="18" charset="0"/>
              </a:rPr>
              <a:t>unexplained and/or persistent absences from education</a:t>
            </a:r>
            <a:r>
              <a:rPr lang="en-GB" sz="3200" dirty="0">
                <a:latin typeface="Times New Roman" panose="02020603050405020304" pitchFamily="18" charset="0"/>
                <a:cs typeface="Times New Roman" panose="02020603050405020304" pitchFamily="18" charset="0"/>
              </a:rPr>
              <a:t>.’</a:t>
            </a:r>
          </a:p>
        </p:txBody>
      </p:sp>
      <p:pic>
        <p:nvPicPr>
          <p:cNvPr id="5" name="Picture 4" descr="Complex maths formulae on a blackboard">
            <a:extLst>
              <a:ext uri="{FF2B5EF4-FFF2-40B4-BE49-F238E27FC236}">
                <a16:creationId xmlns:a16="http://schemas.microsoft.com/office/drawing/2014/main" id="{61FACFFE-AA60-432C-4315-AE8691C7D458}"/>
              </a:ext>
            </a:extLst>
          </p:cNvPr>
          <p:cNvPicPr>
            <a:picLocks noChangeAspect="1"/>
          </p:cNvPicPr>
          <p:nvPr/>
        </p:nvPicPr>
        <p:blipFill>
          <a:blip r:embed="rId3"/>
          <a:srcRect l="32174" r="1825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797813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7FA4F1-C962-871C-AC6A-E33AD2A30A0C}"/>
              </a:ext>
            </a:extLst>
          </p:cNvPr>
          <p:cNvSpPr>
            <a:spLocks noGrp="1"/>
          </p:cNvSpPr>
          <p:nvPr>
            <p:ph type="title"/>
          </p:nvPr>
        </p:nvSpPr>
        <p:spPr>
          <a:xfrm>
            <a:off x="640080" y="325370"/>
            <a:ext cx="6894576" cy="1784538"/>
          </a:xfrm>
        </p:spPr>
        <p:txBody>
          <a:bodyPr anchor="b">
            <a:normAutofit/>
          </a:bodyPr>
          <a:lstStyle/>
          <a:p>
            <a:r>
              <a:rPr lang="en-GB" sz="7200"/>
              <a:t>Data protection</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395391"/>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1E3BAAC-D834-33D9-EC7E-FD4EBC4C3F55}"/>
              </a:ext>
            </a:extLst>
          </p:cNvPr>
          <p:cNvSpPr>
            <a:spLocks noGrp="1"/>
          </p:cNvSpPr>
          <p:nvPr>
            <p:ph idx="1"/>
          </p:nvPr>
        </p:nvSpPr>
        <p:spPr>
          <a:xfrm>
            <a:off x="640080" y="2708307"/>
            <a:ext cx="6894576" cy="3485260"/>
          </a:xfrm>
        </p:spPr>
        <p:txBody>
          <a:bodyPr>
            <a:normAutofit fontScale="77500" lnSpcReduction="20000"/>
          </a:bodyPr>
          <a:lstStyle/>
          <a:p>
            <a:pPr marL="0" indent="0">
              <a:lnSpc>
                <a:spcPct val="100000"/>
              </a:lnSpc>
              <a:buNone/>
            </a:pPr>
            <a:r>
              <a:rPr lang="en-GB" dirty="0">
                <a:latin typeface="Times New Roman" panose="02020603050405020304" pitchFamily="18" charset="0"/>
                <a:cs typeface="Times New Roman" panose="02020603050405020304" pitchFamily="18" charset="0"/>
              </a:rPr>
              <a:t>The updated guidance recommends that education professionals read the </a:t>
            </a:r>
            <a:r>
              <a:rPr lang="en-GB" b="1" dirty="0">
                <a:latin typeface="Times New Roman" panose="02020603050405020304" pitchFamily="18" charset="0"/>
                <a:cs typeface="Times New Roman" panose="02020603050405020304" pitchFamily="18" charset="0"/>
              </a:rPr>
              <a:t>DfE Data Protection guidance for schools (DfE, 2024). </a:t>
            </a:r>
            <a:r>
              <a:rPr lang="en-GB" dirty="0">
                <a:latin typeface="Times New Roman" panose="02020603050405020304" pitchFamily="18" charset="0"/>
                <a:cs typeface="Times New Roman" panose="02020603050405020304" pitchFamily="18" charset="0"/>
              </a:rPr>
              <a:t>This guidance is aimed at school staff, governors and trustees and sets out how to:</a:t>
            </a:r>
          </a:p>
          <a:p>
            <a:pPr>
              <a:lnSpc>
                <a:spcPct val="100000"/>
              </a:lnSpc>
            </a:pPr>
            <a:r>
              <a:rPr lang="en-GB" dirty="0">
                <a:latin typeface="Times New Roman" panose="02020603050405020304" pitchFamily="18" charset="0"/>
                <a:cs typeface="Times New Roman" panose="02020603050405020304" pitchFamily="18" charset="0"/>
              </a:rPr>
              <a:t>Comply with </a:t>
            </a:r>
            <a:r>
              <a:rPr lang="en-GB" b="1" dirty="0">
                <a:latin typeface="Times New Roman" panose="02020603050405020304" pitchFamily="18" charset="0"/>
                <a:cs typeface="Times New Roman" panose="02020603050405020304" pitchFamily="18" charset="0"/>
              </a:rPr>
              <a:t>data protection law</a:t>
            </a:r>
          </a:p>
          <a:p>
            <a:pPr>
              <a:lnSpc>
                <a:spcPct val="100000"/>
              </a:lnSpc>
            </a:pPr>
            <a:r>
              <a:rPr lang="en-GB" dirty="0">
                <a:latin typeface="Times New Roman" panose="02020603050405020304" pitchFamily="18" charset="0"/>
                <a:cs typeface="Times New Roman" panose="02020603050405020304" pitchFamily="18" charset="0"/>
              </a:rPr>
              <a:t>Develop </a:t>
            </a:r>
            <a:r>
              <a:rPr lang="en-GB" b="1" dirty="0">
                <a:latin typeface="Times New Roman" panose="02020603050405020304" pitchFamily="18" charset="0"/>
                <a:cs typeface="Times New Roman" panose="02020603050405020304" pitchFamily="18" charset="0"/>
              </a:rPr>
              <a:t>data policies</a:t>
            </a:r>
          </a:p>
          <a:p>
            <a:pPr>
              <a:lnSpc>
                <a:spcPct val="100000"/>
              </a:lnSpc>
            </a:pPr>
            <a:r>
              <a:rPr lang="en-GB" dirty="0">
                <a:latin typeface="Times New Roman" panose="02020603050405020304" pitchFamily="18" charset="0"/>
                <a:cs typeface="Times New Roman" panose="02020603050405020304" pitchFamily="18" charset="0"/>
              </a:rPr>
              <a:t>Understand what staff and pupil </a:t>
            </a:r>
            <a:r>
              <a:rPr lang="en-GB" b="1" dirty="0">
                <a:latin typeface="Times New Roman" panose="02020603050405020304" pitchFamily="18" charset="0"/>
                <a:cs typeface="Times New Roman" panose="02020603050405020304" pitchFamily="18" charset="0"/>
              </a:rPr>
              <a:t>data to keep</a:t>
            </a:r>
          </a:p>
          <a:p>
            <a:pPr>
              <a:lnSpc>
                <a:spcPct val="100000"/>
              </a:lnSpc>
            </a:pPr>
            <a:r>
              <a:rPr lang="en-GB" dirty="0">
                <a:latin typeface="Times New Roman" panose="02020603050405020304" pitchFamily="18" charset="0"/>
                <a:cs typeface="Times New Roman" panose="02020603050405020304" pitchFamily="18" charset="0"/>
              </a:rPr>
              <a:t>Prevent </a:t>
            </a:r>
            <a:r>
              <a:rPr lang="en-GB" b="1" dirty="0">
                <a:latin typeface="Times New Roman" panose="02020603050405020304" pitchFamily="18" charset="0"/>
                <a:cs typeface="Times New Roman" panose="02020603050405020304" pitchFamily="18" charset="0"/>
              </a:rPr>
              <a:t>data breeches</a:t>
            </a:r>
          </a:p>
          <a:p>
            <a:pPr marL="0" indent="0">
              <a:lnSpc>
                <a:spcPct val="100000"/>
              </a:lnSpc>
              <a:buNone/>
            </a:pPr>
            <a:r>
              <a:rPr lang="en-GB" b="1" i="1" dirty="0">
                <a:latin typeface="Times New Roman" panose="02020603050405020304" pitchFamily="18" charset="0"/>
                <a:cs typeface="Times New Roman" panose="02020603050405020304" pitchFamily="18" charset="0"/>
              </a:rPr>
              <a:t>See 3D Recruit’s Records Retention and Destruction Policy for more guidance on GDPR </a:t>
            </a:r>
          </a:p>
        </p:txBody>
      </p:sp>
      <p:pic>
        <p:nvPicPr>
          <p:cNvPr id="5" name="Picture 4" descr="Abstract blurred public library with bookshelves">
            <a:extLst>
              <a:ext uri="{FF2B5EF4-FFF2-40B4-BE49-F238E27FC236}">
                <a16:creationId xmlns:a16="http://schemas.microsoft.com/office/drawing/2014/main" id="{78EF1356-E5DD-6988-5A71-6CF202CD0080}"/>
              </a:ext>
            </a:extLst>
          </p:cNvPr>
          <p:cNvPicPr>
            <a:picLocks noChangeAspect="1"/>
          </p:cNvPicPr>
          <p:nvPr/>
        </p:nvPicPr>
        <p:blipFill>
          <a:blip r:embed="rId3"/>
          <a:srcRect l="19117" r="41457" b="-1"/>
          <a:stretch/>
        </p:blipFill>
        <p:spPr>
          <a:xfrm>
            <a:off x="8141399" y="10"/>
            <a:ext cx="4050601" cy="6857990"/>
          </a:xfrm>
          <a:custGeom>
            <a:avLst/>
            <a:gdLst/>
            <a:ahLst/>
            <a:cxnLst/>
            <a:rect l="l" t="t" r="r" b="b"/>
            <a:pathLst>
              <a:path w="4050601" h="6858000">
                <a:moveTo>
                  <a:pt x="26697" y="0"/>
                </a:moveTo>
                <a:lnTo>
                  <a:pt x="4050601" y="0"/>
                </a:lnTo>
                <a:lnTo>
                  <a:pt x="4050601" y="6858000"/>
                </a:lnTo>
                <a:lnTo>
                  <a:pt x="28376" y="6858000"/>
                </a:lnTo>
                <a:lnTo>
                  <a:pt x="28782" y="6851321"/>
                </a:lnTo>
                <a:cubicBezTo>
                  <a:pt x="31911" y="6730915"/>
                  <a:pt x="35027" y="6610471"/>
                  <a:pt x="38157" y="6489990"/>
                </a:cubicBezTo>
                <a:cubicBezTo>
                  <a:pt x="38284" y="6484913"/>
                  <a:pt x="39171" y="6479963"/>
                  <a:pt x="39171" y="6474886"/>
                </a:cubicBezTo>
                <a:cubicBezTo>
                  <a:pt x="48166" y="6361042"/>
                  <a:pt x="53107" y="6247198"/>
                  <a:pt x="18899" y="6136019"/>
                </a:cubicBezTo>
                <a:cubicBezTo>
                  <a:pt x="15871" y="6125573"/>
                  <a:pt x="14262" y="6114773"/>
                  <a:pt x="14084" y="6103909"/>
                </a:cubicBezTo>
                <a:cubicBezTo>
                  <a:pt x="12413" y="6006983"/>
                  <a:pt x="16644" y="5910056"/>
                  <a:pt x="26754" y="5813650"/>
                </a:cubicBezTo>
                <a:cubicBezTo>
                  <a:pt x="31949" y="5754507"/>
                  <a:pt x="26754" y="5694475"/>
                  <a:pt x="43478" y="5635967"/>
                </a:cubicBezTo>
                <a:cubicBezTo>
                  <a:pt x="50864" y="5606890"/>
                  <a:pt x="55109" y="5577103"/>
                  <a:pt x="56147" y="5547125"/>
                </a:cubicBezTo>
                <a:cubicBezTo>
                  <a:pt x="59948" y="5474529"/>
                  <a:pt x="38537" y="5406248"/>
                  <a:pt x="18139" y="5337713"/>
                </a:cubicBezTo>
                <a:cubicBezTo>
                  <a:pt x="7370" y="5301414"/>
                  <a:pt x="-5426" y="5264355"/>
                  <a:pt x="2429" y="5226280"/>
                </a:cubicBezTo>
                <a:cubicBezTo>
                  <a:pt x="16707" y="5167720"/>
                  <a:pt x="24854" y="5107828"/>
                  <a:pt x="26754" y="5047581"/>
                </a:cubicBezTo>
                <a:cubicBezTo>
                  <a:pt x="26754" y="5004937"/>
                  <a:pt x="16365" y="4963181"/>
                  <a:pt x="20039" y="4920664"/>
                </a:cubicBezTo>
                <a:cubicBezTo>
                  <a:pt x="28211" y="4838181"/>
                  <a:pt x="30238" y="4755203"/>
                  <a:pt x="26121" y="4672415"/>
                </a:cubicBezTo>
                <a:cubicBezTo>
                  <a:pt x="26095" y="4639315"/>
                  <a:pt x="29846" y="4606317"/>
                  <a:pt x="37270" y="4574054"/>
                </a:cubicBezTo>
                <a:cubicBezTo>
                  <a:pt x="46506" y="4517120"/>
                  <a:pt x="48419" y="4459246"/>
                  <a:pt x="42971" y="4401829"/>
                </a:cubicBezTo>
                <a:cubicBezTo>
                  <a:pt x="37016" y="4335324"/>
                  <a:pt x="19279" y="4269835"/>
                  <a:pt x="14845" y="4203331"/>
                </a:cubicBezTo>
                <a:cubicBezTo>
                  <a:pt x="7876" y="4093167"/>
                  <a:pt x="17759" y="3983003"/>
                  <a:pt x="27514" y="3873347"/>
                </a:cubicBezTo>
                <a:cubicBezTo>
                  <a:pt x="35116" y="3803010"/>
                  <a:pt x="37143" y="3732178"/>
                  <a:pt x="33596" y="3661523"/>
                </a:cubicBezTo>
                <a:cubicBezTo>
                  <a:pt x="29161" y="3605426"/>
                  <a:pt x="22193" y="3549329"/>
                  <a:pt x="20926" y="3493232"/>
                </a:cubicBezTo>
                <a:cubicBezTo>
                  <a:pt x="18646" y="3392967"/>
                  <a:pt x="19532" y="3292703"/>
                  <a:pt x="25360" y="3192439"/>
                </a:cubicBezTo>
                <a:cubicBezTo>
                  <a:pt x="28274" y="3142180"/>
                  <a:pt x="32962" y="3092429"/>
                  <a:pt x="34989" y="3041789"/>
                </a:cubicBezTo>
                <a:cubicBezTo>
                  <a:pt x="37016" y="2991149"/>
                  <a:pt x="41071" y="2940002"/>
                  <a:pt x="29542" y="2890377"/>
                </a:cubicBezTo>
                <a:cubicBezTo>
                  <a:pt x="10030" y="2805978"/>
                  <a:pt x="24347" y="2721959"/>
                  <a:pt x="28528" y="2637813"/>
                </a:cubicBezTo>
                <a:cubicBezTo>
                  <a:pt x="31062" y="2585523"/>
                  <a:pt x="46266" y="2531964"/>
                  <a:pt x="32836" y="2481198"/>
                </a:cubicBezTo>
                <a:cubicBezTo>
                  <a:pt x="11677" y="2401621"/>
                  <a:pt x="25487" y="2323694"/>
                  <a:pt x="32836" y="2245386"/>
                </a:cubicBezTo>
                <a:cubicBezTo>
                  <a:pt x="41311" y="2171280"/>
                  <a:pt x="39816" y="2096361"/>
                  <a:pt x="28401" y="2022648"/>
                </a:cubicBezTo>
                <a:cubicBezTo>
                  <a:pt x="14084" y="1949518"/>
                  <a:pt x="14084" y="1874307"/>
                  <a:pt x="28401" y="1801178"/>
                </a:cubicBezTo>
                <a:cubicBezTo>
                  <a:pt x="40260" y="1740816"/>
                  <a:pt x="41628" y="1678868"/>
                  <a:pt x="32455" y="1618037"/>
                </a:cubicBezTo>
                <a:cubicBezTo>
                  <a:pt x="26247" y="1574505"/>
                  <a:pt x="15098" y="1531226"/>
                  <a:pt x="13578" y="1487694"/>
                </a:cubicBezTo>
                <a:cubicBezTo>
                  <a:pt x="10436" y="1396656"/>
                  <a:pt x="12298" y="1305517"/>
                  <a:pt x="19153" y="1214696"/>
                </a:cubicBezTo>
                <a:cubicBezTo>
                  <a:pt x="27134" y="1111259"/>
                  <a:pt x="42464" y="1008202"/>
                  <a:pt x="31822" y="904004"/>
                </a:cubicBezTo>
                <a:cubicBezTo>
                  <a:pt x="28148" y="868213"/>
                  <a:pt x="20673" y="832549"/>
                  <a:pt x="19913" y="796632"/>
                </a:cubicBezTo>
                <a:cubicBezTo>
                  <a:pt x="18266" y="729366"/>
                  <a:pt x="17505" y="662989"/>
                  <a:pt x="21306" y="593565"/>
                </a:cubicBezTo>
                <a:cubicBezTo>
                  <a:pt x="25107" y="524142"/>
                  <a:pt x="39550" y="453703"/>
                  <a:pt x="29795" y="385549"/>
                </a:cubicBezTo>
                <a:cubicBezTo>
                  <a:pt x="20039" y="317394"/>
                  <a:pt x="26374" y="250382"/>
                  <a:pt x="32709" y="183497"/>
                </a:cubicBezTo>
                <a:cubicBezTo>
                  <a:pt x="35750" y="151705"/>
                  <a:pt x="37809" y="120261"/>
                  <a:pt x="37254" y="88945"/>
                </a:cubicBezTo>
                <a:close/>
              </a:path>
            </a:pathLst>
          </a:custGeom>
        </p:spPr>
      </p:pic>
    </p:spTree>
    <p:extLst>
      <p:ext uri="{BB962C8B-B14F-4D97-AF65-F5344CB8AC3E}">
        <p14:creationId xmlns:p14="http://schemas.microsoft.com/office/powerpoint/2010/main" val="2606780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A8778-93B4-17F7-1F3A-09341A0E66E7}"/>
              </a:ext>
            </a:extLst>
          </p:cNvPr>
          <p:cNvSpPr>
            <a:spLocks noGrp="1"/>
          </p:cNvSpPr>
          <p:nvPr>
            <p:ph type="title"/>
          </p:nvPr>
        </p:nvSpPr>
        <p:spPr/>
        <p:txBody>
          <a:bodyPr/>
          <a:lstStyle/>
          <a:p>
            <a:r>
              <a:rPr lang="en-GB"/>
              <a:t>In addition to these changes…</a:t>
            </a:r>
            <a:endParaRPr lang="en-GB" dirty="0"/>
          </a:p>
        </p:txBody>
      </p:sp>
      <p:sp>
        <p:nvSpPr>
          <p:cNvPr id="3" name="Content Placeholder 2">
            <a:extLst>
              <a:ext uri="{FF2B5EF4-FFF2-40B4-BE49-F238E27FC236}">
                <a16:creationId xmlns:a16="http://schemas.microsoft.com/office/drawing/2014/main" id="{9FDFA18E-8B15-32CE-CA9C-AE13A6FC0223}"/>
              </a:ext>
            </a:extLst>
          </p:cNvPr>
          <p:cNvSpPr>
            <a:spLocks noGrp="1"/>
          </p:cNvSpPr>
          <p:nvPr>
            <p:ph idx="1"/>
          </p:nvPr>
        </p:nvSpPr>
        <p:spPr>
          <a:xfrm>
            <a:off x="838200" y="1929383"/>
            <a:ext cx="10515600" cy="4563491"/>
          </a:xfrm>
        </p:spPr>
        <p:txBody>
          <a:bodyPr>
            <a:normAutofit fontScale="77500" lnSpcReduction="20000"/>
          </a:bodyPr>
          <a:lstStyle/>
          <a:p>
            <a:r>
              <a:rPr lang="en-GB" b="1" dirty="0">
                <a:latin typeface="Times New Roman" panose="02020603050405020304" pitchFamily="18" charset="0"/>
                <a:cs typeface="Times New Roman" panose="02020603050405020304" pitchFamily="18" charset="0"/>
              </a:rPr>
              <a:t>Alternative Provision </a:t>
            </a:r>
            <a:r>
              <a:rPr lang="en-GB" dirty="0">
                <a:latin typeface="Times New Roman" panose="02020603050405020304" pitchFamily="18" charset="0"/>
                <a:cs typeface="Times New Roman" panose="02020603050405020304" pitchFamily="18" charset="0"/>
              </a:rPr>
              <a:t>– when a school places a pupil with an alternative provision provider, the </a:t>
            </a:r>
            <a:r>
              <a:rPr lang="en-GB" b="1" dirty="0">
                <a:latin typeface="Times New Roman" panose="02020603050405020304" pitchFamily="18" charset="0"/>
                <a:cs typeface="Times New Roman" panose="02020603050405020304" pitchFamily="18" charset="0"/>
              </a:rPr>
              <a:t>school continues to be responsible for the safeguarding of that pupil</a:t>
            </a:r>
          </a:p>
          <a:p>
            <a:r>
              <a:rPr lang="en-GB" b="1" dirty="0">
                <a:latin typeface="Times New Roman" panose="02020603050405020304" pitchFamily="18" charset="0"/>
                <a:cs typeface="Times New Roman" panose="02020603050405020304" pitchFamily="18" charset="0"/>
              </a:rPr>
              <a:t>‘Children who are lesbian, gay, bisexual or gender questioning’ </a:t>
            </a:r>
            <a:r>
              <a:rPr lang="en-GB" dirty="0">
                <a:latin typeface="Times New Roman" panose="02020603050405020304" pitchFamily="18" charset="0"/>
                <a:cs typeface="Times New Roman" panose="02020603050405020304" pitchFamily="18" charset="0"/>
              </a:rPr>
              <a:t>– this section is currently </a:t>
            </a:r>
            <a:r>
              <a:rPr lang="en-GB" b="1" dirty="0">
                <a:latin typeface="Times New Roman" panose="02020603050405020304" pitchFamily="18" charset="0"/>
                <a:cs typeface="Times New Roman" panose="02020603050405020304" pitchFamily="18" charset="0"/>
              </a:rPr>
              <a:t>under review </a:t>
            </a:r>
            <a:r>
              <a:rPr lang="en-GB" dirty="0">
                <a:latin typeface="Times New Roman" panose="02020603050405020304" pitchFamily="18" charset="0"/>
                <a:cs typeface="Times New Roman" panose="02020603050405020304" pitchFamily="18" charset="0"/>
              </a:rPr>
              <a:t>pending the outcome of the ‘gender questioning guidance consultation</a:t>
            </a:r>
          </a:p>
          <a:p>
            <a:r>
              <a:rPr lang="en-GB" b="1" dirty="0">
                <a:latin typeface="Times New Roman" panose="02020603050405020304" pitchFamily="18" charset="0"/>
                <a:cs typeface="Times New Roman" panose="02020603050405020304" pitchFamily="18" charset="0"/>
              </a:rPr>
              <a:t>‘Children and the court system’ </a:t>
            </a:r>
            <a:r>
              <a:rPr lang="en-GB" dirty="0">
                <a:latin typeface="Times New Roman" panose="02020603050405020304" pitchFamily="18" charset="0"/>
                <a:cs typeface="Times New Roman" panose="02020603050405020304" pitchFamily="18" charset="0"/>
              </a:rPr>
              <a:t>– the updated guidance now directs schools to two guides that support children in the court system – one for 5-11yrs, and 1 for 12-17yrs </a:t>
            </a:r>
          </a:p>
          <a:p>
            <a:r>
              <a:rPr lang="en-GB" b="1" dirty="0">
                <a:latin typeface="Times New Roman" panose="02020603050405020304" pitchFamily="18" charset="0"/>
                <a:cs typeface="Times New Roman" panose="02020603050405020304" pitchFamily="18" charset="0"/>
              </a:rPr>
              <a:t>Holding and Sharing Information </a:t>
            </a:r>
            <a:r>
              <a:rPr lang="en-GB" dirty="0">
                <a:latin typeface="Times New Roman" panose="02020603050405020304" pitchFamily="18" charset="0"/>
                <a:cs typeface="Times New Roman" panose="02020603050405020304" pitchFamily="18" charset="0"/>
              </a:rPr>
              <a:t>– the updated guidance highlights that, as well as keeping records, discussions and decisions, </a:t>
            </a:r>
            <a:r>
              <a:rPr lang="en-GB" b="1" dirty="0">
                <a:latin typeface="Times New Roman" panose="02020603050405020304" pitchFamily="18" charset="0"/>
                <a:cs typeface="Times New Roman" panose="02020603050405020304" pitchFamily="18" charset="0"/>
              </a:rPr>
              <a:t>designated safeguarding leads </a:t>
            </a:r>
            <a:r>
              <a:rPr lang="en-GB" dirty="0">
                <a:latin typeface="Times New Roman" panose="02020603050405020304" pitchFamily="18" charset="0"/>
                <a:cs typeface="Times New Roman" panose="02020603050405020304" pitchFamily="18" charset="0"/>
              </a:rPr>
              <a:t>should keep record of the </a:t>
            </a:r>
            <a:r>
              <a:rPr lang="en-GB" b="1" dirty="0">
                <a:latin typeface="Times New Roman" panose="02020603050405020304" pitchFamily="18" charset="0"/>
                <a:cs typeface="Times New Roman" panose="02020603050405020304" pitchFamily="18" charset="0"/>
              </a:rPr>
              <a:t>rationale for any decisions made</a:t>
            </a:r>
            <a:r>
              <a:rPr lang="en-GB" dirty="0">
                <a:latin typeface="Times New Roman" panose="02020603050405020304" pitchFamily="18" charset="0"/>
                <a:cs typeface="Times New Roman" panose="02020603050405020304" pitchFamily="18" charset="0"/>
              </a:rPr>
              <a:t>.</a:t>
            </a:r>
          </a:p>
          <a:p>
            <a:pPr marL="0" indent="0">
              <a:buNone/>
            </a:pPr>
            <a:r>
              <a:rPr lang="en-GB" i="1" dirty="0">
                <a:latin typeface="Times New Roman" panose="02020603050405020304" pitchFamily="18" charset="0"/>
                <a:cs typeface="Times New Roman" panose="02020603050405020304" pitchFamily="18" charset="0"/>
              </a:rPr>
              <a:t>A full list of changes can be found in Appendix F of KCSIE 2024</a:t>
            </a:r>
          </a:p>
        </p:txBody>
      </p:sp>
    </p:spTree>
    <p:extLst>
      <p:ext uri="{BB962C8B-B14F-4D97-AF65-F5344CB8AC3E}">
        <p14:creationId xmlns:p14="http://schemas.microsoft.com/office/powerpoint/2010/main" val="3907719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808" name="Rectangle 33807">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10" name="Freeform: Shape 33809">
            <a:extLst>
              <a:ext uri="{FF2B5EF4-FFF2-40B4-BE49-F238E27FC236}">
                <a16:creationId xmlns:a16="http://schemas.microsoft.com/office/drawing/2014/main" id="{D010E05E-9237-4321-84BB-69C0F2256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999492"/>
            <a:ext cx="4889565" cy="4424065"/>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A7A259"/>
          </a:solidFill>
          <a:ln w="1270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E9A058E1-753E-E93B-9DC9-B13413F49218}"/>
              </a:ext>
            </a:extLst>
          </p:cNvPr>
          <p:cNvSpPr>
            <a:spLocks noGrp="1"/>
          </p:cNvSpPr>
          <p:nvPr>
            <p:ph type="title"/>
          </p:nvPr>
        </p:nvSpPr>
        <p:spPr>
          <a:xfrm>
            <a:off x="1039163" y="1762169"/>
            <a:ext cx="4073110" cy="3122092"/>
          </a:xfrm>
        </p:spPr>
        <p:txBody>
          <a:bodyPr anchor="ctr">
            <a:normAutofit/>
          </a:bodyPr>
          <a:lstStyle/>
          <a:p>
            <a:pPr algn="ctr"/>
            <a:r>
              <a:rPr lang="en-GB" sz="6000">
                <a:solidFill>
                  <a:srgbClr val="FFFFFF"/>
                </a:solidFill>
              </a:rPr>
              <a:t>Training agreement</a:t>
            </a:r>
          </a:p>
        </p:txBody>
      </p:sp>
      <mc:AlternateContent xmlns:mc="http://schemas.openxmlformats.org/markup-compatibility/2006" xmlns:p14="http://schemas.microsoft.com/office/powerpoint/2010/main">
        <mc:Choice Requires="p14">
          <p:contentPart p14:bwMode="auto" r:id="rId3">
            <p14:nvContentPartPr>
              <p14:cNvPr id="33812" name="Ink 33811">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33812" name="Ink 33811">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4868832"/>
                <a:ext cx="36000" cy="32709"/>
              </a:xfrm>
              <a:prstGeom prst="rect">
                <a:avLst/>
              </a:prstGeom>
            </p:spPr>
          </p:pic>
        </mc:Fallback>
      </mc:AlternateContent>
      <p:sp>
        <p:nvSpPr>
          <p:cNvPr id="3" name="Content Placeholder 2">
            <a:extLst>
              <a:ext uri="{FF2B5EF4-FFF2-40B4-BE49-F238E27FC236}">
                <a16:creationId xmlns:a16="http://schemas.microsoft.com/office/drawing/2014/main" id="{A0AE2113-F244-6FBA-689B-55C70AA18795}"/>
              </a:ext>
            </a:extLst>
          </p:cNvPr>
          <p:cNvSpPr>
            <a:spLocks noGrp="1"/>
          </p:cNvSpPr>
          <p:nvPr>
            <p:ph idx="1"/>
          </p:nvPr>
        </p:nvSpPr>
        <p:spPr>
          <a:xfrm>
            <a:off x="5928728" y="3700020"/>
            <a:ext cx="5620143" cy="2527045"/>
          </a:xfrm>
        </p:spPr>
        <p:txBody>
          <a:bodyPr anchor="t">
            <a:normAutofit fontScale="92500" lnSpcReduction="20000"/>
          </a:bodyPr>
          <a:lstStyle/>
          <a:p>
            <a:pPr>
              <a:lnSpc>
                <a:spcPct val="100000"/>
              </a:lnSpc>
            </a:pPr>
            <a:r>
              <a:rPr lang="en-GB" dirty="0">
                <a:latin typeface="Times New Roman" panose="02020603050405020304" pitchFamily="18" charset="0"/>
                <a:cs typeface="Times New Roman" panose="02020603050405020304" pitchFamily="18" charset="0"/>
              </a:rPr>
              <a:t>Confidentiality</a:t>
            </a:r>
          </a:p>
          <a:p>
            <a:pPr>
              <a:lnSpc>
                <a:spcPct val="100000"/>
              </a:lnSpc>
            </a:pPr>
            <a:r>
              <a:rPr lang="en-GB" dirty="0">
                <a:latin typeface="Times New Roman" panose="02020603050405020304" pitchFamily="18" charset="0"/>
                <a:cs typeface="Times New Roman" panose="02020603050405020304" pitchFamily="18" charset="0"/>
              </a:rPr>
              <a:t>Professionalism</a:t>
            </a:r>
          </a:p>
          <a:p>
            <a:pPr>
              <a:lnSpc>
                <a:spcPct val="100000"/>
              </a:lnSpc>
            </a:pPr>
            <a:r>
              <a:rPr lang="en-GB" dirty="0">
                <a:latin typeface="Times New Roman" panose="02020603050405020304" pitchFamily="18" charset="0"/>
                <a:cs typeface="Times New Roman" panose="02020603050405020304" pitchFamily="18" charset="0"/>
              </a:rPr>
              <a:t>Challenge yourself as a learner to engage and reflect – this is important training</a:t>
            </a:r>
          </a:p>
          <a:p>
            <a:pPr>
              <a:lnSpc>
                <a:spcPct val="100000"/>
              </a:lnSpc>
            </a:pPr>
            <a:r>
              <a:rPr lang="en-GB" dirty="0">
                <a:latin typeface="Times New Roman" panose="02020603050405020304" pitchFamily="18" charset="0"/>
                <a:cs typeface="Times New Roman" panose="02020603050405020304" pitchFamily="18" charset="0"/>
              </a:rPr>
              <a:t>Be mindful of your wellbeing</a:t>
            </a:r>
          </a:p>
        </p:txBody>
      </p:sp>
      <p:pic>
        <p:nvPicPr>
          <p:cNvPr id="33794" name="Picture 2" descr="Seven tips to perfect your CPD | Institute of The Motor Industry">
            <a:extLst>
              <a:ext uri="{FF2B5EF4-FFF2-40B4-BE49-F238E27FC236}">
                <a16:creationId xmlns:a16="http://schemas.microsoft.com/office/drawing/2014/main" id="{7BB6E109-5BE8-A67B-3BC7-8572F3470A7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28728" y="707382"/>
            <a:ext cx="5452873" cy="210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735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D7DD5E-BA31-9108-898B-C3691BC097AD}"/>
              </a:ext>
            </a:extLst>
          </p:cNvPr>
          <p:cNvSpPr>
            <a:spLocks noGrp="1"/>
          </p:cNvSpPr>
          <p:nvPr>
            <p:ph type="title"/>
          </p:nvPr>
        </p:nvSpPr>
        <p:spPr>
          <a:xfrm>
            <a:off x="640080" y="325369"/>
            <a:ext cx="4368602" cy="1956841"/>
          </a:xfrm>
        </p:spPr>
        <p:txBody>
          <a:bodyPr anchor="b">
            <a:normAutofit/>
          </a:bodyPr>
          <a:lstStyle/>
          <a:p>
            <a:r>
              <a:rPr lang="en-GB" sz="6600"/>
              <a:t>Reflection point</a:t>
            </a:r>
          </a:p>
        </p:txBody>
      </p:sp>
      <p:sp>
        <p:nvSpPr>
          <p:cNvPr id="2057"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3EE962C-7985-0BA0-35CF-86D0C4935F2E}"/>
              </a:ext>
            </a:extLst>
          </p:cNvPr>
          <p:cNvSpPr>
            <a:spLocks noGrp="1"/>
          </p:cNvSpPr>
          <p:nvPr>
            <p:ph idx="1"/>
          </p:nvPr>
        </p:nvSpPr>
        <p:spPr>
          <a:xfrm>
            <a:off x="640080" y="2872899"/>
            <a:ext cx="4243589" cy="3320668"/>
          </a:xfrm>
        </p:spPr>
        <p:txBody>
          <a:bodyPr>
            <a:normAutofit fontScale="85000" lnSpcReduction="10000"/>
          </a:bodyPr>
          <a:lstStyle/>
          <a:p>
            <a:pPr marL="0" indent="0">
              <a:buNone/>
            </a:pPr>
            <a:r>
              <a:rPr lang="en-GB" dirty="0">
                <a:latin typeface="Times New Roman" panose="02020603050405020304" pitchFamily="18" charset="0"/>
                <a:cs typeface="Times New Roman" panose="02020603050405020304" pitchFamily="18" charset="0"/>
              </a:rPr>
              <a:t>How confident are you in your ability to be able to meet your responsibilities? </a:t>
            </a:r>
          </a:p>
          <a:p>
            <a:pPr marL="0" indent="0">
              <a:buNone/>
            </a:pPr>
            <a:r>
              <a:rPr lang="en-GB" dirty="0">
                <a:latin typeface="Times New Roman" panose="02020603050405020304" pitchFamily="18" charset="0"/>
                <a:cs typeface="Times New Roman" panose="02020603050405020304" pitchFamily="18" charset="0"/>
              </a:rPr>
              <a:t>What bothers you? </a:t>
            </a:r>
          </a:p>
          <a:p>
            <a:pPr marL="0" indent="0">
              <a:buNone/>
            </a:pPr>
            <a:r>
              <a:rPr lang="en-GB" dirty="0">
                <a:latin typeface="Times New Roman" panose="02020603050405020304" pitchFamily="18" charset="0"/>
                <a:cs typeface="Times New Roman" panose="02020603050405020304" pitchFamily="18" charset="0"/>
              </a:rPr>
              <a:t>What don’t you think you know?</a:t>
            </a:r>
          </a:p>
          <a:p>
            <a:pPr marL="0" indent="0">
              <a:buNone/>
            </a:pPr>
            <a:r>
              <a:rPr lang="en-GB" dirty="0">
                <a:latin typeface="Times New Roman" panose="02020603050405020304" pitchFamily="18" charset="0"/>
                <a:cs typeface="Times New Roman" panose="02020603050405020304" pitchFamily="18" charset="0"/>
              </a:rPr>
              <a:t>Do you know what you’re looking for? </a:t>
            </a:r>
          </a:p>
        </p:txBody>
      </p:sp>
      <p:pic>
        <p:nvPicPr>
          <p:cNvPr id="2050" name="Picture 2" descr="Typing app for pc - lobooth">
            <a:extLst>
              <a:ext uri="{FF2B5EF4-FFF2-40B4-BE49-F238E27FC236}">
                <a16:creationId xmlns:a16="http://schemas.microsoft.com/office/drawing/2014/main" id="{A897B1A0-5209-FF9B-63EB-3FF1D0C2E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027" r="1180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578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D112-2C41-204C-C99D-9D75BBCE9816}"/>
              </a:ext>
            </a:extLst>
          </p:cNvPr>
          <p:cNvSpPr>
            <a:spLocks noGrp="1"/>
          </p:cNvSpPr>
          <p:nvPr>
            <p:ph type="ctrTitle"/>
          </p:nvPr>
        </p:nvSpPr>
        <p:spPr>
          <a:xfrm>
            <a:off x="890338" y="640080"/>
            <a:ext cx="4230302" cy="3566160"/>
          </a:xfrm>
        </p:spPr>
        <p:txBody>
          <a:bodyPr anchor="b">
            <a:noAutofit/>
          </a:bodyPr>
          <a:lstStyle/>
          <a:p>
            <a:r>
              <a:rPr lang="en-GB" sz="6600" dirty="0"/>
              <a:t>How can I recognise maltreatment?</a:t>
            </a:r>
          </a:p>
        </p:txBody>
      </p:sp>
      <p:sp>
        <p:nvSpPr>
          <p:cNvPr id="3" name="Subtitle 2">
            <a:extLst>
              <a:ext uri="{FF2B5EF4-FFF2-40B4-BE49-F238E27FC236}">
                <a16:creationId xmlns:a16="http://schemas.microsoft.com/office/drawing/2014/main" id="{495ECE48-ABAB-0CE2-17C3-3C83F4B78A9D}"/>
              </a:ext>
            </a:extLst>
          </p:cNvPr>
          <p:cNvSpPr>
            <a:spLocks noGrp="1"/>
          </p:cNvSpPr>
          <p:nvPr>
            <p:ph type="subTitle" idx="1"/>
          </p:nvPr>
        </p:nvSpPr>
        <p:spPr>
          <a:xfrm>
            <a:off x="890338" y="4908724"/>
            <a:ext cx="3734014" cy="1572768"/>
          </a:xfrm>
        </p:spPr>
        <p:txBody>
          <a:bodyPr>
            <a:normAutofit/>
          </a:bodyPr>
          <a:lstStyle/>
          <a:p>
            <a:endParaRPr lang="en-GB" sz="2800" dirty="0"/>
          </a:p>
          <a:p>
            <a:endParaRPr lang="en-GB" dirty="0"/>
          </a:p>
        </p:txBody>
      </p:sp>
      <p:pic>
        <p:nvPicPr>
          <p:cNvPr id="19" name="Picture 3" descr="Jigsaw puzzles in plastic figures">
            <a:extLst>
              <a:ext uri="{FF2B5EF4-FFF2-40B4-BE49-F238E27FC236}">
                <a16:creationId xmlns:a16="http://schemas.microsoft.com/office/drawing/2014/main" id="{BA8B6F9A-45C7-ACF8-B7E0-B487E30112BF}"/>
              </a:ext>
            </a:extLst>
          </p:cNvPr>
          <p:cNvPicPr>
            <a:picLocks noChangeAspect="1"/>
          </p:cNvPicPr>
          <p:nvPr/>
        </p:nvPicPr>
        <p:blipFill rotWithShape="1">
          <a:blip r:embed="rId2"/>
          <a:srcRect l="17354" r="131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51732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5" name="Rectangle 276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99E0B-231B-6DAA-7B23-29D414848F7C}"/>
              </a:ext>
            </a:extLst>
          </p:cNvPr>
          <p:cNvSpPr>
            <a:spLocks noGrp="1"/>
          </p:cNvSpPr>
          <p:nvPr>
            <p:ph type="title"/>
          </p:nvPr>
        </p:nvSpPr>
        <p:spPr>
          <a:xfrm>
            <a:off x="640080" y="325370"/>
            <a:ext cx="6894576" cy="1784538"/>
          </a:xfrm>
        </p:spPr>
        <p:txBody>
          <a:bodyPr anchor="b">
            <a:normAutofit/>
          </a:bodyPr>
          <a:lstStyle/>
          <a:p>
            <a:r>
              <a:rPr lang="en-GB" sz="7200"/>
              <a:t>Types of maltreatment</a:t>
            </a:r>
          </a:p>
        </p:txBody>
      </p:sp>
      <p:sp>
        <p:nvSpPr>
          <p:cNvPr id="27657"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395391"/>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34FE9C-37D1-B2B5-873A-C103086E8CD9}"/>
              </a:ext>
            </a:extLst>
          </p:cNvPr>
          <p:cNvSpPr>
            <a:spLocks noGrp="1"/>
          </p:cNvSpPr>
          <p:nvPr>
            <p:ph idx="1"/>
          </p:nvPr>
        </p:nvSpPr>
        <p:spPr>
          <a:xfrm>
            <a:off x="640080" y="2490142"/>
            <a:ext cx="6894576" cy="4015056"/>
          </a:xfrm>
        </p:spPr>
        <p:txBody>
          <a:bodyPr>
            <a:normAutofit fontScale="85000" lnSpcReduction="20000"/>
          </a:bodyPr>
          <a:lstStyle/>
          <a:p>
            <a:pPr marL="0" indent="0">
              <a:lnSpc>
                <a:spcPct val="100000"/>
              </a:lnSpc>
              <a:buNone/>
            </a:pPr>
            <a:r>
              <a:rPr lang="en-GB" sz="1900" b="1" dirty="0">
                <a:latin typeface="Times New Roman" panose="02020603050405020304" pitchFamily="18" charset="0"/>
                <a:cs typeface="Times New Roman" panose="02020603050405020304" pitchFamily="18" charset="0"/>
              </a:rPr>
              <a:t>Maltreatment </a:t>
            </a:r>
            <a:r>
              <a:rPr lang="en-GB" sz="1900" dirty="0">
                <a:latin typeface="Times New Roman" panose="02020603050405020304" pitchFamily="18" charset="0"/>
                <a:cs typeface="Times New Roman" panose="02020603050405020304" pitchFamily="18" charset="0"/>
              </a:rPr>
              <a:t>is the </a:t>
            </a:r>
            <a:r>
              <a:rPr lang="en-GB" sz="1900" b="1" dirty="0">
                <a:latin typeface="Times New Roman" panose="02020603050405020304" pitchFamily="18" charset="0"/>
                <a:cs typeface="Times New Roman" panose="02020603050405020304" pitchFamily="18" charset="0"/>
              </a:rPr>
              <a:t>abuse and neglect </a:t>
            </a:r>
            <a:r>
              <a:rPr lang="en-GB" sz="1900" dirty="0">
                <a:latin typeface="Times New Roman" panose="02020603050405020304" pitchFamily="18" charset="0"/>
                <a:cs typeface="Times New Roman" panose="02020603050405020304" pitchFamily="18" charset="0"/>
              </a:rPr>
              <a:t>of children. It encompasses all forms of ill-treatment, abuse, neglect and exploitation. Maltreatment can seriously impair a child’s health, dignity and development.</a:t>
            </a:r>
          </a:p>
          <a:p>
            <a:pPr marL="0" indent="0">
              <a:lnSpc>
                <a:spcPct val="100000"/>
              </a:lnSpc>
              <a:buNone/>
            </a:pPr>
            <a:r>
              <a:rPr lang="en-GB" sz="1900" b="1" dirty="0">
                <a:latin typeface="Times New Roman" panose="02020603050405020304" pitchFamily="18" charset="0"/>
                <a:cs typeface="Times New Roman" panose="02020603050405020304" pitchFamily="18" charset="0"/>
              </a:rPr>
              <a:t>Abuse </a:t>
            </a:r>
            <a:r>
              <a:rPr lang="en-GB" sz="1900" dirty="0">
                <a:latin typeface="Times New Roman" panose="02020603050405020304" pitchFamily="18" charset="0"/>
                <a:cs typeface="Times New Roman" panose="02020603050405020304" pitchFamily="18" charset="0"/>
              </a:rPr>
              <a:t>is where a child is </a:t>
            </a:r>
            <a:r>
              <a:rPr lang="en-GB" sz="1900" b="1" dirty="0">
                <a:latin typeface="Times New Roman" panose="02020603050405020304" pitchFamily="18" charset="0"/>
                <a:cs typeface="Times New Roman" panose="02020603050405020304" pitchFamily="18" charset="0"/>
              </a:rPr>
              <a:t>treated cruelly, violently or forcefully </a:t>
            </a:r>
            <a:r>
              <a:rPr lang="en-GB" sz="1900" dirty="0">
                <a:latin typeface="Times New Roman" panose="02020603050405020304" pitchFamily="18" charset="0"/>
                <a:cs typeface="Times New Roman" panose="02020603050405020304" pitchFamily="18" charset="0"/>
              </a:rPr>
              <a:t>by an adult or another child, causing harm or distress. Abuse is a form of maltreatment. Children can be at risk of abuse in the home, in social situations and online</a:t>
            </a:r>
          </a:p>
          <a:p>
            <a:pPr marL="0" indent="0">
              <a:lnSpc>
                <a:spcPct val="100000"/>
              </a:lnSpc>
              <a:buNone/>
            </a:pPr>
            <a:r>
              <a:rPr lang="en-GB" sz="1900" b="1" dirty="0">
                <a:latin typeface="Times New Roman" panose="02020603050405020304" pitchFamily="18" charset="0"/>
                <a:cs typeface="Times New Roman" panose="02020603050405020304" pitchFamily="18" charset="0"/>
              </a:rPr>
              <a:t>Physical abuse</a:t>
            </a:r>
            <a:r>
              <a:rPr lang="en-GB" sz="1900" dirty="0">
                <a:latin typeface="Times New Roman" panose="02020603050405020304" pitchFamily="18" charset="0"/>
                <a:cs typeface="Times New Roman" panose="02020603050405020304" pitchFamily="18" charset="0"/>
              </a:rPr>
              <a:t>: intentionally causing </a:t>
            </a:r>
            <a:r>
              <a:rPr lang="en-GB" sz="1900" b="1" dirty="0">
                <a:latin typeface="Times New Roman" panose="02020603050405020304" pitchFamily="18" charset="0"/>
                <a:cs typeface="Times New Roman" panose="02020603050405020304" pitchFamily="18" charset="0"/>
              </a:rPr>
              <a:t>bodily injury, </a:t>
            </a:r>
            <a:r>
              <a:rPr lang="en-GB" sz="1900" dirty="0">
                <a:latin typeface="Times New Roman" panose="02020603050405020304" pitchFamily="18" charset="0"/>
                <a:cs typeface="Times New Roman" panose="02020603050405020304" pitchFamily="18" charset="0"/>
              </a:rPr>
              <a:t>e.g. hitting, shaking, poisoning, burning, </a:t>
            </a:r>
            <a:r>
              <a:rPr lang="en-GB" sz="1900" b="1" dirty="0">
                <a:latin typeface="Times New Roman" panose="02020603050405020304" pitchFamily="18" charset="0"/>
                <a:cs typeface="Times New Roman" panose="02020603050405020304" pitchFamily="18" charset="0"/>
              </a:rPr>
              <a:t>a parent fabricating illness </a:t>
            </a:r>
          </a:p>
          <a:p>
            <a:pPr marL="0" indent="0">
              <a:lnSpc>
                <a:spcPct val="100000"/>
              </a:lnSpc>
              <a:buNone/>
            </a:pPr>
            <a:r>
              <a:rPr lang="en-GB" sz="1900" b="1" dirty="0">
                <a:latin typeface="Times New Roman" panose="02020603050405020304" pitchFamily="18" charset="0"/>
                <a:cs typeface="Times New Roman" panose="02020603050405020304" pitchFamily="18" charset="0"/>
              </a:rPr>
              <a:t>Emotional abuse</a:t>
            </a:r>
            <a:r>
              <a:rPr lang="en-GB" sz="1900" dirty="0">
                <a:latin typeface="Times New Roman" panose="02020603050405020304" pitchFamily="18" charset="0"/>
                <a:cs typeface="Times New Roman" panose="02020603050405020304" pitchFamily="18" charset="0"/>
              </a:rPr>
              <a:t>: ongoing </a:t>
            </a:r>
            <a:r>
              <a:rPr lang="en-GB" sz="1900" b="1" dirty="0">
                <a:latin typeface="Times New Roman" panose="02020603050405020304" pitchFamily="18" charset="0"/>
                <a:cs typeface="Times New Roman" panose="02020603050405020304" pitchFamily="18" charset="0"/>
              </a:rPr>
              <a:t>emotional maltreatment</a:t>
            </a:r>
            <a:r>
              <a:rPr lang="en-GB" sz="1900" dirty="0">
                <a:latin typeface="Times New Roman" panose="02020603050405020304" pitchFamily="18" charset="0"/>
                <a:cs typeface="Times New Roman" panose="02020603050405020304" pitchFamily="18" charset="0"/>
              </a:rPr>
              <a:t>, e.g. stopping a child expressing opinions, overprotection, serious bullying. </a:t>
            </a:r>
          </a:p>
          <a:p>
            <a:pPr marL="0" indent="0">
              <a:lnSpc>
                <a:spcPct val="100000"/>
              </a:lnSpc>
              <a:buNone/>
            </a:pPr>
            <a:r>
              <a:rPr lang="en-GB" sz="1900" b="1" dirty="0">
                <a:latin typeface="Times New Roman" panose="02020603050405020304" pitchFamily="18" charset="0"/>
                <a:cs typeface="Times New Roman" panose="02020603050405020304" pitchFamily="18" charset="0"/>
              </a:rPr>
              <a:t>Sexual abuse</a:t>
            </a:r>
            <a:r>
              <a:rPr lang="en-GB" sz="1900" dirty="0">
                <a:latin typeface="Times New Roman" panose="02020603050405020304" pitchFamily="18" charset="0"/>
                <a:cs typeface="Times New Roman" panose="02020603050405020304" pitchFamily="18" charset="0"/>
              </a:rPr>
              <a:t>: </a:t>
            </a:r>
            <a:r>
              <a:rPr lang="en-GB" sz="1900" b="1" dirty="0">
                <a:latin typeface="Times New Roman" panose="02020603050405020304" pitchFamily="18" charset="0"/>
                <a:cs typeface="Times New Roman" panose="02020603050405020304" pitchFamily="18" charset="0"/>
              </a:rPr>
              <a:t>forcing or enticing a child to engage in sexual activity</a:t>
            </a:r>
            <a:r>
              <a:rPr lang="en-GB" sz="1900" dirty="0">
                <a:latin typeface="Times New Roman" panose="02020603050405020304" pitchFamily="18" charset="0"/>
                <a:cs typeface="Times New Roman" panose="02020603050405020304" pitchFamily="18" charset="0"/>
              </a:rPr>
              <a:t>. This might not be violent, the child might not be aware. It can be physical contact and/or non-contact acts, e.g. looking at or posing for sexual images</a:t>
            </a:r>
          </a:p>
          <a:p>
            <a:pPr marL="0" indent="0">
              <a:lnSpc>
                <a:spcPct val="100000"/>
              </a:lnSpc>
              <a:buNone/>
            </a:pPr>
            <a:r>
              <a:rPr lang="en-GB" sz="1900" b="1" dirty="0">
                <a:latin typeface="Times New Roman" panose="02020603050405020304" pitchFamily="18" charset="0"/>
                <a:cs typeface="Times New Roman" panose="02020603050405020304" pitchFamily="18" charset="0"/>
              </a:rPr>
              <a:t>Neglect: </a:t>
            </a:r>
            <a:r>
              <a:rPr lang="en-GB" sz="1900" dirty="0">
                <a:latin typeface="Times New Roman" panose="02020603050405020304" pitchFamily="18" charset="0"/>
                <a:cs typeface="Times New Roman" panose="02020603050405020304" pitchFamily="18" charset="0"/>
              </a:rPr>
              <a:t>not preventing harm, failing to provide adequate supervision, not meeting a child’s basic needs</a:t>
            </a:r>
            <a:endParaRPr lang="en-GB" sz="1900" b="1" dirty="0">
              <a:latin typeface="Times New Roman" panose="02020603050405020304" pitchFamily="18" charset="0"/>
              <a:cs typeface="Times New Roman" panose="02020603050405020304" pitchFamily="18" charset="0"/>
            </a:endParaRPr>
          </a:p>
        </p:txBody>
      </p:sp>
      <p:pic>
        <p:nvPicPr>
          <p:cNvPr id="27650" name="Picture 2" descr="Kansas City Anti-Bullying Classes in the News – Self-Defense Global KC">
            <a:extLst>
              <a:ext uri="{FF2B5EF4-FFF2-40B4-BE49-F238E27FC236}">
                <a16:creationId xmlns:a16="http://schemas.microsoft.com/office/drawing/2014/main" id="{CC05F970-228F-2BFE-26F5-85829E35F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88" r="47287" b="-1"/>
          <a:stretch/>
        </p:blipFill>
        <p:spPr bwMode="auto">
          <a:xfrm>
            <a:off x="8141399" y="10"/>
            <a:ext cx="4050601" cy="6857990"/>
          </a:xfrm>
          <a:custGeom>
            <a:avLst/>
            <a:gdLst/>
            <a:ahLst/>
            <a:cxnLst/>
            <a:rect l="l" t="t" r="r" b="b"/>
            <a:pathLst>
              <a:path w="4050601" h="6858000">
                <a:moveTo>
                  <a:pt x="26697" y="0"/>
                </a:moveTo>
                <a:lnTo>
                  <a:pt x="4050601" y="0"/>
                </a:lnTo>
                <a:lnTo>
                  <a:pt x="4050601" y="6858000"/>
                </a:lnTo>
                <a:lnTo>
                  <a:pt x="28376" y="6858000"/>
                </a:lnTo>
                <a:lnTo>
                  <a:pt x="28782" y="6851321"/>
                </a:lnTo>
                <a:cubicBezTo>
                  <a:pt x="31911" y="6730915"/>
                  <a:pt x="35027" y="6610471"/>
                  <a:pt x="38157" y="6489990"/>
                </a:cubicBezTo>
                <a:cubicBezTo>
                  <a:pt x="38284" y="6484913"/>
                  <a:pt x="39171" y="6479963"/>
                  <a:pt x="39171" y="6474886"/>
                </a:cubicBezTo>
                <a:cubicBezTo>
                  <a:pt x="48166" y="6361042"/>
                  <a:pt x="53107" y="6247198"/>
                  <a:pt x="18899" y="6136019"/>
                </a:cubicBezTo>
                <a:cubicBezTo>
                  <a:pt x="15871" y="6125573"/>
                  <a:pt x="14262" y="6114773"/>
                  <a:pt x="14084" y="6103909"/>
                </a:cubicBezTo>
                <a:cubicBezTo>
                  <a:pt x="12413" y="6006983"/>
                  <a:pt x="16644" y="5910056"/>
                  <a:pt x="26754" y="5813650"/>
                </a:cubicBezTo>
                <a:cubicBezTo>
                  <a:pt x="31949" y="5754507"/>
                  <a:pt x="26754" y="5694475"/>
                  <a:pt x="43478" y="5635967"/>
                </a:cubicBezTo>
                <a:cubicBezTo>
                  <a:pt x="50864" y="5606890"/>
                  <a:pt x="55109" y="5577103"/>
                  <a:pt x="56147" y="5547125"/>
                </a:cubicBezTo>
                <a:cubicBezTo>
                  <a:pt x="59948" y="5474529"/>
                  <a:pt x="38537" y="5406248"/>
                  <a:pt x="18139" y="5337713"/>
                </a:cubicBezTo>
                <a:cubicBezTo>
                  <a:pt x="7370" y="5301414"/>
                  <a:pt x="-5426" y="5264355"/>
                  <a:pt x="2429" y="5226280"/>
                </a:cubicBezTo>
                <a:cubicBezTo>
                  <a:pt x="16707" y="5167720"/>
                  <a:pt x="24854" y="5107828"/>
                  <a:pt x="26754" y="5047581"/>
                </a:cubicBezTo>
                <a:cubicBezTo>
                  <a:pt x="26754" y="5004937"/>
                  <a:pt x="16365" y="4963181"/>
                  <a:pt x="20039" y="4920664"/>
                </a:cubicBezTo>
                <a:cubicBezTo>
                  <a:pt x="28211" y="4838181"/>
                  <a:pt x="30238" y="4755203"/>
                  <a:pt x="26121" y="4672415"/>
                </a:cubicBezTo>
                <a:cubicBezTo>
                  <a:pt x="26095" y="4639315"/>
                  <a:pt x="29846" y="4606317"/>
                  <a:pt x="37270" y="4574054"/>
                </a:cubicBezTo>
                <a:cubicBezTo>
                  <a:pt x="46506" y="4517120"/>
                  <a:pt x="48419" y="4459246"/>
                  <a:pt x="42971" y="4401829"/>
                </a:cubicBezTo>
                <a:cubicBezTo>
                  <a:pt x="37016" y="4335324"/>
                  <a:pt x="19279" y="4269835"/>
                  <a:pt x="14845" y="4203331"/>
                </a:cubicBezTo>
                <a:cubicBezTo>
                  <a:pt x="7876" y="4093167"/>
                  <a:pt x="17759" y="3983003"/>
                  <a:pt x="27514" y="3873347"/>
                </a:cubicBezTo>
                <a:cubicBezTo>
                  <a:pt x="35116" y="3803010"/>
                  <a:pt x="37143" y="3732178"/>
                  <a:pt x="33596" y="3661523"/>
                </a:cubicBezTo>
                <a:cubicBezTo>
                  <a:pt x="29161" y="3605426"/>
                  <a:pt x="22193" y="3549329"/>
                  <a:pt x="20926" y="3493232"/>
                </a:cubicBezTo>
                <a:cubicBezTo>
                  <a:pt x="18646" y="3392967"/>
                  <a:pt x="19532" y="3292703"/>
                  <a:pt x="25360" y="3192439"/>
                </a:cubicBezTo>
                <a:cubicBezTo>
                  <a:pt x="28274" y="3142180"/>
                  <a:pt x="32962" y="3092429"/>
                  <a:pt x="34989" y="3041789"/>
                </a:cubicBezTo>
                <a:cubicBezTo>
                  <a:pt x="37016" y="2991149"/>
                  <a:pt x="41071" y="2940002"/>
                  <a:pt x="29542" y="2890377"/>
                </a:cubicBezTo>
                <a:cubicBezTo>
                  <a:pt x="10030" y="2805978"/>
                  <a:pt x="24347" y="2721959"/>
                  <a:pt x="28528" y="2637813"/>
                </a:cubicBezTo>
                <a:cubicBezTo>
                  <a:pt x="31062" y="2585523"/>
                  <a:pt x="46266" y="2531964"/>
                  <a:pt x="32836" y="2481198"/>
                </a:cubicBezTo>
                <a:cubicBezTo>
                  <a:pt x="11677" y="2401621"/>
                  <a:pt x="25487" y="2323694"/>
                  <a:pt x="32836" y="2245386"/>
                </a:cubicBezTo>
                <a:cubicBezTo>
                  <a:pt x="41311" y="2171280"/>
                  <a:pt x="39816" y="2096361"/>
                  <a:pt x="28401" y="2022648"/>
                </a:cubicBezTo>
                <a:cubicBezTo>
                  <a:pt x="14084" y="1949518"/>
                  <a:pt x="14084" y="1874307"/>
                  <a:pt x="28401" y="1801178"/>
                </a:cubicBezTo>
                <a:cubicBezTo>
                  <a:pt x="40260" y="1740816"/>
                  <a:pt x="41628" y="1678868"/>
                  <a:pt x="32455" y="1618037"/>
                </a:cubicBezTo>
                <a:cubicBezTo>
                  <a:pt x="26247" y="1574505"/>
                  <a:pt x="15098" y="1531226"/>
                  <a:pt x="13578" y="1487694"/>
                </a:cubicBezTo>
                <a:cubicBezTo>
                  <a:pt x="10436" y="1396656"/>
                  <a:pt x="12298" y="1305517"/>
                  <a:pt x="19153" y="1214696"/>
                </a:cubicBezTo>
                <a:cubicBezTo>
                  <a:pt x="27134" y="1111259"/>
                  <a:pt x="42464" y="1008202"/>
                  <a:pt x="31822" y="904004"/>
                </a:cubicBezTo>
                <a:cubicBezTo>
                  <a:pt x="28148" y="868213"/>
                  <a:pt x="20673" y="832549"/>
                  <a:pt x="19913" y="796632"/>
                </a:cubicBezTo>
                <a:cubicBezTo>
                  <a:pt x="18266" y="729366"/>
                  <a:pt x="17505" y="662989"/>
                  <a:pt x="21306" y="593565"/>
                </a:cubicBezTo>
                <a:cubicBezTo>
                  <a:pt x="25107" y="524142"/>
                  <a:pt x="39550" y="453703"/>
                  <a:pt x="29795" y="385549"/>
                </a:cubicBezTo>
                <a:cubicBezTo>
                  <a:pt x="20039" y="317394"/>
                  <a:pt x="26374" y="250382"/>
                  <a:pt x="32709" y="183497"/>
                </a:cubicBezTo>
                <a:cubicBezTo>
                  <a:pt x="35750" y="151705"/>
                  <a:pt x="37809" y="120261"/>
                  <a:pt x="37254" y="8894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714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689D8-A7CE-6E5E-6D1A-8EF1ADCB973C}"/>
              </a:ext>
            </a:extLst>
          </p:cNvPr>
          <p:cNvSpPr>
            <a:spLocks noGrp="1"/>
          </p:cNvSpPr>
          <p:nvPr>
            <p:ph type="title"/>
          </p:nvPr>
        </p:nvSpPr>
        <p:spPr/>
        <p:txBody>
          <a:bodyPr>
            <a:noAutofit/>
          </a:bodyPr>
          <a:lstStyle/>
          <a:p>
            <a:r>
              <a:rPr lang="en-GB" sz="4400" dirty="0"/>
              <a:t>Some other specific types of safeguarding/ child protection issues</a:t>
            </a:r>
          </a:p>
        </p:txBody>
      </p:sp>
      <p:sp>
        <p:nvSpPr>
          <p:cNvPr id="3" name="Content Placeholder 2">
            <a:extLst>
              <a:ext uri="{FF2B5EF4-FFF2-40B4-BE49-F238E27FC236}">
                <a16:creationId xmlns:a16="http://schemas.microsoft.com/office/drawing/2014/main" id="{E93D83DD-AA36-8E0F-A7D8-2BE114E93DD0}"/>
              </a:ext>
            </a:extLst>
          </p:cNvPr>
          <p:cNvSpPr>
            <a:spLocks noGrp="1"/>
          </p:cNvSpPr>
          <p:nvPr>
            <p:ph idx="1"/>
          </p:nvPr>
        </p:nvSpPr>
        <p:spPr>
          <a:xfrm>
            <a:off x="838200" y="1929384"/>
            <a:ext cx="9723754" cy="4251960"/>
          </a:xfrm>
        </p:spPr>
        <p:txBody>
          <a:bodyPr>
            <a:normAutofit fontScale="62500" lnSpcReduction="20000"/>
          </a:bodyPr>
          <a:lstStyle/>
          <a:p>
            <a:r>
              <a:rPr lang="en-GB" b="1" dirty="0">
                <a:latin typeface="Times New Roman" panose="02020603050405020304" pitchFamily="18" charset="0"/>
                <a:cs typeface="Times New Roman" panose="02020603050405020304" pitchFamily="18" charset="0"/>
              </a:rPr>
              <a:t>Child on child abuse- </a:t>
            </a:r>
            <a:r>
              <a:rPr lang="en-GB" dirty="0">
                <a:latin typeface="Times New Roman" panose="02020603050405020304" pitchFamily="18" charset="0"/>
                <a:cs typeface="Times New Roman" panose="02020603050405020304" pitchFamily="18" charset="0"/>
              </a:rPr>
              <a:t>when children abuse other children, e.g. bullying, physical abuse, sexual violence or harassment. Consensual or non-consensual sharing of images and videos, causing someone to engage in a sexual activity without consent, initiation or ‘hazing’ as a way to get into a group . It can happen in person or online. </a:t>
            </a:r>
          </a:p>
          <a:p>
            <a:r>
              <a:rPr lang="en-GB" b="1" dirty="0">
                <a:latin typeface="Times New Roman" panose="02020603050405020304" pitchFamily="18" charset="0"/>
                <a:cs typeface="Times New Roman" panose="02020603050405020304" pitchFamily="18" charset="0"/>
              </a:rPr>
              <a:t>Domestic Abuse</a:t>
            </a:r>
            <a:r>
              <a:rPr lang="en-GB" dirty="0">
                <a:latin typeface="Times New Roman" panose="02020603050405020304" pitchFamily="18" charset="0"/>
                <a:cs typeface="Times New Roman" panose="02020603050405020304" pitchFamily="18" charset="0"/>
              </a:rPr>
              <a:t>: when a child sees, hears or experiences the impact of DV in their home, isolated or long-term. They might also suffer DV in their own teenage relationships</a:t>
            </a:r>
          </a:p>
          <a:p>
            <a:r>
              <a:rPr lang="en-GB" b="1" dirty="0">
                <a:latin typeface="Times New Roman" panose="02020603050405020304" pitchFamily="18" charset="0"/>
                <a:cs typeface="Times New Roman" panose="02020603050405020304" pitchFamily="18" charset="0"/>
              </a:rPr>
              <a:t>Online Abuse: </a:t>
            </a:r>
            <a:r>
              <a:rPr lang="en-GB" dirty="0">
                <a:latin typeface="Times New Roman" panose="02020603050405020304" pitchFamily="18" charset="0"/>
                <a:cs typeface="Times New Roman" panose="02020603050405020304" pitchFamily="18" charset="0"/>
              </a:rPr>
              <a:t>any abuse that happens on the internet or a mobile device; it can include harmful content and interactions, or online gambling. It could be committed by people known to the child or strangers.</a:t>
            </a:r>
          </a:p>
          <a:p>
            <a:r>
              <a:rPr lang="en-GB" b="1" dirty="0">
                <a:latin typeface="Times New Roman" panose="02020603050405020304" pitchFamily="18" charset="0"/>
                <a:cs typeface="Times New Roman" panose="02020603050405020304" pitchFamily="18" charset="0"/>
              </a:rPr>
              <a:t>Child Criminal Exploitation (CCE)</a:t>
            </a:r>
            <a:r>
              <a:rPr lang="en-GB" dirty="0">
                <a:latin typeface="Times New Roman" panose="02020603050405020304" pitchFamily="18" charset="0"/>
                <a:cs typeface="Times New Roman" panose="02020603050405020304" pitchFamily="18" charset="0"/>
              </a:rPr>
              <a:t>: grooming and exploitation of children to carry drugs, guns, money and other items that are used in criminal activities. </a:t>
            </a:r>
            <a:r>
              <a:rPr lang="en-GB" b="1" dirty="0">
                <a:latin typeface="Times New Roman" panose="02020603050405020304" pitchFamily="18" charset="0"/>
                <a:cs typeface="Times New Roman" panose="02020603050405020304" pitchFamily="18" charset="0"/>
              </a:rPr>
              <a:t>County Lines</a:t>
            </a:r>
            <a:r>
              <a:rPr lang="en-GB" dirty="0">
                <a:latin typeface="Times New Roman" panose="02020603050405020304" pitchFamily="18" charset="0"/>
                <a:cs typeface="Times New Roman" panose="02020603050405020304" pitchFamily="18" charset="0"/>
              </a:rPr>
              <a:t> is an example of this and is a big issue in the local area.. </a:t>
            </a:r>
            <a:r>
              <a:rPr lang="en-GB" b="1" dirty="0">
                <a:latin typeface="Times New Roman" panose="02020603050405020304" pitchFamily="18" charset="0"/>
                <a:cs typeface="Times New Roman" panose="02020603050405020304" pitchFamily="18" charset="0"/>
              </a:rPr>
              <a:t>Cuckooing is</a:t>
            </a:r>
            <a:r>
              <a:rPr lang="en-GB" dirty="0">
                <a:latin typeface="Times New Roman" panose="02020603050405020304" pitchFamily="18" charset="0"/>
                <a:cs typeface="Times New Roman" panose="02020603050405020304" pitchFamily="18" charset="0"/>
              </a:rPr>
              <a:t> when OCGs use high levels of violence or intimidation to protect the ‘county line’ and control them. They may take over a house and target those who are lonely, isolated and vulnerable. </a:t>
            </a:r>
          </a:p>
          <a:p>
            <a:endParaRPr lang="en-GB" b="1" dirty="0"/>
          </a:p>
        </p:txBody>
      </p:sp>
      <p:pic>
        <p:nvPicPr>
          <p:cNvPr id="28676" name="Picture 4" descr="County lines – EMCYP">
            <a:extLst>
              <a:ext uri="{FF2B5EF4-FFF2-40B4-BE49-F238E27FC236}">
                <a16:creationId xmlns:a16="http://schemas.microsoft.com/office/drawing/2014/main" id="{9059C814-CB37-70EC-30F2-BF7BB70D1E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75" r="48125"/>
          <a:stretch/>
        </p:blipFill>
        <p:spPr bwMode="auto">
          <a:xfrm>
            <a:off x="10561954" y="5003800"/>
            <a:ext cx="1414145" cy="166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107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03" name="Rectangle 29702">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Understanding and Addressing Children's Sexual Behavior">
            <a:extLst>
              <a:ext uri="{FF2B5EF4-FFF2-40B4-BE49-F238E27FC236}">
                <a16:creationId xmlns:a16="http://schemas.microsoft.com/office/drawing/2014/main" id="{92F11B80-483E-263B-95C4-4C5897A6B561}"/>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t="7865" b="7865"/>
          <a:stretch/>
        </p:blipFill>
        <p:spPr bwMode="auto">
          <a:xfrm flipH="1">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ED689D8-A7CE-6E5E-6D1A-8EF1ADCB973C}"/>
              </a:ext>
            </a:extLst>
          </p:cNvPr>
          <p:cNvSpPr>
            <a:spLocks noGrp="1"/>
          </p:cNvSpPr>
          <p:nvPr>
            <p:ph type="title"/>
          </p:nvPr>
        </p:nvSpPr>
        <p:spPr>
          <a:xfrm>
            <a:off x="640080" y="853673"/>
            <a:ext cx="4023360" cy="5004794"/>
          </a:xfrm>
        </p:spPr>
        <p:txBody>
          <a:bodyPr>
            <a:normAutofit/>
          </a:bodyPr>
          <a:lstStyle/>
          <a:p>
            <a:pPr>
              <a:lnSpc>
                <a:spcPct val="90000"/>
              </a:lnSpc>
            </a:pPr>
            <a:r>
              <a:rPr lang="en-GB" sz="6700"/>
              <a:t>Some other specific types of safeguarding/ child protection issues</a:t>
            </a:r>
          </a:p>
        </p:txBody>
      </p:sp>
      <p:sp>
        <p:nvSpPr>
          <p:cNvPr id="3" name="Content Placeholder 2">
            <a:extLst>
              <a:ext uri="{FF2B5EF4-FFF2-40B4-BE49-F238E27FC236}">
                <a16:creationId xmlns:a16="http://schemas.microsoft.com/office/drawing/2014/main" id="{E93D83DD-AA36-8E0F-A7D8-2BE114E93DD0}"/>
              </a:ext>
            </a:extLst>
          </p:cNvPr>
          <p:cNvSpPr>
            <a:spLocks noGrp="1"/>
          </p:cNvSpPr>
          <p:nvPr>
            <p:ph idx="1"/>
          </p:nvPr>
        </p:nvSpPr>
        <p:spPr>
          <a:xfrm>
            <a:off x="5599083" y="853672"/>
            <a:ext cx="5715000" cy="5722227"/>
          </a:xfrm>
        </p:spPr>
        <p:txBody>
          <a:bodyPr anchor="ctr">
            <a:normAutofit fontScale="92500" lnSpcReduction="20000"/>
          </a:bodyPr>
          <a:lstStyle/>
          <a:p>
            <a:pPr>
              <a:lnSpc>
                <a:spcPct val="100000"/>
              </a:lnSpc>
            </a:pPr>
            <a:r>
              <a:rPr lang="en-GB" sz="2200" b="1" dirty="0">
                <a:latin typeface="Times New Roman" panose="02020603050405020304" pitchFamily="18" charset="0"/>
                <a:cs typeface="Times New Roman" panose="02020603050405020304" pitchFamily="18" charset="0"/>
              </a:rPr>
              <a:t>Grooming: </a:t>
            </a:r>
            <a:r>
              <a:rPr lang="en-GB" sz="2200" dirty="0">
                <a:latin typeface="Times New Roman" panose="02020603050405020304" pitchFamily="18" charset="0"/>
                <a:cs typeface="Times New Roman" panose="02020603050405020304" pitchFamily="18" charset="0"/>
              </a:rPr>
              <a:t> when someone builds an emotional connection with a child wither online or face to face, gaining their trust for the purpose of sexual abuse, exploitation, radicalisation or trafficking.</a:t>
            </a:r>
          </a:p>
          <a:p>
            <a:pPr>
              <a:lnSpc>
                <a:spcPct val="100000"/>
              </a:lnSpc>
            </a:pPr>
            <a:r>
              <a:rPr lang="en-GB" sz="2200" b="1" dirty="0">
                <a:latin typeface="Times New Roman" panose="02020603050405020304" pitchFamily="18" charset="0"/>
                <a:cs typeface="Times New Roman" panose="02020603050405020304" pitchFamily="18" charset="0"/>
              </a:rPr>
              <a:t>Harmful Sexual Behaviour (HSB)</a:t>
            </a:r>
            <a:r>
              <a:rPr lang="en-GB" sz="2200" dirty="0">
                <a:latin typeface="Times New Roman" panose="02020603050405020304" pitchFamily="18" charset="0"/>
                <a:cs typeface="Times New Roman" panose="02020603050405020304" pitchFamily="18" charset="0"/>
              </a:rPr>
              <a:t>: when a child </a:t>
            </a:r>
            <a:r>
              <a:rPr lang="en-GB" sz="2200" b="1" dirty="0">
                <a:latin typeface="Times New Roman" panose="02020603050405020304" pitchFamily="18" charset="0"/>
                <a:cs typeface="Times New Roman" panose="02020603050405020304" pitchFamily="18" charset="0"/>
              </a:rPr>
              <a:t>displays developmentally inappropriate sexual behaviour</a:t>
            </a:r>
            <a:r>
              <a:rPr lang="en-GB" sz="2200" dirty="0">
                <a:latin typeface="Times New Roman" panose="02020603050405020304" pitchFamily="18" charset="0"/>
                <a:cs typeface="Times New Roman" panose="02020603050405020304" pitchFamily="18" charset="0"/>
              </a:rPr>
              <a:t> for their age, this can lead to abuse and violence and can happen online/face to face or both. Children who display HSB have usually experienced maltreatment themselves, e.g. neglect, domestic abuse, parental substance misuse and sometimes sexual abuse.</a:t>
            </a:r>
          </a:p>
          <a:p>
            <a:pPr>
              <a:lnSpc>
                <a:spcPct val="100000"/>
              </a:lnSpc>
            </a:pPr>
            <a:r>
              <a:rPr lang="en-GB" sz="2200" b="1" dirty="0">
                <a:latin typeface="Times New Roman" panose="02020603050405020304" pitchFamily="18" charset="0"/>
                <a:cs typeface="Times New Roman" panose="02020603050405020304" pitchFamily="18" charset="0"/>
              </a:rPr>
              <a:t>Forced Marriage: </a:t>
            </a:r>
            <a:r>
              <a:rPr lang="en-GB" sz="2200" dirty="0">
                <a:latin typeface="Times New Roman" panose="02020603050405020304" pitchFamily="18" charset="0"/>
                <a:cs typeface="Times New Roman" panose="02020603050405020304" pitchFamily="18" charset="0"/>
              </a:rPr>
              <a:t>where one of both parties don’t consent to the marriage (due to age or disability). Since ‘The Marriage and Civil Partnership (Minimum Age) Act 2022, </a:t>
            </a:r>
            <a:r>
              <a:rPr lang="en-GB" sz="2200" b="1" dirty="0">
                <a:latin typeface="Times New Roman" panose="02020603050405020304" pitchFamily="18" charset="0"/>
                <a:cs typeface="Times New Roman" panose="02020603050405020304" pitchFamily="18" charset="0"/>
              </a:rPr>
              <a:t>it is illegal for 16 or 17 years-olds to marry in England or Wales</a:t>
            </a:r>
            <a:r>
              <a:rPr lang="en-GB" sz="2200" dirty="0">
                <a:latin typeface="Times New Roman" panose="02020603050405020304" pitchFamily="18" charset="0"/>
                <a:cs typeface="Times New Roman" panose="02020603050405020304" pitchFamily="18" charset="0"/>
              </a:rPr>
              <a:t>, even with parental consent. Forced Marriage includes non-legally binding ceremonies viewed as marriage.</a:t>
            </a:r>
            <a:endParaRPr lang="en-GB" sz="2200" b="1" dirty="0">
              <a:latin typeface="Times New Roman" panose="02020603050405020304" pitchFamily="18" charset="0"/>
              <a:cs typeface="Times New Roman" panose="02020603050405020304" pitchFamily="18" charset="0"/>
            </a:endParaRPr>
          </a:p>
          <a:p>
            <a:pPr>
              <a:lnSpc>
                <a:spcPct val="100000"/>
              </a:lnSpc>
            </a:pPr>
            <a:endParaRPr lang="en-GB" sz="2200" b="1" dirty="0"/>
          </a:p>
        </p:txBody>
      </p:sp>
      <p:sp>
        <p:nvSpPr>
          <p:cNvPr id="29705" name="sketchy content container">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A86D3ED-6BDE-5F8D-53CB-A27D225CF1F7}"/>
              </a:ext>
            </a:extLst>
          </p:cNvPr>
          <p:cNvSpPr txBox="1"/>
          <p:nvPr/>
        </p:nvSpPr>
        <p:spPr>
          <a:xfrm>
            <a:off x="822960" y="6340437"/>
            <a:ext cx="6096000" cy="369332"/>
          </a:xfrm>
          <a:prstGeom prst="rect">
            <a:avLst/>
          </a:prstGeom>
          <a:noFill/>
        </p:spPr>
        <p:txBody>
          <a:bodyPr wrap="square">
            <a:spAutoFit/>
          </a:bodyPr>
          <a:lstStyle/>
          <a:p>
            <a:r>
              <a:rPr lang="en-GB" dirty="0"/>
              <a:t>https://learning.nspcc.org.uk/child-health-development/sexual-behaviour</a:t>
            </a:r>
          </a:p>
        </p:txBody>
      </p:sp>
    </p:spTree>
    <p:extLst>
      <p:ext uri="{BB962C8B-B14F-4D97-AF65-F5344CB8AC3E}">
        <p14:creationId xmlns:p14="http://schemas.microsoft.com/office/powerpoint/2010/main" val="2855369572"/>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43" name="Rectangle 3074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D689D8-A7CE-6E5E-6D1A-8EF1ADCB973C}"/>
              </a:ext>
            </a:extLst>
          </p:cNvPr>
          <p:cNvSpPr>
            <a:spLocks noGrp="1"/>
          </p:cNvSpPr>
          <p:nvPr>
            <p:ph type="title"/>
          </p:nvPr>
        </p:nvSpPr>
        <p:spPr>
          <a:xfrm>
            <a:off x="5297762" y="329184"/>
            <a:ext cx="6251110" cy="1783080"/>
          </a:xfrm>
        </p:spPr>
        <p:txBody>
          <a:bodyPr anchor="b">
            <a:normAutofit/>
          </a:bodyPr>
          <a:lstStyle/>
          <a:p>
            <a:pPr>
              <a:lnSpc>
                <a:spcPct val="90000"/>
              </a:lnSpc>
            </a:pPr>
            <a:r>
              <a:rPr lang="en-GB" sz="4500"/>
              <a:t>Some other specific types of safeguarding/ child protection issues</a:t>
            </a:r>
          </a:p>
        </p:txBody>
      </p:sp>
      <p:sp>
        <p:nvSpPr>
          <p:cNvPr id="3074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3D83DD-AA36-8E0F-A7D8-2BE114E93DD0}"/>
              </a:ext>
            </a:extLst>
          </p:cNvPr>
          <p:cNvSpPr>
            <a:spLocks noGrp="1"/>
          </p:cNvSpPr>
          <p:nvPr>
            <p:ph idx="1"/>
          </p:nvPr>
        </p:nvSpPr>
        <p:spPr>
          <a:xfrm>
            <a:off x="5297762" y="2706624"/>
            <a:ext cx="6251110" cy="3960658"/>
          </a:xfrm>
        </p:spPr>
        <p:txBody>
          <a:bodyPr>
            <a:normAutofit fontScale="92500" lnSpcReduction="20000"/>
          </a:bodyPr>
          <a:lstStyle/>
          <a:p>
            <a:pPr>
              <a:lnSpc>
                <a:spcPct val="100000"/>
              </a:lnSpc>
            </a:pPr>
            <a:r>
              <a:rPr lang="en-GB" sz="1800" b="1" dirty="0">
                <a:latin typeface="Times New Roman" panose="02020603050405020304" pitchFamily="18" charset="0"/>
                <a:cs typeface="Times New Roman" panose="02020603050405020304" pitchFamily="18" charset="0"/>
              </a:rPr>
              <a:t>‘Honour-Based’ abuse</a:t>
            </a:r>
            <a:r>
              <a:rPr lang="en-GB" sz="1800" dirty="0">
                <a:latin typeface="Times New Roman" panose="02020603050405020304" pitchFamily="18" charset="0"/>
                <a:cs typeface="Times New Roman" panose="02020603050405020304" pitchFamily="18" charset="0"/>
              </a:rPr>
              <a:t>: something done to protect or defend the ‘honour’ of a family or community, e.g. </a:t>
            </a:r>
            <a:r>
              <a:rPr lang="en-GB" sz="1800" b="1" dirty="0">
                <a:latin typeface="Times New Roman" panose="02020603050405020304" pitchFamily="18" charset="0"/>
                <a:cs typeface="Times New Roman" panose="02020603050405020304" pitchFamily="18" charset="0"/>
              </a:rPr>
              <a:t>Female Genital Mutilation’ (FGM)</a:t>
            </a:r>
            <a:r>
              <a:rPr lang="en-GB" sz="1800" dirty="0">
                <a:latin typeface="Times New Roman" panose="02020603050405020304" pitchFamily="18" charset="0"/>
                <a:cs typeface="Times New Roman" panose="02020603050405020304" pitchFamily="18" charset="0"/>
              </a:rPr>
              <a:t> or ‘</a:t>
            </a:r>
            <a:r>
              <a:rPr lang="en-GB" sz="1800" b="1" dirty="0">
                <a:latin typeface="Times New Roman" panose="02020603050405020304" pitchFamily="18" charset="0"/>
                <a:cs typeface="Times New Roman" panose="02020603050405020304" pitchFamily="18" charset="0"/>
              </a:rPr>
              <a:t>Breast Ironing</a:t>
            </a:r>
            <a:r>
              <a:rPr lang="en-GB" sz="1800" dirty="0">
                <a:latin typeface="Times New Roman" panose="02020603050405020304" pitchFamily="18" charset="0"/>
                <a:cs typeface="Times New Roman" panose="02020603050405020304" pitchFamily="18" charset="0"/>
              </a:rPr>
              <a:t>’ (any method used to prevent a girl’s breast growing). – common in some African countries.</a:t>
            </a:r>
          </a:p>
          <a:p>
            <a:pPr>
              <a:lnSpc>
                <a:spcPct val="100000"/>
              </a:lnSpc>
            </a:pPr>
            <a:r>
              <a:rPr lang="en-GB" sz="1800" b="1" dirty="0">
                <a:latin typeface="Times New Roman" panose="02020603050405020304" pitchFamily="18" charset="0"/>
                <a:cs typeface="Times New Roman" panose="02020603050405020304" pitchFamily="18" charset="0"/>
              </a:rPr>
              <a:t>Radicalisation and extremism: </a:t>
            </a:r>
            <a:r>
              <a:rPr lang="en-GB" sz="1800" dirty="0">
                <a:latin typeface="Times New Roman" panose="02020603050405020304" pitchFamily="18" charset="0"/>
                <a:cs typeface="Times New Roman" panose="02020603050405020304" pitchFamily="18" charset="0"/>
              </a:rPr>
              <a:t>radicalisation is making someone believe or support extremist ideologies associated with terror groups. Extremist views might be political, religious or ideological. </a:t>
            </a:r>
          </a:p>
          <a:p>
            <a:pPr>
              <a:lnSpc>
                <a:spcPct val="100000"/>
              </a:lnSpc>
            </a:pPr>
            <a:r>
              <a:rPr lang="en-GB" sz="1800" b="1" dirty="0">
                <a:latin typeface="Times New Roman" panose="02020603050405020304" pitchFamily="18" charset="0"/>
                <a:cs typeface="Times New Roman" panose="02020603050405020304" pitchFamily="18" charset="0"/>
              </a:rPr>
              <a:t>Modern Day Slavery: </a:t>
            </a:r>
            <a:r>
              <a:rPr lang="en-GB" sz="1800" dirty="0">
                <a:latin typeface="Times New Roman" panose="02020603050405020304" pitchFamily="18" charset="0"/>
                <a:cs typeface="Times New Roman" panose="02020603050405020304" pitchFamily="18" charset="0"/>
              </a:rPr>
              <a:t>children can be forced into slavery, human trafficking, forced labour and domestic servitude. It can be linked to exploitation, such as CSE and CCE</a:t>
            </a:r>
          </a:p>
          <a:p>
            <a:pPr>
              <a:lnSpc>
                <a:spcPct val="100000"/>
              </a:lnSpc>
            </a:pPr>
            <a:r>
              <a:rPr lang="en-GB" sz="1800" b="1" dirty="0">
                <a:latin typeface="Times New Roman" panose="02020603050405020304" pitchFamily="18" charset="0"/>
                <a:cs typeface="Times New Roman" panose="02020603050405020304" pitchFamily="18" charset="0"/>
              </a:rPr>
              <a:t>Child Trafficking: </a:t>
            </a:r>
            <a:r>
              <a:rPr lang="en-GB" sz="1800" dirty="0">
                <a:latin typeface="Times New Roman" panose="02020603050405020304" pitchFamily="18" charset="0"/>
                <a:cs typeface="Times New Roman" panose="02020603050405020304" pitchFamily="18" charset="0"/>
              </a:rPr>
              <a:t>recruiting, moving or transporting, and then exploiting, forcing to work or selling of children. This might be for sexual abuse, benefit fraud, forced marriage, domestic servitude, forced labour or, criminal activity. Trafficking is not about distance,, children can be moved from one home to another. </a:t>
            </a:r>
            <a:endParaRPr lang="en-GB" sz="1800" b="1" dirty="0">
              <a:latin typeface="Times New Roman" panose="02020603050405020304" pitchFamily="18" charset="0"/>
              <a:cs typeface="Times New Roman" panose="02020603050405020304" pitchFamily="18" charset="0"/>
            </a:endParaRPr>
          </a:p>
          <a:p>
            <a:pPr>
              <a:lnSpc>
                <a:spcPct val="100000"/>
              </a:lnSpc>
            </a:pPr>
            <a:endParaRPr lang="en-GB" sz="1800" b="1" dirty="0"/>
          </a:p>
        </p:txBody>
      </p:sp>
      <p:pic>
        <p:nvPicPr>
          <p:cNvPr id="30722" name="Picture 2" descr="14 July: Day of Memory for victims of Honour Based Abuse – Karma Nirvana">
            <a:extLst>
              <a:ext uri="{FF2B5EF4-FFF2-40B4-BE49-F238E27FC236}">
                <a16:creationId xmlns:a16="http://schemas.microsoft.com/office/drawing/2014/main" id="{334414C3-3A2E-9193-812D-CF12F717F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075" r="37515"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210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DDFB3-4992-3B5D-111C-BA5508244AA4}"/>
              </a:ext>
            </a:extLst>
          </p:cNvPr>
          <p:cNvSpPr>
            <a:spLocks noGrp="1"/>
          </p:cNvSpPr>
          <p:nvPr>
            <p:ph type="title"/>
          </p:nvPr>
        </p:nvSpPr>
        <p:spPr/>
        <p:txBody>
          <a:bodyPr/>
          <a:lstStyle/>
          <a:p>
            <a:r>
              <a:rPr lang="en-GB" dirty="0"/>
              <a:t>Prevent Duty</a:t>
            </a:r>
          </a:p>
        </p:txBody>
      </p:sp>
      <p:sp>
        <p:nvSpPr>
          <p:cNvPr id="3" name="Content Placeholder 2">
            <a:extLst>
              <a:ext uri="{FF2B5EF4-FFF2-40B4-BE49-F238E27FC236}">
                <a16:creationId xmlns:a16="http://schemas.microsoft.com/office/drawing/2014/main" id="{843C2DC5-7AA3-3C73-449A-745ADC8C4999}"/>
              </a:ext>
            </a:extLst>
          </p:cNvPr>
          <p:cNvSpPr>
            <a:spLocks noGrp="1"/>
          </p:cNvSpPr>
          <p:nvPr>
            <p:ph idx="1"/>
          </p:nvPr>
        </p:nvSpPr>
        <p:spPr/>
        <p:txBody>
          <a:bodyPr>
            <a:normAutofit fontScale="77500" lnSpcReduction="20000"/>
          </a:bodyPr>
          <a:lstStyle/>
          <a:p>
            <a:r>
              <a:rPr lang="en-GB" dirty="0">
                <a:latin typeface="Times New Roman" panose="02020603050405020304" pitchFamily="18" charset="0"/>
                <a:cs typeface="Times New Roman" panose="02020603050405020304" pitchFamily="18" charset="0"/>
              </a:rPr>
              <a:t>Requires all education providers ‘to help </a:t>
            </a:r>
            <a:r>
              <a:rPr lang="en-GB" b="1" dirty="0">
                <a:latin typeface="Times New Roman" panose="02020603050405020304" pitchFamily="18" charset="0"/>
                <a:cs typeface="Times New Roman" panose="02020603050405020304" pitchFamily="18" charset="0"/>
              </a:rPr>
              <a:t>prevent the risk of people becoming terrorists or supporting terrorism</a:t>
            </a:r>
            <a:r>
              <a:rPr lang="en-GB" dirty="0">
                <a:latin typeface="Times New Roman" panose="02020603050405020304" pitchFamily="18" charset="0"/>
                <a:cs typeface="Times New Roman" panose="02020603050405020304" pitchFamily="18" charset="0"/>
              </a:rPr>
              <a:t>’; this includes safeguarding learners from extremist ideologies and radicalisation.</a:t>
            </a:r>
          </a:p>
          <a:p>
            <a:r>
              <a:rPr lang="en-GB" dirty="0">
                <a:latin typeface="Times New Roman" panose="02020603050405020304" pitchFamily="18" charset="0"/>
                <a:cs typeface="Times New Roman" panose="02020603050405020304" pitchFamily="18" charset="0"/>
              </a:rPr>
              <a:t>Schools must work in cooperation with the local Prevent staff, the police and LAs, and coordinate through existing multi-agency forums</a:t>
            </a:r>
          </a:p>
          <a:p>
            <a:r>
              <a:rPr lang="en-GB" dirty="0">
                <a:latin typeface="Times New Roman" panose="02020603050405020304" pitchFamily="18" charset="0"/>
                <a:cs typeface="Times New Roman" panose="02020603050405020304" pitchFamily="18" charset="0"/>
              </a:rPr>
              <a:t>Schools must understand the </a:t>
            </a:r>
            <a:r>
              <a:rPr lang="en-GB" b="1" dirty="0">
                <a:latin typeface="Times New Roman" panose="02020603050405020304" pitchFamily="18" charset="0"/>
                <a:cs typeface="Times New Roman" panose="02020603050405020304" pitchFamily="18" charset="0"/>
              </a:rPr>
              <a:t>risks and threats in their local area </a:t>
            </a:r>
            <a:r>
              <a:rPr lang="en-GB" dirty="0">
                <a:latin typeface="Times New Roman" panose="02020603050405020304" pitchFamily="18" charset="0"/>
                <a:cs typeface="Times New Roman" panose="02020603050405020304" pitchFamily="18" charset="0"/>
              </a:rPr>
              <a:t>– we have more issues with Far-Right politics in this area, but children in Brighton have been radicalised and gone to fight in Syria</a:t>
            </a:r>
          </a:p>
          <a:p>
            <a:r>
              <a:rPr lang="en-GB" dirty="0">
                <a:latin typeface="Times New Roman" panose="02020603050405020304" pitchFamily="18" charset="0"/>
                <a:cs typeface="Times New Roman" panose="02020603050405020304" pitchFamily="18" charset="0"/>
              </a:rPr>
              <a:t>Schools deal with issues linked to the Prevent counter-terrorism strategy through their curriculum, e.g. </a:t>
            </a:r>
            <a:r>
              <a:rPr lang="en-GB" b="1" dirty="0">
                <a:latin typeface="Times New Roman" panose="02020603050405020304" pitchFamily="18" charset="0"/>
                <a:cs typeface="Times New Roman" panose="02020603050405020304" pitchFamily="18" charset="0"/>
              </a:rPr>
              <a:t>British Values</a:t>
            </a:r>
          </a:p>
          <a:p>
            <a:r>
              <a:rPr lang="en-GB" dirty="0">
                <a:latin typeface="Times New Roman" panose="02020603050405020304" pitchFamily="18" charset="0"/>
                <a:cs typeface="Times New Roman" panose="02020603050405020304" pitchFamily="18" charset="0"/>
              </a:rPr>
              <a:t>Staff should </a:t>
            </a:r>
            <a:r>
              <a:rPr lang="en-GB" b="1" dirty="0">
                <a:latin typeface="Times New Roman" panose="02020603050405020304" pitchFamily="18" charset="0"/>
                <a:cs typeface="Times New Roman" panose="02020603050405020304" pitchFamily="18" charset="0"/>
              </a:rPr>
              <a:t>report any behaviours that might cause concern </a:t>
            </a:r>
            <a:r>
              <a:rPr lang="en-GB" dirty="0">
                <a:latin typeface="Times New Roman" panose="02020603050405020304" pitchFamily="18" charset="0"/>
                <a:cs typeface="Times New Roman" panose="02020603050405020304" pitchFamily="18" charset="0"/>
              </a:rPr>
              <a:t>to the DSL following the usual safeguarding procedures of the school</a:t>
            </a:r>
          </a:p>
          <a:p>
            <a:endParaRPr lang="en-GB" dirty="0"/>
          </a:p>
          <a:p>
            <a:endParaRPr lang="en-GB" dirty="0"/>
          </a:p>
        </p:txBody>
      </p:sp>
      <p:pic>
        <p:nvPicPr>
          <p:cNvPr id="31748" name="Picture 4" descr="The Prevent Duty and your wider safeguarding obligations - Safeguarding ...">
            <a:extLst>
              <a:ext uri="{FF2B5EF4-FFF2-40B4-BE49-F238E27FC236}">
                <a16:creationId xmlns:a16="http://schemas.microsoft.com/office/drawing/2014/main" id="{4DB5F1BF-B3F1-D567-176B-DC3C59686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100" y="68983"/>
            <a:ext cx="3098800" cy="1621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699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E197-5B8F-09B1-9C97-88617ECB0859}"/>
              </a:ext>
            </a:extLst>
          </p:cNvPr>
          <p:cNvSpPr>
            <a:spLocks noGrp="1"/>
          </p:cNvSpPr>
          <p:nvPr>
            <p:ph type="title"/>
          </p:nvPr>
        </p:nvSpPr>
        <p:spPr/>
        <p:txBody>
          <a:bodyPr/>
          <a:lstStyle/>
          <a:p>
            <a:r>
              <a:rPr lang="en-GB" dirty="0"/>
              <a:t>These things are happening locally</a:t>
            </a:r>
          </a:p>
        </p:txBody>
      </p:sp>
      <p:pic>
        <p:nvPicPr>
          <p:cNvPr id="5" name="Content Placeholder 4">
            <a:extLst>
              <a:ext uri="{FF2B5EF4-FFF2-40B4-BE49-F238E27FC236}">
                <a16:creationId xmlns:a16="http://schemas.microsoft.com/office/drawing/2014/main" id="{41395B52-C266-DA4C-489F-2C290D44F4FF}"/>
              </a:ext>
            </a:extLst>
          </p:cNvPr>
          <p:cNvPicPr>
            <a:picLocks noGrp="1" noChangeAspect="1"/>
          </p:cNvPicPr>
          <p:nvPr>
            <p:ph idx="1"/>
          </p:nvPr>
        </p:nvPicPr>
        <p:blipFill>
          <a:blip r:embed="rId3"/>
          <a:stretch>
            <a:fillRect/>
          </a:stretch>
        </p:blipFill>
        <p:spPr>
          <a:xfrm>
            <a:off x="838200" y="1771507"/>
            <a:ext cx="3230880" cy="1542736"/>
          </a:xfrm>
        </p:spPr>
      </p:pic>
      <p:pic>
        <p:nvPicPr>
          <p:cNvPr id="7" name="Picture 6">
            <a:extLst>
              <a:ext uri="{FF2B5EF4-FFF2-40B4-BE49-F238E27FC236}">
                <a16:creationId xmlns:a16="http://schemas.microsoft.com/office/drawing/2014/main" id="{5DBAAF1E-0136-73B0-9C6B-9E6DE46A0C63}"/>
              </a:ext>
            </a:extLst>
          </p:cNvPr>
          <p:cNvPicPr>
            <a:picLocks noChangeAspect="1"/>
          </p:cNvPicPr>
          <p:nvPr/>
        </p:nvPicPr>
        <p:blipFill>
          <a:blip r:embed="rId4"/>
          <a:stretch>
            <a:fillRect/>
          </a:stretch>
        </p:blipFill>
        <p:spPr>
          <a:xfrm>
            <a:off x="838200" y="3456216"/>
            <a:ext cx="2724013" cy="2069059"/>
          </a:xfrm>
          <a:prstGeom prst="rect">
            <a:avLst/>
          </a:prstGeom>
        </p:spPr>
      </p:pic>
      <p:pic>
        <p:nvPicPr>
          <p:cNvPr id="9" name="Picture 8">
            <a:extLst>
              <a:ext uri="{FF2B5EF4-FFF2-40B4-BE49-F238E27FC236}">
                <a16:creationId xmlns:a16="http://schemas.microsoft.com/office/drawing/2014/main" id="{E78C7A2A-3E04-BFCF-D81B-7E9553D65827}"/>
              </a:ext>
            </a:extLst>
          </p:cNvPr>
          <p:cNvPicPr>
            <a:picLocks noChangeAspect="1"/>
          </p:cNvPicPr>
          <p:nvPr/>
        </p:nvPicPr>
        <p:blipFill>
          <a:blip r:embed="rId5"/>
          <a:stretch>
            <a:fillRect/>
          </a:stretch>
        </p:blipFill>
        <p:spPr>
          <a:xfrm>
            <a:off x="4365654" y="1771507"/>
            <a:ext cx="6988146" cy="1943268"/>
          </a:xfrm>
          <a:prstGeom prst="rect">
            <a:avLst/>
          </a:prstGeom>
        </p:spPr>
      </p:pic>
      <p:pic>
        <p:nvPicPr>
          <p:cNvPr id="11" name="Picture 10">
            <a:extLst>
              <a:ext uri="{FF2B5EF4-FFF2-40B4-BE49-F238E27FC236}">
                <a16:creationId xmlns:a16="http://schemas.microsoft.com/office/drawing/2014/main" id="{A169E375-0BC8-53C4-F4E8-9DEA7A8C2ED5}"/>
              </a:ext>
            </a:extLst>
          </p:cNvPr>
          <p:cNvPicPr>
            <a:picLocks noChangeAspect="1"/>
          </p:cNvPicPr>
          <p:nvPr/>
        </p:nvPicPr>
        <p:blipFill>
          <a:blip r:embed="rId6"/>
          <a:stretch>
            <a:fillRect/>
          </a:stretch>
        </p:blipFill>
        <p:spPr>
          <a:xfrm>
            <a:off x="4243501" y="3734098"/>
            <a:ext cx="3704997" cy="1943268"/>
          </a:xfrm>
          <a:prstGeom prst="rect">
            <a:avLst/>
          </a:prstGeom>
        </p:spPr>
      </p:pic>
      <p:pic>
        <p:nvPicPr>
          <p:cNvPr id="13" name="Picture 12">
            <a:extLst>
              <a:ext uri="{FF2B5EF4-FFF2-40B4-BE49-F238E27FC236}">
                <a16:creationId xmlns:a16="http://schemas.microsoft.com/office/drawing/2014/main" id="{363A1442-E6B9-D073-B735-4FDF8AE4DE68}"/>
              </a:ext>
            </a:extLst>
          </p:cNvPr>
          <p:cNvPicPr>
            <a:picLocks noChangeAspect="1"/>
          </p:cNvPicPr>
          <p:nvPr/>
        </p:nvPicPr>
        <p:blipFill>
          <a:blip r:embed="rId7"/>
          <a:stretch>
            <a:fillRect/>
          </a:stretch>
        </p:blipFill>
        <p:spPr>
          <a:xfrm>
            <a:off x="822960" y="5970236"/>
            <a:ext cx="6904318" cy="769687"/>
          </a:xfrm>
          <a:prstGeom prst="rect">
            <a:avLst/>
          </a:prstGeom>
        </p:spPr>
      </p:pic>
      <p:pic>
        <p:nvPicPr>
          <p:cNvPr id="15" name="Picture 14">
            <a:extLst>
              <a:ext uri="{FF2B5EF4-FFF2-40B4-BE49-F238E27FC236}">
                <a16:creationId xmlns:a16="http://schemas.microsoft.com/office/drawing/2014/main" id="{369AA5A7-0C36-0A71-5A60-A195BF15A4BC}"/>
              </a:ext>
            </a:extLst>
          </p:cNvPr>
          <p:cNvPicPr>
            <a:picLocks noChangeAspect="1"/>
          </p:cNvPicPr>
          <p:nvPr/>
        </p:nvPicPr>
        <p:blipFill>
          <a:blip r:embed="rId8"/>
          <a:stretch>
            <a:fillRect/>
          </a:stretch>
        </p:blipFill>
        <p:spPr>
          <a:xfrm>
            <a:off x="8183605" y="2964567"/>
            <a:ext cx="3704997" cy="989949"/>
          </a:xfrm>
          <a:prstGeom prst="rect">
            <a:avLst/>
          </a:prstGeom>
        </p:spPr>
      </p:pic>
      <p:pic>
        <p:nvPicPr>
          <p:cNvPr id="16" name="Picture 15" descr="Take away sign or stamp stock vector. Illustration of quality - 196009917">
            <a:extLst>
              <a:ext uri="{FF2B5EF4-FFF2-40B4-BE49-F238E27FC236}">
                <a16:creationId xmlns:a16="http://schemas.microsoft.com/office/drawing/2014/main" id="{420B9B1E-BE03-9203-8C24-7D9553C8464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2216"/>
          <a:stretch/>
        </p:blipFill>
        <p:spPr bwMode="auto">
          <a:xfrm>
            <a:off x="8074332" y="4777915"/>
            <a:ext cx="1617345" cy="14996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E506A05-5901-263C-AC4F-E30048849EAE}"/>
              </a:ext>
            </a:extLst>
          </p:cNvPr>
          <p:cNvSpPr txBox="1"/>
          <p:nvPr/>
        </p:nvSpPr>
        <p:spPr>
          <a:xfrm>
            <a:off x="9785894" y="5077202"/>
            <a:ext cx="2215662" cy="1477328"/>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BE CURIOUS</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OBSERVE</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KNOW THE SIGNS</a:t>
            </a:r>
          </a:p>
          <a:p>
            <a:pPr marL="285750" indent="-285750">
              <a:buFont typeface="Arial" panose="020B0604020202020204" pitchFamily="34" charset="0"/>
              <a:buChar char="•"/>
            </a:pPr>
            <a:endParaRPr lang="en-GB" dirty="0"/>
          </a:p>
        </p:txBody>
      </p:sp>
      <p:pic>
        <p:nvPicPr>
          <p:cNvPr id="19" name="Picture 18">
            <a:extLst>
              <a:ext uri="{FF2B5EF4-FFF2-40B4-BE49-F238E27FC236}">
                <a16:creationId xmlns:a16="http://schemas.microsoft.com/office/drawing/2014/main" id="{884363B3-45D6-674E-6C9B-B947376C2BEE}"/>
              </a:ext>
            </a:extLst>
          </p:cNvPr>
          <p:cNvPicPr>
            <a:picLocks noChangeAspect="1"/>
          </p:cNvPicPr>
          <p:nvPr/>
        </p:nvPicPr>
        <p:blipFill>
          <a:blip r:embed="rId10"/>
          <a:stretch>
            <a:fillRect/>
          </a:stretch>
        </p:blipFill>
        <p:spPr>
          <a:xfrm>
            <a:off x="4365654" y="1213313"/>
            <a:ext cx="7635902" cy="777307"/>
          </a:xfrm>
          <a:prstGeom prst="rect">
            <a:avLst/>
          </a:prstGeom>
        </p:spPr>
      </p:pic>
    </p:spTree>
    <p:extLst>
      <p:ext uri="{BB962C8B-B14F-4D97-AF65-F5344CB8AC3E}">
        <p14:creationId xmlns:p14="http://schemas.microsoft.com/office/powerpoint/2010/main" val="211457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782DA-738A-F83D-FD19-488F1EF14E06}"/>
              </a:ext>
            </a:extLst>
          </p:cNvPr>
          <p:cNvSpPr>
            <a:spLocks noGrp="1"/>
          </p:cNvSpPr>
          <p:nvPr>
            <p:ph type="title"/>
          </p:nvPr>
        </p:nvSpPr>
        <p:spPr/>
        <p:txBody>
          <a:bodyPr/>
          <a:lstStyle/>
          <a:p>
            <a:r>
              <a:rPr lang="en-GB" dirty="0"/>
              <a:t>WHAT TO LOOK FOR</a:t>
            </a:r>
          </a:p>
        </p:txBody>
      </p:sp>
      <p:pic>
        <p:nvPicPr>
          <p:cNvPr id="9" name="Content Placeholder 8">
            <a:extLst>
              <a:ext uri="{FF2B5EF4-FFF2-40B4-BE49-F238E27FC236}">
                <a16:creationId xmlns:a16="http://schemas.microsoft.com/office/drawing/2014/main" id="{B9BB8A32-C47D-E7E5-99AD-EB3C3335943E}"/>
              </a:ext>
            </a:extLst>
          </p:cNvPr>
          <p:cNvPicPr>
            <a:picLocks noGrp="1" noChangeAspect="1"/>
          </p:cNvPicPr>
          <p:nvPr>
            <p:ph idx="1"/>
          </p:nvPr>
        </p:nvPicPr>
        <p:blipFill>
          <a:blip r:embed="rId3"/>
          <a:stretch>
            <a:fillRect/>
          </a:stretch>
        </p:blipFill>
        <p:spPr>
          <a:xfrm>
            <a:off x="976554" y="1867853"/>
            <a:ext cx="7739532" cy="4252912"/>
          </a:xfrm>
        </p:spPr>
      </p:pic>
      <p:sp>
        <p:nvSpPr>
          <p:cNvPr id="4" name="TextBox 3">
            <a:extLst>
              <a:ext uri="{FF2B5EF4-FFF2-40B4-BE49-F238E27FC236}">
                <a16:creationId xmlns:a16="http://schemas.microsoft.com/office/drawing/2014/main" id="{036CCF41-AB2F-905A-B465-A82BEE8DB678}"/>
              </a:ext>
            </a:extLst>
          </p:cNvPr>
          <p:cNvSpPr txBox="1"/>
          <p:nvPr/>
        </p:nvSpPr>
        <p:spPr>
          <a:xfrm>
            <a:off x="8716086" y="1867853"/>
            <a:ext cx="3279971" cy="4801314"/>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Unexplained changes</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Becoming withdrawn</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Seeming anxious</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Becoming uncharacteristically aggressive</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Lacking social skills</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Few friends, if any</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Poor bond/relationship with parent</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Inappropriate knowledge of adult issues</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Running away</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Missing</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Wearing clothes which cover their body</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Bruising</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injuries</a:t>
            </a:r>
          </a:p>
        </p:txBody>
      </p:sp>
      <p:pic>
        <p:nvPicPr>
          <p:cNvPr id="15362" name="Picture 2" descr="Behaviour is communication / #02 - YouTube">
            <a:extLst>
              <a:ext uri="{FF2B5EF4-FFF2-40B4-BE49-F238E27FC236}">
                <a16:creationId xmlns:a16="http://schemas.microsoft.com/office/drawing/2014/main" id="{C2DA958F-E384-012C-A4C6-50032FBC8F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3" r="3509" b="1784"/>
          <a:stretch/>
        </p:blipFill>
        <p:spPr bwMode="auto">
          <a:xfrm>
            <a:off x="9255681" y="187960"/>
            <a:ext cx="2245518"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9691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0DAA-9BCA-B0C1-4F57-3B38A902AE5A}"/>
              </a:ext>
            </a:extLst>
          </p:cNvPr>
          <p:cNvSpPr>
            <a:spLocks noGrp="1"/>
          </p:cNvSpPr>
          <p:nvPr>
            <p:ph type="title"/>
          </p:nvPr>
        </p:nvSpPr>
        <p:spPr/>
        <p:txBody>
          <a:bodyPr/>
          <a:lstStyle/>
          <a:p>
            <a:r>
              <a:rPr lang="en-GB" dirty="0"/>
              <a:t>What if you’re only in for a day?</a:t>
            </a:r>
          </a:p>
        </p:txBody>
      </p:sp>
      <p:pic>
        <p:nvPicPr>
          <p:cNvPr id="6146" name="Picture 2" descr="How to welcome a supply teacher to your school – Key">
            <a:extLst>
              <a:ext uri="{FF2B5EF4-FFF2-40B4-BE49-F238E27FC236}">
                <a16:creationId xmlns:a16="http://schemas.microsoft.com/office/drawing/2014/main" id="{14AC3B64-5341-3793-2025-7B99C7BE017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013629" y="2030194"/>
            <a:ext cx="476250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F40A25-2C1A-87C3-DE9D-E54FAC83E32F}"/>
              </a:ext>
            </a:extLst>
          </p:cNvPr>
          <p:cNvSpPr txBox="1"/>
          <p:nvPr/>
        </p:nvSpPr>
        <p:spPr>
          <a:xfrm>
            <a:off x="838200" y="2103120"/>
            <a:ext cx="5958840" cy="3785652"/>
          </a:xfrm>
          <a:prstGeom prst="rect">
            <a:avLst/>
          </a:prstGeom>
          <a:noFill/>
        </p:spPr>
        <p:txBody>
          <a:bodyPr wrap="square" rtlCol="0">
            <a:spAutoFit/>
          </a:bodyPr>
          <a:lstStyle/>
          <a:p>
            <a:pPr marL="285750" indent="-285750">
              <a:buFont typeface="Arial" panose="020B0604020202020204" pitchFamily="34" charset="0"/>
              <a:buChar char="•"/>
            </a:pPr>
            <a:r>
              <a:rPr lang="en-GB" sz="2400" b="1" dirty="0">
                <a:latin typeface="Times New Roman" panose="02020603050405020304" pitchFamily="18" charset="0"/>
                <a:cs typeface="Times New Roman" panose="02020603050405020304" pitchFamily="18" charset="0"/>
              </a:rPr>
              <a:t>Ask someone </a:t>
            </a:r>
            <a:r>
              <a:rPr lang="en-GB" sz="2400" dirty="0">
                <a:latin typeface="Times New Roman" panose="02020603050405020304" pitchFamily="18" charset="0"/>
                <a:cs typeface="Times New Roman" panose="02020603050405020304" pitchFamily="18" charset="0"/>
              </a:rPr>
              <a:t>(e.g. the class TA), </a:t>
            </a:r>
            <a:r>
              <a:rPr lang="en-GB" sz="2400" i="1" dirty="0">
                <a:latin typeface="Times New Roman" panose="02020603050405020304" pitchFamily="18" charset="0"/>
                <a:cs typeface="Times New Roman" panose="02020603050405020304" pitchFamily="18" charset="0"/>
              </a:rPr>
              <a:t>‘is this usual behaviour?’</a:t>
            </a:r>
          </a:p>
          <a:p>
            <a:pPr marL="285750" indent="-285750">
              <a:buFont typeface="Arial" panose="020B0604020202020204" pitchFamily="34" charset="0"/>
              <a:buChar char="•"/>
            </a:pPr>
            <a:r>
              <a:rPr lang="en-GB" sz="2400" b="1" dirty="0">
                <a:latin typeface="Times New Roman" panose="02020603050405020304" pitchFamily="18" charset="0"/>
                <a:cs typeface="Times New Roman" panose="02020603050405020304" pitchFamily="18" charset="0"/>
              </a:rPr>
              <a:t>Follow that up</a:t>
            </a:r>
            <a:r>
              <a:rPr lang="en-GB" sz="2400" dirty="0">
                <a:latin typeface="Times New Roman" panose="02020603050405020304" pitchFamily="18" charset="0"/>
                <a:cs typeface="Times New Roman" panose="02020603050405020304" pitchFamily="18" charset="0"/>
              </a:rPr>
              <a:t>, speak to your contact in school or the DSL, </a:t>
            </a:r>
            <a:r>
              <a:rPr lang="en-GB" sz="2400" i="1" dirty="0">
                <a:latin typeface="Times New Roman" panose="02020603050405020304" pitchFamily="18" charset="0"/>
                <a:cs typeface="Times New Roman" panose="02020603050405020304" pitchFamily="18" charset="0"/>
              </a:rPr>
              <a:t>‘I noticed that Bobby was very dishevelled today,  do you want me to write something to record that on your safeguarding database?’</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Drop an email to </a:t>
            </a:r>
            <a:r>
              <a:rPr lang="en-GB" sz="2400" b="1" dirty="0">
                <a:latin typeface="Times New Roman" panose="02020603050405020304" pitchFamily="18" charset="0"/>
                <a:cs typeface="Times New Roman" panose="02020603050405020304" pitchFamily="18" charset="0"/>
              </a:rPr>
              <a:t>3D Recruit’s DSL </a:t>
            </a:r>
            <a:r>
              <a:rPr lang="en-GB" sz="2400" dirty="0">
                <a:latin typeface="Times New Roman" panose="02020603050405020304" pitchFamily="18" charset="0"/>
                <a:cs typeface="Times New Roman" panose="02020603050405020304" pitchFamily="18" charset="0"/>
              </a:rPr>
              <a:t>to let them know that you spoke to the school’s DSL about a concern</a:t>
            </a:r>
          </a:p>
        </p:txBody>
      </p:sp>
      <p:pic>
        <p:nvPicPr>
          <p:cNvPr id="5" name="Picture 4" descr="Take away sign or stamp stock vector. Illustration of quality - 196009917">
            <a:extLst>
              <a:ext uri="{FF2B5EF4-FFF2-40B4-BE49-F238E27FC236}">
                <a16:creationId xmlns:a16="http://schemas.microsoft.com/office/drawing/2014/main" id="{A4A136AC-2784-2B9D-B31B-3342B07D75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216"/>
          <a:stretch/>
        </p:blipFill>
        <p:spPr bwMode="auto">
          <a:xfrm>
            <a:off x="6421446" y="4981857"/>
            <a:ext cx="1617345" cy="14996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80637A-1071-920A-1A9C-32DDA92FE984}"/>
              </a:ext>
            </a:extLst>
          </p:cNvPr>
          <p:cNvSpPr txBox="1"/>
          <p:nvPr/>
        </p:nvSpPr>
        <p:spPr>
          <a:xfrm>
            <a:off x="8265886" y="5004145"/>
            <a:ext cx="3778069" cy="1754326"/>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Be curious</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If in doubt, raise a concern</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Protect yourself</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Take notice, don’t diagnose</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Keep notes to pass accurate information on</a:t>
            </a:r>
          </a:p>
        </p:txBody>
      </p:sp>
    </p:spTree>
    <p:extLst>
      <p:ext uri="{BB962C8B-B14F-4D97-AF65-F5344CB8AC3E}">
        <p14:creationId xmlns:p14="http://schemas.microsoft.com/office/powerpoint/2010/main" val="240970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264073-B006-63DD-C60E-BD95511FF922}"/>
              </a:ext>
            </a:extLst>
          </p:cNvPr>
          <p:cNvSpPr>
            <a:spLocks noGrp="1"/>
          </p:cNvSpPr>
          <p:nvPr>
            <p:ph type="title"/>
          </p:nvPr>
        </p:nvSpPr>
        <p:spPr>
          <a:xfrm>
            <a:off x="5297762" y="329184"/>
            <a:ext cx="6251110" cy="1783080"/>
          </a:xfrm>
        </p:spPr>
        <p:txBody>
          <a:bodyPr anchor="b">
            <a:normAutofit/>
          </a:bodyPr>
          <a:lstStyle/>
          <a:p>
            <a:r>
              <a:rPr lang="en-GB" sz="7200" dirty="0"/>
              <a:t>Stay safe</a:t>
            </a:r>
          </a:p>
        </p:txBody>
      </p:sp>
      <p:sp>
        <p:nvSpPr>
          <p:cNvPr id="2057"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91529D-60BA-BE9D-906F-7AE7164920F6}"/>
              </a:ext>
            </a:extLst>
          </p:cNvPr>
          <p:cNvSpPr>
            <a:spLocks noGrp="1"/>
          </p:cNvSpPr>
          <p:nvPr>
            <p:ph idx="1"/>
          </p:nvPr>
        </p:nvSpPr>
        <p:spPr>
          <a:xfrm>
            <a:off x="5297762" y="2706624"/>
            <a:ext cx="6251110" cy="3483864"/>
          </a:xfrm>
        </p:spPr>
        <p:txBody>
          <a:bodyPr>
            <a:normAutofit fontScale="85000" lnSpcReduction="20000"/>
          </a:bodyPr>
          <a:lstStyle/>
          <a:p>
            <a:r>
              <a:rPr lang="en-GB" dirty="0">
                <a:latin typeface="Times New Roman" panose="02020603050405020304" pitchFamily="18" charset="0"/>
                <a:cs typeface="Times New Roman" panose="02020603050405020304" pitchFamily="18" charset="0"/>
              </a:rPr>
              <a:t>Due to the nature of the subject, there will be some distressing content</a:t>
            </a:r>
          </a:p>
          <a:p>
            <a:r>
              <a:rPr lang="en-GB" dirty="0">
                <a:latin typeface="Times New Roman" panose="02020603050405020304" pitchFamily="18" charset="0"/>
                <a:cs typeface="Times New Roman" panose="02020603050405020304" pitchFamily="18" charset="0"/>
              </a:rPr>
              <a:t>Take care of yourself</a:t>
            </a:r>
          </a:p>
          <a:p>
            <a:r>
              <a:rPr lang="en-GB" dirty="0">
                <a:latin typeface="Times New Roman" panose="02020603050405020304" pitchFamily="18" charset="0"/>
                <a:cs typeface="Times New Roman" panose="02020603050405020304" pitchFamily="18" charset="0"/>
              </a:rPr>
              <a:t>You can take some time out if you need to – there will be no questions, no judgement</a:t>
            </a:r>
          </a:p>
          <a:p>
            <a:pPr marL="0" indent="0">
              <a:buNone/>
            </a:pPr>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Samaritans – 116 123</a:t>
            </a:r>
          </a:p>
          <a:p>
            <a:r>
              <a:rPr lang="en-GB" dirty="0">
                <a:latin typeface="Times New Roman" panose="02020603050405020304" pitchFamily="18" charset="0"/>
                <a:cs typeface="Times New Roman" panose="02020603050405020304" pitchFamily="18" charset="0"/>
              </a:rPr>
              <a:t>Education Support – 08000 562 561</a:t>
            </a:r>
          </a:p>
        </p:txBody>
      </p:sp>
      <p:pic>
        <p:nvPicPr>
          <p:cNvPr id="2050" name="Picture 2" descr="How To Overcome Hijab Harassment At Work – Tech Sisters">
            <a:extLst>
              <a:ext uri="{FF2B5EF4-FFF2-40B4-BE49-F238E27FC236}">
                <a16:creationId xmlns:a16="http://schemas.microsoft.com/office/drawing/2014/main" id="{7102FD53-8478-AB4E-60BE-432B0FE6F3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05" r="7814"/>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04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7103A5-62A8-1167-1E07-DE9243589DAB}"/>
              </a:ext>
            </a:extLst>
          </p:cNvPr>
          <p:cNvSpPr>
            <a:spLocks noGrp="1"/>
          </p:cNvSpPr>
          <p:nvPr>
            <p:ph type="title"/>
          </p:nvPr>
        </p:nvSpPr>
        <p:spPr>
          <a:xfrm>
            <a:off x="5297762" y="329184"/>
            <a:ext cx="6251110" cy="1783080"/>
          </a:xfrm>
        </p:spPr>
        <p:txBody>
          <a:bodyPr anchor="b">
            <a:normAutofit/>
          </a:bodyPr>
          <a:lstStyle/>
          <a:p>
            <a:r>
              <a:rPr lang="en-GB" sz="7200"/>
              <a:t>How to spot neglect</a:t>
            </a:r>
          </a:p>
        </p:txBody>
      </p:sp>
      <p:sp>
        <p:nvSpPr>
          <p:cNvPr id="2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D56CC49-D3D1-7E37-8F05-37D09D981D1C}"/>
              </a:ext>
            </a:extLst>
          </p:cNvPr>
          <p:cNvSpPr txBox="1">
            <a:spLocks noGrp="1"/>
          </p:cNvSpPr>
          <p:nvPr>
            <p:ph idx="1"/>
          </p:nvPr>
        </p:nvSpPr>
        <p:spPr>
          <a:xfrm>
            <a:off x="4775199" y="2441448"/>
            <a:ext cx="7090229" cy="3483864"/>
          </a:xfrm>
          <a:prstGeom prst="rect">
            <a:avLst/>
          </a:prstGeom>
        </p:spPr>
        <p:txBody>
          <a:bodyPr rtlCol="0">
            <a:noAutofit/>
          </a:bodyPr>
          <a:lstStyle/>
          <a:p>
            <a:pPr marL="0" indent="0" defTabSz="315468">
              <a:lnSpc>
                <a:spcPct val="100000"/>
              </a:lnSpc>
              <a:spcAft>
                <a:spcPts val="600"/>
              </a:spcAft>
              <a:buNone/>
            </a:pPr>
            <a:r>
              <a:rPr lang="en-GB" sz="1800" b="1" kern="1200" dirty="0">
                <a:latin typeface="Times New Roman" panose="02020603050405020304" pitchFamily="18" charset="0"/>
                <a:cs typeface="Times New Roman" panose="02020603050405020304" pitchFamily="18" charset="0"/>
              </a:rPr>
              <a:t>What is the difference between neglect and poverty?</a:t>
            </a:r>
          </a:p>
          <a:p>
            <a:pPr marL="0" indent="0" defTabSz="315468">
              <a:lnSpc>
                <a:spcPct val="100000"/>
              </a:lnSpc>
              <a:spcAft>
                <a:spcPts val="600"/>
              </a:spcAft>
              <a:buNone/>
            </a:pPr>
            <a:r>
              <a:rPr lang="en-GB" sz="1800" dirty="0">
                <a:latin typeface="Times New Roman" panose="02020603050405020304" pitchFamily="18" charset="0"/>
                <a:cs typeface="Times New Roman" panose="02020603050405020304" pitchFamily="18" charset="0"/>
              </a:rPr>
              <a:t>Poverty and financial hardship are not the same as neglect – but the cost-of-living crisis has made the line between material poverty and neglect harder to walk. And, it does increase the risk of experiencing neglect.. </a:t>
            </a:r>
            <a:r>
              <a:rPr lang="en-GB" sz="1800" b="1" dirty="0">
                <a:latin typeface="Times New Roman" panose="02020603050405020304" pitchFamily="18" charset="0"/>
                <a:cs typeface="Times New Roman" panose="02020603050405020304" pitchFamily="18" charset="0"/>
              </a:rPr>
              <a:t>Report both – the school will be able to offer help.</a:t>
            </a:r>
          </a:p>
          <a:p>
            <a:pPr marL="0" indent="0" defTabSz="315468">
              <a:lnSpc>
                <a:spcPct val="100000"/>
              </a:lnSpc>
              <a:spcAft>
                <a:spcPts val="600"/>
              </a:spcAft>
              <a:buNone/>
            </a:pPr>
            <a:r>
              <a:rPr lang="en-GB" sz="1800" b="1" dirty="0">
                <a:latin typeface="Times New Roman" panose="02020603050405020304" pitchFamily="18" charset="0"/>
                <a:cs typeface="Times New Roman" panose="02020603050405020304" pitchFamily="18" charset="0"/>
              </a:rPr>
              <a:t>Signs of Neglect</a:t>
            </a:r>
          </a:p>
          <a:p>
            <a:pPr marL="157734" indent="-157734" defTabSz="630936">
              <a:lnSpc>
                <a:spcPct val="100000"/>
              </a:lnSpc>
              <a:spcBef>
                <a:spcPts val="690"/>
              </a:spcBef>
            </a:pPr>
            <a:r>
              <a:rPr lang="en-GB" sz="1800" dirty="0">
                <a:latin typeface="Times New Roman" panose="02020603050405020304" pitchFamily="18" charset="0"/>
                <a:cs typeface="Times New Roman" panose="02020603050405020304" pitchFamily="18" charset="0"/>
              </a:rPr>
              <a:t>Numerous </a:t>
            </a:r>
            <a:r>
              <a:rPr lang="en-GB" sz="1800" b="1" dirty="0">
                <a:latin typeface="Times New Roman" panose="02020603050405020304" pitchFamily="18" charset="0"/>
                <a:cs typeface="Times New Roman" panose="02020603050405020304" pitchFamily="18" charset="0"/>
              </a:rPr>
              <a:t>accidents	</a:t>
            </a:r>
            <a:r>
              <a:rPr lang="en-GB" sz="1800" dirty="0">
                <a:latin typeface="Times New Roman" panose="02020603050405020304" pitchFamily="18" charset="0"/>
                <a:cs typeface="Times New Roman" panose="02020603050405020304" pitchFamily="18" charset="0"/>
              </a:rPr>
              <a:t>		Poor medical and </a:t>
            </a:r>
            <a:r>
              <a:rPr lang="en-GB" sz="1800" b="1" dirty="0">
                <a:latin typeface="Times New Roman" panose="02020603050405020304" pitchFamily="18" charset="0"/>
                <a:cs typeface="Times New Roman" panose="02020603050405020304" pitchFamily="18" charset="0"/>
              </a:rPr>
              <a:t>dental care</a:t>
            </a:r>
          </a:p>
          <a:p>
            <a:pPr marL="157734" indent="-157734" defTabSz="630936">
              <a:lnSpc>
                <a:spcPct val="100000"/>
              </a:lnSpc>
              <a:spcBef>
                <a:spcPts val="690"/>
              </a:spcBef>
            </a:pPr>
            <a:r>
              <a:rPr lang="en-GB" sz="1800" dirty="0">
                <a:latin typeface="Times New Roman" panose="02020603050405020304" pitchFamily="18" charset="0"/>
                <a:cs typeface="Times New Roman" panose="02020603050405020304" pitchFamily="18" charset="0"/>
              </a:rPr>
              <a:t>Being </a:t>
            </a:r>
            <a:r>
              <a:rPr lang="en-GB" sz="1800" b="1" dirty="0">
                <a:latin typeface="Times New Roman" panose="02020603050405020304" pitchFamily="18" charset="0"/>
                <a:cs typeface="Times New Roman" panose="02020603050405020304" pitchFamily="18" charset="0"/>
              </a:rPr>
              <a:t>hungry, </a:t>
            </a:r>
            <a:r>
              <a:rPr lang="en-GB" sz="1800" dirty="0">
                <a:latin typeface="Times New Roman" panose="02020603050405020304" pitchFamily="18" charset="0"/>
                <a:cs typeface="Times New Roman" panose="02020603050405020304" pitchFamily="18" charset="0"/>
              </a:rPr>
              <a:t>stealing or hiding food			</a:t>
            </a:r>
            <a:r>
              <a:rPr lang="en-GB" sz="1800" b="1" dirty="0">
                <a:latin typeface="Times New Roman" panose="02020603050405020304" pitchFamily="18" charset="0"/>
                <a:cs typeface="Times New Roman" panose="02020603050405020304" pitchFamily="18" charset="0"/>
              </a:rPr>
              <a:t>Missing school</a:t>
            </a:r>
          </a:p>
          <a:p>
            <a:pPr marL="157734" indent="-157734" defTabSz="630936">
              <a:lnSpc>
                <a:spcPct val="100000"/>
              </a:lnSpc>
              <a:spcBef>
                <a:spcPts val="690"/>
              </a:spcBef>
            </a:pPr>
            <a:r>
              <a:rPr lang="en-GB" sz="1800" dirty="0">
                <a:latin typeface="Times New Roman" panose="02020603050405020304" pitchFamily="18" charset="0"/>
                <a:cs typeface="Times New Roman" panose="02020603050405020304" pitchFamily="18" charset="0"/>
              </a:rPr>
              <a:t>Being a </a:t>
            </a:r>
            <a:r>
              <a:rPr lang="en-GB" sz="1800" b="1" dirty="0">
                <a:latin typeface="Times New Roman" panose="02020603050405020304" pitchFamily="18" charset="0"/>
                <a:cs typeface="Times New Roman" panose="02020603050405020304" pitchFamily="18" charset="0"/>
              </a:rPr>
              <a:t>carer </a:t>
            </a:r>
            <a:r>
              <a:rPr lang="en-GB" sz="1800" dirty="0">
                <a:latin typeface="Times New Roman" panose="02020603050405020304" pitchFamily="18" charset="0"/>
                <a:cs typeface="Times New Roman" panose="02020603050405020304" pitchFamily="18" charset="0"/>
              </a:rPr>
              <a:t>for siblings or other family members		</a:t>
            </a:r>
          </a:p>
          <a:p>
            <a:pPr marL="157734" indent="-157734" defTabSz="630936">
              <a:lnSpc>
                <a:spcPct val="100000"/>
              </a:lnSpc>
              <a:spcBef>
                <a:spcPts val="690"/>
              </a:spcBef>
            </a:pPr>
            <a:r>
              <a:rPr lang="en-GB" sz="1800" dirty="0">
                <a:latin typeface="Times New Roman" panose="02020603050405020304" pitchFamily="18" charset="0"/>
                <a:cs typeface="Times New Roman" panose="02020603050405020304" pitchFamily="18" charset="0"/>
              </a:rPr>
              <a:t>Signs of </a:t>
            </a:r>
            <a:r>
              <a:rPr lang="en-GB" sz="1800" b="1" dirty="0">
                <a:latin typeface="Times New Roman" panose="02020603050405020304" pitchFamily="18" charset="0"/>
                <a:cs typeface="Times New Roman" panose="02020603050405020304" pitchFamily="18" charset="0"/>
              </a:rPr>
              <a:t>malnutrition                            </a:t>
            </a:r>
            <a:r>
              <a:rPr lang="en-GB" sz="1800" dirty="0">
                <a:latin typeface="Times New Roman" panose="02020603050405020304" pitchFamily="18" charset="0"/>
                <a:cs typeface="Times New Roman" panose="02020603050405020304" pitchFamily="18" charset="0"/>
              </a:rPr>
              <a:t>Persistently smelly or</a:t>
            </a:r>
            <a:r>
              <a:rPr lang="en-GB" sz="1800" b="1" dirty="0">
                <a:latin typeface="Times New Roman" panose="02020603050405020304" pitchFamily="18" charset="0"/>
                <a:cs typeface="Times New Roman" panose="02020603050405020304" pitchFamily="18" charset="0"/>
              </a:rPr>
              <a:t> dirty</a:t>
            </a:r>
            <a:endParaRPr lang="en-GB" sz="1800" dirty="0">
              <a:latin typeface="Times New Roman" panose="02020603050405020304" pitchFamily="18" charset="0"/>
              <a:cs typeface="Times New Roman" panose="02020603050405020304" pitchFamily="18" charset="0"/>
            </a:endParaRPr>
          </a:p>
          <a:p>
            <a:pPr marL="157734" indent="-157734" defTabSz="630936">
              <a:lnSpc>
                <a:spcPct val="100000"/>
              </a:lnSpc>
              <a:spcBef>
                <a:spcPts val="690"/>
              </a:spcBef>
            </a:pPr>
            <a:r>
              <a:rPr lang="en-GB" sz="1800" dirty="0">
                <a:latin typeface="Times New Roman" panose="02020603050405020304" pitchFamily="18" charset="0"/>
                <a:cs typeface="Times New Roman" panose="02020603050405020304" pitchFamily="18" charset="0"/>
              </a:rPr>
              <a:t>Consistently </a:t>
            </a:r>
            <a:r>
              <a:rPr lang="en-GB" sz="1800" b="1" dirty="0">
                <a:latin typeface="Times New Roman" panose="02020603050405020304" pitchFamily="18" charset="0"/>
                <a:cs typeface="Times New Roman" panose="02020603050405020304" pitchFamily="18" charset="0"/>
              </a:rPr>
              <a:t>inappropriate clothing </a:t>
            </a:r>
            <a:r>
              <a:rPr lang="en-GB" sz="1800" dirty="0">
                <a:latin typeface="Times New Roman" panose="02020603050405020304" pitchFamily="18" charset="0"/>
                <a:cs typeface="Times New Roman" panose="02020603050405020304" pitchFamily="18" charset="0"/>
              </a:rPr>
              <a:t>or shoes</a:t>
            </a:r>
          </a:p>
          <a:p>
            <a:pPr marL="157734" indent="-157734" defTabSz="630936">
              <a:lnSpc>
                <a:spcPct val="100000"/>
              </a:lnSpc>
              <a:spcBef>
                <a:spcPts val="690"/>
              </a:spcBef>
            </a:pPr>
            <a:r>
              <a:rPr lang="en-GB" sz="1800" dirty="0">
                <a:latin typeface="Times New Roman" panose="02020603050405020304" pitchFamily="18" charset="0"/>
                <a:cs typeface="Times New Roman" panose="02020603050405020304" pitchFamily="18" charset="0"/>
              </a:rPr>
              <a:t>Severe or </a:t>
            </a:r>
            <a:r>
              <a:rPr lang="en-GB" sz="1800" b="1" dirty="0">
                <a:latin typeface="Times New Roman" panose="02020603050405020304" pitchFamily="18" charset="0"/>
                <a:cs typeface="Times New Roman" panose="02020603050405020304" pitchFamily="18" charset="0"/>
              </a:rPr>
              <a:t>persistent illnesses </a:t>
            </a:r>
            <a:r>
              <a:rPr lang="en-GB" sz="1800" dirty="0">
                <a:latin typeface="Times New Roman" panose="02020603050405020304" pitchFamily="18" charset="0"/>
                <a:cs typeface="Times New Roman" panose="02020603050405020304" pitchFamily="18" charset="0"/>
              </a:rPr>
              <a:t>or infections</a:t>
            </a:r>
          </a:p>
        </p:txBody>
      </p:sp>
      <p:pic>
        <p:nvPicPr>
          <p:cNvPr id="11" name="Picture 10">
            <a:extLst>
              <a:ext uri="{FF2B5EF4-FFF2-40B4-BE49-F238E27FC236}">
                <a16:creationId xmlns:a16="http://schemas.microsoft.com/office/drawing/2014/main" id="{D1F10AE5-DDEE-985D-9E58-8176C2138FB5}"/>
              </a:ext>
            </a:extLst>
          </p:cNvPr>
          <p:cNvPicPr>
            <a:picLocks noChangeAspect="1"/>
          </p:cNvPicPr>
          <p:nvPr/>
        </p:nvPicPr>
        <p:blipFill>
          <a:blip r:embed="rId3"/>
          <a:srcRect r="-1" b="17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7" name="AutoShape 6" descr="Daniel Pelka's stepfather to appeal against conviction for boy's murder ...">
            <a:extLst>
              <a:ext uri="{FF2B5EF4-FFF2-40B4-BE49-F238E27FC236}">
                <a16:creationId xmlns:a16="http://schemas.microsoft.com/office/drawing/2014/main" id="{79A09714-50FE-AF54-A755-EA30442C474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0" descr="Daniel Pelka murder trial: Jury retires to consider verdict - CoventryLive">
            <a:extLst>
              <a:ext uri="{FF2B5EF4-FFF2-40B4-BE49-F238E27FC236}">
                <a16:creationId xmlns:a16="http://schemas.microsoft.com/office/drawing/2014/main" id="{445BBBD8-27C2-843E-DFDD-BB019B224CF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1730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103A5-62A8-1167-1E07-DE9243589DAB}"/>
              </a:ext>
            </a:extLst>
          </p:cNvPr>
          <p:cNvSpPr>
            <a:spLocks noGrp="1"/>
          </p:cNvSpPr>
          <p:nvPr>
            <p:ph type="title"/>
          </p:nvPr>
        </p:nvSpPr>
        <p:spPr/>
        <p:txBody>
          <a:bodyPr/>
          <a:lstStyle/>
          <a:p>
            <a:r>
              <a:rPr lang="en-GB" dirty="0"/>
              <a:t>How to spot Physical abuse</a:t>
            </a:r>
          </a:p>
        </p:txBody>
      </p:sp>
      <p:sp>
        <p:nvSpPr>
          <p:cNvPr id="4" name="Content Placeholder 3">
            <a:extLst>
              <a:ext uri="{FF2B5EF4-FFF2-40B4-BE49-F238E27FC236}">
                <a16:creationId xmlns:a16="http://schemas.microsoft.com/office/drawing/2014/main" id="{3D56CC49-D3D1-7E37-8F05-37D09D981D1C}"/>
              </a:ext>
            </a:extLst>
          </p:cNvPr>
          <p:cNvSpPr txBox="1">
            <a:spLocks noGrp="1"/>
          </p:cNvSpPr>
          <p:nvPr>
            <p:ph idx="1"/>
          </p:nvPr>
        </p:nvSpPr>
        <p:spPr>
          <a:xfrm>
            <a:off x="838200" y="1928813"/>
            <a:ext cx="10515600" cy="4622099"/>
          </a:xfrm>
          <a:prstGeom prst="rect">
            <a:avLst/>
          </a:prstGeom>
          <a:noFill/>
        </p:spPr>
        <p:txBody>
          <a:bodyPr wrap="square" rtlCol="0">
            <a:spAutoFit/>
          </a:bodyPr>
          <a:lstStyle/>
          <a:p>
            <a:r>
              <a:rPr lang="en-GB" sz="3200" dirty="0">
                <a:latin typeface="Times New Roman" panose="02020603050405020304" pitchFamily="18" charset="0"/>
                <a:cs typeface="Times New Roman" panose="02020603050405020304" pitchFamily="18" charset="0"/>
              </a:rPr>
              <a:t>Bruises, cuts, scratches or scars</a:t>
            </a:r>
          </a:p>
          <a:p>
            <a:r>
              <a:rPr lang="en-GB" sz="3200" dirty="0">
                <a:latin typeface="Times New Roman" panose="02020603050405020304" pitchFamily="18" charset="0"/>
                <a:cs typeface="Times New Roman" panose="02020603050405020304" pitchFamily="18" charset="0"/>
              </a:rPr>
              <a:t>Fractures</a:t>
            </a:r>
          </a:p>
          <a:p>
            <a:r>
              <a:rPr lang="en-GB" sz="3200" dirty="0">
                <a:latin typeface="Times New Roman" panose="02020603050405020304" pitchFamily="18" charset="0"/>
                <a:cs typeface="Times New Roman" panose="02020603050405020304" pitchFamily="18" charset="0"/>
              </a:rPr>
              <a:t>Bite marks</a:t>
            </a:r>
          </a:p>
          <a:p>
            <a:r>
              <a:rPr lang="en-GB" sz="3200" dirty="0">
                <a:latin typeface="Times New Roman" panose="02020603050405020304" pitchFamily="18" charset="0"/>
                <a:cs typeface="Times New Roman" panose="02020603050405020304" pitchFamily="18" charset="0"/>
              </a:rPr>
              <a:t>Burns or scalds</a:t>
            </a:r>
          </a:p>
          <a:p>
            <a:r>
              <a:rPr lang="en-GB" sz="3200" dirty="0">
                <a:latin typeface="Times New Roman" panose="02020603050405020304" pitchFamily="18" charset="0"/>
                <a:cs typeface="Times New Roman" panose="02020603050405020304" pitchFamily="18" charset="0"/>
              </a:rPr>
              <a:t>Vomiting, drowsiness or seizures</a:t>
            </a:r>
          </a:p>
          <a:p>
            <a:r>
              <a:rPr lang="en-GB" sz="3200" dirty="0">
                <a:latin typeface="Times New Roman" panose="02020603050405020304" pitchFamily="18" charset="0"/>
                <a:cs typeface="Times New Roman" panose="02020603050405020304" pitchFamily="18" charset="0"/>
              </a:rPr>
              <a:t>Breathing problems</a:t>
            </a:r>
          </a:p>
          <a:p>
            <a:r>
              <a:rPr lang="en-GB" sz="3200" dirty="0">
                <a:latin typeface="Times New Roman" panose="02020603050405020304" pitchFamily="18" charset="0"/>
                <a:cs typeface="Times New Roman" panose="02020603050405020304" pitchFamily="18" charset="0"/>
              </a:rPr>
              <a:t>Suspicious illnesses</a:t>
            </a:r>
          </a:p>
        </p:txBody>
      </p:sp>
      <p:pic>
        <p:nvPicPr>
          <p:cNvPr id="43012" name="Picture 4" descr="Physical Abuse">
            <a:extLst>
              <a:ext uri="{FF2B5EF4-FFF2-40B4-BE49-F238E27FC236}">
                <a16:creationId xmlns:a16="http://schemas.microsoft.com/office/drawing/2014/main" id="{DE40B0BF-4FA7-8FAF-352A-6E37F0007D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52" r="2332" b="2"/>
          <a:stretch/>
        </p:blipFill>
        <p:spPr bwMode="auto">
          <a:xfrm>
            <a:off x="7293272" y="219160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62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4C5D-2AC0-2D15-785E-3965E0998E0C}"/>
              </a:ext>
            </a:extLst>
          </p:cNvPr>
          <p:cNvSpPr>
            <a:spLocks noGrp="1"/>
          </p:cNvSpPr>
          <p:nvPr>
            <p:ph type="title"/>
          </p:nvPr>
        </p:nvSpPr>
        <p:spPr>
          <a:xfrm>
            <a:off x="838200" y="365125"/>
            <a:ext cx="5590309" cy="1325563"/>
          </a:xfrm>
        </p:spPr>
        <p:txBody>
          <a:bodyPr>
            <a:normAutofit fontScale="90000"/>
          </a:bodyPr>
          <a:lstStyle/>
          <a:p>
            <a:r>
              <a:rPr lang="en-GB"/>
              <a:t>Where wouldn’t you expect to see injuries in a child?</a:t>
            </a:r>
            <a:endParaRPr lang="en-GB" dirty="0"/>
          </a:p>
        </p:txBody>
      </p:sp>
      <p:sp>
        <p:nvSpPr>
          <p:cNvPr id="3" name="Content Placeholder 2">
            <a:extLst>
              <a:ext uri="{FF2B5EF4-FFF2-40B4-BE49-F238E27FC236}">
                <a16:creationId xmlns:a16="http://schemas.microsoft.com/office/drawing/2014/main" id="{788FABE3-C64C-B368-B24B-0C70EBB9C400}"/>
              </a:ext>
            </a:extLst>
          </p:cNvPr>
          <p:cNvSpPr>
            <a:spLocks noGrp="1"/>
          </p:cNvSpPr>
          <p:nvPr>
            <p:ph idx="1"/>
          </p:nvPr>
        </p:nvSpPr>
        <p:spPr>
          <a:xfrm>
            <a:off x="838200" y="1929384"/>
            <a:ext cx="5590309" cy="4251960"/>
          </a:xfrm>
        </p:spPr>
        <p:txBody>
          <a:bodyPr>
            <a:normAutofit fontScale="92500" lnSpcReduction="20000"/>
          </a:bodyPr>
          <a:lstStyle/>
          <a:p>
            <a:r>
              <a:rPr lang="en-GB" dirty="0">
                <a:latin typeface="Times New Roman" panose="02020603050405020304" pitchFamily="18" charset="0"/>
                <a:cs typeface="Times New Roman" panose="02020603050405020304" pitchFamily="18" charset="0"/>
              </a:rPr>
              <a:t>What wouldn’t </a:t>
            </a:r>
            <a:r>
              <a:rPr lang="en-GB" b="1" dirty="0">
                <a:latin typeface="Times New Roman" panose="02020603050405020304" pitchFamily="18" charset="0"/>
                <a:cs typeface="Times New Roman" panose="02020603050405020304" pitchFamily="18" charset="0"/>
              </a:rPr>
              <a:t>hit the ground naturally </a:t>
            </a:r>
            <a:r>
              <a:rPr lang="en-GB" dirty="0">
                <a:latin typeface="Times New Roman" panose="02020603050405020304" pitchFamily="18" charset="0"/>
                <a:cs typeface="Times New Roman" panose="02020603050405020304" pitchFamily="18" charset="0"/>
              </a:rPr>
              <a:t>if they fell?</a:t>
            </a:r>
          </a:p>
          <a:p>
            <a:r>
              <a:rPr lang="en-GB" dirty="0">
                <a:latin typeface="Times New Roman" panose="02020603050405020304" pitchFamily="18" charset="0"/>
                <a:cs typeface="Times New Roman" panose="02020603050405020304" pitchFamily="18" charset="0"/>
              </a:rPr>
              <a:t>Where would injuries be if a child had been </a:t>
            </a:r>
            <a:r>
              <a:rPr lang="en-GB" b="1" dirty="0">
                <a:latin typeface="Times New Roman" panose="02020603050405020304" pitchFamily="18" charset="0"/>
                <a:cs typeface="Times New Roman" panose="02020603050405020304" pitchFamily="18" charset="0"/>
              </a:rPr>
              <a:t>pulled</a:t>
            </a:r>
            <a:r>
              <a:rPr lang="en-GB" dirty="0">
                <a:latin typeface="Times New Roman" panose="02020603050405020304" pitchFamily="18" charset="0"/>
                <a:cs typeface="Times New Roman" panose="02020603050405020304" pitchFamily="18" charset="0"/>
              </a:rPr>
              <a:t>? </a:t>
            </a:r>
          </a:p>
          <a:p>
            <a:r>
              <a:rPr lang="en-GB" dirty="0">
                <a:latin typeface="Times New Roman" panose="02020603050405020304" pitchFamily="18" charset="0"/>
                <a:cs typeface="Times New Roman" panose="02020603050405020304" pitchFamily="18" charset="0"/>
              </a:rPr>
              <a:t>A child under 4 months is unlikely to have bruising </a:t>
            </a:r>
            <a:r>
              <a:rPr lang="en-GB" b="1" i="1" dirty="0">
                <a:latin typeface="Times New Roman" panose="02020603050405020304" pitchFamily="18" charset="0"/>
                <a:cs typeface="Times New Roman" panose="02020603050405020304" pitchFamily="18" charset="0"/>
              </a:rPr>
              <a:t>(kids that can’t cruise, rarely bruise!)</a:t>
            </a:r>
          </a:p>
          <a:p>
            <a:r>
              <a:rPr lang="en-GB" dirty="0">
                <a:latin typeface="Times New Roman" panose="02020603050405020304" pitchFamily="18" charset="0"/>
                <a:cs typeface="Times New Roman" panose="02020603050405020304" pitchFamily="18" charset="0"/>
              </a:rPr>
              <a:t>What does </a:t>
            </a:r>
            <a:r>
              <a:rPr lang="en-GB" b="1" dirty="0">
                <a:latin typeface="Times New Roman" panose="02020603050405020304" pitchFamily="18" charset="0"/>
                <a:cs typeface="Times New Roman" panose="02020603050405020304" pitchFamily="18" charset="0"/>
              </a:rPr>
              <a:t>defence </a:t>
            </a:r>
            <a:r>
              <a:rPr lang="en-GB" dirty="0">
                <a:latin typeface="Times New Roman" panose="02020603050405020304" pitchFamily="18" charset="0"/>
                <a:cs typeface="Times New Roman" panose="02020603050405020304" pitchFamily="18" charset="0"/>
              </a:rPr>
              <a:t>would look like?</a:t>
            </a:r>
          </a:p>
          <a:p>
            <a:r>
              <a:rPr lang="en-GB" dirty="0">
                <a:latin typeface="Times New Roman" panose="02020603050405020304" pitchFamily="18" charset="0"/>
                <a:cs typeface="Times New Roman" panose="02020603050405020304" pitchFamily="18" charset="0"/>
              </a:rPr>
              <a:t>Where would you </a:t>
            </a:r>
            <a:r>
              <a:rPr lang="en-GB" b="1" dirty="0">
                <a:latin typeface="Times New Roman" panose="02020603050405020304" pitchFamily="18" charset="0"/>
                <a:cs typeface="Times New Roman" panose="02020603050405020304" pitchFamily="18" charset="0"/>
              </a:rPr>
              <a:t>hide</a:t>
            </a:r>
            <a:r>
              <a:rPr lang="en-GB" dirty="0">
                <a:latin typeface="Times New Roman" panose="02020603050405020304" pitchFamily="18" charset="0"/>
                <a:cs typeface="Times New Roman" panose="02020603050405020304" pitchFamily="18" charset="0"/>
              </a:rPr>
              <a:t> physical injuries that you have caused?</a:t>
            </a:r>
          </a:p>
          <a:p>
            <a:endParaRPr lang="en-GB" dirty="0"/>
          </a:p>
        </p:txBody>
      </p:sp>
      <p:pic>
        <p:nvPicPr>
          <p:cNvPr id="26626" name="Picture 2" descr="2- Recognising 2.3.1 Physical">
            <a:extLst>
              <a:ext uri="{FF2B5EF4-FFF2-40B4-BE49-F238E27FC236}">
                <a16:creationId xmlns:a16="http://schemas.microsoft.com/office/drawing/2014/main" id="{393650C7-7AD4-4A86-1C67-4E2A87FF1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555" y="285750"/>
            <a:ext cx="4762500" cy="6286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ow to use professional curiosity to understand social and emotional  responses - Childrens">
            <a:extLst>
              <a:ext uri="{FF2B5EF4-FFF2-40B4-BE49-F238E27FC236}">
                <a16:creationId xmlns:a16="http://schemas.microsoft.com/office/drawing/2014/main" id="{2343E535-B450-9B35-83A4-F7CA4BA6B38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6707" y="6040334"/>
            <a:ext cx="1216325" cy="759412"/>
          </a:xfrm>
          <a:prstGeom prst="rect">
            <a:avLst/>
          </a:prstGeom>
          <a:noFill/>
        </p:spPr>
      </p:pic>
    </p:spTree>
    <p:extLst>
      <p:ext uri="{BB962C8B-B14F-4D97-AF65-F5344CB8AC3E}">
        <p14:creationId xmlns:p14="http://schemas.microsoft.com/office/powerpoint/2010/main" val="14283595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103A5-62A8-1167-1E07-DE9243589DAB}"/>
              </a:ext>
            </a:extLst>
          </p:cNvPr>
          <p:cNvSpPr>
            <a:spLocks noGrp="1"/>
          </p:cNvSpPr>
          <p:nvPr>
            <p:ph type="title"/>
          </p:nvPr>
        </p:nvSpPr>
        <p:spPr/>
        <p:txBody>
          <a:bodyPr/>
          <a:lstStyle/>
          <a:p>
            <a:r>
              <a:rPr lang="en-GB" dirty="0"/>
              <a:t>How to spot emotional abuse</a:t>
            </a:r>
          </a:p>
        </p:txBody>
      </p:sp>
      <p:pic>
        <p:nvPicPr>
          <p:cNvPr id="44034" name="Picture 2" descr="Psychological abuse may be most prevalent form of child abuse, experts say  - CBS News">
            <a:extLst>
              <a:ext uri="{FF2B5EF4-FFF2-40B4-BE49-F238E27FC236}">
                <a16:creationId xmlns:a16="http://schemas.microsoft.com/office/drawing/2014/main" id="{46BF3A58-DE34-F784-30B1-53095DB31B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93" r="-1" b="-1"/>
          <a:stretch/>
        </p:blipFill>
        <p:spPr bwMode="auto">
          <a:xfrm>
            <a:off x="9431866" y="365125"/>
            <a:ext cx="2438855" cy="25350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15206AD-0186-46A4-B2DA-8783912D028F}"/>
              </a:ext>
            </a:extLst>
          </p:cNvPr>
          <p:cNvSpPr>
            <a:spLocks noGrp="1"/>
          </p:cNvSpPr>
          <p:nvPr>
            <p:ph idx="1"/>
          </p:nvPr>
        </p:nvSpPr>
        <p:spPr>
          <a:xfrm>
            <a:off x="500744" y="1928812"/>
            <a:ext cx="4951790" cy="4564063"/>
          </a:xfrm>
        </p:spPr>
        <p:txBody>
          <a:bodyPr>
            <a:normAutofit fontScale="92500" lnSpcReduction="10000"/>
          </a:bodyPr>
          <a:lstStyle/>
          <a:p>
            <a:r>
              <a:rPr lang="en-GB" sz="2400" dirty="0">
                <a:latin typeface="Times New Roman" panose="02020603050405020304" pitchFamily="18" charset="0"/>
                <a:cs typeface="Times New Roman" panose="02020603050405020304" pitchFamily="18" charset="0"/>
              </a:rPr>
              <a:t>Behaviour, language or knowledge you wouldn’t expect for their age</a:t>
            </a:r>
          </a:p>
          <a:p>
            <a:r>
              <a:rPr lang="en-GB" sz="2400" dirty="0">
                <a:latin typeface="Times New Roman" panose="02020603050405020304" pitchFamily="18" charset="0"/>
                <a:cs typeface="Times New Roman" panose="02020603050405020304" pitchFamily="18" charset="0"/>
              </a:rPr>
              <a:t>Outbursts</a:t>
            </a:r>
          </a:p>
          <a:p>
            <a:r>
              <a:rPr lang="en-GB" sz="2400" dirty="0">
                <a:latin typeface="Times New Roman" panose="02020603050405020304" pitchFamily="18" charset="0"/>
                <a:cs typeface="Times New Roman" panose="02020603050405020304" pitchFamily="18" charset="0"/>
              </a:rPr>
              <a:t>Isolation from parents or carers</a:t>
            </a:r>
          </a:p>
          <a:p>
            <a:r>
              <a:rPr lang="en-GB" sz="2400" dirty="0">
                <a:latin typeface="Times New Roman" panose="02020603050405020304" pitchFamily="18" charset="0"/>
                <a:cs typeface="Times New Roman" panose="02020603050405020304" pitchFamily="18" charset="0"/>
              </a:rPr>
              <a:t>Negative interactions with parents or carers</a:t>
            </a:r>
          </a:p>
          <a:p>
            <a:r>
              <a:rPr lang="en-GB" sz="2400" dirty="0">
                <a:latin typeface="Times New Roman" panose="02020603050405020304" pitchFamily="18" charset="0"/>
                <a:cs typeface="Times New Roman" panose="02020603050405020304" pitchFamily="18" charset="0"/>
              </a:rPr>
              <a:t>Lacking social skills or friends</a:t>
            </a:r>
          </a:p>
          <a:p>
            <a:r>
              <a:rPr lang="en-GB" sz="2400" dirty="0">
                <a:latin typeface="Times New Roman" panose="02020603050405020304" pitchFamily="18" charset="0"/>
                <a:cs typeface="Times New Roman" panose="02020603050405020304" pitchFamily="18" charset="0"/>
              </a:rPr>
              <a:t>Low self-esteem or self-confidence</a:t>
            </a:r>
          </a:p>
          <a:p>
            <a:r>
              <a:rPr lang="en-GB" sz="2400" dirty="0">
                <a:latin typeface="Times New Roman" panose="02020603050405020304" pitchFamily="18" charset="0"/>
                <a:cs typeface="Times New Roman" panose="02020603050405020304" pitchFamily="18" charset="0"/>
              </a:rPr>
              <a:t>Trying to make people dislike them</a:t>
            </a:r>
          </a:p>
          <a:p>
            <a:r>
              <a:rPr lang="en-GB" sz="2400" dirty="0">
                <a:latin typeface="Times New Roman" panose="02020603050405020304" pitchFamily="18" charset="0"/>
                <a:cs typeface="Times New Roman" panose="02020603050405020304" pitchFamily="18" charset="0"/>
              </a:rPr>
              <a:t>Language development issues</a:t>
            </a:r>
          </a:p>
        </p:txBody>
      </p:sp>
      <p:sp>
        <p:nvSpPr>
          <p:cNvPr id="5" name="TextBox 4">
            <a:extLst>
              <a:ext uri="{FF2B5EF4-FFF2-40B4-BE49-F238E27FC236}">
                <a16:creationId xmlns:a16="http://schemas.microsoft.com/office/drawing/2014/main" id="{4661B53B-44D5-9CB8-EF2D-8E554C8EC5A0}"/>
              </a:ext>
            </a:extLst>
          </p:cNvPr>
          <p:cNvSpPr txBox="1"/>
          <p:nvPr/>
        </p:nvSpPr>
        <p:spPr>
          <a:xfrm>
            <a:off x="6096000" y="2922667"/>
            <a:ext cx="5170714" cy="3323987"/>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Online it may be:</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Teasing and bullying on messaging apps (cyber-bullying)</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Being made fun of on social-media (fake accounts, hurtful videos)</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Being excluded from online games</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Receiving constant messaging from parents or carers while at school</a:t>
            </a:r>
          </a:p>
          <a:p>
            <a:endParaRPr lang="en-GB" dirty="0"/>
          </a:p>
        </p:txBody>
      </p:sp>
    </p:spTree>
    <p:extLst>
      <p:ext uri="{BB962C8B-B14F-4D97-AF65-F5344CB8AC3E}">
        <p14:creationId xmlns:p14="http://schemas.microsoft.com/office/powerpoint/2010/main" val="1788152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103A5-62A8-1167-1E07-DE9243589DAB}"/>
              </a:ext>
            </a:extLst>
          </p:cNvPr>
          <p:cNvSpPr>
            <a:spLocks noGrp="1"/>
          </p:cNvSpPr>
          <p:nvPr>
            <p:ph type="title"/>
          </p:nvPr>
        </p:nvSpPr>
        <p:spPr/>
        <p:txBody>
          <a:bodyPr/>
          <a:lstStyle/>
          <a:p>
            <a:r>
              <a:rPr lang="en-GB" dirty="0"/>
              <a:t>How to spot sexual abuse</a:t>
            </a:r>
          </a:p>
        </p:txBody>
      </p:sp>
      <p:sp>
        <p:nvSpPr>
          <p:cNvPr id="8" name="TextBox 7">
            <a:extLst>
              <a:ext uri="{FF2B5EF4-FFF2-40B4-BE49-F238E27FC236}">
                <a16:creationId xmlns:a16="http://schemas.microsoft.com/office/drawing/2014/main" id="{20BDEEB1-8E83-0C5E-9EA6-7AE6ED6DC8DC}"/>
              </a:ext>
            </a:extLst>
          </p:cNvPr>
          <p:cNvSpPr txBox="1"/>
          <p:nvPr/>
        </p:nvSpPr>
        <p:spPr>
          <a:xfrm>
            <a:off x="259644" y="6170859"/>
            <a:ext cx="11683999" cy="369332"/>
          </a:xfrm>
          <a:prstGeom prst="rect">
            <a:avLst/>
          </a:prstGeom>
          <a:noFill/>
        </p:spPr>
        <p:txBody>
          <a:bodyPr wrap="square">
            <a:spAutoFit/>
          </a:bodyPr>
          <a:lstStyle/>
          <a:p>
            <a:pPr marL="0" indent="0">
              <a:buNone/>
            </a:pPr>
            <a:r>
              <a:rPr lang="en-US" b="0" baseline="0" dirty="0">
                <a:solidFill>
                  <a:srgbClr val="FF0000"/>
                </a:solidFill>
                <a:latin typeface="Times New Roman" panose="02020603050405020304" pitchFamily="18" charset="0"/>
                <a:cs typeface="Times New Roman" panose="02020603050405020304" pitchFamily="18" charset="0"/>
              </a:rPr>
              <a:t>NB - Adult males aren’t the only perpetrators of sexual abuse. Women can also commit sexual abuse, as can other children</a:t>
            </a:r>
            <a:endParaRPr lang="en-GB" dirty="0">
              <a:solidFill>
                <a:srgbClr val="FF0000"/>
              </a:solidFill>
              <a:latin typeface="Times New Roman" panose="02020603050405020304" pitchFamily="18" charset="0"/>
              <a:cs typeface="Times New Roman" panose="02020603050405020304" pitchFamily="18" charset="0"/>
            </a:endParaRPr>
          </a:p>
        </p:txBody>
      </p:sp>
      <p:pic>
        <p:nvPicPr>
          <p:cNvPr id="46082" name="Picture 2" descr="77% of local authorities offer no specialist support for children who have  experienced sexual abuse | NSPCC">
            <a:extLst>
              <a:ext uri="{FF2B5EF4-FFF2-40B4-BE49-F238E27FC236}">
                <a16:creationId xmlns:a16="http://schemas.microsoft.com/office/drawing/2014/main" id="{63428707-A197-E8AB-AAE3-35180EF88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3908" y="224148"/>
            <a:ext cx="3033029" cy="17052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0E9B66-ED85-4DBA-E86E-CE9C46BA4137}"/>
              </a:ext>
            </a:extLst>
          </p:cNvPr>
          <p:cNvSpPr txBox="1"/>
          <p:nvPr/>
        </p:nvSpPr>
        <p:spPr>
          <a:xfrm>
            <a:off x="838199" y="2090057"/>
            <a:ext cx="8881533" cy="4062651"/>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Difficulty sitting</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Marks or bruises</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Poor personal hygiene (often to make themselves less attractive)</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Needing to go to the toilet a lot (possible UTIs)</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Fear of, or avoiding, a particular person</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Sexually inappropriate behaviour or language (not expected for their age)</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Dropping hints or mentioning secrets</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Secretive online behaviour</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Pregnancy or STIs</a:t>
            </a:r>
          </a:p>
          <a:p>
            <a:pPr marL="285750" indent="-285750">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5733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00516-E006-99B9-C10A-0BB74CDCD0D3}"/>
              </a:ext>
            </a:extLst>
          </p:cNvPr>
          <p:cNvSpPr>
            <a:spLocks noGrp="1"/>
          </p:cNvSpPr>
          <p:nvPr>
            <p:ph type="title"/>
          </p:nvPr>
        </p:nvSpPr>
        <p:spPr/>
        <p:txBody>
          <a:bodyPr/>
          <a:lstStyle/>
          <a:p>
            <a:r>
              <a:rPr lang="en-GB" dirty="0"/>
              <a:t>What children might be more vulnerable?</a:t>
            </a:r>
          </a:p>
        </p:txBody>
      </p:sp>
      <p:sp>
        <p:nvSpPr>
          <p:cNvPr id="3" name="Content Placeholder 2">
            <a:extLst>
              <a:ext uri="{FF2B5EF4-FFF2-40B4-BE49-F238E27FC236}">
                <a16:creationId xmlns:a16="http://schemas.microsoft.com/office/drawing/2014/main" id="{BB911A0E-322F-1566-EC75-8F8B51F1C8BC}"/>
              </a:ext>
            </a:extLst>
          </p:cNvPr>
          <p:cNvSpPr>
            <a:spLocks noGrp="1"/>
          </p:cNvSpPr>
          <p:nvPr>
            <p:ph idx="1"/>
          </p:nvPr>
        </p:nvSpPr>
        <p:spPr>
          <a:xfrm>
            <a:off x="838200" y="1929384"/>
            <a:ext cx="5011057" cy="4251960"/>
          </a:xfrm>
        </p:spPr>
        <p:txBody>
          <a:bodyPr>
            <a:normAutofit fontScale="92500" lnSpcReduction="10000"/>
          </a:bodyPr>
          <a:lstStyle/>
          <a:p>
            <a:r>
              <a:rPr lang="en-GB" sz="2800" b="1" dirty="0">
                <a:latin typeface="Times New Roman" panose="02020603050405020304" pitchFamily="18" charset="0"/>
                <a:cs typeface="Times New Roman" panose="02020603050405020304" pitchFamily="18" charset="0"/>
              </a:rPr>
              <a:t>SEND</a:t>
            </a:r>
          </a:p>
          <a:p>
            <a:r>
              <a:rPr lang="en-GB" sz="2800" dirty="0">
                <a:latin typeface="Times New Roman" panose="02020603050405020304" pitchFamily="18" charset="0"/>
                <a:cs typeface="Times New Roman" panose="02020603050405020304" pitchFamily="18" charset="0"/>
              </a:rPr>
              <a:t>Persistent</a:t>
            </a:r>
            <a:r>
              <a:rPr lang="en-GB" sz="2800" b="1" dirty="0">
                <a:latin typeface="Times New Roman" panose="02020603050405020304" pitchFamily="18" charset="0"/>
                <a:cs typeface="Times New Roman" panose="02020603050405020304" pitchFamily="18" charset="0"/>
              </a:rPr>
              <a:t> absentees</a:t>
            </a:r>
          </a:p>
          <a:p>
            <a:r>
              <a:rPr lang="en-GB" sz="2800" b="1" dirty="0">
                <a:latin typeface="Times New Roman" panose="02020603050405020304" pitchFamily="18" charset="0"/>
                <a:cs typeface="Times New Roman" panose="02020603050405020304" pitchFamily="18" charset="0"/>
              </a:rPr>
              <a:t>Missing children</a:t>
            </a:r>
          </a:p>
          <a:p>
            <a:r>
              <a:rPr lang="en-GB" sz="2800" dirty="0">
                <a:latin typeface="Times New Roman" panose="02020603050405020304" pitchFamily="18" charset="0"/>
                <a:cs typeface="Times New Roman" panose="02020603050405020304" pitchFamily="18" charset="0"/>
              </a:rPr>
              <a:t>LGBTQ+ (or perceived to be) </a:t>
            </a:r>
          </a:p>
          <a:p>
            <a:r>
              <a:rPr lang="en-GB" sz="2800" dirty="0">
                <a:latin typeface="Times New Roman" panose="02020603050405020304" pitchFamily="18" charset="0"/>
                <a:cs typeface="Times New Roman" panose="02020603050405020304" pitchFamily="18" charset="0"/>
              </a:rPr>
              <a:t>Parental offender / in </a:t>
            </a:r>
            <a:r>
              <a:rPr lang="en-GB" sz="2800" b="1" dirty="0">
                <a:latin typeface="Times New Roman" panose="02020603050405020304" pitchFamily="18" charset="0"/>
                <a:cs typeface="Times New Roman" panose="02020603050405020304" pitchFamily="18" charset="0"/>
              </a:rPr>
              <a:t>prison</a:t>
            </a:r>
          </a:p>
          <a:p>
            <a:r>
              <a:rPr lang="en-GB" sz="2800" b="1" dirty="0">
                <a:latin typeface="Times New Roman" panose="02020603050405020304" pitchFamily="18" charset="0"/>
                <a:cs typeface="Times New Roman" panose="02020603050405020304" pitchFamily="18" charset="0"/>
              </a:rPr>
              <a:t>Mental health </a:t>
            </a:r>
            <a:r>
              <a:rPr lang="en-GB" sz="2800" dirty="0">
                <a:latin typeface="Times New Roman" panose="02020603050405020304" pitchFamily="18" charset="0"/>
                <a:cs typeface="Times New Roman" panose="02020603050405020304" pitchFamily="18" charset="0"/>
              </a:rPr>
              <a:t>needs</a:t>
            </a:r>
          </a:p>
          <a:p>
            <a:r>
              <a:rPr lang="en-GB" sz="2800" dirty="0">
                <a:latin typeface="Times New Roman" panose="02020603050405020304" pitchFamily="18" charset="0"/>
                <a:cs typeface="Times New Roman" panose="02020603050405020304" pitchFamily="18" charset="0"/>
              </a:rPr>
              <a:t>Privately </a:t>
            </a:r>
            <a:r>
              <a:rPr lang="en-GB" sz="2800" b="1" dirty="0">
                <a:latin typeface="Times New Roman" panose="02020603050405020304" pitchFamily="18" charset="0"/>
                <a:cs typeface="Times New Roman" panose="02020603050405020304" pitchFamily="18" charset="0"/>
              </a:rPr>
              <a:t>fostered</a:t>
            </a:r>
          </a:p>
          <a:p>
            <a:r>
              <a:rPr lang="en-GB" sz="2800" b="1" dirty="0">
                <a:latin typeface="Times New Roman" panose="02020603050405020304" pitchFamily="18" charset="0"/>
                <a:cs typeface="Times New Roman" panose="02020603050405020304" pitchFamily="18" charset="0"/>
              </a:rPr>
              <a:t>LAC</a:t>
            </a:r>
            <a:r>
              <a:rPr lang="en-GB" sz="2800" dirty="0">
                <a:latin typeface="Times New Roman" panose="02020603050405020304" pitchFamily="18" charset="0"/>
                <a:cs typeface="Times New Roman" panose="02020603050405020304" pitchFamily="18" charset="0"/>
              </a:rPr>
              <a:t> / been in care</a:t>
            </a:r>
          </a:p>
          <a:p>
            <a:endParaRPr lang="en-GB" dirty="0"/>
          </a:p>
        </p:txBody>
      </p:sp>
      <p:sp>
        <p:nvSpPr>
          <p:cNvPr id="4" name="Content Placeholder 2">
            <a:extLst>
              <a:ext uri="{FF2B5EF4-FFF2-40B4-BE49-F238E27FC236}">
                <a16:creationId xmlns:a16="http://schemas.microsoft.com/office/drawing/2014/main" id="{576617A0-33F6-16E3-3027-061A8C369F62}"/>
              </a:ext>
            </a:extLst>
          </p:cNvPr>
          <p:cNvSpPr txBox="1">
            <a:spLocks/>
          </p:cNvSpPr>
          <p:nvPr/>
        </p:nvSpPr>
        <p:spPr>
          <a:xfrm>
            <a:off x="5330372" y="1929384"/>
            <a:ext cx="5011057" cy="425196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6" name="TextBox 5">
            <a:extLst>
              <a:ext uri="{FF2B5EF4-FFF2-40B4-BE49-F238E27FC236}">
                <a16:creationId xmlns:a16="http://schemas.microsoft.com/office/drawing/2014/main" id="{B3FA05B6-55BC-FBDC-5851-3A9C1AD09ADB}"/>
              </a:ext>
            </a:extLst>
          </p:cNvPr>
          <p:cNvSpPr txBox="1"/>
          <p:nvPr/>
        </p:nvSpPr>
        <p:spPr>
          <a:xfrm>
            <a:off x="5207000" y="1929384"/>
            <a:ext cx="6745514" cy="4893647"/>
          </a:xfrm>
          <a:prstGeom prst="rect">
            <a:avLst/>
          </a:prstGeom>
          <a:noFill/>
        </p:spPr>
        <p:txBody>
          <a:bodyPr wrap="square">
            <a:spAutoFit/>
          </a:bodyPr>
          <a:lstStyle/>
          <a:p>
            <a:pPr marL="285750" indent="-285750">
              <a:buFont typeface="Arial" panose="020B0604020202020204" pitchFamily="34" charset="0"/>
              <a:buChar char="•"/>
            </a:pPr>
            <a:r>
              <a:rPr lang="en-GB" sz="2600" dirty="0">
                <a:latin typeface="Times New Roman" panose="02020603050405020304" pitchFamily="18" charset="0"/>
                <a:cs typeface="Times New Roman" panose="02020603050405020304" pitchFamily="18" charset="0"/>
              </a:rPr>
              <a:t>Live in </a:t>
            </a:r>
            <a:r>
              <a:rPr lang="en-GB" sz="2600" b="1" dirty="0">
                <a:latin typeface="Times New Roman" panose="02020603050405020304" pitchFamily="18" charset="0"/>
                <a:cs typeface="Times New Roman" panose="02020603050405020304" pitchFamily="18" charset="0"/>
              </a:rPr>
              <a:t>challenging family circumstances </a:t>
            </a:r>
            <a:r>
              <a:rPr lang="en-GB" sz="2600" dirty="0">
                <a:latin typeface="Times New Roman" panose="02020603050405020304" pitchFamily="18" charset="0"/>
                <a:cs typeface="Times New Roman" panose="02020603050405020304" pitchFamily="18" charset="0"/>
              </a:rPr>
              <a:t>(drug / alcohol abuse, domestic violence, adult mental health issues)</a:t>
            </a:r>
          </a:p>
          <a:p>
            <a:pPr marL="285750" indent="-285750">
              <a:buFont typeface="Arial" panose="020B0604020202020204" pitchFamily="34" charset="0"/>
              <a:buChar char="•"/>
            </a:pPr>
            <a:r>
              <a:rPr lang="en-GB" sz="2600" dirty="0">
                <a:latin typeface="Times New Roman" panose="02020603050405020304" pitchFamily="18" charset="0"/>
                <a:cs typeface="Times New Roman" panose="02020603050405020304" pitchFamily="18" charset="0"/>
              </a:rPr>
              <a:t>At risk of </a:t>
            </a:r>
            <a:r>
              <a:rPr lang="en-GB" sz="2600" b="1" dirty="0">
                <a:latin typeface="Times New Roman" panose="02020603050405020304" pitchFamily="18" charset="0"/>
                <a:cs typeface="Times New Roman" panose="02020603050405020304" pitchFamily="18" charset="0"/>
              </a:rPr>
              <a:t>honour-based abuse </a:t>
            </a:r>
            <a:r>
              <a:rPr lang="en-GB" sz="2600" dirty="0">
                <a:latin typeface="Times New Roman" panose="02020603050405020304" pitchFamily="18" charset="0"/>
                <a:cs typeface="Times New Roman" panose="02020603050405020304" pitchFamily="18" charset="0"/>
              </a:rPr>
              <a:t>(including FGM)</a:t>
            </a:r>
          </a:p>
          <a:p>
            <a:pPr marL="285750" indent="-285750">
              <a:buFont typeface="Arial" panose="020B0604020202020204" pitchFamily="34" charset="0"/>
              <a:buChar char="•"/>
            </a:pPr>
            <a:r>
              <a:rPr lang="en-GB" sz="2600" dirty="0">
                <a:latin typeface="Times New Roman" panose="02020603050405020304" pitchFamily="18" charset="0"/>
                <a:cs typeface="Times New Roman" panose="02020603050405020304" pitchFamily="18" charset="0"/>
              </a:rPr>
              <a:t>At risk of </a:t>
            </a:r>
            <a:r>
              <a:rPr lang="en-GB" sz="2600" b="1" dirty="0">
                <a:latin typeface="Times New Roman" panose="02020603050405020304" pitchFamily="18" charset="0"/>
                <a:cs typeface="Times New Roman" panose="02020603050405020304" pitchFamily="18" charset="0"/>
              </a:rPr>
              <a:t>radicalisation</a:t>
            </a:r>
          </a:p>
          <a:p>
            <a:pPr marL="285750" indent="-285750">
              <a:buFont typeface="Arial" panose="020B0604020202020204" pitchFamily="34" charset="0"/>
              <a:buChar char="•"/>
            </a:pPr>
            <a:r>
              <a:rPr lang="en-GB" sz="2600" dirty="0">
                <a:latin typeface="Times New Roman" panose="02020603050405020304" pitchFamily="18" charset="0"/>
                <a:cs typeface="Times New Roman" panose="02020603050405020304" pitchFamily="18" charset="0"/>
              </a:rPr>
              <a:t>At risk of </a:t>
            </a:r>
            <a:r>
              <a:rPr lang="en-GB" sz="2600" b="1" dirty="0">
                <a:latin typeface="Times New Roman" panose="02020603050405020304" pitchFamily="18" charset="0"/>
                <a:cs typeface="Times New Roman" panose="02020603050405020304" pitchFamily="18" charset="0"/>
              </a:rPr>
              <a:t>modern slavery, trafficking or exploitation</a:t>
            </a:r>
          </a:p>
          <a:p>
            <a:pPr marL="285750" indent="-285750">
              <a:buFont typeface="Arial" panose="020B0604020202020204" pitchFamily="34" charset="0"/>
              <a:buChar char="•"/>
            </a:pPr>
            <a:r>
              <a:rPr lang="en-GB" sz="2600" dirty="0">
                <a:latin typeface="Times New Roman" panose="02020603050405020304" pitchFamily="18" charset="0"/>
                <a:cs typeface="Times New Roman" panose="02020603050405020304" pitchFamily="18" charset="0"/>
              </a:rPr>
              <a:t>Misusing </a:t>
            </a:r>
            <a:r>
              <a:rPr lang="en-GB" sz="2600" b="1" dirty="0">
                <a:latin typeface="Times New Roman" panose="02020603050405020304" pitchFamily="18" charset="0"/>
                <a:cs typeface="Times New Roman" panose="02020603050405020304" pitchFamily="18" charset="0"/>
              </a:rPr>
              <a:t>drugs or alcohol</a:t>
            </a:r>
          </a:p>
          <a:p>
            <a:pPr marL="285750" indent="-285750">
              <a:buFont typeface="Arial" panose="020B0604020202020204" pitchFamily="34" charset="0"/>
              <a:buChar char="•"/>
            </a:pPr>
            <a:r>
              <a:rPr lang="en-GB" sz="2600" dirty="0">
                <a:latin typeface="Times New Roman" panose="02020603050405020304" pitchFamily="18" charset="0"/>
                <a:cs typeface="Times New Roman" panose="02020603050405020304" pitchFamily="18" charset="0"/>
              </a:rPr>
              <a:t>Being drawn into anti-social or </a:t>
            </a:r>
            <a:r>
              <a:rPr lang="en-GB" sz="2600" b="1" dirty="0">
                <a:latin typeface="Times New Roman" panose="02020603050405020304" pitchFamily="18" charset="0"/>
                <a:cs typeface="Times New Roman" panose="02020603050405020304" pitchFamily="18" charset="0"/>
              </a:rPr>
              <a:t>criminal behaviour </a:t>
            </a:r>
            <a:r>
              <a:rPr lang="en-GB" sz="2600" dirty="0">
                <a:latin typeface="Times New Roman" panose="02020603050405020304" pitchFamily="18" charset="0"/>
                <a:cs typeface="Times New Roman" panose="02020603050405020304" pitchFamily="18" charset="0"/>
              </a:rPr>
              <a:t>(including gangs and county lines)</a:t>
            </a:r>
          </a:p>
          <a:p>
            <a:pPr marL="285750" indent="-285750">
              <a:buFont typeface="Arial" panose="020B0604020202020204" pitchFamily="34" charset="0"/>
              <a:buChar char="•"/>
            </a:pPr>
            <a:r>
              <a:rPr lang="en-GB" sz="2600" dirty="0">
                <a:latin typeface="Times New Roman" panose="02020603050405020304" pitchFamily="18" charset="0"/>
                <a:cs typeface="Times New Roman" panose="02020603050405020304" pitchFamily="18" charset="0"/>
              </a:rPr>
              <a:t>Young </a:t>
            </a:r>
            <a:r>
              <a:rPr lang="en-GB" sz="2600" b="1" dirty="0">
                <a:latin typeface="Times New Roman" panose="02020603050405020304" pitchFamily="18" charset="0"/>
                <a:cs typeface="Times New Roman" panose="02020603050405020304" pitchFamily="18" charset="0"/>
              </a:rPr>
              <a:t>carers</a:t>
            </a:r>
          </a:p>
        </p:txBody>
      </p:sp>
      <p:pic>
        <p:nvPicPr>
          <p:cNvPr id="40962" name="Picture 2" descr="Providing Compassionate Care to Vulnerable Children - Cincinnati ...">
            <a:extLst>
              <a:ext uri="{FF2B5EF4-FFF2-40B4-BE49-F238E27FC236}">
                <a16:creationId xmlns:a16="http://schemas.microsoft.com/office/drawing/2014/main" id="{F613FD72-B154-02AD-7B6C-4EDF0356A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6657" y="126429"/>
            <a:ext cx="2928255" cy="136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893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E030-807A-ABF7-8A23-4545DC8F3D8B}"/>
              </a:ext>
            </a:extLst>
          </p:cNvPr>
          <p:cNvSpPr>
            <a:spLocks noGrp="1"/>
          </p:cNvSpPr>
          <p:nvPr>
            <p:ph type="title"/>
          </p:nvPr>
        </p:nvSpPr>
        <p:spPr/>
        <p:txBody>
          <a:bodyPr/>
          <a:lstStyle/>
          <a:p>
            <a:r>
              <a:rPr lang="en-GB" dirty="0"/>
              <a:t>Why are SEND children more vulnerable?</a:t>
            </a:r>
          </a:p>
        </p:txBody>
      </p:sp>
      <p:sp>
        <p:nvSpPr>
          <p:cNvPr id="3" name="Content Placeholder 2">
            <a:extLst>
              <a:ext uri="{FF2B5EF4-FFF2-40B4-BE49-F238E27FC236}">
                <a16:creationId xmlns:a16="http://schemas.microsoft.com/office/drawing/2014/main" id="{3BB5C9DC-B1C7-88E7-066B-B24FDABEE045}"/>
              </a:ext>
            </a:extLst>
          </p:cNvPr>
          <p:cNvSpPr>
            <a:spLocks noGrp="1"/>
          </p:cNvSpPr>
          <p:nvPr>
            <p:ph idx="1"/>
          </p:nvPr>
        </p:nvSpPr>
        <p:spPr>
          <a:xfrm>
            <a:off x="838200" y="1929384"/>
            <a:ext cx="6659880" cy="4251960"/>
          </a:xfrm>
        </p:spPr>
        <p:txBody>
          <a:bodyPr>
            <a:normAutofit fontScale="62500" lnSpcReduction="20000"/>
          </a:bodyPr>
          <a:lstStyle/>
          <a:p>
            <a:pPr>
              <a:lnSpc>
                <a:spcPct val="100000"/>
              </a:lnSpc>
            </a:pPr>
            <a:r>
              <a:rPr lang="en-GB" sz="2800" dirty="0">
                <a:latin typeface="Times New Roman" panose="02020603050405020304" pitchFamily="18" charset="0"/>
                <a:cs typeface="Times New Roman" panose="02020603050405020304" pitchFamily="18" charset="0"/>
              </a:rPr>
              <a:t>They </a:t>
            </a:r>
            <a:r>
              <a:rPr lang="en-GB" sz="2800" b="1" dirty="0">
                <a:latin typeface="Times New Roman" panose="02020603050405020304" pitchFamily="18" charset="0"/>
                <a:cs typeface="Times New Roman" panose="02020603050405020304" pitchFamily="18" charset="0"/>
              </a:rPr>
              <a:t>rely on others</a:t>
            </a:r>
          </a:p>
          <a:p>
            <a:pPr>
              <a:lnSpc>
                <a:spcPct val="100000"/>
              </a:lnSpc>
            </a:pPr>
            <a:r>
              <a:rPr lang="en-GB" sz="2800" dirty="0">
                <a:latin typeface="Times New Roman" panose="02020603050405020304" pitchFamily="18" charset="0"/>
                <a:cs typeface="Times New Roman" panose="02020603050405020304" pitchFamily="18" charset="0"/>
              </a:rPr>
              <a:t>They can be </a:t>
            </a:r>
            <a:r>
              <a:rPr lang="en-GB" sz="2800" b="1" dirty="0">
                <a:latin typeface="Times New Roman" panose="02020603050405020304" pitchFamily="18" charset="0"/>
                <a:cs typeface="Times New Roman" panose="02020603050405020304" pitchFamily="18" charset="0"/>
              </a:rPr>
              <a:t>more innocent or trusting</a:t>
            </a:r>
          </a:p>
          <a:p>
            <a:pPr>
              <a:lnSpc>
                <a:spcPct val="100000"/>
              </a:lnSpc>
            </a:pPr>
            <a:r>
              <a:rPr lang="en-GB" sz="2800" dirty="0">
                <a:latin typeface="Times New Roman" panose="02020603050405020304" pitchFamily="18" charset="0"/>
                <a:cs typeface="Times New Roman" panose="02020603050405020304" pitchFamily="18" charset="0"/>
              </a:rPr>
              <a:t>They find it </a:t>
            </a:r>
            <a:r>
              <a:rPr lang="en-GB" sz="2800" b="1" dirty="0">
                <a:latin typeface="Times New Roman" panose="02020603050405020304" pitchFamily="18" charset="0"/>
                <a:cs typeface="Times New Roman" panose="02020603050405020304" pitchFamily="18" charset="0"/>
              </a:rPr>
              <a:t>harder to communicate clearly</a:t>
            </a:r>
          </a:p>
          <a:p>
            <a:pPr>
              <a:lnSpc>
                <a:spcPct val="100000"/>
              </a:lnSpc>
            </a:pPr>
            <a:r>
              <a:rPr lang="en-GB" sz="2800" dirty="0">
                <a:latin typeface="Times New Roman" panose="02020603050405020304" pitchFamily="18" charset="0"/>
                <a:cs typeface="Times New Roman" panose="02020603050405020304" pitchFamily="18" charset="0"/>
              </a:rPr>
              <a:t>They are </a:t>
            </a:r>
            <a:r>
              <a:rPr lang="en-GB" sz="2800" b="1" dirty="0">
                <a:latin typeface="Times New Roman" panose="02020603050405020304" pitchFamily="18" charset="0"/>
                <a:cs typeface="Times New Roman" panose="02020603050405020304" pitchFamily="18" charset="0"/>
              </a:rPr>
              <a:t>less likely to understand </a:t>
            </a:r>
            <a:r>
              <a:rPr lang="en-GB" sz="2800" dirty="0">
                <a:latin typeface="Times New Roman" panose="02020603050405020304" pitchFamily="18" charset="0"/>
                <a:cs typeface="Times New Roman" panose="02020603050405020304" pitchFamily="18" charset="0"/>
              </a:rPr>
              <a:t>their experiences are abuse</a:t>
            </a:r>
          </a:p>
          <a:p>
            <a:pPr>
              <a:lnSpc>
                <a:spcPct val="100000"/>
              </a:lnSpc>
            </a:pPr>
            <a:r>
              <a:rPr lang="en-GB" sz="2800" dirty="0">
                <a:latin typeface="Times New Roman" panose="02020603050405020304" pitchFamily="18" charset="0"/>
                <a:cs typeface="Times New Roman" panose="02020603050405020304" pitchFamily="18" charset="0"/>
              </a:rPr>
              <a:t>They are more </a:t>
            </a:r>
            <a:r>
              <a:rPr lang="en-GB" sz="2800" b="1" dirty="0">
                <a:latin typeface="Times New Roman" panose="02020603050405020304" pitchFamily="18" charset="0"/>
                <a:cs typeface="Times New Roman" panose="02020603050405020304" pitchFamily="18" charset="0"/>
              </a:rPr>
              <a:t>prone to isolation or bullying</a:t>
            </a:r>
          </a:p>
          <a:p>
            <a:pPr marL="0" indent="0">
              <a:lnSpc>
                <a:spcPct val="100000"/>
              </a:lnSpc>
              <a:buNone/>
            </a:pPr>
            <a:endParaRPr lang="en-GB" sz="2800" dirty="0">
              <a:latin typeface="Times New Roman" panose="02020603050405020304" pitchFamily="18" charset="0"/>
              <a:cs typeface="Times New Roman" panose="02020603050405020304" pitchFamily="18" charset="0"/>
            </a:endParaRPr>
          </a:p>
          <a:p>
            <a:pPr marL="0" indent="0">
              <a:lnSpc>
                <a:spcPct val="100000"/>
              </a:lnSpc>
              <a:buNone/>
            </a:pPr>
            <a:endParaRPr lang="en-GB" sz="2800" dirty="0">
              <a:latin typeface="Times New Roman" panose="02020603050405020304" pitchFamily="18" charset="0"/>
              <a:cs typeface="Times New Roman" panose="02020603050405020304" pitchFamily="18" charset="0"/>
            </a:endParaRPr>
          </a:p>
          <a:p>
            <a:pPr marL="0" indent="0">
              <a:lnSpc>
                <a:spcPct val="100000"/>
              </a:lnSpc>
              <a:buNone/>
            </a:pPr>
            <a:r>
              <a:rPr lang="en-GB" sz="2800" dirty="0">
                <a:latin typeface="Times New Roman" panose="02020603050405020304" pitchFamily="18" charset="0"/>
                <a:cs typeface="Times New Roman" panose="02020603050405020304" pitchFamily="18" charset="0"/>
              </a:rPr>
              <a:t>SEND children are over 3 times more likely to be abused than other children!</a:t>
            </a:r>
          </a:p>
          <a:p>
            <a:pPr marL="0" indent="0">
              <a:lnSpc>
                <a:spcPct val="100000"/>
              </a:lnSpc>
              <a:buNone/>
            </a:pPr>
            <a:r>
              <a:rPr lang="en-GB" sz="2800" dirty="0">
                <a:latin typeface="Times New Roman" panose="02020603050405020304" pitchFamily="18" charset="0"/>
                <a:cs typeface="Times New Roman" panose="02020603050405020304" pitchFamily="18" charset="0"/>
              </a:rPr>
              <a:t>Signs of abuse might be more easily missed or dismissed.</a:t>
            </a:r>
          </a:p>
          <a:p>
            <a:pPr marL="0" indent="0">
              <a:lnSpc>
                <a:spcPct val="100000"/>
              </a:lnSpc>
              <a:buNone/>
            </a:pPr>
            <a:r>
              <a:rPr lang="en-GB" sz="2800" dirty="0">
                <a:latin typeface="Times New Roman" panose="02020603050405020304" pitchFamily="18" charset="0"/>
                <a:cs typeface="Times New Roman" panose="02020603050405020304" pitchFamily="18" charset="0"/>
              </a:rPr>
              <a:t>Many forms of SEND are invisible – this doesn’t mean their children are less vulnerable!</a:t>
            </a:r>
          </a:p>
          <a:p>
            <a:pPr marL="0" indent="0">
              <a:buNone/>
            </a:pPr>
            <a:endParaRPr lang="en-GB" dirty="0"/>
          </a:p>
        </p:txBody>
      </p:sp>
      <p:pic>
        <p:nvPicPr>
          <p:cNvPr id="41986" name="Picture 2" descr="Asian Girl With Downs Syndrome Stock Photo - Download Image Now - Down ...">
            <a:extLst>
              <a:ext uri="{FF2B5EF4-FFF2-40B4-BE49-F238E27FC236}">
                <a16:creationId xmlns:a16="http://schemas.microsoft.com/office/drawing/2014/main" id="{60229585-6827-1055-CFDF-FAE8682FB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295" y="2064426"/>
            <a:ext cx="4643349" cy="30925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45D0125-F266-84A0-E094-92FB87F36808}"/>
              </a:ext>
            </a:extLst>
          </p:cNvPr>
          <p:cNvSpPr txBox="1"/>
          <p:nvPr/>
        </p:nvSpPr>
        <p:spPr>
          <a:xfrm>
            <a:off x="555171" y="1902529"/>
            <a:ext cx="11549743" cy="4247317"/>
          </a:xfrm>
          <a:prstGeom prst="rect">
            <a:avLst/>
          </a:prstGeom>
          <a:solidFill>
            <a:schemeClr val="accent1"/>
          </a:solidFill>
        </p:spPr>
        <p:txBody>
          <a:bodyPr wrap="square" rtlCol="0">
            <a:spAutoFit/>
          </a:bodyPr>
          <a:lstStyle/>
          <a:p>
            <a:r>
              <a:rPr lang="en-GB" sz="5400" dirty="0">
                <a:latin typeface="Times New Roman" panose="02020603050405020304" pitchFamily="18" charset="0"/>
                <a:cs typeface="Times New Roman" panose="02020603050405020304" pitchFamily="18" charset="0"/>
              </a:rPr>
              <a:t>Would you know who they were? </a:t>
            </a:r>
          </a:p>
          <a:p>
            <a:r>
              <a:rPr lang="en-GB" sz="5400" dirty="0">
                <a:latin typeface="Times New Roman" panose="02020603050405020304" pitchFamily="18" charset="0"/>
                <a:cs typeface="Times New Roman" panose="02020603050405020304" pitchFamily="18" charset="0"/>
              </a:rPr>
              <a:t>Should you?</a:t>
            </a:r>
          </a:p>
          <a:p>
            <a:r>
              <a:rPr lang="en-GB" sz="5400" dirty="0">
                <a:latin typeface="Times New Roman" panose="02020603050405020304" pitchFamily="18" charset="0"/>
                <a:cs typeface="Times New Roman" panose="02020603050405020304" pitchFamily="18" charset="0"/>
              </a:rPr>
              <a:t>How would you find out?</a:t>
            </a:r>
          </a:p>
          <a:p>
            <a:endParaRPr lang="en-GB" sz="5400" dirty="0">
              <a:latin typeface="Times New Roman" panose="02020603050405020304" pitchFamily="18" charset="0"/>
              <a:cs typeface="Times New Roman" panose="02020603050405020304" pitchFamily="18" charset="0"/>
            </a:endParaRPr>
          </a:p>
          <a:p>
            <a:endParaRPr lang="en-GB"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394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E030-807A-ABF7-8A23-4545DC8F3D8B}"/>
              </a:ext>
            </a:extLst>
          </p:cNvPr>
          <p:cNvSpPr>
            <a:spLocks noGrp="1"/>
          </p:cNvSpPr>
          <p:nvPr>
            <p:ph type="title"/>
          </p:nvPr>
        </p:nvSpPr>
        <p:spPr/>
        <p:txBody>
          <a:bodyPr/>
          <a:lstStyle/>
          <a:p>
            <a:r>
              <a:rPr lang="en-GB" dirty="0"/>
              <a:t>Why are LGBTQ+ children more vulnerable?</a:t>
            </a:r>
          </a:p>
        </p:txBody>
      </p:sp>
      <p:sp>
        <p:nvSpPr>
          <p:cNvPr id="3" name="Content Placeholder 2">
            <a:extLst>
              <a:ext uri="{FF2B5EF4-FFF2-40B4-BE49-F238E27FC236}">
                <a16:creationId xmlns:a16="http://schemas.microsoft.com/office/drawing/2014/main" id="{3BB5C9DC-B1C7-88E7-066B-B24FDABEE045}"/>
              </a:ext>
            </a:extLst>
          </p:cNvPr>
          <p:cNvSpPr>
            <a:spLocks noGrp="1"/>
          </p:cNvSpPr>
          <p:nvPr>
            <p:ph idx="1"/>
          </p:nvPr>
        </p:nvSpPr>
        <p:spPr>
          <a:xfrm>
            <a:off x="838200" y="1929384"/>
            <a:ext cx="6659880" cy="4251960"/>
          </a:xfrm>
        </p:spPr>
        <p:txBody>
          <a:bodyPr>
            <a:normAutofit fontScale="85000" lnSpcReduction="20000"/>
          </a:bodyPr>
          <a:lstStyle/>
          <a:p>
            <a:pPr>
              <a:lnSpc>
                <a:spcPct val="100000"/>
              </a:lnSpc>
            </a:pPr>
            <a:r>
              <a:rPr lang="en-GB" sz="2800" dirty="0">
                <a:latin typeface="Times New Roman" panose="02020603050405020304" pitchFamily="18" charset="0"/>
                <a:cs typeface="Times New Roman" panose="02020603050405020304" pitchFamily="18" charset="0"/>
              </a:rPr>
              <a:t>More likely to be a </a:t>
            </a:r>
            <a:r>
              <a:rPr lang="en-GB" sz="2800" b="1" dirty="0">
                <a:latin typeface="Times New Roman" panose="02020603050405020304" pitchFamily="18" charset="0"/>
                <a:cs typeface="Times New Roman" panose="02020603050405020304" pitchFamily="18" charset="0"/>
              </a:rPr>
              <a:t>target for bullying</a:t>
            </a:r>
          </a:p>
          <a:p>
            <a:pPr>
              <a:lnSpc>
                <a:spcPct val="100000"/>
              </a:lnSpc>
            </a:pPr>
            <a:r>
              <a:rPr lang="en-GB" sz="2800" dirty="0">
                <a:latin typeface="Times New Roman" panose="02020603050405020304" pitchFamily="18" charset="0"/>
                <a:cs typeface="Times New Roman" panose="02020603050405020304" pitchFamily="18" charset="0"/>
              </a:rPr>
              <a:t>At higher risk of </a:t>
            </a:r>
            <a:r>
              <a:rPr lang="en-GB" sz="2800" b="1" dirty="0">
                <a:latin typeface="Times New Roman" panose="02020603050405020304" pitchFamily="18" charset="0"/>
                <a:cs typeface="Times New Roman" panose="02020603050405020304" pitchFamily="18" charset="0"/>
              </a:rPr>
              <a:t>homophobic, </a:t>
            </a:r>
            <a:r>
              <a:rPr lang="en-GB" sz="2800" b="1" dirty="0" err="1">
                <a:latin typeface="Times New Roman" panose="02020603050405020304" pitchFamily="18" charset="0"/>
                <a:cs typeface="Times New Roman" panose="02020603050405020304" pitchFamily="18" charset="0"/>
              </a:rPr>
              <a:t>biphobic</a:t>
            </a:r>
            <a:r>
              <a:rPr lang="en-GB" sz="2800" b="1" dirty="0">
                <a:latin typeface="Times New Roman" panose="02020603050405020304" pitchFamily="18" charset="0"/>
                <a:cs typeface="Times New Roman" panose="02020603050405020304" pitchFamily="18" charset="0"/>
              </a:rPr>
              <a:t> or transphobic hate crimes</a:t>
            </a:r>
          </a:p>
          <a:p>
            <a:pPr>
              <a:lnSpc>
                <a:spcPct val="100000"/>
              </a:lnSpc>
            </a:pPr>
            <a:r>
              <a:rPr lang="en-GB" sz="2800" b="1" dirty="0">
                <a:latin typeface="Times New Roman" panose="02020603050405020304" pitchFamily="18" charset="0"/>
                <a:cs typeface="Times New Roman" panose="02020603050405020304" pitchFamily="18" charset="0"/>
              </a:rPr>
              <a:t>Feel different and isolated </a:t>
            </a:r>
            <a:r>
              <a:rPr lang="en-GB" sz="2800" dirty="0">
                <a:latin typeface="Times New Roman" panose="02020603050405020304" pitchFamily="18" charset="0"/>
                <a:cs typeface="Times New Roman" panose="02020603050405020304" pitchFamily="18" charset="0"/>
              </a:rPr>
              <a:t>from their peers</a:t>
            </a:r>
          </a:p>
          <a:p>
            <a:pPr>
              <a:lnSpc>
                <a:spcPct val="100000"/>
              </a:lnSpc>
            </a:pPr>
            <a:r>
              <a:rPr lang="en-GB" sz="2800" b="1" dirty="0">
                <a:latin typeface="Times New Roman" panose="02020603050405020304" pitchFamily="18" charset="0"/>
                <a:cs typeface="Times New Roman" panose="02020603050405020304" pitchFamily="18" charset="0"/>
              </a:rPr>
              <a:t>Not have a trusted adult </a:t>
            </a:r>
            <a:r>
              <a:rPr lang="en-GB" sz="2800" dirty="0">
                <a:latin typeface="Times New Roman" panose="02020603050405020304" pitchFamily="18" charset="0"/>
                <a:cs typeface="Times New Roman" panose="02020603050405020304" pitchFamily="18" charset="0"/>
              </a:rPr>
              <a:t>to talk to about their identity (1/10 have to leave their family home)</a:t>
            </a:r>
          </a:p>
          <a:p>
            <a:pPr>
              <a:lnSpc>
                <a:spcPct val="100000"/>
              </a:lnSpc>
            </a:pPr>
            <a:endParaRPr lang="en-GB" sz="2800" dirty="0">
              <a:latin typeface="Times New Roman" panose="02020603050405020304" pitchFamily="18" charset="0"/>
              <a:cs typeface="Times New Roman" panose="02020603050405020304" pitchFamily="18" charset="0"/>
            </a:endParaRPr>
          </a:p>
          <a:p>
            <a:pPr marL="0" indent="0">
              <a:lnSpc>
                <a:spcPct val="100000"/>
              </a:lnSpc>
              <a:buNone/>
            </a:pPr>
            <a:r>
              <a:rPr lang="en-GB" sz="2800" dirty="0">
                <a:latin typeface="Times New Roman" panose="02020603050405020304" pitchFamily="18" charset="0"/>
                <a:cs typeface="Times New Roman" panose="02020603050405020304" pitchFamily="18" charset="0"/>
              </a:rPr>
              <a:t>Pupils who may be perceived to be LGBTQ+ share the same risk factors as those who are LGBTQ+</a:t>
            </a:r>
          </a:p>
          <a:p>
            <a:pPr marL="0" indent="0">
              <a:lnSpc>
                <a:spcPct val="100000"/>
              </a:lnSpc>
              <a:buNone/>
            </a:pPr>
            <a:r>
              <a:rPr lang="en-GB" sz="2800" dirty="0">
                <a:latin typeface="Times New Roman" panose="02020603050405020304" pitchFamily="18" charset="0"/>
                <a:cs typeface="Times New Roman" panose="02020603050405020304" pitchFamily="18" charset="0"/>
              </a:rPr>
              <a:t>Nearly ½ of all LGBTQ+ experience bullying in school !</a:t>
            </a:r>
          </a:p>
          <a:p>
            <a:pPr marL="0" indent="0">
              <a:buNone/>
            </a:pPr>
            <a:endParaRPr lang="en-GB" dirty="0"/>
          </a:p>
        </p:txBody>
      </p:sp>
      <p:pic>
        <p:nvPicPr>
          <p:cNvPr id="43010" name="Picture 2" descr="Celebrate LGBTQ History Month in October">
            <a:extLst>
              <a:ext uri="{FF2B5EF4-FFF2-40B4-BE49-F238E27FC236}">
                <a16:creationId xmlns:a16="http://schemas.microsoft.com/office/drawing/2014/main" id="{0A7AD79D-CC4E-3A13-5011-F4E2993E1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962" y="2340864"/>
            <a:ext cx="4080230" cy="27209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45D0125-F266-84A0-E094-92FB87F36808}"/>
              </a:ext>
            </a:extLst>
          </p:cNvPr>
          <p:cNvSpPr txBox="1"/>
          <p:nvPr/>
        </p:nvSpPr>
        <p:spPr>
          <a:xfrm>
            <a:off x="570808" y="1816025"/>
            <a:ext cx="11327278" cy="4247317"/>
          </a:xfrm>
          <a:prstGeom prst="rect">
            <a:avLst/>
          </a:prstGeom>
          <a:solidFill>
            <a:schemeClr val="accent1"/>
          </a:solidFill>
        </p:spPr>
        <p:txBody>
          <a:bodyPr wrap="square" rtlCol="0">
            <a:spAutoFit/>
          </a:bodyPr>
          <a:lstStyle/>
          <a:p>
            <a:r>
              <a:rPr lang="en-GB" sz="5400" dirty="0">
                <a:latin typeface="Times New Roman" panose="02020603050405020304" pitchFamily="18" charset="0"/>
                <a:cs typeface="Times New Roman" panose="02020603050405020304" pitchFamily="18" charset="0"/>
              </a:rPr>
              <a:t>Would you know who they were? </a:t>
            </a:r>
          </a:p>
          <a:p>
            <a:r>
              <a:rPr lang="en-GB" sz="5400" dirty="0">
                <a:latin typeface="Times New Roman" panose="02020603050405020304" pitchFamily="18" charset="0"/>
                <a:cs typeface="Times New Roman" panose="02020603050405020304" pitchFamily="18" charset="0"/>
              </a:rPr>
              <a:t>Should you?</a:t>
            </a:r>
          </a:p>
          <a:p>
            <a:r>
              <a:rPr lang="en-GB" sz="5400" dirty="0">
                <a:latin typeface="Times New Roman" panose="02020603050405020304" pitchFamily="18" charset="0"/>
                <a:cs typeface="Times New Roman" panose="02020603050405020304" pitchFamily="18" charset="0"/>
              </a:rPr>
              <a:t>How would you find out?</a:t>
            </a:r>
          </a:p>
          <a:p>
            <a:endParaRPr lang="en-GB" sz="5400" dirty="0">
              <a:latin typeface="Times New Roman" panose="02020603050405020304" pitchFamily="18" charset="0"/>
              <a:cs typeface="Times New Roman" panose="02020603050405020304" pitchFamily="18" charset="0"/>
            </a:endParaRPr>
          </a:p>
          <a:p>
            <a:endParaRPr lang="en-GB"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96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871" name="Rectangle 368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0ED4C-63E9-F2B6-A9A1-C5B07F0A66F3}"/>
              </a:ext>
            </a:extLst>
          </p:cNvPr>
          <p:cNvSpPr>
            <a:spLocks noGrp="1"/>
          </p:cNvSpPr>
          <p:nvPr>
            <p:ph type="title"/>
          </p:nvPr>
        </p:nvSpPr>
        <p:spPr>
          <a:xfrm>
            <a:off x="576072" y="238539"/>
            <a:ext cx="11018520" cy="1434415"/>
          </a:xfrm>
        </p:spPr>
        <p:txBody>
          <a:bodyPr anchor="b">
            <a:normAutofit/>
          </a:bodyPr>
          <a:lstStyle/>
          <a:p>
            <a:r>
              <a:rPr lang="en-GB" sz="6700"/>
              <a:t>How much information should you be given?</a:t>
            </a:r>
          </a:p>
        </p:txBody>
      </p:sp>
      <p:sp>
        <p:nvSpPr>
          <p:cNvPr id="3687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4D6C30-9935-8074-73C4-712A01F3AFB2}"/>
              </a:ext>
            </a:extLst>
          </p:cNvPr>
          <p:cNvSpPr>
            <a:spLocks noGrp="1"/>
          </p:cNvSpPr>
          <p:nvPr>
            <p:ph idx="1"/>
          </p:nvPr>
        </p:nvSpPr>
        <p:spPr>
          <a:xfrm>
            <a:off x="572493" y="2071316"/>
            <a:ext cx="6713552" cy="4119172"/>
          </a:xfrm>
        </p:spPr>
        <p:txBody>
          <a:bodyPr anchor="t">
            <a:normAutofit fontScale="92500" lnSpcReduction="20000"/>
          </a:bodyPr>
          <a:lstStyle/>
          <a:p>
            <a:r>
              <a:rPr lang="en-GB" sz="2600" dirty="0">
                <a:latin typeface="Times New Roman" panose="02020603050405020304" pitchFamily="18" charset="0"/>
                <a:cs typeface="Times New Roman" panose="02020603050405020304" pitchFamily="18" charset="0"/>
              </a:rPr>
              <a:t>It would be </a:t>
            </a:r>
            <a:r>
              <a:rPr lang="en-GB" sz="2600" b="1" dirty="0">
                <a:latin typeface="Times New Roman" panose="02020603050405020304" pitchFamily="18" charset="0"/>
                <a:cs typeface="Times New Roman" panose="02020603050405020304" pitchFamily="18" charset="0"/>
              </a:rPr>
              <a:t>inappropriate</a:t>
            </a:r>
            <a:r>
              <a:rPr lang="en-GB" sz="2600" dirty="0">
                <a:latin typeface="Times New Roman" panose="02020603050405020304" pitchFamily="18" charset="0"/>
                <a:cs typeface="Times New Roman" panose="02020603050405020304" pitchFamily="18" charset="0"/>
              </a:rPr>
              <a:t> for a school to tell you about individual children’s backgrounds</a:t>
            </a:r>
          </a:p>
          <a:p>
            <a:r>
              <a:rPr lang="en-GB" sz="2600" b="1" dirty="0">
                <a:latin typeface="Times New Roman" panose="02020603050405020304" pitchFamily="18" charset="0"/>
                <a:cs typeface="Times New Roman" panose="02020603050405020304" pitchFamily="18" charset="0"/>
              </a:rPr>
              <a:t>Gossip is inappropriate </a:t>
            </a:r>
            <a:r>
              <a:rPr lang="en-GB" sz="2600" dirty="0">
                <a:latin typeface="Times New Roman" panose="02020603050405020304" pitchFamily="18" charset="0"/>
                <a:cs typeface="Times New Roman" panose="02020603050405020304" pitchFamily="18" charset="0"/>
              </a:rPr>
              <a:t>and should be reported</a:t>
            </a:r>
          </a:p>
          <a:p>
            <a:r>
              <a:rPr lang="en-GB" sz="2600" dirty="0">
                <a:latin typeface="Times New Roman" panose="02020603050405020304" pitchFamily="18" charset="0"/>
                <a:cs typeface="Times New Roman" panose="02020603050405020304" pitchFamily="18" charset="0"/>
              </a:rPr>
              <a:t>You should be told if there is anything in particular that you should be </a:t>
            </a:r>
            <a:r>
              <a:rPr lang="en-GB" sz="2600" b="1" dirty="0">
                <a:latin typeface="Times New Roman" panose="02020603050405020304" pitchFamily="18" charset="0"/>
                <a:cs typeface="Times New Roman" panose="02020603050405020304" pitchFamily="18" charset="0"/>
              </a:rPr>
              <a:t>aware of</a:t>
            </a:r>
            <a:r>
              <a:rPr lang="en-GB" sz="2600" dirty="0">
                <a:latin typeface="Times New Roman" panose="02020603050405020304" pitchFamily="18" charset="0"/>
                <a:cs typeface="Times New Roman" panose="02020603050405020304" pitchFamily="18" charset="0"/>
              </a:rPr>
              <a:t>, e.g. </a:t>
            </a:r>
            <a:r>
              <a:rPr lang="en-GB" sz="2600" i="1" dirty="0">
                <a:latin typeface="Times New Roman" panose="02020603050405020304" pitchFamily="18" charset="0"/>
                <a:cs typeface="Times New Roman" panose="02020603050405020304" pitchFamily="18" charset="0"/>
              </a:rPr>
              <a:t>Bobby may be a bit restless today, could you feedback anything that concerns you. </a:t>
            </a:r>
            <a:r>
              <a:rPr lang="en-GB" sz="2600" dirty="0">
                <a:latin typeface="Times New Roman" panose="02020603050405020304" pitchFamily="18" charset="0"/>
                <a:cs typeface="Times New Roman" panose="02020603050405020304" pitchFamily="18" charset="0"/>
              </a:rPr>
              <a:t>This would include a child’s </a:t>
            </a:r>
            <a:r>
              <a:rPr lang="en-GB" sz="2600" b="1" dirty="0">
                <a:latin typeface="Times New Roman" panose="02020603050405020304" pitchFamily="18" charset="0"/>
                <a:cs typeface="Times New Roman" panose="02020603050405020304" pitchFamily="18" charset="0"/>
              </a:rPr>
              <a:t>special educational needs </a:t>
            </a:r>
            <a:r>
              <a:rPr lang="en-GB" sz="2600" dirty="0">
                <a:latin typeface="Times New Roman" panose="02020603050405020304" pitchFamily="18" charset="0"/>
                <a:cs typeface="Times New Roman" panose="02020603050405020304" pitchFamily="18" charset="0"/>
              </a:rPr>
              <a:t>and how they are met; this should be shared via a </a:t>
            </a:r>
            <a:r>
              <a:rPr lang="en-GB" sz="2600" b="1" dirty="0">
                <a:latin typeface="Times New Roman" panose="02020603050405020304" pitchFamily="18" charset="0"/>
                <a:cs typeface="Times New Roman" panose="02020603050405020304" pitchFamily="18" charset="0"/>
              </a:rPr>
              <a:t>Pupil Passport </a:t>
            </a:r>
            <a:r>
              <a:rPr lang="en-GB" sz="2600" dirty="0">
                <a:latin typeface="Times New Roman" panose="02020603050405020304" pitchFamily="18" charset="0"/>
                <a:cs typeface="Times New Roman" panose="02020603050405020304" pitchFamily="18" charset="0"/>
              </a:rPr>
              <a:t>or similar; gossip of informal feedback is unprofessional and is not helpful for you or the child.</a:t>
            </a:r>
          </a:p>
          <a:p>
            <a:endParaRPr lang="en-GB" sz="2600" dirty="0"/>
          </a:p>
          <a:p>
            <a:pPr marL="0" indent="0">
              <a:buNone/>
            </a:pPr>
            <a:endParaRPr lang="en-GB" sz="2600" dirty="0"/>
          </a:p>
        </p:txBody>
      </p:sp>
      <p:pic>
        <p:nvPicPr>
          <p:cNvPr id="36866" name="Picture 2" descr="Kreative Discussions: Gossip">
            <a:extLst>
              <a:ext uri="{FF2B5EF4-FFF2-40B4-BE49-F238E27FC236}">
                <a16:creationId xmlns:a16="http://schemas.microsoft.com/office/drawing/2014/main" id="{3EAE7AE3-B9C5-39D0-22F0-0AB4D5D9F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95" r="-3"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47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7DD5E-BA31-9108-898B-C3691BC097AD}"/>
              </a:ext>
            </a:extLst>
          </p:cNvPr>
          <p:cNvSpPr>
            <a:spLocks noGrp="1"/>
          </p:cNvSpPr>
          <p:nvPr>
            <p:ph type="title"/>
          </p:nvPr>
        </p:nvSpPr>
        <p:spPr>
          <a:xfrm>
            <a:off x="640080" y="325370"/>
            <a:ext cx="4368602" cy="1129358"/>
          </a:xfrm>
        </p:spPr>
        <p:txBody>
          <a:bodyPr anchor="b">
            <a:normAutofit/>
          </a:bodyPr>
          <a:lstStyle/>
          <a:p>
            <a:r>
              <a:rPr lang="en-GB" sz="6600" dirty="0"/>
              <a:t>Reflection point</a:t>
            </a:r>
          </a:p>
        </p:txBody>
      </p:sp>
      <p:sp>
        <p:nvSpPr>
          <p:cNvPr id="3" name="Content Placeholder 2">
            <a:extLst>
              <a:ext uri="{FF2B5EF4-FFF2-40B4-BE49-F238E27FC236}">
                <a16:creationId xmlns:a16="http://schemas.microsoft.com/office/drawing/2014/main" id="{F3EE962C-7985-0BA0-35CF-86D0C4935F2E}"/>
              </a:ext>
            </a:extLst>
          </p:cNvPr>
          <p:cNvSpPr>
            <a:spLocks noGrp="1"/>
          </p:cNvSpPr>
          <p:nvPr>
            <p:ph idx="1"/>
          </p:nvPr>
        </p:nvSpPr>
        <p:spPr>
          <a:xfrm>
            <a:off x="640080" y="2008908"/>
            <a:ext cx="4671622" cy="4523721"/>
          </a:xfrm>
        </p:spPr>
        <p:txBody>
          <a:bodyPr>
            <a:normAutofit fontScale="77500" lnSpcReduction="20000"/>
          </a:bodyPr>
          <a:lstStyle/>
          <a:p>
            <a:pPr marL="0" indent="0">
              <a:buNone/>
            </a:pPr>
            <a:r>
              <a:rPr lang="en-GB" dirty="0">
                <a:latin typeface="Times New Roman" panose="02020603050405020304" pitchFamily="18" charset="0"/>
                <a:cs typeface="Times New Roman" panose="02020603050405020304" pitchFamily="18" charset="0"/>
              </a:rPr>
              <a:t>Which type of abuse is worse? </a:t>
            </a:r>
          </a:p>
          <a:p>
            <a:r>
              <a:rPr lang="en-GB" dirty="0">
                <a:latin typeface="Times New Roman" panose="02020603050405020304" pitchFamily="18" charset="0"/>
                <a:cs typeface="Times New Roman" panose="02020603050405020304" pitchFamily="18" charset="0"/>
              </a:rPr>
              <a:t>A parent constantly tells her son that he is like his dad and her daughter is so much better than him.</a:t>
            </a:r>
          </a:p>
          <a:p>
            <a:r>
              <a:rPr lang="en-GB" dirty="0">
                <a:latin typeface="Times New Roman" panose="02020603050405020304" pitchFamily="18" charset="0"/>
                <a:cs typeface="Times New Roman" panose="02020603050405020304" pitchFamily="18" charset="0"/>
              </a:rPr>
              <a:t>A child shares a picture on social media of the view up another pupil’s skirt.</a:t>
            </a:r>
          </a:p>
          <a:p>
            <a:r>
              <a:rPr lang="en-GB" dirty="0">
                <a:latin typeface="Times New Roman" panose="02020603050405020304" pitchFamily="18" charset="0"/>
                <a:cs typeface="Times New Roman" panose="02020603050405020304" pitchFamily="18" charset="0"/>
              </a:rPr>
              <a:t>A child living in a house where his dad regularly beats his mum. </a:t>
            </a:r>
          </a:p>
          <a:p>
            <a:r>
              <a:rPr lang="en-GB" dirty="0">
                <a:latin typeface="Times New Roman" panose="02020603050405020304" pitchFamily="18" charset="0"/>
                <a:cs typeface="Times New Roman" panose="02020603050405020304" pitchFamily="18" charset="0"/>
              </a:rPr>
              <a:t>A child gets some new trainers for holding a phone for someone overnight. </a:t>
            </a:r>
          </a:p>
        </p:txBody>
      </p:sp>
      <p:pic>
        <p:nvPicPr>
          <p:cNvPr id="2050" name="Picture 2" descr="Typing app for pc - lobooth">
            <a:extLst>
              <a:ext uri="{FF2B5EF4-FFF2-40B4-BE49-F238E27FC236}">
                <a16:creationId xmlns:a16="http://schemas.microsoft.com/office/drawing/2014/main" id="{A897B1A0-5209-FF9B-63EB-3FF1D0C2E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027" r="1180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95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9AF4BC-E7FD-F2BD-A351-E8C19FEB5A4B}"/>
              </a:ext>
            </a:extLst>
          </p:cNvPr>
          <p:cNvSpPr>
            <a:spLocks noGrp="1"/>
          </p:cNvSpPr>
          <p:nvPr>
            <p:ph type="title"/>
          </p:nvPr>
        </p:nvSpPr>
        <p:spPr>
          <a:xfrm>
            <a:off x="640080" y="325369"/>
            <a:ext cx="4368602" cy="1354581"/>
          </a:xfrm>
        </p:spPr>
        <p:txBody>
          <a:bodyPr anchor="b">
            <a:normAutofit/>
          </a:bodyPr>
          <a:lstStyle/>
          <a:p>
            <a:r>
              <a:rPr lang="en-GB" sz="6600" dirty="0"/>
              <a:t>Aims for today</a:t>
            </a:r>
          </a:p>
        </p:txBody>
      </p:sp>
      <p:sp>
        <p:nvSpPr>
          <p:cNvPr id="15369"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Writing your research aims and objectives - The PhD Proofreaders">
            <a:extLst>
              <a:ext uri="{FF2B5EF4-FFF2-40B4-BE49-F238E27FC236}">
                <a16:creationId xmlns:a16="http://schemas.microsoft.com/office/drawing/2014/main" id="{4A487793-748B-7412-955B-FDD539366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547" r="25032"/>
          <a:stretch/>
        </p:blipFill>
        <p:spPr bwMode="auto">
          <a:xfrm>
            <a:off x="6540500" y="10"/>
            <a:ext cx="56499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CFBD44B-0C6C-CDB0-36F5-0E702AFE4909}"/>
              </a:ext>
            </a:extLst>
          </p:cNvPr>
          <p:cNvSpPr>
            <a:spLocks noGrp="1"/>
          </p:cNvSpPr>
          <p:nvPr>
            <p:ph idx="1"/>
          </p:nvPr>
        </p:nvSpPr>
        <p:spPr>
          <a:xfrm>
            <a:off x="340742" y="2563839"/>
            <a:ext cx="5996558" cy="3968792"/>
          </a:xfrm>
        </p:spPr>
        <p:txBody>
          <a:bodyPr>
            <a:noAutofit/>
          </a:bodyPr>
          <a:lstStyle/>
          <a:p>
            <a:pPr>
              <a:lnSpc>
                <a:spcPct val="100000"/>
              </a:lnSpc>
            </a:pPr>
            <a:r>
              <a:rPr lang="en-GB" sz="1800" dirty="0">
                <a:latin typeface="Times New Roman" panose="02020603050405020304" pitchFamily="18" charset="0"/>
                <a:cs typeface="Times New Roman" panose="02020603050405020304" pitchFamily="18" charset="0"/>
              </a:rPr>
              <a:t>To understand why we are </a:t>
            </a:r>
            <a:r>
              <a:rPr lang="en-GB" sz="1800" b="1" dirty="0">
                <a:latin typeface="Times New Roman" panose="02020603050405020304" pitchFamily="18" charset="0"/>
                <a:cs typeface="Times New Roman" panose="02020603050405020304" pitchFamily="18" charset="0"/>
              </a:rPr>
              <a:t>all responsible </a:t>
            </a:r>
            <a:r>
              <a:rPr lang="en-GB" sz="1800" dirty="0">
                <a:latin typeface="Times New Roman" panose="02020603050405020304" pitchFamily="18" charset="0"/>
                <a:cs typeface="Times New Roman" panose="02020603050405020304" pitchFamily="18" charset="0"/>
              </a:rPr>
              <a:t>for safeguarding</a:t>
            </a:r>
          </a:p>
          <a:p>
            <a:pPr>
              <a:lnSpc>
                <a:spcPct val="100000"/>
              </a:lnSpc>
            </a:pPr>
            <a:r>
              <a:rPr lang="en-GB" sz="1800" dirty="0">
                <a:latin typeface="Times New Roman" panose="02020603050405020304" pitchFamily="18" charset="0"/>
                <a:cs typeface="Times New Roman" panose="02020603050405020304" pitchFamily="18" charset="0"/>
              </a:rPr>
              <a:t>To understand what</a:t>
            </a:r>
            <a:r>
              <a:rPr lang="en-GB" sz="1800" b="1" dirty="0">
                <a:latin typeface="Times New Roman" panose="02020603050405020304" pitchFamily="18" charset="0"/>
                <a:cs typeface="Times New Roman" panose="02020603050405020304" pitchFamily="18" charset="0"/>
              </a:rPr>
              <a:t> legislation </a:t>
            </a:r>
            <a:r>
              <a:rPr lang="en-GB" sz="1800" dirty="0">
                <a:latin typeface="Times New Roman" panose="02020603050405020304" pitchFamily="18" charset="0"/>
                <a:cs typeface="Times New Roman" panose="02020603050405020304" pitchFamily="18" charset="0"/>
              </a:rPr>
              <a:t>is in place to protect </a:t>
            </a:r>
            <a:r>
              <a:rPr lang="en-GB" sz="1600" dirty="0">
                <a:latin typeface="Times New Roman" panose="02020603050405020304" pitchFamily="18" charset="0"/>
                <a:cs typeface="Times New Roman" panose="02020603050405020304" pitchFamily="18" charset="0"/>
              </a:rPr>
              <a:t>children</a:t>
            </a:r>
            <a:endParaRPr lang="en-GB" sz="1800" dirty="0">
              <a:latin typeface="Times New Roman" panose="02020603050405020304" pitchFamily="18" charset="0"/>
              <a:cs typeface="Times New Roman" panose="02020603050405020304" pitchFamily="18" charset="0"/>
            </a:endParaRPr>
          </a:p>
          <a:p>
            <a:pPr>
              <a:lnSpc>
                <a:spcPct val="100000"/>
              </a:lnSpc>
            </a:pPr>
            <a:r>
              <a:rPr lang="en-GB" sz="1800" dirty="0">
                <a:latin typeface="Times New Roman" panose="02020603050405020304" pitchFamily="18" charset="0"/>
                <a:cs typeface="Times New Roman" panose="02020603050405020304" pitchFamily="18" charset="0"/>
              </a:rPr>
              <a:t>To know what </a:t>
            </a:r>
            <a:r>
              <a:rPr lang="en-GB" sz="1800" b="1" dirty="0">
                <a:latin typeface="Times New Roman" panose="02020603050405020304" pitchFamily="18" charset="0"/>
                <a:cs typeface="Times New Roman" panose="02020603050405020304" pitchFamily="18" charset="0"/>
              </a:rPr>
              <a:t>maltreatment</a:t>
            </a:r>
            <a:r>
              <a:rPr lang="en-GB" sz="1800" dirty="0">
                <a:latin typeface="Times New Roman" panose="02020603050405020304" pitchFamily="18" charset="0"/>
                <a:cs typeface="Times New Roman" panose="02020603050405020304" pitchFamily="18" charset="0"/>
              </a:rPr>
              <a:t> is and how to recognise it</a:t>
            </a:r>
          </a:p>
          <a:p>
            <a:pPr>
              <a:lnSpc>
                <a:spcPct val="100000"/>
              </a:lnSpc>
            </a:pPr>
            <a:r>
              <a:rPr lang="en-GB" sz="1800" dirty="0">
                <a:latin typeface="Times New Roman" panose="02020603050405020304" pitchFamily="18" charset="0"/>
                <a:cs typeface="Times New Roman" panose="02020603050405020304" pitchFamily="18" charset="0"/>
              </a:rPr>
              <a:t>To be able to recognise </a:t>
            </a:r>
            <a:r>
              <a:rPr lang="en-GB" sz="1800" b="1" dirty="0">
                <a:latin typeface="Times New Roman" panose="02020603050405020304" pitchFamily="18" charset="0"/>
                <a:cs typeface="Times New Roman" panose="02020603050405020304" pitchFamily="18" charset="0"/>
              </a:rPr>
              <a:t>vulnerability and threats </a:t>
            </a:r>
            <a:r>
              <a:rPr lang="en-GB" sz="1800" dirty="0">
                <a:latin typeface="Times New Roman" panose="02020603050405020304" pitchFamily="18" charset="0"/>
                <a:cs typeface="Times New Roman" panose="02020603050405020304" pitchFamily="18" charset="0"/>
              </a:rPr>
              <a:t>to children</a:t>
            </a:r>
          </a:p>
          <a:p>
            <a:pPr>
              <a:lnSpc>
                <a:spcPct val="100000"/>
              </a:lnSpc>
            </a:pPr>
            <a:r>
              <a:rPr lang="en-GB" sz="1800" dirty="0">
                <a:latin typeface="Times New Roman" panose="02020603050405020304" pitchFamily="18" charset="0"/>
                <a:cs typeface="Times New Roman" panose="02020603050405020304" pitchFamily="18" charset="0"/>
              </a:rPr>
              <a:t>To know how to deal with </a:t>
            </a:r>
            <a:r>
              <a:rPr lang="en-GB" sz="1800" b="1" dirty="0">
                <a:latin typeface="Times New Roman" panose="02020603050405020304" pitchFamily="18" charset="0"/>
                <a:cs typeface="Times New Roman" panose="02020603050405020304" pitchFamily="18" charset="0"/>
              </a:rPr>
              <a:t>disclosures</a:t>
            </a:r>
          </a:p>
          <a:p>
            <a:pPr>
              <a:lnSpc>
                <a:spcPct val="100000"/>
              </a:lnSpc>
            </a:pPr>
            <a:r>
              <a:rPr lang="en-GB" sz="1800" dirty="0">
                <a:latin typeface="Times New Roman" panose="02020603050405020304" pitchFamily="18" charset="0"/>
                <a:cs typeface="Times New Roman" panose="02020603050405020304" pitchFamily="18" charset="0"/>
              </a:rPr>
              <a:t>To know what has changed in </a:t>
            </a:r>
            <a:r>
              <a:rPr lang="en-GB" sz="1800" b="1" dirty="0">
                <a:latin typeface="Times New Roman" panose="02020603050405020304" pitchFamily="18" charset="0"/>
                <a:cs typeface="Times New Roman" panose="02020603050405020304" pitchFamily="18" charset="0"/>
              </a:rPr>
              <a:t>KCSIE</a:t>
            </a:r>
            <a:r>
              <a:rPr lang="en-GB" sz="1800" dirty="0">
                <a:latin typeface="Times New Roman" panose="02020603050405020304" pitchFamily="18" charset="0"/>
                <a:cs typeface="Times New Roman" panose="02020603050405020304" pitchFamily="18" charset="0"/>
              </a:rPr>
              <a:t> this year</a:t>
            </a:r>
          </a:p>
          <a:p>
            <a:pPr>
              <a:lnSpc>
                <a:spcPct val="100000"/>
              </a:lnSpc>
            </a:pPr>
            <a:r>
              <a:rPr lang="en-GB" sz="1800" dirty="0">
                <a:latin typeface="Times New Roman" panose="02020603050405020304" pitchFamily="18" charset="0"/>
                <a:cs typeface="Times New Roman" panose="02020603050405020304" pitchFamily="18" charset="0"/>
              </a:rPr>
              <a:t>To know how to </a:t>
            </a:r>
            <a:r>
              <a:rPr lang="en-GB" sz="1800" b="1" dirty="0">
                <a:latin typeface="Times New Roman" panose="02020603050405020304" pitchFamily="18" charset="0"/>
                <a:cs typeface="Times New Roman" panose="02020603050405020304" pitchFamily="18" charset="0"/>
              </a:rPr>
              <a:t>keep yourself safe </a:t>
            </a:r>
            <a:r>
              <a:rPr lang="en-GB" sz="1800" dirty="0">
                <a:latin typeface="Times New Roman" panose="02020603050405020304" pitchFamily="18" charset="0"/>
                <a:cs typeface="Times New Roman" panose="02020603050405020304" pitchFamily="18" charset="0"/>
              </a:rPr>
              <a:t>and work in the best interests of all children</a:t>
            </a:r>
            <a:endParaRPr lang="en-GB" sz="1800" b="1" dirty="0">
              <a:latin typeface="Times New Roman" panose="02020603050405020304" pitchFamily="18" charset="0"/>
              <a:cs typeface="Times New Roman" panose="02020603050405020304" pitchFamily="18" charset="0"/>
            </a:endParaRPr>
          </a:p>
          <a:p>
            <a:pPr>
              <a:lnSpc>
                <a:spcPct val="100000"/>
              </a:lnSpc>
            </a:pPr>
            <a:r>
              <a:rPr lang="en-GB" sz="1800" dirty="0">
                <a:latin typeface="Times New Roman" panose="02020603050405020304" pitchFamily="18" charset="0"/>
                <a:cs typeface="Times New Roman" panose="02020603050405020304" pitchFamily="18" charset="0"/>
              </a:rPr>
              <a:t>To know and understand the specific safeguarding issues that you may see in</a:t>
            </a:r>
            <a:r>
              <a:rPr lang="en-GB" sz="1800" b="1" dirty="0">
                <a:latin typeface="Times New Roman" panose="02020603050405020304" pitchFamily="18" charset="0"/>
                <a:cs typeface="Times New Roman" panose="02020603050405020304" pitchFamily="18" charset="0"/>
              </a:rPr>
              <a:t> local </a:t>
            </a:r>
            <a:r>
              <a:rPr lang="en-GB" sz="1800" dirty="0">
                <a:latin typeface="Times New Roman" panose="02020603050405020304" pitchFamily="18" charset="0"/>
                <a:cs typeface="Times New Roman" panose="02020603050405020304" pitchFamily="18" charset="0"/>
              </a:rPr>
              <a:t>schools</a:t>
            </a:r>
          </a:p>
        </p:txBody>
      </p:sp>
    </p:spTree>
    <p:extLst>
      <p:ext uri="{BB962C8B-B14F-4D97-AF65-F5344CB8AC3E}">
        <p14:creationId xmlns:p14="http://schemas.microsoft.com/office/powerpoint/2010/main" val="264517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D112-2C41-204C-C99D-9D75BBCE9816}"/>
              </a:ext>
            </a:extLst>
          </p:cNvPr>
          <p:cNvSpPr>
            <a:spLocks noGrp="1"/>
          </p:cNvSpPr>
          <p:nvPr>
            <p:ph type="ctrTitle"/>
          </p:nvPr>
        </p:nvSpPr>
        <p:spPr>
          <a:xfrm>
            <a:off x="890338" y="976965"/>
            <a:ext cx="3734014" cy="3566160"/>
          </a:xfrm>
        </p:spPr>
        <p:txBody>
          <a:bodyPr anchor="b">
            <a:noAutofit/>
          </a:bodyPr>
          <a:lstStyle/>
          <a:p>
            <a:r>
              <a:rPr lang="en-GB" sz="6600" dirty="0"/>
              <a:t>We shouldn’t only be watching our pupils!</a:t>
            </a:r>
          </a:p>
        </p:txBody>
      </p:sp>
      <p:sp>
        <p:nvSpPr>
          <p:cNvPr id="3" name="Subtitle 2">
            <a:extLst>
              <a:ext uri="{FF2B5EF4-FFF2-40B4-BE49-F238E27FC236}">
                <a16:creationId xmlns:a16="http://schemas.microsoft.com/office/drawing/2014/main" id="{495ECE48-ABAB-0CE2-17C3-3C83F4B78A9D}"/>
              </a:ext>
            </a:extLst>
          </p:cNvPr>
          <p:cNvSpPr>
            <a:spLocks noGrp="1"/>
          </p:cNvSpPr>
          <p:nvPr>
            <p:ph type="subTitle" idx="1"/>
          </p:nvPr>
        </p:nvSpPr>
        <p:spPr>
          <a:xfrm>
            <a:off x="890338" y="4908724"/>
            <a:ext cx="3734014" cy="1572768"/>
          </a:xfrm>
        </p:spPr>
        <p:txBody>
          <a:bodyPr>
            <a:normAutofit/>
          </a:bodyPr>
          <a:lstStyle/>
          <a:p>
            <a:endParaRPr lang="en-GB" sz="2800" dirty="0"/>
          </a:p>
          <a:p>
            <a:endParaRPr lang="en-GB" dirty="0"/>
          </a:p>
        </p:txBody>
      </p:sp>
      <p:pic>
        <p:nvPicPr>
          <p:cNvPr id="19" name="Picture 3" descr="Jigsaw puzzles in plastic figures">
            <a:extLst>
              <a:ext uri="{FF2B5EF4-FFF2-40B4-BE49-F238E27FC236}">
                <a16:creationId xmlns:a16="http://schemas.microsoft.com/office/drawing/2014/main" id="{BA8B6F9A-45C7-ACF8-B7E0-B487E30112BF}"/>
              </a:ext>
            </a:extLst>
          </p:cNvPr>
          <p:cNvPicPr>
            <a:picLocks noChangeAspect="1"/>
          </p:cNvPicPr>
          <p:nvPr/>
        </p:nvPicPr>
        <p:blipFill rotWithShape="1">
          <a:blip r:embed="rId2"/>
          <a:srcRect l="17354" r="131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7263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7B6-1298-3116-C3ED-D68DB9550EE5}"/>
              </a:ext>
            </a:extLst>
          </p:cNvPr>
          <p:cNvSpPr>
            <a:spLocks noGrp="1"/>
          </p:cNvSpPr>
          <p:nvPr>
            <p:ph type="title"/>
          </p:nvPr>
        </p:nvSpPr>
        <p:spPr/>
        <p:txBody>
          <a:bodyPr/>
          <a:lstStyle/>
          <a:p>
            <a:r>
              <a:rPr lang="en-GB" dirty="0"/>
              <a:t>Who are these people?</a:t>
            </a:r>
          </a:p>
        </p:txBody>
      </p:sp>
      <p:sp>
        <p:nvSpPr>
          <p:cNvPr id="7" name="TextBox 6">
            <a:extLst>
              <a:ext uri="{FF2B5EF4-FFF2-40B4-BE49-F238E27FC236}">
                <a16:creationId xmlns:a16="http://schemas.microsoft.com/office/drawing/2014/main" id="{84E7D0EA-AD15-28B9-046A-494CA60A5C91}"/>
              </a:ext>
            </a:extLst>
          </p:cNvPr>
          <p:cNvSpPr txBox="1"/>
          <p:nvPr/>
        </p:nvSpPr>
        <p:spPr>
          <a:xfrm>
            <a:off x="657726" y="4979192"/>
            <a:ext cx="10696074" cy="1323439"/>
          </a:xfrm>
          <a:prstGeom prst="rect">
            <a:avLst/>
          </a:prstGeom>
          <a:noFill/>
        </p:spPr>
        <p:txBody>
          <a:bodyPr wrap="square" rtlCol="0">
            <a:spAutoFit/>
          </a:bodyPr>
          <a:lstStyle/>
          <a:p>
            <a:r>
              <a:rPr lang="en-GB" sz="8000" dirty="0">
                <a:solidFill>
                  <a:srgbClr val="FF0000"/>
                </a:solidFill>
              </a:rPr>
              <a:t>Think the unthinkable!</a:t>
            </a:r>
          </a:p>
        </p:txBody>
      </p:sp>
      <p:pic>
        <p:nvPicPr>
          <p:cNvPr id="8194" name="Picture 2" descr="Matthew Smith">
            <a:extLst>
              <a:ext uri="{FF2B5EF4-FFF2-40B4-BE49-F238E27FC236}">
                <a16:creationId xmlns:a16="http://schemas.microsoft.com/office/drawing/2014/main" id="{5B9783B7-A265-F8E2-128A-383EDF6A4FD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1486" y="1838462"/>
            <a:ext cx="2225737" cy="272430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DC1D8B1-E220-8913-A8FA-6EA273C434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216" r="17623"/>
          <a:stretch/>
        </p:blipFill>
        <p:spPr bwMode="auto">
          <a:xfrm>
            <a:off x="2465773" y="1872836"/>
            <a:ext cx="2913689" cy="272430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 photo of Julie Morris">
            <a:extLst>
              <a:ext uri="{FF2B5EF4-FFF2-40B4-BE49-F238E27FC236}">
                <a16:creationId xmlns:a16="http://schemas.microsoft.com/office/drawing/2014/main" id="{BAB5BECF-DD02-44EF-FC27-94C00920EC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689" t="-1684" r="26462" b="-37344"/>
          <a:stretch/>
        </p:blipFill>
        <p:spPr bwMode="auto">
          <a:xfrm>
            <a:off x="5415720" y="1838034"/>
            <a:ext cx="2302164" cy="376263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A picture of Ieuan Bartlett">
            <a:extLst>
              <a:ext uri="{FF2B5EF4-FFF2-40B4-BE49-F238E27FC236}">
                <a16:creationId xmlns:a16="http://schemas.microsoft.com/office/drawing/2014/main" id="{CD557A01-0279-9FA0-50B7-8A28CE0B21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423" r="22448"/>
          <a:stretch/>
        </p:blipFill>
        <p:spPr bwMode="auto">
          <a:xfrm>
            <a:off x="7799039" y="1955058"/>
            <a:ext cx="2877342" cy="264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94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46" name="Rectangle 4404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C542A4-B0CA-40EA-88A5-362C9F1EF2C1}"/>
              </a:ext>
            </a:extLst>
          </p:cNvPr>
          <p:cNvSpPr>
            <a:spLocks noGrp="1"/>
          </p:cNvSpPr>
          <p:nvPr>
            <p:ph type="title"/>
          </p:nvPr>
        </p:nvSpPr>
        <p:spPr>
          <a:xfrm>
            <a:off x="576072" y="238539"/>
            <a:ext cx="11018520" cy="1434415"/>
          </a:xfrm>
        </p:spPr>
        <p:txBody>
          <a:bodyPr anchor="b">
            <a:normAutofit/>
          </a:bodyPr>
          <a:lstStyle/>
          <a:p>
            <a:r>
              <a:rPr lang="en-GB" sz="7200" dirty="0"/>
              <a:t>When should I report a colleague?</a:t>
            </a:r>
          </a:p>
        </p:txBody>
      </p:sp>
      <p:sp>
        <p:nvSpPr>
          <p:cNvPr id="44048"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01ED03B-5FA8-D835-7DE8-5DCEF20A96DE}"/>
              </a:ext>
            </a:extLst>
          </p:cNvPr>
          <p:cNvSpPr>
            <a:spLocks noGrp="1"/>
          </p:cNvSpPr>
          <p:nvPr>
            <p:ph idx="1"/>
          </p:nvPr>
        </p:nvSpPr>
        <p:spPr>
          <a:xfrm>
            <a:off x="572493" y="2071315"/>
            <a:ext cx="6713552" cy="4548145"/>
          </a:xfrm>
        </p:spPr>
        <p:txBody>
          <a:bodyPr anchor="t">
            <a:normAutofit fontScale="92500" lnSpcReduction="10000"/>
          </a:bodyPr>
          <a:lstStyle/>
          <a:p>
            <a:pPr marL="0" indent="0">
              <a:lnSpc>
                <a:spcPct val="100000"/>
              </a:lnSpc>
              <a:buNone/>
            </a:pPr>
            <a:r>
              <a:rPr lang="en-GB" sz="1500" b="1" dirty="0">
                <a:latin typeface="Times New Roman" panose="02020603050405020304" pitchFamily="18" charset="0"/>
                <a:cs typeface="Times New Roman" panose="02020603050405020304" pitchFamily="18" charset="0"/>
              </a:rPr>
              <a:t>It’s not just sexual abuse!</a:t>
            </a:r>
          </a:p>
          <a:p>
            <a:pPr lvl="0">
              <a:lnSpc>
                <a:spcPct val="100000"/>
              </a:lnSpc>
            </a:pPr>
            <a:r>
              <a:rPr lang="en-GB" sz="1500" b="1" i="0" dirty="0">
                <a:latin typeface="Times New Roman" panose="02020603050405020304" pitchFamily="18" charset="0"/>
                <a:cs typeface="Times New Roman" panose="02020603050405020304" pitchFamily="18" charset="0"/>
              </a:rPr>
              <a:t>contact with children and young people </a:t>
            </a:r>
            <a:r>
              <a:rPr lang="en-GB" sz="1500" b="0" i="0" dirty="0">
                <a:latin typeface="Times New Roman" panose="02020603050405020304" pitchFamily="18" charset="0"/>
                <a:cs typeface="Times New Roman" panose="02020603050405020304" pitchFamily="18" charset="0"/>
              </a:rPr>
              <a:t>through social media and personal email or phone</a:t>
            </a:r>
            <a:endParaRPr lang="en-US" sz="1500" dirty="0">
              <a:latin typeface="Times New Roman" panose="02020603050405020304" pitchFamily="18" charset="0"/>
              <a:cs typeface="Times New Roman" panose="02020603050405020304" pitchFamily="18" charset="0"/>
            </a:endParaRPr>
          </a:p>
          <a:p>
            <a:pPr lvl="0">
              <a:lnSpc>
                <a:spcPct val="100000"/>
              </a:lnSpc>
            </a:pPr>
            <a:r>
              <a:rPr lang="en-GB" sz="1500" b="1" i="0" dirty="0">
                <a:latin typeface="Times New Roman" panose="02020603050405020304" pitchFamily="18" charset="0"/>
                <a:cs typeface="Times New Roman" panose="02020603050405020304" pitchFamily="18" charset="0"/>
              </a:rPr>
              <a:t>emotional abuse</a:t>
            </a:r>
            <a:r>
              <a:rPr lang="en-GB" sz="1500" b="0" i="0" dirty="0">
                <a:latin typeface="Times New Roman" panose="02020603050405020304" pitchFamily="18" charset="0"/>
                <a:cs typeface="Times New Roman" panose="02020603050405020304" pitchFamily="18" charset="0"/>
              </a:rPr>
              <a:t>, bullying, threats, intimidation or derogatory comments</a:t>
            </a:r>
            <a:endParaRPr lang="en-US" sz="1500" dirty="0">
              <a:latin typeface="Times New Roman" panose="02020603050405020304" pitchFamily="18" charset="0"/>
              <a:cs typeface="Times New Roman" panose="02020603050405020304" pitchFamily="18" charset="0"/>
            </a:endParaRPr>
          </a:p>
          <a:p>
            <a:pPr lvl="0">
              <a:lnSpc>
                <a:spcPct val="100000"/>
              </a:lnSpc>
            </a:pPr>
            <a:r>
              <a:rPr lang="en-GB" sz="1500" b="1" i="0" dirty="0">
                <a:latin typeface="Times New Roman" panose="02020603050405020304" pitchFamily="18" charset="0"/>
                <a:cs typeface="Times New Roman" panose="02020603050405020304" pitchFamily="18" charset="0"/>
              </a:rPr>
              <a:t>non-sexual contact, </a:t>
            </a:r>
            <a:r>
              <a:rPr lang="en-GB" sz="1500" b="0" i="0" dirty="0">
                <a:latin typeface="Times New Roman" panose="02020603050405020304" pitchFamily="18" charset="0"/>
                <a:cs typeface="Times New Roman" panose="02020603050405020304" pitchFamily="18" charset="0"/>
              </a:rPr>
              <a:t>which breaches a code of conduct or positive handling policy</a:t>
            </a:r>
            <a:endParaRPr lang="en-US" sz="1500" dirty="0">
              <a:latin typeface="Times New Roman" panose="02020603050405020304" pitchFamily="18" charset="0"/>
              <a:cs typeface="Times New Roman" panose="02020603050405020304" pitchFamily="18" charset="0"/>
            </a:endParaRPr>
          </a:p>
          <a:p>
            <a:pPr lvl="0">
              <a:lnSpc>
                <a:spcPct val="100000"/>
              </a:lnSpc>
            </a:pPr>
            <a:r>
              <a:rPr lang="en-GB" sz="1500" b="1" i="0" dirty="0">
                <a:latin typeface="Times New Roman" panose="02020603050405020304" pitchFamily="18" charset="0"/>
                <a:cs typeface="Times New Roman" panose="02020603050405020304" pitchFamily="18" charset="0"/>
              </a:rPr>
              <a:t>providing rewards and incentives </a:t>
            </a:r>
            <a:r>
              <a:rPr lang="en-GB" sz="1500" b="0" i="0" dirty="0">
                <a:latin typeface="Times New Roman" panose="02020603050405020304" pitchFamily="18" charset="0"/>
                <a:cs typeface="Times New Roman" panose="02020603050405020304" pitchFamily="18" charset="0"/>
              </a:rPr>
              <a:t>which are not sanctioned within a code of conduct and could single out particular children or young people to the detriment of others</a:t>
            </a:r>
            <a:endParaRPr lang="en-US" sz="1500" dirty="0">
              <a:latin typeface="Times New Roman" panose="02020603050405020304" pitchFamily="18" charset="0"/>
              <a:cs typeface="Times New Roman" panose="02020603050405020304" pitchFamily="18" charset="0"/>
            </a:endParaRPr>
          </a:p>
          <a:p>
            <a:pPr lvl="0">
              <a:lnSpc>
                <a:spcPct val="100000"/>
              </a:lnSpc>
            </a:pPr>
            <a:r>
              <a:rPr lang="en-GB" sz="1500" b="0" i="0" dirty="0">
                <a:latin typeface="Times New Roman" panose="02020603050405020304" pitchFamily="18" charset="0"/>
                <a:cs typeface="Times New Roman" panose="02020603050405020304" pitchFamily="18" charset="0"/>
              </a:rPr>
              <a:t>being under the </a:t>
            </a:r>
            <a:r>
              <a:rPr lang="en-GB" sz="1500" b="1" i="0" dirty="0">
                <a:latin typeface="Times New Roman" panose="02020603050405020304" pitchFamily="18" charset="0"/>
                <a:cs typeface="Times New Roman" panose="02020603050405020304" pitchFamily="18" charset="0"/>
              </a:rPr>
              <a:t>influence of drugs or alcohol </a:t>
            </a:r>
            <a:r>
              <a:rPr lang="en-GB" sz="1500" b="0" i="0" dirty="0">
                <a:latin typeface="Times New Roman" panose="02020603050405020304" pitchFamily="18" charset="0"/>
                <a:cs typeface="Times New Roman" panose="02020603050405020304" pitchFamily="18" charset="0"/>
              </a:rPr>
              <a:t>in the workplace</a:t>
            </a:r>
            <a:endParaRPr lang="en-US" sz="1500" dirty="0">
              <a:latin typeface="Times New Roman" panose="02020603050405020304" pitchFamily="18" charset="0"/>
              <a:cs typeface="Times New Roman" panose="02020603050405020304" pitchFamily="18" charset="0"/>
            </a:endParaRPr>
          </a:p>
          <a:p>
            <a:pPr lvl="0">
              <a:lnSpc>
                <a:spcPct val="100000"/>
              </a:lnSpc>
            </a:pPr>
            <a:r>
              <a:rPr lang="en-GB" sz="1500" b="1" i="0" dirty="0">
                <a:latin typeface="Times New Roman" panose="02020603050405020304" pitchFamily="18" charset="0"/>
                <a:cs typeface="Times New Roman" panose="02020603050405020304" pitchFamily="18" charset="0"/>
              </a:rPr>
              <a:t>inappropriate use of work IT </a:t>
            </a:r>
            <a:r>
              <a:rPr lang="en-GB" sz="1500" b="0" i="0" dirty="0">
                <a:latin typeface="Times New Roman" panose="02020603050405020304" pitchFamily="18" charset="0"/>
                <a:cs typeface="Times New Roman" panose="02020603050405020304" pitchFamily="18" charset="0"/>
              </a:rPr>
              <a:t>equipment in work or at home e.g. viewing adult pornography</a:t>
            </a:r>
            <a:endParaRPr lang="en-US" sz="1500" dirty="0">
              <a:latin typeface="Times New Roman" panose="02020603050405020304" pitchFamily="18" charset="0"/>
              <a:cs typeface="Times New Roman" panose="02020603050405020304" pitchFamily="18" charset="0"/>
            </a:endParaRPr>
          </a:p>
          <a:p>
            <a:pPr lvl="0">
              <a:lnSpc>
                <a:spcPct val="100000"/>
              </a:lnSpc>
            </a:pPr>
            <a:r>
              <a:rPr lang="en-GB" sz="1500" b="1" i="0" dirty="0">
                <a:latin typeface="Times New Roman" panose="02020603050405020304" pitchFamily="18" charset="0"/>
                <a:cs typeface="Times New Roman" panose="02020603050405020304" pitchFamily="18" charset="0"/>
              </a:rPr>
              <a:t>failure to protect or report </a:t>
            </a:r>
            <a:r>
              <a:rPr lang="en-GB" sz="1500" b="0" i="0" dirty="0">
                <a:latin typeface="Times New Roman" panose="02020603050405020304" pitchFamily="18" charset="0"/>
                <a:cs typeface="Times New Roman" panose="02020603050405020304" pitchFamily="18" charset="0"/>
              </a:rPr>
              <a:t>a safeguarding concern</a:t>
            </a:r>
            <a:endParaRPr lang="en-US" sz="1500" dirty="0">
              <a:latin typeface="Times New Roman" panose="02020603050405020304" pitchFamily="18" charset="0"/>
              <a:cs typeface="Times New Roman" panose="02020603050405020304" pitchFamily="18" charset="0"/>
            </a:endParaRPr>
          </a:p>
          <a:p>
            <a:pPr lvl="0">
              <a:lnSpc>
                <a:spcPct val="100000"/>
              </a:lnSpc>
            </a:pPr>
            <a:r>
              <a:rPr lang="en-GB" sz="1500" b="1" i="0" dirty="0">
                <a:latin typeface="Times New Roman" panose="02020603050405020304" pitchFamily="18" charset="0"/>
                <a:cs typeface="Times New Roman" panose="02020603050405020304" pitchFamily="18" charset="0"/>
              </a:rPr>
              <a:t>involvement with Children’s Services</a:t>
            </a:r>
            <a:r>
              <a:rPr lang="en-GB" sz="1500" b="0" i="0" dirty="0">
                <a:latin typeface="Times New Roman" panose="02020603050405020304" pitchFamily="18" charset="0"/>
                <a:cs typeface="Times New Roman" panose="02020603050405020304" pitchFamily="18" charset="0"/>
              </a:rPr>
              <a:t>, such as care proceedings or Child Protection Plans, </a:t>
            </a:r>
            <a:r>
              <a:rPr lang="en-GB" sz="1500" b="1" i="0" dirty="0">
                <a:latin typeface="Times New Roman" panose="02020603050405020304" pitchFamily="18" charset="0"/>
                <a:cs typeface="Times New Roman" panose="02020603050405020304" pitchFamily="18" charset="0"/>
              </a:rPr>
              <a:t>for own children</a:t>
            </a:r>
            <a:endParaRPr lang="en-US" sz="1500" b="1" dirty="0">
              <a:latin typeface="Times New Roman" panose="02020603050405020304" pitchFamily="18" charset="0"/>
              <a:cs typeface="Times New Roman" panose="02020603050405020304" pitchFamily="18" charset="0"/>
            </a:endParaRPr>
          </a:p>
          <a:p>
            <a:pPr lvl="0">
              <a:lnSpc>
                <a:spcPct val="100000"/>
              </a:lnSpc>
            </a:pPr>
            <a:r>
              <a:rPr lang="en-GB" sz="1500" b="1" i="0" dirty="0">
                <a:latin typeface="Times New Roman" panose="02020603050405020304" pitchFamily="18" charset="0"/>
                <a:cs typeface="Times New Roman" panose="02020603050405020304" pitchFamily="18" charset="0"/>
              </a:rPr>
              <a:t>domestic abuse</a:t>
            </a:r>
            <a:endParaRPr lang="en-US" sz="1500" b="1" dirty="0">
              <a:latin typeface="Times New Roman" panose="02020603050405020304" pitchFamily="18" charset="0"/>
              <a:cs typeface="Times New Roman" panose="02020603050405020304" pitchFamily="18" charset="0"/>
            </a:endParaRPr>
          </a:p>
          <a:p>
            <a:pPr lvl="0">
              <a:lnSpc>
                <a:spcPct val="100000"/>
              </a:lnSpc>
            </a:pPr>
            <a:r>
              <a:rPr lang="en-GB" sz="1500" b="1" i="0" dirty="0">
                <a:latin typeface="Times New Roman" panose="02020603050405020304" pitchFamily="18" charset="0"/>
                <a:cs typeface="Times New Roman" panose="02020603050405020304" pitchFamily="18" charset="0"/>
              </a:rPr>
              <a:t>arrest or prosecution </a:t>
            </a:r>
            <a:r>
              <a:rPr lang="en-GB" sz="1500" b="0" i="0" dirty="0">
                <a:latin typeface="Times New Roman" panose="02020603050405020304" pitchFamily="18" charset="0"/>
                <a:cs typeface="Times New Roman" panose="02020603050405020304" pitchFamily="18" charset="0"/>
              </a:rPr>
              <a:t>for a criminal offence outside of work</a:t>
            </a:r>
            <a:endParaRPr lang="en-GB" sz="1500" dirty="0">
              <a:latin typeface="Times New Roman" panose="02020603050405020304" pitchFamily="18" charset="0"/>
              <a:cs typeface="Times New Roman" panose="02020603050405020304" pitchFamily="18" charset="0"/>
            </a:endParaRPr>
          </a:p>
          <a:p>
            <a:pPr marL="0" indent="0">
              <a:lnSpc>
                <a:spcPct val="100000"/>
              </a:lnSpc>
              <a:buNone/>
            </a:pPr>
            <a:endParaRPr lang="en-GB" sz="1500" dirty="0"/>
          </a:p>
        </p:txBody>
      </p:sp>
      <p:pic>
        <p:nvPicPr>
          <p:cNvPr id="44034" name="Picture 2" descr="teacher showing something on his phone with a student looking ...">
            <a:extLst>
              <a:ext uri="{FF2B5EF4-FFF2-40B4-BE49-F238E27FC236}">
                <a16:creationId xmlns:a16="http://schemas.microsoft.com/office/drawing/2014/main" id="{B33676E2-E7BA-6235-2276-DD31A524A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516" r="24268"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495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1AB828-D5E2-DB02-F287-12399BC39FA2}"/>
              </a:ext>
            </a:extLst>
          </p:cNvPr>
          <p:cNvSpPr>
            <a:spLocks noGrp="1"/>
          </p:cNvSpPr>
          <p:nvPr>
            <p:ph type="title"/>
          </p:nvPr>
        </p:nvSpPr>
        <p:spPr>
          <a:xfrm>
            <a:off x="5297762" y="329184"/>
            <a:ext cx="6251110" cy="1783080"/>
          </a:xfrm>
        </p:spPr>
        <p:txBody>
          <a:bodyPr anchor="b">
            <a:normAutofit/>
          </a:bodyPr>
          <a:lstStyle/>
          <a:p>
            <a:pPr>
              <a:lnSpc>
                <a:spcPct val="90000"/>
              </a:lnSpc>
            </a:pPr>
            <a:r>
              <a:rPr lang="en-GB" sz="6100" dirty="0"/>
              <a:t>These are </a:t>
            </a:r>
            <a:br>
              <a:rPr lang="en-GB" sz="6100" dirty="0"/>
            </a:br>
            <a:r>
              <a:rPr lang="en-GB" sz="6100" dirty="0"/>
              <a:t>‘low level concerns’</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0D8B2C-568F-F345-A58C-96CD21D6AB30}"/>
              </a:ext>
            </a:extLst>
          </p:cNvPr>
          <p:cNvSpPr>
            <a:spLocks noGrp="1"/>
          </p:cNvSpPr>
          <p:nvPr>
            <p:ph idx="1"/>
          </p:nvPr>
        </p:nvSpPr>
        <p:spPr>
          <a:xfrm>
            <a:off x="4967111" y="2706624"/>
            <a:ext cx="6581761" cy="3933662"/>
          </a:xfrm>
        </p:spPr>
        <p:txBody>
          <a:bodyPr>
            <a:normAutofit fontScale="85000" lnSpcReduction="20000"/>
          </a:bodyPr>
          <a:lstStyle/>
          <a:p>
            <a:pPr marL="0" indent="0">
              <a:lnSpc>
                <a:spcPct val="100000"/>
              </a:lnSpc>
              <a:buNone/>
            </a:pPr>
            <a:r>
              <a:rPr lang="en-GB" sz="2400" dirty="0">
                <a:latin typeface="Times New Roman" panose="02020603050405020304" pitchFamily="18" charset="0"/>
                <a:cs typeface="Times New Roman" panose="02020603050405020304" pitchFamily="18" charset="0"/>
              </a:rPr>
              <a:t>In 2021 and 2022, the DfE added information to KCSIE about ‘</a:t>
            </a:r>
            <a:r>
              <a:rPr lang="en-GB" sz="2400" b="1" dirty="0">
                <a:latin typeface="Times New Roman" panose="02020603050405020304" pitchFamily="18" charset="0"/>
                <a:cs typeface="Times New Roman" panose="02020603050405020304" pitchFamily="18" charset="0"/>
              </a:rPr>
              <a:t>low level’ concerns about staff </a:t>
            </a:r>
            <a:r>
              <a:rPr lang="en-GB" sz="2400" dirty="0">
                <a:latin typeface="Times New Roman" panose="02020603050405020304" pitchFamily="18" charset="0"/>
                <a:cs typeface="Times New Roman" panose="02020603050405020304" pitchFamily="18" charset="0"/>
              </a:rPr>
              <a:t>– this is anything that doesn’t follow the school’s code of conduct, including inappropriate conduct outside of work, but the behaviour doesn’t meet the ‘harm’ threshold or isn’t serious enough to refer to the LADO. This could be:</a:t>
            </a:r>
          </a:p>
          <a:p>
            <a:pPr>
              <a:lnSpc>
                <a:spcPct val="100000"/>
              </a:lnSpc>
            </a:pPr>
            <a:r>
              <a:rPr lang="en-GB" sz="2400" dirty="0">
                <a:latin typeface="Times New Roman" panose="02020603050405020304" pitchFamily="18" charset="0"/>
                <a:cs typeface="Times New Roman" panose="02020603050405020304" pitchFamily="18" charset="0"/>
              </a:rPr>
              <a:t> inadvertent or thoughtless behaviour, </a:t>
            </a:r>
            <a:r>
              <a:rPr lang="en-GB" sz="2400" i="1" dirty="0">
                <a:latin typeface="Times New Roman" panose="02020603050405020304" pitchFamily="18" charset="0"/>
                <a:cs typeface="Times New Roman" panose="02020603050405020304" pitchFamily="18" charset="0"/>
              </a:rPr>
              <a:t>e.g. </a:t>
            </a:r>
            <a:r>
              <a:rPr lang="en-GB" sz="2400" b="1" i="1" dirty="0">
                <a:latin typeface="Times New Roman" panose="02020603050405020304" pitchFamily="18" charset="0"/>
                <a:cs typeface="Times New Roman" panose="02020603050405020304" pitchFamily="18" charset="0"/>
              </a:rPr>
              <a:t>not checking up </a:t>
            </a:r>
            <a:r>
              <a:rPr lang="en-GB" sz="2400" i="1" dirty="0">
                <a:latin typeface="Times New Roman" panose="02020603050405020304" pitchFamily="18" charset="0"/>
                <a:cs typeface="Times New Roman" panose="02020603050405020304" pitchFamily="18" charset="0"/>
              </a:rPr>
              <a:t>on a pupil that’s been missing from class for longer than anticipated</a:t>
            </a:r>
          </a:p>
          <a:p>
            <a:pPr>
              <a:lnSpc>
                <a:spcPct val="100000"/>
              </a:lnSpc>
            </a:pPr>
            <a:r>
              <a:rPr lang="en-GB" sz="2400" dirty="0">
                <a:latin typeface="Times New Roman" panose="02020603050405020304" pitchFamily="18" charset="0"/>
                <a:cs typeface="Times New Roman" panose="02020603050405020304" pitchFamily="18" charset="0"/>
              </a:rPr>
              <a:t>inappropriate for circumstances – </a:t>
            </a:r>
            <a:r>
              <a:rPr lang="en-GB" sz="2400" i="1" dirty="0">
                <a:latin typeface="Times New Roman" panose="02020603050405020304" pitchFamily="18" charset="0"/>
                <a:cs typeface="Times New Roman" panose="02020603050405020304" pitchFamily="18" charset="0"/>
              </a:rPr>
              <a:t>a teacher shows a pupil photos from their </a:t>
            </a:r>
            <a:r>
              <a:rPr lang="en-GB" sz="2400" b="1" i="1" dirty="0">
                <a:latin typeface="Times New Roman" panose="02020603050405020304" pitchFamily="18" charset="0"/>
                <a:cs typeface="Times New Roman" panose="02020603050405020304" pitchFamily="18" charset="0"/>
              </a:rPr>
              <a:t>private Instagram page </a:t>
            </a:r>
            <a:r>
              <a:rPr lang="en-GB" sz="2400" i="1" dirty="0">
                <a:latin typeface="Times New Roman" panose="02020603050405020304" pitchFamily="18" charset="0"/>
                <a:cs typeface="Times New Roman" panose="02020603050405020304" pitchFamily="18" charset="0"/>
              </a:rPr>
              <a:t>which reveals their username</a:t>
            </a:r>
          </a:p>
          <a:p>
            <a:pPr>
              <a:lnSpc>
                <a:spcPct val="100000"/>
              </a:lnSpc>
            </a:pPr>
            <a:r>
              <a:rPr lang="en-GB" sz="2400" dirty="0">
                <a:latin typeface="Times New Roman" panose="02020603050405020304" pitchFamily="18" charset="0"/>
                <a:cs typeface="Times New Roman" panose="02020603050405020304" pitchFamily="18" charset="0"/>
              </a:rPr>
              <a:t>Intended to enable abuse – </a:t>
            </a:r>
            <a:r>
              <a:rPr lang="en-GB" sz="2400" i="1" dirty="0">
                <a:latin typeface="Times New Roman" panose="02020603050405020304" pitchFamily="18" charset="0"/>
                <a:cs typeface="Times New Roman" panose="02020603050405020304" pitchFamily="18" charset="0"/>
              </a:rPr>
              <a:t>a teacher asking a pupil for their </a:t>
            </a:r>
            <a:r>
              <a:rPr lang="en-GB" sz="2400" b="1" i="1" dirty="0">
                <a:latin typeface="Times New Roman" panose="02020603050405020304" pitchFamily="18" charset="0"/>
                <a:cs typeface="Times New Roman" panose="02020603050405020304" pitchFamily="18" charset="0"/>
              </a:rPr>
              <a:t>mobile phone number</a:t>
            </a:r>
            <a:endParaRPr lang="en-GB" sz="2400" b="1" dirty="0">
              <a:latin typeface="Times New Roman" panose="02020603050405020304" pitchFamily="18" charset="0"/>
              <a:cs typeface="Times New Roman" panose="02020603050405020304" pitchFamily="18" charset="0"/>
            </a:endParaRPr>
          </a:p>
        </p:txBody>
      </p:sp>
      <p:pic>
        <p:nvPicPr>
          <p:cNvPr id="4" name="Picture 2" descr="IF IN DOUBT, JUST REPORT IT Poster | rOHIT | Keep Calm-o-Matic">
            <a:extLst>
              <a:ext uri="{FF2B5EF4-FFF2-40B4-BE49-F238E27FC236}">
                <a16:creationId xmlns:a16="http://schemas.microsoft.com/office/drawing/2014/main" id="{8DCB6F18-A114-6696-5DEA-6979496B71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59" r="12544"/>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040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181CD-DBA2-9E00-DCD0-29D10FE4F744}"/>
              </a:ext>
            </a:extLst>
          </p:cNvPr>
          <p:cNvSpPr>
            <a:spLocks noGrp="1"/>
          </p:cNvSpPr>
          <p:nvPr>
            <p:ph type="title"/>
          </p:nvPr>
        </p:nvSpPr>
        <p:spPr/>
        <p:txBody>
          <a:bodyPr/>
          <a:lstStyle/>
          <a:p>
            <a:r>
              <a:rPr lang="en-GB" dirty="0"/>
              <a:t>How do I report it?</a:t>
            </a:r>
          </a:p>
        </p:txBody>
      </p:sp>
      <p:sp>
        <p:nvSpPr>
          <p:cNvPr id="3" name="Content Placeholder 2">
            <a:extLst>
              <a:ext uri="{FF2B5EF4-FFF2-40B4-BE49-F238E27FC236}">
                <a16:creationId xmlns:a16="http://schemas.microsoft.com/office/drawing/2014/main" id="{8CBFB743-1D31-936B-B5B0-69661B53DC46}"/>
              </a:ext>
            </a:extLst>
          </p:cNvPr>
          <p:cNvSpPr>
            <a:spLocks noGrp="1"/>
          </p:cNvSpPr>
          <p:nvPr>
            <p:ph idx="1"/>
          </p:nvPr>
        </p:nvSpPr>
        <p:spPr/>
        <p:txBody>
          <a:bodyPr>
            <a:normAutofit fontScale="92500" lnSpcReduction="10000"/>
          </a:bodyPr>
          <a:lstStyle/>
          <a:p>
            <a:pPr>
              <a:lnSpc>
                <a:spcPct val="100000"/>
              </a:lnSpc>
            </a:pPr>
            <a:r>
              <a:rPr lang="en-GB" sz="2800" dirty="0">
                <a:latin typeface="Times New Roman" panose="02020603050405020304" pitchFamily="18" charset="0"/>
                <a:cs typeface="Times New Roman" panose="02020603050405020304" pitchFamily="18" charset="0"/>
              </a:rPr>
              <a:t>If it’s a member of staff, speak to the </a:t>
            </a:r>
            <a:r>
              <a:rPr lang="en-GB" sz="2800" b="1" dirty="0">
                <a:latin typeface="Times New Roman" panose="02020603050405020304" pitchFamily="18" charset="0"/>
                <a:cs typeface="Times New Roman" panose="02020603050405020304" pitchFamily="18" charset="0"/>
              </a:rPr>
              <a:t>headteacher</a:t>
            </a:r>
          </a:p>
          <a:p>
            <a:pPr>
              <a:lnSpc>
                <a:spcPct val="100000"/>
              </a:lnSpc>
            </a:pPr>
            <a:r>
              <a:rPr lang="en-GB" sz="2800" dirty="0">
                <a:latin typeface="Times New Roman" panose="02020603050405020304" pitchFamily="18" charset="0"/>
                <a:cs typeface="Times New Roman" panose="02020603050405020304" pitchFamily="18" charset="0"/>
              </a:rPr>
              <a:t>If it’s the headteacher, you will need to speak to the </a:t>
            </a:r>
            <a:r>
              <a:rPr lang="en-GB" sz="2800" b="1" dirty="0">
                <a:latin typeface="Times New Roman" panose="02020603050405020304" pitchFamily="18" charset="0"/>
                <a:cs typeface="Times New Roman" panose="02020603050405020304" pitchFamily="18" charset="0"/>
              </a:rPr>
              <a:t>Chair of Governors</a:t>
            </a:r>
          </a:p>
          <a:p>
            <a:pPr>
              <a:lnSpc>
                <a:spcPct val="100000"/>
              </a:lnSpc>
            </a:pPr>
            <a:r>
              <a:rPr lang="en-GB" sz="2800" dirty="0">
                <a:latin typeface="Times New Roman" panose="02020603050405020304" pitchFamily="18" charset="0"/>
                <a:cs typeface="Times New Roman" panose="02020603050405020304" pitchFamily="18" charset="0"/>
              </a:rPr>
              <a:t>If there’s a conflict of interest in reporting the headteacher, go to the </a:t>
            </a:r>
            <a:r>
              <a:rPr lang="en-GB" sz="2800" b="1" dirty="0">
                <a:latin typeface="Times New Roman" panose="02020603050405020304" pitchFamily="18" charset="0"/>
                <a:cs typeface="Times New Roman" panose="02020603050405020304" pitchFamily="18" charset="0"/>
              </a:rPr>
              <a:t>LADO</a:t>
            </a:r>
          </a:p>
          <a:p>
            <a:pPr marL="0" indent="0">
              <a:lnSpc>
                <a:spcPct val="100000"/>
              </a:lnSpc>
              <a:buNone/>
            </a:pPr>
            <a:endParaRPr lang="en-GB" sz="2800" dirty="0">
              <a:latin typeface="Times New Roman" panose="02020603050405020304" pitchFamily="18" charset="0"/>
              <a:cs typeface="Times New Roman" panose="02020603050405020304" pitchFamily="18" charset="0"/>
            </a:endParaRPr>
          </a:p>
          <a:p>
            <a:pPr marL="0" indent="0">
              <a:lnSpc>
                <a:spcPct val="100000"/>
              </a:lnSpc>
              <a:buNone/>
            </a:pPr>
            <a:r>
              <a:rPr lang="en-GB" sz="2800" dirty="0">
                <a:latin typeface="Times New Roman" panose="02020603050405020304" pitchFamily="18" charset="0"/>
                <a:cs typeface="Times New Roman" panose="02020603050405020304" pitchFamily="18" charset="0"/>
              </a:rPr>
              <a:t>Remember that the </a:t>
            </a:r>
            <a:r>
              <a:rPr lang="en-GB" sz="2800" b="1" dirty="0">
                <a:latin typeface="Times New Roman" panose="02020603050405020304" pitchFamily="18" charset="0"/>
                <a:cs typeface="Times New Roman" panose="02020603050405020304" pitchFamily="18" charset="0"/>
              </a:rPr>
              <a:t>3D Recruit DSO’s </a:t>
            </a:r>
            <a:r>
              <a:rPr lang="en-GB" sz="2800" dirty="0">
                <a:latin typeface="Times New Roman" panose="02020603050405020304" pitchFamily="18" charset="0"/>
                <a:cs typeface="Times New Roman" panose="02020603050405020304" pitchFamily="18" charset="0"/>
              </a:rPr>
              <a:t>are here to support you. </a:t>
            </a:r>
          </a:p>
          <a:p>
            <a:pPr marL="0" indent="0">
              <a:lnSpc>
                <a:spcPct val="100000"/>
              </a:lnSpc>
              <a:buNone/>
            </a:pPr>
            <a:r>
              <a:rPr lang="en-GB" sz="2800" dirty="0">
                <a:latin typeface="Times New Roman" panose="02020603050405020304" pitchFamily="18" charset="0"/>
                <a:cs typeface="Times New Roman" panose="02020603050405020304" pitchFamily="18" charset="0"/>
              </a:rPr>
              <a:t>If DSL or 3D Recruit’s DSO aren’t available, report your concern to the LADO:</a:t>
            </a:r>
          </a:p>
          <a:p>
            <a:pPr marL="0" indent="0">
              <a:buNone/>
            </a:pPr>
            <a:r>
              <a:rPr lang="en-GB" dirty="0">
                <a:latin typeface="Times New Roman" panose="02020603050405020304" pitchFamily="18" charset="0"/>
                <a:cs typeface="Times New Roman" panose="02020603050405020304" pitchFamily="18" charset="0"/>
                <a:hlinkClick r:id="rId2"/>
              </a:rPr>
              <a:t>https://www.eastsussex.gov.uk/children-families/professional-resources/allegations/lado</a:t>
            </a:r>
            <a:r>
              <a:rPr lang="en-GB" dirty="0">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C84DB145-7C22-D2C3-D63A-85D3CF20F727}"/>
              </a:ext>
            </a:extLst>
          </p:cNvPr>
          <p:cNvPicPr>
            <a:picLocks noChangeAspect="1"/>
          </p:cNvPicPr>
          <p:nvPr/>
        </p:nvPicPr>
        <p:blipFill rotWithShape="1">
          <a:blip r:embed="rId3"/>
          <a:srcRect t="3106" r="4" b="808"/>
          <a:stretch/>
        </p:blipFill>
        <p:spPr>
          <a:xfrm>
            <a:off x="10047513" y="4692048"/>
            <a:ext cx="1917551" cy="1993185"/>
          </a:xfrm>
          <a:prstGeom prst="rect">
            <a:avLst/>
          </a:prstGeom>
        </p:spPr>
      </p:pic>
    </p:spTree>
    <p:extLst>
      <p:ext uri="{BB962C8B-B14F-4D97-AF65-F5344CB8AC3E}">
        <p14:creationId xmlns:p14="http://schemas.microsoft.com/office/powerpoint/2010/main" val="493532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7DD5E-BA31-9108-898B-C3691BC097AD}"/>
              </a:ext>
            </a:extLst>
          </p:cNvPr>
          <p:cNvSpPr>
            <a:spLocks noGrp="1"/>
          </p:cNvSpPr>
          <p:nvPr>
            <p:ph type="title"/>
          </p:nvPr>
        </p:nvSpPr>
        <p:spPr>
          <a:xfrm>
            <a:off x="640080" y="325369"/>
            <a:ext cx="4368602" cy="1143213"/>
          </a:xfrm>
        </p:spPr>
        <p:txBody>
          <a:bodyPr anchor="b">
            <a:normAutofit/>
          </a:bodyPr>
          <a:lstStyle/>
          <a:p>
            <a:r>
              <a:rPr lang="en-GB" sz="6600" dirty="0"/>
              <a:t>Reflection point</a:t>
            </a:r>
          </a:p>
        </p:txBody>
      </p:sp>
      <p:sp>
        <p:nvSpPr>
          <p:cNvPr id="3" name="Content Placeholder 2">
            <a:extLst>
              <a:ext uri="{FF2B5EF4-FFF2-40B4-BE49-F238E27FC236}">
                <a16:creationId xmlns:a16="http://schemas.microsoft.com/office/drawing/2014/main" id="{F3EE962C-7985-0BA0-35CF-86D0C4935F2E}"/>
              </a:ext>
            </a:extLst>
          </p:cNvPr>
          <p:cNvSpPr>
            <a:spLocks noGrp="1"/>
          </p:cNvSpPr>
          <p:nvPr>
            <p:ph idx="1"/>
          </p:nvPr>
        </p:nvSpPr>
        <p:spPr>
          <a:xfrm>
            <a:off x="640080" y="1828800"/>
            <a:ext cx="4671622" cy="4703831"/>
          </a:xfrm>
        </p:spPr>
        <p:txBody>
          <a:bodyPr>
            <a:normAutofit fontScale="70000" lnSpcReduction="20000"/>
          </a:bodyPr>
          <a:lstStyle/>
          <a:p>
            <a:pPr marL="0" indent="0">
              <a:buNone/>
            </a:pPr>
            <a:r>
              <a:rPr lang="en-GB" dirty="0">
                <a:latin typeface="Times New Roman" panose="02020603050405020304" pitchFamily="18" charset="0"/>
                <a:cs typeface="Times New Roman" panose="02020603050405020304" pitchFamily="18" charset="0"/>
              </a:rPr>
              <a:t>Which of these is ok in school?</a:t>
            </a:r>
          </a:p>
          <a:p>
            <a:pPr marL="285750" indent="-285750">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Becoming ‘friends’ with pupils on social media so that you can share their homework.</a:t>
            </a:r>
          </a:p>
          <a:p>
            <a:pPr marL="285750" indent="-285750">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Recording a video of pupils on your personal phone.</a:t>
            </a:r>
          </a:p>
          <a:p>
            <a:pPr marL="285750" indent="-285750">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Using your phone to show them a relevant picture linked to their learning.</a:t>
            </a:r>
          </a:p>
          <a:p>
            <a:pPr marL="285750" indent="-285750">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Forgetting to check on a group of pupils doing an activity outside the classroom</a:t>
            </a:r>
            <a:r>
              <a:rPr lang="en-GB"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Working with a child 1-1 in a room with a closed door.</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Discussing a sexual term that they don’t understand.</a:t>
            </a:r>
          </a:p>
          <a:p>
            <a:pPr marL="0" indent="0">
              <a:buNone/>
            </a:pPr>
            <a:endParaRPr lang="en-GB" dirty="0"/>
          </a:p>
          <a:p>
            <a:pPr marL="0" indent="0">
              <a:buNone/>
            </a:pPr>
            <a:endParaRPr lang="en-GB" dirty="0"/>
          </a:p>
        </p:txBody>
      </p:sp>
      <p:pic>
        <p:nvPicPr>
          <p:cNvPr id="2050" name="Picture 2" descr="Typing app for pc - lobooth">
            <a:extLst>
              <a:ext uri="{FF2B5EF4-FFF2-40B4-BE49-F238E27FC236}">
                <a16:creationId xmlns:a16="http://schemas.microsoft.com/office/drawing/2014/main" id="{A897B1A0-5209-FF9B-63EB-3FF1D0C2E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027" r="1180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572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D112-2C41-204C-C99D-9D75BBCE9816}"/>
              </a:ext>
            </a:extLst>
          </p:cNvPr>
          <p:cNvSpPr>
            <a:spLocks noGrp="1"/>
          </p:cNvSpPr>
          <p:nvPr>
            <p:ph type="ctrTitle"/>
          </p:nvPr>
        </p:nvSpPr>
        <p:spPr>
          <a:xfrm>
            <a:off x="890338" y="976965"/>
            <a:ext cx="3734014" cy="3566160"/>
          </a:xfrm>
        </p:spPr>
        <p:txBody>
          <a:bodyPr anchor="b">
            <a:normAutofit fontScale="90000"/>
          </a:bodyPr>
          <a:lstStyle/>
          <a:p>
            <a:r>
              <a:rPr lang="en-GB" sz="8000" dirty="0"/>
              <a:t>Dealing with disclosures</a:t>
            </a:r>
          </a:p>
        </p:txBody>
      </p:sp>
      <p:sp>
        <p:nvSpPr>
          <p:cNvPr id="3" name="Subtitle 2">
            <a:extLst>
              <a:ext uri="{FF2B5EF4-FFF2-40B4-BE49-F238E27FC236}">
                <a16:creationId xmlns:a16="http://schemas.microsoft.com/office/drawing/2014/main" id="{495ECE48-ABAB-0CE2-17C3-3C83F4B78A9D}"/>
              </a:ext>
            </a:extLst>
          </p:cNvPr>
          <p:cNvSpPr>
            <a:spLocks noGrp="1"/>
          </p:cNvSpPr>
          <p:nvPr>
            <p:ph type="subTitle" idx="1"/>
          </p:nvPr>
        </p:nvSpPr>
        <p:spPr>
          <a:xfrm>
            <a:off x="890338" y="4908724"/>
            <a:ext cx="3734014" cy="1572768"/>
          </a:xfrm>
        </p:spPr>
        <p:txBody>
          <a:bodyPr>
            <a:normAutofit/>
          </a:bodyPr>
          <a:lstStyle/>
          <a:p>
            <a:endParaRPr lang="en-GB" sz="2800" dirty="0"/>
          </a:p>
          <a:p>
            <a:endParaRPr lang="en-GB" dirty="0"/>
          </a:p>
        </p:txBody>
      </p:sp>
      <p:pic>
        <p:nvPicPr>
          <p:cNvPr id="19" name="Picture 3" descr="Jigsaw puzzles in plastic figures">
            <a:extLst>
              <a:ext uri="{FF2B5EF4-FFF2-40B4-BE49-F238E27FC236}">
                <a16:creationId xmlns:a16="http://schemas.microsoft.com/office/drawing/2014/main" id="{BA8B6F9A-45C7-ACF8-B7E0-B487E30112BF}"/>
              </a:ext>
            </a:extLst>
          </p:cNvPr>
          <p:cNvPicPr>
            <a:picLocks noChangeAspect="1"/>
          </p:cNvPicPr>
          <p:nvPr/>
        </p:nvPicPr>
        <p:blipFill rotWithShape="1">
          <a:blip r:embed="rId2"/>
          <a:srcRect l="17354" r="131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043187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24C8C-DC8A-4417-5546-012A6D9E2091}"/>
              </a:ext>
            </a:extLst>
          </p:cNvPr>
          <p:cNvSpPr>
            <a:spLocks noGrp="1"/>
          </p:cNvSpPr>
          <p:nvPr>
            <p:ph type="title"/>
          </p:nvPr>
        </p:nvSpPr>
        <p:spPr/>
        <p:txBody>
          <a:bodyPr/>
          <a:lstStyle/>
          <a:p>
            <a:r>
              <a:rPr lang="en-GB" dirty="0"/>
              <a:t>Direct / indirect</a:t>
            </a:r>
          </a:p>
        </p:txBody>
      </p:sp>
      <p:sp>
        <p:nvSpPr>
          <p:cNvPr id="3" name="Content Placeholder 2">
            <a:extLst>
              <a:ext uri="{FF2B5EF4-FFF2-40B4-BE49-F238E27FC236}">
                <a16:creationId xmlns:a16="http://schemas.microsoft.com/office/drawing/2014/main" id="{3145A4A1-0888-0020-FAE6-49DDDEEDFBE3}"/>
              </a:ext>
            </a:extLst>
          </p:cNvPr>
          <p:cNvSpPr>
            <a:spLocks noGrp="1"/>
          </p:cNvSpPr>
          <p:nvPr>
            <p:ph idx="1"/>
          </p:nvPr>
        </p:nvSpPr>
        <p:spPr/>
        <p:txBody>
          <a:bodyPr/>
          <a:lstStyle/>
          <a:p>
            <a:pPr marL="0" indent="0">
              <a:buNone/>
            </a:pPr>
            <a:r>
              <a:rPr lang="en-GB" b="1" dirty="0">
                <a:latin typeface="Times New Roman" panose="02020603050405020304" pitchFamily="18" charset="0"/>
                <a:cs typeface="Times New Roman" panose="02020603050405020304" pitchFamily="18" charset="0"/>
              </a:rPr>
              <a:t>Direct</a:t>
            </a:r>
            <a:r>
              <a:rPr lang="en-GB" dirty="0">
                <a:latin typeface="Times New Roman" panose="02020603050405020304" pitchFamily="18" charset="0"/>
                <a:cs typeface="Times New Roman" panose="02020603050405020304" pitchFamily="18" charset="0"/>
              </a:rPr>
              <a:t> – a child asks to discuss something that is bothering them</a:t>
            </a:r>
          </a:p>
          <a:p>
            <a:pPr marL="0" indent="0">
              <a:buNone/>
            </a:pPr>
            <a:r>
              <a:rPr lang="en-GB" b="1" dirty="0">
                <a:latin typeface="Times New Roman" panose="02020603050405020304" pitchFamily="18" charset="0"/>
                <a:cs typeface="Times New Roman" panose="02020603050405020304" pitchFamily="18" charset="0"/>
              </a:rPr>
              <a:t>Indirect:</a:t>
            </a:r>
            <a:endParaRPr lang="en-GB"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Ambiguous verbal statements – </a:t>
            </a:r>
            <a:r>
              <a:rPr lang="en-GB" i="1" dirty="0">
                <a:latin typeface="Times New Roman" panose="02020603050405020304" pitchFamily="18" charset="0"/>
                <a:cs typeface="Times New Roman" panose="02020603050405020304" pitchFamily="18" charset="0"/>
              </a:rPr>
              <a:t>Grandpa’s snoring keeps me awake at night.’</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Behaviour -  </a:t>
            </a:r>
            <a:r>
              <a:rPr lang="en-GB" i="1" dirty="0">
                <a:latin typeface="Times New Roman" panose="02020603050405020304" pitchFamily="18" charset="0"/>
                <a:cs typeface="Times New Roman" panose="02020603050405020304" pitchFamily="18" charset="0"/>
              </a:rPr>
              <a:t>self harm, ‘acting out’, quiet and withdrawn</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Non-verbal communication – </a:t>
            </a:r>
            <a:r>
              <a:rPr lang="en-GB" i="1" dirty="0">
                <a:latin typeface="Times New Roman" panose="02020603050405020304" pitchFamily="18" charset="0"/>
                <a:cs typeface="Times New Roman" panose="02020603050405020304" pitchFamily="18" charset="0"/>
              </a:rPr>
              <a:t>letter writing, drawing, role play, story writing</a:t>
            </a:r>
          </a:p>
          <a:p>
            <a:pPr marL="0" indent="0">
              <a:buNone/>
            </a:pPr>
            <a:endParaRPr lang="en-GB" b="1" dirty="0"/>
          </a:p>
        </p:txBody>
      </p:sp>
    </p:spTree>
    <p:extLst>
      <p:ext uri="{BB962C8B-B14F-4D97-AF65-F5344CB8AC3E}">
        <p14:creationId xmlns:p14="http://schemas.microsoft.com/office/powerpoint/2010/main" val="37359590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CEDDE-66F5-E7F1-AF00-B6A6C54711EC}"/>
              </a:ext>
            </a:extLst>
          </p:cNvPr>
          <p:cNvSpPr>
            <a:spLocks noGrp="1"/>
          </p:cNvSpPr>
          <p:nvPr>
            <p:ph type="title"/>
          </p:nvPr>
        </p:nvSpPr>
        <p:spPr/>
        <p:txBody>
          <a:bodyPr/>
          <a:lstStyle/>
          <a:p>
            <a:r>
              <a:rPr lang="en-GB" dirty="0"/>
              <a:t>Creating a safe space</a:t>
            </a:r>
          </a:p>
        </p:txBody>
      </p:sp>
      <p:pic>
        <p:nvPicPr>
          <p:cNvPr id="4" name="Online Media 3" title="Responding to a Child's Disclosure of Abuse | NSPCC Learning">
            <a:hlinkClick r:id="" action="ppaction://media"/>
            <a:extLst>
              <a:ext uri="{FF2B5EF4-FFF2-40B4-BE49-F238E27FC236}">
                <a16:creationId xmlns:a16="http://schemas.microsoft.com/office/drawing/2014/main" id="{E5185415-8393-D6E5-EE19-BD2F97DC6B77}"/>
              </a:ext>
            </a:extLst>
          </p:cNvPr>
          <p:cNvPicPr>
            <a:picLocks noGrp="1" noRot="1" noChangeAspect="1"/>
          </p:cNvPicPr>
          <p:nvPr>
            <p:ph idx="1"/>
            <a:videoFile r:link="rId1"/>
          </p:nvPr>
        </p:nvPicPr>
        <p:blipFill>
          <a:blip r:embed="rId3"/>
          <a:stretch>
            <a:fillRect/>
          </a:stretch>
        </p:blipFill>
        <p:spPr>
          <a:xfrm>
            <a:off x="2328863" y="1928813"/>
            <a:ext cx="7532687" cy="4252912"/>
          </a:xfrm>
          <a:prstGeom prst="rect">
            <a:avLst/>
          </a:prstGeom>
        </p:spPr>
      </p:pic>
    </p:spTree>
    <p:extLst>
      <p:ext uri="{BB962C8B-B14F-4D97-AF65-F5344CB8AC3E}">
        <p14:creationId xmlns:p14="http://schemas.microsoft.com/office/powerpoint/2010/main" val="1747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B2DCA-638E-3151-4F91-E8480FAC2275}"/>
              </a:ext>
            </a:extLst>
          </p:cNvPr>
          <p:cNvSpPr>
            <a:spLocks noGrp="1"/>
          </p:cNvSpPr>
          <p:nvPr>
            <p:ph type="title"/>
          </p:nvPr>
        </p:nvSpPr>
        <p:spPr/>
        <p:txBody>
          <a:bodyPr/>
          <a:lstStyle/>
          <a:p>
            <a:r>
              <a:rPr lang="en-GB" dirty="0"/>
              <a:t>Do not contaminate the evidence!</a:t>
            </a:r>
          </a:p>
        </p:txBody>
      </p:sp>
      <p:pic>
        <p:nvPicPr>
          <p:cNvPr id="4" name="Online Media 3" title="Safeguarding: Disclosure">
            <a:hlinkClick r:id="" action="ppaction://media"/>
            <a:extLst>
              <a:ext uri="{FF2B5EF4-FFF2-40B4-BE49-F238E27FC236}">
                <a16:creationId xmlns:a16="http://schemas.microsoft.com/office/drawing/2014/main" id="{933CB2C5-5F8A-C419-BEBD-86BBDCF9C2C0}"/>
              </a:ext>
            </a:extLst>
          </p:cNvPr>
          <p:cNvPicPr>
            <a:picLocks noGrp="1" noRot="1" noChangeAspect="1"/>
          </p:cNvPicPr>
          <p:nvPr>
            <p:ph idx="1"/>
            <a:videoFile r:link="rId1"/>
          </p:nvPr>
        </p:nvPicPr>
        <p:blipFill>
          <a:blip r:embed="rId3"/>
          <a:stretch>
            <a:fillRect/>
          </a:stretch>
        </p:blipFill>
        <p:spPr>
          <a:xfrm>
            <a:off x="2328863" y="1928813"/>
            <a:ext cx="7532687" cy="4252912"/>
          </a:xfrm>
          <a:prstGeom prst="rect">
            <a:avLst/>
          </a:prstGeom>
        </p:spPr>
      </p:pic>
    </p:spTree>
    <p:extLst>
      <p:ext uri="{BB962C8B-B14F-4D97-AF65-F5344CB8AC3E}">
        <p14:creationId xmlns:p14="http://schemas.microsoft.com/office/powerpoint/2010/main" val="278724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32" name="Rectangle 3483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37940E-3300-A232-9036-BC0F760B1E61}"/>
              </a:ext>
            </a:extLst>
          </p:cNvPr>
          <p:cNvSpPr>
            <a:spLocks noGrp="1"/>
          </p:cNvSpPr>
          <p:nvPr>
            <p:ph type="title"/>
          </p:nvPr>
        </p:nvSpPr>
        <p:spPr>
          <a:xfrm>
            <a:off x="630936" y="640080"/>
            <a:ext cx="4818888" cy="1481328"/>
          </a:xfrm>
        </p:spPr>
        <p:txBody>
          <a:bodyPr anchor="b">
            <a:normAutofit/>
          </a:bodyPr>
          <a:lstStyle/>
          <a:p>
            <a:pPr>
              <a:lnSpc>
                <a:spcPct val="90000"/>
              </a:lnSpc>
            </a:pPr>
            <a:r>
              <a:rPr lang="en-GB" sz="4800"/>
              <a:t>Important Vocabulary for today</a:t>
            </a:r>
          </a:p>
        </p:txBody>
      </p:sp>
      <p:sp>
        <p:nvSpPr>
          <p:cNvPr id="34834"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34031D-E950-F7DB-F93F-9F5E468F60C5}"/>
              </a:ext>
            </a:extLst>
          </p:cNvPr>
          <p:cNvSpPr>
            <a:spLocks noGrp="1"/>
          </p:cNvSpPr>
          <p:nvPr>
            <p:ph idx="1"/>
          </p:nvPr>
        </p:nvSpPr>
        <p:spPr>
          <a:xfrm>
            <a:off x="630936" y="3150872"/>
            <a:ext cx="9058084" cy="3057904"/>
          </a:xfrm>
        </p:spPr>
        <p:txBody>
          <a:bodyPr anchor="t">
            <a:normAutofit fontScale="92500" lnSpcReduction="20000"/>
          </a:bodyPr>
          <a:lstStyle/>
          <a:p>
            <a:r>
              <a:rPr lang="en-GB" sz="3200" dirty="0">
                <a:highlight>
                  <a:srgbClr val="FFFF00"/>
                </a:highlight>
                <a:latin typeface="Times New Roman" panose="02020603050405020304" pitchFamily="18" charset="0"/>
                <a:cs typeface="Times New Roman" panose="02020603050405020304" pitchFamily="18" charset="0"/>
              </a:rPr>
              <a:t>Child</a:t>
            </a:r>
            <a:r>
              <a:rPr lang="en-GB" sz="3200" dirty="0">
                <a:latin typeface="Times New Roman" panose="02020603050405020304" pitchFamily="18" charset="0"/>
                <a:cs typeface="Times New Roman" panose="02020603050405020304" pitchFamily="18" charset="0"/>
              </a:rPr>
              <a:t> – anyone up to the age of 18</a:t>
            </a:r>
          </a:p>
          <a:p>
            <a:r>
              <a:rPr lang="en-GB" sz="3200" dirty="0">
                <a:highlight>
                  <a:srgbClr val="FFFF00"/>
                </a:highlight>
                <a:latin typeface="Times New Roman" panose="02020603050405020304" pitchFamily="18" charset="0"/>
                <a:cs typeface="Times New Roman" panose="02020603050405020304" pitchFamily="18" charset="0"/>
              </a:rPr>
              <a:t>Maltreatment</a:t>
            </a:r>
            <a:r>
              <a:rPr lang="en-GB" sz="3200" dirty="0">
                <a:latin typeface="Times New Roman" panose="02020603050405020304" pitchFamily="18" charset="0"/>
                <a:cs typeface="Times New Roman" panose="02020603050405020304" pitchFamily="18" charset="0"/>
              </a:rPr>
              <a:t> – all forms of ill treatment, abuse, exploitation, neglect (all equally important)</a:t>
            </a:r>
          </a:p>
          <a:p>
            <a:r>
              <a:rPr lang="en-GB" sz="3200" dirty="0">
                <a:highlight>
                  <a:srgbClr val="FFFF00"/>
                </a:highlight>
                <a:latin typeface="Times New Roman" panose="02020603050405020304" pitchFamily="18" charset="0"/>
                <a:cs typeface="Times New Roman" panose="02020603050405020304" pitchFamily="18" charset="0"/>
              </a:rPr>
              <a:t>Safeguarding</a:t>
            </a:r>
            <a:r>
              <a:rPr lang="en-GB" sz="3200" dirty="0">
                <a:latin typeface="Times New Roman" panose="02020603050405020304" pitchFamily="18" charset="0"/>
                <a:cs typeface="Times New Roman" panose="02020603050405020304" pitchFamily="18" charset="0"/>
              </a:rPr>
              <a:t> – </a:t>
            </a:r>
            <a:r>
              <a:rPr lang="en-GB" sz="3200" b="1" dirty="0">
                <a:latin typeface="Times New Roman" panose="02020603050405020304" pitchFamily="18" charset="0"/>
                <a:cs typeface="Times New Roman" panose="02020603050405020304" pitchFamily="18" charset="0"/>
              </a:rPr>
              <a:t>preventing harm</a:t>
            </a:r>
            <a:r>
              <a:rPr lang="en-GB" sz="3200" dirty="0">
                <a:latin typeface="Times New Roman" panose="02020603050405020304" pitchFamily="18" charset="0"/>
                <a:cs typeface="Times New Roman" panose="02020603050405020304" pitchFamily="18" charset="0"/>
              </a:rPr>
              <a:t>, we are all responsible for children’s wellbeing</a:t>
            </a:r>
          </a:p>
          <a:p>
            <a:r>
              <a:rPr lang="en-GB" sz="3200" dirty="0">
                <a:highlight>
                  <a:srgbClr val="FFFF00"/>
                </a:highlight>
                <a:latin typeface="Times New Roman" panose="02020603050405020304" pitchFamily="18" charset="0"/>
                <a:cs typeface="Times New Roman" panose="02020603050405020304" pitchFamily="18" charset="0"/>
              </a:rPr>
              <a:t>Child Protection</a:t>
            </a:r>
            <a:r>
              <a:rPr lang="en-GB" sz="3200" dirty="0">
                <a:latin typeface="Times New Roman" panose="02020603050405020304" pitchFamily="18" charset="0"/>
                <a:cs typeface="Times New Roman" panose="02020603050405020304" pitchFamily="18" charset="0"/>
              </a:rPr>
              <a:t> – </a:t>
            </a:r>
            <a:r>
              <a:rPr lang="en-GB" sz="3200" b="1" dirty="0">
                <a:latin typeface="Times New Roman" panose="02020603050405020304" pitchFamily="18" charset="0"/>
                <a:cs typeface="Times New Roman" panose="02020603050405020304" pitchFamily="18" charset="0"/>
              </a:rPr>
              <a:t>the response</a:t>
            </a:r>
            <a:r>
              <a:rPr lang="en-GB" sz="3200" u="sng" dirty="0">
                <a:latin typeface="Times New Roman" panose="02020603050405020304" pitchFamily="18" charset="0"/>
                <a:cs typeface="Times New Roman" panose="02020603050405020304" pitchFamily="18" charset="0"/>
              </a:rPr>
              <a:t>, </a:t>
            </a:r>
            <a:r>
              <a:rPr lang="en-GB" sz="3200" dirty="0">
                <a:latin typeface="Times New Roman" panose="02020603050405020304" pitchFamily="18" charset="0"/>
                <a:cs typeface="Times New Roman" panose="02020603050405020304" pitchFamily="18" charset="0"/>
              </a:rPr>
              <a:t>keeping children safe</a:t>
            </a:r>
            <a:endParaRPr lang="en-GB" sz="3200" u="sng" dirty="0">
              <a:latin typeface="Times New Roman" panose="02020603050405020304" pitchFamily="18" charset="0"/>
              <a:cs typeface="Times New Roman" panose="02020603050405020304" pitchFamily="18" charset="0"/>
            </a:endParaRPr>
          </a:p>
          <a:p>
            <a:endParaRPr lang="en-GB" b="1" dirty="0"/>
          </a:p>
        </p:txBody>
      </p:sp>
      <mc:AlternateContent xmlns:mc="http://schemas.openxmlformats.org/markup-compatibility/2006" xmlns:p14="http://schemas.microsoft.com/office/powerpoint/2010/main">
        <mc:Choice Requires="p14">
          <p:contentPart p14:bwMode="auto" r:id="rId3">
            <p14:nvContentPartPr>
              <p14:cNvPr id="34836" name="Ink 3483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34836" name="Ink 3483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1956150"/>
                <a:ext cx="36000" cy="32709"/>
              </a:xfrm>
              <a:prstGeom prst="rect">
                <a:avLst/>
              </a:prstGeom>
            </p:spPr>
          </p:pic>
        </mc:Fallback>
      </mc:AlternateContent>
      <p:pic>
        <p:nvPicPr>
          <p:cNvPr id="34818" name="Picture 2" descr="Free Nice Words Cliparts, Download Free Nice Words Cliparts png images ...">
            <a:extLst>
              <a:ext uri="{FF2B5EF4-FFF2-40B4-BE49-F238E27FC236}">
                <a16:creationId xmlns:a16="http://schemas.microsoft.com/office/drawing/2014/main" id="{1AE932EB-56D9-B64D-68FE-AB4D303F0DF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742753" y="299477"/>
            <a:ext cx="4152454" cy="277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9486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39C8E-5368-2657-BDAE-169986F14E78}"/>
              </a:ext>
            </a:extLst>
          </p:cNvPr>
          <p:cNvSpPr>
            <a:spLocks noGrp="1"/>
          </p:cNvSpPr>
          <p:nvPr>
            <p:ph type="title"/>
          </p:nvPr>
        </p:nvSpPr>
        <p:spPr/>
        <p:txBody>
          <a:bodyPr/>
          <a:lstStyle/>
          <a:p>
            <a:r>
              <a:rPr lang="en-GB" dirty="0"/>
              <a:t>Let’s have a go…..</a:t>
            </a:r>
          </a:p>
        </p:txBody>
      </p:sp>
      <p:pic>
        <p:nvPicPr>
          <p:cNvPr id="4" name="Online Media 3" title="Responding to Disclosures - English">
            <a:hlinkClick r:id="" action="ppaction://media"/>
            <a:extLst>
              <a:ext uri="{FF2B5EF4-FFF2-40B4-BE49-F238E27FC236}">
                <a16:creationId xmlns:a16="http://schemas.microsoft.com/office/drawing/2014/main" id="{A0075C41-1E43-6EE0-A980-ABEBA94BBD49}"/>
              </a:ext>
            </a:extLst>
          </p:cNvPr>
          <p:cNvPicPr>
            <a:picLocks noGrp="1" noRot="1" noChangeAspect="1"/>
          </p:cNvPicPr>
          <p:nvPr>
            <p:ph idx="1"/>
            <a:videoFile r:link="rId1"/>
          </p:nvPr>
        </p:nvPicPr>
        <p:blipFill>
          <a:blip r:embed="rId4"/>
          <a:stretch>
            <a:fillRect/>
          </a:stretch>
        </p:blipFill>
        <p:spPr>
          <a:xfrm>
            <a:off x="2328863" y="1928813"/>
            <a:ext cx="7532687" cy="4252912"/>
          </a:xfrm>
          <a:prstGeom prst="rect">
            <a:avLst/>
          </a:prstGeom>
        </p:spPr>
      </p:pic>
    </p:spTree>
    <p:extLst>
      <p:ext uri="{BB962C8B-B14F-4D97-AF65-F5344CB8AC3E}">
        <p14:creationId xmlns:p14="http://schemas.microsoft.com/office/powerpoint/2010/main" val="102068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7DD5E-BA31-9108-898B-C3691BC097AD}"/>
              </a:ext>
            </a:extLst>
          </p:cNvPr>
          <p:cNvSpPr>
            <a:spLocks noGrp="1"/>
          </p:cNvSpPr>
          <p:nvPr>
            <p:ph type="title"/>
          </p:nvPr>
        </p:nvSpPr>
        <p:spPr>
          <a:xfrm>
            <a:off x="640080" y="325369"/>
            <a:ext cx="4368602" cy="1143213"/>
          </a:xfrm>
        </p:spPr>
        <p:txBody>
          <a:bodyPr anchor="b">
            <a:normAutofit/>
          </a:bodyPr>
          <a:lstStyle/>
          <a:p>
            <a:r>
              <a:rPr lang="en-GB" sz="6600" dirty="0"/>
              <a:t>Reflection point</a:t>
            </a:r>
          </a:p>
        </p:txBody>
      </p:sp>
      <p:sp>
        <p:nvSpPr>
          <p:cNvPr id="3" name="Content Placeholder 2">
            <a:extLst>
              <a:ext uri="{FF2B5EF4-FFF2-40B4-BE49-F238E27FC236}">
                <a16:creationId xmlns:a16="http://schemas.microsoft.com/office/drawing/2014/main" id="{F3EE962C-7985-0BA0-35CF-86D0C4935F2E}"/>
              </a:ext>
            </a:extLst>
          </p:cNvPr>
          <p:cNvSpPr>
            <a:spLocks noGrp="1"/>
          </p:cNvSpPr>
          <p:nvPr>
            <p:ph idx="1"/>
          </p:nvPr>
        </p:nvSpPr>
        <p:spPr>
          <a:xfrm>
            <a:off x="640080" y="1828800"/>
            <a:ext cx="4671622" cy="4364767"/>
          </a:xfrm>
        </p:spPr>
        <p:txBody>
          <a:bodyPr>
            <a:normAutofit/>
          </a:bodyPr>
          <a:lstStyle/>
          <a:p>
            <a:pPr marL="0" indent="0">
              <a:buNone/>
            </a:pPr>
            <a:r>
              <a:rPr lang="en-GB" dirty="0">
                <a:latin typeface="Times New Roman" panose="02020603050405020304" pitchFamily="18" charset="0"/>
                <a:cs typeface="Times New Roman" panose="02020603050405020304" pitchFamily="18" charset="0"/>
              </a:rPr>
              <a:t>What do you think about how the teacher dealt with the situation.</a:t>
            </a:r>
          </a:p>
          <a:p>
            <a:pPr marL="0" indent="0">
              <a:buNone/>
            </a:pPr>
            <a:endParaRPr lang="en-GB" dirty="0">
              <a:latin typeface="Times New Roman" panose="02020603050405020304" pitchFamily="18" charset="0"/>
              <a:cs typeface="Times New Roman" panose="02020603050405020304" pitchFamily="18" charset="0"/>
            </a:endParaRPr>
          </a:p>
          <a:p>
            <a:pPr marL="0" indent="0">
              <a:buNone/>
            </a:pPr>
            <a:r>
              <a:rPr lang="en-GB" dirty="0">
                <a:latin typeface="Times New Roman" panose="02020603050405020304" pitchFamily="18" charset="0"/>
                <a:cs typeface="Times New Roman" panose="02020603050405020304" pitchFamily="18" charset="0"/>
              </a:rPr>
              <a:t>What were the most important parts of the disclosure? </a:t>
            </a:r>
          </a:p>
          <a:p>
            <a:pPr marL="0" indent="0">
              <a:buNone/>
            </a:pPr>
            <a:endParaRPr lang="en-GB" dirty="0"/>
          </a:p>
          <a:p>
            <a:pPr marL="0" indent="0">
              <a:buNone/>
            </a:pPr>
            <a:endParaRPr lang="en-GB" dirty="0"/>
          </a:p>
        </p:txBody>
      </p:sp>
      <p:pic>
        <p:nvPicPr>
          <p:cNvPr id="2050" name="Picture 2" descr="Typing app for pc - lobooth">
            <a:extLst>
              <a:ext uri="{FF2B5EF4-FFF2-40B4-BE49-F238E27FC236}">
                <a16:creationId xmlns:a16="http://schemas.microsoft.com/office/drawing/2014/main" id="{A897B1A0-5209-FF9B-63EB-3FF1D0C2E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027" r="1180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8901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30CE7-4708-0449-E7EF-DE6B880E57B6}"/>
              </a:ext>
            </a:extLst>
          </p:cNvPr>
          <p:cNvSpPr>
            <a:spLocks noGrp="1"/>
          </p:cNvSpPr>
          <p:nvPr>
            <p:ph type="title"/>
          </p:nvPr>
        </p:nvSpPr>
        <p:spPr/>
        <p:txBody>
          <a:bodyPr/>
          <a:lstStyle/>
          <a:p>
            <a:r>
              <a:rPr lang="en-GB" dirty="0"/>
              <a:t>How to write a robust safeguarding report</a:t>
            </a:r>
          </a:p>
        </p:txBody>
      </p:sp>
      <p:sp>
        <p:nvSpPr>
          <p:cNvPr id="9" name="Content Placeholder 8">
            <a:extLst>
              <a:ext uri="{FF2B5EF4-FFF2-40B4-BE49-F238E27FC236}">
                <a16:creationId xmlns:a16="http://schemas.microsoft.com/office/drawing/2014/main" id="{7544825C-0B60-EBD3-8EB6-3047513F80F2}"/>
              </a:ext>
            </a:extLst>
          </p:cNvPr>
          <p:cNvSpPr>
            <a:spLocks noGrp="1"/>
          </p:cNvSpPr>
          <p:nvPr>
            <p:ph idx="1"/>
          </p:nvPr>
        </p:nvSpPr>
        <p:spPr/>
        <p:txBody>
          <a:bodyPr/>
          <a:lstStyle/>
          <a:p>
            <a:endParaRPr lang="en-GB" dirty="0"/>
          </a:p>
        </p:txBody>
      </p:sp>
      <p:pic>
        <p:nvPicPr>
          <p:cNvPr id="11" name="Picture 10">
            <a:extLst>
              <a:ext uri="{FF2B5EF4-FFF2-40B4-BE49-F238E27FC236}">
                <a16:creationId xmlns:a16="http://schemas.microsoft.com/office/drawing/2014/main" id="{AEEC7B6A-495D-205F-1AAE-84DADE782D72}"/>
              </a:ext>
            </a:extLst>
          </p:cNvPr>
          <p:cNvPicPr>
            <a:picLocks noChangeAspect="1"/>
          </p:cNvPicPr>
          <p:nvPr/>
        </p:nvPicPr>
        <p:blipFill rotWithShape="1">
          <a:blip r:embed="rId3"/>
          <a:srcRect t="9551"/>
          <a:stretch/>
        </p:blipFill>
        <p:spPr>
          <a:xfrm>
            <a:off x="838200" y="1929383"/>
            <a:ext cx="8084127" cy="4187333"/>
          </a:xfrm>
          <a:prstGeom prst="rect">
            <a:avLst/>
          </a:prstGeom>
        </p:spPr>
      </p:pic>
    </p:spTree>
    <p:extLst>
      <p:ext uri="{BB962C8B-B14F-4D97-AF65-F5344CB8AC3E}">
        <p14:creationId xmlns:p14="http://schemas.microsoft.com/office/powerpoint/2010/main" val="22584259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4DF2-E6E9-6677-D88A-E4AC444E6CF3}"/>
              </a:ext>
            </a:extLst>
          </p:cNvPr>
          <p:cNvSpPr>
            <a:spLocks noGrp="1"/>
          </p:cNvSpPr>
          <p:nvPr>
            <p:ph type="title"/>
          </p:nvPr>
        </p:nvSpPr>
        <p:spPr/>
        <p:txBody>
          <a:bodyPr/>
          <a:lstStyle/>
          <a:p>
            <a:r>
              <a:rPr lang="en-GB" dirty="0"/>
              <a:t>Next steps……</a:t>
            </a:r>
          </a:p>
        </p:txBody>
      </p:sp>
      <p:sp>
        <p:nvSpPr>
          <p:cNvPr id="3" name="Content Placeholder 2">
            <a:extLst>
              <a:ext uri="{FF2B5EF4-FFF2-40B4-BE49-F238E27FC236}">
                <a16:creationId xmlns:a16="http://schemas.microsoft.com/office/drawing/2014/main" id="{6E5F884E-EE9D-C825-0F77-C56AFB044F7A}"/>
              </a:ext>
            </a:extLst>
          </p:cNvPr>
          <p:cNvSpPr>
            <a:spLocks noGrp="1"/>
          </p:cNvSpPr>
          <p:nvPr>
            <p:ph idx="1"/>
          </p:nvPr>
        </p:nvSpPr>
        <p:spPr/>
        <p:txBody>
          <a:bodyPr>
            <a:normAutofit fontScale="85000" lnSpcReduction="20000"/>
          </a:bodyPr>
          <a:lstStyle/>
          <a:p>
            <a:r>
              <a:rPr lang="en-GB" dirty="0">
                <a:latin typeface="Times New Roman" panose="02020603050405020304" pitchFamily="18" charset="0"/>
                <a:cs typeface="Times New Roman" panose="02020603050405020304" pitchFamily="18" charset="0"/>
              </a:rPr>
              <a:t>Pass the report to the </a:t>
            </a:r>
            <a:r>
              <a:rPr lang="en-GB" b="1" dirty="0">
                <a:latin typeface="Times New Roman" panose="02020603050405020304" pitchFamily="18" charset="0"/>
                <a:cs typeface="Times New Roman" panose="02020603050405020304" pitchFamily="18" charset="0"/>
              </a:rPr>
              <a:t>school’s DSL (or deputy) </a:t>
            </a:r>
            <a:r>
              <a:rPr lang="en-GB" dirty="0">
                <a:latin typeface="Times New Roman" panose="02020603050405020304" pitchFamily="18" charset="0"/>
                <a:cs typeface="Times New Roman" panose="02020603050405020304" pitchFamily="18" charset="0"/>
              </a:rPr>
              <a:t>- following the school’s safeguarding policy</a:t>
            </a:r>
          </a:p>
          <a:p>
            <a:r>
              <a:rPr lang="en-GB" dirty="0">
                <a:latin typeface="Times New Roman" panose="02020603050405020304" pitchFamily="18" charset="0"/>
                <a:cs typeface="Times New Roman" panose="02020603050405020304" pitchFamily="18" charset="0"/>
              </a:rPr>
              <a:t>Tell </a:t>
            </a:r>
            <a:r>
              <a:rPr lang="en-GB" b="1" dirty="0">
                <a:latin typeface="Times New Roman" panose="02020603050405020304" pitchFamily="18" charset="0"/>
                <a:cs typeface="Times New Roman" panose="02020603050405020304" pitchFamily="18" charset="0"/>
              </a:rPr>
              <a:t>3D Recruit’s DSO’s </a:t>
            </a:r>
            <a:r>
              <a:rPr lang="en-GB" dirty="0">
                <a:latin typeface="Times New Roman" panose="02020603050405020304" pitchFamily="18" charset="0"/>
                <a:cs typeface="Times New Roman" panose="02020603050405020304" pitchFamily="18" charset="0"/>
              </a:rPr>
              <a:t>that you have made this report (Amy </a:t>
            </a:r>
            <a:r>
              <a:rPr lang="en-GB" dirty="0" err="1">
                <a:latin typeface="Times New Roman" panose="02020603050405020304" pitchFamily="18" charset="0"/>
                <a:cs typeface="Times New Roman" panose="02020603050405020304" pitchFamily="18" charset="0"/>
              </a:rPr>
              <a:t>Gudgeon</a:t>
            </a:r>
            <a:r>
              <a:rPr lang="en-GB" dirty="0">
                <a:latin typeface="Times New Roman" panose="02020603050405020304" pitchFamily="18" charset="0"/>
                <a:cs typeface="Times New Roman" panose="02020603050405020304" pitchFamily="18" charset="0"/>
              </a:rPr>
              <a:t> and Ben Arnold)</a:t>
            </a:r>
          </a:p>
          <a:p>
            <a:pPr marL="0" indent="0">
              <a:buNone/>
            </a:pPr>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In an </a:t>
            </a:r>
            <a:r>
              <a:rPr lang="en-GB" b="1" dirty="0">
                <a:latin typeface="Times New Roman" panose="02020603050405020304" pitchFamily="18" charset="0"/>
                <a:cs typeface="Times New Roman" panose="02020603050405020304" pitchFamily="18" charset="0"/>
              </a:rPr>
              <a:t>emergency, or if you cannot contact the DSL or 3D Recruit’s DSO </a:t>
            </a:r>
            <a:r>
              <a:rPr lang="en-GB" dirty="0">
                <a:latin typeface="Times New Roman" panose="02020603050405020304" pitchFamily="18" charset="0"/>
                <a:cs typeface="Times New Roman" panose="02020603050405020304" pitchFamily="18" charset="0"/>
              </a:rPr>
              <a:t>for</a:t>
            </a:r>
            <a:r>
              <a:rPr lang="en-GB" b="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advice:</a:t>
            </a:r>
          </a:p>
          <a:p>
            <a:r>
              <a:rPr lang="en-GB" b="1" dirty="0">
                <a:latin typeface="Times New Roman" panose="02020603050405020304" pitchFamily="18" charset="0"/>
                <a:cs typeface="Times New Roman" panose="02020603050405020304" pitchFamily="18" charset="0"/>
              </a:rPr>
              <a:t>call 999</a:t>
            </a:r>
          </a:p>
          <a:p>
            <a:pPr marL="0" indent="0">
              <a:buNone/>
            </a:pPr>
            <a:r>
              <a:rPr lang="en-GB" dirty="0">
                <a:latin typeface="Times New Roman" panose="02020603050405020304" pitchFamily="18" charset="0"/>
                <a:cs typeface="Times New Roman" panose="02020603050405020304" pitchFamily="18" charset="0"/>
              </a:rPr>
              <a:t>Or </a:t>
            </a:r>
          </a:p>
          <a:p>
            <a:pPr marL="0" indent="0">
              <a:buNone/>
            </a:pPr>
            <a:r>
              <a:rPr lang="en-GB" dirty="0">
                <a:latin typeface="Times New Roman" panose="02020603050405020304" pitchFamily="18" charset="0"/>
                <a:cs typeface="Times New Roman" panose="02020603050405020304" pitchFamily="18" charset="0"/>
              </a:rPr>
              <a:t>* Speak to </a:t>
            </a:r>
            <a:r>
              <a:rPr lang="en-GB" b="1" dirty="0" err="1">
                <a:latin typeface="Times New Roman" panose="02020603050405020304" pitchFamily="18" charset="0"/>
                <a:cs typeface="Times New Roman" panose="02020603050405020304" pitchFamily="18" charset="0"/>
              </a:rPr>
              <a:t>SPoA</a:t>
            </a:r>
            <a:r>
              <a:rPr lang="en-GB" b="1" dirty="0">
                <a:latin typeface="Times New Roman" panose="02020603050405020304" pitchFamily="18" charset="0"/>
                <a:cs typeface="Times New Roman" panose="02020603050405020304" pitchFamily="18" charset="0"/>
              </a:rPr>
              <a:t> on 01323 464222</a:t>
            </a:r>
          </a:p>
          <a:p>
            <a:endParaRPr lang="en-GB" dirty="0"/>
          </a:p>
          <a:p>
            <a:pPr marL="0" indent="0">
              <a:buNone/>
            </a:pPr>
            <a:endParaRPr lang="en-GB" dirty="0"/>
          </a:p>
          <a:p>
            <a:endParaRPr lang="en-GB" dirty="0"/>
          </a:p>
          <a:p>
            <a:endParaRPr lang="en-GB" dirty="0"/>
          </a:p>
          <a:p>
            <a:endParaRPr lang="en-GB" dirty="0"/>
          </a:p>
        </p:txBody>
      </p:sp>
      <p:pic>
        <p:nvPicPr>
          <p:cNvPr id="54274" name="Picture 2" descr="Single Point of Advice - ESSCP">
            <a:extLst>
              <a:ext uri="{FF2B5EF4-FFF2-40B4-BE49-F238E27FC236}">
                <a16:creationId xmlns:a16="http://schemas.microsoft.com/office/drawing/2014/main" id="{E761BADD-ABC7-8FA8-DFD2-3B22565DA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4760829"/>
            <a:ext cx="3810000"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4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79F0DA-6391-5A4B-5E60-21AA7C59E18C}"/>
              </a:ext>
            </a:extLst>
          </p:cNvPr>
          <p:cNvSpPr>
            <a:spLocks noGrp="1"/>
          </p:cNvSpPr>
          <p:nvPr>
            <p:ph type="title"/>
          </p:nvPr>
        </p:nvSpPr>
        <p:spPr>
          <a:xfrm>
            <a:off x="630936" y="640080"/>
            <a:ext cx="4818888" cy="1481328"/>
          </a:xfrm>
        </p:spPr>
        <p:txBody>
          <a:bodyPr anchor="b">
            <a:normAutofit/>
          </a:bodyPr>
          <a:lstStyle/>
          <a:p>
            <a:r>
              <a:rPr lang="en-GB" sz="5600"/>
              <a:t>What happens next?</a:t>
            </a:r>
          </a:p>
        </p:txBody>
      </p:sp>
      <p:sp>
        <p:nvSpPr>
          <p:cNvPr id="103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D3E55B-1D30-4A0B-00FA-7092723112D7}"/>
              </a:ext>
            </a:extLst>
          </p:cNvPr>
          <p:cNvSpPr>
            <a:spLocks noGrp="1"/>
          </p:cNvSpPr>
          <p:nvPr>
            <p:ph idx="1"/>
          </p:nvPr>
        </p:nvSpPr>
        <p:spPr>
          <a:xfrm>
            <a:off x="630936" y="2660904"/>
            <a:ext cx="4818888" cy="3547872"/>
          </a:xfrm>
        </p:spPr>
        <p:txBody>
          <a:bodyPr anchor="t">
            <a:normAutofit lnSpcReduction="10000"/>
          </a:bodyPr>
          <a:lstStyle/>
          <a:p>
            <a:r>
              <a:rPr lang="en-GB" dirty="0">
                <a:latin typeface="Times New Roman" panose="02020603050405020304" pitchFamily="18" charset="0"/>
                <a:cs typeface="Times New Roman" panose="02020603050405020304" pitchFamily="18" charset="0"/>
              </a:rPr>
              <a:t>You have the right to ask what happened to the report</a:t>
            </a:r>
          </a:p>
          <a:p>
            <a:r>
              <a:rPr lang="en-GB" dirty="0">
                <a:latin typeface="Times New Roman" panose="02020603050405020304" pitchFamily="18" charset="0"/>
                <a:cs typeface="Times New Roman" panose="02020603050405020304" pitchFamily="18" charset="0"/>
              </a:rPr>
              <a:t>The answer might be confidential, but you have the right to check</a:t>
            </a:r>
          </a:p>
          <a:p>
            <a:r>
              <a:rPr lang="en-GB" dirty="0">
                <a:latin typeface="Times New Roman" panose="02020603050405020304" pitchFamily="18" charset="0"/>
                <a:cs typeface="Times New Roman" panose="02020603050405020304" pitchFamily="18" charset="0"/>
              </a:rPr>
              <a:t>If you feel concerned, speak to 3D Recruits DSO’s</a:t>
            </a:r>
          </a:p>
          <a:p>
            <a:endParaRPr lang="en-GB" dirty="0"/>
          </a:p>
        </p:txBody>
      </p:sp>
      <mc:AlternateContent xmlns:mc="http://schemas.openxmlformats.org/markup-compatibility/2006" xmlns:p14="http://schemas.microsoft.com/office/powerpoint/2010/main">
        <mc:Choice Requires="p14">
          <p:contentPart p14:bwMode="auto" r:id="rId2">
            <p14:nvContentPartPr>
              <p14:cNvPr id="1035" name="Ink 103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035" name="Ink 103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1026" name="Picture 2" descr="Be Vigilant stock illustration. Illustration of concept - 241136688">
            <a:extLst>
              <a:ext uri="{FF2B5EF4-FFF2-40B4-BE49-F238E27FC236}">
                <a16:creationId xmlns:a16="http://schemas.microsoft.com/office/drawing/2014/main" id="{2E9A8D96-814B-1468-3A24-2C0DDA72D8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6764"/>
          <a:stretch/>
        </p:blipFill>
        <p:spPr bwMode="auto">
          <a:xfrm>
            <a:off x="6099048" y="1979751"/>
            <a:ext cx="5458968" cy="2898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24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7DD5E-BA31-9108-898B-C3691BC097AD}"/>
              </a:ext>
            </a:extLst>
          </p:cNvPr>
          <p:cNvSpPr>
            <a:spLocks noGrp="1"/>
          </p:cNvSpPr>
          <p:nvPr>
            <p:ph type="title"/>
          </p:nvPr>
        </p:nvSpPr>
        <p:spPr>
          <a:xfrm>
            <a:off x="640080" y="325369"/>
            <a:ext cx="4368602" cy="1143213"/>
          </a:xfrm>
        </p:spPr>
        <p:txBody>
          <a:bodyPr anchor="b">
            <a:normAutofit/>
          </a:bodyPr>
          <a:lstStyle/>
          <a:p>
            <a:r>
              <a:rPr lang="en-GB" sz="6600" dirty="0"/>
              <a:t>Reflection point</a:t>
            </a:r>
          </a:p>
        </p:txBody>
      </p:sp>
      <p:sp>
        <p:nvSpPr>
          <p:cNvPr id="3" name="Content Placeholder 2">
            <a:extLst>
              <a:ext uri="{FF2B5EF4-FFF2-40B4-BE49-F238E27FC236}">
                <a16:creationId xmlns:a16="http://schemas.microsoft.com/office/drawing/2014/main" id="{F3EE962C-7985-0BA0-35CF-86D0C4935F2E}"/>
              </a:ext>
            </a:extLst>
          </p:cNvPr>
          <p:cNvSpPr>
            <a:spLocks noGrp="1"/>
          </p:cNvSpPr>
          <p:nvPr>
            <p:ph idx="1"/>
          </p:nvPr>
        </p:nvSpPr>
        <p:spPr>
          <a:xfrm>
            <a:off x="640080" y="1828800"/>
            <a:ext cx="6162502" cy="4364767"/>
          </a:xfrm>
        </p:spPr>
        <p:txBody>
          <a:bodyPr>
            <a:normAutofit fontScale="77500" lnSpcReduction="20000"/>
          </a:bodyPr>
          <a:lstStyle/>
          <a:p>
            <a:pPr marL="0" indent="0">
              <a:buNone/>
            </a:pPr>
            <a:r>
              <a:rPr lang="en-GB" dirty="0">
                <a:latin typeface="Times New Roman" panose="02020603050405020304" pitchFamily="18" charset="0"/>
                <a:cs typeface="Times New Roman" panose="02020603050405020304" pitchFamily="18" charset="0"/>
              </a:rPr>
              <a:t>Which one of these is a good report?     1 or 2</a:t>
            </a:r>
          </a:p>
          <a:p>
            <a:pPr marL="0" indent="0">
              <a:buNone/>
            </a:pPr>
            <a:endParaRPr lang="en-GB" dirty="0">
              <a:latin typeface="Times New Roman" panose="02020603050405020304" pitchFamily="18" charset="0"/>
              <a:cs typeface="Times New Roman" panose="02020603050405020304" pitchFamily="18" charset="0"/>
            </a:endParaRP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latin typeface="Times New Roman" panose="02020603050405020304" pitchFamily="18" charset="0"/>
                <a:cs typeface="Times New Roman" panose="02020603050405020304" pitchFamily="18" charset="0"/>
              </a:rPr>
              <a:t>Can you tell me why?</a:t>
            </a:r>
          </a:p>
          <a:p>
            <a:pPr marL="0" indent="0">
              <a:buNone/>
            </a:pPr>
            <a:endParaRPr lang="en-GB" dirty="0"/>
          </a:p>
          <a:p>
            <a:pPr marL="0" indent="0">
              <a:buNone/>
            </a:pPr>
            <a:endParaRPr lang="en-GB" dirty="0"/>
          </a:p>
        </p:txBody>
      </p:sp>
      <p:pic>
        <p:nvPicPr>
          <p:cNvPr id="2050" name="Picture 2" descr="Typing app for pc - lobooth">
            <a:extLst>
              <a:ext uri="{FF2B5EF4-FFF2-40B4-BE49-F238E27FC236}">
                <a16:creationId xmlns:a16="http://schemas.microsoft.com/office/drawing/2014/main" id="{A897B1A0-5209-FF9B-63EB-3FF1D0C2E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027" r="11803"/>
          <a:stretch/>
        </p:blipFill>
        <p:spPr bwMode="auto">
          <a:xfrm>
            <a:off x="7183320" y="10"/>
            <a:ext cx="500715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5938F2C-1D08-E640-8C72-D4F61C16B6B6}"/>
              </a:ext>
            </a:extLst>
          </p:cNvPr>
          <p:cNvPicPr>
            <a:picLocks noChangeAspect="1"/>
          </p:cNvPicPr>
          <p:nvPr/>
        </p:nvPicPr>
        <p:blipFill>
          <a:blip r:embed="rId4"/>
          <a:stretch>
            <a:fillRect/>
          </a:stretch>
        </p:blipFill>
        <p:spPr>
          <a:xfrm>
            <a:off x="323198" y="2409891"/>
            <a:ext cx="9365304" cy="3256618"/>
          </a:xfrm>
          <a:prstGeom prst="rect">
            <a:avLst/>
          </a:prstGeom>
        </p:spPr>
      </p:pic>
    </p:spTree>
    <p:extLst>
      <p:ext uri="{BB962C8B-B14F-4D97-AF65-F5344CB8AC3E}">
        <p14:creationId xmlns:p14="http://schemas.microsoft.com/office/powerpoint/2010/main" val="2022163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578E8-1EE6-715A-DA3F-C3F2EC39646F}"/>
              </a:ext>
            </a:extLst>
          </p:cNvPr>
          <p:cNvSpPr>
            <a:spLocks noGrp="1"/>
          </p:cNvSpPr>
          <p:nvPr>
            <p:ph type="title"/>
          </p:nvPr>
        </p:nvSpPr>
        <p:spPr/>
        <p:txBody>
          <a:bodyPr/>
          <a:lstStyle/>
          <a:p>
            <a:r>
              <a:rPr lang="en-GB" dirty="0"/>
              <a:t>Why don’t children disclose information? </a:t>
            </a:r>
          </a:p>
        </p:txBody>
      </p:sp>
      <p:pic>
        <p:nvPicPr>
          <p:cNvPr id="5" name="Content Placeholder 4">
            <a:extLst>
              <a:ext uri="{FF2B5EF4-FFF2-40B4-BE49-F238E27FC236}">
                <a16:creationId xmlns:a16="http://schemas.microsoft.com/office/drawing/2014/main" id="{27A27EF0-946D-B554-F6A2-4F8F625AD24A}"/>
              </a:ext>
            </a:extLst>
          </p:cNvPr>
          <p:cNvPicPr>
            <a:picLocks noGrp="1" noChangeAspect="1"/>
          </p:cNvPicPr>
          <p:nvPr>
            <p:ph idx="1"/>
          </p:nvPr>
        </p:nvPicPr>
        <p:blipFill>
          <a:blip r:embed="rId3"/>
          <a:stretch>
            <a:fillRect/>
          </a:stretch>
        </p:blipFill>
        <p:spPr>
          <a:xfrm>
            <a:off x="838200" y="1878196"/>
            <a:ext cx="8375073" cy="4781925"/>
          </a:xfrm>
        </p:spPr>
      </p:pic>
    </p:spTree>
    <p:extLst>
      <p:ext uri="{BB962C8B-B14F-4D97-AF65-F5344CB8AC3E}">
        <p14:creationId xmlns:p14="http://schemas.microsoft.com/office/powerpoint/2010/main" val="19459070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C2D2-5289-8A73-7957-41856338E228}"/>
              </a:ext>
            </a:extLst>
          </p:cNvPr>
          <p:cNvSpPr>
            <a:spLocks noGrp="1"/>
          </p:cNvSpPr>
          <p:nvPr>
            <p:ph type="title"/>
          </p:nvPr>
        </p:nvSpPr>
        <p:spPr/>
        <p:txBody>
          <a:bodyPr/>
          <a:lstStyle/>
          <a:p>
            <a:r>
              <a:rPr lang="en-GB" dirty="0"/>
              <a:t>Why don’t adults take action?</a:t>
            </a:r>
          </a:p>
        </p:txBody>
      </p:sp>
      <p:sp>
        <p:nvSpPr>
          <p:cNvPr id="3" name="Content Placeholder 2">
            <a:extLst>
              <a:ext uri="{FF2B5EF4-FFF2-40B4-BE49-F238E27FC236}">
                <a16:creationId xmlns:a16="http://schemas.microsoft.com/office/drawing/2014/main" id="{EC30A3C2-D38C-9484-8BB7-42B0FD58F661}"/>
              </a:ext>
            </a:extLst>
          </p:cNvPr>
          <p:cNvSpPr>
            <a:spLocks noGrp="1"/>
          </p:cNvSpPr>
          <p:nvPr>
            <p:ph idx="1"/>
          </p:nvPr>
        </p:nvSpPr>
        <p:spPr>
          <a:xfrm>
            <a:off x="838200" y="1929384"/>
            <a:ext cx="10515600" cy="4787102"/>
          </a:xfrm>
        </p:spPr>
        <p:txBody>
          <a:bodyPr>
            <a:normAutofit fontScale="85000" lnSpcReduction="20000"/>
          </a:bodyPr>
          <a:lstStyle/>
          <a:p>
            <a:r>
              <a:rPr lang="en-GB" dirty="0">
                <a:latin typeface="Times New Roman" panose="02020603050405020304" pitchFamily="18" charset="0"/>
                <a:cs typeface="Times New Roman" panose="02020603050405020304" pitchFamily="18" charset="0"/>
              </a:rPr>
              <a:t>Failure to appreciate that child maltreatment can and does happen everywhere – no matter how ‘affluent’ or ‘quiet’</a:t>
            </a:r>
          </a:p>
          <a:p>
            <a:r>
              <a:rPr lang="en-GB" dirty="0">
                <a:latin typeface="Times New Roman" panose="02020603050405020304" pitchFamily="18" charset="0"/>
                <a:cs typeface="Times New Roman" panose="02020603050405020304" pitchFamily="18" charset="0"/>
              </a:rPr>
              <a:t>Worrying about damaging the organisation's reputation</a:t>
            </a:r>
          </a:p>
          <a:p>
            <a:r>
              <a:rPr lang="en-GB" dirty="0">
                <a:latin typeface="Times New Roman" panose="02020603050405020304" pitchFamily="18" charset="0"/>
                <a:cs typeface="Times New Roman" panose="02020603050405020304" pitchFamily="18" charset="0"/>
              </a:rPr>
              <a:t>Thinking someone else will deal with it</a:t>
            </a:r>
          </a:p>
          <a:p>
            <a:r>
              <a:rPr lang="en-GB" dirty="0">
                <a:latin typeface="Times New Roman" panose="02020603050405020304" pitchFamily="18" charset="0"/>
                <a:cs typeface="Times New Roman" panose="02020603050405020304" pitchFamily="18" charset="0"/>
              </a:rPr>
              <a:t>Concern about someone else getting into trouble, especially if the potential abuser is a relative or partner</a:t>
            </a:r>
          </a:p>
          <a:p>
            <a:r>
              <a:rPr lang="en-GB" dirty="0">
                <a:latin typeface="Times New Roman" panose="02020603050405020304" pitchFamily="18" charset="0"/>
                <a:cs typeface="Times New Roman" panose="02020603050405020304" pitchFamily="18" charset="0"/>
              </a:rPr>
              <a:t>Worrying they might have it wrong or make the situation worse</a:t>
            </a:r>
          </a:p>
          <a:p>
            <a:r>
              <a:rPr lang="en-GB" dirty="0">
                <a:latin typeface="Times New Roman" panose="02020603050405020304" pitchFamily="18" charset="0"/>
                <a:cs typeface="Times New Roman" panose="02020603050405020304" pitchFamily="18" charset="0"/>
              </a:rPr>
              <a:t>Lack of training on how to respond correctly</a:t>
            </a:r>
          </a:p>
          <a:p>
            <a:r>
              <a:rPr lang="en-GB" dirty="0">
                <a:latin typeface="Times New Roman" panose="02020603050405020304" pitchFamily="18" charset="0"/>
                <a:cs typeface="Times New Roman" panose="02020603050405020304" pitchFamily="18" charset="0"/>
              </a:rPr>
              <a:t>Worrying about data protection – </a:t>
            </a:r>
            <a:r>
              <a:rPr lang="en-GB" b="1" dirty="0">
                <a:latin typeface="Times New Roman" panose="02020603050405020304" pitchFamily="18" charset="0"/>
                <a:cs typeface="Times New Roman" panose="02020603050405020304" pitchFamily="18" charset="0"/>
              </a:rPr>
              <a:t>NB safeguarding / child protection trump data protection every time!!!</a:t>
            </a:r>
          </a:p>
          <a:p>
            <a:r>
              <a:rPr lang="en-GB" dirty="0">
                <a:latin typeface="Times New Roman" panose="02020603050405020304" pitchFamily="18" charset="0"/>
                <a:cs typeface="Times New Roman" panose="02020603050405020304" pitchFamily="18" charset="0"/>
              </a:rPr>
              <a:t>Not wanting to appear discriminatory</a:t>
            </a:r>
          </a:p>
        </p:txBody>
      </p:sp>
    </p:spTree>
    <p:extLst>
      <p:ext uri="{BB962C8B-B14F-4D97-AF65-F5344CB8AC3E}">
        <p14:creationId xmlns:p14="http://schemas.microsoft.com/office/powerpoint/2010/main" val="20863932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D112-2C41-204C-C99D-9D75BBCE9816}"/>
              </a:ext>
            </a:extLst>
          </p:cNvPr>
          <p:cNvSpPr>
            <a:spLocks noGrp="1"/>
          </p:cNvSpPr>
          <p:nvPr>
            <p:ph type="ctrTitle"/>
          </p:nvPr>
        </p:nvSpPr>
        <p:spPr>
          <a:xfrm>
            <a:off x="890338" y="976965"/>
            <a:ext cx="3734014" cy="3566160"/>
          </a:xfrm>
        </p:spPr>
        <p:txBody>
          <a:bodyPr anchor="b">
            <a:noAutofit/>
          </a:bodyPr>
          <a:lstStyle/>
          <a:p>
            <a:r>
              <a:rPr lang="en-GB" sz="6600" dirty="0"/>
              <a:t>Keeping yourself safe and doing the right thing</a:t>
            </a:r>
          </a:p>
        </p:txBody>
      </p:sp>
      <p:sp>
        <p:nvSpPr>
          <p:cNvPr id="3" name="Subtitle 2">
            <a:extLst>
              <a:ext uri="{FF2B5EF4-FFF2-40B4-BE49-F238E27FC236}">
                <a16:creationId xmlns:a16="http://schemas.microsoft.com/office/drawing/2014/main" id="{495ECE48-ABAB-0CE2-17C3-3C83F4B78A9D}"/>
              </a:ext>
            </a:extLst>
          </p:cNvPr>
          <p:cNvSpPr>
            <a:spLocks noGrp="1"/>
          </p:cNvSpPr>
          <p:nvPr>
            <p:ph type="subTitle" idx="1"/>
          </p:nvPr>
        </p:nvSpPr>
        <p:spPr>
          <a:xfrm>
            <a:off x="890338" y="4908724"/>
            <a:ext cx="3734014" cy="1572768"/>
          </a:xfrm>
        </p:spPr>
        <p:txBody>
          <a:bodyPr>
            <a:normAutofit/>
          </a:bodyPr>
          <a:lstStyle/>
          <a:p>
            <a:endParaRPr lang="en-GB" sz="2800" dirty="0"/>
          </a:p>
          <a:p>
            <a:endParaRPr lang="en-GB" dirty="0"/>
          </a:p>
        </p:txBody>
      </p:sp>
      <p:pic>
        <p:nvPicPr>
          <p:cNvPr id="19" name="Picture 3" descr="Jigsaw puzzles in plastic figures">
            <a:extLst>
              <a:ext uri="{FF2B5EF4-FFF2-40B4-BE49-F238E27FC236}">
                <a16:creationId xmlns:a16="http://schemas.microsoft.com/office/drawing/2014/main" id="{BA8B6F9A-45C7-ACF8-B7E0-B487E30112BF}"/>
              </a:ext>
            </a:extLst>
          </p:cNvPr>
          <p:cNvPicPr>
            <a:picLocks noChangeAspect="1"/>
          </p:cNvPicPr>
          <p:nvPr/>
        </p:nvPicPr>
        <p:blipFill rotWithShape="1">
          <a:blip r:embed="rId2"/>
          <a:srcRect l="17354" r="131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356333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63A8-01E3-8486-A8DE-96374EAD1824}"/>
              </a:ext>
            </a:extLst>
          </p:cNvPr>
          <p:cNvSpPr>
            <a:spLocks noGrp="1"/>
          </p:cNvSpPr>
          <p:nvPr>
            <p:ph type="title"/>
          </p:nvPr>
        </p:nvSpPr>
        <p:spPr/>
        <p:txBody>
          <a:bodyPr/>
          <a:lstStyle/>
          <a:p>
            <a:r>
              <a:rPr lang="en-GB" dirty="0"/>
              <a:t>What does it look like to someone looking in? </a:t>
            </a:r>
          </a:p>
        </p:txBody>
      </p:sp>
      <p:sp>
        <p:nvSpPr>
          <p:cNvPr id="3" name="Content Placeholder 2">
            <a:extLst>
              <a:ext uri="{FF2B5EF4-FFF2-40B4-BE49-F238E27FC236}">
                <a16:creationId xmlns:a16="http://schemas.microsoft.com/office/drawing/2014/main" id="{B9C11B05-6CCF-D480-A593-9E7A6700FAE3}"/>
              </a:ext>
            </a:extLst>
          </p:cNvPr>
          <p:cNvSpPr>
            <a:spLocks noGrp="1"/>
          </p:cNvSpPr>
          <p:nvPr>
            <p:ph idx="1"/>
          </p:nvPr>
        </p:nvSpPr>
        <p:spPr>
          <a:xfrm>
            <a:off x="838200" y="1929383"/>
            <a:ext cx="5646594" cy="4656473"/>
          </a:xfrm>
        </p:spPr>
        <p:txBody>
          <a:bodyPr>
            <a:normAutofit fontScale="85000" lnSpcReduction="20000"/>
          </a:bodyPr>
          <a:lstStyle/>
          <a:p>
            <a:pPr marL="0" indent="0">
              <a:buNone/>
            </a:pPr>
            <a:r>
              <a:rPr lang="en-GB" dirty="0">
                <a:latin typeface="Times New Roman" panose="02020603050405020304" pitchFamily="18" charset="0"/>
                <a:cs typeface="Times New Roman" panose="02020603050405020304" pitchFamily="18" charset="0"/>
              </a:rPr>
              <a:t>If someone is passing the classroom and they look in, what are they going to see?</a:t>
            </a:r>
          </a:p>
          <a:p>
            <a:r>
              <a:rPr lang="en-GB" dirty="0">
                <a:latin typeface="Times New Roman" panose="02020603050405020304" pitchFamily="18" charset="0"/>
                <a:cs typeface="Times New Roman" panose="02020603050405020304" pitchFamily="18" charset="0"/>
              </a:rPr>
              <a:t>You touching a child</a:t>
            </a:r>
          </a:p>
          <a:p>
            <a:r>
              <a:rPr lang="en-GB" dirty="0">
                <a:latin typeface="Times New Roman" panose="02020603050405020304" pitchFamily="18" charset="0"/>
                <a:cs typeface="Times New Roman" panose="02020603050405020304" pitchFamily="18" charset="0"/>
              </a:rPr>
              <a:t>You showing a child something on your phone</a:t>
            </a:r>
          </a:p>
          <a:p>
            <a:r>
              <a:rPr lang="en-GB" dirty="0">
                <a:latin typeface="Times New Roman" panose="02020603050405020304" pitchFamily="18" charset="0"/>
                <a:cs typeface="Times New Roman" panose="02020603050405020304" pitchFamily="18" charset="0"/>
              </a:rPr>
              <a:t>You shouting</a:t>
            </a:r>
          </a:p>
          <a:p>
            <a:r>
              <a:rPr lang="en-GB" dirty="0">
                <a:latin typeface="Times New Roman" panose="02020603050405020304" pitchFamily="18" charset="0"/>
                <a:cs typeface="Times New Roman" panose="02020603050405020304" pitchFamily="18" charset="0"/>
              </a:rPr>
              <a:t>You sat on a chair </a:t>
            </a:r>
          </a:p>
          <a:p>
            <a:endParaRPr lang="en-GB" dirty="0">
              <a:latin typeface="Times New Roman" panose="02020603050405020304" pitchFamily="18" charset="0"/>
              <a:cs typeface="Times New Roman" panose="02020603050405020304" pitchFamily="18" charset="0"/>
            </a:endParaRPr>
          </a:p>
          <a:p>
            <a:pPr marL="0" indent="0">
              <a:buNone/>
            </a:pPr>
            <a:r>
              <a:rPr lang="en-GB" b="1" dirty="0">
                <a:latin typeface="Times New Roman" panose="02020603050405020304" pitchFamily="18" charset="0"/>
                <a:cs typeface="Times New Roman" panose="02020603050405020304" pitchFamily="18" charset="0"/>
              </a:rPr>
              <a:t>How will it look to them?</a:t>
            </a:r>
          </a:p>
          <a:p>
            <a:pPr marL="0" indent="0">
              <a:buNone/>
            </a:pPr>
            <a:r>
              <a:rPr lang="en-GB" i="1" dirty="0">
                <a:latin typeface="Times New Roman" panose="02020603050405020304" pitchFamily="18" charset="0"/>
                <a:cs typeface="Times New Roman" panose="02020603050405020304" pitchFamily="18" charset="0"/>
              </a:rPr>
              <a:t>Make sure you have read the 3D Recruit Code of Conduct</a:t>
            </a:r>
          </a:p>
        </p:txBody>
      </p:sp>
      <p:pic>
        <p:nvPicPr>
          <p:cNvPr id="9218" name="Picture 2" descr="Doors for school - kobo building">
            <a:extLst>
              <a:ext uri="{FF2B5EF4-FFF2-40B4-BE49-F238E27FC236}">
                <a16:creationId xmlns:a16="http://schemas.microsoft.com/office/drawing/2014/main" id="{B96B7FFD-9667-44A9-8D86-044A557FA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849" y="1929384"/>
            <a:ext cx="451485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027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D112-2C41-204C-C99D-9D75BBCE9816}"/>
              </a:ext>
            </a:extLst>
          </p:cNvPr>
          <p:cNvSpPr>
            <a:spLocks noGrp="1"/>
          </p:cNvSpPr>
          <p:nvPr>
            <p:ph type="ctrTitle"/>
          </p:nvPr>
        </p:nvSpPr>
        <p:spPr>
          <a:xfrm>
            <a:off x="890338" y="640080"/>
            <a:ext cx="3734014" cy="3566160"/>
          </a:xfrm>
        </p:spPr>
        <p:txBody>
          <a:bodyPr anchor="b">
            <a:normAutofit fontScale="90000"/>
          </a:bodyPr>
          <a:lstStyle/>
          <a:p>
            <a:r>
              <a:rPr lang="en-GB" sz="6700" dirty="0"/>
              <a:t>Why do we need to bother about safeguarding</a:t>
            </a:r>
            <a:r>
              <a:rPr lang="en-GB" sz="8000" dirty="0"/>
              <a:t>?</a:t>
            </a:r>
          </a:p>
        </p:txBody>
      </p:sp>
      <p:sp>
        <p:nvSpPr>
          <p:cNvPr id="3" name="Subtitle 2">
            <a:extLst>
              <a:ext uri="{FF2B5EF4-FFF2-40B4-BE49-F238E27FC236}">
                <a16:creationId xmlns:a16="http://schemas.microsoft.com/office/drawing/2014/main" id="{495ECE48-ABAB-0CE2-17C3-3C83F4B78A9D}"/>
              </a:ext>
            </a:extLst>
          </p:cNvPr>
          <p:cNvSpPr>
            <a:spLocks noGrp="1"/>
          </p:cNvSpPr>
          <p:nvPr>
            <p:ph type="subTitle" idx="1"/>
          </p:nvPr>
        </p:nvSpPr>
        <p:spPr>
          <a:xfrm>
            <a:off x="890338" y="4908724"/>
            <a:ext cx="3734014" cy="1572768"/>
          </a:xfrm>
        </p:spPr>
        <p:txBody>
          <a:bodyPr>
            <a:normAutofit/>
          </a:bodyPr>
          <a:lstStyle/>
          <a:p>
            <a:endParaRPr lang="en-GB" sz="2800" dirty="0"/>
          </a:p>
          <a:p>
            <a:endParaRPr lang="en-GB" dirty="0"/>
          </a:p>
        </p:txBody>
      </p:sp>
      <p:pic>
        <p:nvPicPr>
          <p:cNvPr id="19" name="Picture 3" descr="Jigsaw puzzles in plastic figures">
            <a:extLst>
              <a:ext uri="{FF2B5EF4-FFF2-40B4-BE49-F238E27FC236}">
                <a16:creationId xmlns:a16="http://schemas.microsoft.com/office/drawing/2014/main" id="{BA8B6F9A-45C7-ACF8-B7E0-B487E30112BF}"/>
              </a:ext>
            </a:extLst>
          </p:cNvPr>
          <p:cNvPicPr>
            <a:picLocks noChangeAspect="1"/>
          </p:cNvPicPr>
          <p:nvPr/>
        </p:nvPicPr>
        <p:blipFill rotWithShape="1">
          <a:blip r:embed="rId3"/>
          <a:srcRect l="17354" r="131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6386" name="Picture 2" descr="Tick Box Exercise (Original framed drawing) - THE AMAZING EMPORIUM OF ...">
            <a:extLst>
              <a:ext uri="{FF2B5EF4-FFF2-40B4-BE49-F238E27FC236}">
                <a16:creationId xmlns:a16="http://schemas.microsoft.com/office/drawing/2014/main" id="{62046F1D-DD6C-9203-3566-CEDBB52EE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2072" y="1135380"/>
            <a:ext cx="4587240" cy="4587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37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C0F33-3A7F-CB05-9475-2637AA70C1B5}"/>
              </a:ext>
            </a:extLst>
          </p:cNvPr>
          <p:cNvSpPr>
            <a:spLocks noGrp="1"/>
          </p:cNvSpPr>
          <p:nvPr>
            <p:ph type="title"/>
          </p:nvPr>
        </p:nvSpPr>
        <p:spPr/>
        <p:txBody>
          <a:bodyPr/>
          <a:lstStyle/>
          <a:p>
            <a:r>
              <a:rPr lang="en-GB" dirty="0"/>
              <a:t>Dealing with an allegation</a:t>
            </a:r>
          </a:p>
        </p:txBody>
      </p:sp>
      <p:sp>
        <p:nvSpPr>
          <p:cNvPr id="3" name="Content Placeholder 2">
            <a:extLst>
              <a:ext uri="{FF2B5EF4-FFF2-40B4-BE49-F238E27FC236}">
                <a16:creationId xmlns:a16="http://schemas.microsoft.com/office/drawing/2014/main" id="{A985A2A0-8900-51C2-818D-8659CA7B4485}"/>
              </a:ext>
            </a:extLst>
          </p:cNvPr>
          <p:cNvSpPr>
            <a:spLocks noGrp="1"/>
          </p:cNvSpPr>
          <p:nvPr>
            <p:ph idx="1"/>
          </p:nvPr>
        </p:nvSpPr>
        <p:spPr>
          <a:xfrm>
            <a:off x="838200" y="1929383"/>
            <a:ext cx="10515600" cy="4754446"/>
          </a:xfrm>
        </p:spPr>
        <p:txBody>
          <a:bodyPr>
            <a:normAutofit fontScale="92500" lnSpcReduction="10000"/>
          </a:bodyPr>
          <a:lstStyle/>
          <a:p>
            <a:pPr marL="0" indent="0">
              <a:buNone/>
            </a:pPr>
            <a:r>
              <a:rPr lang="en-GB" sz="1800" dirty="0">
                <a:latin typeface="Times New Roman" panose="02020603050405020304" pitchFamily="18" charset="0"/>
                <a:cs typeface="Times New Roman" panose="02020603050405020304" pitchFamily="18" charset="0"/>
              </a:rPr>
              <a:t>Allegations get made, and not all are accurate; the important thing is that they are investigated fully.</a:t>
            </a:r>
          </a:p>
          <a:p>
            <a:r>
              <a:rPr lang="en-GB" sz="1800" b="1" dirty="0">
                <a:latin typeface="Times New Roman" panose="02020603050405020304" pitchFamily="18" charset="0"/>
                <a:cs typeface="Times New Roman" panose="02020603050405020304" pitchFamily="18" charset="0"/>
              </a:rPr>
              <a:t>‘Low Threshold Concerns’  </a:t>
            </a:r>
            <a:r>
              <a:rPr lang="en-GB" sz="1800" dirty="0">
                <a:latin typeface="Times New Roman" panose="02020603050405020304" pitchFamily="18" charset="0"/>
                <a:cs typeface="Times New Roman" panose="02020603050405020304" pitchFamily="18" charset="0"/>
              </a:rPr>
              <a:t>are still concerns and need to be dealt with appropriately. The school/3D Recruit will gain as much evidence as possible to categorise the type of behaviour and determine what further action is necessary. All low-level concerns will be recorded in writing.</a:t>
            </a:r>
          </a:p>
          <a:p>
            <a:r>
              <a:rPr lang="en-GB" sz="1800" b="1" dirty="0">
                <a:latin typeface="Times New Roman" panose="02020603050405020304" pitchFamily="18" charset="0"/>
                <a:cs typeface="Times New Roman" panose="02020603050405020304" pitchFamily="18" charset="0"/>
              </a:rPr>
              <a:t>Allegations which are above the ‘low threshold concerns’</a:t>
            </a:r>
            <a:r>
              <a:rPr lang="en-GB" sz="1800" dirty="0">
                <a:latin typeface="Times New Roman" panose="02020603050405020304" pitchFamily="18" charset="0"/>
                <a:cs typeface="Times New Roman" panose="02020603050405020304" pitchFamily="18" charset="0"/>
              </a:rPr>
              <a:t> – the school will need to report this to the LADO (Local Authority Designated Officer) who will investigate; 3D Recruit will consult with the school and LADO and follow any recommendations. If the allegation is made directly to 3D Recruit, they will report to the LADO and the school. Where necessary, the police will be informed. </a:t>
            </a:r>
          </a:p>
          <a:p>
            <a:pPr marL="0" indent="0">
              <a:buNone/>
            </a:pPr>
            <a:r>
              <a:rPr lang="en-GB" sz="1800" b="1" dirty="0">
                <a:latin typeface="Times New Roman" panose="02020603050405020304" pitchFamily="18" charset="0"/>
                <a:cs typeface="Times New Roman" panose="02020603050405020304" pitchFamily="18" charset="0"/>
              </a:rPr>
              <a:t>If there is an allegation made against you, </a:t>
            </a:r>
            <a:r>
              <a:rPr lang="en-GB" sz="1800" dirty="0">
                <a:latin typeface="Times New Roman" panose="02020603050405020304" pitchFamily="18" charset="0"/>
                <a:cs typeface="Times New Roman" panose="02020603050405020304" pitchFamily="18" charset="0"/>
              </a:rPr>
              <a:t>you should try to remain calm and be as honest and open as possible with all agencies involved. 3D Recruit will advise you to contact your union or professional association if you have one. The Managing Director will then explore how they can support you further and may appoint a named-person for this.</a:t>
            </a:r>
          </a:p>
          <a:p>
            <a:pPr marL="0" indent="0">
              <a:buNone/>
            </a:pPr>
            <a:r>
              <a:rPr lang="en-GB" sz="1800" dirty="0">
                <a:latin typeface="Times New Roman" panose="02020603050405020304" pitchFamily="18" charset="0"/>
                <a:cs typeface="Times New Roman" panose="02020603050405020304" pitchFamily="18" charset="0"/>
              </a:rPr>
              <a:t>The outcomes of an allegations may be: substantiated, false, malicious, unsubstantiated or unfounded. Depending on the outcome, 3D Recruit may consider advice to other staff, risk assessments or changes to practice. If malicious, or deliberately invented, 3D Recruit might advise contacting the police. </a:t>
            </a:r>
          </a:p>
          <a:p>
            <a:pPr marL="0" indent="0">
              <a:buNone/>
            </a:pPr>
            <a:r>
              <a:rPr lang="en-GB" sz="1800" i="1" dirty="0">
                <a:latin typeface="Times New Roman" panose="02020603050405020304" pitchFamily="18" charset="0"/>
                <a:cs typeface="Times New Roman" panose="02020603050405020304" pitchFamily="18" charset="0"/>
              </a:rPr>
              <a:t>The 3D Recruit ‘Allegations and Misconduct Policy’ deals with this in more detail</a:t>
            </a:r>
          </a:p>
        </p:txBody>
      </p:sp>
    </p:spTree>
    <p:extLst>
      <p:ext uri="{BB962C8B-B14F-4D97-AF65-F5344CB8AC3E}">
        <p14:creationId xmlns:p14="http://schemas.microsoft.com/office/powerpoint/2010/main" val="40379997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EA3C0-FEF8-0F82-439C-B7A15064C620}"/>
              </a:ext>
            </a:extLst>
          </p:cNvPr>
          <p:cNvSpPr>
            <a:spLocks noGrp="1"/>
          </p:cNvSpPr>
          <p:nvPr>
            <p:ph type="title"/>
          </p:nvPr>
        </p:nvSpPr>
        <p:spPr/>
        <p:txBody>
          <a:bodyPr/>
          <a:lstStyle/>
          <a:p>
            <a:r>
              <a:rPr lang="en-GB" dirty="0"/>
              <a:t>Doing the right thing</a:t>
            </a:r>
          </a:p>
        </p:txBody>
      </p:sp>
      <p:sp>
        <p:nvSpPr>
          <p:cNvPr id="3" name="Content Placeholder 2">
            <a:extLst>
              <a:ext uri="{FF2B5EF4-FFF2-40B4-BE49-F238E27FC236}">
                <a16:creationId xmlns:a16="http://schemas.microsoft.com/office/drawing/2014/main" id="{589C87AE-3171-0C89-59AE-14FE9DB14707}"/>
              </a:ext>
            </a:extLst>
          </p:cNvPr>
          <p:cNvSpPr>
            <a:spLocks noGrp="1"/>
          </p:cNvSpPr>
          <p:nvPr>
            <p:ph idx="1"/>
          </p:nvPr>
        </p:nvSpPr>
        <p:spPr>
          <a:xfrm>
            <a:off x="838199" y="1864741"/>
            <a:ext cx="6139543" cy="4628134"/>
          </a:xfrm>
        </p:spPr>
        <p:txBody>
          <a:bodyPr>
            <a:normAutofit fontScale="55000" lnSpcReduction="20000"/>
          </a:bodyPr>
          <a:lstStyle/>
          <a:p>
            <a:pPr marL="0" indent="0">
              <a:buNone/>
            </a:pPr>
            <a:r>
              <a:rPr lang="en-GB" sz="3200" dirty="0">
                <a:latin typeface="Times New Roman" panose="02020603050405020304" pitchFamily="18" charset="0"/>
                <a:cs typeface="Times New Roman" panose="02020603050405020304" pitchFamily="18" charset="0"/>
              </a:rPr>
              <a:t>Is always going to be doing the thing is in the child’s best interests, including perpetrators</a:t>
            </a:r>
          </a:p>
          <a:p>
            <a:r>
              <a:rPr lang="en-GB" sz="3200" dirty="0">
                <a:latin typeface="Times New Roman" panose="02020603050405020304" pitchFamily="18" charset="0"/>
                <a:cs typeface="Times New Roman" panose="02020603050405020304" pitchFamily="18" charset="0"/>
              </a:rPr>
              <a:t>Be observant and professionally curious</a:t>
            </a:r>
          </a:p>
          <a:p>
            <a:r>
              <a:rPr lang="en-GB" sz="3200" dirty="0">
                <a:latin typeface="Times New Roman" panose="02020603050405020304" pitchFamily="18" charset="0"/>
                <a:cs typeface="Times New Roman" panose="02020603050405020304" pitchFamily="18" charset="0"/>
              </a:rPr>
              <a:t>If you see something, say something</a:t>
            </a:r>
          </a:p>
          <a:p>
            <a:r>
              <a:rPr lang="en-GB" sz="3200" dirty="0">
                <a:latin typeface="Times New Roman" panose="02020603050405020304" pitchFamily="18" charset="0"/>
                <a:cs typeface="Times New Roman" panose="02020603050405020304" pitchFamily="18" charset="0"/>
              </a:rPr>
              <a:t>Don’t be drawn into gossip or hearsay</a:t>
            </a:r>
          </a:p>
          <a:p>
            <a:r>
              <a:rPr lang="en-GB" sz="3200" dirty="0">
                <a:latin typeface="Times New Roman" panose="02020603050405020304" pitchFamily="18" charset="0"/>
                <a:cs typeface="Times New Roman" panose="02020603050405020304" pitchFamily="18" charset="0"/>
              </a:rPr>
              <a:t>Write factual, concise reports</a:t>
            </a:r>
          </a:p>
          <a:p>
            <a:r>
              <a:rPr lang="en-GB" sz="3200" dirty="0">
                <a:latin typeface="Times New Roman" panose="02020603050405020304" pitchFamily="18" charset="0"/>
                <a:cs typeface="Times New Roman" panose="02020603050405020304" pitchFamily="18" charset="0"/>
              </a:rPr>
              <a:t>If in doubt, SHOUT or ASK – 3D Recruit’s DSLs are always available if you are worried</a:t>
            </a:r>
          </a:p>
          <a:p>
            <a:r>
              <a:rPr lang="en-GB" sz="3200" dirty="0">
                <a:latin typeface="Times New Roman" panose="02020603050405020304" pitchFamily="18" charset="0"/>
                <a:cs typeface="Times New Roman" panose="02020603050405020304" pitchFamily="18" charset="0"/>
              </a:rPr>
              <a:t>Listen to the child</a:t>
            </a:r>
          </a:p>
          <a:p>
            <a:r>
              <a:rPr lang="en-GB" sz="3200" dirty="0">
                <a:latin typeface="Times New Roman" panose="02020603050405020304" pitchFamily="18" charset="0"/>
                <a:cs typeface="Times New Roman" panose="02020603050405020304" pitchFamily="18" charset="0"/>
              </a:rPr>
              <a:t>Don’t make promises, or agree to keep secrets</a:t>
            </a:r>
          </a:p>
          <a:p>
            <a:r>
              <a:rPr lang="en-GB" sz="3200" dirty="0">
                <a:latin typeface="Times New Roman" panose="02020603050405020304" pitchFamily="18" charset="0"/>
                <a:cs typeface="Times New Roman" panose="02020603050405020304" pitchFamily="18" charset="0"/>
              </a:rPr>
              <a:t>Let someone else decide if it’s important</a:t>
            </a:r>
          </a:p>
          <a:p>
            <a:r>
              <a:rPr lang="en-GB" sz="3200" dirty="0">
                <a:latin typeface="Times New Roman" panose="02020603050405020304" pitchFamily="18" charset="0"/>
                <a:cs typeface="Times New Roman" panose="02020603050405020304" pitchFamily="18" charset="0"/>
              </a:rPr>
              <a:t>Be persistent</a:t>
            </a:r>
          </a:p>
          <a:p>
            <a:r>
              <a:rPr lang="en-GB" sz="3200" dirty="0">
                <a:latin typeface="Times New Roman" panose="02020603050405020304" pitchFamily="18" charset="0"/>
                <a:cs typeface="Times New Roman" panose="02020603050405020304" pitchFamily="18" charset="0"/>
              </a:rPr>
              <a:t>Don’t believe everything you are told!</a:t>
            </a:r>
          </a:p>
          <a:p>
            <a:endParaRPr lang="en-GB" dirty="0"/>
          </a:p>
        </p:txBody>
      </p:sp>
      <p:pic>
        <p:nvPicPr>
          <p:cNvPr id="6" name="Picture 2" descr="290+ Courtroom Witness Stand Stock Photos, Pictures &amp; Royalty-Free Images -  iStock | Courtroom bench">
            <a:extLst>
              <a:ext uri="{FF2B5EF4-FFF2-40B4-BE49-F238E27FC236}">
                <a16:creationId xmlns:a16="http://schemas.microsoft.com/office/drawing/2014/main" id="{3B6B48EF-0F9E-1298-75C6-C0DC7D2C7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8482" y="2162057"/>
            <a:ext cx="4565834" cy="3043889"/>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Oval 6">
            <a:extLst>
              <a:ext uri="{FF2B5EF4-FFF2-40B4-BE49-F238E27FC236}">
                <a16:creationId xmlns:a16="http://schemas.microsoft.com/office/drawing/2014/main" id="{5CB116AF-2750-95CD-9506-3748031FADED}"/>
              </a:ext>
            </a:extLst>
          </p:cNvPr>
          <p:cNvSpPr/>
          <p:nvPr/>
        </p:nvSpPr>
        <p:spPr>
          <a:xfrm>
            <a:off x="6716888" y="4260108"/>
            <a:ext cx="2142195" cy="1182905"/>
          </a:xfrm>
          <a:prstGeom prst="wedgeEllipseCallout">
            <a:avLst>
              <a:gd name="adj1" fmla="val 103416"/>
              <a:gd name="adj2" fmla="val -134952"/>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I didn’t think it was important!</a:t>
            </a:r>
            <a:endParaRPr lang="en-GB" sz="1100" dirty="0"/>
          </a:p>
        </p:txBody>
      </p:sp>
      <p:pic>
        <p:nvPicPr>
          <p:cNvPr id="8" name="Picture 7" descr="Take away sign or stamp stock vector. Illustration of quality - 196009917">
            <a:extLst>
              <a:ext uri="{FF2B5EF4-FFF2-40B4-BE49-F238E27FC236}">
                <a16:creationId xmlns:a16="http://schemas.microsoft.com/office/drawing/2014/main" id="{65AAB53F-EC3C-C5A5-E3EE-D92F7E194F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216"/>
          <a:stretch/>
        </p:blipFill>
        <p:spPr bwMode="auto">
          <a:xfrm>
            <a:off x="5872999" y="106565"/>
            <a:ext cx="1617345" cy="1499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27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8" name="Rectangle 6157">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0" name="Freeform: Shape 6159">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rgbClr val="A7A2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A264073-B006-63DD-C60E-BD95511FF922}"/>
              </a:ext>
            </a:extLst>
          </p:cNvPr>
          <p:cNvSpPr>
            <a:spLocks noGrp="1"/>
          </p:cNvSpPr>
          <p:nvPr>
            <p:ph type="title"/>
          </p:nvPr>
        </p:nvSpPr>
        <p:spPr>
          <a:xfrm>
            <a:off x="640081" y="329184"/>
            <a:ext cx="6241568" cy="1783080"/>
          </a:xfrm>
        </p:spPr>
        <p:txBody>
          <a:bodyPr anchor="b">
            <a:normAutofit/>
          </a:bodyPr>
          <a:lstStyle/>
          <a:p>
            <a:r>
              <a:rPr lang="en-GB" sz="7200" dirty="0">
                <a:solidFill>
                  <a:schemeClr val="bg1"/>
                </a:solidFill>
              </a:rPr>
              <a:t>Stay safe</a:t>
            </a:r>
          </a:p>
        </p:txBody>
      </p:sp>
      <p:sp>
        <p:nvSpPr>
          <p:cNvPr id="6162"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91529D-60BA-BE9D-906F-7AE7164920F6}"/>
              </a:ext>
            </a:extLst>
          </p:cNvPr>
          <p:cNvSpPr>
            <a:spLocks noGrp="1"/>
          </p:cNvSpPr>
          <p:nvPr>
            <p:ph idx="1"/>
          </p:nvPr>
        </p:nvSpPr>
        <p:spPr>
          <a:xfrm>
            <a:off x="640081" y="2706624"/>
            <a:ext cx="6241568" cy="3483864"/>
          </a:xfrm>
        </p:spPr>
        <p:txBody>
          <a:bodyPr>
            <a:normAutofit fontScale="92500" lnSpcReduction="20000"/>
          </a:bodyPr>
          <a:lstStyle/>
          <a:p>
            <a:pPr marL="0" indent="0">
              <a:buNone/>
            </a:pPr>
            <a:endParaRPr lang="en-GB" dirty="0">
              <a:solidFill>
                <a:schemeClr val="bg1"/>
              </a:solidFill>
            </a:endParaRPr>
          </a:p>
          <a:p>
            <a:pPr marL="0" indent="0">
              <a:buNone/>
            </a:pPr>
            <a:endParaRPr lang="en-GB" dirty="0">
              <a:solidFill>
                <a:schemeClr val="bg1"/>
              </a:solidFill>
            </a:endParaRPr>
          </a:p>
          <a:p>
            <a:pPr marL="0" indent="0">
              <a:buNone/>
            </a:pPr>
            <a:r>
              <a:rPr lang="en-GB" dirty="0">
                <a:solidFill>
                  <a:schemeClr val="bg1"/>
                </a:solidFill>
                <a:latin typeface="Times New Roman" panose="02020603050405020304" pitchFamily="18" charset="0"/>
                <a:cs typeface="Times New Roman" panose="02020603050405020304" pitchFamily="18" charset="0"/>
              </a:rPr>
              <a:t>When you get your assignment confirmation email, it includes the contact details of the LADO, the school’s DSL and 3D </a:t>
            </a:r>
            <a:r>
              <a:rPr lang="en-GB" dirty="0" err="1">
                <a:solidFill>
                  <a:schemeClr val="bg1"/>
                </a:solidFill>
                <a:latin typeface="Times New Roman" panose="02020603050405020304" pitchFamily="18" charset="0"/>
                <a:cs typeface="Times New Roman" panose="02020603050405020304" pitchFamily="18" charset="0"/>
              </a:rPr>
              <a:t>Recruits’s</a:t>
            </a:r>
            <a:r>
              <a:rPr lang="en-GB" dirty="0">
                <a:solidFill>
                  <a:schemeClr val="bg1"/>
                </a:solidFill>
                <a:latin typeface="Times New Roman" panose="02020603050405020304" pitchFamily="18" charset="0"/>
                <a:cs typeface="Times New Roman" panose="02020603050405020304" pitchFamily="18" charset="0"/>
              </a:rPr>
              <a:t> DSOs. </a:t>
            </a:r>
          </a:p>
          <a:p>
            <a:pPr marL="0" indent="0">
              <a:buNone/>
            </a:pPr>
            <a:r>
              <a:rPr lang="en-GB" dirty="0">
                <a:solidFill>
                  <a:schemeClr val="bg1"/>
                </a:solidFill>
                <a:latin typeface="Times New Roman" panose="02020603050405020304" pitchFamily="18" charset="0"/>
                <a:cs typeface="Times New Roman" panose="02020603050405020304" pitchFamily="18" charset="0"/>
              </a:rPr>
              <a:t>This is the reason it’s there – make sure you use this documentation</a:t>
            </a:r>
            <a:r>
              <a:rPr lang="en-GB" dirty="0">
                <a:solidFill>
                  <a:schemeClr val="bg1"/>
                </a:solidFill>
              </a:rPr>
              <a:t>.</a:t>
            </a:r>
          </a:p>
        </p:txBody>
      </p:sp>
      <p:pic>
        <p:nvPicPr>
          <p:cNvPr id="5" name="Picture 4">
            <a:extLst>
              <a:ext uri="{FF2B5EF4-FFF2-40B4-BE49-F238E27FC236}">
                <a16:creationId xmlns:a16="http://schemas.microsoft.com/office/drawing/2014/main" id="{D734C630-2D98-A7F9-36CB-00250743ECD7}"/>
              </a:ext>
            </a:extLst>
          </p:cNvPr>
          <p:cNvPicPr>
            <a:picLocks noChangeAspect="1"/>
          </p:cNvPicPr>
          <p:nvPr/>
        </p:nvPicPr>
        <p:blipFill>
          <a:blip r:embed="rId3"/>
          <a:stretch>
            <a:fillRect/>
          </a:stretch>
        </p:blipFill>
        <p:spPr>
          <a:xfrm>
            <a:off x="8023433" y="329183"/>
            <a:ext cx="3635957" cy="2926080"/>
          </a:xfrm>
          <a:prstGeom prst="rect">
            <a:avLst/>
          </a:prstGeom>
        </p:spPr>
      </p:pic>
      <p:pic>
        <p:nvPicPr>
          <p:cNvPr id="6146" name="Picture 2" descr="Disabled Students Are Worried About Losing Accommodations at School | Teen  Vogue">
            <a:extLst>
              <a:ext uri="{FF2B5EF4-FFF2-40B4-BE49-F238E27FC236}">
                <a16:creationId xmlns:a16="http://schemas.microsoft.com/office/drawing/2014/main" id="{A66DC02E-78C1-FF82-8D29-BBE104E528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37" r="15301"/>
          <a:stretch/>
        </p:blipFill>
        <p:spPr bwMode="auto">
          <a:xfrm>
            <a:off x="8433872" y="3494809"/>
            <a:ext cx="2815079" cy="292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96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249" name="Rectangle 1024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1"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IF IN DOUBT, JUST REPORT IT Poster | rOHIT | Keep Calm-o-Matic">
            <a:extLst>
              <a:ext uri="{FF2B5EF4-FFF2-40B4-BE49-F238E27FC236}">
                <a16:creationId xmlns:a16="http://schemas.microsoft.com/office/drawing/2014/main" id="{7B2B716D-D213-3AA4-A0F4-4B17D47F76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37" r="1026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1DF02A-67EE-01CD-6E52-118DB280C733}"/>
              </a:ext>
            </a:extLst>
          </p:cNvPr>
          <p:cNvSpPr txBox="1"/>
          <p:nvPr/>
        </p:nvSpPr>
        <p:spPr>
          <a:xfrm>
            <a:off x="6183086" y="4736883"/>
            <a:ext cx="5361214" cy="830997"/>
          </a:xfrm>
          <a:prstGeom prst="rect">
            <a:avLst/>
          </a:prstGeom>
          <a:noFill/>
        </p:spPr>
        <p:txBody>
          <a:bodyPr wrap="square" rtlCol="0">
            <a:spAutoFit/>
          </a:bodyPr>
          <a:lstStyle/>
          <a:p>
            <a:r>
              <a:rPr lang="en-US" sz="4800" dirty="0"/>
              <a:t>If in doubt, shout it out!</a:t>
            </a:r>
            <a:endParaRPr lang="en-GB" sz="4800" dirty="0"/>
          </a:p>
        </p:txBody>
      </p:sp>
      <p:sp>
        <p:nvSpPr>
          <p:cNvPr id="5" name="Title 4">
            <a:extLst>
              <a:ext uri="{FF2B5EF4-FFF2-40B4-BE49-F238E27FC236}">
                <a16:creationId xmlns:a16="http://schemas.microsoft.com/office/drawing/2014/main" id="{2F99DA04-D867-D9B2-EDB8-3188D365670B}"/>
              </a:ext>
            </a:extLst>
          </p:cNvPr>
          <p:cNvSpPr>
            <a:spLocks noGrp="1"/>
          </p:cNvSpPr>
          <p:nvPr>
            <p:ph type="title"/>
          </p:nvPr>
        </p:nvSpPr>
        <p:spPr>
          <a:xfrm>
            <a:off x="4174019" y="540894"/>
            <a:ext cx="7781544" cy="3392424"/>
          </a:xfrm>
        </p:spPr>
        <p:txBody>
          <a:bodyPr/>
          <a:lstStyle/>
          <a:p>
            <a:r>
              <a:rPr lang="en-US" sz="8000" dirty="0"/>
              <a:t>Anita’s top tip!</a:t>
            </a:r>
            <a:endParaRPr lang="en-GB" dirty="0"/>
          </a:p>
        </p:txBody>
      </p:sp>
    </p:spTree>
    <p:extLst>
      <p:ext uri="{BB962C8B-B14F-4D97-AF65-F5344CB8AC3E}">
        <p14:creationId xmlns:p14="http://schemas.microsoft.com/office/powerpoint/2010/main" val="26521436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BD2FB-909B-32A0-16B3-75B16EB28DEA}"/>
              </a:ext>
            </a:extLst>
          </p:cNvPr>
          <p:cNvSpPr>
            <a:spLocks noGrp="1"/>
          </p:cNvSpPr>
          <p:nvPr>
            <p:ph type="title"/>
          </p:nvPr>
        </p:nvSpPr>
        <p:spPr/>
        <p:txBody>
          <a:bodyPr/>
          <a:lstStyle/>
          <a:p>
            <a:r>
              <a:rPr lang="en-GB" dirty="0"/>
              <a:t>Any questions?</a:t>
            </a:r>
          </a:p>
        </p:txBody>
      </p:sp>
      <p:sp>
        <p:nvSpPr>
          <p:cNvPr id="3" name="Content Placeholder 2">
            <a:extLst>
              <a:ext uri="{FF2B5EF4-FFF2-40B4-BE49-F238E27FC236}">
                <a16:creationId xmlns:a16="http://schemas.microsoft.com/office/drawing/2014/main" id="{F3395F74-57EC-8C91-C82F-0497922A8F11}"/>
              </a:ext>
            </a:extLst>
          </p:cNvPr>
          <p:cNvSpPr>
            <a:spLocks noGrp="1"/>
          </p:cNvSpPr>
          <p:nvPr>
            <p:ph idx="1"/>
          </p:nvPr>
        </p:nvSpPr>
        <p:spPr>
          <a:xfrm>
            <a:off x="838199" y="3559411"/>
            <a:ext cx="6692939" cy="2044990"/>
          </a:xfrm>
        </p:spPr>
        <p:txBody>
          <a:bodyPr/>
          <a:lstStyle/>
          <a:p>
            <a:endParaRPr lang="en-GB" dirty="0"/>
          </a:p>
          <a:p>
            <a:endParaRPr lang="en-GB" dirty="0"/>
          </a:p>
        </p:txBody>
      </p:sp>
      <p:pic>
        <p:nvPicPr>
          <p:cNvPr id="1026" name="Picture 2" descr="Question Stems to Stir Discussion Early This School Year - Advancement ...">
            <a:extLst>
              <a:ext uri="{FF2B5EF4-FFF2-40B4-BE49-F238E27FC236}">
                <a16:creationId xmlns:a16="http://schemas.microsoft.com/office/drawing/2014/main" id="{373CE679-E856-1CA6-52E4-753E19767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396" y="1916097"/>
            <a:ext cx="6244318" cy="436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3960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4FEC1-EFB5-A70A-F255-ACB75207B77D}"/>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800" dirty="0"/>
              <a:t>RECAP: Your responsibilities </a:t>
            </a:r>
          </a:p>
        </p:txBody>
      </p:sp>
      <p:sp>
        <p:nvSpPr>
          <p:cNvPr id="1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A7A259"/>
          </a:solidFill>
          <a:ln w="38100" cap="rnd">
            <a:solidFill>
              <a:srgbClr val="A7A2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llage of people sitting at a desk&#10;&#10;Description automatically generated">
            <a:extLst>
              <a:ext uri="{FF2B5EF4-FFF2-40B4-BE49-F238E27FC236}">
                <a16:creationId xmlns:a16="http://schemas.microsoft.com/office/drawing/2014/main" id="{754C16A1-196F-A8B3-E7CE-16A03BD9F1A1}"/>
              </a:ext>
            </a:extLst>
          </p:cNvPr>
          <p:cNvPicPr>
            <a:picLocks noGrp="1" noChangeAspect="1"/>
          </p:cNvPicPr>
          <p:nvPr>
            <p:ph idx="1"/>
          </p:nvPr>
        </p:nvPicPr>
        <p:blipFill>
          <a:blip r:embed="rId3"/>
          <a:stretch>
            <a:fillRect/>
          </a:stretch>
        </p:blipFill>
        <p:spPr>
          <a:xfrm>
            <a:off x="4541651" y="640079"/>
            <a:ext cx="7043549" cy="5881365"/>
          </a:xfrm>
          <a:prstGeom prst="rect">
            <a:avLst/>
          </a:prstGeom>
        </p:spPr>
      </p:pic>
    </p:spTree>
    <p:extLst>
      <p:ext uri="{BB962C8B-B14F-4D97-AF65-F5344CB8AC3E}">
        <p14:creationId xmlns:p14="http://schemas.microsoft.com/office/powerpoint/2010/main" val="1264115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FA5C2-A8FD-4F77-4A71-9B136CD05117}"/>
              </a:ext>
            </a:extLst>
          </p:cNvPr>
          <p:cNvSpPr>
            <a:spLocks noGrp="1"/>
          </p:cNvSpPr>
          <p:nvPr>
            <p:ph type="title"/>
          </p:nvPr>
        </p:nvSpPr>
        <p:spPr/>
        <p:txBody>
          <a:bodyPr/>
          <a:lstStyle/>
          <a:p>
            <a:r>
              <a:rPr lang="en-GB" dirty="0"/>
              <a:t>Some scary statistics</a:t>
            </a:r>
          </a:p>
        </p:txBody>
      </p:sp>
      <p:sp>
        <p:nvSpPr>
          <p:cNvPr id="3" name="Content Placeholder 2">
            <a:extLst>
              <a:ext uri="{FF2B5EF4-FFF2-40B4-BE49-F238E27FC236}">
                <a16:creationId xmlns:a16="http://schemas.microsoft.com/office/drawing/2014/main" id="{4F2CEB7D-B47A-0BE9-CF40-C8668C1D2947}"/>
              </a:ext>
            </a:extLst>
          </p:cNvPr>
          <p:cNvSpPr>
            <a:spLocks noGrp="1"/>
          </p:cNvSpPr>
          <p:nvPr>
            <p:ph idx="1"/>
          </p:nvPr>
        </p:nvSpPr>
        <p:spPr/>
        <p:txBody>
          <a:bodyPr>
            <a:normAutofit/>
          </a:bodyPr>
          <a:lstStyle/>
          <a:p>
            <a:r>
              <a:rPr lang="en-GB" sz="3600" dirty="0"/>
              <a:t> 7 in every class has experienced maltreatment by the age of 18</a:t>
            </a:r>
          </a:p>
          <a:p>
            <a:r>
              <a:rPr lang="en-GB" sz="3600" dirty="0"/>
              <a:t>3.1million adults (18-74) estimated to be victims of sexual abuse by the age of 18</a:t>
            </a:r>
          </a:p>
          <a:p>
            <a:r>
              <a:rPr lang="en-GB" sz="3600" dirty="0"/>
              <a:t>52% of adults who experienced maltreatment before 16, went on to experience Domestic Violence, compared to 13% who did not experience maltreatment</a:t>
            </a:r>
          </a:p>
          <a:p>
            <a:r>
              <a:rPr lang="en-GB" sz="3600" dirty="0"/>
              <a:t>1/7 adults who call National Association for people abused in Childhood helpline, have never told anyone about the maltreatment</a:t>
            </a:r>
          </a:p>
        </p:txBody>
      </p:sp>
      <p:pic>
        <p:nvPicPr>
          <p:cNvPr id="17410" name="Picture 2" descr="This Is Real - YouTube">
            <a:extLst>
              <a:ext uri="{FF2B5EF4-FFF2-40B4-BE49-F238E27FC236}">
                <a16:creationId xmlns:a16="http://schemas.microsoft.com/office/drawing/2014/main" id="{D82DE4B3-8263-9FF9-45AA-0A5C517CB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24" y="548639"/>
            <a:ext cx="11249916" cy="632807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ts Happening Right Now GIF">
            <a:extLst>
              <a:ext uri="{FF2B5EF4-FFF2-40B4-BE49-F238E27FC236}">
                <a16:creationId xmlns:a16="http://schemas.microsoft.com/office/drawing/2014/main" id="{FC7FACB9-63AE-B9E7-6F8C-989A8EA52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2642" y="676656"/>
            <a:ext cx="8107680" cy="6168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9DF451-9C5E-EA68-F5F9-481FBC654126}"/>
              </a:ext>
            </a:extLst>
          </p:cNvPr>
          <p:cNvSpPr txBox="1"/>
          <p:nvPr/>
        </p:nvSpPr>
        <p:spPr>
          <a:xfrm>
            <a:off x="2374900" y="1155700"/>
            <a:ext cx="6883400" cy="861774"/>
          </a:xfrm>
          <a:prstGeom prst="rect">
            <a:avLst/>
          </a:prstGeom>
          <a:solidFill>
            <a:schemeClr val="bg1"/>
          </a:solidFill>
        </p:spPr>
        <p:txBody>
          <a:bodyPr wrap="square" rtlCol="0">
            <a:spAutoFit/>
          </a:bodyPr>
          <a:lstStyle/>
          <a:p>
            <a:r>
              <a:rPr lang="en-GB" sz="3200" dirty="0">
                <a:latin typeface="Times New Roman" panose="02020603050405020304" pitchFamily="18" charset="0"/>
                <a:cs typeface="Times New Roman" panose="02020603050405020304" pitchFamily="18" charset="0"/>
              </a:rPr>
              <a:t>Fire over 5 years: 33,000 kids affected</a:t>
            </a:r>
          </a:p>
          <a:p>
            <a:endParaRPr lang="en-GB" dirty="0"/>
          </a:p>
        </p:txBody>
      </p:sp>
      <p:sp>
        <p:nvSpPr>
          <p:cNvPr id="5" name="TextBox 4">
            <a:extLst>
              <a:ext uri="{FF2B5EF4-FFF2-40B4-BE49-F238E27FC236}">
                <a16:creationId xmlns:a16="http://schemas.microsoft.com/office/drawing/2014/main" id="{24D70239-871E-C442-E9B7-AC44D04B32E8}"/>
              </a:ext>
            </a:extLst>
          </p:cNvPr>
          <p:cNvSpPr txBox="1"/>
          <p:nvPr/>
        </p:nvSpPr>
        <p:spPr>
          <a:xfrm>
            <a:off x="2359660" y="2127186"/>
            <a:ext cx="6883400" cy="2215991"/>
          </a:xfrm>
          <a:prstGeom prst="rect">
            <a:avLst/>
          </a:prstGeom>
          <a:solidFill>
            <a:schemeClr val="bg1"/>
          </a:solidFill>
        </p:spPr>
        <p:txBody>
          <a:bodyPr wrap="square" rtlCol="0">
            <a:spAutoFit/>
          </a:bodyPr>
          <a:lstStyle/>
          <a:p>
            <a:r>
              <a:rPr lang="en-GB" sz="4000" dirty="0">
                <a:latin typeface="Times New Roman" panose="02020603050405020304" pitchFamily="18" charset="0"/>
                <a:cs typeface="Times New Roman" panose="02020603050405020304" pitchFamily="18" charset="0"/>
              </a:rPr>
              <a:t>= approximately 6600 pupils per year affected by fire</a:t>
            </a:r>
          </a:p>
          <a:p>
            <a:r>
              <a:rPr lang="en-GB" sz="4000" dirty="0">
                <a:latin typeface="Times New Roman" panose="02020603050405020304" pitchFamily="18" charset="0"/>
                <a:cs typeface="Times New Roman" panose="02020603050405020304" pitchFamily="18" charset="0"/>
              </a:rPr>
              <a:t>Less that 0.1% of pupils</a:t>
            </a:r>
          </a:p>
          <a:p>
            <a:endParaRPr lang="en-GB" dirty="0"/>
          </a:p>
        </p:txBody>
      </p:sp>
      <p:sp>
        <p:nvSpPr>
          <p:cNvPr id="6" name="TextBox 5">
            <a:extLst>
              <a:ext uri="{FF2B5EF4-FFF2-40B4-BE49-F238E27FC236}">
                <a16:creationId xmlns:a16="http://schemas.microsoft.com/office/drawing/2014/main" id="{D18A68F7-CDDC-5ACE-168D-37B18D0F8DEB}"/>
              </a:ext>
            </a:extLst>
          </p:cNvPr>
          <p:cNvSpPr txBox="1"/>
          <p:nvPr/>
        </p:nvSpPr>
        <p:spPr>
          <a:xfrm>
            <a:off x="2359660" y="3425204"/>
            <a:ext cx="6883400" cy="707886"/>
          </a:xfrm>
          <a:prstGeom prst="rect">
            <a:avLst/>
          </a:prstGeom>
          <a:solidFill>
            <a:schemeClr val="bg1"/>
          </a:solidFill>
        </p:spPr>
        <p:txBody>
          <a:bodyPr wrap="square" rtlCol="0">
            <a:spAutoFit/>
          </a:bodyPr>
          <a:lstStyle/>
          <a:p>
            <a:r>
              <a:rPr lang="en-GB" sz="4000" dirty="0">
                <a:latin typeface="Times New Roman" panose="02020603050405020304" pitchFamily="18" charset="0"/>
                <a:cs typeface="Times New Roman" panose="02020603050405020304" pitchFamily="18" charset="0"/>
              </a:rPr>
              <a:t>Sexual abuse = 1/20 – 5%</a:t>
            </a:r>
          </a:p>
        </p:txBody>
      </p:sp>
      <p:sp>
        <p:nvSpPr>
          <p:cNvPr id="7" name="TextBox 6">
            <a:extLst>
              <a:ext uri="{FF2B5EF4-FFF2-40B4-BE49-F238E27FC236}">
                <a16:creationId xmlns:a16="http://schemas.microsoft.com/office/drawing/2014/main" id="{73DF422B-18DE-8ED0-AAD0-F23244195CEA}"/>
              </a:ext>
            </a:extLst>
          </p:cNvPr>
          <p:cNvSpPr txBox="1"/>
          <p:nvPr/>
        </p:nvSpPr>
        <p:spPr>
          <a:xfrm>
            <a:off x="2336800" y="4111247"/>
            <a:ext cx="6883400" cy="707886"/>
          </a:xfrm>
          <a:prstGeom prst="rect">
            <a:avLst/>
          </a:prstGeom>
          <a:solidFill>
            <a:schemeClr val="bg1"/>
          </a:solidFill>
        </p:spPr>
        <p:txBody>
          <a:bodyPr wrap="square" rtlCol="0">
            <a:spAutoFit/>
          </a:bodyPr>
          <a:lstStyle/>
          <a:p>
            <a:r>
              <a:rPr lang="en-GB" sz="4000" dirty="0">
                <a:latin typeface="Times New Roman" panose="02020603050405020304" pitchFamily="18" charset="0"/>
                <a:cs typeface="Times New Roman" panose="02020603050405020304" pitchFamily="18" charset="0"/>
              </a:rPr>
              <a:t>Physical abuse = 1/14 – 7%</a:t>
            </a:r>
          </a:p>
        </p:txBody>
      </p:sp>
      <p:sp>
        <p:nvSpPr>
          <p:cNvPr id="8" name="TextBox 7">
            <a:extLst>
              <a:ext uri="{FF2B5EF4-FFF2-40B4-BE49-F238E27FC236}">
                <a16:creationId xmlns:a16="http://schemas.microsoft.com/office/drawing/2014/main" id="{527888B9-E198-FF3F-C451-37E90651B5A8}"/>
              </a:ext>
            </a:extLst>
          </p:cNvPr>
          <p:cNvSpPr txBox="1"/>
          <p:nvPr/>
        </p:nvSpPr>
        <p:spPr>
          <a:xfrm>
            <a:off x="2336800" y="4781431"/>
            <a:ext cx="6883400" cy="707886"/>
          </a:xfrm>
          <a:prstGeom prst="rect">
            <a:avLst/>
          </a:prstGeom>
          <a:solidFill>
            <a:schemeClr val="bg1"/>
          </a:solidFill>
        </p:spPr>
        <p:txBody>
          <a:bodyPr wrap="square" rtlCol="0">
            <a:spAutoFit/>
          </a:bodyPr>
          <a:lstStyle/>
          <a:p>
            <a:r>
              <a:rPr lang="en-GB" sz="4000" dirty="0">
                <a:latin typeface="Times New Roman" panose="02020603050405020304" pitchFamily="18" charset="0"/>
                <a:cs typeface="Times New Roman" panose="02020603050405020304" pitchFamily="18" charset="0"/>
              </a:rPr>
              <a:t>Neglect = 1/10 – 10%</a:t>
            </a:r>
          </a:p>
        </p:txBody>
      </p:sp>
    </p:spTree>
    <p:extLst>
      <p:ext uri="{BB962C8B-B14F-4D97-AF65-F5344CB8AC3E}">
        <p14:creationId xmlns:p14="http://schemas.microsoft.com/office/powerpoint/2010/main" val="399533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9C393-1B0F-0018-B2FF-CED60ED0DA2B}"/>
              </a:ext>
            </a:extLst>
          </p:cNvPr>
          <p:cNvSpPr>
            <a:spLocks noGrp="1"/>
          </p:cNvSpPr>
          <p:nvPr>
            <p:ph type="title"/>
          </p:nvPr>
        </p:nvSpPr>
        <p:spPr/>
        <p:txBody>
          <a:bodyPr/>
          <a:lstStyle/>
          <a:p>
            <a:r>
              <a:rPr lang="en-GB" dirty="0"/>
              <a:t>The importance of safeguarding</a:t>
            </a:r>
          </a:p>
        </p:txBody>
      </p:sp>
      <p:sp>
        <p:nvSpPr>
          <p:cNvPr id="3" name="Content Placeholder 2">
            <a:extLst>
              <a:ext uri="{FF2B5EF4-FFF2-40B4-BE49-F238E27FC236}">
                <a16:creationId xmlns:a16="http://schemas.microsoft.com/office/drawing/2014/main" id="{40DACDB6-8902-E2D2-426D-D2CDF33E6694}"/>
              </a:ext>
            </a:extLst>
          </p:cNvPr>
          <p:cNvSpPr>
            <a:spLocks noGrp="1"/>
          </p:cNvSpPr>
          <p:nvPr>
            <p:ph idx="1"/>
          </p:nvPr>
        </p:nvSpPr>
        <p:spPr/>
        <p:txBody>
          <a:bodyPr>
            <a:normAutofit fontScale="92500" lnSpcReduction="20000"/>
          </a:bodyPr>
          <a:lstStyle/>
          <a:p>
            <a:pPr marL="0" indent="0">
              <a:buNone/>
            </a:pPr>
            <a:r>
              <a:rPr lang="en-GB" b="1" dirty="0">
                <a:latin typeface="Times New Roman" panose="02020603050405020304" pitchFamily="18" charset="0"/>
                <a:cs typeface="Times New Roman" panose="02020603050405020304" pitchFamily="18" charset="0"/>
              </a:rPr>
              <a:t>‘Child Safeguarding Practice Reviews (CSPR)’ </a:t>
            </a:r>
            <a:r>
              <a:rPr lang="en-GB" dirty="0">
                <a:latin typeface="Times New Roman" panose="02020603050405020304" pitchFamily="18" charset="0"/>
                <a:cs typeface="Times New Roman" panose="02020603050405020304" pitchFamily="18" charset="0"/>
              </a:rPr>
              <a:t>have replaced ‘Serious Case Reviews’, in line with ‘Working Together to Safeguard Children, 2023’. </a:t>
            </a:r>
          </a:p>
          <a:p>
            <a:pPr marL="0" indent="0">
              <a:buNone/>
            </a:pPr>
            <a:r>
              <a:rPr lang="en-GB" dirty="0">
                <a:latin typeface="Times New Roman" panose="02020603050405020304" pitchFamily="18" charset="0"/>
                <a:cs typeface="Times New Roman" panose="02020603050405020304" pitchFamily="18" charset="0"/>
              </a:rPr>
              <a:t>CSPRs are carried out when a child or young person dies or is seriously injured, and abuse or neglect is known or suspects to be factors in the death. They are carried out so that improvements can be identified, and action taken so that agencies work with each other more effectively to keep children, young people and their families safe.</a:t>
            </a:r>
          </a:p>
          <a:p>
            <a:pPr marL="0" indent="0">
              <a:buNone/>
            </a:pPr>
            <a:endParaRPr lang="en-GB" dirty="0">
              <a:latin typeface="Times New Roman" panose="02020603050405020304" pitchFamily="18" charset="0"/>
              <a:cs typeface="Times New Roman" panose="02020603050405020304" pitchFamily="18" charset="0"/>
            </a:endParaRPr>
          </a:p>
          <a:p>
            <a:pPr marL="0" indent="0">
              <a:buNone/>
            </a:pPr>
            <a:r>
              <a:rPr lang="en-GB" b="1" dirty="0">
                <a:solidFill>
                  <a:srgbClr val="FF0000"/>
                </a:solidFill>
                <a:latin typeface="Times New Roman" panose="02020603050405020304" pitchFamily="18" charset="0"/>
                <a:cs typeface="Times New Roman" panose="02020603050405020304" pitchFamily="18" charset="0"/>
              </a:rPr>
              <a:t>KEY MESSAGE: </a:t>
            </a:r>
            <a:r>
              <a:rPr lang="en-GB" dirty="0">
                <a:solidFill>
                  <a:srgbClr val="FF0000"/>
                </a:solidFill>
                <a:latin typeface="Times New Roman" panose="02020603050405020304" pitchFamily="18" charset="0"/>
                <a:cs typeface="Times New Roman" panose="02020603050405020304" pitchFamily="18" charset="0"/>
              </a:rPr>
              <a:t>Why do we need to bother with safeguarding? Because children and young people can be seriously affected by maltreatment, or DIE! </a:t>
            </a:r>
            <a:endParaRPr lang="en-GB" b="1" dirty="0">
              <a:solidFill>
                <a:srgbClr val="FF0000"/>
              </a:solidFill>
              <a:latin typeface="Times New Roman" panose="02020603050405020304" pitchFamily="18" charset="0"/>
              <a:cs typeface="Times New Roman" panose="02020603050405020304" pitchFamily="18" charset="0"/>
            </a:endParaRPr>
          </a:p>
        </p:txBody>
      </p:sp>
      <p:pic>
        <p:nvPicPr>
          <p:cNvPr id="18434" name="Picture 2" descr="Case Reviews - Wirral Safeguarding Children Partnership">
            <a:extLst>
              <a:ext uri="{FF2B5EF4-FFF2-40B4-BE49-F238E27FC236}">
                <a16:creationId xmlns:a16="http://schemas.microsoft.com/office/drawing/2014/main" id="{B08406A9-E60F-9153-D300-B4DF23660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15" y="210121"/>
            <a:ext cx="45148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ase Reviews - Wirral Safeguarding Children Partnership">
            <a:extLst>
              <a:ext uri="{FF2B5EF4-FFF2-40B4-BE49-F238E27FC236}">
                <a16:creationId xmlns:a16="http://schemas.microsoft.com/office/drawing/2014/main" id="{BB3CAD20-BE9A-2D66-9749-750D36F3A6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720" y="133350"/>
            <a:ext cx="6692265" cy="4616816"/>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The six missed opportunities before Star Hobson was murdered | ITV News ...">
            <a:extLst>
              <a:ext uri="{FF2B5EF4-FFF2-40B4-BE49-F238E27FC236}">
                <a16:creationId xmlns:a16="http://schemas.microsoft.com/office/drawing/2014/main" id="{56634344-90BF-E48B-D167-0900C5E529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870" y="2458592"/>
            <a:ext cx="451485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Witchcraft' abuse cases on the rise - BBC News">
            <a:extLst>
              <a:ext uri="{FF2B5EF4-FFF2-40B4-BE49-F238E27FC236}">
                <a16:creationId xmlns:a16="http://schemas.microsoft.com/office/drawing/2014/main" id="{DED6A882-AD2F-B054-31D7-57226A76DF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8440" y="3966924"/>
            <a:ext cx="5139690" cy="2891076"/>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Lauren Wright">
            <a:extLst>
              <a:ext uri="{FF2B5EF4-FFF2-40B4-BE49-F238E27FC236}">
                <a16:creationId xmlns:a16="http://schemas.microsoft.com/office/drawing/2014/main" id="{ABB3A66E-F363-36F5-A837-C2FD955363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8853" y="4502848"/>
            <a:ext cx="3847147" cy="230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1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ketchyVTI">
  <a:themeElements>
    <a:clrScheme name="AnalogousFromLightSeedLeftStep">
      <a:dk1>
        <a:srgbClr val="000000"/>
      </a:dk1>
      <a:lt1>
        <a:srgbClr val="FFFFFF"/>
      </a:lt1>
      <a:dk2>
        <a:srgbClr val="1B2F2C"/>
      </a:dk2>
      <a:lt2>
        <a:srgbClr val="F0F0F3"/>
      </a:lt2>
      <a:accent1>
        <a:srgbClr val="A7A259"/>
      </a:accent1>
      <a:accent2>
        <a:srgbClr val="D99147"/>
      </a:accent2>
      <a:accent3>
        <a:srgbClr val="E38379"/>
      </a:accent3>
      <a:accent4>
        <a:srgbClr val="DD5C85"/>
      </a:accent4>
      <a:accent5>
        <a:srgbClr val="E379C8"/>
      </a:accent5>
      <a:accent6>
        <a:srgbClr val="C95CDD"/>
      </a:accent6>
      <a:hlink>
        <a:srgbClr val="6C71B0"/>
      </a:hlink>
      <a:folHlink>
        <a:srgbClr val="7F7F7F"/>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7511</TotalTime>
  <Words>8530</Words>
  <Application>Microsoft Office PowerPoint</Application>
  <PresentationFormat>Widescreen</PresentationFormat>
  <Paragraphs>685</Paragraphs>
  <Slides>75</Slides>
  <Notes>63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Arial</vt:lpstr>
      <vt:lpstr>Calibri</vt:lpstr>
      <vt:lpstr>The Hand Bold</vt:lpstr>
      <vt:lpstr>The Serif Hand Black</vt:lpstr>
      <vt:lpstr>Times New Roman</vt:lpstr>
      <vt:lpstr>Wingdings</vt:lpstr>
      <vt:lpstr>SketchyVTI</vt:lpstr>
      <vt:lpstr>Safeguarding Training </vt:lpstr>
      <vt:lpstr>A little bit about me!</vt:lpstr>
      <vt:lpstr>Training agreement</vt:lpstr>
      <vt:lpstr>Stay safe</vt:lpstr>
      <vt:lpstr>Aims for today</vt:lpstr>
      <vt:lpstr>Important Vocabulary for today</vt:lpstr>
      <vt:lpstr>Why do we need to bother about safeguarding?</vt:lpstr>
      <vt:lpstr>Some scary statistics</vt:lpstr>
      <vt:lpstr>The importance of safeguarding</vt:lpstr>
      <vt:lpstr>Lauren wright</vt:lpstr>
      <vt:lpstr>Do you know who these children are?</vt:lpstr>
      <vt:lpstr>EXAMPLES OF POOR PRACTICE COMMONLY SEEN in reviews after children die:</vt:lpstr>
      <vt:lpstr>Why don’t people share information?</vt:lpstr>
      <vt:lpstr>Reflection point</vt:lpstr>
      <vt:lpstr>What LEGISLATION PROTECTS CHILDREN?</vt:lpstr>
      <vt:lpstr>Key child protection and safeguarding legislation</vt:lpstr>
      <vt:lpstr>Continuum of need</vt:lpstr>
      <vt:lpstr>Key child protection and safeguarding legislation</vt:lpstr>
      <vt:lpstr>Key child protection and safeguarding legislation</vt:lpstr>
      <vt:lpstr>Key child protection and safeguarding legislation</vt:lpstr>
      <vt:lpstr>What children said they needed </vt:lpstr>
      <vt:lpstr>Keeping children safe in education </vt:lpstr>
      <vt:lpstr>Changes for 2024</vt:lpstr>
      <vt:lpstr>Definition of safeguarding</vt:lpstr>
      <vt:lpstr>Early help</vt:lpstr>
      <vt:lpstr>Updates on abuse, neglect and exploitation</vt:lpstr>
      <vt:lpstr>Terminology change for ‘deliberately missing education’</vt:lpstr>
      <vt:lpstr>Data protection</vt:lpstr>
      <vt:lpstr>In addition to these changes…</vt:lpstr>
      <vt:lpstr>Reflection point</vt:lpstr>
      <vt:lpstr>How can I recognise maltreatment?</vt:lpstr>
      <vt:lpstr>Types of maltreatment</vt:lpstr>
      <vt:lpstr>Some other specific types of safeguarding/ child protection issues</vt:lpstr>
      <vt:lpstr>Some other specific types of safeguarding/ child protection issues</vt:lpstr>
      <vt:lpstr>Some other specific types of safeguarding/ child protection issues</vt:lpstr>
      <vt:lpstr>Prevent Duty</vt:lpstr>
      <vt:lpstr>These things are happening locally</vt:lpstr>
      <vt:lpstr>WHAT TO LOOK FOR</vt:lpstr>
      <vt:lpstr>What if you’re only in for a day?</vt:lpstr>
      <vt:lpstr>How to spot neglect</vt:lpstr>
      <vt:lpstr>How to spot Physical abuse</vt:lpstr>
      <vt:lpstr>Where wouldn’t you expect to see injuries in a child?</vt:lpstr>
      <vt:lpstr>How to spot emotional abuse</vt:lpstr>
      <vt:lpstr>How to spot sexual abuse</vt:lpstr>
      <vt:lpstr>What children might be more vulnerable?</vt:lpstr>
      <vt:lpstr>Why are SEND children more vulnerable?</vt:lpstr>
      <vt:lpstr>Why are LGBTQ+ children more vulnerable?</vt:lpstr>
      <vt:lpstr>How much information should you be given?</vt:lpstr>
      <vt:lpstr>Reflection point</vt:lpstr>
      <vt:lpstr>We shouldn’t only be watching our pupils!</vt:lpstr>
      <vt:lpstr>Who are these people?</vt:lpstr>
      <vt:lpstr>When should I report a colleague?</vt:lpstr>
      <vt:lpstr>These are  ‘low level concerns’</vt:lpstr>
      <vt:lpstr>How do I report it?</vt:lpstr>
      <vt:lpstr>Reflection point</vt:lpstr>
      <vt:lpstr>Dealing with disclosures</vt:lpstr>
      <vt:lpstr>Direct / indirect</vt:lpstr>
      <vt:lpstr>Creating a safe space</vt:lpstr>
      <vt:lpstr>Do not contaminate the evidence!</vt:lpstr>
      <vt:lpstr>Let’s have a go…..</vt:lpstr>
      <vt:lpstr>Reflection point</vt:lpstr>
      <vt:lpstr>How to write a robust safeguarding report</vt:lpstr>
      <vt:lpstr>Next steps……</vt:lpstr>
      <vt:lpstr>What happens next?</vt:lpstr>
      <vt:lpstr>Reflection point</vt:lpstr>
      <vt:lpstr>Why don’t children disclose information? </vt:lpstr>
      <vt:lpstr>Why don’t adults take action?</vt:lpstr>
      <vt:lpstr>Keeping yourself safe and doing the right thing</vt:lpstr>
      <vt:lpstr>What does it look like to someone looking in? </vt:lpstr>
      <vt:lpstr>Dealing with an allegation</vt:lpstr>
      <vt:lpstr>Doing the right thing</vt:lpstr>
      <vt:lpstr>Stay safe</vt:lpstr>
      <vt:lpstr>Anita’s top tip!</vt:lpstr>
      <vt:lpstr>Any questions?</vt:lpstr>
      <vt:lpstr>RECAP: Your responsibilities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 Safeguarding training </dc:title>
  <dc:creator>Anita Auer</dc:creator>
  <cp:lastModifiedBy>Anita Auer</cp:lastModifiedBy>
  <cp:revision>33</cp:revision>
  <cp:lastPrinted>2023-08-28T15:36:02Z</cp:lastPrinted>
  <dcterms:created xsi:type="dcterms:W3CDTF">2023-07-28T13:37:01Z</dcterms:created>
  <dcterms:modified xsi:type="dcterms:W3CDTF">2024-08-28T18:11:00Z</dcterms:modified>
</cp:coreProperties>
</file>