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8" r:id="rId1"/>
  </p:sldMasterIdLst>
  <p:sldIdLst>
    <p:sldId id="256" r:id="rId2"/>
    <p:sldId id="257" r:id="rId3"/>
    <p:sldId id="258" r:id="rId4"/>
    <p:sldId id="259" r:id="rId5"/>
    <p:sldId id="260" r:id="rId6"/>
    <p:sldId id="261" r:id="rId7"/>
    <p:sldId id="262" r:id="rId8"/>
    <p:sldId id="263" r:id="rId9"/>
    <p:sldId id="264" r:id="rId10"/>
    <p:sldId id="267" r:id="rId11"/>
    <p:sldId id="265" r:id="rId12"/>
    <p:sldId id="266"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5D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DD129-A8C2-419E-B641-6CC90F50732D}"/>
              </a:ext>
            </a:extLst>
          </p:cNvPr>
          <p:cNvSpPr>
            <a:spLocks noGrp="1"/>
          </p:cNvSpPr>
          <p:nvPr>
            <p:ph type="ctrTitle"/>
          </p:nvPr>
        </p:nvSpPr>
        <p:spPr>
          <a:xfrm>
            <a:off x="762000" y="1524000"/>
            <a:ext cx="10668000" cy="22860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B33C04-8A23-4499-A6EF-1D190F0FB38E}"/>
              </a:ext>
            </a:extLst>
          </p:cNvPr>
          <p:cNvSpPr>
            <a:spLocks noGrp="1"/>
          </p:cNvSpPr>
          <p:nvPr>
            <p:ph type="subTitle" idx="1"/>
          </p:nvPr>
        </p:nvSpPr>
        <p:spPr>
          <a:xfrm>
            <a:off x="762000" y="4571999"/>
            <a:ext cx="10668000" cy="152400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EFA99FB-5674-4BC5-949F-8D45EC167511}"/>
              </a:ext>
            </a:extLst>
          </p:cNvPr>
          <p:cNvSpPr>
            <a:spLocks noGrp="1"/>
          </p:cNvSpPr>
          <p:nvPr>
            <p:ph type="dt" sz="half" idx="10"/>
          </p:nvPr>
        </p:nvSpPr>
        <p:spPr/>
        <p:txBody>
          <a:bodyPr/>
          <a:lstStyle/>
          <a:p>
            <a:fld id="{76969C88-B244-455D-A017-012B25B1ACDD}" type="datetimeFigureOut">
              <a:rPr lang="en-US" smtClean="0"/>
              <a:t>10/12/2023</a:t>
            </a:fld>
            <a:endParaRPr lang="en-US"/>
          </a:p>
        </p:txBody>
      </p:sp>
      <p:sp>
        <p:nvSpPr>
          <p:cNvPr id="5" name="Footer Placeholder 4">
            <a:extLst>
              <a:ext uri="{FF2B5EF4-FFF2-40B4-BE49-F238E27FC236}">
                <a16:creationId xmlns:a16="http://schemas.microsoft.com/office/drawing/2014/main" id="{0763CF93-DD67-4FE2-8083-864693FE8E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05E934-32B6-44B1-9622-67F30BDA3F3A}"/>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504689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A5B09-FC60-445F-8A12-79869BEC60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A219F7-87F2-409F-BB0B-8FE9270C98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AC2BB8-59E0-4EB2-B3BE-59D8641EE133}"/>
              </a:ext>
            </a:extLst>
          </p:cNvPr>
          <p:cNvSpPr>
            <a:spLocks noGrp="1"/>
          </p:cNvSpPr>
          <p:nvPr>
            <p:ph type="dt" sz="half" idx="10"/>
          </p:nvPr>
        </p:nvSpPr>
        <p:spPr/>
        <p:txBody>
          <a:bodyPr/>
          <a:lstStyle/>
          <a:p>
            <a:fld id="{76969C88-B244-455D-A017-012B25B1ACDD}" type="datetimeFigureOut">
              <a:rPr lang="en-US" smtClean="0"/>
              <a:t>10/12/2023</a:t>
            </a:fld>
            <a:endParaRPr lang="en-US"/>
          </a:p>
        </p:txBody>
      </p:sp>
      <p:sp>
        <p:nvSpPr>
          <p:cNvPr id="5" name="Footer Placeholder 4">
            <a:extLst>
              <a:ext uri="{FF2B5EF4-FFF2-40B4-BE49-F238E27FC236}">
                <a16:creationId xmlns:a16="http://schemas.microsoft.com/office/drawing/2014/main" id="{2D56984E-C0DE-461B-8011-8FC31B0EE9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FE7C03-68D3-445E-A5A2-8A935CFC977E}"/>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557124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21F0D7-112D-48B1-B32B-170B1AA2B51E}"/>
              </a:ext>
            </a:extLst>
          </p:cNvPr>
          <p:cNvSpPr>
            <a:spLocks noGrp="1"/>
          </p:cNvSpPr>
          <p:nvPr>
            <p:ph type="title" orient="vert"/>
          </p:nvPr>
        </p:nvSpPr>
        <p:spPr>
          <a:xfrm>
            <a:off x="9143998" y="761999"/>
            <a:ext cx="2286000" cy="53340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27A7C1-8E5B-41DA-9802-F242D382B66B}"/>
              </a:ext>
            </a:extLst>
          </p:cNvPr>
          <p:cNvSpPr>
            <a:spLocks noGrp="1"/>
          </p:cNvSpPr>
          <p:nvPr>
            <p:ph type="body" orient="vert" idx="1"/>
          </p:nvPr>
        </p:nvSpPr>
        <p:spPr>
          <a:xfrm>
            <a:off x="762001" y="761999"/>
            <a:ext cx="7619999" cy="53340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961CC7-F5B1-464A-8127-60645FB21081}"/>
              </a:ext>
            </a:extLst>
          </p:cNvPr>
          <p:cNvSpPr>
            <a:spLocks noGrp="1"/>
          </p:cNvSpPr>
          <p:nvPr>
            <p:ph type="dt" sz="half" idx="10"/>
          </p:nvPr>
        </p:nvSpPr>
        <p:spPr/>
        <p:txBody>
          <a:bodyPr/>
          <a:lstStyle/>
          <a:p>
            <a:fld id="{76969C88-B244-455D-A017-012B25B1ACDD}" type="datetimeFigureOut">
              <a:rPr lang="en-US" smtClean="0"/>
              <a:t>10/12/2023</a:t>
            </a:fld>
            <a:endParaRPr lang="en-US"/>
          </a:p>
        </p:txBody>
      </p:sp>
      <p:sp>
        <p:nvSpPr>
          <p:cNvPr id="5" name="Footer Placeholder 4">
            <a:extLst>
              <a:ext uri="{FF2B5EF4-FFF2-40B4-BE49-F238E27FC236}">
                <a16:creationId xmlns:a16="http://schemas.microsoft.com/office/drawing/2014/main" id="{53B94302-B381-4F37-A9FF-5CC5519175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707151-541F-4104-B989-83A9DCA6E616}"/>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485220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AF011-A499-4054-89BF-A4800A68F60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66FB6E8-D956-45B5-9B4A-9D31DF466BE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CDB9DB-9E62-4292-915C-1DD4134740DB}"/>
              </a:ext>
            </a:extLst>
          </p:cNvPr>
          <p:cNvSpPr>
            <a:spLocks noGrp="1"/>
          </p:cNvSpPr>
          <p:nvPr>
            <p:ph type="dt" sz="half" idx="10"/>
          </p:nvPr>
        </p:nvSpPr>
        <p:spPr/>
        <p:txBody>
          <a:bodyPr/>
          <a:lstStyle/>
          <a:p>
            <a:fld id="{76969C88-B244-455D-A017-012B25B1ACDD}" type="datetimeFigureOut">
              <a:rPr lang="en-US" smtClean="0"/>
              <a:t>10/12/2023</a:t>
            </a:fld>
            <a:endParaRPr lang="en-US"/>
          </a:p>
        </p:txBody>
      </p:sp>
      <p:sp>
        <p:nvSpPr>
          <p:cNvPr id="5" name="Footer Placeholder 4">
            <a:extLst>
              <a:ext uri="{FF2B5EF4-FFF2-40B4-BE49-F238E27FC236}">
                <a16:creationId xmlns:a16="http://schemas.microsoft.com/office/drawing/2014/main" id="{2BD462F1-BC30-4172-8353-363123A1DB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92EE8A-96DF-4D7D-B434-778324756D04}"/>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446113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8453A-F2B4-4EDB-B8FA-150267BC1A9A}"/>
              </a:ext>
            </a:extLst>
          </p:cNvPr>
          <p:cNvSpPr>
            <a:spLocks noGrp="1"/>
          </p:cNvSpPr>
          <p:nvPr>
            <p:ph type="title"/>
          </p:nvPr>
        </p:nvSpPr>
        <p:spPr>
          <a:xfrm>
            <a:off x="762000" y="1524000"/>
            <a:ext cx="10668000" cy="3038475"/>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4C46C51-ADF1-48FC-A4D9-38C369E78304}"/>
              </a:ext>
            </a:extLst>
          </p:cNvPr>
          <p:cNvSpPr>
            <a:spLocks noGrp="1"/>
          </p:cNvSpPr>
          <p:nvPr>
            <p:ph type="body" idx="1"/>
          </p:nvPr>
        </p:nvSpPr>
        <p:spPr>
          <a:xfrm>
            <a:off x="762000" y="4589463"/>
            <a:ext cx="10668000" cy="150653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C43B56-4DC7-490B-AEFD-55ED1ECFF82E}"/>
              </a:ext>
            </a:extLst>
          </p:cNvPr>
          <p:cNvSpPr>
            <a:spLocks noGrp="1"/>
          </p:cNvSpPr>
          <p:nvPr>
            <p:ph type="dt" sz="half" idx="10"/>
          </p:nvPr>
        </p:nvSpPr>
        <p:spPr/>
        <p:txBody>
          <a:bodyPr/>
          <a:lstStyle/>
          <a:p>
            <a:fld id="{76969C88-B244-455D-A017-012B25B1ACDD}" type="datetimeFigureOut">
              <a:rPr lang="en-US" smtClean="0"/>
              <a:t>10/12/2023</a:t>
            </a:fld>
            <a:endParaRPr lang="en-US"/>
          </a:p>
        </p:txBody>
      </p:sp>
      <p:sp>
        <p:nvSpPr>
          <p:cNvPr id="5" name="Footer Placeholder 4">
            <a:extLst>
              <a:ext uri="{FF2B5EF4-FFF2-40B4-BE49-F238E27FC236}">
                <a16:creationId xmlns:a16="http://schemas.microsoft.com/office/drawing/2014/main" id="{454738F8-C4B2-41D8-B627-A6DDB24B2D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F43D49-23F8-4C4B-9C30-EDC030EE6F7E}"/>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611096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5556D-6916-42E6-8820-8A0D328A50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2747A5-C962-477F-89AA-A32385D57996}"/>
              </a:ext>
            </a:extLst>
          </p:cNvPr>
          <p:cNvSpPr>
            <a:spLocks noGrp="1"/>
          </p:cNvSpPr>
          <p:nvPr>
            <p:ph sz="half" idx="1"/>
          </p:nvPr>
        </p:nvSpPr>
        <p:spPr>
          <a:xfrm>
            <a:off x="762000" y="2285999"/>
            <a:ext cx="5151119" cy="3810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D08312-30FC-44D8-B2A9-B5CAAD9F066F}"/>
              </a:ext>
            </a:extLst>
          </p:cNvPr>
          <p:cNvSpPr>
            <a:spLocks noGrp="1"/>
          </p:cNvSpPr>
          <p:nvPr>
            <p:ph sz="half" idx="2"/>
          </p:nvPr>
        </p:nvSpPr>
        <p:spPr>
          <a:xfrm>
            <a:off x="6278879" y="2285999"/>
            <a:ext cx="5151121" cy="3810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ED84EB-AF90-4F19-A376-0FE5E50F9EA5}"/>
              </a:ext>
            </a:extLst>
          </p:cNvPr>
          <p:cNvSpPr>
            <a:spLocks noGrp="1"/>
          </p:cNvSpPr>
          <p:nvPr>
            <p:ph type="dt" sz="half" idx="10"/>
          </p:nvPr>
        </p:nvSpPr>
        <p:spPr/>
        <p:txBody>
          <a:bodyPr/>
          <a:lstStyle/>
          <a:p>
            <a:fld id="{76969C88-B244-455D-A017-012B25B1ACDD}" type="datetimeFigureOut">
              <a:rPr lang="en-US" smtClean="0"/>
              <a:t>10/12/2023</a:t>
            </a:fld>
            <a:endParaRPr lang="en-US"/>
          </a:p>
        </p:txBody>
      </p:sp>
      <p:sp>
        <p:nvSpPr>
          <p:cNvPr id="6" name="Footer Placeholder 5">
            <a:extLst>
              <a:ext uri="{FF2B5EF4-FFF2-40B4-BE49-F238E27FC236}">
                <a16:creationId xmlns:a16="http://schemas.microsoft.com/office/drawing/2014/main" id="{7B838ED0-2789-41E4-A36E-83F92CA2E8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221A83-6D60-45F0-9173-5F6D2438BC36}"/>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824295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FFAE2-03F4-4A94-86C4-9305B237CA89}"/>
              </a:ext>
            </a:extLst>
          </p:cNvPr>
          <p:cNvSpPr>
            <a:spLocks noGrp="1"/>
          </p:cNvSpPr>
          <p:nvPr>
            <p:ph type="title"/>
          </p:nvPr>
        </p:nvSpPr>
        <p:spPr>
          <a:xfrm>
            <a:off x="762000" y="762000"/>
            <a:ext cx="10668000" cy="15240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BAC5A5-E184-46B6-8AB5-C8E132D3624B}"/>
              </a:ext>
            </a:extLst>
          </p:cNvPr>
          <p:cNvSpPr>
            <a:spLocks noGrp="1"/>
          </p:cNvSpPr>
          <p:nvPr>
            <p:ph type="body" idx="1"/>
          </p:nvPr>
        </p:nvSpPr>
        <p:spPr>
          <a:xfrm>
            <a:off x="762000" y="2285999"/>
            <a:ext cx="5151119"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DCFE87-5D80-45CB-9D13-DFC9AFCEC7F9}"/>
              </a:ext>
            </a:extLst>
          </p:cNvPr>
          <p:cNvSpPr>
            <a:spLocks noGrp="1"/>
          </p:cNvSpPr>
          <p:nvPr>
            <p:ph sz="half" idx="2"/>
          </p:nvPr>
        </p:nvSpPr>
        <p:spPr>
          <a:xfrm>
            <a:off x="762000" y="3048000"/>
            <a:ext cx="5151119"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AC1E5A-8423-4749-8EDA-E13425F69658}"/>
              </a:ext>
            </a:extLst>
          </p:cNvPr>
          <p:cNvSpPr>
            <a:spLocks noGrp="1"/>
          </p:cNvSpPr>
          <p:nvPr>
            <p:ph type="body" sz="quarter" idx="3"/>
          </p:nvPr>
        </p:nvSpPr>
        <p:spPr>
          <a:xfrm>
            <a:off x="6278878" y="2286000"/>
            <a:ext cx="5151122"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832AAA-4BB8-4A3D-9C79-516F82F8001D}"/>
              </a:ext>
            </a:extLst>
          </p:cNvPr>
          <p:cNvSpPr>
            <a:spLocks noGrp="1"/>
          </p:cNvSpPr>
          <p:nvPr>
            <p:ph sz="quarter" idx="4"/>
          </p:nvPr>
        </p:nvSpPr>
        <p:spPr>
          <a:xfrm>
            <a:off x="6278878" y="3048000"/>
            <a:ext cx="5151122"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0BEC63-51D3-4C70-B804-BE9EF765AD21}"/>
              </a:ext>
            </a:extLst>
          </p:cNvPr>
          <p:cNvSpPr>
            <a:spLocks noGrp="1"/>
          </p:cNvSpPr>
          <p:nvPr>
            <p:ph type="dt" sz="half" idx="10"/>
          </p:nvPr>
        </p:nvSpPr>
        <p:spPr/>
        <p:txBody>
          <a:bodyPr/>
          <a:lstStyle/>
          <a:p>
            <a:fld id="{76969C88-B244-455D-A017-012B25B1ACDD}" type="datetimeFigureOut">
              <a:rPr lang="en-US" smtClean="0"/>
              <a:t>10/12/2023</a:t>
            </a:fld>
            <a:endParaRPr lang="en-US"/>
          </a:p>
        </p:txBody>
      </p:sp>
      <p:sp>
        <p:nvSpPr>
          <p:cNvPr id="8" name="Footer Placeholder 7">
            <a:extLst>
              <a:ext uri="{FF2B5EF4-FFF2-40B4-BE49-F238E27FC236}">
                <a16:creationId xmlns:a16="http://schemas.microsoft.com/office/drawing/2014/main" id="{735CA295-8563-402F-92C3-1F20C977C1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FA5918-109D-4342-84C0-9774A52C9E7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40068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F2662-CBD1-4498-9B6E-2961F5EF1BF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F739AE-8101-4C18-8CF3-911BDF3978A8}"/>
              </a:ext>
            </a:extLst>
          </p:cNvPr>
          <p:cNvSpPr>
            <a:spLocks noGrp="1"/>
          </p:cNvSpPr>
          <p:nvPr>
            <p:ph type="dt" sz="half" idx="10"/>
          </p:nvPr>
        </p:nvSpPr>
        <p:spPr/>
        <p:txBody>
          <a:bodyPr/>
          <a:lstStyle/>
          <a:p>
            <a:fld id="{76969C88-B244-455D-A017-012B25B1ACDD}" type="datetimeFigureOut">
              <a:rPr lang="en-US" smtClean="0"/>
              <a:t>10/12/2023</a:t>
            </a:fld>
            <a:endParaRPr lang="en-US"/>
          </a:p>
        </p:txBody>
      </p:sp>
      <p:sp>
        <p:nvSpPr>
          <p:cNvPr id="4" name="Footer Placeholder 3">
            <a:extLst>
              <a:ext uri="{FF2B5EF4-FFF2-40B4-BE49-F238E27FC236}">
                <a16:creationId xmlns:a16="http://schemas.microsoft.com/office/drawing/2014/main" id="{66EB1C88-D181-449C-9BE1-E85068C1883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38A2C9-E93B-4F0A-A021-9E3AEBC3FA8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495774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0AE8D9-9B42-438E-ADA6-CCFE45788460}"/>
              </a:ext>
            </a:extLst>
          </p:cNvPr>
          <p:cNvSpPr>
            <a:spLocks noGrp="1"/>
          </p:cNvSpPr>
          <p:nvPr>
            <p:ph type="dt" sz="half" idx="10"/>
          </p:nvPr>
        </p:nvSpPr>
        <p:spPr/>
        <p:txBody>
          <a:bodyPr/>
          <a:lstStyle/>
          <a:p>
            <a:fld id="{76969C88-B244-455D-A017-012B25B1ACDD}" type="datetimeFigureOut">
              <a:rPr lang="en-US" smtClean="0"/>
              <a:t>10/12/2023</a:t>
            </a:fld>
            <a:endParaRPr lang="en-US"/>
          </a:p>
        </p:txBody>
      </p:sp>
      <p:sp>
        <p:nvSpPr>
          <p:cNvPr id="3" name="Footer Placeholder 2">
            <a:extLst>
              <a:ext uri="{FF2B5EF4-FFF2-40B4-BE49-F238E27FC236}">
                <a16:creationId xmlns:a16="http://schemas.microsoft.com/office/drawing/2014/main" id="{C4F792B9-A8AF-4E13-8A25-741E89691E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33A2CF6-DBC5-4491-B213-B3CD09D3130C}"/>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883224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27076-58C8-494C-B6B1-DC86F62DDC24}"/>
              </a:ext>
            </a:extLst>
          </p:cNvPr>
          <p:cNvSpPr>
            <a:spLocks noGrp="1"/>
          </p:cNvSpPr>
          <p:nvPr>
            <p:ph type="title"/>
          </p:nvPr>
        </p:nvSpPr>
        <p:spPr>
          <a:xfrm>
            <a:off x="762000" y="761998"/>
            <a:ext cx="3810000" cy="1524002"/>
          </a:xfrm>
        </p:spPr>
        <p:txBody>
          <a:bodyPr anchor="t" anchorCtr="0"/>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F29E36-0340-452F-8D0A-1BC3F3A388CF}"/>
              </a:ext>
            </a:extLst>
          </p:cNvPr>
          <p:cNvSpPr>
            <a:spLocks noGrp="1"/>
          </p:cNvSpPr>
          <p:nvPr>
            <p:ph idx="1"/>
          </p:nvPr>
        </p:nvSpPr>
        <p:spPr>
          <a:xfrm>
            <a:off x="5334000" y="762001"/>
            <a:ext cx="6096000" cy="5334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051C2E-E587-45E8-BDB1-DFF2F2791BF6}"/>
              </a:ext>
            </a:extLst>
          </p:cNvPr>
          <p:cNvSpPr>
            <a:spLocks noGrp="1"/>
          </p:cNvSpPr>
          <p:nvPr>
            <p:ph type="body" sz="half" idx="2"/>
          </p:nvPr>
        </p:nvSpPr>
        <p:spPr>
          <a:xfrm>
            <a:off x="762000" y="2286000"/>
            <a:ext cx="3810000" cy="38100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21D993-DEDD-470E-B48B-CB053A55A119}"/>
              </a:ext>
            </a:extLst>
          </p:cNvPr>
          <p:cNvSpPr>
            <a:spLocks noGrp="1"/>
          </p:cNvSpPr>
          <p:nvPr>
            <p:ph type="dt" sz="half" idx="10"/>
          </p:nvPr>
        </p:nvSpPr>
        <p:spPr/>
        <p:txBody>
          <a:bodyPr/>
          <a:lstStyle/>
          <a:p>
            <a:fld id="{76969C88-B244-455D-A017-012B25B1ACDD}" type="datetimeFigureOut">
              <a:rPr lang="en-US" smtClean="0"/>
              <a:t>10/12/2023</a:t>
            </a:fld>
            <a:endParaRPr lang="en-US"/>
          </a:p>
        </p:txBody>
      </p:sp>
      <p:sp>
        <p:nvSpPr>
          <p:cNvPr id="6" name="Footer Placeholder 5">
            <a:extLst>
              <a:ext uri="{FF2B5EF4-FFF2-40B4-BE49-F238E27FC236}">
                <a16:creationId xmlns:a16="http://schemas.microsoft.com/office/drawing/2014/main" id="{67926C64-7401-4CA4-859F-74472AF869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108F41-F1F6-431C-9B45-8A447F188CB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566432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104FB-422C-4023-9381-EB12F1582D44}"/>
              </a:ext>
            </a:extLst>
          </p:cNvPr>
          <p:cNvSpPr>
            <a:spLocks noGrp="1"/>
          </p:cNvSpPr>
          <p:nvPr>
            <p:ph type="title"/>
          </p:nvPr>
        </p:nvSpPr>
        <p:spPr>
          <a:xfrm>
            <a:off x="762001" y="762000"/>
            <a:ext cx="3809999" cy="1524000"/>
          </a:xfrm>
        </p:spPr>
        <p:txBody>
          <a:bodyPr anchor="t" anchorCtr="0"/>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DBA3AA-DE44-4B1F-91D1-09F67B89B941}"/>
              </a:ext>
            </a:extLst>
          </p:cNvPr>
          <p:cNvSpPr>
            <a:spLocks noGrp="1"/>
          </p:cNvSpPr>
          <p:nvPr>
            <p:ph type="pic" idx="1"/>
          </p:nvPr>
        </p:nvSpPr>
        <p:spPr>
          <a:xfrm>
            <a:off x="5334000" y="762001"/>
            <a:ext cx="6021388" cy="5334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A27B131-5117-4106-80DB-2AB208C4C953}"/>
              </a:ext>
            </a:extLst>
          </p:cNvPr>
          <p:cNvSpPr>
            <a:spLocks noGrp="1"/>
          </p:cNvSpPr>
          <p:nvPr>
            <p:ph type="body" sz="half" idx="2"/>
          </p:nvPr>
        </p:nvSpPr>
        <p:spPr>
          <a:xfrm>
            <a:off x="762001" y="2286000"/>
            <a:ext cx="3809999" cy="3810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13918A-7F23-4C72-8E80-591324A3046C}"/>
              </a:ext>
            </a:extLst>
          </p:cNvPr>
          <p:cNvSpPr>
            <a:spLocks noGrp="1"/>
          </p:cNvSpPr>
          <p:nvPr>
            <p:ph type="dt" sz="half" idx="10"/>
          </p:nvPr>
        </p:nvSpPr>
        <p:spPr/>
        <p:txBody>
          <a:bodyPr/>
          <a:lstStyle/>
          <a:p>
            <a:fld id="{76969C88-B244-455D-A017-012B25B1ACDD}" type="datetimeFigureOut">
              <a:rPr lang="en-US" smtClean="0"/>
              <a:t>10/12/2023</a:t>
            </a:fld>
            <a:endParaRPr lang="en-US"/>
          </a:p>
        </p:txBody>
      </p:sp>
      <p:sp>
        <p:nvSpPr>
          <p:cNvPr id="6" name="Footer Placeholder 5">
            <a:extLst>
              <a:ext uri="{FF2B5EF4-FFF2-40B4-BE49-F238E27FC236}">
                <a16:creationId xmlns:a16="http://schemas.microsoft.com/office/drawing/2014/main" id="{181071C8-76FE-4B83-8317-BD53C7C844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23681A-6F29-48FC-9409-319ED3E96635}"/>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705305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6EF5A53-0A64-4CA5-B9C7-1CB97CB5CF1C}"/>
              </a:ext>
            </a:extLst>
          </p:cNvPr>
          <p:cNvSpPr/>
          <p:nvPr/>
        </p:nvSpPr>
        <p:spPr>
          <a:xfrm>
            <a:off x="8157843" y="6244836"/>
            <a:ext cx="4034156" cy="613164"/>
          </a:xfrm>
          <a:custGeom>
            <a:avLst/>
            <a:gdLst>
              <a:gd name="connsiteX0" fmla="*/ 1479137 w 4034156"/>
              <a:gd name="connsiteY0" fmla="*/ 230 h 613164"/>
              <a:gd name="connsiteX1" fmla="*/ 3482844 w 4034156"/>
              <a:gd name="connsiteY1" fmla="*/ 298555 h 613164"/>
              <a:gd name="connsiteX2" fmla="*/ 3831590 w 4034156"/>
              <a:gd name="connsiteY2" fmla="*/ 425010 h 613164"/>
              <a:gd name="connsiteX3" fmla="*/ 4034156 w 4034156"/>
              <a:gd name="connsiteY3" fmla="*/ 494088 h 613164"/>
              <a:gd name="connsiteX4" fmla="*/ 4034156 w 4034156"/>
              <a:gd name="connsiteY4" fmla="*/ 613164 h 613164"/>
              <a:gd name="connsiteX5" fmla="*/ 0 w 4034156"/>
              <a:gd name="connsiteY5" fmla="*/ 613164 h 613164"/>
              <a:gd name="connsiteX6" fmla="*/ 54792 w 4034156"/>
              <a:gd name="connsiteY6" fmla="*/ 512415 h 613164"/>
              <a:gd name="connsiteX7" fmla="*/ 168327 w 4034156"/>
              <a:gd name="connsiteY7" fmla="*/ 366637 h 613164"/>
              <a:gd name="connsiteX8" fmla="*/ 1192562 w 4034156"/>
              <a:gd name="connsiteY8" fmla="*/ 1522 h 613164"/>
              <a:gd name="connsiteX9" fmla="*/ 1479137 w 4034156"/>
              <a:gd name="connsiteY9" fmla="*/ 230 h 61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34156" h="613164">
                <a:moveTo>
                  <a:pt x="1479137" y="230"/>
                </a:moveTo>
                <a:cubicBezTo>
                  <a:pt x="2152575" y="4287"/>
                  <a:pt x="2854487" y="63583"/>
                  <a:pt x="3482844" y="298555"/>
                </a:cubicBezTo>
                <a:cubicBezTo>
                  <a:pt x="3599338" y="342114"/>
                  <a:pt x="3715540" y="384216"/>
                  <a:pt x="3831590" y="425010"/>
                </a:cubicBezTo>
                <a:lnTo>
                  <a:pt x="4034156" y="494088"/>
                </a:lnTo>
                <a:lnTo>
                  <a:pt x="4034156" y="613164"/>
                </a:lnTo>
                <a:lnTo>
                  <a:pt x="0" y="613164"/>
                </a:lnTo>
                <a:lnTo>
                  <a:pt x="54792" y="512415"/>
                </a:lnTo>
                <a:cubicBezTo>
                  <a:pt x="88888" y="459433"/>
                  <a:pt x="126502" y="410480"/>
                  <a:pt x="168327" y="366637"/>
                </a:cubicBezTo>
                <a:cubicBezTo>
                  <a:pt x="428292" y="94062"/>
                  <a:pt x="821899" y="6565"/>
                  <a:pt x="1192562" y="1522"/>
                </a:cubicBezTo>
                <a:cubicBezTo>
                  <a:pt x="1287308" y="198"/>
                  <a:pt x="1382932" y="-349"/>
                  <a:pt x="1479137" y="23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Avenir Next LT Pro" panose="020B0504020202020204" pitchFamily="34" charset="0"/>
              <a:ea typeface="+mn-ea"/>
              <a:cs typeface="+mn-cs"/>
            </a:endParaRPr>
          </a:p>
        </p:txBody>
      </p:sp>
      <p:sp>
        <p:nvSpPr>
          <p:cNvPr id="11" name="Freeform: Shape 10">
            <a:extLst>
              <a:ext uri="{FF2B5EF4-FFF2-40B4-BE49-F238E27FC236}">
                <a16:creationId xmlns:a16="http://schemas.microsoft.com/office/drawing/2014/main" id="{34ABFBEA-4EB0-4D02-A2C0-1733CD3D6F12}"/>
              </a:ext>
            </a:extLst>
          </p:cNvPr>
          <p:cNvSpPr/>
          <p:nvPr/>
        </p:nvSpPr>
        <p:spPr>
          <a:xfrm>
            <a:off x="1" y="688126"/>
            <a:ext cx="448491" cy="1634252"/>
          </a:xfrm>
          <a:custGeom>
            <a:avLst/>
            <a:gdLst>
              <a:gd name="connsiteX0" fmla="*/ 0 w 448491"/>
              <a:gd name="connsiteY0" fmla="*/ 0 h 1634252"/>
              <a:gd name="connsiteX1" fmla="*/ 12983 w 448491"/>
              <a:gd name="connsiteY1" fmla="*/ 10508 h 1634252"/>
              <a:gd name="connsiteX2" fmla="*/ 441611 w 448491"/>
              <a:gd name="connsiteY2" fmla="*/ 863751 h 1634252"/>
              <a:gd name="connsiteX3" fmla="*/ 251011 w 448491"/>
              <a:gd name="connsiteY3" fmla="*/ 1302895 h 1634252"/>
              <a:gd name="connsiteX4" fmla="*/ 74605 w 448491"/>
              <a:gd name="connsiteY4" fmla="*/ 1543249 h 1634252"/>
              <a:gd name="connsiteX5" fmla="*/ 0 w 448491"/>
              <a:gd name="connsiteY5" fmla="*/ 1634252 h 1634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8491" h="1634252">
                <a:moveTo>
                  <a:pt x="0" y="0"/>
                </a:moveTo>
                <a:lnTo>
                  <a:pt x="12983" y="10508"/>
                </a:lnTo>
                <a:cubicBezTo>
                  <a:pt x="278410" y="241022"/>
                  <a:pt x="489787" y="530267"/>
                  <a:pt x="441611" y="863751"/>
                </a:cubicBezTo>
                <a:cubicBezTo>
                  <a:pt x="418542" y="1022632"/>
                  <a:pt x="337007" y="1166302"/>
                  <a:pt x="251011" y="1302895"/>
                </a:cubicBezTo>
                <a:cubicBezTo>
                  <a:pt x="215138" y="1359902"/>
                  <a:pt x="154723" y="1442480"/>
                  <a:pt x="74605" y="1543249"/>
                </a:cubicBezTo>
                <a:lnTo>
                  <a:pt x="0" y="163425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a:solidFill>
                <a:prstClr val="white"/>
              </a:solidFill>
              <a:latin typeface="Avenir Next LT Pro" panose="020B0504020202020204" pitchFamily="34" charset="0"/>
            </a:endParaRPr>
          </a:p>
        </p:txBody>
      </p:sp>
      <p:sp>
        <p:nvSpPr>
          <p:cNvPr id="12" name="Freeform: Shape 11">
            <a:extLst>
              <a:ext uri="{FF2B5EF4-FFF2-40B4-BE49-F238E27FC236}">
                <a16:creationId xmlns:a16="http://schemas.microsoft.com/office/drawing/2014/main" id="{19E083F6-57F4-487B-A766-EA0462B1EED8}"/>
              </a:ext>
            </a:extLst>
          </p:cNvPr>
          <p:cNvSpPr/>
          <p:nvPr/>
        </p:nvSpPr>
        <p:spPr>
          <a:xfrm>
            <a:off x="7309459" y="6144069"/>
            <a:ext cx="4418271" cy="718159"/>
          </a:xfrm>
          <a:custGeom>
            <a:avLst/>
            <a:gdLst>
              <a:gd name="connsiteX0" fmla="*/ 1421452 w 4590626"/>
              <a:gd name="connsiteY0" fmla="*/ 0 h 713930"/>
              <a:gd name="connsiteX1" fmla="*/ 3247781 w 4590626"/>
              <a:gd name="connsiteY1" fmla="*/ 271915 h 713930"/>
              <a:gd name="connsiteX2" fmla="*/ 4517331 w 4590626"/>
              <a:gd name="connsiteY2" fmla="*/ 693394 h 713930"/>
              <a:gd name="connsiteX3" fmla="*/ 4590626 w 4590626"/>
              <a:gd name="connsiteY3" fmla="*/ 713930 h 713930"/>
              <a:gd name="connsiteX4" fmla="*/ 0 w 4590626"/>
              <a:gd name="connsiteY4" fmla="*/ 713930 h 713930"/>
              <a:gd name="connsiteX5" fmla="*/ 2854 w 4590626"/>
              <a:gd name="connsiteY5" fmla="*/ 705624 h 713930"/>
              <a:gd name="connsiteX6" fmla="*/ 226680 w 4590626"/>
              <a:gd name="connsiteY6" fmla="*/ 333970 h 713930"/>
              <a:gd name="connsiteX7" fmla="*/ 1160245 w 4590626"/>
              <a:gd name="connsiteY7" fmla="*/ 1178 h 713930"/>
              <a:gd name="connsiteX8" fmla="*/ 1421452 w 4590626"/>
              <a:gd name="connsiteY8" fmla="*/ 0 h 713930"/>
              <a:gd name="connsiteX0" fmla="*/ 1421452 w 4517331"/>
              <a:gd name="connsiteY0" fmla="*/ 0 h 713930"/>
              <a:gd name="connsiteX1" fmla="*/ 3247781 w 4517331"/>
              <a:gd name="connsiteY1" fmla="*/ 271915 h 713930"/>
              <a:gd name="connsiteX2" fmla="*/ 4517331 w 4517331"/>
              <a:gd name="connsiteY2" fmla="*/ 693394 h 713930"/>
              <a:gd name="connsiteX3" fmla="*/ 0 w 4517331"/>
              <a:gd name="connsiteY3" fmla="*/ 713930 h 713930"/>
              <a:gd name="connsiteX4" fmla="*/ 2854 w 4517331"/>
              <a:gd name="connsiteY4" fmla="*/ 705624 h 713930"/>
              <a:gd name="connsiteX5" fmla="*/ 226680 w 4517331"/>
              <a:gd name="connsiteY5" fmla="*/ 333970 h 713930"/>
              <a:gd name="connsiteX6" fmla="*/ 1160245 w 4517331"/>
              <a:gd name="connsiteY6" fmla="*/ 1178 h 713930"/>
              <a:gd name="connsiteX7" fmla="*/ 1421452 w 4517331"/>
              <a:gd name="connsiteY7" fmla="*/ 0 h 713930"/>
              <a:gd name="connsiteX0" fmla="*/ 0 w 4608771"/>
              <a:gd name="connsiteY0" fmla="*/ 713930 h 784834"/>
              <a:gd name="connsiteX1" fmla="*/ 2854 w 4608771"/>
              <a:gd name="connsiteY1" fmla="*/ 705624 h 784834"/>
              <a:gd name="connsiteX2" fmla="*/ 226680 w 4608771"/>
              <a:gd name="connsiteY2" fmla="*/ 333970 h 784834"/>
              <a:gd name="connsiteX3" fmla="*/ 1160245 w 4608771"/>
              <a:gd name="connsiteY3" fmla="*/ 1178 h 784834"/>
              <a:gd name="connsiteX4" fmla="*/ 1421452 w 4608771"/>
              <a:gd name="connsiteY4" fmla="*/ 0 h 784834"/>
              <a:gd name="connsiteX5" fmla="*/ 3247781 w 4608771"/>
              <a:gd name="connsiteY5" fmla="*/ 271915 h 784834"/>
              <a:gd name="connsiteX6" fmla="*/ 4608771 w 4608771"/>
              <a:gd name="connsiteY6" fmla="*/ 784834 h 784834"/>
              <a:gd name="connsiteX0" fmla="*/ 0 w 4418271"/>
              <a:gd name="connsiteY0" fmla="*/ 713930 h 718159"/>
              <a:gd name="connsiteX1" fmla="*/ 2854 w 4418271"/>
              <a:gd name="connsiteY1" fmla="*/ 705624 h 718159"/>
              <a:gd name="connsiteX2" fmla="*/ 226680 w 4418271"/>
              <a:gd name="connsiteY2" fmla="*/ 333970 h 718159"/>
              <a:gd name="connsiteX3" fmla="*/ 1160245 w 4418271"/>
              <a:gd name="connsiteY3" fmla="*/ 1178 h 718159"/>
              <a:gd name="connsiteX4" fmla="*/ 1421452 w 4418271"/>
              <a:gd name="connsiteY4" fmla="*/ 0 h 718159"/>
              <a:gd name="connsiteX5" fmla="*/ 3247781 w 4418271"/>
              <a:gd name="connsiteY5" fmla="*/ 271915 h 718159"/>
              <a:gd name="connsiteX6" fmla="*/ 4418271 w 4418271"/>
              <a:gd name="connsiteY6" fmla="*/ 718159 h 71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8271" h="718159">
                <a:moveTo>
                  <a:pt x="0" y="713930"/>
                </a:moveTo>
                <a:lnTo>
                  <a:pt x="2854" y="705624"/>
                </a:lnTo>
                <a:cubicBezTo>
                  <a:pt x="60059" y="562888"/>
                  <a:pt x="131373" y="433874"/>
                  <a:pt x="226680" y="333970"/>
                </a:cubicBezTo>
                <a:cubicBezTo>
                  <a:pt x="463632" y="85526"/>
                  <a:pt x="822395" y="5774"/>
                  <a:pt x="1160245" y="1178"/>
                </a:cubicBezTo>
                <a:lnTo>
                  <a:pt x="1421452" y="0"/>
                </a:lnTo>
                <a:cubicBezTo>
                  <a:pt x="2035274" y="3698"/>
                  <a:pt x="2748311" y="152222"/>
                  <a:pt x="3247781" y="271915"/>
                </a:cubicBezTo>
                <a:cubicBezTo>
                  <a:pt x="3747251" y="391608"/>
                  <a:pt x="3902480" y="501606"/>
                  <a:pt x="4418271" y="718159"/>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le Placeholder 1">
            <a:extLst>
              <a:ext uri="{FF2B5EF4-FFF2-40B4-BE49-F238E27FC236}">
                <a16:creationId xmlns:a16="http://schemas.microsoft.com/office/drawing/2014/main" id="{A3A2F988-7148-4375-83D8-12EE5EBC7BE0}"/>
              </a:ext>
            </a:extLst>
          </p:cNvPr>
          <p:cNvSpPr>
            <a:spLocks noGrp="1"/>
          </p:cNvSpPr>
          <p:nvPr>
            <p:ph type="title"/>
          </p:nvPr>
        </p:nvSpPr>
        <p:spPr>
          <a:xfrm>
            <a:off x="762000" y="762000"/>
            <a:ext cx="10668000" cy="1524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896238-C5B3-4F3C-97FA-890E1A51A203}"/>
              </a:ext>
            </a:extLst>
          </p:cNvPr>
          <p:cNvSpPr>
            <a:spLocks noGrp="1"/>
          </p:cNvSpPr>
          <p:nvPr>
            <p:ph type="body" idx="1"/>
          </p:nvPr>
        </p:nvSpPr>
        <p:spPr>
          <a:xfrm>
            <a:off x="762000" y="2286000"/>
            <a:ext cx="10668000" cy="38180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D6E4474-0442-4E4B-9E5B-CA7B3951C1DA}"/>
              </a:ext>
            </a:extLst>
          </p:cNvPr>
          <p:cNvSpPr>
            <a:spLocks noGrp="1"/>
          </p:cNvSpPr>
          <p:nvPr>
            <p:ph type="dt" sz="half" idx="2"/>
          </p:nvPr>
        </p:nvSpPr>
        <p:spPr>
          <a:xfrm>
            <a:off x="9389165" y="194320"/>
            <a:ext cx="2040835" cy="365125"/>
          </a:xfrm>
          <a:prstGeom prst="rect">
            <a:avLst/>
          </a:prstGeom>
        </p:spPr>
        <p:txBody>
          <a:bodyPr vert="horz" lIns="91440" tIns="45720" rIns="91440" bIns="45720" rtlCol="0" anchor="ctr"/>
          <a:lstStyle>
            <a:lvl1pPr algn="r">
              <a:defRPr sz="1200">
                <a:solidFill>
                  <a:schemeClr val="tx1">
                    <a:tint val="75000"/>
                    <a:alpha val="70000"/>
                  </a:schemeClr>
                </a:solidFill>
              </a:defRPr>
            </a:lvl1pPr>
          </a:lstStyle>
          <a:p>
            <a:fld id="{76969C88-B244-455D-A017-012B25B1ACDD}" type="datetimeFigureOut">
              <a:rPr lang="en-US" smtClean="0"/>
              <a:pPr/>
              <a:t>10/12/2023</a:t>
            </a:fld>
            <a:endParaRPr lang="en-US"/>
          </a:p>
        </p:txBody>
      </p:sp>
      <p:sp>
        <p:nvSpPr>
          <p:cNvPr id="5" name="Footer Placeholder 4">
            <a:extLst>
              <a:ext uri="{FF2B5EF4-FFF2-40B4-BE49-F238E27FC236}">
                <a16:creationId xmlns:a16="http://schemas.microsoft.com/office/drawing/2014/main" id="{E0626A98-F887-40E1-B9BA-9D93DE90E022}"/>
              </a:ext>
            </a:extLst>
          </p:cNvPr>
          <p:cNvSpPr>
            <a:spLocks noGrp="1"/>
          </p:cNvSpPr>
          <p:nvPr>
            <p:ph type="ftr" sz="quarter" idx="3"/>
          </p:nvPr>
        </p:nvSpPr>
        <p:spPr>
          <a:xfrm>
            <a:off x="761999" y="6356350"/>
            <a:ext cx="6612835" cy="365125"/>
          </a:xfrm>
          <a:prstGeom prst="rect">
            <a:avLst/>
          </a:prstGeom>
        </p:spPr>
        <p:txBody>
          <a:bodyPr vert="horz" lIns="91440" tIns="45720" rIns="91440" bIns="45720" rtlCol="0" anchor="ctr"/>
          <a:lstStyle>
            <a:lvl1pPr algn="l">
              <a:defRPr sz="1200">
                <a:solidFill>
                  <a:schemeClr val="tx1">
                    <a:tint val="75000"/>
                    <a:alpha val="70000"/>
                  </a:schemeClr>
                </a:solidFill>
              </a:defRPr>
            </a:lvl1pPr>
          </a:lstStyle>
          <a:p>
            <a:endParaRPr lang="en-US" dirty="0"/>
          </a:p>
        </p:txBody>
      </p:sp>
      <p:sp>
        <p:nvSpPr>
          <p:cNvPr id="6" name="Slide Number Placeholder 5">
            <a:extLst>
              <a:ext uri="{FF2B5EF4-FFF2-40B4-BE49-F238E27FC236}">
                <a16:creationId xmlns:a16="http://schemas.microsoft.com/office/drawing/2014/main" id="{482C8119-73F6-4713-9AD3-3628DCDFB8F2}"/>
              </a:ext>
            </a:extLst>
          </p:cNvPr>
          <p:cNvSpPr>
            <a:spLocks noGrp="1"/>
          </p:cNvSpPr>
          <p:nvPr>
            <p:ph type="sldNum" sz="quarter" idx="4"/>
          </p:nvPr>
        </p:nvSpPr>
        <p:spPr>
          <a:xfrm>
            <a:off x="9906000" y="6356350"/>
            <a:ext cx="1524000" cy="365125"/>
          </a:xfrm>
          <a:prstGeom prst="rect">
            <a:avLst/>
          </a:prstGeom>
        </p:spPr>
        <p:txBody>
          <a:bodyPr vert="horz" lIns="91440" tIns="45720" rIns="91440" bIns="45720" rtlCol="0" anchor="ctr"/>
          <a:lstStyle>
            <a:lvl1pPr algn="r">
              <a:defRPr sz="1200">
                <a:solidFill>
                  <a:schemeClr val="tx1">
                    <a:tint val="75000"/>
                    <a:alpha val="70000"/>
                  </a:schemeClr>
                </a:solidFill>
              </a:defRPr>
            </a:lvl1pPr>
          </a:lstStyle>
          <a:p>
            <a:fld id="{07CE569E-9B7C-4CB9-AB80-C0841F922CFF}" type="slidenum">
              <a:rPr lang="en-US" smtClean="0"/>
              <a:pPr/>
              <a:t>‹#›</a:t>
            </a:fld>
            <a:endParaRPr lang="en-US"/>
          </a:p>
        </p:txBody>
      </p:sp>
    </p:spTree>
    <p:extLst>
      <p:ext uri="{BB962C8B-B14F-4D97-AF65-F5344CB8AC3E}">
        <p14:creationId xmlns:p14="http://schemas.microsoft.com/office/powerpoint/2010/main" val="2225075436"/>
      </p:ext>
    </p:extLst>
  </p:cSld>
  <p:clrMap bg1="dk1" tx1="lt1" bg2="dk2" tx2="lt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1" r:id="rId6"/>
    <p:sldLayoutId id="2147483777" r:id="rId7"/>
    <p:sldLayoutId id="2147483778" r:id="rId8"/>
    <p:sldLayoutId id="2147483779" r:id="rId9"/>
    <p:sldLayoutId id="2147483780" r:id="rId10"/>
    <p:sldLayoutId id="214748378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25000"/>
        </a:lnSpc>
        <a:spcBef>
          <a:spcPts val="1000"/>
        </a:spcBef>
        <a:buFont typeface="Arial" panose="020B0604020202020204" pitchFamily="34" charset="0"/>
        <a:buChar char="•"/>
        <a:defRPr sz="2800" kern="1200">
          <a:solidFill>
            <a:schemeClr val="tx1">
              <a:alpha val="70000"/>
            </a:schemeClr>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sz="2400" kern="1200">
          <a:solidFill>
            <a:schemeClr val="tx1">
              <a:alpha val="70000"/>
            </a:schemeClr>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sz="2000" kern="1200">
          <a:solidFill>
            <a:schemeClr val="tx1">
              <a:alpha val="70000"/>
            </a:schemeClr>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theschoolrun.com/school-starting-age-and-deferred-entry-explained-parents#:~:text=The%20law%20says%20that%20if,about%20whether%20they%20should%20be" TargetMode="External"/><Relationship Id="rId2" Type="http://schemas.openxmlformats.org/officeDocument/2006/relationships/hyperlink" Target="https://www.gov.uk/government/publications/summer-born-children-school-admission/summer-born-children-starting-school-advice-for-parents" TargetMode="External"/><Relationship Id="rId1" Type="http://schemas.openxmlformats.org/officeDocument/2006/relationships/slideLayout" Target="../slideLayouts/slideLayout1.xml"/><Relationship Id="rId4" Type="http://schemas.openxmlformats.org/officeDocument/2006/relationships/hyperlink" Target="https://summerbornchildren.org/home-2/"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7A18C9FB-EC4C-4DAE-8F7D-C6E5AF6079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4" name="Picture 3" descr="Colorized light photo effects">
            <a:extLst>
              <a:ext uri="{FF2B5EF4-FFF2-40B4-BE49-F238E27FC236}">
                <a16:creationId xmlns:a16="http://schemas.microsoft.com/office/drawing/2014/main" id="{BC0C47B1-3419-D8D9-0E79-D2108E9A07B6}"/>
              </a:ext>
            </a:extLst>
          </p:cNvPr>
          <p:cNvPicPr>
            <a:picLocks noChangeAspect="1"/>
          </p:cNvPicPr>
          <p:nvPr/>
        </p:nvPicPr>
        <p:blipFill rotWithShape="1">
          <a:blip r:embed="rId2"/>
          <a:srcRect l="9722" r="30944" b="-1"/>
          <a:stretch/>
        </p:blipFill>
        <p:spPr>
          <a:xfrm>
            <a:off x="20" y="10"/>
            <a:ext cx="6095980" cy="6857990"/>
          </a:xfrm>
          <a:custGeom>
            <a:avLst/>
            <a:gdLst/>
            <a:ahLst/>
            <a:cxnLst/>
            <a:rect l="l" t="t" r="r" b="b"/>
            <a:pathLst>
              <a:path w="6096000" h="6858000">
                <a:moveTo>
                  <a:pt x="0" y="0"/>
                </a:moveTo>
                <a:lnTo>
                  <a:pt x="2758239" y="0"/>
                </a:lnTo>
                <a:lnTo>
                  <a:pt x="2916747" y="218181"/>
                </a:lnTo>
                <a:cubicBezTo>
                  <a:pt x="3525935" y="1023180"/>
                  <a:pt x="4281133" y="1818277"/>
                  <a:pt x="4839749" y="2631787"/>
                </a:cubicBezTo>
                <a:cubicBezTo>
                  <a:pt x="5571203" y="3696928"/>
                  <a:pt x="6122704" y="4799581"/>
                  <a:pt x="6095001" y="5672947"/>
                </a:cubicBezTo>
                <a:cubicBezTo>
                  <a:pt x="6083564" y="6040467"/>
                  <a:pt x="5972980" y="6348559"/>
                  <a:pt x="5792922" y="6612444"/>
                </a:cubicBezTo>
                <a:cubicBezTo>
                  <a:pt x="5755410" y="6667420"/>
                  <a:pt x="5714882" y="6720477"/>
                  <a:pt x="5671607" y="6771753"/>
                </a:cubicBezTo>
                <a:lnTo>
                  <a:pt x="5591643" y="6858000"/>
                </a:lnTo>
                <a:lnTo>
                  <a:pt x="0" y="6858000"/>
                </a:lnTo>
                <a:close/>
              </a:path>
            </a:pathLst>
          </a:custGeom>
        </p:spPr>
      </p:pic>
      <p:sp>
        <p:nvSpPr>
          <p:cNvPr id="29" name="Freeform: Shape 28">
            <a:extLst>
              <a:ext uri="{FF2B5EF4-FFF2-40B4-BE49-F238E27FC236}">
                <a16:creationId xmlns:a16="http://schemas.microsoft.com/office/drawing/2014/main" id="{55F5D1E8-E605-4EFC-8912-6E191F84FE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7789134">
            <a:off x="2400596" y="454890"/>
            <a:ext cx="3969651" cy="5948221"/>
          </a:xfrm>
          <a:custGeom>
            <a:avLst/>
            <a:gdLst>
              <a:gd name="connsiteX0" fmla="*/ 4594048 w 9861488"/>
              <a:gd name="connsiteY0" fmla="*/ 11458472 h 11458472"/>
              <a:gd name="connsiteX1" fmla="*/ 0 w 9861488"/>
              <a:gd name="connsiteY1" fmla="*/ 5948221 h 11458472"/>
              <a:gd name="connsiteX2" fmla="*/ 1863 w 9861488"/>
              <a:gd name="connsiteY2" fmla="*/ 5698862 h 11458472"/>
              <a:gd name="connsiteX3" fmla="*/ 320025 w 9861488"/>
              <a:gd name="connsiteY3" fmla="*/ 3799836 h 11458472"/>
              <a:gd name="connsiteX4" fmla="*/ 3430486 w 9861488"/>
              <a:gd name="connsiteY4" fmla="*/ 295907 h 11458472"/>
              <a:gd name="connsiteX5" fmla="*/ 3863859 w 9861488"/>
              <a:gd name="connsiteY5" fmla="*/ 55612 h 11458472"/>
              <a:gd name="connsiteX6" fmla="*/ 3969651 w 9861488"/>
              <a:gd name="connsiteY6" fmla="*/ 0 h 11458472"/>
              <a:gd name="connsiteX7" fmla="*/ 9861488 w 9861488"/>
              <a:gd name="connsiteY7" fmla="*/ 7066862 h 11458472"/>
              <a:gd name="connsiteX8" fmla="*/ 4594048 w 9861488"/>
              <a:gd name="connsiteY8" fmla="*/ 11458472 h 11458472"/>
              <a:gd name="connsiteX0" fmla="*/ 0 w 9861488"/>
              <a:gd name="connsiteY0" fmla="*/ 5948221 h 11549912"/>
              <a:gd name="connsiteX1" fmla="*/ 1863 w 9861488"/>
              <a:gd name="connsiteY1" fmla="*/ 5698862 h 11549912"/>
              <a:gd name="connsiteX2" fmla="*/ 320025 w 9861488"/>
              <a:gd name="connsiteY2" fmla="*/ 3799836 h 11549912"/>
              <a:gd name="connsiteX3" fmla="*/ 3430486 w 9861488"/>
              <a:gd name="connsiteY3" fmla="*/ 295907 h 11549912"/>
              <a:gd name="connsiteX4" fmla="*/ 3863859 w 9861488"/>
              <a:gd name="connsiteY4" fmla="*/ 55612 h 11549912"/>
              <a:gd name="connsiteX5" fmla="*/ 3969651 w 9861488"/>
              <a:gd name="connsiteY5" fmla="*/ 0 h 11549912"/>
              <a:gd name="connsiteX6" fmla="*/ 9861488 w 9861488"/>
              <a:gd name="connsiteY6" fmla="*/ 7066862 h 11549912"/>
              <a:gd name="connsiteX7" fmla="*/ 4685488 w 9861488"/>
              <a:gd name="connsiteY7" fmla="*/ 11549912 h 11549912"/>
              <a:gd name="connsiteX0" fmla="*/ 0 w 9861488"/>
              <a:gd name="connsiteY0" fmla="*/ 5948221 h 7066862"/>
              <a:gd name="connsiteX1" fmla="*/ 1863 w 9861488"/>
              <a:gd name="connsiteY1" fmla="*/ 5698862 h 7066862"/>
              <a:gd name="connsiteX2" fmla="*/ 320025 w 9861488"/>
              <a:gd name="connsiteY2" fmla="*/ 3799836 h 7066862"/>
              <a:gd name="connsiteX3" fmla="*/ 3430486 w 9861488"/>
              <a:gd name="connsiteY3" fmla="*/ 295907 h 7066862"/>
              <a:gd name="connsiteX4" fmla="*/ 3863859 w 9861488"/>
              <a:gd name="connsiteY4" fmla="*/ 55612 h 7066862"/>
              <a:gd name="connsiteX5" fmla="*/ 3969651 w 9861488"/>
              <a:gd name="connsiteY5" fmla="*/ 0 h 7066862"/>
              <a:gd name="connsiteX6" fmla="*/ 9861488 w 9861488"/>
              <a:gd name="connsiteY6" fmla="*/ 7066862 h 7066862"/>
              <a:gd name="connsiteX0" fmla="*/ 0 w 3969651"/>
              <a:gd name="connsiteY0" fmla="*/ 5948221 h 5948221"/>
              <a:gd name="connsiteX1" fmla="*/ 1863 w 3969651"/>
              <a:gd name="connsiteY1" fmla="*/ 5698862 h 5948221"/>
              <a:gd name="connsiteX2" fmla="*/ 320025 w 3969651"/>
              <a:gd name="connsiteY2" fmla="*/ 3799836 h 5948221"/>
              <a:gd name="connsiteX3" fmla="*/ 3430486 w 3969651"/>
              <a:gd name="connsiteY3" fmla="*/ 295907 h 5948221"/>
              <a:gd name="connsiteX4" fmla="*/ 3863859 w 3969651"/>
              <a:gd name="connsiteY4" fmla="*/ 55612 h 5948221"/>
              <a:gd name="connsiteX5" fmla="*/ 3969651 w 3969651"/>
              <a:gd name="connsiteY5" fmla="*/ 0 h 5948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69651" h="5948221">
                <a:moveTo>
                  <a:pt x="0" y="5948221"/>
                </a:moveTo>
                <a:lnTo>
                  <a:pt x="1863" y="5698862"/>
                </a:lnTo>
                <a:cubicBezTo>
                  <a:pt x="27184" y="5017139"/>
                  <a:pt x="133214" y="4368297"/>
                  <a:pt x="320025" y="3799836"/>
                </a:cubicBezTo>
                <a:cubicBezTo>
                  <a:pt x="810579" y="2305232"/>
                  <a:pt x="2027133" y="1118138"/>
                  <a:pt x="3430486" y="295907"/>
                </a:cubicBezTo>
                <a:cubicBezTo>
                  <a:pt x="3545941" y="228312"/>
                  <a:pt x="3692079" y="146862"/>
                  <a:pt x="3863859" y="55612"/>
                </a:cubicBezTo>
                <a:lnTo>
                  <a:pt x="3969651" y="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le 1">
            <a:extLst>
              <a:ext uri="{FF2B5EF4-FFF2-40B4-BE49-F238E27FC236}">
                <a16:creationId xmlns:a16="http://schemas.microsoft.com/office/drawing/2014/main" id="{8A694094-8648-6549-E307-ED76858DE072}"/>
              </a:ext>
            </a:extLst>
          </p:cNvPr>
          <p:cNvSpPr>
            <a:spLocks noGrp="1"/>
          </p:cNvSpPr>
          <p:nvPr>
            <p:ph type="ctrTitle"/>
          </p:nvPr>
        </p:nvSpPr>
        <p:spPr>
          <a:xfrm>
            <a:off x="6789920" y="554181"/>
            <a:ext cx="4572000" cy="2286000"/>
          </a:xfrm>
        </p:spPr>
        <p:txBody>
          <a:bodyPr>
            <a:normAutofit fontScale="90000"/>
          </a:bodyPr>
          <a:lstStyle/>
          <a:p>
            <a:r>
              <a:rPr lang="en-GB" sz="4400" dirty="0"/>
              <a:t>Reception Deferral for Summer Born Children</a:t>
            </a:r>
          </a:p>
        </p:txBody>
      </p:sp>
    </p:spTree>
    <p:extLst>
      <p:ext uri="{BB962C8B-B14F-4D97-AF65-F5344CB8AC3E}">
        <p14:creationId xmlns:p14="http://schemas.microsoft.com/office/powerpoint/2010/main" val="308254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8956D-7347-523B-B39E-BBA5DFCBD084}"/>
              </a:ext>
            </a:extLst>
          </p:cNvPr>
          <p:cNvSpPr>
            <a:spLocks noGrp="1"/>
          </p:cNvSpPr>
          <p:nvPr>
            <p:ph type="ctrTitle"/>
          </p:nvPr>
        </p:nvSpPr>
        <p:spPr>
          <a:xfrm>
            <a:off x="762000" y="391885"/>
            <a:ext cx="10668000" cy="1422400"/>
          </a:xfrm>
        </p:spPr>
        <p:txBody>
          <a:bodyPr>
            <a:normAutofit fontScale="90000"/>
          </a:bodyPr>
          <a:lstStyle/>
          <a:p>
            <a:r>
              <a:rPr lang="en-GB" dirty="0"/>
              <a:t>What happens if my request is accepted?</a:t>
            </a:r>
          </a:p>
        </p:txBody>
      </p:sp>
      <p:sp>
        <p:nvSpPr>
          <p:cNvPr id="3" name="Subtitle 2">
            <a:extLst>
              <a:ext uri="{FF2B5EF4-FFF2-40B4-BE49-F238E27FC236}">
                <a16:creationId xmlns:a16="http://schemas.microsoft.com/office/drawing/2014/main" id="{661648F3-EF69-4FB7-119E-EBB4415AE6C4}"/>
              </a:ext>
            </a:extLst>
          </p:cNvPr>
          <p:cNvSpPr>
            <a:spLocks noGrp="1"/>
          </p:cNvSpPr>
          <p:nvPr>
            <p:ph type="subTitle" idx="1"/>
          </p:nvPr>
        </p:nvSpPr>
        <p:spPr>
          <a:xfrm>
            <a:off x="762000" y="2220685"/>
            <a:ext cx="10668000" cy="4245430"/>
          </a:xfrm>
        </p:spPr>
        <p:txBody>
          <a:bodyPr>
            <a:normAutofit/>
          </a:bodyPr>
          <a:lstStyle/>
          <a:p>
            <a:pPr marL="342900" indent="-342900" algn="l">
              <a:buFontTx/>
              <a:buChar char="-"/>
            </a:pPr>
            <a:r>
              <a:rPr lang="en-GB" dirty="0"/>
              <a:t>Your application for a Reception place will be withdrawn and you will need to reapply the following year for a Reception place. </a:t>
            </a:r>
            <a:r>
              <a:rPr lang="en-GB" b="1" dirty="0"/>
              <a:t>You school allocation may change as a result of this depending on numbers of applications each year.</a:t>
            </a:r>
          </a:p>
          <a:p>
            <a:pPr marL="342900" indent="-342900" algn="l">
              <a:buFontTx/>
              <a:buChar char="-"/>
            </a:pPr>
            <a:r>
              <a:rPr lang="en-GB" dirty="0"/>
              <a:t>Your child can then enjoy an additional year at home or in an early years setting!</a:t>
            </a:r>
          </a:p>
        </p:txBody>
      </p:sp>
    </p:spTree>
    <p:extLst>
      <p:ext uri="{BB962C8B-B14F-4D97-AF65-F5344CB8AC3E}">
        <p14:creationId xmlns:p14="http://schemas.microsoft.com/office/powerpoint/2010/main" val="3209616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16928-874E-FEB7-2D89-D8ED057F36F0}"/>
              </a:ext>
            </a:extLst>
          </p:cNvPr>
          <p:cNvSpPr>
            <a:spLocks noGrp="1"/>
          </p:cNvSpPr>
          <p:nvPr>
            <p:ph type="title"/>
          </p:nvPr>
        </p:nvSpPr>
        <p:spPr>
          <a:xfrm>
            <a:off x="762000" y="307602"/>
            <a:ext cx="10668000" cy="892629"/>
          </a:xfrm>
        </p:spPr>
        <p:txBody>
          <a:bodyPr/>
          <a:lstStyle/>
          <a:p>
            <a:r>
              <a:rPr lang="en-GB" dirty="0"/>
              <a:t>What if my request to defer is declined?</a:t>
            </a:r>
          </a:p>
        </p:txBody>
      </p:sp>
      <p:sp>
        <p:nvSpPr>
          <p:cNvPr id="3" name="Content Placeholder 2">
            <a:extLst>
              <a:ext uri="{FF2B5EF4-FFF2-40B4-BE49-F238E27FC236}">
                <a16:creationId xmlns:a16="http://schemas.microsoft.com/office/drawing/2014/main" id="{EFA1202E-7E8D-1563-A4F9-F7767ECDBDE9}"/>
              </a:ext>
            </a:extLst>
          </p:cNvPr>
          <p:cNvSpPr>
            <a:spLocks noGrp="1"/>
          </p:cNvSpPr>
          <p:nvPr>
            <p:ph idx="1"/>
          </p:nvPr>
        </p:nvSpPr>
        <p:spPr>
          <a:xfrm>
            <a:off x="660400" y="1519958"/>
            <a:ext cx="10668000" cy="4488956"/>
          </a:xfrm>
        </p:spPr>
        <p:txBody>
          <a:bodyPr>
            <a:normAutofit fontScale="92500" lnSpcReduction="20000"/>
          </a:bodyPr>
          <a:lstStyle/>
          <a:p>
            <a:pPr>
              <a:buFontTx/>
              <a:buChar char="-"/>
            </a:pPr>
            <a:r>
              <a:rPr lang="en-GB" dirty="0"/>
              <a:t>There is no right to appeal.</a:t>
            </a:r>
          </a:p>
          <a:p>
            <a:pPr>
              <a:buFontTx/>
              <a:buChar char="-"/>
            </a:pPr>
            <a:r>
              <a:rPr lang="en-GB" dirty="0"/>
              <a:t>Your child can start Reception at their ‘usual time’ when they are 4 years old.</a:t>
            </a:r>
          </a:p>
          <a:p>
            <a:pPr>
              <a:buFontTx/>
              <a:buChar char="-"/>
            </a:pPr>
            <a:r>
              <a:rPr lang="en-GB" dirty="0"/>
              <a:t>Your child can attend Reception at age 4 part-time for part or all of the year.</a:t>
            </a:r>
          </a:p>
          <a:p>
            <a:pPr>
              <a:buFontTx/>
              <a:buChar char="-"/>
            </a:pPr>
            <a:r>
              <a:rPr lang="en-GB" dirty="0"/>
              <a:t>Your child can start Reception part-way through the academic year, part-time or full-time.</a:t>
            </a:r>
          </a:p>
          <a:p>
            <a:pPr>
              <a:buFontTx/>
              <a:buChar char="-"/>
            </a:pPr>
            <a:r>
              <a:rPr lang="en-GB" dirty="0"/>
              <a:t>Your child can start school when they turn 5 but will go straight  into Year 1, effectively missing Reception. </a:t>
            </a:r>
          </a:p>
        </p:txBody>
      </p:sp>
    </p:spTree>
    <p:extLst>
      <p:ext uri="{BB962C8B-B14F-4D97-AF65-F5344CB8AC3E}">
        <p14:creationId xmlns:p14="http://schemas.microsoft.com/office/powerpoint/2010/main" val="1446436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EB5DD-F0A8-B918-48A7-E66E5E66F9CE}"/>
              </a:ext>
            </a:extLst>
          </p:cNvPr>
          <p:cNvSpPr>
            <a:spLocks noGrp="1"/>
          </p:cNvSpPr>
          <p:nvPr>
            <p:ph type="ctrTitle"/>
          </p:nvPr>
        </p:nvSpPr>
        <p:spPr>
          <a:xfrm>
            <a:off x="1099127" y="0"/>
            <a:ext cx="9471891" cy="942109"/>
          </a:xfrm>
        </p:spPr>
        <p:txBody>
          <a:bodyPr>
            <a:normAutofit/>
          </a:bodyPr>
          <a:lstStyle/>
          <a:p>
            <a:r>
              <a:rPr lang="en-GB" dirty="0"/>
              <a:t>Why defer Reception start?</a:t>
            </a:r>
          </a:p>
        </p:txBody>
      </p:sp>
      <p:sp>
        <p:nvSpPr>
          <p:cNvPr id="3" name="Subtitle 2">
            <a:extLst>
              <a:ext uri="{FF2B5EF4-FFF2-40B4-BE49-F238E27FC236}">
                <a16:creationId xmlns:a16="http://schemas.microsoft.com/office/drawing/2014/main" id="{FDE90892-3BF2-4859-4266-BBD612EC1180}"/>
              </a:ext>
            </a:extLst>
          </p:cNvPr>
          <p:cNvSpPr>
            <a:spLocks noGrp="1"/>
          </p:cNvSpPr>
          <p:nvPr>
            <p:ph type="subTitle" idx="1"/>
          </p:nvPr>
        </p:nvSpPr>
        <p:spPr>
          <a:xfrm>
            <a:off x="928254" y="1163781"/>
            <a:ext cx="10668000" cy="5304971"/>
          </a:xfrm>
        </p:spPr>
        <p:txBody>
          <a:bodyPr>
            <a:normAutofit fontScale="92500"/>
          </a:bodyPr>
          <a:lstStyle/>
          <a:p>
            <a:pPr marL="342900" indent="-342900" algn="l">
              <a:buFontTx/>
              <a:buChar char="-"/>
            </a:pPr>
            <a:r>
              <a:rPr lang="en-GB" sz="1800" dirty="0"/>
              <a:t>Possible additional needs affecting readiness. </a:t>
            </a:r>
          </a:p>
          <a:p>
            <a:pPr algn="l"/>
            <a:r>
              <a:rPr lang="en-GB" sz="1800" b="1" dirty="0"/>
              <a:t>Often there are no additional needs, they just aren’t ready at just turned 4!</a:t>
            </a:r>
          </a:p>
          <a:p>
            <a:pPr marL="342900" indent="-342900" algn="l">
              <a:buFontTx/>
              <a:buChar char="-"/>
            </a:pPr>
            <a:r>
              <a:rPr lang="en-GB" sz="1800" dirty="0"/>
              <a:t>To develop emotional maturity to enable school to be positive for them.</a:t>
            </a:r>
          </a:p>
          <a:p>
            <a:pPr marL="342900" indent="-342900" algn="l">
              <a:buFontTx/>
              <a:buChar char="-"/>
            </a:pPr>
            <a:r>
              <a:rPr lang="en-GB" sz="1800" dirty="0"/>
              <a:t>To be more developmentally ready for the requirements of school e.g. sitting, attending, handwriting, reading, maths concepts…</a:t>
            </a:r>
          </a:p>
          <a:p>
            <a:pPr marL="342900" indent="-342900" algn="l">
              <a:buFontTx/>
              <a:buChar char="-"/>
            </a:pPr>
            <a:r>
              <a:rPr lang="en-GB" sz="1800" dirty="0"/>
              <a:t>To reduce the chances of challenges further down the line that could result in school avoidance/negative behaviour/low self-esteem.</a:t>
            </a:r>
          </a:p>
          <a:p>
            <a:pPr marL="342900" indent="-342900" algn="l">
              <a:buFontTx/>
              <a:buChar char="-"/>
            </a:pPr>
            <a:r>
              <a:rPr lang="en-GB" sz="1800" dirty="0"/>
              <a:t>Reduced low self-esteem from being compared with children who can be up to a year older than them.</a:t>
            </a:r>
          </a:p>
          <a:p>
            <a:pPr marL="342900" indent="-342900" algn="l">
              <a:buFontTx/>
              <a:buChar char="-"/>
            </a:pPr>
            <a:r>
              <a:rPr lang="en-GB" sz="1800" dirty="0"/>
              <a:t>To experience an extended early childhood and greater freedom for longer!</a:t>
            </a:r>
          </a:p>
          <a:p>
            <a:pPr marL="342900" indent="-342900" algn="l">
              <a:buFontTx/>
              <a:buChar char="-"/>
            </a:pPr>
            <a:r>
              <a:rPr lang="en-GB" sz="1800" dirty="0"/>
              <a:t>Greater maturity and cognitive development when taking statutory assessments and, later on, GCSEs, A Levels etc.  </a:t>
            </a:r>
          </a:p>
          <a:p>
            <a:pPr marL="342900" indent="-342900" algn="l">
              <a:buFontTx/>
              <a:buChar char="-"/>
            </a:pPr>
            <a:r>
              <a:rPr lang="en-GB" sz="1800" dirty="0"/>
              <a:t>If you have doubts but start them at 4 anyway it is almost impossible to move them back a year at a later date.</a:t>
            </a:r>
          </a:p>
        </p:txBody>
      </p:sp>
    </p:spTree>
    <p:extLst>
      <p:ext uri="{BB962C8B-B14F-4D97-AF65-F5344CB8AC3E}">
        <p14:creationId xmlns:p14="http://schemas.microsoft.com/office/powerpoint/2010/main" val="976907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5A00E-5394-D638-B0DD-D95018BF71C8}"/>
              </a:ext>
            </a:extLst>
          </p:cNvPr>
          <p:cNvSpPr>
            <a:spLocks noGrp="1"/>
          </p:cNvSpPr>
          <p:nvPr>
            <p:ph type="ctrTitle"/>
          </p:nvPr>
        </p:nvSpPr>
        <p:spPr>
          <a:xfrm>
            <a:off x="762000" y="275772"/>
            <a:ext cx="10668000" cy="972457"/>
          </a:xfrm>
        </p:spPr>
        <p:txBody>
          <a:bodyPr/>
          <a:lstStyle/>
          <a:p>
            <a:r>
              <a:rPr lang="en-GB" dirty="0"/>
              <a:t>Are there any ‘cons’?</a:t>
            </a:r>
          </a:p>
        </p:txBody>
      </p:sp>
      <p:sp>
        <p:nvSpPr>
          <p:cNvPr id="3" name="Subtitle 2">
            <a:extLst>
              <a:ext uri="{FF2B5EF4-FFF2-40B4-BE49-F238E27FC236}">
                <a16:creationId xmlns:a16="http://schemas.microsoft.com/office/drawing/2014/main" id="{E611486D-7F97-9E77-8A21-5C21A116A80B}"/>
              </a:ext>
            </a:extLst>
          </p:cNvPr>
          <p:cNvSpPr>
            <a:spLocks noGrp="1"/>
          </p:cNvSpPr>
          <p:nvPr>
            <p:ph type="subTitle" idx="1"/>
          </p:nvPr>
        </p:nvSpPr>
        <p:spPr>
          <a:xfrm>
            <a:off x="762000" y="1378857"/>
            <a:ext cx="10668000" cy="4717142"/>
          </a:xfrm>
        </p:spPr>
        <p:txBody>
          <a:bodyPr/>
          <a:lstStyle/>
          <a:p>
            <a:pPr marL="342900" indent="-342900" algn="l">
              <a:buFontTx/>
              <a:buChar char="-"/>
            </a:pPr>
            <a:r>
              <a:rPr lang="en-GB" dirty="0"/>
              <a:t>Being separated from established peers who move to Reception. </a:t>
            </a:r>
          </a:p>
          <a:p>
            <a:pPr marL="342900" indent="-342900" algn="l">
              <a:buFontTx/>
              <a:buChar char="-"/>
            </a:pPr>
            <a:r>
              <a:rPr lang="en-GB" dirty="0"/>
              <a:t>Being the oldest in their year group.</a:t>
            </a:r>
          </a:p>
          <a:p>
            <a:pPr marL="342900" indent="-342900" algn="l">
              <a:buFontTx/>
              <a:buChar char="-"/>
            </a:pPr>
            <a:r>
              <a:rPr lang="en-GB" dirty="0"/>
              <a:t>Having peers in their Reception class who may be a lot younger (up to a year).</a:t>
            </a:r>
          </a:p>
          <a:p>
            <a:pPr marL="342900" indent="-342900" algn="l">
              <a:buFontTx/>
              <a:buChar char="-"/>
            </a:pPr>
            <a:r>
              <a:rPr lang="en-GB" dirty="0"/>
              <a:t>Leaving full time education a year later than they would otherwise have done.</a:t>
            </a:r>
          </a:p>
          <a:p>
            <a:pPr marL="342900" indent="-342900" algn="l">
              <a:buFontTx/>
              <a:buChar char="-"/>
            </a:pPr>
            <a:endParaRPr lang="en-GB" dirty="0"/>
          </a:p>
        </p:txBody>
      </p:sp>
    </p:spTree>
    <p:extLst>
      <p:ext uri="{BB962C8B-B14F-4D97-AF65-F5344CB8AC3E}">
        <p14:creationId xmlns:p14="http://schemas.microsoft.com/office/powerpoint/2010/main" val="10108654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88BE9-D941-F451-AA98-C7425DC26BC2}"/>
              </a:ext>
            </a:extLst>
          </p:cNvPr>
          <p:cNvSpPr>
            <a:spLocks noGrp="1"/>
          </p:cNvSpPr>
          <p:nvPr>
            <p:ph type="ctrTitle"/>
          </p:nvPr>
        </p:nvSpPr>
        <p:spPr>
          <a:xfrm>
            <a:off x="762000" y="239486"/>
            <a:ext cx="10668000" cy="1045029"/>
          </a:xfrm>
        </p:spPr>
        <p:txBody>
          <a:bodyPr/>
          <a:lstStyle/>
          <a:p>
            <a:r>
              <a:rPr lang="en-GB" dirty="0"/>
              <a:t>Long term Implications</a:t>
            </a:r>
          </a:p>
        </p:txBody>
      </p:sp>
      <p:sp>
        <p:nvSpPr>
          <p:cNvPr id="3" name="Subtitle 2">
            <a:extLst>
              <a:ext uri="{FF2B5EF4-FFF2-40B4-BE49-F238E27FC236}">
                <a16:creationId xmlns:a16="http://schemas.microsoft.com/office/drawing/2014/main" id="{86A80984-4FA9-4A72-E3B5-F6511C462A34}"/>
              </a:ext>
            </a:extLst>
          </p:cNvPr>
          <p:cNvSpPr>
            <a:spLocks noGrp="1"/>
          </p:cNvSpPr>
          <p:nvPr>
            <p:ph type="subTitle" idx="1"/>
          </p:nvPr>
        </p:nvSpPr>
        <p:spPr>
          <a:xfrm>
            <a:off x="762000" y="1494971"/>
            <a:ext cx="10668000" cy="4601028"/>
          </a:xfrm>
        </p:spPr>
        <p:txBody>
          <a:bodyPr/>
          <a:lstStyle/>
          <a:p>
            <a:pPr marL="342900" indent="-342900" algn="l">
              <a:buFontTx/>
              <a:buChar char="-"/>
            </a:pPr>
            <a:r>
              <a:rPr lang="en-GB" dirty="0"/>
              <a:t>You can move your child back to their ‘correct’ year group later if this appears to be in their best interests (in discussion with the school).</a:t>
            </a:r>
          </a:p>
          <a:p>
            <a:pPr marL="342900" indent="-342900" algn="l">
              <a:buFontTx/>
              <a:buChar char="-"/>
            </a:pPr>
            <a:r>
              <a:rPr lang="en-GB" dirty="0"/>
              <a:t>Potentially secondary schools could move them back into their ‘correct’ year group, but this is unlikely as it would disrupt their programme of study which could result in gaps in knowledge and potentially affect their educational outcomes (GCSE results etc.) which the school themselves would not want. </a:t>
            </a:r>
          </a:p>
        </p:txBody>
      </p:sp>
    </p:spTree>
    <p:extLst>
      <p:ext uri="{BB962C8B-B14F-4D97-AF65-F5344CB8AC3E}">
        <p14:creationId xmlns:p14="http://schemas.microsoft.com/office/powerpoint/2010/main" val="2158961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342CC-33EB-ED53-1CED-FA6D7A524163}"/>
              </a:ext>
            </a:extLst>
          </p:cNvPr>
          <p:cNvSpPr>
            <a:spLocks noGrp="1"/>
          </p:cNvSpPr>
          <p:nvPr>
            <p:ph type="ctrTitle"/>
          </p:nvPr>
        </p:nvSpPr>
        <p:spPr>
          <a:xfrm>
            <a:off x="573315" y="0"/>
            <a:ext cx="10668000" cy="1059543"/>
          </a:xfrm>
        </p:spPr>
        <p:txBody>
          <a:bodyPr/>
          <a:lstStyle/>
          <a:p>
            <a:r>
              <a:rPr lang="en-GB" dirty="0"/>
              <a:t>Further Reading</a:t>
            </a:r>
          </a:p>
        </p:txBody>
      </p:sp>
      <p:sp>
        <p:nvSpPr>
          <p:cNvPr id="3" name="Subtitle 2">
            <a:extLst>
              <a:ext uri="{FF2B5EF4-FFF2-40B4-BE49-F238E27FC236}">
                <a16:creationId xmlns:a16="http://schemas.microsoft.com/office/drawing/2014/main" id="{6ECF2092-3E0B-3447-7888-2270F436A69F}"/>
              </a:ext>
            </a:extLst>
          </p:cNvPr>
          <p:cNvSpPr>
            <a:spLocks noGrp="1"/>
          </p:cNvSpPr>
          <p:nvPr>
            <p:ph type="subTitle" idx="1"/>
          </p:nvPr>
        </p:nvSpPr>
        <p:spPr>
          <a:xfrm>
            <a:off x="762000" y="1190171"/>
            <a:ext cx="10668000" cy="4905828"/>
          </a:xfrm>
        </p:spPr>
        <p:txBody>
          <a:bodyPr/>
          <a:lstStyle/>
          <a:p>
            <a:pPr algn="l"/>
            <a:r>
              <a:rPr lang="en-GB" dirty="0">
                <a:solidFill>
                  <a:schemeClr val="tx2">
                    <a:alpha val="70000"/>
                  </a:schemeClr>
                </a:solidFill>
                <a:hlinkClick r:id="rId2">
                  <a:extLst>
                    <a:ext uri="{A12FA001-AC4F-418D-AE19-62706E023703}">
                      <ahyp:hlinkClr xmlns:ahyp="http://schemas.microsoft.com/office/drawing/2018/hyperlinkcolor" val="tx"/>
                    </a:ext>
                  </a:extLst>
                </a:hlinkClick>
              </a:rPr>
              <a:t>https://www.gov.uk/government/publications/summer-born-children-school-admission/summer-born-children-starting-school-advice-for-parents</a:t>
            </a:r>
            <a:endParaRPr lang="en-GB" dirty="0">
              <a:solidFill>
                <a:schemeClr val="tx2">
                  <a:alpha val="70000"/>
                </a:schemeClr>
              </a:solidFill>
            </a:endParaRPr>
          </a:p>
          <a:p>
            <a:pPr algn="l"/>
            <a:endParaRPr lang="en-GB" dirty="0">
              <a:solidFill>
                <a:schemeClr val="tx2">
                  <a:alpha val="70000"/>
                </a:schemeClr>
              </a:solidFill>
            </a:endParaRPr>
          </a:p>
          <a:p>
            <a:pPr algn="l"/>
            <a:r>
              <a:rPr lang="en-GB" dirty="0">
                <a:solidFill>
                  <a:schemeClr val="tx2">
                    <a:alpha val="70000"/>
                  </a:schemeClr>
                </a:solidFill>
                <a:hlinkClick r:id="rId3">
                  <a:extLst>
                    <a:ext uri="{A12FA001-AC4F-418D-AE19-62706E023703}">
                      <ahyp:hlinkClr xmlns:ahyp="http://schemas.microsoft.com/office/drawing/2018/hyperlinkcolor" val="tx"/>
                    </a:ext>
                  </a:extLst>
                </a:hlinkClick>
              </a:rPr>
              <a:t>https://www.theschoolrun.com/school-starting-age-and-deferred-entry-explained-parents#:~:text=The%20law%20says%20that%20if,about%20whether%20they%20should%20be</a:t>
            </a:r>
            <a:endParaRPr lang="en-GB" dirty="0">
              <a:solidFill>
                <a:schemeClr val="tx2">
                  <a:alpha val="70000"/>
                </a:schemeClr>
              </a:solidFill>
            </a:endParaRPr>
          </a:p>
          <a:p>
            <a:pPr algn="l"/>
            <a:endParaRPr lang="en-GB" dirty="0">
              <a:solidFill>
                <a:schemeClr val="tx2">
                  <a:alpha val="70000"/>
                </a:schemeClr>
              </a:solidFill>
            </a:endParaRPr>
          </a:p>
          <a:p>
            <a:pPr algn="l"/>
            <a:r>
              <a:rPr lang="en-GB" dirty="0">
                <a:solidFill>
                  <a:schemeClr val="tx2">
                    <a:alpha val="70000"/>
                  </a:schemeClr>
                </a:solidFill>
                <a:hlinkClick r:id="rId4">
                  <a:extLst>
                    <a:ext uri="{A12FA001-AC4F-418D-AE19-62706E023703}">
                      <ahyp:hlinkClr xmlns:ahyp="http://schemas.microsoft.com/office/drawing/2018/hyperlinkcolor" val="tx"/>
                    </a:ext>
                  </a:extLst>
                </a:hlinkClick>
              </a:rPr>
              <a:t>https://summerbornchildren.org/home-2/</a:t>
            </a:r>
            <a:r>
              <a:rPr lang="en-GB" dirty="0">
                <a:solidFill>
                  <a:schemeClr val="tx2">
                    <a:alpha val="70000"/>
                  </a:schemeClr>
                </a:solidFill>
              </a:rPr>
              <a:t> </a:t>
            </a:r>
          </a:p>
          <a:p>
            <a:pPr algn="l"/>
            <a:endParaRPr lang="en-GB" dirty="0"/>
          </a:p>
        </p:txBody>
      </p:sp>
    </p:spTree>
    <p:extLst>
      <p:ext uri="{BB962C8B-B14F-4D97-AF65-F5344CB8AC3E}">
        <p14:creationId xmlns:p14="http://schemas.microsoft.com/office/powerpoint/2010/main" val="3417125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DE99B-76B2-4703-4B29-17841B18E0B2}"/>
              </a:ext>
            </a:extLst>
          </p:cNvPr>
          <p:cNvSpPr>
            <a:spLocks noGrp="1"/>
          </p:cNvSpPr>
          <p:nvPr>
            <p:ph type="ctrTitle"/>
          </p:nvPr>
        </p:nvSpPr>
        <p:spPr>
          <a:xfrm>
            <a:off x="762000" y="1"/>
            <a:ext cx="10668000" cy="2286000"/>
          </a:xfrm>
        </p:spPr>
        <p:txBody>
          <a:bodyPr/>
          <a:lstStyle/>
          <a:p>
            <a:r>
              <a:rPr lang="en-GB" sz="6000" dirty="0"/>
              <a:t>Reception Deferral for </a:t>
            </a:r>
            <a:br>
              <a:rPr lang="en-GB" sz="6000" dirty="0"/>
            </a:br>
            <a:r>
              <a:rPr lang="en-GB" sz="6000" dirty="0"/>
              <a:t>Summer Born Children</a:t>
            </a:r>
            <a:endParaRPr lang="en-GB" dirty="0"/>
          </a:p>
        </p:txBody>
      </p:sp>
      <p:sp>
        <p:nvSpPr>
          <p:cNvPr id="3" name="Subtitle 2">
            <a:extLst>
              <a:ext uri="{FF2B5EF4-FFF2-40B4-BE49-F238E27FC236}">
                <a16:creationId xmlns:a16="http://schemas.microsoft.com/office/drawing/2014/main" id="{3682FC67-7024-2C21-EFE0-E96709AE63CD}"/>
              </a:ext>
            </a:extLst>
          </p:cNvPr>
          <p:cNvSpPr>
            <a:spLocks noGrp="1"/>
          </p:cNvSpPr>
          <p:nvPr>
            <p:ph type="subTitle" idx="1"/>
          </p:nvPr>
        </p:nvSpPr>
        <p:spPr>
          <a:xfrm>
            <a:off x="762000" y="2670629"/>
            <a:ext cx="10668000" cy="3425370"/>
          </a:xfrm>
        </p:spPr>
        <p:txBody>
          <a:bodyPr>
            <a:normAutofit fontScale="92500" lnSpcReduction="20000"/>
          </a:bodyPr>
          <a:lstStyle/>
          <a:p>
            <a:pPr marL="342900" indent="-342900" algn="l">
              <a:buFontTx/>
              <a:buChar char="-"/>
            </a:pPr>
            <a:r>
              <a:rPr lang="en-GB" dirty="0"/>
              <a:t>What does it mean?</a:t>
            </a:r>
          </a:p>
          <a:p>
            <a:pPr marL="342900" indent="-342900" algn="l">
              <a:buFontTx/>
              <a:buChar char="-"/>
            </a:pPr>
            <a:r>
              <a:rPr lang="en-GB" dirty="0"/>
              <a:t>Who can apply for a deferral? </a:t>
            </a:r>
          </a:p>
          <a:p>
            <a:pPr marL="342900" indent="-342900" algn="l">
              <a:buFontTx/>
              <a:buChar char="-"/>
            </a:pPr>
            <a:r>
              <a:rPr lang="en-GB" dirty="0"/>
              <a:t>Your legal rights around deferral and continued EYFS funding</a:t>
            </a:r>
          </a:p>
          <a:p>
            <a:pPr marL="342900" indent="-342900" algn="l">
              <a:buFontTx/>
              <a:buChar char="-"/>
            </a:pPr>
            <a:r>
              <a:rPr lang="en-GB" dirty="0"/>
              <a:t>The deferral process</a:t>
            </a:r>
          </a:p>
          <a:p>
            <a:pPr marL="342900" indent="-342900" algn="l">
              <a:buFontTx/>
              <a:buChar char="-"/>
            </a:pPr>
            <a:r>
              <a:rPr lang="en-GB" dirty="0"/>
              <a:t>Why would you defer your child?</a:t>
            </a:r>
          </a:p>
          <a:p>
            <a:pPr marL="342900" indent="-342900" algn="l">
              <a:buFontTx/>
              <a:buChar char="-"/>
            </a:pPr>
            <a:r>
              <a:rPr lang="en-GB" dirty="0"/>
              <a:t>Pros and Cons of Reception deferral</a:t>
            </a:r>
          </a:p>
          <a:p>
            <a:pPr marL="342900" indent="-342900" algn="l">
              <a:buFontTx/>
              <a:buChar char="-"/>
            </a:pPr>
            <a:r>
              <a:rPr lang="en-GB" dirty="0"/>
              <a:t>Long term implications</a:t>
            </a:r>
          </a:p>
          <a:p>
            <a:pPr marL="342900" indent="-342900" algn="l">
              <a:buFontTx/>
              <a:buChar char="-"/>
            </a:pPr>
            <a:endParaRPr lang="en-GB" dirty="0"/>
          </a:p>
        </p:txBody>
      </p:sp>
    </p:spTree>
    <p:extLst>
      <p:ext uri="{BB962C8B-B14F-4D97-AF65-F5344CB8AC3E}">
        <p14:creationId xmlns:p14="http://schemas.microsoft.com/office/powerpoint/2010/main" val="1424520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E8FFD-2323-E9DE-A60E-665688F3CD6C}"/>
              </a:ext>
            </a:extLst>
          </p:cNvPr>
          <p:cNvSpPr>
            <a:spLocks noGrp="1"/>
          </p:cNvSpPr>
          <p:nvPr>
            <p:ph type="title"/>
          </p:nvPr>
        </p:nvSpPr>
        <p:spPr>
          <a:xfrm>
            <a:off x="761999" y="761998"/>
            <a:ext cx="7932057" cy="1524002"/>
          </a:xfrm>
        </p:spPr>
        <p:txBody>
          <a:bodyPr/>
          <a:lstStyle/>
          <a:p>
            <a:r>
              <a:rPr lang="en-GB" dirty="0"/>
              <a:t>What does Reception deferral mean?</a:t>
            </a:r>
          </a:p>
        </p:txBody>
      </p:sp>
      <p:sp>
        <p:nvSpPr>
          <p:cNvPr id="4" name="Text Placeholder 3">
            <a:extLst>
              <a:ext uri="{FF2B5EF4-FFF2-40B4-BE49-F238E27FC236}">
                <a16:creationId xmlns:a16="http://schemas.microsoft.com/office/drawing/2014/main" id="{DC0BAC1F-1BA7-891B-5F42-DDBAD4FE1959}"/>
              </a:ext>
            </a:extLst>
          </p:cNvPr>
          <p:cNvSpPr>
            <a:spLocks noGrp="1"/>
          </p:cNvSpPr>
          <p:nvPr>
            <p:ph type="body" sz="half" idx="2"/>
          </p:nvPr>
        </p:nvSpPr>
        <p:spPr>
          <a:xfrm>
            <a:off x="762000" y="1523999"/>
            <a:ext cx="10544629" cy="2075543"/>
          </a:xfrm>
        </p:spPr>
        <p:txBody>
          <a:bodyPr>
            <a:normAutofit fontScale="92500"/>
          </a:bodyPr>
          <a:lstStyle/>
          <a:p>
            <a:pPr marL="285750" indent="-285750">
              <a:buFontTx/>
              <a:buChar char="-"/>
            </a:pPr>
            <a:r>
              <a:rPr lang="en-GB" sz="2000" b="0" i="0" dirty="0">
                <a:solidFill>
                  <a:schemeClr val="tx1"/>
                </a:solidFill>
                <a:effectLst/>
                <a:latin typeface="Source Sans Pro" panose="020B0503030403020204" pitchFamily="34" charset="0"/>
              </a:rPr>
              <a:t>Most children begin primary school at the start of the school year in which they reach school age (5 years old). All schools must provide for the admission of children from the September following their fourth birthday. This means that most children start primary school at just 4 years old.</a:t>
            </a:r>
          </a:p>
          <a:p>
            <a:pPr marL="285750" indent="-285750">
              <a:buFontTx/>
              <a:buChar char="-"/>
            </a:pPr>
            <a:r>
              <a:rPr lang="en-GB" sz="2000" dirty="0">
                <a:solidFill>
                  <a:schemeClr val="tx1"/>
                </a:solidFill>
                <a:latin typeface="Source Sans Pro" panose="020B0503030403020204" pitchFamily="34" charset="0"/>
              </a:rPr>
              <a:t>However, f</a:t>
            </a:r>
            <a:r>
              <a:rPr lang="en-GB" sz="2000" dirty="0">
                <a:solidFill>
                  <a:schemeClr val="tx1"/>
                </a:solidFill>
              </a:rPr>
              <a:t>ull time education only becomes compulsory for children in England the </a:t>
            </a:r>
            <a:r>
              <a:rPr lang="en-GB" sz="2000" b="1" dirty="0">
                <a:solidFill>
                  <a:schemeClr val="tx1"/>
                </a:solidFill>
              </a:rPr>
              <a:t>term after </a:t>
            </a:r>
            <a:r>
              <a:rPr lang="en-GB" sz="2000" dirty="0">
                <a:solidFill>
                  <a:schemeClr val="tx1"/>
                </a:solidFill>
              </a:rPr>
              <a:t>their fifth birthday.</a:t>
            </a:r>
          </a:p>
        </p:txBody>
      </p:sp>
      <p:graphicFrame>
        <p:nvGraphicFramePr>
          <p:cNvPr id="5" name="Table 5">
            <a:extLst>
              <a:ext uri="{FF2B5EF4-FFF2-40B4-BE49-F238E27FC236}">
                <a16:creationId xmlns:a16="http://schemas.microsoft.com/office/drawing/2014/main" id="{51527F0B-9B0A-BB64-8623-322BCF2E85BE}"/>
              </a:ext>
            </a:extLst>
          </p:cNvPr>
          <p:cNvGraphicFramePr>
            <a:graphicFrameLocks noGrp="1"/>
          </p:cNvGraphicFramePr>
          <p:nvPr>
            <p:extLst>
              <p:ext uri="{D42A27DB-BD31-4B8C-83A1-F6EECF244321}">
                <p14:modId xmlns:p14="http://schemas.microsoft.com/office/powerpoint/2010/main" val="2696962361"/>
              </p:ext>
            </p:extLst>
          </p:nvPr>
        </p:nvGraphicFramePr>
        <p:xfrm>
          <a:off x="1494971" y="3812901"/>
          <a:ext cx="8128000" cy="202184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619159415"/>
                    </a:ext>
                  </a:extLst>
                </a:gridCol>
                <a:gridCol w="4064000">
                  <a:extLst>
                    <a:ext uri="{9D8B030D-6E8A-4147-A177-3AD203B41FA5}">
                      <a16:colId xmlns:a16="http://schemas.microsoft.com/office/drawing/2014/main" val="3753089216"/>
                    </a:ext>
                  </a:extLst>
                </a:gridCol>
              </a:tblGrid>
              <a:tr h="370840">
                <a:tc>
                  <a:txBody>
                    <a:bodyPr/>
                    <a:lstStyle/>
                    <a:p>
                      <a:r>
                        <a:rPr lang="en-GB" dirty="0"/>
                        <a:t>Your child’s birthday</a:t>
                      </a:r>
                    </a:p>
                  </a:txBody>
                  <a:tcPr/>
                </a:tc>
                <a:tc>
                  <a:txBody>
                    <a:bodyPr/>
                    <a:lstStyle/>
                    <a:p>
                      <a:r>
                        <a:rPr lang="en-GB" dirty="0"/>
                        <a:t>When they reach Compulsory School Age (CSA) </a:t>
                      </a:r>
                    </a:p>
                  </a:txBody>
                  <a:tcPr/>
                </a:tc>
                <a:extLst>
                  <a:ext uri="{0D108BD9-81ED-4DB2-BD59-A6C34878D82A}">
                    <a16:rowId xmlns:a16="http://schemas.microsoft.com/office/drawing/2014/main" val="1882994318"/>
                  </a:ext>
                </a:extLst>
              </a:tr>
              <a:tr h="370840">
                <a:tc>
                  <a:txBody>
                    <a:bodyPr/>
                    <a:lstStyle/>
                    <a:p>
                      <a:r>
                        <a:rPr lang="en-GB" dirty="0"/>
                        <a:t>1</a:t>
                      </a:r>
                      <a:r>
                        <a:rPr lang="en-GB" baseline="30000" dirty="0"/>
                        <a:t>st</a:t>
                      </a:r>
                      <a:r>
                        <a:rPr lang="en-GB" dirty="0"/>
                        <a:t> September to 31</a:t>
                      </a:r>
                      <a:r>
                        <a:rPr lang="en-GB" baseline="30000" dirty="0"/>
                        <a:t>st</a:t>
                      </a:r>
                      <a:r>
                        <a:rPr lang="en-GB" dirty="0"/>
                        <a:t> December</a:t>
                      </a:r>
                    </a:p>
                  </a:txBody>
                  <a:tcPr/>
                </a:tc>
                <a:tc>
                  <a:txBody>
                    <a:bodyPr/>
                    <a:lstStyle/>
                    <a:p>
                      <a:r>
                        <a:rPr lang="en-GB" dirty="0"/>
                        <a:t>January (Term 3)</a:t>
                      </a:r>
                    </a:p>
                  </a:txBody>
                  <a:tcPr/>
                </a:tc>
                <a:extLst>
                  <a:ext uri="{0D108BD9-81ED-4DB2-BD59-A6C34878D82A}">
                    <a16:rowId xmlns:a16="http://schemas.microsoft.com/office/drawing/2014/main" val="2801695991"/>
                  </a:ext>
                </a:extLst>
              </a:tr>
              <a:tr h="370840">
                <a:tc>
                  <a:txBody>
                    <a:bodyPr/>
                    <a:lstStyle/>
                    <a:p>
                      <a:r>
                        <a:rPr lang="en-GB" dirty="0"/>
                        <a:t>1</a:t>
                      </a:r>
                      <a:r>
                        <a:rPr lang="en-GB" baseline="30000" dirty="0"/>
                        <a:t>st</a:t>
                      </a:r>
                      <a:r>
                        <a:rPr lang="en-GB" dirty="0"/>
                        <a:t> January to 31</a:t>
                      </a:r>
                      <a:r>
                        <a:rPr lang="en-GB" baseline="30000" dirty="0"/>
                        <a:t>st</a:t>
                      </a:r>
                      <a:r>
                        <a:rPr lang="en-GB" dirty="0"/>
                        <a:t> March</a:t>
                      </a:r>
                    </a:p>
                  </a:txBody>
                  <a:tcPr/>
                </a:tc>
                <a:tc>
                  <a:txBody>
                    <a:bodyPr/>
                    <a:lstStyle/>
                    <a:p>
                      <a:r>
                        <a:rPr lang="en-GB" dirty="0"/>
                        <a:t>April (Term 5)</a:t>
                      </a:r>
                    </a:p>
                  </a:txBody>
                  <a:tcPr/>
                </a:tc>
                <a:extLst>
                  <a:ext uri="{0D108BD9-81ED-4DB2-BD59-A6C34878D82A}">
                    <a16:rowId xmlns:a16="http://schemas.microsoft.com/office/drawing/2014/main" val="355775040"/>
                  </a:ext>
                </a:extLst>
              </a:tr>
              <a:tr h="370840">
                <a:tc>
                  <a:txBody>
                    <a:bodyPr/>
                    <a:lstStyle/>
                    <a:p>
                      <a:r>
                        <a:rPr lang="en-GB" dirty="0"/>
                        <a:t>1</a:t>
                      </a:r>
                      <a:r>
                        <a:rPr lang="en-GB" baseline="30000" dirty="0"/>
                        <a:t>st</a:t>
                      </a:r>
                      <a:r>
                        <a:rPr lang="en-GB" dirty="0"/>
                        <a:t> April to 31</a:t>
                      </a:r>
                      <a:r>
                        <a:rPr lang="en-GB" baseline="30000" dirty="0"/>
                        <a:t>st</a:t>
                      </a:r>
                      <a:r>
                        <a:rPr lang="en-GB" dirty="0"/>
                        <a:t> August</a:t>
                      </a:r>
                    </a:p>
                    <a:p>
                      <a:r>
                        <a:rPr lang="en-GB" b="1" dirty="0"/>
                        <a:t>Summer born children</a:t>
                      </a:r>
                    </a:p>
                  </a:txBody>
                  <a:tcPr/>
                </a:tc>
                <a:tc>
                  <a:txBody>
                    <a:bodyPr/>
                    <a:lstStyle/>
                    <a:p>
                      <a:r>
                        <a:rPr lang="en-GB" dirty="0"/>
                        <a:t>September of the following academic year</a:t>
                      </a:r>
                    </a:p>
                  </a:txBody>
                  <a:tcPr/>
                </a:tc>
                <a:extLst>
                  <a:ext uri="{0D108BD9-81ED-4DB2-BD59-A6C34878D82A}">
                    <a16:rowId xmlns:a16="http://schemas.microsoft.com/office/drawing/2014/main" val="1096794867"/>
                  </a:ext>
                </a:extLst>
              </a:tr>
            </a:tbl>
          </a:graphicData>
        </a:graphic>
      </p:graphicFrame>
    </p:spTree>
    <p:extLst>
      <p:ext uri="{BB962C8B-B14F-4D97-AF65-F5344CB8AC3E}">
        <p14:creationId xmlns:p14="http://schemas.microsoft.com/office/powerpoint/2010/main" val="2799571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5454E-E9D5-7032-8D85-A3F0FA0A67E3}"/>
              </a:ext>
            </a:extLst>
          </p:cNvPr>
          <p:cNvSpPr>
            <a:spLocks noGrp="1"/>
          </p:cNvSpPr>
          <p:nvPr>
            <p:ph type="ctrTitle"/>
          </p:nvPr>
        </p:nvSpPr>
        <p:spPr>
          <a:xfrm>
            <a:off x="762000" y="711202"/>
            <a:ext cx="10668000" cy="1843314"/>
          </a:xfrm>
        </p:spPr>
        <p:txBody>
          <a:bodyPr>
            <a:normAutofit fontScale="90000"/>
          </a:bodyPr>
          <a:lstStyle/>
          <a:p>
            <a:r>
              <a:rPr lang="en-GB" dirty="0"/>
              <a:t>What are the school starting options for non-summer born children?</a:t>
            </a:r>
          </a:p>
        </p:txBody>
      </p:sp>
      <p:sp>
        <p:nvSpPr>
          <p:cNvPr id="3" name="Subtitle 2">
            <a:extLst>
              <a:ext uri="{FF2B5EF4-FFF2-40B4-BE49-F238E27FC236}">
                <a16:creationId xmlns:a16="http://schemas.microsoft.com/office/drawing/2014/main" id="{6420A570-35E7-5660-8C61-E2F053B90F21}"/>
              </a:ext>
            </a:extLst>
          </p:cNvPr>
          <p:cNvSpPr>
            <a:spLocks noGrp="1"/>
          </p:cNvSpPr>
          <p:nvPr>
            <p:ph type="subTitle" idx="1"/>
          </p:nvPr>
        </p:nvSpPr>
        <p:spPr>
          <a:xfrm>
            <a:off x="645886" y="2423883"/>
            <a:ext cx="10668000" cy="4223659"/>
          </a:xfrm>
        </p:spPr>
        <p:txBody>
          <a:bodyPr>
            <a:normAutofit/>
          </a:bodyPr>
          <a:lstStyle/>
          <a:p>
            <a:pPr marL="342900" indent="-342900" algn="l">
              <a:buFontTx/>
              <a:buChar char="-"/>
            </a:pPr>
            <a:r>
              <a:rPr lang="en-GB" dirty="0">
                <a:solidFill>
                  <a:schemeClr val="tx2">
                    <a:alpha val="70000"/>
                  </a:schemeClr>
                </a:solidFill>
              </a:rPr>
              <a:t>Any child can wait to start Reception until the term after they turn 5 – not just summer born children.</a:t>
            </a:r>
          </a:p>
          <a:p>
            <a:pPr marL="342900" indent="-342900" algn="l">
              <a:buFontTx/>
              <a:buChar char="-"/>
            </a:pPr>
            <a:r>
              <a:rPr lang="en-GB" dirty="0">
                <a:solidFill>
                  <a:schemeClr val="tx2">
                    <a:alpha val="70000"/>
                  </a:schemeClr>
                </a:solidFill>
              </a:rPr>
              <a:t>Parents must apply for a place as usual, for the ‘usual’ starting year, however, when the child is allocated a school, the parent must inform the school that they are accepting the place, but that the child will not be starting until they reach CSA of 5 years old.</a:t>
            </a:r>
          </a:p>
          <a:p>
            <a:pPr marL="342900" indent="-342900" algn="l">
              <a:buFontTx/>
              <a:buChar char="-"/>
            </a:pPr>
            <a:r>
              <a:rPr lang="en-GB" dirty="0"/>
              <a:t>Schools usually do not like this and will not routinely tell you it is an option, but it is your legal right.</a:t>
            </a:r>
          </a:p>
        </p:txBody>
      </p:sp>
    </p:spTree>
    <p:extLst>
      <p:ext uri="{BB962C8B-B14F-4D97-AF65-F5344CB8AC3E}">
        <p14:creationId xmlns:p14="http://schemas.microsoft.com/office/powerpoint/2010/main" val="3979049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299F3-9570-223C-F6B3-2DE30F8F7B02}"/>
              </a:ext>
            </a:extLst>
          </p:cNvPr>
          <p:cNvSpPr>
            <a:spLocks noGrp="1"/>
          </p:cNvSpPr>
          <p:nvPr>
            <p:ph type="ctrTitle"/>
          </p:nvPr>
        </p:nvSpPr>
        <p:spPr>
          <a:xfrm>
            <a:off x="762000" y="290286"/>
            <a:ext cx="10668000" cy="2286000"/>
          </a:xfrm>
        </p:spPr>
        <p:txBody>
          <a:bodyPr>
            <a:normAutofit fontScale="90000"/>
          </a:bodyPr>
          <a:lstStyle/>
          <a:p>
            <a:r>
              <a:rPr lang="en-GB" dirty="0"/>
              <a:t>What can my child do until they reach CSA if they do not start school at 4?</a:t>
            </a:r>
          </a:p>
        </p:txBody>
      </p:sp>
      <p:sp>
        <p:nvSpPr>
          <p:cNvPr id="3" name="Subtitle 2">
            <a:extLst>
              <a:ext uri="{FF2B5EF4-FFF2-40B4-BE49-F238E27FC236}">
                <a16:creationId xmlns:a16="http://schemas.microsoft.com/office/drawing/2014/main" id="{19B9CED5-5D50-C4A9-9E45-F02B0585578D}"/>
              </a:ext>
            </a:extLst>
          </p:cNvPr>
          <p:cNvSpPr>
            <a:spLocks noGrp="1"/>
          </p:cNvSpPr>
          <p:nvPr>
            <p:ph type="subTitle" idx="1"/>
          </p:nvPr>
        </p:nvSpPr>
        <p:spPr>
          <a:xfrm>
            <a:off x="762000" y="2699657"/>
            <a:ext cx="10668000" cy="4049486"/>
          </a:xfrm>
        </p:spPr>
        <p:txBody>
          <a:bodyPr>
            <a:normAutofit/>
          </a:bodyPr>
          <a:lstStyle/>
          <a:p>
            <a:pPr marL="342900" indent="-342900" algn="l">
              <a:buFontTx/>
              <a:buChar char="-"/>
            </a:pPr>
            <a:r>
              <a:rPr lang="en-GB" dirty="0"/>
              <a:t>Remain at home.</a:t>
            </a:r>
          </a:p>
          <a:p>
            <a:pPr marL="342900" indent="-342900" algn="l">
              <a:buFontTx/>
              <a:buChar char="-"/>
            </a:pPr>
            <a:r>
              <a:rPr lang="en-GB" dirty="0"/>
              <a:t>Attend school part-time. Schools do not generally like this because it can affect funding and data and as such they will not usually make parents aware that this is an option. They will also try and dictate how the ‘part time’ is made up but you, as the parent or carer, have ultimate say on this until your child reaches CSA.</a:t>
            </a:r>
          </a:p>
          <a:p>
            <a:pPr marL="342900" indent="-342900" algn="l">
              <a:buFontTx/>
              <a:buChar char="-"/>
            </a:pPr>
            <a:r>
              <a:rPr lang="en-GB" dirty="0"/>
              <a:t>Remain at their early years setting (nursery/pre-school/playschool).</a:t>
            </a:r>
          </a:p>
        </p:txBody>
      </p:sp>
    </p:spTree>
    <p:extLst>
      <p:ext uri="{BB962C8B-B14F-4D97-AF65-F5344CB8AC3E}">
        <p14:creationId xmlns:p14="http://schemas.microsoft.com/office/powerpoint/2010/main" val="2496001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167F9-C19E-30BE-9A41-667C604E3BFF}"/>
              </a:ext>
            </a:extLst>
          </p:cNvPr>
          <p:cNvSpPr>
            <a:spLocks noGrp="1"/>
          </p:cNvSpPr>
          <p:nvPr>
            <p:ph type="title"/>
          </p:nvPr>
        </p:nvSpPr>
        <p:spPr>
          <a:xfrm>
            <a:off x="762000" y="152400"/>
            <a:ext cx="10668000" cy="1524000"/>
          </a:xfrm>
        </p:spPr>
        <p:txBody>
          <a:bodyPr/>
          <a:lstStyle/>
          <a:p>
            <a:r>
              <a:rPr lang="en-GB" dirty="0"/>
              <a:t>Remaining at Nursery/Pre-School until CSA</a:t>
            </a:r>
          </a:p>
        </p:txBody>
      </p:sp>
      <p:sp>
        <p:nvSpPr>
          <p:cNvPr id="3" name="Content Placeholder 2">
            <a:extLst>
              <a:ext uri="{FF2B5EF4-FFF2-40B4-BE49-F238E27FC236}">
                <a16:creationId xmlns:a16="http://schemas.microsoft.com/office/drawing/2014/main" id="{DEE6A139-495B-422C-5B15-57C4CA909FA6}"/>
              </a:ext>
            </a:extLst>
          </p:cNvPr>
          <p:cNvSpPr>
            <a:spLocks noGrp="1"/>
          </p:cNvSpPr>
          <p:nvPr>
            <p:ph idx="1"/>
          </p:nvPr>
        </p:nvSpPr>
        <p:spPr>
          <a:xfrm>
            <a:off x="762000" y="1676400"/>
            <a:ext cx="10668000" cy="5029200"/>
          </a:xfrm>
        </p:spPr>
        <p:txBody>
          <a:bodyPr>
            <a:normAutofit fontScale="55000" lnSpcReduction="20000"/>
          </a:bodyPr>
          <a:lstStyle/>
          <a:p>
            <a:pPr>
              <a:buFontTx/>
              <a:buChar char="-"/>
            </a:pPr>
            <a:r>
              <a:rPr lang="en-GB" dirty="0"/>
              <a:t>Many early years settings will say they cannot ‘keep’ a child once they ‘should be in school’. This is not completely true.</a:t>
            </a:r>
          </a:p>
          <a:p>
            <a:pPr>
              <a:buFontTx/>
              <a:buChar char="-"/>
            </a:pPr>
            <a:r>
              <a:rPr lang="en-GB" dirty="0"/>
              <a:t>They need to be informed that this is your intention as early as possible so that they do not fill your child’s space on the assumption they are leaving at 4 years old. If they fill the space before you tell them then they will not be able to keep your child. You may have to go back on the waiting list or seek a different provision.</a:t>
            </a:r>
          </a:p>
          <a:p>
            <a:pPr>
              <a:buFontTx/>
              <a:buChar char="-"/>
            </a:pPr>
            <a:r>
              <a:rPr lang="en-GB" dirty="0"/>
              <a:t>They will have to follow the Reception stages of the Early Years curriculum and complete the EYFS Profile which makes more work for them and often makes them reluctant. </a:t>
            </a:r>
          </a:p>
          <a:p>
            <a:pPr>
              <a:buFontTx/>
              <a:buChar char="-"/>
            </a:pPr>
            <a:r>
              <a:rPr lang="en-GB" dirty="0"/>
              <a:t>If deferral is linked to SEN and the nursery has been struggling to manage this they may be hesitant to offer another year of provision but they cannot lawfully refuse on this basis. (Being unable to meet need should have already been discussed and should not only arise when an additional year is requested).</a:t>
            </a:r>
          </a:p>
          <a:p>
            <a:pPr>
              <a:buFontTx/>
              <a:buChar char="-"/>
            </a:pPr>
            <a:r>
              <a:rPr lang="en-GB" dirty="0"/>
              <a:t>You are entitled to funded ‘Early Years Education’ childcare </a:t>
            </a:r>
            <a:r>
              <a:rPr lang="en-GB" b="1" dirty="0"/>
              <a:t>until your child starts school</a:t>
            </a:r>
            <a:r>
              <a:rPr lang="en-GB" dirty="0"/>
              <a:t>, so they can remain in an early years setting, using government funded hours, until they turn 5 and start school. (either 15 or 30 hours depending upon your circumstances but note this is set to change in September 2025 when all children from 9 months to 5 years old will receive 30 hours of funded Early Years provision). </a:t>
            </a:r>
          </a:p>
          <a:p>
            <a:pPr marL="0" indent="0" algn="ctr">
              <a:buNone/>
            </a:pPr>
            <a:r>
              <a:rPr lang="en-GB" b="0" i="0" dirty="0">
                <a:solidFill>
                  <a:srgbClr val="0B0C0C"/>
                </a:solidFill>
                <a:effectLst/>
                <a:latin typeface="GDS Transport"/>
              </a:rPr>
              <a:t>“Your child will be eligible for government-funded childcare until they start school or reach compulsory school age, even if you delay their admission by a year.” gov.uk</a:t>
            </a:r>
            <a:endParaRPr lang="en-GB" dirty="0"/>
          </a:p>
        </p:txBody>
      </p:sp>
    </p:spTree>
    <p:extLst>
      <p:ext uri="{BB962C8B-B14F-4D97-AF65-F5344CB8AC3E}">
        <p14:creationId xmlns:p14="http://schemas.microsoft.com/office/powerpoint/2010/main" val="2461375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4F811-4943-02BE-B6FB-99A0070E038F}"/>
              </a:ext>
            </a:extLst>
          </p:cNvPr>
          <p:cNvSpPr>
            <a:spLocks noGrp="1"/>
          </p:cNvSpPr>
          <p:nvPr>
            <p:ph type="ctrTitle"/>
          </p:nvPr>
        </p:nvSpPr>
        <p:spPr>
          <a:xfrm>
            <a:off x="762000" y="355601"/>
            <a:ext cx="10668000" cy="1905000"/>
          </a:xfrm>
        </p:spPr>
        <p:txBody>
          <a:bodyPr/>
          <a:lstStyle/>
          <a:p>
            <a:r>
              <a:rPr lang="en-GB" dirty="0"/>
              <a:t>What are the options for Summer Born children?</a:t>
            </a:r>
          </a:p>
        </p:txBody>
      </p:sp>
      <p:sp>
        <p:nvSpPr>
          <p:cNvPr id="3" name="Subtitle 2">
            <a:extLst>
              <a:ext uri="{FF2B5EF4-FFF2-40B4-BE49-F238E27FC236}">
                <a16:creationId xmlns:a16="http://schemas.microsoft.com/office/drawing/2014/main" id="{1D54DBF8-804A-33FE-692B-62C1A087D495}"/>
              </a:ext>
            </a:extLst>
          </p:cNvPr>
          <p:cNvSpPr>
            <a:spLocks noGrp="1"/>
          </p:cNvSpPr>
          <p:nvPr>
            <p:ph type="subTitle" idx="1"/>
          </p:nvPr>
        </p:nvSpPr>
        <p:spPr>
          <a:xfrm>
            <a:off x="762000" y="2260601"/>
            <a:ext cx="10668000" cy="3835398"/>
          </a:xfrm>
        </p:spPr>
        <p:txBody>
          <a:bodyPr/>
          <a:lstStyle/>
          <a:p>
            <a:pPr marL="342900" indent="-342900" algn="l">
              <a:buFontTx/>
              <a:buChar char="-"/>
            </a:pPr>
            <a:r>
              <a:rPr lang="en-GB" dirty="0"/>
              <a:t>Start school at the usual time when they are 4 years old.</a:t>
            </a:r>
          </a:p>
          <a:p>
            <a:pPr marL="342900" indent="-342900" algn="l">
              <a:buFontTx/>
              <a:buChar char="-"/>
            </a:pPr>
            <a:r>
              <a:rPr lang="en-GB" dirty="0"/>
              <a:t>Attend their usual Reception year on a part-time basis.</a:t>
            </a:r>
          </a:p>
          <a:p>
            <a:pPr marL="342900" indent="-342900" algn="l">
              <a:buFontTx/>
              <a:buChar char="-"/>
            </a:pPr>
            <a:r>
              <a:rPr lang="en-GB" dirty="0"/>
              <a:t>Start school when they reach CSA the following September, going straight into Year 1.</a:t>
            </a:r>
          </a:p>
          <a:p>
            <a:pPr marL="342900" indent="-342900" algn="l">
              <a:buFontTx/>
              <a:buChar char="-"/>
            </a:pPr>
            <a:r>
              <a:rPr lang="en-GB" dirty="0"/>
              <a:t>Parents can apply to the local authority to request that their child start Reception when they become compulsory school age, a year later than they would otherwise have done. This is called ‘Reception Deferral’. </a:t>
            </a:r>
          </a:p>
        </p:txBody>
      </p:sp>
    </p:spTree>
    <p:extLst>
      <p:ext uri="{BB962C8B-B14F-4D97-AF65-F5344CB8AC3E}">
        <p14:creationId xmlns:p14="http://schemas.microsoft.com/office/powerpoint/2010/main" val="3641217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0D841-8685-90C1-5C97-F8C7755AB765}"/>
              </a:ext>
            </a:extLst>
          </p:cNvPr>
          <p:cNvSpPr>
            <a:spLocks noGrp="1"/>
          </p:cNvSpPr>
          <p:nvPr>
            <p:ph type="ctrTitle"/>
          </p:nvPr>
        </p:nvSpPr>
        <p:spPr>
          <a:xfrm>
            <a:off x="762000" y="246744"/>
            <a:ext cx="10668000" cy="1030514"/>
          </a:xfrm>
        </p:spPr>
        <p:txBody>
          <a:bodyPr/>
          <a:lstStyle/>
          <a:p>
            <a:r>
              <a:rPr lang="en-GB" dirty="0"/>
              <a:t>How to apply for deferral</a:t>
            </a:r>
          </a:p>
        </p:txBody>
      </p:sp>
      <p:sp>
        <p:nvSpPr>
          <p:cNvPr id="3" name="Subtitle 2">
            <a:extLst>
              <a:ext uri="{FF2B5EF4-FFF2-40B4-BE49-F238E27FC236}">
                <a16:creationId xmlns:a16="http://schemas.microsoft.com/office/drawing/2014/main" id="{677D779F-BCAB-295F-A222-850A39C4E9DE}"/>
              </a:ext>
            </a:extLst>
          </p:cNvPr>
          <p:cNvSpPr>
            <a:spLocks noGrp="1"/>
          </p:cNvSpPr>
          <p:nvPr>
            <p:ph type="subTitle" idx="1"/>
          </p:nvPr>
        </p:nvSpPr>
        <p:spPr>
          <a:xfrm>
            <a:off x="762000" y="1436914"/>
            <a:ext cx="10668000" cy="4659085"/>
          </a:xfrm>
        </p:spPr>
        <p:txBody>
          <a:bodyPr>
            <a:normAutofit lnSpcReduction="10000"/>
          </a:bodyPr>
          <a:lstStyle/>
          <a:p>
            <a:pPr marL="342900" indent="-342900" algn="l">
              <a:buFontTx/>
              <a:buChar char="-"/>
            </a:pPr>
            <a:r>
              <a:rPr lang="en-GB" dirty="0"/>
              <a:t>You must apply for a Reception place as usual by 15</a:t>
            </a:r>
            <a:r>
              <a:rPr lang="en-GB" baseline="30000" dirty="0"/>
              <a:t>th</a:t>
            </a:r>
            <a:r>
              <a:rPr lang="en-GB" dirty="0"/>
              <a:t> January 2024.</a:t>
            </a:r>
          </a:p>
          <a:p>
            <a:pPr marL="342900" indent="-342900" algn="l">
              <a:buFontTx/>
              <a:buChar char="-"/>
            </a:pPr>
            <a:r>
              <a:rPr lang="en-GB" dirty="0"/>
              <a:t>Alongside this you must complete the ‘</a:t>
            </a:r>
            <a:r>
              <a:rPr lang="en-GB" dirty="0">
                <a:effectLst/>
                <a:ea typeface="Calibri" panose="020F0502020204030204" pitchFamily="34" charset="0"/>
                <a:cs typeface="Times New Roman" panose="02020603050405020304" pitchFamily="18" charset="0"/>
              </a:rPr>
              <a:t>Apply for delayed admission to reception class (summer born child)’ form and send this to the Admissions Team also by 15</a:t>
            </a:r>
            <a:r>
              <a:rPr lang="en-GB" baseline="30000" dirty="0">
                <a:effectLst/>
                <a:ea typeface="Calibri" panose="020F0502020204030204" pitchFamily="34" charset="0"/>
                <a:cs typeface="Times New Roman" panose="02020603050405020304" pitchFamily="18" charset="0"/>
              </a:rPr>
              <a:t>th</a:t>
            </a:r>
            <a:r>
              <a:rPr lang="en-GB" dirty="0">
                <a:effectLst/>
                <a:ea typeface="Calibri" panose="020F0502020204030204" pitchFamily="34" charset="0"/>
                <a:cs typeface="Times New Roman" panose="02020603050405020304" pitchFamily="18" charset="0"/>
              </a:rPr>
              <a:t> January 2024. Here you can include any supporting evidence or reports from professionals if relevant.</a:t>
            </a:r>
          </a:p>
          <a:p>
            <a:pPr marL="342900" indent="-342900" algn="l">
              <a:buFontTx/>
              <a:buChar char="-"/>
            </a:pPr>
            <a:r>
              <a:rPr lang="en-GB" dirty="0">
                <a:cs typeface="Times New Roman" panose="02020603050405020304" pitchFamily="18" charset="0"/>
              </a:rPr>
              <a:t>The Local Authority (East Sussex County Council) will then make a decision based on the best interests of your child based on the information you have supplied in your form. </a:t>
            </a:r>
          </a:p>
          <a:p>
            <a:pPr marL="342900" indent="-342900" algn="l">
              <a:buFontTx/>
              <a:buChar char="-"/>
            </a:pPr>
            <a:r>
              <a:rPr lang="en-GB" b="1" dirty="0">
                <a:cs typeface="Times New Roman" panose="02020603050405020304" pitchFamily="18" charset="0"/>
              </a:rPr>
              <a:t>If your child has an EHCP or is going through assessment for one you will need to discuss with the local authority.</a:t>
            </a:r>
            <a:endParaRPr lang="en-GB" b="1" dirty="0"/>
          </a:p>
        </p:txBody>
      </p:sp>
    </p:spTree>
    <p:extLst>
      <p:ext uri="{BB962C8B-B14F-4D97-AF65-F5344CB8AC3E}">
        <p14:creationId xmlns:p14="http://schemas.microsoft.com/office/powerpoint/2010/main" val="80111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19718-094A-82D1-E51B-151032F664A1}"/>
              </a:ext>
            </a:extLst>
          </p:cNvPr>
          <p:cNvSpPr>
            <a:spLocks noGrp="1"/>
          </p:cNvSpPr>
          <p:nvPr>
            <p:ph type="ctrTitle"/>
          </p:nvPr>
        </p:nvSpPr>
        <p:spPr>
          <a:xfrm>
            <a:off x="645886" y="261258"/>
            <a:ext cx="10668000" cy="1001486"/>
          </a:xfrm>
        </p:spPr>
        <p:txBody>
          <a:bodyPr/>
          <a:lstStyle/>
          <a:p>
            <a:r>
              <a:rPr lang="en-GB" dirty="0"/>
              <a:t>Important to note!</a:t>
            </a:r>
          </a:p>
        </p:txBody>
      </p:sp>
      <p:sp>
        <p:nvSpPr>
          <p:cNvPr id="3" name="Subtitle 2">
            <a:extLst>
              <a:ext uri="{FF2B5EF4-FFF2-40B4-BE49-F238E27FC236}">
                <a16:creationId xmlns:a16="http://schemas.microsoft.com/office/drawing/2014/main" id="{3B3F16F8-7B46-D77D-3CCB-4003346DAB1E}"/>
              </a:ext>
            </a:extLst>
          </p:cNvPr>
          <p:cNvSpPr>
            <a:spLocks noGrp="1"/>
          </p:cNvSpPr>
          <p:nvPr>
            <p:ph type="subTitle" idx="1"/>
          </p:nvPr>
        </p:nvSpPr>
        <p:spPr>
          <a:xfrm>
            <a:off x="762000" y="1451429"/>
            <a:ext cx="10668000" cy="4644570"/>
          </a:xfrm>
        </p:spPr>
        <p:txBody>
          <a:bodyPr>
            <a:normAutofit fontScale="92500"/>
          </a:bodyPr>
          <a:lstStyle/>
          <a:p>
            <a:pPr marL="342900" indent="-342900" algn="l">
              <a:buFontTx/>
              <a:buChar char="-"/>
            </a:pPr>
            <a:r>
              <a:rPr lang="en-GB" dirty="0"/>
              <a:t>You have the legal right to start your child at school the term after they turn 5.</a:t>
            </a:r>
          </a:p>
          <a:p>
            <a:pPr marL="342900" indent="-342900" algn="l">
              <a:buFontTx/>
              <a:buChar char="-"/>
            </a:pPr>
            <a:r>
              <a:rPr lang="en-GB" dirty="0"/>
              <a:t>You do not have the legal right to them starting in Reception once they turn 5. This decision is made by the Local Authority.</a:t>
            </a:r>
          </a:p>
          <a:p>
            <a:pPr marL="342900" indent="-342900" algn="l">
              <a:buFontTx/>
              <a:buChar char="-"/>
            </a:pPr>
            <a:r>
              <a:rPr lang="en-GB" dirty="0"/>
              <a:t>If you do not complete a deferral application or if your deferral application is declined, your child can start at 5 (the following year) but they will go into Year 1.</a:t>
            </a:r>
          </a:p>
          <a:p>
            <a:pPr marL="342900" indent="-342900" algn="l">
              <a:buFontTx/>
              <a:buChar char="-"/>
            </a:pPr>
            <a:r>
              <a:rPr lang="en-GB" dirty="0"/>
              <a:t>However, </a:t>
            </a:r>
            <a:r>
              <a:rPr lang="en-GB" dirty="0">
                <a:solidFill>
                  <a:srgbClr val="75D066"/>
                </a:solidFill>
              </a:rPr>
              <a:t>“</a:t>
            </a:r>
            <a:r>
              <a:rPr lang="en-GB" b="0" i="0" dirty="0">
                <a:solidFill>
                  <a:srgbClr val="75D066"/>
                </a:solidFill>
                <a:effectLst/>
                <a:latin typeface="GDS Transport"/>
              </a:rPr>
              <a:t>The government believes it is usually not in a child’s best interests to miss the teaching that takes place during the reception year, and that it should be rare for a child to start school in year 1.” gov.uk</a:t>
            </a:r>
            <a:endParaRPr lang="en-GB" dirty="0">
              <a:solidFill>
                <a:srgbClr val="75D066"/>
              </a:solidFill>
            </a:endParaRPr>
          </a:p>
          <a:p>
            <a:pPr algn="l"/>
            <a:endParaRPr lang="en-GB" dirty="0"/>
          </a:p>
        </p:txBody>
      </p:sp>
    </p:spTree>
    <p:extLst>
      <p:ext uri="{BB962C8B-B14F-4D97-AF65-F5344CB8AC3E}">
        <p14:creationId xmlns:p14="http://schemas.microsoft.com/office/powerpoint/2010/main" val="2259037155"/>
      </p:ext>
    </p:extLst>
  </p:cSld>
  <p:clrMapOvr>
    <a:masterClrMapping/>
  </p:clrMapOvr>
</p:sld>
</file>

<file path=ppt/theme/theme1.xml><?xml version="1.0" encoding="utf-8"?>
<a:theme xmlns:a="http://schemas.openxmlformats.org/drawingml/2006/main" name="PebbleVTI">
  <a:themeElements>
    <a:clrScheme name="Blush 3">
      <a:dk1>
        <a:sysClr val="windowText" lastClr="000000"/>
      </a:dk1>
      <a:lt1>
        <a:sysClr val="window" lastClr="FFFFFF"/>
      </a:lt1>
      <a:dk2>
        <a:srgbClr val="B15E4E"/>
      </a:dk2>
      <a:lt2>
        <a:srgbClr val="FFFFFF"/>
      </a:lt2>
      <a:accent1>
        <a:srgbClr val="C5B096"/>
      </a:accent1>
      <a:accent2>
        <a:srgbClr val="ECA855"/>
      </a:accent2>
      <a:accent3>
        <a:srgbClr val="9BBFB0"/>
      </a:accent3>
      <a:accent4>
        <a:srgbClr val="A9AEA7"/>
      </a:accent4>
      <a:accent5>
        <a:srgbClr val="6A787C"/>
      </a:accent5>
      <a:accent6>
        <a:srgbClr val="3B4345"/>
      </a:accent6>
      <a:hlink>
        <a:srgbClr val="ECA855"/>
      </a:hlink>
      <a:folHlink>
        <a:srgbClr val="6A392F"/>
      </a:folHlink>
    </a:clrScheme>
    <a:fontScheme name="Custom 4">
      <a:majorFont>
        <a:latin typeface="Sitka Subheading"/>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ebbleVTI" id="{8B4DB91D-6BB4-4BA3-973A-733D3AF2680E}" vid="{9A19CF0D-2077-4BF4-BAA5-86934C336D59}"/>
    </a:ext>
  </a:extLst>
</a:theme>
</file>

<file path=docProps/app.xml><?xml version="1.0" encoding="utf-8"?>
<Properties xmlns="http://schemas.openxmlformats.org/officeDocument/2006/extended-properties" xmlns:vt="http://schemas.openxmlformats.org/officeDocument/2006/docPropsVTypes">
  <TotalTime>202</TotalTime>
  <Words>1549</Words>
  <Application>Microsoft Office PowerPoint</Application>
  <PresentationFormat>Widescreen</PresentationFormat>
  <Paragraphs>84</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Avenir Next LT Pro</vt:lpstr>
      <vt:lpstr>Avenir Next LT Pro Light</vt:lpstr>
      <vt:lpstr>GDS Transport</vt:lpstr>
      <vt:lpstr>Sitka Subheading</vt:lpstr>
      <vt:lpstr>Source Sans Pro</vt:lpstr>
      <vt:lpstr>PebbleVTI</vt:lpstr>
      <vt:lpstr>Reception Deferral for Summer Born Children</vt:lpstr>
      <vt:lpstr>Reception Deferral for  Summer Born Children</vt:lpstr>
      <vt:lpstr>What does Reception deferral mean?</vt:lpstr>
      <vt:lpstr>What are the school starting options for non-summer born children?</vt:lpstr>
      <vt:lpstr>What can my child do until they reach CSA if they do not start school at 4?</vt:lpstr>
      <vt:lpstr>Remaining at Nursery/Pre-School until CSA</vt:lpstr>
      <vt:lpstr>What are the options for Summer Born children?</vt:lpstr>
      <vt:lpstr>How to apply for deferral</vt:lpstr>
      <vt:lpstr>Important to note!</vt:lpstr>
      <vt:lpstr>What happens if my request is accepted?</vt:lpstr>
      <vt:lpstr>What if my request to defer is declined?</vt:lpstr>
      <vt:lpstr>Why defer Reception start?</vt:lpstr>
      <vt:lpstr>Are there any ‘cons’?</vt:lpstr>
      <vt:lpstr>Long term Implications</vt:lpstr>
      <vt:lpstr>Further Reading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Reception Deferral for Summer Born Children</dc:title>
  <dc:creator>Paul Holland</dc:creator>
  <cp:lastModifiedBy>Anita Auer</cp:lastModifiedBy>
  <cp:revision>40</cp:revision>
  <dcterms:created xsi:type="dcterms:W3CDTF">2023-08-19T14:37:52Z</dcterms:created>
  <dcterms:modified xsi:type="dcterms:W3CDTF">2023-10-12T09:40:26Z</dcterms:modified>
</cp:coreProperties>
</file>