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2" r:id="rId11"/>
    <p:sldId id="265" r:id="rId12"/>
    <p:sldId id="257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80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74B17-5EEB-4AFB-8C1B-10EE8E4CBA8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5D215-3AF9-4875-B8BE-82E9203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04be88ce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04be88ce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483b6599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c483b6599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0CC7-A3DD-BA41-5947-D53AB6BD6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1FDDE-4CE8-4B38-6C49-96FE8F17E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DB9B-F813-B5FF-8E22-79D77336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5030-7A84-975B-F631-4EE4762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41E12-FB4C-472D-2093-2D1B246F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185A-9139-6EE9-9E87-90A55722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CF60D-413A-1029-9666-6AC912FA8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EB9CA-9858-FB42-2B72-1915BA0D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7596-9DD1-5C32-11BC-52FF06E6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F103-C8DC-8BDE-8240-78150061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82C90-B392-F273-5CA5-CF2C6FDBE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312D2-E7A6-78DF-ED6F-4AD6D9A48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3B0AF-F03F-11EB-86DF-1A9E8E30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41383-B3D9-3D99-5812-88353DF2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8EEB-74EF-79B6-F988-EB3CB744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01EE-DD80-AC6B-3599-9FADE4F0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DA134-2E43-C95F-EA30-D8B9A48D4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77E04-2F88-0AEB-A6BD-F532EC7D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4C2C8-0EB2-603C-E6FD-A9194D3E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307B6-B27B-4228-A3D5-F7B2B4C3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6F54-AF8B-D216-1E36-388050F0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61586-0CE2-108D-0D85-BE5A4347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33D-5C1B-3875-7126-081355F5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8535F-6269-EDD2-7FCD-AD7E99F6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8120-0360-9486-41AB-19F4751E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0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C032-8340-97E2-B566-BEE5DD5E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2F62-524B-6360-94F5-EB941F5CE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718B5-7946-A6C7-99AF-99995947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AE62F-E157-1541-BDE4-84E91624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537DB-60E0-CB41-182F-C01F7362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9FF39-DBF6-1C48-3384-333C8753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3350-6EED-94BC-C450-2B0A1B8B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FE59-F107-FB57-11A5-92C8B7EC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E7000-C211-DA33-95E0-EFA8C1F25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A21EA-8D09-6E56-913B-1226B9C63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CA1D7-C910-07E1-4763-4FA761EC2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1D0BA-2E25-A506-2ABD-13C07D9A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0DB14-D12A-5DD8-7E8F-72113AE9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E617C-89B0-C500-387D-6736D11F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F4E3-A2CB-7640-A3EE-1BC6D6AB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2E389-A18A-0379-1522-15C04DBB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D8105-E68B-83ED-C856-F2426467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AB388-BB7D-D865-CBDA-2036052C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0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60719-CDB4-4FEA-E117-4FE749AB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83239-CC17-C0A8-E433-4DF29D1C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0BC8-FA1D-1B50-1A6F-C72D8228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C455-E560-C237-4396-531CFEEB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E0FA9-47EF-A220-9A81-0EB2E5DC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1199-CF12-2DF8-6C56-B250CF382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ABF9E-2489-4A6D-3D19-9A5F83F1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FC606-F13F-2149-03AF-ADE9901C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76AAF-0EBE-1BF3-3004-E152C0B1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F63B-5AE4-82D4-CDD6-72EEEB90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ABA49-433D-EA9C-1EBF-784876B98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0BF18-D80E-715F-0BDD-DCB189C59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B8D80-39F9-00AC-BEEB-8212B595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E2737-CBC0-4504-ABF3-F5C1EE8D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1E5F9-A3EF-6504-8271-DAA3895D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A1BBC-E084-92CB-30A7-EE9DAC6E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9707F-336C-7339-907D-5585955AB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FA8A-1D88-D636-1C52-1DED40942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9A55-61D9-4815-BD75-4E94E59BEE2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9E9B-0FCD-3C50-9B21-467A9BAEE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ECDC-2164-D80F-16B5-FE422B80B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F93-05C4-44D1-8D41-D740ECA6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F6B0-8394-239A-8DA0-DC3B1FE6F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153"/>
            <a:ext cx="9054353" cy="3213847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A1082-C70A-E884-D7BC-FEE94682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51162"/>
          </a:xfrm>
        </p:spPr>
        <p:txBody>
          <a:bodyPr/>
          <a:lstStyle/>
          <a:p>
            <a:r>
              <a:rPr lang="en-US" dirty="0" err="1"/>
              <a:t>Spae</a:t>
            </a:r>
            <a:r>
              <a:rPr lang="en-US" dirty="0"/>
              <a:t> is grateful for the support of the following organizations: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83F2B-E451-1239-91D6-C7628724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62" y="329762"/>
            <a:ext cx="5861075" cy="3099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AF6A7-C3A5-646B-A41A-EB208CC89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21" y="4553530"/>
            <a:ext cx="1208489" cy="1327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4C5DF-0F25-D3E1-A336-681655A58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94" y="4335984"/>
            <a:ext cx="2211911" cy="1326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5AE57-A435-012E-34EF-A739E2993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24" y="4474695"/>
            <a:ext cx="2783262" cy="948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CCE3F-9C0C-4E78-D705-C66342EF4B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06" y="5804180"/>
            <a:ext cx="3804187" cy="4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1850D0-098D-D67A-0BD1-46079371F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206620"/>
            <a:ext cx="4150659" cy="6298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EF20D-1F79-2906-4FF5-C0E7B1E7A72B}"/>
              </a:ext>
            </a:extLst>
          </p:cNvPr>
          <p:cNvSpPr txBox="1"/>
          <p:nvPr/>
        </p:nvSpPr>
        <p:spPr>
          <a:xfrm>
            <a:off x="4823012" y="2690336"/>
            <a:ext cx="56208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53219299?shipto=</a:t>
            </a:r>
            <a:r>
              <a:rPr lang="en-US" dirty="0" err="1"/>
              <a:t>US&amp;curcode</a:t>
            </a:r>
            <a:r>
              <a:rPr lang="en-US" dirty="0"/>
              <a:t>=</a:t>
            </a:r>
            <a:r>
              <a:rPr lang="en-US" dirty="0" err="1"/>
              <a:t>USD&amp;msclkid</a:t>
            </a:r>
            <a:r>
              <a:rPr lang="en-US" dirty="0"/>
              <a:t>=62de1001f72115a3d8f773b56d2ae610&amp;utm_source=</a:t>
            </a:r>
            <a:r>
              <a:rPr lang="en-US" dirty="0" err="1"/>
              <a:t>bing&amp;utm_medium</a:t>
            </a:r>
            <a:r>
              <a:rPr lang="en-US" dirty="0"/>
              <a:t>=</a:t>
            </a:r>
            <a:r>
              <a:rPr lang="en-US" dirty="0" err="1"/>
              <a:t>cpc&amp;utm_campaign</a:t>
            </a:r>
            <a:r>
              <a:rPr lang="en-US" dirty="0"/>
              <a:t>=pMax-Used-USA%20(PSDW)&amp;</a:t>
            </a:r>
            <a:r>
              <a:rPr lang="en-US" dirty="0" err="1"/>
              <a:t>utm_term</a:t>
            </a:r>
            <a:r>
              <a:rPr lang="en-US" dirty="0"/>
              <a:t>=4582008566890498&amp;utm_content=Asset%20Group%201 </a:t>
            </a:r>
          </a:p>
        </p:txBody>
      </p:sp>
    </p:spTree>
    <p:extLst>
      <p:ext uri="{BB962C8B-B14F-4D97-AF65-F5344CB8AC3E}">
        <p14:creationId xmlns:p14="http://schemas.microsoft.com/office/powerpoint/2010/main" val="289365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25C9-45A2-DB23-F37B-37D98664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Ensembles in Senegal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AF0CF-2255-76DD-8B7F-8CEC694BC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2437"/>
          </a:xfrm>
        </p:spPr>
        <p:txBody>
          <a:bodyPr/>
          <a:lstStyle/>
          <a:p>
            <a:pPr algn="ctr"/>
            <a:r>
              <a:rPr lang="en-US" dirty="0"/>
              <a:t>Kora/</a:t>
            </a:r>
            <a:r>
              <a:rPr lang="en-US" dirty="0" err="1"/>
              <a:t>n’goni</a:t>
            </a:r>
            <a:r>
              <a:rPr lang="en-US" dirty="0"/>
              <a:t> Orchestra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6C30EE-CABC-00E8-6EF6-D0310438F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9" y="2510118"/>
            <a:ext cx="5899234" cy="393550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075BA-B0DC-0266-6CE5-F1D43D06C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Kasse</a:t>
            </a:r>
            <a:r>
              <a:rPr lang="en-US" dirty="0"/>
              <a:t> </a:t>
            </a:r>
            <a:r>
              <a:rPr lang="en-US" dirty="0" err="1"/>
              <a:t>Mady</a:t>
            </a:r>
            <a:r>
              <a:rPr lang="en-US" dirty="0"/>
              <a:t> </a:t>
            </a:r>
            <a:r>
              <a:rPr lang="en-US" dirty="0" err="1"/>
              <a:t>Diabate</a:t>
            </a:r>
            <a:r>
              <a:rPr lang="en-US" dirty="0"/>
              <a:t> and the African Classical Music Ensemble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E1341B-9CF4-45DD-01DC-E804BAF82F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94" y="263286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4AAF-4595-70C0-92FE-C98AEE20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Hausa tradition - Nigeria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CC2DD6-DF26-3375-883C-2857EAA84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2210594"/>
            <a:ext cx="5372100" cy="3581400"/>
          </a:xfr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465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5A7C-8A47-1032-1DC0-04B941E7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Musical Traditions Coming Together in the USA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6E3037-5AEF-19C6-8728-A2EBF76A4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170314"/>
            <a:ext cx="3862669" cy="2519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ACE7B-66CC-F5DF-82BD-7D6D1232F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6" y="3767568"/>
            <a:ext cx="3534896" cy="2926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055C5-D28B-9616-4C7E-E5D0BB3C0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71" y="1609071"/>
            <a:ext cx="3382516" cy="4576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9E22E-7604-5E4C-34CF-4F19996A8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96" y="1760071"/>
            <a:ext cx="3115984" cy="4120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A9ABB-A25B-F924-E304-995503D90486}"/>
              </a:ext>
            </a:extLst>
          </p:cNvPr>
          <p:cNvSpPr txBox="1"/>
          <p:nvPr/>
        </p:nvSpPr>
        <p:spPr>
          <a:xfrm>
            <a:off x="806825" y="1290917"/>
            <a:ext cx="35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1866 painting by Eastman Johnson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C83E9-A0C6-8210-9207-065C5445DC9A}"/>
              </a:ext>
            </a:extLst>
          </p:cNvPr>
          <p:cNvSpPr txBox="1"/>
          <p:nvPr/>
        </p:nvSpPr>
        <p:spPr>
          <a:xfrm>
            <a:off x="1013012" y="6122894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Barber Shop Trenton, 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A7479-4D33-0E71-4D5E-D8071752AC3C}"/>
              </a:ext>
            </a:extLst>
          </p:cNvPr>
          <p:cNvSpPr txBox="1"/>
          <p:nvPr/>
        </p:nvSpPr>
        <p:spPr>
          <a:xfrm>
            <a:off x="4814047" y="6078071"/>
            <a:ext cx="342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Banjo Lesson by Henry Ossawa Tanner</a:t>
            </a:r>
          </a:p>
        </p:txBody>
      </p:sp>
    </p:spTree>
    <p:extLst>
      <p:ext uri="{BB962C8B-B14F-4D97-AF65-F5344CB8AC3E}">
        <p14:creationId xmlns:p14="http://schemas.microsoft.com/office/powerpoint/2010/main" val="162524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3DFA1-6CC7-E15D-FFC1-040A1AFC8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3" y="363780"/>
            <a:ext cx="3937945" cy="2522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6EB87-C25C-4B98-D03A-783115606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98" y="237284"/>
            <a:ext cx="3743120" cy="272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846C2-A8B8-932F-2182-DACA3EDAE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97" y="182283"/>
            <a:ext cx="2537498" cy="324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5B2DC-5273-8CCF-A2FB-15DCB9C6C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21" y="3119717"/>
            <a:ext cx="1947302" cy="3461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C92F0-F7FA-2AC1-EE02-F59B88EE7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85" y="3047999"/>
            <a:ext cx="2005068" cy="347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3E54-8E9C-3ACE-863A-F6F98C4B4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95" y="3094073"/>
            <a:ext cx="2835593" cy="3402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4755B9-4C58-6649-D163-8718BFE05CA8}"/>
              </a:ext>
            </a:extLst>
          </p:cNvPr>
          <p:cNvSpPr txBox="1"/>
          <p:nvPr/>
        </p:nvSpPr>
        <p:spPr>
          <a:xfrm>
            <a:off x="9170894" y="17032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Louis Southworth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2CDD8-FB58-E295-DA93-30E1BDCC3E51}"/>
              </a:ext>
            </a:extLst>
          </p:cNvPr>
          <p:cNvSpPr txBox="1"/>
          <p:nvPr/>
        </p:nvSpPr>
        <p:spPr>
          <a:xfrm>
            <a:off x="1595718" y="3155578"/>
            <a:ext cx="18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Jim Perry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25848-BE92-C16C-E427-630EE2492947}"/>
              </a:ext>
            </a:extLst>
          </p:cNvPr>
          <p:cNvSpPr txBox="1"/>
          <p:nvPr/>
        </p:nvSpPr>
        <p:spPr>
          <a:xfrm>
            <a:off x="3684494" y="5809129"/>
            <a:ext cx="173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Bill Driver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582BD-331F-4275-7049-CA36D51FBA7F}"/>
              </a:ext>
            </a:extLst>
          </p:cNvPr>
          <p:cNvSpPr txBox="1"/>
          <p:nvPr/>
        </p:nvSpPr>
        <p:spPr>
          <a:xfrm>
            <a:off x="6158753" y="5791200"/>
            <a:ext cx="208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Bill </a:t>
            </a:r>
            <a:r>
              <a:rPr lang="en-US" dirty="0" err="1">
                <a:solidFill>
                  <a:schemeClr val="bg1"/>
                </a:solidFill>
              </a:rPr>
              <a:t>Katon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8A9918-2C3E-5DBB-C150-82EB2366CAEA}"/>
              </a:ext>
            </a:extLst>
          </p:cNvPr>
          <p:cNvSpPr txBox="1"/>
          <p:nvPr/>
        </p:nvSpPr>
        <p:spPr>
          <a:xfrm>
            <a:off x="8812306" y="3962400"/>
            <a:ext cx="292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Moving the music to the West and Mid-West</a:t>
            </a:r>
          </a:p>
        </p:txBody>
      </p:sp>
    </p:spTree>
    <p:extLst>
      <p:ext uri="{BB962C8B-B14F-4D97-AF65-F5344CB8AC3E}">
        <p14:creationId xmlns:p14="http://schemas.microsoft.com/office/powerpoint/2010/main" val="338000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1860-4E28-243A-2504-C8C74657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Carolina Chocolate Drops – Rhiannon Giddens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CC6F3-B27A-43F4-0CDF-D10716B7B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84" y="1825625"/>
            <a:ext cx="56720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946A-AFA3-EA44-CF9E-3C6BCB11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040"/>
          </a:xfrm>
        </p:spPr>
        <p:txBody>
          <a:bodyPr/>
          <a:lstStyle/>
          <a:p>
            <a:pPr algn="ctr"/>
            <a:r>
              <a:rPr lang="en-US" b="1" dirty="0"/>
              <a:t>Rich Musical Milieux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6084B-FE62-098F-F78F-7D8523FD4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3" y="1137336"/>
            <a:ext cx="3060185" cy="4766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C25BAC-17C2-B61E-687E-4746353D0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44" y="1179306"/>
            <a:ext cx="3537666" cy="4710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EF3EE-F76A-9AA4-4798-2F2773720852}"/>
              </a:ext>
            </a:extLst>
          </p:cNvPr>
          <p:cNvSpPr txBox="1"/>
          <p:nvPr/>
        </p:nvSpPr>
        <p:spPr>
          <a:xfrm>
            <a:off x="1102659" y="6194612"/>
            <a:ext cx="106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Colonel Charles Young		Joseph &amp; Frederick Douglass                       Anna Murray Douglass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1FF7EE-09C8-0AFB-8440-A31A8241B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04" y="1192307"/>
            <a:ext cx="3311443" cy="47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C2984-DA5B-D228-30B7-D80D4BD5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0" y="832708"/>
            <a:ext cx="3619833" cy="4886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E6985-049D-DF29-4B7B-9DFE89614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32" y="112375"/>
            <a:ext cx="4461335" cy="3733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52F3F0-FA3C-5A5F-CD5B-0FFFCA63A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23" y="3299012"/>
            <a:ext cx="4166558" cy="3366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D9C46-96E9-6914-5499-1C537A6D0715}"/>
              </a:ext>
            </a:extLst>
          </p:cNvPr>
          <p:cNvSpPr txBox="1"/>
          <p:nvPr/>
        </p:nvSpPr>
        <p:spPr>
          <a:xfrm>
            <a:off x="4258235" y="3935506"/>
            <a:ext cx="3451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ABOVE</a:t>
            </a:r>
          </a:p>
          <a:p>
            <a:pPr algn="ctr"/>
            <a:r>
              <a:rPr lang="en-US" dirty="0"/>
              <a:t>Summit Avenue Ensemble, Atlanta, Georgia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B9623-363D-E6A1-3AC1-6175116F3C9D}"/>
              </a:ext>
            </a:extLst>
          </p:cNvPr>
          <p:cNvSpPr txBox="1"/>
          <p:nvPr/>
        </p:nvSpPr>
        <p:spPr>
          <a:xfrm>
            <a:off x="8758518" y="2402541"/>
            <a:ext cx="312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BELOW</a:t>
            </a:r>
          </a:p>
          <a:p>
            <a:pPr algn="ctr"/>
            <a:r>
              <a:rPr lang="en-US" dirty="0"/>
              <a:t>Jimmy </a:t>
            </a:r>
            <a:r>
              <a:rPr lang="en-US" dirty="0" err="1"/>
              <a:t>Palao’s</a:t>
            </a:r>
            <a:r>
              <a:rPr lang="en-US" dirty="0"/>
              <a:t> Original Creole Orchestra 1910</a:t>
            </a:r>
          </a:p>
        </p:txBody>
      </p:sp>
    </p:spTree>
    <p:extLst>
      <p:ext uri="{BB962C8B-B14F-4D97-AF65-F5344CB8AC3E}">
        <p14:creationId xmlns:p14="http://schemas.microsoft.com/office/powerpoint/2010/main" val="19532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3CE4-A137-FCBE-CD88-82470D2E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835"/>
            <a:ext cx="10515600" cy="1057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William Grant Still, Florence Price, and Other Composers of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951ED-A800-030D-E62D-187ADA87F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025"/>
            <a:ext cx="5181600" cy="54953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Francis Johnson 1792-1844</a:t>
            </a:r>
          </a:p>
          <a:p>
            <a:r>
              <a:rPr lang="en-US" dirty="0"/>
              <a:t>Margaret Bonds 1913-1972</a:t>
            </a:r>
          </a:p>
          <a:p>
            <a:r>
              <a:rPr lang="en-US" dirty="0"/>
              <a:t>George Walker 1922-2018</a:t>
            </a:r>
          </a:p>
          <a:p>
            <a:r>
              <a:rPr lang="en-US" dirty="0"/>
              <a:t>T.J. Anderson b. 1928</a:t>
            </a:r>
          </a:p>
          <a:p>
            <a:r>
              <a:rPr lang="en-US" dirty="0" err="1"/>
              <a:t>Alolphus</a:t>
            </a:r>
            <a:r>
              <a:rPr lang="en-US" dirty="0"/>
              <a:t> </a:t>
            </a:r>
            <a:r>
              <a:rPr lang="en-US" dirty="0" err="1"/>
              <a:t>Hailstork</a:t>
            </a:r>
            <a:r>
              <a:rPr lang="en-US" dirty="0"/>
              <a:t> b. 1941</a:t>
            </a:r>
          </a:p>
          <a:p>
            <a:r>
              <a:rPr lang="en-US" dirty="0"/>
              <a:t>Robert Harris b. 1938</a:t>
            </a:r>
          </a:p>
          <a:p>
            <a:r>
              <a:rPr lang="en-US" dirty="0"/>
              <a:t>Joseph Joubert b. 1958</a:t>
            </a:r>
          </a:p>
          <a:p>
            <a:r>
              <a:rPr lang="en-US" dirty="0" err="1"/>
              <a:t>Rosephanye</a:t>
            </a:r>
            <a:r>
              <a:rPr lang="en-US" dirty="0"/>
              <a:t> Powell b. 1962</a:t>
            </a:r>
          </a:p>
          <a:p>
            <a:r>
              <a:rPr lang="en-US" dirty="0"/>
              <a:t>Anthony Davis b. 1951</a:t>
            </a:r>
          </a:p>
          <a:p>
            <a:r>
              <a:rPr lang="en-US" dirty="0"/>
              <a:t>Terence Blanchard b. 1962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D993E-FA05-F323-C402-59BF38D0F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5059"/>
            <a:ext cx="5813612" cy="53429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Damien Sneed</a:t>
            </a:r>
          </a:p>
          <a:p>
            <a:r>
              <a:rPr lang="en-US" dirty="0"/>
              <a:t>Leslie Adams b. 1932</a:t>
            </a:r>
          </a:p>
          <a:p>
            <a:r>
              <a:rPr lang="en-US" dirty="0"/>
              <a:t>Tania Leon b. 1943</a:t>
            </a:r>
          </a:p>
          <a:p>
            <a:r>
              <a:rPr lang="en-US" dirty="0"/>
              <a:t>Shawn </a:t>
            </a:r>
            <a:r>
              <a:rPr lang="en-US" dirty="0" err="1"/>
              <a:t>Okpebholo</a:t>
            </a:r>
            <a:r>
              <a:rPr lang="en-US" dirty="0"/>
              <a:t> b. 1981</a:t>
            </a:r>
          </a:p>
          <a:p>
            <a:r>
              <a:rPr lang="en-US" dirty="0"/>
              <a:t>Joshua Brian Campbell b. 1994</a:t>
            </a:r>
          </a:p>
          <a:p>
            <a:r>
              <a:rPr lang="en-US" dirty="0"/>
              <a:t>Fred </a:t>
            </a:r>
            <a:r>
              <a:rPr lang="en-US" dirty="0" err="1"/>
              <a:t>Onovwerosuake</a:t>
            </a:r>
            <a:r>
              <a:rPr lang="en-US" dirty="0"/>
              <a:t> b. 1961 – lives in St. Louis</a:t>
            </a:r>
          </a:p>
          <a:p>
            <a:r>
              <a:rPr lang="en-US" dirty="0"/>
              <a:t>Wynton Marsalis b. 1961</a:t>
            </a:r>
          </a:p>
          <a:p>
            <a:pPr marL="0" indent="0">
              <a:buNone/>
            </a:pPr>
            <a:r>
              <a:rPr lang="en-US" u="sng" dirty="0"/>
              <a:t>Two Afro-European Composers:</a:t>
            </a:r>
          </a:p>
          <a:p>
            <a:r>
              <a:rPr lang="en-US" dirty="0"/>
              <a:t>George </a:t>
            </a:r>
            <a:r>
              <a:rPr lang="en-US" dirty="0" err="1"/>
              <a:t>Bridgetower</a:t>
            </a:r>
            <a:r>
              <a:rPr lang="en-US" dirty="0"/>
              <a:t> 1778-1860</a:t>
            </a:r>
          </a:p>
          <a:p>
            <a:r>
              <a:rPr lang="en-US" dirty="0"/>
              <a:t>Samuel Coleridge-Taylor 1875-1912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5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C460-5567-A9AB-5233-03175633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LINKS TO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E06D-C28D-BA93-4F0A-A2F4C2F12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Suzanne Palmer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SPAE Lesson Plan Folder - Google Drive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Blake Hernton: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Josephe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Bologne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-Chevalier Saint Georges by Blake Hernton on Prezi Next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Fiddlers on the Map by Blake Hernton on Prezi Next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Her Story: Florence B. Price by Blake Hernton on Prezi 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251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F6B0-8394-239A-8DA0-DC3B1FE6F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FIDDLIN’ AROUND: THE DIVERSE HERITAGE OF USA STRINGS TRADITIONS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A1082-C70A-E884-D7BC-FEE946820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IDEAS ON DEVELOPING INCLUSIVE, DIVERSIFIED CURRICULUM IN THE TRADITIONAL MUSIC CLASSROOM – ORCHESTRA, BAND, VOCAL, AND GENERAL MUSIC</a:t>
            </a:r>
          </a:p>
          <a:p>
            <a:r>
              <a:rPr lang="en-US" dirty="0"/>
              <a:t>Diane McCullough, presenter</a:t>
            </a:r>
          </a:p>
        </p:txBody>
      </p:sp>
    </p:spTree>
    <p:extLst>
      <p:ext uri="{BB962C8B-B14F-4D97-AF65-F5344CB8AC3E}">
        <p14:creationId xmlns:p14="http://schemas.microsoft.com/office/powerpoint/2010/main" val="3066118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6655-DE8A-A1C4-632C-5ADE129B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Creative Team</a:t>
            </a:r>
            <a:br>
              <a:rPr lang="en-US" dirty="0"/>
            </a:br>
            <a:r>
              <a:rPr lang="en-US" dirty="0"/>
              <a:t>Diane McCullough, Suzanne Palmer, Blake Hernton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148DA-7CB9-429D-05E0-AE80590AC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61" y="1906308"/>
            <a:ext cx="2717421" cy="33971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95305-224E-3A60-8ABC-D692393AB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66" y="2119033"/>
            <a:ext cx="3007435" cy="3068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3BEB4-5CD6-65FB-A9B9-E116AF61C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6" y="1936376"/>
            <a:ext cx="4392705" cy="34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1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85" y="495767"/>
            <a:ext cx="1564199" cy="18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2614733" y="328534"/>
            <a:ext cx="92672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800" b="1">
                <a:solidFill>
                  <a:schemeClr val="dk1"/>
                </a:solidFill>
              </a:rPr>
              <a:t>Support • Promote • Advocate</a:t>
            </a:r>
            <a:endParaRPr sz="4800" b="1">
              <a:solidFill>
                <a:schemeClr val="dk1"/>
              </a:solidFill>
            </a:endParaRPr>
          </a:p>
          <a:p>
            <a:r>
              <a:rPr lang="en" sz="4000" b="1" i="1">
                <a:solidFill>
                  <a:schemeClr val="dk1"/>
                </a:solidFill>
              </a:rPr>
              <a:t>Arts Education for ALL Missourians</a:t>
            </a:r>
            <a:r>
              <a:rPr lang="en" sz="4000" b="1">
                <a:solidFill>
                  <a:schemeClr val="dk1"/>
                </a:solidFill>
              </a:rPr>
              <a:t> </a:t>
            </a:r>
            <a:endParaRPr sz="4000"/>
          </a:p>
        </p:txBody>
      </p:sp>
      <p:sp>
        <p:nvSpPr>
          <p:cNvPr id="107" name="Google Shape;107;p26"/>
          <p:cNvSpPr txBox="1"/>
          <p:nvPr/>
        </p:nvSpPr>
        <p:spPr>
          <a:xfrm>
            <a:off x="3731233" y="1929318"/>
            <a:ext cx="7843600" cy="235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3067" b="1"/>
              <a:t>Key Areas</a:t>
            </a:r>
            <a:endParaRPr sz="3067" b="1"/>
          </a:p>
          <a:p>
            <a:pPr marL="609585" indent="-474121">
              <a:buSzPts val="2000"/>
              <a:buChar char="●"/>
            </a:pPr>
            <a:r>
              <a:rPr lang="en" sz="2667"/>
              <a:t>Fine Arts instruction in Missouri schools</a:t>
            </a:r>
            <a:endParaRPr sz="2667"/>
          </a:p>
          <a:p>
            <a:pPr marL="609585" indent="-474121">
              <a:buSzPts val="2000"/>
              <a:buChar char="●"/>
            </a:pPr>
            <a:r>
              <a:rPr lang="en" sz="2667"/>
              <a:t>Integrating Arts Across the Curriculum</a:t>
            </a:r>
            <a:endParaRPr sz="2667"/>
          </a:p>
          <a:p>
            <a:pPr marL="609585" indent="-474121">
              <a:buSzPts val="2000"/>
              <a:buChar char="●"/>
            </a:pPr>
            <a:r>
              <a:rPr lang="en" sz="2667"/>
              <a:t>Leveraging the power of the arts to address issues related to Diversity Equity and Inclusion</a:t>
            </a:r>
            <a:endParaRPr sz="2667"/>
          </a:p>
        </p:txBody>
      </p:sp>
      <p:sp>
        <p:nvSpPr>
          <p:cNvPr id="108" name="Google Shape;108;p26"/>
          <p:cNvSpPr txBox="1"/>
          <p:nvPr/>
        </p:nvSpPr>
        <p:spPr>
          <a:xfrm>
            <a:off x="90900" y="2464601"/>
            <a:ext cx="3214000" cy="96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2133">
              <a:highlight>
                <a:srgbClr val="FFFFFF"/>
              </a:highlight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" sz="2533" b="1">
                <a:highlight>
                  <a:srgbClr val="FFFFFF"/>
                </a:highlight>
              </a:rPr>
              <a:t>www.moaae.org</a:t>
            </a:r>
            <a:endParaRPr sz="2533" b="1">
              <a:highlight>
                <a:srgbClr val="FFFFFF"/>
              </a:highlight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000" y="4395701"/>
            <a:ext cx="2744067" cy="1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834" y="3880500"/>
            <a:ext cx="2059021" cy="226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13001" y="4453401"/>
            <a:ext cx="1805500" cy="18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899833" y="6201201"/>
            <a:ext cx="111996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667">
                <a:solidFill>
                  <a:schemeClr val="dk1"/>
                </a:solidFill>
              </a:rPr>
              <a:t>MAAE Sponsors FREE Professional Learning Communities 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-257067" y="3923200"/>
            <a:ext cx="3823600" cy="137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133">
                <a:solidFill>
                  <a:srgbClr val="000000"/>
                </a:solidFill>
                <a:highlight>
                  <a:srgbClr val="FFFFFF"/>
                </a:highlight>
              </a:rPr>
              <a:t>Phyllis Pasley</a:t>
            </a:r>
            <a:endParaRPr sz="2133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" sz="2133" u="sng">
                <a:solidFill>
                  <a:srgbClr val="0000FF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director@moaae.org</a:t>
            </a:r>
            <a:endParaRPr sz="2133">
              <a:highlight>
                <a:srgbClr val="FFFFFF"/>
              </a:highlight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" sz="3067" b="1">
                <a:highlight>
                  <a:srgbClr val="FFFFFF"/>
                </a:highlight>
              </a:rPr>
              <a:t>www.moaae.org</a:t>
            </a:r>
            <a:endParaRPr sz="2133" b="1">
              <a:highlight>
                <a:srgbClr val="FFFFFF"/>
              </a:highlight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4">
            <a:alphaModFix/>
          </a:blip>
          <a:srcRect l="6362" t="11407" r="-347" b="-177"/>
          <a:stretch/>
        </p:blipFill>
        <p:spPr>
          <a:xfrm>
            <a:off x="1056833" y="2479718"/>
            <a:ext cx="1104432" cy="14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2201" y="4615034"/>
            <a:ext cx="3569732" cy="200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3162267" y="685667"/>
            <a:ext cx="5275200" cy="42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3200" b="1">
                <a:solidFill>
                  <a:schemeClr val="dk1"/>
                </a:solidFill>
              </a:rPr>
              <a:t>MAAE’s RIDE Committee</a:t>
            </a:r>
            <a:endParaRPr sz="3200" b="1">
              <a:solidFill>
                <a:schemeClr val="dk1"/>
              </a:solidFill>
            </a:endParaRPr>
          </a:p>
          <a:p>
            <a:r>
              <a:rPr lang="en" sz="2533" b="1" i="1">
                <a:solidFill>
                  <a:schemeClr val="dk1"/>
                </a:solidFill>
              </a:rPr>
              <a:t>R</a:t>
            </a:r>
            <a:r>
              <a:rPr lang="en" sz="2533" i="1">
                <a:solidFill>
                  <a:schemeClr val="dk1"/>
                </a:solidFill>
              </a:rPr>
              <a:t>acism </a:t>
            </a:r>
            <a:r>
              <a:rPr lang="en" sz="2533" b="1" i="1">
                <a:solidFill>
                  <a:schemeClr val="dk1"/>
                </a:solidFill>
              </a:rPr>
              <a:t>I</a:t>
            </a:r>
            <a:r>
              <a:rPr lang="en" sz="2533" i="1">
                <a:solidFill>
                  <a:schemeClr val="dk1"/>
                </a:solidFill>
              </a:rPr>
              <a:t>nclusion </a:t>
            </a:r>
            <a:r>
              <a:rPr lang="en" sz="2533" b="1" i="1">
                <a:solidFill>
                  <a:schemeClr val="dk1"/>
                </a:solidFill>
              </a:rPr>
              <a:t>D</a:t>
            </a:r>
            <a:r>
              <a:rPr lang="en" sz="2533" i="1">
                <a:solidFill>
                  <a:schemeClr val="dk1"/>
                </a:solidFill>
              </a:rPr>
              <a:t>iversity </a:t>
            </a:r>
            <a:r>
              <a:rPr lang="en" sz="2533" b="1" i="1">
                <a:solidFill>
                  <a:schemeClr val="dk1"/>
                </a:solidFill>
              </a:rPr>
              <a:t>E</a:t>
            </a:r>
            <a:r>
              <a:rPr lang="en" sz="2533" i="1">
                <a:solidFill>
                  <a:schemeClr val="dk1"/>
                </a:solidFill>
              </a:rPr>
              <a:t>quity</a:t>
            </a:r>
            <a:endParaRPr sz="2533" i="1">
              <a:solidFill>
                <a:schemeClr val="dk1"/>
              </a:solidFill>
            </a:endParaRPr>
          </a:p>
          <a:p>
            <a:endParaRPr sz="2533" b="1">
              <a:solidFill>
                <a:schemeClr val="dk1"/>
              </a:solidFill>
            </a:endParaRPr>
          </a:p>
          <a:p>
            <a:r>
              <a:rPr lang="en" sz="2533" b="1">
                <a:solidFill>
                  <a:schemeClr val="dk1"/>
                </a:solidFill>
              </a:rPr>
              <a:t>Curricular Support</a:t>
            </a:r>
            <a:endParaRPr sz="2533" b="1">
              <a:solidFill>
                <a:schemeClr val="dk1"/>
              </a:solidFill>
            </a:endParaRPr>
          </a:p>
          <a:p>
            <a:r>
              <a:rPr lang="en" sz="2533">
                <a:solidFill>
                  <a:schemeClr val="dk1"/>
                </a:solidFill>
              </a:rPr>
              <a:t>Promoting inclusive practices</a:t>
            </a:r>
            <a:endParaRPr sz="2533">
              <a:solidFill>
                <a:schemeClr val="dk1"/>
              </a:solidFill>
            </a:endParaRPr>
          </a:p>
          <a:p>
            <a:r>
              <a:rPr lang="en" sz="2533">
                <a:solidFill>
                  <a:schemeClr val="dk1"/>
                </a:solidFill>
              </a:rPr>
              <a:t>IDEA Quarterly Sessions</a:t>
            </a:r>
            <a:endParaRPr sz="2533">
              <a:solidFill>
                <a:schemeClr val="dk1"/>
              </a:solidFill>
            </a:endParaRPr>
          </a:p>
          <a:p>
            <a:endParaRPr sz="2533">
              <a:solidFill>
                <a:schemeClr val="dk1"/>
              </a:solidFill>
            </a:endParaRPr>
          </a:p>
          <a:p>
            <a:r>
              <a:rPr lang="en" sz="2533" b="1">
                <a:solidFill>
                  <a:schemeClr val="dk1"/>
                </a:solidFill>
              </a:rPr>
              <a:t>DEI and Delicious Dishes </a:t>
            </a:r>
            <a:r>
              <a:rPr lang="en" sz="2533">
                <a:solidFill>
                  <a:schemeClr val="dk1"/>
                </a:solidFill>
              </a:rPr>
              <a:t>Cross-cultural Youth Development Initiative</a:t>
            </a:r>
            <a:endParaRPr sz="2533">
              <a:solidFill>
                <a:schemeClr val="dk1"/>
              </a:solidFill>
            </a:endParaRPr>
          </a:p>
          <a:p>
            <a:endParaRPr sz="2267">
              <a:solidFill>
                <a:schemeClr val="dk1"/>
              </a:solidFill>
            </a:endParaRPr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6033" y="2237200"/>
            <a:ext cx="3823600" cy="24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/>
          <p:nvPr/>
        </p:nvSpPr>
        <p:spPr>
          <a:xfrm>
            <a:off x="410833" y="5391767"/>
            <a:ext cx="7775200" cy="1231066"/>
          </a:xfrm>
          <a:prstGeom prst="rect">
            <a:avLst/>
          </a:prstGeom>
          <a:solidFill>
            <a:srgbClr val="D4CD9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3200"/>
              <a:t>Want to learn more or become involved? </a:t>
            </a:r>
            <a:endParaRPr sz="3200"/>
          </a:p>
          <a:p>
            <a:r>
              <a:rPr lang="en" sz="3200"/>
              <a:t>Please reach out!</a:t>
            </a:r>
            <a:endParaRPr sz="3200"/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2200" y="166165"/>
            <a:ext cx="3569733" cy="200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485" y="495767"/>
            <a:ext cx="1564199" cy="18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DA9D-6263-191F-7D88-8F7EBCA5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Questions to ask ourselves</a:t>
            </a:r>
            <a:br>
              <a:rPr lang="en-US" b="1" dirty="0"/>
            </a:br>
            <a:r>
              <a:rPr lang="en-US" b="1" dirty="0"/>
              <a:t>Paradigm Shift – Assume you can find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246A-A01D-83F8-37BB-7E0B104E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623"/>
            <a:ext cx="10515600" cy="46616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do I mean by “Classical” music? – Is that Euro-centered only? </a:t>
            </a:r>
          </a:p>
          <a:p>
            <a:r>
              <a:rPr lang="en-US" dirty="0"/>
              <a:t>What about classical Indian music, or </a:t>
            </a:r>
            <a:r>
              <a:rPr lang="en-US" dirty="0" err="1"/>
              <a:t>Balanese</a:t>
            </a:r>
            <a:r>
              <a:rPr lang="en-US" dirty="0"/>
              <a:t>, or Senegalese, Ghanaian, or Nigerian?</a:t>
            </a:r>
          </a:p>
          <a:p>
            <a:r>
              <a:rPr lang="en-US" dirty="0"/>
              <a:t>Is jazz America’s classical music?</a:t>
            </a:r>
          </a:p>
          <a:p>
            <a:r>
              <a:rPr lang="en-US" dirty="0"/>
              <a:t>Who has been making music in the USA since colonial days?</a:t>
            </a:r>
          </a:p>
          <a:p>
            <a:r>
              <a:rPr lang="en-US" dirty="0"/>
              <a:t>What is the importance of social dance in the development of American music?</a:t>
            </a:r>
          </a:p>
          <a:p>
            <a:r>
              <a:rPr lang="en-US" dirty="0"/>
              <a:t>How have Celtic and West African traditions blended to create an American music</a:t>
            </a:r>
          </a:p>
          <a:p>
            <a:r>
              <a:rPr lang="en-US" dirty="0"/>
              <a:t>How has the recording industry determined  how we think about our music and musical genres?</a:t>
            </a:r>
          </a:p>
        </p:txBody>
      </p:sp>
    </p:spTree>
    <p:extLst>
      <p:ext uri="{BB962C8B-B14F-4D97-AF65-F5344CB8AC3E}">
        <p14:creationId xmlns:p14="http://schemas.microsoft.com/office/powerpoint/2010/main" val="426327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5042-1B9F-9244-E2C3-5AB80698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122"/>
          </a:xfrm>
        </p:spPr>
        <p:txBody>
          <a:bodyPr/>
          <a:lstStyle/>
          <a:p>
            <a:pPr algn="ctr"/>
            <a:r>
              <a:rPr lang="en-US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D4A13-2B19-FF79-7465-F3FCBD01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4"/>
            <a:ext cx="10515600" cy="5271247"/>
          </a:xfrm>
        </p:spPr>
        <p:txBody>
          <a:bodyPr/>
          <a:lstStyle/>
          <a:p>
            <a:r>
              <a:rPr lang="en-US" b="1" dirty="0"/>
              <a:t>Colonial Times: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New England and Virginia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Joseph </a:t>
            </a:r>
            <a:r>
              <a:rPr lang="en-US" b="1" dirty="0" err="1"/>
              <a:t>Bologne</a:t>
            </a:r>
            <a:r>
              <a:rPr lang="en-US" b="1" dirty="0"/>
              <a:t>, Chevalier de St. George</a:t>
            </a:r>
          </a:p>
          <a:p>
            <a:r>
              <a:rPr lang="en-US" b="1" dirty="0"/>
              <a:t>Celtic and West African String Ensemble Traditions </a:t>
            </a:r>
          </a:p>
          <a:p>
            <a:r>
              <a:rPr lang="en-US" b="1" dirty="0"/>
              <a:t>Musical Traditions Coming Together in the USA: carrying the music west</a:t>
            </a:r>
          </a:p>
          <a:p>
            <a:r>
              <a:rPr lang="en-US" b="1" dirty="0"/>
              <a:t>Rich musical milieux in African American Community – 19</a:t>
            </a:r>
            <a:r>
              <a:rPr lang="en-US" b="1" baseline="30000" dirty="0"/>
              <a:t>th</a:t>
            </a:r>
            <a:r>
              <a:rPr lang="en-US" b="1" dirty="0"/>
              <a:t> Century</a:t>
            </a:r>
          </a:p>
          <a:p>
            <a:r>
              <a:rPr lang="en-US" b="1" dirty="0"/>
              <a:t>Modern Era – William Grant Still – present</a:t>
            </a:r>
          </a:p>
          <a:p>
            <a:r>
              <a:rPr lang="en-US" b="1" dirty="0"/>
              <a:t>Links to Lesson Plans</a:t>
            </a:r>
          </a:p>
          <a:p>
            <a:r>
              <a:rPr lang="en-US" b="1" dirty="0"/>
              <a:t>The Creative Team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31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468B-98B8-94BE-FD3C-9C086D32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Colonial Williamsburg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B206F3-5A52-2E73-0FFF-1A8E69CFF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Old Capitol Building and Colonial Coach, Williamsburg, VA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0BFE8C-445B-2D9F-A30D-6BB279CDE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6" y="2688655"/>
            <a:ext cx="5633986" cy="35687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57589D-CD7A-5047-778B-5C29601B7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Scottish social dancing in the 18</a:t>
            </a:r>
            <a:r>
              <a:rPr lang="en-US" baseline="30000" dirty="0"/>
              <a:t>th</a:t>
            </a:r>
            <a:r>
              <a:rPr lang="en-US" dirty="0"/>
              <a:t> century – Neil </a:t>
            </a:r>
            <a:r>
              <a:rPr lang="en-US" dirty="0" err="1"/>
              <a:t>Gow</a:t>
            </a:r>
            <a:r>
              <a:rPr lang="en-US" dirty="0"/>
              <a:t>, fiddler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B047106-00A5-5FD3-9301-2922400DC9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57" y="2670688"/>
            <a:ext cx="5463614" cy="3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D792-A70A-CC49-E6B3-7A436F4D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Publications found in Old Williamsburg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E00C-0E87-6225-29F6-ABDC770E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Tin whistle Tune Book</a:t>
            </a:r>
          </a:p>
          <a:p>
            <a:r>
              <a:rPr lang="en-US" sz="4400" dirty="0"/>
              <a:t>A Little Keyboard Book</a:t>
            </a:r>
          </a:p>
          <a:p>
            <a:r>
              <a:rPr lang="en-US" sz="4400" dirty="0"/>
              <a:t>Colonial Keyboard Book</a:t>
            </a:r>
          </a:p>
          <a:p>
            <a:r>
              <a:rPr lang="en-US" sz="3200" dirty="0">
                <a:hlinkClick r:id="rId2"/>
              </a:rPr>
              <a:t>Books &amp; Media - Music - The Shops at Colonial Williamsburg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209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609F-085F-A76F-BB60-C37EF567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Popularity of Scottish Music</a:t>
            </a:r>
            <a:br>
              <a:rPr lang="en-US" b="1" dirty="0"/>
            </a:br>
            <a:r>
              <a:rPr lang="en-US" b="1" dirty="0"/>
              <a:t>Benjamin and Sally Franklin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84053-4B58-62A0-F8F8-67DEAEC04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9" y="1717450"/>
            <a:ext cx="6079262" cy="44233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833865-C45E-E077-22F2-DB8F225D3A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57" y="1565338"/>
            <a:ext cx="4183013" cy="47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0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FAA1-F6D3-0FDC-6ABE-DE688B57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6800"/>
          </a:xfrm>
        </p:spPr>
        <p:txBody>
          <a:bodyPr/>
          <a:lstStyle/>
          <a:p>
            <a:pPr algn="ctr"/>
            <a:r>
              <a:rPr lang="en-US" b="1" dirty="0"/>
              <a:t>Joseph de </a:t>
            </a:r>
            <a:r>
              <a:rPr lang="en-US" b="1" dirty="0" err="1"/>
              <a:t>Bologne</a:t>
            </a:r>
            <a:r>
              <a:rPr lang="en-US" b="1" dirty="0"/>
              <a:t>, Chevalier de St. George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6B072-0A50-904D-F740-8C9057DDE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03" y="549088"/>
            <a:ext cx="6131343" cy="53138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15B6F-93CD-438E-D850-776B6D77D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Educated in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Violin Virtuoso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Composer/Conductor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Conducted the Le Concert Olympique orchestra – commissioned the Haydn Paris Symphonies – 1786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Major figure in the development of the Symphony Concertante form</a:t>
            </a:r>
          </a:p>
        </p:txBody>
      </p:sp>
    </p:spTree>
    <p:extLst>
      <p:ext uri="{BB962C8B-B14F-4D97-AF65-F5344CB8AC3E}">
        <p14:creationId xmlns:p14="http://schemas.microsoft.com/office/powerpoint/2010/main" val="228448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4F5E-F7F4-1AF1-C1B0-D114F0C8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25793"/>
          </a:xfrm>
        </p:spPr>
        <p:txBody>
          <a:bodyPr/>
          <a:lstStyle/>
          <a:p>
            <a:pPr algn="ctr"/>
            <a:r>
              <a:rPr lang="en-US" b="1" dirty="0"/>
              <a:t>Celtic and West African String Traditions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B336A-4AD4-D345-15ED-200EF955B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097896"/>
          </a:xfrm>
        </p:spPr>
        <p:txBody>
          <a:bodyPr/>
          <a:lstStyle/>
          <a:p>
            <a:pPr algn="ctr"/>
            <a:r>
              <a:rPr lang="en-US" dirty="0"/>
              <a:t>“FIDDLING IN WEST AFRICA” by Jacqueline </a:t>
            </a:r>
            <a:r>
              <a:rPr lang="en-US" dirty="0" err="1"/>
              <a:t>Cogdell</a:t>
            </a:r>
            <a:r>
              <a:rPr lang="en-US" dirty="0"/>
              <a:t> Djedje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C0B68-0247-85AA-E7A5-742DFD221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46611"/>
            <a:ext cx="5157787" cy="30430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Djedje lists 89 different ethnic groups in 16 different countries where a one-stringed, bowed instrument is played. </a:t>
            </a:r>
            <a:r>
              <a:rPr lang="en-US" dirty="0" err="1"/>
              <a:t>Riti</a:t>
            </a:r>
            <a:r>
              <a:rPr lang="en-US" dirty="0"/>
              <a:t> is the Wolof word for the instrument.</a:t>
            </a:r>
          </a:p>
          <a:p>
            <a:pPr marL="0" indent="0">
              <a:buNone/>
            </a:pPr>
            <a:r>
              <a:rPr lang="en-US" dirty="0" err="1"/>
              <a:t>Juldeh</a:t>
            </a:r>
            <a:r>
              <a:rPr lang="en-US" dirty="0"/>
              <a:t> Camara – master player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FCC13-90DE-3E97-4CCD-787BD21DA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West African </a:t>
            </a:r>
            <a:r>
              <a:rPr lang="en-US" dirty="0" err="1"/>
              <a:t>Riti</a:t>
            </a:r>
            <a:r>
              <a:rPr lang="en-US" dirty="0"/>
              <a:t> and Kora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0EEA16-3C30-ABD9-6F3E-315056EE4C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2803712" cy="2102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26719-B2FA-A42B-07E4-ED94616E4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534" y="4239875"/>
            <a:ext cx="3235877" cy="218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2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786</Words>
  <Application>Microsoft Office PowerPoint</Application>
  <PresentationFormat>Widescreen</PresentationFormat>
  <Paragraphs>112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Office Theme</vt:lpstr>
      <vt:lpstr>PowerPoint Presentation</vt:lpstr>
      <vt:lpstr>FIDDLIN’ AROUND: THE DIVERSE HERITAGE OF USA STRINGS TRADITIONS</vt:lpstr>
      <vt:lpstr>Questions to ask ourselves Paradigm Shift – Assume you can find material</vt:lpstr>
      <vt:lpstr>CONTENTS</vt:lpstr>
      <vt:lpstr>Colonial Williamsburg</vt:lpstr>
      <vt:lpstr>Publications found in Old Williamsburg</vt:lpstr>
      <vt:lpstr>Popularity of Scottish Music Benjamin and Sally Franklin</vt:lpstr>
      <vt:lpstr>Joseph de Bologne, Chevalier de St. George</vt:lpstr>
      <vt:lpstr>Celtic and West African String Traditions</vt:lpstr>
      <vt:lpstr>PowerPoint Presentation</vt:lpstr>
      <vt:lpstr>Ensembles in Senegal</vt:lpstr>
      <vt:lpstr>Hausa tradition - Nigeria</vt:lpstr>
      <vt:lpstr>Musical Traditions Coming Together in the USA</vt:lpstr>
      <vt:lpstr>PowerPoint Presentation</vt:lpstr>
      <vt:lpstr>The Carolina Chocolate Drops – Rhiannon Giddens</vt:lpstr>
      <vt:lpstr>Rich Musical Milieux</vt:lpstr>
      <vt:lpstr>PowerPoint Presentation</vt:lpstr>
      <vt:lpstr>William Grant Still, Florence Price, and Other Composers of Note</vt:lpstr>
      <vt:lpstr>LINKS TO LESSONS</vt:lpstr>
      <vt:lpstr>The Creative Team Diane McCullough, Suzanne Palmer, Blake Hernton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McCullough</dc:creator>
  <cp:lastModifiedBy>Diane McCullough</cp:lastModifiedBy>
  <cp:revision>10</cp:revision>
  <dcterms:created xsi:type="dcterms:W3CDTF">2022-12-18T13:51:13Z</dcterms:created>
  <dcterms:modified xsi:type="dcterms:W3CDTF">2023-01-05T04:19:05Z</dcterms:modified>
</cp:coreProperties>
</file>