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18288000" cy="10287000"/>
  <p:notesSz cx="6858000" cy="9144000"/>
  <p:embeddedFontLst>
    <p:embeddedFont>
      <p:font typeface="Poppins" charset="1" panose="00000500000000000000"/>
      <p:regular r:id="rId51"/>
    </p:embeddedFont>
    <p:embeddedFont>
      <p:font typeface="Poppins Medium" charset="1" panose="00000600000000000000"/>
      <p:regular r:id="rId52"/>
    </p:embeddedFont>
    <p:embeddedFont>
      <p:font typeface="Poppins Bold" charset="1" panose="0000080000000000000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1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1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1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10.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usfigureskating.org/members-only/skating-opportunities/showcase?mocrToken=1c4RdlBA6xPs9dDRSRrVQKt3xvQnWS9BULKhVjc19n21fUIcEv3-tOmt7eckcTz2V5Efk9jJGXTIOM2oO--NTK8Swyyod5P6ScH-nYWQZiOzpiK-lXZNZVVFBcVRt5-R8UwOgixTHJJJBp_FQX2rMsTWJrqt8egGb-RQOMA6t7ntUPdJHLLrB8HC52fjK-TIeKpnAntL_jaclHxyI8AmZYfbNpTJzATGdMV-3kJ1K-g=" TargetMode="External" Type="http://schemas.openxmlformats.org/officeDocument/2006/relationships/hyperlink"/><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8290047" cy="10287000"/>
            <a:chOff x="0" y="0"/>
            <a:chExt cx="2183387" cy="2709333"/>
          </a:xfrm>
        </p:grpSpPr>
        <p:sp>
          <p:nvSpPr>
            <p:cNvPr name="Freeform 3" id="3"/>
            <p:cNvSpPr/>
            <p:nvPr/>
          </p:nvSpPr>
          <p:spPr>
            <a:xfrm flipH="false" flipV="false" rot="0">
              <a:off x="0" y="0"/>
              <a:ext cx="2183387" cy="2709333"/>
            </a:xfrm>
            <a:custGeom>
              <a:avLst/>
              <a:gdLst/>
              <a:ahLst/>
              <a:cxnLst/>
              <a:rect r="r" b="b" t="t" l="l"/>
              <a:pathLst>
                <a:path h="2709333" w="2183387">
                  <a:moveTo>
                    <a:pt x="0" y="0"/>
                  </a:moveTo>
                  <a:lnTo>
                    <a:pt x="2183387" y="0"/>
                  </a:lnTo>
                  <a:lnTo>
                    <a:pt x="2183387" y="2709333"/>
                  </a:lnTo>
                  <a:lnTo>
                    <a:pt x="0" y="2709333"/>
                  </a:lnTo>
                  <a:close/>
                </a:path>
              </a:pathLst>
            </a:custGeom>
            <a:solidFill>
              <a:srgbClr val="FFFFFF"/>
            </a:solidFill>
          </p:spPr>
        </p:sp>
        <p:sp>
          <p:nvSpPr>
            <p:cNvPr name="TextBox 4" id="4"/>
            <p:cNvSpPr txBox="true"/>
            <p:nvPr/>
          </p:nvSpPr>
          <p:spPr>
            <a:xfrm>
              <a:off x="0" y="-38100"/>
              <a:ext cx="2183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546984" y="8715397"/>
            <a:ext cx="1432812" cy="542903"/>
            <a:chOff x="0" y="0"/>
            <a:chExt cx="377366" cy="142987"/>
          </a:xfrm>
        </p:grpSpPr>
        <p:sp>
          <p:nvSpPr>
            <p:cNvPr name="Freeform 6" id="6"/>
            <p:cNvSpPr/>
            <p:nvPr/>
          </p:nvSpPr>
          <p:spPr>
            <a:xfrm flipH="false" flipV="false" rot="0">
              <a:off x="0" y="0"/>
              <a:ext cx="377366" cy="142987"/>
            </a:xfrm>
            <a:custGeom>
              <a:avLst/>
              <a:gdLst/>
              <a:ahLst/>
              <a:cxnLst/>
              <a:rect r="r" b="b" t="t" l="l"/>
              <a:pathLst>
                <a:path h="142987" w="377366">
                  <a:moveTo>
                    <a:pt x="0" y="0"/>
                  </a:moveTo>
                  <a:lnTo>
                    <a:pt x="377366" y="0"/>
                  </a:lnTo>
                  <a:lnTo>
                    <a:pt x="377366" y="142987"/>
                  </a:lnTo>
                  <a:lnTo>
                    <a:pt x="0" y="142987"/>
                  </a:lnTo>
                  <a:close/>
                </a:path>
              </a:pathLst>
            </a:custGeom>
            <a:gradFill rotWithShape="true">
              <a:gsLst>
                <a:gs pos="0">
                  <a:srgbClr val="5DE0E6">
                    <a:alpha val="100000"/>
                  </a:srgbClr>
                </a:gs>
                <a:gs pos="100000">
                  <a:srgbClr val="004AAD">
                    <a:alpha val="100000"/>
                  </a:srgbClr>
                </a:gs>
              </a:gsLst>
              <a:lin ang="0"/>
            </a:gradFill>
            <a:ln w="9525"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377366" cy="200137"/>
            </a:xfrm>
            <a:prstGeom prst="rect">
              <a:avLst/>
            </a:prstGeom>
          </p:spPr>
          <p:txBody>
            <a:bodyPr anchor="ctr" rtlCol="false" tIns="50800" lIns="50800" bIns="50800" rIns="50800"/>
            <a:lstStyle/>
            <a:p>
              <a:pPr algn="ctr">
                <a:lnSpc>
                  <a:spcPts val="2380"/>
                </a:lnSpc>
              </a:pPr>
              <a:r>
                <a:rPr lang="en-US" sz="1700">
                  <a:solidFill>
                    <a:srgbClr val="FFFFFF"/>
                  </a:solidFill>
                  <a:latin typeface="Poppins"/>
                  <a:ea typeface="Poppins"/>
                  <a:cs typeface="Poppins"/>
                  <a:sym typeface="Poppins"/>
                </a:rPr>
                <a:t>CREATIVITY</a:t>
              </a:r>
            </a:p>
          </p:txBody>
        </p:sp>
      </p:grpSp>
      <p:grpSp>
        <p:nvGrpSpPr>
          <p:cNvPr name="Group 8" id="8"/>
          <p:cNvGrpSpPr/>
          <p:nvPr/>
        </p:nvGrpSpPr>
        <p:grpSpPr>
          <a:xfrm rot="0">
            <a:off x="4065520" y="8715397"/>
            <a:ext cx="1432812" cy="542903"/>
            <a:chOff x="0" y="0"/>
            <a:chExt cx="377366" cy="142987"/>
          </a:xfrm>
        </p:grpSpPr>
        <p:sp>
          <p:nvSpPr>
            <p:cNvPr name="Freeform 9" id="9"/>
            <p:cNvSpPr/>
            <p:nvPr/>
          </p:nvSpPr>
          <p:spPr>
            <a:xfrm flipH="false" flipV="false" rot="0">
              <a:off x="0" y="0"/>
              <a:ext cx="377366" cy="142987"/>
            </a:xfrm>
            <a:custGeom>
              <a:avLst/>
              <a:gdLst/>
              <a:ahLst/>
              <a:cxnLst/>
              <a:rect r="r" b="b" t="t" l="l"/>
              <a:pathLst>
                <a:path h="142987" w="377366">
                  <a:moveTo>
                    <a:pt x="0" y="0"/>
                  </a:moveTo>
                  <a:lnTo>
                    <a:pt x="377366" y="0"/>
                  </a:lnTo>
                  <a:lnTo>
                    <a:pt x="377366" y="142987"/>
                  </a:lnTo>
                  <a:lnTo>
                    <a:pt x="0" y="142987"/>
                  </a:lnTo>
                  <a:close/>
                </a:path>
              </a:pathLst>
            </a:custGeom>
            <a:gradFill rotWithShape="true">
              <a:gsLst>
                <a:gs pos="0">
                  <a:srgbClr val="5DE0E6">
                    <a:alpha val="100000"/>
                  </a:srgbClr>
                </a:gs>
                <a:gs pos="100000">
                  <a:srgbClr val="004AAD">
                    <a:alpha val="100000"/>
                  </a:srgbClr>
                </a:gs>
              </a:gsLst>
              <a:lin ang="0"/>
            </a:gradFill>
            <a:ln w="9525" cap="sq">
              <a:gradFill>
                <a:gsLst>
                  <a:gs pos="0">
                    <a:srgbClr val="5DE0E6">
                      <a:alpha val="100000"/>
                    </a:srgbClr>
                  </a:gs>
                  <a:gs pos="100000">
                    <a:srgbClr val="004AAD">
                      <a:alpha val="100000"/>
                    </a:srgbClr>
                  </a:gs>
                </a:gsLst>
                <a:lin ang="0"/>
              </a:gradFill>
              <a:prstDash val="solid"/>
              <a:miter/>
            </a:ln>
          </p:spPr>
        </p:sp>
        <p:sp>
          <p:nvSpPr>
            <p:cNvPr name="TextBox 10" id="10"/>
            <p:cNvSpPr txBox="true"/>
            <p:nvPr/>
          </p:nvSpPr>
          <p:spPr>
            <a:xfrm>
              <a:off x="0" y="-57150"/>
              <a:ext cx="377366" cy="200137"/>
            </a:xfrm>
            <a:prstGeom prst="rect">
              <a:avLst/>
            </a:prstGeom>
          </p:spPr>
          <p:txBody>
            <a:bodyPr anchor="ctr" rtlCol="false" tIns="50800" lIns="50800" bIns="50800" rIns="50800"/>
            <a:lstStyle/>
            <a:p>
              <a:pPr algn="ctr">
                <a:lnSpc>
                  <a:spcPts val="2380"/>
                </a:lnSpc>
              </a:pPr>
              <a:r>
                <a:rPr lang="en-US" sz="1700">
                  <a:solidFill>
                    <a:srgbClr val="FFFFFF"/>
                  </a:solidFill>
                  <a:latin typeface="Poppins"/>
                  <a:ea typeface="Poppins"/>
                  <a:cs typeface="Poppins"/>
                  <a:sym typeface="Poppins"/>
                </a:rPr>
                <a:t>AND</a:t>
              </a:r>
            </a:p>
          </p:txBody>
        </p:sp>
      </p:grpSp>
      <p:grpSp>
        <p:nvGrpSpPr>
          <p:cNvPr name="Group 11" id="11"/>
          <p:cNvGrpSpPr/>
          <p:nvPr/>
        </p:nvGrpSpPr>
        <p:grpSpPr>
          <a:xfrm rot="0">
            <a:off x="1030695" y="8715397"/>
            <a:ext cx="1432812" cy="542903"/>
            <a:chOff x="0" y="0"/>
            <a:chExt cx="377366" cy="142987"/>
          </a:xfrm>
        </p:grpSpPr>
        <p:sp>
          <p:nvSpPr>
            <p:cNvPr name="Freeform 12" id="12"/>
            <p:cNvSpPr/>
            <p:nvPr/>
          </p:nvSpPr>
          <p:spPr>
            <a:xfrm flipH="false" flipV="false" rot="0">
              <a:off x="0" y="0"/>
              <a:ext cx="377366" cy="142987"/>
            </a:xfrm>
            <a:custGeom>
              <a:avLst/>
              <a:gdLst/>
              <a:ahLst/>
              <a:cxnLst/>
              <a:rect r="r" b="b" t="t" l="l"/>
              <a:pathLst>
                <a:path h="142987" w="377366">
                  <a:moveTo>
                    <a:pt x="0" y="0"/>
                  </a:moveTo>
                  <a:lnTo>
                    <a:pt x="377366" y="0"/>
                  </a:lnTo>
                  <a:lnTo>
                    <a:pt x="377366" y="142987"/>
                  </a:lnTo>
                  <a:lnTo>
                    <a:pt x="0" y="142987"/>
                  </a:lnTo>
                  <a:close/>
                </a:path>
              </a:pathLst>
            </a:custGeom>
            <a:gradFill rotWithShape="true">
              <a:gsLst>
                <a:gs pos="0">
                  <a:srgbClr val="5DE0E6">
                    <a:alpha val="100000"/>
                  </a:srgbClr>
                </a:gs>
                <a:gs pos="100000">
                  <a:srgbClr val="004AAD">
                    <a:alpha val="100000"/>
                  </a:srgbClr>
                </a:gs>
              </a:gsLst>
              <a:lin ang="0"/>
            </a:gradFill>
            <a:ln w="9525" cap="sq">
              <a:gradFill>
                <a:gsLst>
                  <a:gs pos="0">
                    <a:srgbClr val="5DE0E6">
                      <a:alpha val="100000"/>
                    </a:srgbClr>
                  </a:gs>
                  <a:gs pos="100000">
                    <a:srgbClr val="004AAD">
                      <a:alpha val="100000"/>
                    </a:srgbClr>
                  </a:gs>
                </a:gsLst>
                <a:lin ang="0"/>
              </a:gradFill>
              <a:prstDash val="solid"/>
              <a:miter/>
            </a:ln>
          </p:spPr>
        </p:sp>
        <p:sp>
          <p:nvSpPr>
            <p:cNvPr name="TextBox 13" id="13"/>
            <p:cNvSpPr txBox="true"/>
            <p:nvPr/>
          </p:nvSpPr>
          <p:spPr>
            <a:xfrm>
              <a:off x="0" y="-57150"/>
              <a:ext cx="377366" cy="200137"/>
            </a:xfrm>
            <a:prstGeom prst="rect">
              <a:avLst/>
            </a:prstGeom>
          </p:spPr>
          <p:txBody>
            <a:bodyPr anchor="ctr" rtlCol="false" tIns="50800" lIns="50800" bIns="50800" rIns="50800"/>
            <a:lstStyle/>
            <a:p>
              <a:pPr algn="ctr">
                <a:lnSpc>
                  <a:spcPts val="2380"/>
                </a:lnSpc>
              </a:pPr>
              <a:r>
                <a:rPr lang="en-US" sz="1700">
                  <a:solidFill>
                    <a:srgbClr val="FFFFFF"/>
                  </a:solidFill>
                  <a:latin typeface="Poppins"/>
                  <a:ea typeface="Poppins"/>
                  <a:cs typeface="Poppins"/>
                  <a:sym typeface="Poppins"/>
                </a:rPr>
                <a:t>FUSING</a:t>
              </a:r>
            </a:p>
          </p:txBody>
        </p:sp>
      </p:grpSp>
      <p:grpSp>
        <p:nvGrpSpPr>
          <p:cNvPr name="Group 14" id="14"/>
          <p:cNvGrpSpPr/>
          <p:nvPr/>
        </p:nvGrpSpPr>
        <p:grpSpPr>
          <a:xfrm rot="0">
            <a:off x="5584057" y="8715397"/>
            <a:ext cx="1432812" cy="542903"/>
            <a:chOff x="0" y="0"/>
            <a:chExt cx="377366" cy="142987"/>
          </a:xfrm>
        </p:grpSpPr>
        <p:sp>
          <p:nvSpPr>
            <p:cNvPr name="Freeform 15" id="15"/>
            <p:cNvSpPr/>
            <p:nvPr/>
          </p:nvSpPr>
          <p:spPr>
            <a:xfrm flipH="false" flipV="false" rot="0">
              <a:off x="0" y="0"/>
              <a:ext cx="377366" cy="142987"/>
            </a:xfrm>
            <a:custGeom>
              <a:avLst/>
              <a:gdLst/>
              <a:ahLst/>
              <a:cxnLst/>
              <a:rect r="r" b="b" t="t" l="l"/>
              <a:pathLst>
                <a:path h="142987" w="377366">
                  <a:moveTo>
                    <a:pt x="0" y="0"/>
                  </a:moveTo>
                  <a:lnTo>
                    <a:pt x="377366" y="0"/>
                  </a:lnTo>
                  <a:lnTo>
                    <a:pt x="377366" y="142987"/>
                  </a:lnTo>
                  <a:lnTo>
                    <a:pt x="0" y="142987"/>
                  </a:lnTo>
                  <a:close/>
                </a:path>
              </a:pathLst>
            </a:custGeom>
            <a:gradFill rotWithShape="true">
              <a:gsLst>
                <a:gs pos="0">
                  <a:srgbClr val="5DE0E6">
                    <a:alpha val="100000"/>
                  </a:srgbClr>
                </a:gs>
                <a:gs pos="100000">
                  <a:srgbClr val="004AAD">
                    <a:alpha val="100000"/>
                  </a:srgbClr>
                </a:gs>
              </a:gsLst>
              <a:lin ang="0"/>
            </a:gradFill>
            <a:ln w="9525" cap="sq">
              <a:gradFill>
                <a:gsLst>
                  <a:gs pos="0">
                    <a:srgbClr val="5DE0E6">
                      <a:alpha val="100000"/>
                    </a:srgbClr>
                  </a:gs>
                  <a:gs pos="100000">
                    <a:srgbClr val="004AAD">
                      <a:alpha val="100000"/>
                    </a:srgbClr>
                  </a:gs>
                </a:gsLst>
                <a:lin ang="0"/>
              </a:gradFill>
              <a:prstDash val="solid"/>
              <a:miter/>
            </a:ln>
          </p:spPr>
        </p:sp>
        <p:sp>
          <p:nvSpPr>
            <p:cNvPr name="TextBox 16" id="16"/>
            <p:cNvSpPr txBox="true"/>
            <p:nvPr/>
          </p:nvSpPr>
          <p:spPr>
            <a:xfrm>
              <a:off x="0" y="-57150"/>
              <a:ext cx="377366" cy="200137"/>
            </a:xfrm>
            <a:prstGeom prst="rect">
              <a:avLst/>
            </a:prstGeom>
          </p:spPr>
          <p:txBody>
            <a:bodyPr anchor="ctr" rtlCol="false" tIns="50800" lIns="50800" bIns="50800" rIns="50800"/>
            <a:lstStyle/>
            <a:p>
              <a:pPr algn="ctr">
                <a:lnSpc>
                  <a:spcPts val="2380"/>
                </a:lnSpc>
              </a:pPr>
              <a:r>
                <a:rPr lang="en-US" sz="1700">
                  <a:solidFill>
                    <a:srgbClr val="FFFFFF"/>
                  </a:solidFill>
                  <a:latin typeface="Poppins"/>
                  <a:ea typeface="Poppins"/>
                  <a:cs typeface="Poppins"/>
                  <a:sym typeface="Poppins"/>
                </a:rPr>
                <a:t>ATHLETISIM</a:t>
              </a:r>
            </a:p>
          </p:txBody>
        </p:sp>
      </p:grpSp>
      <p:grpSp>
        <p:nvGrpSpPr>
          <p:cNvPr name="Group 17" id="17"/>
          <p:cNvGrpSpPr/>
          <p:nvPr/>
        </p:nvGrpSpPr>
        <p:grpSpPr>
          <a:xfrm rot="0">
            <a:off x="1028700" y="1154306"/>
            <a:ext cx="2477460" cy="542903"/>
            <a:chOff x="0" y="0"/>
            <a:chExt cx="652500" cy="142987"/>
          </a:xfrm>
        </p:grpSpPr>
        <p:sp>
          <p:nvSpPr>
            <p:cNvPr name="Freeform 18" id="18"/>
            <p:cNvSpPr/>
            <p:nvPr/>
          </p:nvSpPr>
          <p:spPr>
            <a:xfrm flipH="false" flipV="false" rot="0">
              <a:off x="0" y="0"/>
              <a:ext cx="652500" cy="142987"/>
            </a:xfrm>
            <a:custGeom>
              <a:avLst/>
              <a:gdLst/>
              <a:ahLst/>
              <a:cxnLst/>
              <a:rect r="r" b="b" t="t" l="l"/>
              <a:pathLst>
                <a:path h="142987" w="652500">
                  <a:moveTo>
                    <a:pt x="0" y="0"/>
                  </a:moveTo>
                  <a:lnTo>
                    <a:pt x="652500" y="0"/>
                  </a:lnTo>
                  <a:lnTo>
                    <a:pt x="652500" y="142987"/>
                  </a:lnTo>
                  <a:lnTo>
                    <a:pt x="0" y="142987"/>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19" id="19"/>
            <p:cNvSpPr txBox="true"/>
            <p:nvPr/>
          </p:nvSpPr>
          <p:spPr>
            <a:xfrm>
              <a:off x="0" y="-57150"/>
              <a:ext cx="652500" cy="200137"/>
            </a:xfrm>
            <a:prstGeom prst="rect">
              <a:avLst/>
            </a:prstGeom>
          </p:spPr>
          <p:txBody>
            <a:bodyPr anchor="ctr" rtlCol="false" tIns="50800" lIns="50800" bIns="50800" rIns="50800"/>
            <a:lstStyle/>
            <a:p>
              <a:pPr algn="ctr">
                <a:lnSpc>
                  <a:spcPts val="2380"/>
                </a:lnSpc>
              </a:pPr>
              <a:r>
                <a:rPr lang="en-US" sz="1700">
                  <a:solidFill>
                    <a:srgbClr val="CC0000"/>
                  </a:solidFill>
                  <a:latin typeface="Poppins"/>
                  <a:ea typeface="Poppins"/>
                  <a:cs typeface="Poppins"/>
                  <a:sym typeface="Poppins"/>
                </a:rPr>
                <a:t>SHOWCASE SKATING</a:t>
              </a:r>
            </a:p>
          </p:txBody>
        </p:sp>
      </p:grpSp>
      <p:grpSp>
        <p:nvGrpSpPr>
          <p:cNvPr name="Group 20" id="20"/>
          <p:cNvGrpSpPr/>
          <p:nvPr/>
        </p:nvGrpSpPr>
        <p:grpSpPr>
          <a:xfrm rot="0">
            <a:off x="1028700" y="7336285"/>
            <a:ext cx="4954920" cy="704519"/>
            <a:chOff x="0" y="0"/>
            <a:chExt cx="1304999" cy="185552"/>
          </a:xfrm>
        </p:grpSpPr>
        <p:sp>
          <p:nvSpPr>
            <p:cNvPr name="Freeform 21" id="21"/>
            <p:cNvSpPr/>
            <p:nvPr/>
          </p:nvSpPr>
          <p:spPr>
            <a:xfrm flipH="false" flipV="false" rot="0">
              <a:off x="0" y="0"/>
              <a:ext cx="1304999" cy="185552"/>
            </a:xfrm>
            <a:custGeom>
              <a:avLst/>
              <a:gdLst/>
              <a:ahLst/>
              <a:cxnLst/>
              <a:rect r="r" b="b" t="t" l="l"/>
              <a:pathLst>
                <a:path h="185552" w="1304999">
                  <a:moveTo>
                    <a:pt x="92776" y="0"/>
                  </a:moveTo>
                  <a:lnTo>
                    <a:pt x="1212223" y="0"/>
                  </a:lnTo>
                  <a:cubicBezTo>
                    <a:pt x="1236829" y="0"/>
                    <a:pt x="1260427" y="9775"/>
                    <a:pt x="1277826" y="27174"/>
                  </a:cubicBezTo>
                  <a:cubicBezTo>
                    <a:pt x="1295225" y="44572"/>
                    <a:pt x="1304999" y="68170"/>
                    <a:pt x="1304999" y="92776"/>
                  </a:cubicBezTo>
                  <a:lnTo>
                    <a:pt x="1304999" y="92776"/>
                  </a:lnTo>
                  <a:cubicBezTo>
                    <a:pt x="1304999" y="117382"/>
                    <a:pt x="1295225" y="140980"/>
                    <a:pt x="1277826" y="158379"/>
                  </a:cubicBezTo>
                  <a:cubicBezTo>
                    <a:pt x="1260427" y="175778"/>
                    <a:pt x="1236829" y="185552"/>
                    <a:pt x="1212223" y="185552"/>
                  </a:cubicBezTo>
                  <a:lnTo>
                    <a:pt x="92776" y="185552"/>
                  </a:lnTo>
                  <a:cubicBezTo>
                    <a:pt x="68170" y="185552"/>
                    <a:pt x="44572" y="175778"/>
                    <a:pt x="27174" y="158379"/>
                  </a:cubicBezTo>
                  <a:cubicBezTo>
                    <a:pt x="9775" y="140980"/>
                    <a:pt x="0" y="117382"/>
                    <a:pt x="0" y="92776"/>
                  </a:cubicBezTo>
                  <a:lnTo>
                    <a:pt x="0" y="92776"/>
                  </a:lnTo>
                  <a:cubicBezTo>
                    <a:pt x="0" y="68170"/>
                    <a:pt x="9775" y="44572"/>
                    <a:pt x="27174" y="27174"/>
                  </a:cubicBezTo>
                  <a:cubicBezTo>
                    <a:pt x="44572" y="9775"/>
                    <a:pt x="68170" y="0"/>
                    <a:pt x="92776"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22" id="22"/>
            <p:cNvSpPr txBox="true"/>
            <p:nvPr/>
          </p:nvSpPr>
          <p:spPr>
            <a:xfrm>
              <a:off x="0" y="-57150"/>
              <a:ext cx="1304999" cy="242702"/>
            </a:xfrm>
            <a:prstGeom prst="rect">
              <a:avLst/>
            </a:prstGeom>
          </p:spPr>
          <p:txBody>
            <a:bodyPr anchor="ctr" rtlCol="false" tIns="50800" lIns="50800" bIns="50800" rIns="50800"/>
            <a:lstStyle/>
            <a:p>
              <a:pPr algn="ctr">
                <a:lnSpc>
                  <a:spcPts val="3079"/>
                </a:lnSpc>
              </a:pPr>
              <a:r>
                <a:rPr lang="en-US" sz="2199">
                  <a:solidFill>
                    <a:srgbClr val="FFF5F5"/>
                  </a:solidFill>
                  <a:latin typeface="Poppins"/>
                  <a:ea typeface="Poppins"/>
                  <a:cs typeface="Poppins"/>
                  <a:sym typeface="Poppins"/>
                </a:rPr>
                <a:t>2025-2026 Season</a:t>
              </a:r>
            </a:p>
          </p:txBody>
        </p:sp>
      </p:grpSp>
      <p:sp>
        <p:nvSpPr>
          <p:cNvPr name="Freeform 23" id="23"/>
          <p:cNvSpPr/>
          <p:nvPr/>
        </p:nvSpPr>
        <p:spPr>
          <a:xfrm flipH="false" flipV="false" rot="0">
            <a:off x="8942977" y="1154306"/>
            <a:ext cx="8156344" cy="7978387"/>
          </a:xfrm>
          <a:custGeom>
            <a:avLst/>
            <a:gdLst/>
            <a:ahLst/>
            <a:cxnLst/>
            <a:rect r="r" b="b" t="t" l="l"/>
            <a:pathLst>
              <a:path h="7978387" w="8156344">
                <a:moveTo>
                  <a:pt x="0" y="0"/>
                </a:moveTo>
                <a:lnTo>
                  <a:pt x="8156344" y="0"/>
                </a:lnTo>
                <a:lnTo>
                  <a:pt x="8156344" y="7978388"/>
                </a:lnTo>
                <a:lnTo>
                  <a:pt x="0" y="79783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4" id="24"/>
          <p:cNvGrpSpPr/>
          <p:nvPr/>
        </p:nvGrpSpPr>
        <p:grpSpPr>
          <a:xfrm rot="0">
            <a:off x="9099672" y="-380619"/>
            <a:ext cx="8362188" cy="11048238"/>
            <a:chOff x="0" y="0"/>
            <a:chExt cx="2202387" cy="2909824"/>
          </a:xfrm>
        </p:grpSpPr>
        <p:sp>
          <p:nvSpPr>
            <p:cNvPr name="Freeform 25" id="25"/>
            <p:cNvSpPr/>
            <p:nvPr/>
          </p:nvSpPr>
          <p:spPr>
            <a:xfrm flipH="false" flipV="false" rot="0">
              <a:off x="0" y="0"/>
              <a:ext cx="2202387" cy="2909824"/>
            </a:xfrm>
            <a:custGeom>
              <a:avLst/>
              <a:gdLst/>
              <a:ahLst/>
              <a:cxnLst/>
              <a:rect r="r" b="b" t="t" l="l"/>
              <a:pathLst>
                <a:path h="2909824" w="2202387">
                  <a:moveTo>
                    <a:pt x="0" y="0"/>
                  </a:moveTo>
                  <a:lnTo>
                    <a:pt x="2202387" y="0"/>
                  </a:lnTo>
                  <a:lnTo>
                    <a:pt x="2202387" y="2909824"/>
                  </a:lnTo>
                  <a:lnTo>
                    <a:pt x="0" y="2909824"/>
                  </a:lnTo>
                  <a:close/>
                </a:path>
              </a:pathLst>
            </a:custGeom>
            <a:solidFill>
              <a:srgbClr val="000000">
                <a:alpha val="0"/>
              </a:srgbClr>
            </a:solidFill>
            <a:ln w="19050" cap="sq">
              <a:solidFill>
                <a:srgbClr val="FFF5F5"/>
              </a:solidFill>
              <a:prstDash val="solid"/>
              <a:miter/>
            </a:ln>
          </p:spPr>
        </p:sp>
        <p:sp>
          <p:nvSpPr>
            <p:cNvPr name="TextBox 26" id="26"/>
            <p:cNvSpPr txBox="true"/>
            <p:nvPr/>
          </p:nvSpPr>
          <p:spPr>
            <a:xfrm>
              <a:off x="0" y="-57150"/>
              <a:ext cx="2202387" cy="2966974"/>
            </a:xfrm>
            <a:prstGeom prst="rect">
              <a:avLst/>
            </a:prstGeom>
          </p:spPr>
          <p:txBody>
            <a:bodyPr anchor="ctr" rtlCol="false" tIns="50800" lIns="50800" bIns="50800" rIns="50800"/>
            <a:lstStyle/>
            <a:p>
              <a:pPr algn="ctr">
                <a:lnSpc>
                  <a:spcPts val="2380"/>
                </a:lnSpc>
              </a:pPr>
            </a:p>
          </p:txBody>
        </p:sp>
      </p:grpSp>
      <p:sp>
        <p:nvSpPr>
          <p:cNvPr name="Freeform 27" id="27"/>
          <p:cNvSpPr/>
          <p:nvPr/>
        </p:nvSpPr>
        <p:spPr>
          <a:xfrm flipH="false" flipV="false" rot="0">
            <a:off x="9462212" y="2460906"/>
            <a:ext cx="7637108" cy="5790317"/>
          </a:xfrm>
          <a:custGeom>
            <a:avLst/>
            <a:gdLst/>
            <a:ahLst/>
            <a:cxnLst/>
            <a:rect r="r" b="b" t="t" l="l"/>
            <a:pathLst>
              <a:path h="5790317" w="7637108">
                <a:moveTo>
                  <a:pt x="0" y="0"/>
                </a:moveTo>
                <a:lnTo>
                  <a:pt x="7637109" y="0"/>
                </a:lnTo>
                <a:lnTo>
                  <a:pt x="7637109" y="5790317"/>
                </a:lnTo>
                <a:lnTo>
                  <a:pt x="0" y="57903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3679296" y="266414"/>
            <a:ext cx="4433796" cy="1714929"/>
          </a:xfrm>
          <a:custGeom>
            <a:avLst/>
            <a:gdLst/>
            <a:ahLst/>
            <a:cxnLst/>
            <a:rect r="r" b="b" t="t" l="l"/>
            <a:pathLst>
              <a:path h="1714929" w="4433796">
                <a:moveTo>
                  <a:pt x="0" y="0"/>
                </a:moveTo>
                <a:lnTo>
                  <a:pt x="4433795" y="0"/>
                </a:lnTo>
                <a:lnTo>
                  <a:pt x="4433795" y="1714928"/>
                </a:lnTo>
                <a:lnTo>
                  <a:pt x="0" y="1714928"/>
                </a:lnTo>
                <a:lnTo>
                  <a:pt x="0" y="0"/>
                </a:lnTo>
                <a:close/>
              </a:path>
            </a:pathLst>
          </a:custGeom>
          <a:blipFill>
            <a:blip r:embed="rId6"/>
            <a:stretch>
              <a:fillRect l="-4014" t="-52899" r="-2745" b="-60338"/>
            </a:stretch>
          </a:blipFill>
        </p:spPr>
      </p:sp>
      <p:sp>
        <p:nvSpPr>
          <p:cNvPr name="Freeform 29" id="29"/>
          <p:cNvSpPr/>
          <p:nvPr/>
        </p:nvSpPr>
        <p:spPr>
          <a:xfrm flipH="false" flipV="false" rot="0">
            <a:off x="14708500" y="131455"/>
            <a:ext cx="3386323" cy="1783725"/>
          </a:xfrm>
          <a:custGeom>
            <a:avLst/>
            <a:gdLst/>
            <a:ahLst/>
            <a:cxnLst/>
            <a:rect r="r" b="b" t="t" l="l"/>
            <a:pathLst>
              <a:path h="1783725" w="3386323">
                <a:moveTo>
                  <a:pt x="0" y="0"/>
                </a:moveTo>
                <a:lnTo>
                  <a:pt x="3386323" y="0"/>
                </a:lnTo>
                <a:lnTo>
                  <a:pt x="3386323" y="1783725"/>
                </a:lnTo>
                <a:lnTo>
                  <a:pt x="0" y="1783725"/>
                </a:lnTo>
                <a:lnTo>
                  <a:pt x="0" y="0"/>
                </a:lnTo>
                <a:close/>
              </a:path>
            </a:pathLst>
          </a:custGeom>
          <a:blipFill>
            <a:blip r:embed="rId7"/>
            <a:stretch>
              <a:fillRect l="-16246" t="-73753" r="-11301" b="-68389"/>
            </a:stretch>
          </a:blipFill>
        </p:spPr>
      </p:sp>
      <p:sp>
        <p:nvSpPr>
          <p:cNvPr name="Freeform 30" id="30"/>
          <p:cNvSpPr/>
          <p:nvPr/>
        </p:nvSpPr>
        <p:spPr>
          <a:xfrm flipH="false" flipV="false" rot="0">
            <a:off x="5896193" y="5764682"/>
            <a:ext cx="2268773" cy="2950715"/>
          </a:xfrm>
          <a:custGeom>
            <a:avLst/>
            <a:gdLst/>
            <a:ahLst/>
            <a:cxnLst/>
            <a:rect r="r" b="b" t="t" l="l"/>
            <a:pathLst>
              <a:path h="2950715" w="2268773">
                <a:moveTo>
                  <a:pt x="0" y="0"/>
                </a:moveTo>
                <a:lnTo>
                  <a:pt x="2268773" y="0"/>
                </a:lnTo>
                <a:lnTo>
                  <a:pt x="2268773" y="2950715"/>
                </a:lnTo>
                <a:lnTo>
                  <a:pt x="0" y="2950715"/>
                </a:lnTo>
                <a:lnTo>
                  <a:pt x="0" y="0"/>
                </a:lnTo>
                <a:close/>
              </a:path>
            </a:pathLst>
          </a:custGeom>
          <a:blipFill>
            <a:blip r:embed="rId8"/>
            <a:stretch>
              <a:fillRect l="-26653" t="-11914" r="-4779" b="-14432"/>
            </a:stretch>
          </a:blipFill>
        </p:spPr>
      </p:sp>
      <p:sp>
        <p:nvSpPr>
          <p:cNvPr name="TextBox 31" id="31"/>
          <p:cNvSpPr txBox="true"/>
          <p:nvPr/>
        </p:nvSpPr>
        <p:spPr>
          <a:xfrm rot="0">
            <a:off x="1028700" y="2208586"/>
            <a:ext cx="6611444" cy="4614541"/>
          </a:xfrm>
          <a:prstGeom prst="rect">
            <a:avLst/>
          </a:prstGeom>
        </p:spPr>
        <p:txBody>
          <a:bodyPr anchor="t" rtlCol="false" tIns="0" lIns="0" bIns="0" rIns="0">
            <a:spAutoFit/>
          </a:bodyPr>
          <a:lstStyle/>
          <a:p>
            <a:pPr algn="l">
              <a:lnSpc>
                <a:spcPts val="8839"/>
              </a:lnSpc>
            </a:pPr>
            <a:r>
              <a:rPr lang="en-US" sz="9208" spc="-441" b="true">
                <a:solidFill>
                  <a:srgbClr val="0025CC"/>
                </a:solidFill>
                <a:latin typeface="Poppins Medium"/>
                <a:ea typeface="Poppins Medium"/>
                <a:cs typeface="Poppins Medium"/>
                <a:sym typeface="Poppins Medium"/>
              </a:rPr>
              <a:t>Introduction to Showcase Skating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3259020"/>
            <a:ext cx="10127303" cy="4488409"/>
            <a:chOff x="0" y="0"/>
            <a:chExt cx="2667273" cy="1182132"/>
          </a:xfrm>
        </p:grpSpPr>
        <p:sp>
          <p:nvSpPr>
            <p:cNvPr name="Freeform 9" id="9"/>
            <p:cNvSpPr/>
            <p:nvPr/>
          </p:nvSpPr>
          <p:spPr>
            <a:xfrm flipH="false" flipV="false" rot="0">
              <a:off x="0" y="0"/>
              <a:ext cx="2667273" cy="1182132"/>
            </a:xfrm>
            <a:custGeom>
              <a:avLst/>
              <a:gdLst/>
              <a:ahLst/>
              <a:cxnLst/>
              <a:rect r="r" b="b" t="t" l="l"/>
              <a:pathLst>
                <a:path h="1182132" w="2667273">
                  <a:moveTo>
                    <a:pt x="38223" y="0"/>
                  </a:moveTo>
                  <a:lnTo>
                    <a:pt x="2629050" y="0"/>
                  </a:lnTo>
                  <a:cubicBezTo>
                    <a:pt x="2650160" y="0"/>
                    <a:pt x="2667273" y="17113"/>
                    <a:pt x="2667273" y="38223"/>
                  </a:cubicBezTo>
                  <a:lnTo>
                    <a:pt x="2667273" y="1143909"/>
                  </a:lnTo>
                  <a:cubicBezTo>
                    <a:pt x="2667273" y="1165019"/>
                    <a:pt x="2650160" y="1182132"/>
                    <a:pt x="2629050" y="1182132"/>
                  </a:cubicBezTo>
                  <a:lnTo>
                    <a:pt x="38223" y="1182132"/>
                  </a:lnTo>
                  <a:cubicBezTo>
                    <a:pt x="17113" y="1182132"/>
                    <a:pt x="0" y="1165019"/>
                    <a:pt x="0" y="114390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296432"/>
            </a:xfrm>
            <a:prstGeom prst="rect">
              <a:avLst/>
            </a:prstGeom>
          </p:spPr>
          <p:txBody>
            <a:bodyPr anchor="ctr" rtlCol="false" tIns="50800" lIns="50800" bIns="50800" rIns="50800"/>
            <a:lstStyle/>
            <a:p>
              <a:pPr algn="ctr">
                <a:lnSpc>
                  <a:spcPts val="5459"/>
                </a:lnSpc>
              </a:pPr>
              <a:r>
                <a:rPr lang="en-US" sz="3900">
                  <a:solidFill>
                    <a:srgbClr val="FFF5F5"/>
                  </a:solidFill>
                  <a:latin typeface="Poppins"/>
                  <a:ea typeface="Poppins"/>
                  <a:cs typeface="Poppins"/>
                  <a:sym typeface="Poppins"/>
                </a:rPr>
                <a:t>The following categories are the main events offered under the Showcase Skating discipline.</a:t>
              </a:r>
            </a:p>
            <a:p>
              <a:pPr algn="ctr">
                <a:lnSpc>
                  <a:spcPts val="5459"/>
                </a:lnSpc>
              </a:pPr>
            </a:p>
            <a:p>
              <a:pPr algn="ctr">
                <a:lnSpc>
                  <a:spcPts val="5459"/>
                </a:lnSpc>
              </a:pPr>
              <a:r>
                <a:rPr lang="en-US" sz="3900">
                  <a:solidFill>
                    <a:srgbClr val="FFF5F5"/>
                  </a:solidFill>
                  <a:latin typeface="Poppins"/>
                  <a:ea typeface="Poppins"/>
                  <a:cs typeface="Poppins"/>
                  <a:sym typeface="Poppins"/>
                </a:rPr>
                <a:t>Skaters use one or more of these events to qualify for National Showcase.</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070183" y="382470"/>
            <a:ext cx="5235790" cy="28765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Individual Showcase Events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203793"/>
            <a:ext cx="10127303" cy="7774559"/>
            <a:chOff x="0" y="0"/>
            <a:chExt cx="2667273" cy="2047621"/>
          </a:xfrm>
        </p:grpSpPr>
        <p:sp>
          <p:nvSpPr>
            <p:cNvPr name="Freeform 9" id="9"/>
            <p:cNvSpPr/>
            <p:nvPr/>
          </p:nvSpPr>
          <p:spPr>
            <a:xfrm flipH="false" flipV="false" rot="0">
              <a:off x="0" y="0"/>
              <a:ext cx="2667273" cy="2047621"/>
            </a:xfrm>
            <a:custGeom>
              <a:avLst/>
              <a:gdLst/>
              <a:ahLst/>
              <a:cxnLst/>
              <a:rect r="r" b="b" t="t" l="l"/>
              <a:pathLst>
                <a:path h="2047621" w="2667273">
                  <a:moveTo>
                    <a:pt x="38223" y="0"/>
                  </a:moveTo>
                  <a:lnTo>
                    <a:pt x="2629050" y="0"/>
                  </a:lnTo>
                  <a:cubicBezTo>
                    <a:pt x="2650160" y="0"/>
                    <a:pt x="2667273" y="17113"/>
                    <a:pt x="2667273" y="38223"/>
                  </a:cubicBezTo>
                  <a:lnTo>
                    <a:pt x="2667273" y="2009398"/>
                  </a:lnTo>
                  <a:cubicBezTo>
                    <a:pt x="2667273" y="2030507"/>
                    <a:pt x="2650160" y="2047621"/>
                    <a:pt x="2629050" y="2047621"/>
                  </a:cubicBezTo>
                  <a:lnTo>
                    <a:pt x="38223" y="2047621"/>
                  </a:lnTo>
                  <a:cubicBezTo>
                    <a:pt x="17113" y="2047621"/>
                    <a:pt x="0" y="2030507"/>
                    <a:pt x="0" y="2009398"/>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2152396"/>
            </a:xfrm>
            <a:prstGeom prst="rect">
              <a:avLst/>
            </a:prstGeom>
          </p:spPr>
          <p:txBody>
            <a:bodyPr anchor="ctr" rtlCol="false" tIns="50800" lIns="50800" bIns="50800" rIns="50800"/>
            <a:lstStyle/>
            <a:p>
              <a:pPr algn="l">
                <a:lnSpc>
                  <a:spcPts val="4900"/>
                </a:lnSpc>
              </a:pPr>
              <a:r>
                <a:rPr lang="en-US" sz="3500">
                  <a:solidFill>
                    <a:srgbClr val="FFF5F5"/>
                  </a:solidFill>
                  <a:latin typeface="Poppins"/>
                  <a:ea typeface="Poppins"/>
                  <a:cs typeface="Poppins"/>
                  <a:sym typeface="Poppins"/>
                </a:rPr>
                <a:t>Programs should portray a story, expressing conflict, resolution, and/or depth of emotion.</a:t>
              </a:r>
            </a:p>
            <a:p>
              <a:pPr algn="l">
                <a:lnSpc>
                  <a:spcPts val="4900"/>
                </a:lnSpc>
              </a:pPr>
            </a:p>
            <a:p>
              <a:pPr algn="l">
                <a:lnSpc>
                  <a:spcPts val="4900"/>
                </a:lnSpc>
              </a:pPr>
              <a:r>
                <a:rPr lang="en-US" sz="3500">
                  <a:solidFill>
                    <a:srgbClr val="FFF5F5"/>
                  </a:solidFill>
                  <a:latin typeface="Poppins"/>
                  <a:ea typeface="Poppins"/>
                  <a:cs typeface="Poppins"/>
                  <a:sym typeface="Poppins"/>
                </a:rPr>
                <a:t>The skater should provoke an emotional response from the audience through related skating movements, gestures, and choreographic processes.</a:t>
              </a:r>
            </a:p>
            <a:p>
              <a:pPr algn="l">
                <a:lnSpc>
                  <a:spcPts val="4900"/>
                </a:lnSpc>
              </a:pPr>
            </a:p>
            <a:p>
              <a:pPr algn="l">
                <a:lnSpc>
                  <a:spcPts val="4900"/>
                </a:lnSpc>
              </a:pPr>
              <a:r>
                <a:rPr lang="en-US" sz="3500">
                  <a:solidFill>
                    <a:srgbClr val="FFF5F5"/>
                  </a:solidFill>
                  <a:latin typeface="Poppins"/>
                  <a:ea typeface="Poppins"/>
                  <a:cs typeface="Poppins"/>
                  <a:sym typeface="Poppins"/>
                </a:rPr>
                <a:t>The entire spectrum of emotions should be considered when selecting the theme (e.g., love, loss, longing, fulfillment, happiness, melancholy, sadness, etc.).</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356940" y="241643"/>
            <a:ext cx="5949033"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Emotional Performance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899296"/>
            <a:ext cx="10127303" cy="4488409"/>
            <a:chOff x="0" y="0"/>
            <a:chExt cx="2667273" cy="1182132"/>
          </a:xfrm>
        </p:grpSpPr>
        <p:sp>
          <p:nvSpPr>
            <p:cNvPr name="Freeform 9" id="9"/>
            <p:cNvSpPr/>
            <p:nvPr/>
          </p:nvSpPr>
          <p:spPr>
            <a:xfrm flipH="false" flipV="false" rot="0">
              <a:off x="0" y="0"/>
              <a:ext cx="2667273" cy="1182132"/>
            </a:xfrm>
            <a:custGeom>
              <a:avLst/>
              <a:gdLst/>
              <a:ahLst/>
              <a:cxnLst/>
              <a:rect r="r" b="b" t="t" l="l"/>
              <a:pathLst>
                <a:path h="1182132" w="2667273">
                  <a:moveTo>
                    <a:pt x="38223" y="0"/>
                  </a:moveTo>
                  <a:lnTo>
                    <a:pt x="2629050" y="0"/>
                  </a:lnTo>
                  <a:cubicBezTo>
                    <a:pt x="2650160" y="0"/>
                    <a:pt x="2667273" y="17113"/>
                    <a:pt x="2667273" y="38223"/>
                  </a:cubicBezTo>
                  <a:lnTo>
                    <a:pt x="2667273" y="1143909"/>
                  </a:lnTo>
                  <a:cubicBezTo>
                    <a:pt x="2667273" y="1165019"/>
                    <a:pt x="2650160" y="1182132"/>
                    <a:pt x="2629050" y="1182132"/>
                  </a:cubicBezTo>
                  <a:lnTo>
                    <a:pt x="38223" y="1182132"/>
                  </a:lnTo>
                  <a:cubicBezTo>
                    <a:pt x="17113" y="1182132"/>
                    <a:pt x="0" y="1165019"/>
                    <a:pt x="0" y="114390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296432"/>
            </a:xfrm>
            <a:prstGeom prst="rect">
              <a:avLst/>
            </a:prstGeom>
          </p:spPr>
          <p:txBody>
            <a:bodyPr anchor="ctr" rtlCol="false" tIns="50800" lIns="50800" bIns="50800" rIns="50800"/>
            <a:lstStyle/>
            <a:p>
              <a:pPr algn="l" marL="842010" indent="-421005" lvl="1">
                <a:lnSpc>
                  <a:spcPts val="5459"/>
                </a:lnSpc>
                <a:buFont typeface="Arial"/>
                <a:buChar char="•"/>
              </a:pPr>
              <a:r>
                <a:rPr lang="en-US" sz="3900">
                  <a:solidFill>
                    <a:srgbClr val="FFF5F5"/>
                  </a:solidFill>
                  <a:latin typeface="Poppins"/>
                  <a:ea typeface="Poppins"/>
                  <a:cs typeface="Poppins"/>
                  <a:sym typeface="Poppins"/>
                </a:rPr>
                <a:t> Lip synching is not permitted.</a:t>
              </a:r>
            </a:p>
            <a:p>
              <a:pPr algn="l" marL="842010" indent="-421005" lvl="1">
                <a:lnSpc>
                  <a:spcPts val="5459"/>
                </a:lnSpc>
                <a:buFont typeface="Arial"/>
                <a:buChar char="•"/>
              </a:pPr>
              <a:r>
                <a:rPr lang="en-US" sz="3900">
                  <a:solidFill>
                    <a:srgbClr val="FFF5F5"/>
                  </a:solidFill>
                  <a:latin typeface="Poppins"/>
                  <a:ea typeface="Poppins"/>
                  <a:cs typeface="Poppins"/>
                  <a:sym typeface="Poppins"/>
                </a:rPr>
                <a:t>Props and Scenery are permitted.</a:t>
              </a:r>
            </a:p>
            <a:p>
              <a:pPr algn="l" marL="842010" indent="-421005" lvl="1">
                <a:lnSpc>
                  <a:spcPts val="5459"/>
                </a:lnSpc>
                <a:buFont typeface="Arial"/>
                <a:buChar char="•"/>
              </a:pPr>
              <a:r>
                <a:rPr lang="en-US" sz="3900">
                  <a:solidFill>
                    <a:srgbClr val="FFF5F5"/>
                  </a:solidFill>
                  <a:latin typeface="Poppins"/>
                  <a:ea typeface="Poppins"/>
                  <a:cs typeface="Poppins"/>
                  <a:sym typeface="Poppins"/>
                </a:rPr>
                <a:t>Technical Limitations:</a:t>
              </a:r>
            </a:p>
            <a:p>
              <a:pPr algn="l" marL="1684020" indent="-561340" lvl="2">
                <a:lnSpc>
                  <a:spcPts val="5459"/>
                </a:lnSpc>
                <a:buFont typeface="Arial"/>
                <a:buChar char="⚬"/>
              </a:pPr>
              <a:r>
                <a:rPr lang="en-US" sz="3900">
                  <a:solidFill>
                    <a:srgbClr val="FFF5F5"/>
                  </a:solidFill>
                  <a:latin typeface="Poppins"/>
                  <a:ea typeface="Poppins"/>
                  <a:cs typeface="Poppins"/>
                  <a:sym typeface="Poppins"/>
                </a:rPr>
                <a:t>maximum of 2 jumps, jump combinations, or jump sequences </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466669" y="225050"/>
            <a:ext cx="5839303"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Emotional Performance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187200"/>
            <a:ext cx="10127303" cy="7917409"/>
            <a:chOff x="0" y="0"/>
            <a:chExt cx="2667273" cy="2085243"/>
          </a:xfrm>
        </p:grpSpPr>
        <p:sp>
          <p:nvSpPr>
            <p:cNvPr name="Freeform 9" id="9"/>
            <p:cNvSpPr/>
            <p:nvPr/>
          </p:nvSpPr>
          <p:spPr>
            <a:xfrm flipH="false" flipV="false" rot="0">
              <a:off x="0" y="0"/>
              <a:ext cx="2667273" cy="2085243"/>
            </a:xfrm>
            <a:custGeom>
              <a:avLst/>
              <a:gdLst/>
              <a:ahLst/>
              <a:cxnLst/>
              <a:rect r="r" b="b" t="t" l="l"/>
              <a:pathLst>
                <a:path h="2085243" w="2667273">
                  <a:moveTo>
                    <a:pt x="38223" y="0"/>
                  </a:moveTo>
                  <a:lnTo>
                    <a:pt x="2629050" y="0"/>
                  </a:lnTo>
                  <a:cubicBezTo>
                    <a:pt x="2650160" y="0"/>
                    <a:pt x="2667273" y="17113"/>
                    <a:pt x="2667273" y="38223"/>
                  </a:cubicBezTo>
                  <a:lnTo>
                    <a:pt x="2667273" y="2047020"/>
                  </a:lnTo>
                  <a:cubicBezTo>
                    <a:pt x="2667273" y="2068130"/>
                    <a:pt x="2650160" y="2085243"/>
                    <a:pt x="2629050" y="2085243"/>
                  </a:cubicBezTo>
                  <a:lnTo>
                    <a:pt x="38223" y="2085243"/>
                  </a:lnTo>
                  <a:cubicBezTo>
                    <a:pt x="17113" y="2085243"/>
                    <a:pt x="0" y="2068130"/>
                    <a:pt x="0" y="2047020"/>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2199543"/>
            </a:xfrm>
            <a:prstGeom prst="rect">
              <a:avLst/>
            </a:prstGeom>
          </p:spPr>
          <p:txBody>
            <a:bodyPr anchor="ctr" rtlCol="false" tIns="50800" lIns="50800" bIns="50800" rIns="50800"/>
            <a:lstStyle/>
            <a:p>
              <a:pPr algn="l">
                <a:lnSpc>
                  <a:spcPts val="5459"/>
                </a:lnSpc>
              </a:pPr>
              <a:r>
                <a:rPr lang="en-US" sz="3900">
                  <a:solidFill>
                    <a:srgbClr val="FFF5F5"/>
                  </a:solidFill>
                  <a:latin typeface="Poppins"/>
                  <a:ea typeface="Poppins"/>
                  <a:cs typeface="Poppins"/>
                  <a:sym typeface="Poppins"/>
                </a:rPr>
                <a:t>Levels:</a:t>
              </a:r>
            </a:p>
            <a:p>
              <a:pPr algn="l">
                <a:lnSpc>
                  <a:spcPts val="5459"/>
                </a:lnSpc>
              </a:pPr>
            </a:p>
            <a:p>
              <a:pPr algn="l">
                <a:lnSpc>
                  <a:spcPts val="5459"/>
                </a:lnSpc>
              </a:pPr>
              <a:r>
                <a:rPr lang="en-US" sz="3900">
                  <a:solidFill>
                    <a:srgbClr val="FFF5F5"/>
                  </a:solidFill>
                  <a:latin typeface="Poppins"/>
                  <a:ea typeface="Poppins"/>
                  <a:cs typeface="Poppins"/>
                  <a:sym typeface="Poppins"/>
                </a:rPr>
                <a:t>Not included in Compete USA levels</a:t>
              </a:r>
            </a:p>
            <a:p>
              <a:pPr algn="l">
                <a:lnSpc>
                  <a:spcPts val="5459"/>
                </a:lnSpc>
              </a:pPr>
            </a:p>
            <a:p>
              <a:pPr algn="l">
                <a:lnSpc>
                  <a:spcPts val="5459"/>
                </a:lnSpc>
              </a:pPr>
              <a:r>
                <a:rPr lang="en-US" sz="3900">
                  <a:solidFill>
                    <a:srgbClr val="FFF5F5"/>
                  </a:solidFill>
                  <a:latin typeface="Poppins"/>
                  <a:ea typeface="Poppins"/>
                  <a:cs typeface="Poppins"/>
                  <a:sym typeface="Poppins"/>
                </a:rPr>
                <a:t>Aspire 4, Pre-Preliminary, and Adult Pre-Bronze only at non-qualifying competitions</a:t>
              </a:r>
            </a:p>
            <a:p>
              <a:pPr algn="l">
                <a:lnSpc>
                  <a:spcPts val="5459"/>
                </a:lnSpc>
              </a:pPr>
            </a:p>
            <a:p>
              <a:pPr algn="l">
                <a:lnSpc>
                  <a:spcPts val="5459"/>
                </a:lnSpc>
              </a:pPr>
              <a:r>
                <a:rPr lang="en-US" sz="3900">
                  <a:solidFill>
                    <a:srgbClr val="FFF5F5"/>
                  </a:solidFill>
                  <a:latin typeface="Poppins"/>
                  <a:ea typeface="Poppins"/>
                  <a:cs typeface="Poppins"/>
                  <a:sym typeface="Poppins"/>
                </a:rPr>
                <a:t>Preliminary - Senior, and Adult Bronze - Gold and Masters included at National Showcase.</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329507" y="225050"/>
            <a:ext cx="5976465"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Emotional Performance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899296"/>
            <a:ext cx="10127303" cy="6545809"/>
            <a:chOff x="0" y="0"/>
            <a:chExt cx="2667273" cy="1723999"/>
          </a:xfrm>
        </p:grpSpPr>
        <p:sp>
          <p:nvSpPr>
            <p:cNvPr name="Freeform 9" id="9"/>
            <p:cNvSpPr/>
            <p:nvPr/>
          </p:nvSpPr>
          <p:spPr>
            <a:xfrm flipH="false" flipV="false" rot="0">
              <a:off x="0" y="0"/>
              <a:ext cx="2667273" cy="1723999"/>
            </a:xfrm>
            <a:custGeom>
              <a:avLst/>
              <a:gdLst/>
              <a:ahLst/>
              <a:cxnLst/>
              <a:rect r="r" b="b" t="t" l="l"/>
              <a:pathLst>
                <a:path h="1723999" w="2667273">
                  <a:moveTo>
                    <a:pt x="38223" y="0"/>
                  </a:moveTo>
                  <a:lnTo>
                    <a:pt x="2629050" y="0"/>
                  </a:lnTo>
                  <a:cubicBezTo>
                    <a:pt x="2650160" y="0"/>
                    <a:pt x="2667273" y="17113"/>
                    <a:pt x="2667273" y="38223"/>
                  </a:cubicBezTo>
                  <a:lnTo>
                    <a:pt x="2667273" y="1685776"/>
                  </a:lnTo>
                  <a:cubicBezTo>
                    <a:pt x="2667273" y="1706886"/>
                    <a:pt x="2650160" y="1723999"/>
                    <a:pt x="2629050" y="1723999"/>
                  </a:cubicBezTo>
                  <a:lnTo>
                    <a:pt x="38223" y="1723999"/>
                  </a:lnTo>
                  <a:cubicBezTo>
                    <a:pt x="17113" y="1723999"/>
                    <a:pt x="0" y="1706886"/>
                    <a:pt x="0" y="1685776"/>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838299"/>
            </a:xfrm>
            <a:prstGeom prst="rect">
              <a:avLst/>
            </a:prstGeom>
          </p:spPr>
          <p:txBody>
            <a:bodyPr anchor="ctr" rtlCol="false" tIns="50800" lIns="50800" bIns="50800" rIns="50800"/>
            <a:lstStyle/>
            <a:p>
              <a:pPr algn="l">
                <a:lnSpc>
                  <a:spcPts val="5459"/>
                </a:lnSpc>
              </a:pPr>
              <a:r>
                <a:rPr lang="en-US" sz="3900">
                  <a:solidFill>
                    <a:srgbClr val="FFF5F5"/>
                  </a:solidFill>
                  <a:latin typeface="Poppins"/>
                  <a:ea typeface="Poppins"/>
                  <a:cs typeface="Poppins"/>
                  <a:sym typeface="Poppins"/>
                </a:rPr>
                <a:t>Tips from Coach Courtney:</a:t>
              </a:r>
            </a:p>
            <a:p>
              <a:pPr algn="l">
                <a:lnSpc>
                  <a:spcPts val="5459"/>
                </a:lnSpc>
              </a:pPr>
            </a:p>
            <a:p>
              <a:pPr algn="l">
                <a:lnSpc>
                  <a:spcPts val="5459"/>
                </a:lnSpc>
              </a:pPr>
              <a:r>
                <a:rPr lang="en-US" sz="3900">
                  <a:solidFill>
                    <a:srgbClr val="FFF5F5"/>
                  </a:solidFill>
                  <a:latin typeface="Poppins"/>
                  <a:ea typeface="Poppins"/>
                  <a:cs typeface="Poppins"/>
                  <a:sym typeface="Poppins"/>
                </a:rPr>
                <a:t>Music selections from stage or movie musicals are a great place to start.</a:t>
              </a:r>
            </a:p>
            <a:p>
              <a:pPr algn="l">
                <a:lnSpc>
                  <a:spcPts val="5459"/>
                </a:lnSpc>
              </a:pPr>
            </a:p>
            <a:p>
              <a:pPr algn="l">
                <a:lnSpc>
                  <a:spcPts val="5459"/>
                </a:lnSpc>
              </a:pPr>
              <a:r>
                <a:rPr lang="en-US" sz="3900">
                  <a:solidFill>
                    <a:srgbClr val="FFF5F5"/>
                  </a:solidFill>
                  <a:latin typeface="Poppins"/>
                  <a:ea typeface="Poppins"/>
                  <a:cs typeface="Poppins"/>
                  <a:sym typeface="Poppins"/>
                </a:rPr>
                <a:t>“When the emotion becomes too strong for speech, you sing. When the emotion becomes too strong for song, you dance.”</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329507" y="225050"/>
            <a:ext cx="5976465"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Emotional Performance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3113595"/>
            <a:ext cx="10127303" cy="5314696"/>
            <a:chOff x="0" y="0"/>
            <a:chExt cx="2667273" cy="1399755"/>
          </a:xfrm>
        </p:grpSpPr>
        <p:sp>
          <p:nvSpPr>
            <p:cNvPr name="Freeform 9" id="9"/>
            <p:cNvSpPr/>
            <p:nvPr/>
          </p:nvSpPr>
          <p:spPr>
            <a:xfrm flipH="false" flipV="false" rot="0">
              <a:off x="0" y="0"/>
              <a:ext cx="2667273" cy="1399755"/>
            </a:xfrm>
            <a:custGeom>
              <a:avLst/>
              <a:gdLst/>
              <a:ahLst/>
              <a:cxnLst/>
              <a:rect r="r" b="b" t="t" l="l"/>
              <a:pathLst>
                <a:path h="1399755" w="2667273">
                  <a:moveTo>
                    <a:pt x="38223" y="0"/>
                  </a:moveTo>
                  <a:lnTo>
                    <a:pt x="2629050" y="0"/>
                  </a:lnTo>
                  <a:cubicBezTo>
                    <a:pt x="2650160" y="0"/>
                    <a:pt x="2667273" y="17113"/>
                    <a:pt x="2667273" y="38223"/>
                  </a:cubicBezTo>
                  <a:lnTo>
                    <a:pt x="2667273" y="1361532"/>
                  </a:lnTo>
                  <a:cubicBezTo>
                    <a:pt x="2667273" y="1382642"/>
                    <a:pt x="2650160" y="1399755"/>
                    <a:pt x="2629050" y="1399755"/>
                  </a:cubicBezTo>
                  <a:lnTo>
                    <a:pt x="38223" y="1399755"/>
                  </a:lnTo>
                  <a:cubicBezTo>
                    <a:pt x="17113" y="1399755"/>
                    <a:pt x="0" y="1382642"/>
                    <a:pt x="0" y="1361532"/>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514055"/>
            </a:xfrm>
            <a:prstGeom prst="rect">
              <a:avLst/>
            </a:prstGeom>
          </p:spPr>
          <p:txBody>
            <a:bodyPr anchor="ctr" rtlCol="false" tIns="50800" lIns="50800" bIns="50800" rIns="50800"/>
            <a:lstStyle/>
            <a:p>
              <a:pPr algn="l">
                <a:lnSpc>
                  <a:spcPts val="5599"/>
                </a:lnSpc>
              </a:pPr>
              <a:r>
                <a:rPr lang="en-US" sz="3999">
                  <a:solidFill>
                    <a:srgbClr val="FFF5F5"/>
                  </a:solidFill>
                  <a:latin typeface="Poppins"/>
                  <a:ea typeface="Poppins"/>
                  <a:cs typeface="Poppins"/>
                  <a:sym typeface="Poppins"/>
                </a:rPr>
                <a:t>Programs will have music without spoken words or lyrics.  Emphasis should be on developing movement on the ice, using the entire body to express innovative ideas, choreographic processes, and gestures, not creating characters and themes.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3177345" y="241643"/>
            <a:ext cx="7128627"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Choreographic Artistry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478373"/>
            <a:ext cx="10127303" cy="7643597"/>
            <a:chOff x="0" y="0"/>
            <a:chExt cx="2667273" cy="2013128"/>
          </a:xfrm>
        </p:grpSpPr>
        <p:sp>
          <p:nvSpPr>
            <p:cNvPr name="Freeform 9" id="9"/>
            <p:cNvSpPr/>
            <p:nvPr/>
          </p:nvSpPr>
          <p:spPr>
            <a:xfrm flipH="false" flipV="false" rot="0">
              <a:off x="0" y="0"/>
              <a:ext cx="2667273" cy="2013128"/>
            </a:xfrm>
            <a:custGeom>
              <a:avLst/>
              <a:gdLst/>
              <a:ahLst/>
              <a:cxnLst/>
              <a:rect r="r" b="b" t="t" l="l"/>
              <a:pathLst>
                <a:path h="2013128" w="2667273">
                  <a:moveTo>
                    <a:pt x="38223" y="0"/>
                  </a:moveTo>
                  <a:lnTo>
                    <a:pt x="2629050" y="0"/>
                  </a:lnTo>
                  <a:cubicBezTo>
                    <a:pt x="2650160" y="0"/>
                    <a:pt x="2667273" y="17113"/>
                    <a:pt x="2667273" y="38223"/>
                  </a:cubicBezTo>
                  <a:lnTo>
                    <a:pt x="2667273" y="1974905"/>
                  </a:lnTo>
                  <a:cubicBezTo>
                    <a:pt x="2667273" y="1996015"/>
                    <a:pt x="2650160" y="2013128"/>
                    <a:pt x="2629050" y="2013128"/>
                  </a:cubicBezTo>
                  <a:lnTo>
                    <a:pt x="38223" y="2013128"/>
                  </a:lnTo>
                  <a:cubicBezTo>
                    <a:pt x="17113" y="2013128"/>
                    <a:pt x="0" y="1996015"/>
                    <a:pt x="0" y="1974905"/>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2117903"/>
            </a:xfrm>
            <a:prstGeom prst="rect">
              <a:avLst/>
            </a:prstGeom>
          </p:spPr>
          <p:txBody>
            <a:bodyPr anchor="ctr" rtlCol="false" tIns="50800" lIns="50800" bIns="50800" rIns="50800"/>
            <a:lstStyle/>
            <a:p>
              <a:pPr algn="l">
                <a:lnSpc>
                  <a:spcPts val="4760"/>
                </a:lnSpc>
              </a:pPr>
              <a:r>
                <a:rPr lang="en-US" sz="3400">
                  <a:solidFill>
                    <a:srgbClr val="FFF5F5"/>
                  </a:solidFill>
                  <a:latin typeface="Poppins"/>
                  <a:ea typeface="Poppins"/>
                  <a:cs typeface="Poppins"/>
                  <a:sym typeface="Poppins"/>
                </a:rPr>
                <a:t> Levels:</a:t>
              </a:r>
            </a:p>
            <a:p>
              <a:pPr algn="l">
                <a:lnSpc>
                  <a:spcPts val="4760"/>
                </a:lnSpc>
              </a:pPr>
              <a:r>
                <a:rPr lang="en-US" sz="3400">
                  <a:solidFill>
                    <a:srgbClr val="FFF5F5"/>
                  </a:solidFill>
                  <a:latin typeface="Poppins"/>
                  <a:ea typeface="Poppins"/>
                  <a:cs typeface="Poppins"/>
                  <a:sym typeface="Poppins"/>
                </a:rPr>
                <a:t>Juvenile through Senior Elite/Pro-Am</a:t>
              </a:r>
            </a:p>
            <a:p>
              <a:pPr algn="l">
                <a:lnSpc>
                  <a:spcPts val="4760"/>
                </a:lnSpc>
              </a:pPr>
              <a:r>
                <a:rPr lang="en-US" sz="3400">
                  <a:solidFill>
                    <a:srgbClr val="FFF5F5"/>
                  </a:solidFill>
                  <a:latin typeface="Poppins"/>
                  <a:ea typeface="Poppins"/>
                  <a:cs typeface="Poppins"/>
                  <a:sym typeface="Poppins"/>
                </a:rPr>
                <a:t>Masters (Adult Intermediate through Senior)</a:t>
              </a:r>
            </a:p>
            <a:p>
              <a:pPr algn="l">
                <a:lnSpc>
                  <a:spcPts val="4760"/>
                </a:lnSpc>
              </a:pPr>
            </a:p>
            <a:p>
              <a:pPr algn="ctr">
                <a:lnSpc>
                  <a:spcPts val="5599"/>
                </a:lnSpc>
              </a:pPr>
              <a:r>
                <a:rPr lang="en-US" sz="3999" b="true">
                  <a:solidFill>
                    <a:srgbClr val="FFF5F5"/>
                  </a:solidFill>
                  <a:latin typeface="Poppins Bold"/>
                  <a:ea typeface="Poppins Bold"/>
                  <a:cs typeface="Poppins Bold"/>
                  <a:sym typeface="Poppins Bold"/>
                </a:rPr>
                <a:t>NEW!</a:t>
              </a:r>
            </a:p>
            <a:p>
              <a:pPr algn="l">
                <a:lnSpc>
                  <a:spcPts val="4760"/>
                </a:lnSpc>
              </a:pPr>
              <a:r>
                <a:rPr lang="en-US" sz="3400">
                  <a:solidFill>
                    <a:srgbClr val="FFF5F5"/>
                  </a:solidFill>
                  <a:latin typeface="Poppins"/>
                  <a:ea typeface="Poppins"/>
                  <a:cs typeface="Poppins"/>
                  <a:sym typeface="Poppins"/>
                </a:rPr>
                <a:t>Introductory (combined Preliminary - Pre-Juvenile)</a:t>
              </a:r>
            </a:p>
            <a:p>
              <a:pPr algn="l">
                <a:lnSpc>
                  <a:spcPts val="4760"/>
                </a:lnSpc>
              </a:pPr>
              <a:r>
                <a:rPr lang="en-US" sz="3400">
                  <a:solidFill>
                    <a:srgbClr val="FFF5F5"/>
                  </a:solidFill>
                  <a:latin typeface="Poppins"/>
                  <a:ea typeface="Poppins"/>
                  <a:cs typeface="Poppins"/>
                  <a:sym typeface="Poppins"/>
                </a:rPr>
                <a:t>Adult Introductory (combined Adult Pre-Bronze through Adult Gold)</a:t>
              </a:r>
            </a:p>
            <a:p>
              <a:pPr algn="l">
                <a:lnSpc>
                  <a:spcPts val="4760"/>
                </a:lnSpc>
              </a:pPr>
              <a:r>
                <a:rPr lang="en-US" sz="3400">
                  <a:solidFill>
                    <a:srgbClr val="FFF5F5"/>
                  </a:solidFill>
                  <a:latin typeface="Poppins"/>
                  <a:ea typeface="Poppins"/>
                  <a:cs typeface="Poppins"/>
                  <a:sym typeface="Poppins"/>
                </a:rPr>
                <a:t>*</a:t>
              </a:r>
              <a:r>
                <a:rPr lang="en-US" sz="3400">
                  <a:solidFill>
                    <a:srgbClr val="FFF5F5"/>
                  </a:solidFill>
                  <a:latin typeface="Poppins"/>
                  <a:ea typeface="Poppins"/>
                  <a:cs typeface="Poppins"/>
                  <a:sym typeface="Poppins"/>
                </a:rPr>
                <a:t>Introductory levels do not participate in National Showcase, but may be added to non-qualifying competition events.*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3177345" y="241643"/>
            <a:ext cx="7128627"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Choreographic Artistry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684564"/>
            <a:ext cx="10127303" cy="7243572"/>
            <a:chOff x="0" y="0"/>
            <a:chExt cx="2667273" cy="1907772"/>
          </a:xfrm>
        </p:grpSpPr>
        <p:sp>
          <p:nvSpPr>
            <p:cNvPr name="Freeform 9" id="9"/>
            <p:cNvSpPr/>
            <p:nvPr/>
          </p:nvSpPr>
          <p:spPr>
            <a:xfrm flipH="false" flipV="false" rot="0">
              <a:off x="0" y="0"/>
              <a:ext cx="2667273" cy="1907772"/>
            </a:xfrm>
            <a:custGeom>
              <a:avLst/>
              <a:gdLst/>
              <a:ahLst/>
              <a:cxnLst/>
              <a:rect r="r" b="b" t="t" l="l"/>
              <a:pathLst>
                <a:path h="1907772" w="2667273">
                  <a:moveTo>
                    <a:pt x="38223" y="0"/>
                  </a:moveTo>
                  <a:lnTo>
                    <a:pt x="2629050" y="0"/>
                  </a:lnTo>
                  <a:cubicBezTo>
                    <a:pt x="2650160" y="0"/>
                    <a:pt x="2667273" y="17113"/>
                    <a:pt x="2667273" y="38223"/>
                  </a:cubicBezTo>
                  <a:lnTo>
                    <a:pt x="2667273" y="1869549"/>
                  </a:lnTo>
                  <a:cubicBezTo>
                    <a:pt x="2667273" y="1890659"/>
                    <a:pt x="2650160" y="1907772"/>
                    <a:pt x="2629050" y="1907772"/>
                  </a:cubicBezTo>
                  <a:lnTo>
                    <a:pt x="38223" y="1907772"/>
                  </a:lnTo>
                  <a:cubicBezTo>
                    <a:pt x="17113" y="1907772"/>
                    <a:pt x="0" y="1890659"/>
                    <a:pt x="0" y="186954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85725"/>
              <a:ext cx="2667273" cy="1993497"/>
            </a:xfrm>
            <a:prstGeom prst="rect">
              <a:avLst/>
            </a:prstGeom>
          </p:spPr>
          <p:txBody>
            <a:bodyPr anchor="ctr" rtlCol="false" tIns="50800" lIns="50800" bIns="50800" rIns="50800"/>
            <a:lstStyle/>
            <a:p>
              <a:pPr algn="l" marL="647700" indent="-323850" lvl="1">
                <a:lnSpc>
                  <a:spcPts val="4200"/>
                </a:lnSpc>
                <a:buFont typeface="Arial"/>
                <a:buChar char="•"/>
              </a:pPr>
              <a:r>
                <a:rPr lang="en-US" sz="3000">
                  <a:solidFill>
                    <a:srgbClr val="FFF5F5"/>
                  </a:solidFill>
                  <a:latin typeface="Poppins"/>
                  <a:ea typeface="Poppins"/>
                  <a:cs typeface="Poppins"/>
                  <a:sym typeface="Poppins"/>
                </a:rPr>
                <a:t>Lip synching is not permitted.</a:t>
              </a:r>
            </a:p>
            <a:p>
              <a:pPr algn="l" marL="647700" indent="-323850" lvl="1">
                <a:lnSpc>
                  <a:spcPts val="4200"/>
                </a:lnSpc>
                <a:buFont typeface="Arial"/>
                <a:buChar char="•"/>
              </a:pPr>
              <a:r>
                <a:rPr lang="en-US" sz="3000">
                  <a:solidFill>
                    <a:srgbClr val="FFF5F5"/>
                  </a:solidFill>
                  <a:latin typeface="Poppins"/>
                  <a:ea typeface="Poppins"/>
                  <a:cs typeface="Poppins"/>
                  <a:sym typeface="Poppins"/>
                </a:rPr>
                <a:t>Props and Scenery are not permitted.</a:t>
              </a:r>
            </a:p>
            <a:p>
              <a:pPr algn="l" marL="647700" indent="-323850" lvl="1">
                <a:lnSpc>
                  <a:spcPts val="4200"/>
                </a:lnSpc>
                <a:buFont typeface="Arial"/>
                <a:buChar char="•"/>
              </a:pPr>
              <a:r>
                <a:rPr lang="en-US" sz="3000">
                  <a:solidFill>
                    <a:srgbClr val="FFF5F5"/>
                  </a:solidFill>
                  <a:latin typeface="Poppins"/>
                  <a:ea typeface="Poppins"/>
                  <a:cs typeface="Poppins"/>
                  <a:sym typeface="Poppins"/>
                </a:rPr>
                <a:t>Technical Limitations:</a:t>
              </a:r>
            </a:p>
            <a:p>
              <a:pPr algn="l" marL="1295400" indent="-431800" lvl="2">
                <a:lnSpc>
                  <a:spcPts val="4200"/>
                </a:lnSpc>
                <a:buFont typeface="Arial"/>
                <a:buChar char="⚬"/>
              </a:pPr>
              <a:r>
                <a:rPr lang="en-US" sz="3000">
                  <a:solidFill>
                    <a:srgbClr val="FFF5F5"/>
                  </a:solidFill>
                  <a:latin typeface="Poppins"/>
                  <a:ea typeface="Poppins"/>
                  <a:cs typeface="Poppins"/>
                  <a:sym typeface="Poppins"/>
                </a:rPr>
                <a:t>½ rotation only. Rotation in the air of more than 180 degrees is prohibited.</a:t>
              </a:r>
            </a:p>
            <a:p>
              <a:pPr algn="l" marL="1295400" indent="-431800" lvl="2">
                <a:lnSpc>
                  <a:spcPts val="4200"/>
                </a:lnSpc>
                <a:buFont typeface="Arial"/>
                <a:buChar char="⚬"/>
              </a:pPr>
              <a:r>
                <a:rPr lang="en-US" sz="3000">
                  <a:solidFill>
                    <a:srgbClr val="FFF5F5"/>
                  </a:solidFill>
                  <a:latin typeface="Poppins"/>
                  <a:ea typeface="Poppins"/>
                  <a:cs typeface="Poppins"/>
                  <a:sym typeface="Poppins"/>
                </a:rPr>
                <a:t>Choreography may include 1 full spin</a:t>
              </a:r>
            </a:p>
            <a:p>
              <a:pPr algn="l" marL="1295400" indent="-431800" lvl="2">
                <a:lnSpc>
                  <a:spcPts val="4200"/>
                </a:lnSpc>
                <a:buFont typeface="Arial"/>
                <a:buChar char="⚬"/>
              </a:pPr>
              <a:r>
                <a:rPr lang="en-US" sz="3000">
                  <a:solidFill>
                    <a:srgbClr val="FFF5F5"/>
                  </a:solidFill>
                  <a:latin typeface="Poppins"/>
                  <a:ea typeface="Poppins"/>
                  <a:cs typeface="Poppins"/>
                  <a:sym typeface="Poppins"/>
                </a:rPr>
                <a:t>A</a:t>
              </a:r>
              <a:r>
                <a:rPr lang="en-US" sz="3000">
                  <a:solidFill>
                    <a:srgbClr val="FFF5F5"/>
                  </a:solidFill>
                  <a:latin typeface="Poppins"/>
                  <a:ea typeface="Poppins"/>
                  <a:cs typeface="Poppins"/>
                  <a:sym typeface="Poppins"/>
                </a:rPr>
                <a:t>dditional spins &lt; 3 revs</a:t>
              </a:r>
            </a:p>
            <a:p>
              <a:pPr algn="l" marL="647700" indent="-323850" lvl="1">
                <a:lnSpc>
                  <a:spcPts val="4200"/>
                </a:lnSpc>
                <a:buFont typeface="Arial"/>
                <a:buChar char="•"/>
              </a:pPr>
              <a:r>
                <a:rPr lang="en-US" sz="3000">
                  <a:solidFill>
                    <a:srgbClr val="FFF5F5"/>
                  </a:solidFill>
                  <a:latin typeface="Poppins"/>
                  <a:ea typeface="Poppins"/>
                  <a:cs typeface="Poppins"/>
                  <a:sym typeface="Poppins"/>
                </a:rPr>
                <a:t>Costuming:</a:t>
              </a:r>
            </a:p>
            <a:p>
              <a:pPr algn="l" marL="1295400" indent="-431800" lvl="2">
                <a:lnSpc>
                  <a:spcPts val="4200"/>
                </a:lnSpc>
                <a:buFont typeface="Arial"/>
                <a:buChar char="⚬"/>
              </a:pPr>
              <a:r>
                <a:rPr lang="en-US" sz="3000">
                  <a:solidFill>
                    <a:srgbClr val="FFF5F5"/>
                  </a:solidFill>
                  <a:latin typeface="Poppins"/>
                  <a:ea typeface="Poppins"/>
                  <a:cs typeface="Poppins"/>
                  <a:sym typeface="Poppins"/>
                </a:rPr>
                <a:t>Should be 1 color.</a:t>
              </a:r>
            </a:p>
            <a:p>
              <a:pPr algn="l" marL="1295400" indent="-431800" lvl="2">
                <a:lnSpc>
                  <a:spcPts val="4200"/>
                </a:lnSpc>
                <a:buFont typeface="Arial"/>
                <a:buChar char="⚬"/>
              </a:pPr>
              <a:r>
                <a:rPr lang="en-US" sz="3000">
                  <a:solidFill>
                    <a:srgbClr val="FFF5F5"/>
                  </a:solidFill>
                  <a:latin typeface="Poppins"/>
                  <a:ea typeface="Poppins"/>
                  <a:cs typeface="Poppins"/>
                  <a:sym typeface="Poppins"/>
                </a:rPr>
                <a:t>Crystals/Deco may only be clear or clear AB crystals</a:t>
              </a:r>
            </a:p>
            <a:p>
              <a:pPr algn="l" marL="1295400" indent="-431800" lvl="2">
                <a:lnSpc>
                  <a:spcPts val="4200"/>
                </a:lnSpc>
                <a:buFont typeface="Arial"/>
                <a:buChar char="⚬"/>
              </a:pPr>
              <a:r>
                <a:rPr lang="en-US" sz="3000">
                  <a:solidFill>
                    <a:srgbClr val="FFF5F5"/>
                  </a:solidFill>
                  <a:latin typeface="Poppins"/>
                  <a:ea typeface="Poppins"/>
                  <a:cs typeface="Poppins"/>
                  <a:sym typeface="Poppins"/>
                </a:rPr>
                <a:t>N</a:t>
              </a:r>
              <a:r>
                <a:rPr lang="en-US" sz="3000">
                  <a:solidFill>
                    <a:srgbClr val="FFF5F5"/>
                  </a:solidFill>
                  <a:latin typeface="Poppins"/>
                  <a:ea typeface="Poppins"/>
                  <a:cs typeface="Poppins"/>
                  <a:sym typeface="Poppins"/>
                </a:rPr>
                <a:t>o costume or accessories permitted on or on top of the head. </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3177345" y="241643"/>
            <a:ext cx="7128627"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Choreographic Artistry</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684564"/>
            <a:ext cx="10127303" cy="7243572"/>
            <a:chOff x="0" y="0"/>
            <a:chExt cx="2667273" cy="1907772"/>
          </a:xfrm>
        </p:grpSpPr>
        <p:sp>
          <p:nvSpPr>
            <p:cNvPr name="Freeform 9" id="9"/>
            <p:cNvSpPr/>
            <p:nvPr/>
          </p:nvSpPr>
          <p:spPr>
            <a:xfrm flipH="false" flipV="false" rot="0">
              <a:off x="0" y="0"/>
              <a:ext cx="2667273" cy="1907772"/>
            </a:xfrm>
            <a:custGeom>
              <a:avLst/>
              <a:gdLst/>
              <a:ahLst/>
              <a:cxnLst/>
              <a:rect r="r" b="b" t="t" l="l"/>
              <a:pathLst>
                <a:path h="1907772" w="2667273">
                  <a:moveTo>
                    <a:pt x="38223" y="0"/>
                  </a:moveTo>
                  <a:lnTo>
                    <a:pt x="2629050" y="0"/>
                  </a:lnTo>
                  <a:cubicBezTo>
                    <a:pt x="2650160" y="0"/>
                    <a:pt x="2667273" y="17113"/>
                    <a:pt x="2667273" y="38223"/>
                  </a:cubicBezTo>
                  <a:lnTo>
                    <a:pt x="2667273" y="1869549"/>
                  </a:lnTo>
                  <a:cubicBezTo>
                    <a:pt x="2667273" y="1890659"/>
                    <a:pt x="2650160" y="1907772"/>
                    <a:pt x="2629050" y="1907772"/>
                  </a:cubicBezTo>
                  <a:lnTo>
                    <a:pt x="38223" y="1907772"/>
                  </a:lnTo>
                  <a:cubicBezTo>
                    <a:pt x="17113" y="1907772"/>
                    <a:pt x="0" y="1890659"/>
                    <a:pt x="0" y="186954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85725"/>
              <a:ext cx="2667273" cy="1993497"/>
            </a:xfrm>
            <a:prstGeom prst="rect">
              <a:avLst/>
            </a:prstGeom>
          </p:spPr>
          <p:txBody>
            <a:bodyPr anchor="ctr" rtlCol="false" tIns="50800" lIns="50800" bIns="50800" rIns="50800"/>
            <a:lstStyle/>
            <a:p>
              <a:pPr algn="l">
                <a:lnSpc>
                  <a:spcPts val="4200"/>
                </a:lnSpc>
              </a:pPr>
              <a:r>
                <a:rPr lang="en-US" sz="3000">
                  <a:solidFill>
                    <a:srgbClr val="FFF5F5"/>
                  </a:solidFill>
                  <a:latin typeface="Poppins"/>
                  <a:ea typeface="Poppins"/>
                  <a:cs typeface="Poppins"/>
                  <a:sym typeface="Poppins"/>
                </a:rPr>
                <a:t>Tips from Coach Courtney:</a:t>
              </a:r>
            </a:p>
            <a:p>
              <a:pPr algn="l">
                <a:lnSpc>
                  <a:spcPts val="4200"/>
                </a:lnSpc>
              </a:pPr>
            </a:p>
            <a:p>
              <a:pPr algn="l">
                <a:lnSpc>
                  <a:spcPts val="4200"/>
                </a:lnSpc>
              </a:pPr>
              <a:r>
                <a:rPr lang="en-US" sz="3000">
                  <a:solidFill>
                    <a:srgbClr val="FFF5F5"/>
                  </a:solidFill>
                  <a:latin typeface="Poppins"/>
                  <a:ea typeface="Poppins"/>
                  <a:cs typeface="Poppins"/>
                  <a:sym typeface="Poppins"/>
                </a:rPr>
                <a:t>Consider using a score from your favorite movie or an upbeat song. Using karaoke versions of your favorite songs are great choices, too! (Just make sure there are no backup vocals.)</a:t>
              </a:r>
            </a:p>
            <a:p>
              <a:pPr algn="l">
                <a:lnSpc>
                  <a:spcPts val="4200"/>
                </a:lnSpc>
              </a:pPr>
            </a:p>
            <a:p>
              <a:pPr algn="l">
                <a:lnSpc>
                  <a:spcPts val="4200"/>
                </a:lnSpc>
              </a:pPr>
              <a:r>
                <a:rPr lang="en-US" sz="3000">
                  <a:solidFill>
                    <a:srgbClr val="FFF5F5"/>
                  </a:solidFill>
                  <a:latin typeface="Poppins"/>
                  <a:ea typeface="Poppins"/>
                  <a:cs typeface="Poppins"/>
                  <a:sym typeface="Poppins"/>
                </a:rPr>
                <a:t>Think of a highlight for your program.</a:t>
              </a:r>
            </a:p>
            <a:p>
              <a:pPr algn="l">
                <a:lnSpc>
                  <a:spcPts val="4200"/>
                </a:lnSpc>
              </a:pPr>
            </a:p>
            <a:p>
              <a:pPr algn="l">
                <a:lnSpc>
                  <a:spcPts val="4200"/>
                </a:lnSpc>
              </a:pPr>
              <a:r>
                <a:rPr lang="en-US" sz="3000">
                  <a:solidFill>
                    <a:srgbClr val="FFF5F5"/>
                  </a:solidFill>
                  <a:latin typeface="Poppins"/>
                  <a:ea typeface="Poppins"/>
                  <a:cs typeface="Poppins"/>
                  <a:sym typeface="Poppins"/>
                </a:rPr>
                <a:t>Develop a variety of skills for your skating. How many different spirals can you do? Can you do a Spread Eagle or Ina Bauer? How well can you twizzle? What positions can you twizzle in?</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3177345" y="241643"/>
            <a:ext cx="7128627"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Choreographic Artistry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58780" y="2486152"/>
            <a:ext cx="10127303" cy="5314696"/>
            <a:chOff x="0" y="0"/>
            <a:chExt cx="2667273" cy="1399755"/>
          </a:xfrm>
        </p:grpSpPr>
        <p:sp>
          <p:nvSpPr>
            <p:cNvPr name="Freeform 9" id="9"/>
            <p:cNvSpPr/>
            <p:nvPr/>
          </p:nvSpPr>
          <p:spPr>
            <a:xfrm flipH="false" flipV="false" rot="0">
              <a:off x="0" y="0"/>
              <a:ext cx="2667273" cy="1399755"/>
            </a:xfrm>
            <a:custGeom>
              <a:avLst/>
              <a:gdLst/>
              <a:ahLst/>
              <a:cxnLst/>
              <a:rect r="r" b="b" t="t" l="l"/>
              <a:pathLst>
                <a:path h="1399755" w="2667273">
                  <a:moveTo>
                    <a:pt x="38223" y="0"/>
                  </a:moveTo>
                  <a:lnTo>
                    <a:pt x="2629050" y="0"/>
                  </a:lnTo>
                  <a:cubicBezTo>
                    <a:pt x="2650160" y="0"/>
                    <a:pt x="2667273" y="17113"/>
                    <a:pt x="2667273" y="38223"/>
                  </a:cubicBezTo>
                  <a:lnTo>
                    <a:pt x="2667273" y="1361532"/>
                  </a:lnTo>
                  <a:cubicBezTo>
                    <a:pt x="2667273" y="1382642"/>
                    <a:pt x="2650160" y="1399755"/>
                    <a:pt x="2629050" y="1399755"/>
                  </a:cubicBezTo>
                  <a:lnTo>
                    <a:pt x="38223" y="1399755"/>
                  </a:lnTo>
                  <a:cubicBezTo>
                    <a:pt x="17113" y="1399755"/>
                    <a:pt x="0" y="1382642"/>
                    <a:pt x="0" y="1361532"/>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514055"/>
            </a:xfrm>
            <a:prstGeom prst="rect">
              <a:avLst/>
            </a:prstGeom>
          </p:spPr>
          <p:txBody>
            <a:bodyPr anchor="ctr" rtlCol="false" tIns="50800" lIns="50800" bIns="50800" rIns="50800"/>
            <a:lstStyle/>
            <a:p>
              <a:pPr algn="l">
                <a:lnSpc>
                  <a:spcPts val="5599"/>
                </a:lnSpc>
              </a:pPr>
              <a:r>
                <a:rPr lang="en-US" sz="3999">
                  <a:solidFill>
                    <a:srgbClr val="FFF5F5"/>
                  </a:solidFill>
                  <a:latin typeface="Poppins"/>
                  <a:ea typeface="Poppins"/>
                  <a:cs typeface="Poppins"/>
                  <a:sym typeface="Poppins"/>
                </a:rPr>
                <a:t>Skaters will perform to a vocal song with lyrics, allowing them to express themselves through the content and narrative of the music.</a:t>
              </a:r>
            </a:p>
            <a:p>
              <a:pPr algn="l">
                <a:lnSpc>
                  <a:spcPts val="5599"/>
                </a:lnSpc>
              </a:pPr>
            </a:p>
            <a:p>
              <a:pPr algn="l">
                <a:lnSpc>
                  <a:spcPts val="5599"/>
                </a:lnSpc>
              </a:pPr>
              <a:r>
                <a:rPr lang="en-US" sz="3999">
                  <a:solidFill>
                    <a:srgbClr val="FFF5F5"/>
                  </a:solidFill>
                  <a:latin typeface="Poppins"/>
                  <a:ea typeface="Poppins"/>
                  <a:cs typeface="Poppins"/>
                  <a:sym typeface="Poppins"/>
                </a:rPr>
                <a:t>Think of songs or artists heard on the radio.</a:t>
              </a:r>
              <a:r>
                <a:rPr lang="en-US" sz="3999">
                  <a:solidFill>
                    <a:srgbClr val="FFF5F5"/>
                  </a:solidFill>
                  <a:latin typeface="Poppins"/>
                  <a:ea typeface="Poppins"/>
                  <a:cs typeface="Poppins"/>
                  <a:sym typeface="Poppins"/>
                </a:rPr>
                <a:t> </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242321" y="396286"/>
            <a:ext cx="5043763"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Lyrical Pop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8290047" cy="10287000"/>
            <a:chOff x="0" y="0"/>
            <a:chExt cx="2183387" cy="2709333"/>
          </a:xfrm>
        </p:grpSpPr>
        <p:sp>
          <p:nvSpPr>
            <p:cNvPr name="Freeform 3" id="3"/>
            <p:cNvSpPr/>
            <p:nvPr/>
          </p:nvSpPr>
          <p:spPr>
            <a:xfrm flipH="false" flipV="false" rot="0">
              <a:off x="0" y="0"/>
              <a:ext cx="2183387" cy="2709333"/>
            </a:xfrm>
            <a:custGeom>
              <a:avLst/>
              <a:gdLst/>
              <a:ahLst/>
              <a:cxnLst/>
              <a:rect r="r" b="b" t="t" l="l"/>
              <a:pathLst>
                <a:path h="2709333" w="2183387">
                  <a:moveTo>
                    <a:pt x="0" y="0"/>
                  </a:moveTo>
                  <a:lnTo>
                    <a:pt x="2183387" y="0"/>
                  </a:lnTo>
                  <a:lnTo>
                    <a:pt x="2183387" y="2709333"/>
                  </a:lnTo>
                  <a:lnTo>
                    <a:pt x="0" y="2709333"/>
                  </a:lnTo>
                  <a:close/>
                </a:path>
              </a:pathLst>
            </a:custGeom>
            <a:solidFill>
              <a:srgbClr val="FFFFFF"/>
            </a:solidFill>
          </p:spPr>
        </p:sp>
        <p:sp>
          <p:nvSpPr>
            <p:cNvPr name="TextBox 4" id="4"/>
            <p:cNvSpPr txBox="true"/>
            <p:nvPr/>
          </p:nvSpPr>
          <p:spPr>
            <a:xfrm>
              <a:off x="0" y="-38100"/>
              <a:ext cx="2183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1154306"/>
            <a:ext cx="2477460" cy="730885"/>
            <a:chOff x="0" y="0"/>
            <a:chExt cx="652500" cy="192496"/>
          </a:xfrm>
        </p:grpSpPr>
        <p:sp>
          <p:nvSpPr>
            <p:cNvPr name="Freeform 6" id="6"/>
            <p:cNvSpPr/>
            <p:nvPr/>
          </p:nvSpPr>
          <p:spPr>
            <a:xfrm flipH="false" flipV="false" rot="0">
              <a:off x="0" y="0"/>
              <a:ext cx="652500" cy="192496"/>
            </a:xfrm>
            <a:custGeom>
              <a:avLst/>
              <a:gdLst/>
              <a:ahLst/>
              <a:cxnLst/>
              <a:rect r="r" b="b" t="t" l="l"/>
              <a:pathLst>
                <a:path h="192496" w="652500">
                  <a:moveTo>
                    <a:pt x="0" y="0"/>
                  </a:moveTo>
                  <a:lnTo>
                    <a:pt x="652500" y="0"/>
                  </a:lnTo>
                  <a:lnTo>
                    <a:pt x="652500" y="192496"/>
                  </a:lnTo>
                  <a:lnTo>
                    <a:pt x="0" y="192496"/>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66675"/>
              <a:ext cx="652500" cy="259171"/>
            </a:xfrm>
            <a:prstGeom prst="rect">
              <a:avLst/>
            </a:prstGeom>
          </p:spPr>
          <p:txBody>
            <a:bodyPr anchor="ctr" rtlCol="false" tIns="50800" lIns="50800" bIns="50800" rIns="50800"/>
            <a:lstStyle/>
            <a:p>
              <a:pPr algn="ctr">
                <a:lnSpc>
                  <a:spcPts val="3499"/>
                </a:lnSpc>
              </a:pPr>
              <a:r>
                <a:rPr lang="en-US" sz="2499">
                  <a:solidFill>
                    <a:srgbClr val="CC0000"/>
                  </a:solidFill>
                  <a:latin typeface="Poppins"/>
                  <a:ea typeface="Poppins"/>
                  <a:cs typeface="Poppins"/>
                  <a:sym typeface="Poppins"/>
                </a:rPr>
                <a:t>PRESENTOR</a:t>
              </a:r>
            </a:p>
          </p:txBody>
        </p:sp>
      </p:grpSp>
      <p:grpSp>
        <p:nvGrpSpPr>
          <p:cNvPr name="Group 8" id="8"/>
          <p:cNvGrpSpPr/>
          <p:nvPr/>
        </p:nvGrpSpPr>
        <p:grpSpPr>
          <a:xfrm rot="0">
            <a:off x="629138" y="3498323"/>
            <a:ext cx="4954920" cy="704519"/>
            <a:chOff x="0" y="0"/>
            <a:chExt cx="1304999" cy="185552"/>
          </a:xfrm>
        </p:grpSpPr>
        <p:sp>
          <p:nvSpPr>
            <p:cNvPr name="Freeform 9" id="9"/>
            <p:cNvSpPr/>
            <p:nvPr/>
          </p:nvSpPr>
          <p:spPr>
            <a:xfrm flipH="false" flipV="false" rot="0">
              <a:off x="0" y="0"/>
              <a:ext cx="1304999" cy="185552"/>
            </a:xfrm>
            <a:custGeom>
              <a:avLst/>
              <a:gdLst/>
              <a:ahLst/>
              <a:cxnLst/>
              <a:rect r="r" b="b" t="t" l="l"/>
              <a:pathLst>
                <a:path h="185552" w="1304999">
                  <a:moveTo>
                    <a:pt x="92776" y="0"/>
                  </a:moveTo>
                  <a:lnTo>
                    <a:pt x="1212223" y="0"/>
                  </a:lnTo>
                  <a:cubicBezTo>
                    <a:pt x="1236829" y="0"/>
                    <a:pt x="1260427" y="9775"/>
                    <a:pt x="1277826" y="27174"/>
                  </a:cubicBezTo>
                  <a:cubicBezTo>
                    <a:pt x="1295225" y="44572"/>
                    <a:pt x="1304999" y="68170"/>
                    <a:pt x="1304999" y="92776"/>
                  </a:cubicBezTo>
                  <a:lnTo>
                    <a:pt x="1304999" y="92776"/>
                  </a:lnTo>
                  <a:cubicBezTo>
                    <a:pt x="1304999" y="117382"/>
                    <a:pt x="1295225" y="140980"/>
                    <a:pt x="1277826" y="158379"/>
                  </a:cubicBezTo>
                  <a:cubicBezTo>
                    <a:pt x="1260427" y="175778"/>
                    <a:pt x="1236829" y="185552"/>
                    <a:pt x="1212223" y="185552"/>
                  </a:cubicBezTo>
                  <a:lnTo>
                    <a:pt x="92776" y="185552"/>
                  </a:lnTo>
                  <a:cubicBezTo>
                    <a:pt x="68170" y="185552"/>
                    <a:pt x="44572" y="175778"/>
                    <a:pt x="27174" y="158379"/>
                  </a:cubicBezTo>
                  <a:cubicBezTo>
                    <a:pt x="9775" y="140980"/>
                    <a:pt x="0" y="117382"/>
                    <a:pt x="0" y="92776"/>
                  </a:cubicBezTo>
                  <a:lnTo>
                    <a:pt x="0" y="92776"/>
                  </a:lnTo>
                  <a:cubicBezTo>
                    <a:pt x="0" y="68170"/>
                    <a:pt x="9775" y="44572"/>
                    <a:pt x="27174" y="27174"/>
                  </a:cubicBezTo>
                  <a:cubicBezTo>
                    <a:pt x="44572" y="9775"/>
                    <a:pt x="68170" y="0"/>
                    <a:pt x="92776"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57150"/>
              <a:ext cx="1304999" cy="242702"/>
            </a:xfrm>
            <a:prstGeom prst="rect">
              <a:avLst/>
            </a:prstGeom>
          </p:spPr>
          <p:txBody>
            <a:bodyPr anchor="ctr" rtlCol="false" tIns="50800" lIns="50800" bIns="50800" rIns="50800"/>
            <a:lstStyle/>
            <a:p>
              <a:pPr algn="ctr">
                <a:lnSpc>
                  <a:spcPts val="3079"/>
                </a:lnSpc>
              </a:pPr>
              <a:r>
                <a:rPr lang="en-US" sz="2199">
                  <a:solidFill>
                    <a:srgbClr val="FFF5F5"/>
                  </a:solidFill>
                  <a:latin typeface="Poppins"/>
                  <a:ea typeface="Poppins"/>
                  <a:cs typeface="Poppins"/>
                  <a:sym typeface="Poppins"/>
                </a:rPr>
                <a:t>Adult Athlete</a:t>
              </a:r>
            </a:p>
          </p:txBody>
        </p:sp>
      </p:grpSp>
      <p:sp>
        <p:nvSpPr>
          <p:cNvPr name="Freeform 11" id="11"/>
          <p:cNvSpPr/>
          <p:nvPr/>
        </p:nvSpPr>
        <p:spPr>
          <a:xfrm flipH="false" flipV="false" rot="0">
            <a:off x="8942977" y="1154306"/>
            <a:ext cx="8156344" cy="7978387"/>
          </a:xfrm>
          <a:custGeom>
            <a:avLst/>
            <a:gdLst/>
            <a:ahLst/>
            <a:cxnLst/>
            <a:rect r="r" b="b" t="t" l="l"/>
            <a:pathLst>
              <a:path h="7978387" w="8156344">
                <a:moveTo>
                  <a:pt x="0" y="0"/>
                </a:moveTo>
                <a:lnTo>
                  <a:pt x="8156344" y="0"/>
                </a:lnTo>
                <a:lnTo>
                  <a:pt x="8156344" y="7978388"/>
                </a:lnTo>
                <a:lnTo>
                  <a:pt x="0" y="79783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9099672" y="-380619"/>
            <a:ext cx="8362188" cy="11048238"/>
            <a:chOff x="0" y="0"/>
            <a:chExt cx="2202387" cy="2909824"/>
          </a:xfrm>
        </p:grpSpPr>
        <p:sp>
          <p:nvSpPr>
            <p:cNvPr name="Freeform 13" id="13"/>
            <p:cNvSpPr/>
            <p:nvPr/>
          </p:nvSpPr>
          <p:spPr>
            <a:xfrm flipH="false" flipV="false" rot="0">
              <a:off x="0" y="0"/>
              <a:ext cx="2202387" cy="2909824"/>
            </a:xfrm>
            <a:custGeom>
              <a:avLst/>
              <a:gdLst/>
              <a:ahLst/>
              <a:cxnLst/>
              <a:rect r="r" b="b" t="t" l="l"/>
              <a:pathLst>
                <a:path h="2909824" w="2202387">
                  <a:moveTo>
                    <a:pt x="0" y="0"/>
                  </a:moveTo>
                  <a:lnTo>
                    <a:pt x="2202387" y="0"/>
                  </a:lnTo>
                  <a:lnTo>
                    <a:pt x="2202387"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2202387"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9332934" y="28558"/>
            <a:ext cx="2488350" cy="1886622"/>
          </a:xfrm>
          <a:custGeom>
            <a:avLst/>
            <a:gdLst/>
            <a:ahLst/>
            <a:cxnLst/>
            <a:rect r="r" b="b" t="t" l="l"/>
            <a:pathLst>
              <a:path h="1886622" w="2488350">
                <a:moveTo>
                  <a:pt x="0" y="0"/>
                </a:moveTo>
                <a:lnTo>
                  <a:pt x="2488351" y="0"/>
                </a:lnTo>
                <a:lnTo>
                  <a:pt x="2488351" y="1886622"/>
                </a:lnTo>
                <a:lnTo>
                  <a:pt x="0" y="1886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3679296" y="266414"/>
            <a:ext cx="4433796" cy="1714929"/>
          </a:xfrm>
          <a:custGeom>
            <a:avLst/>
            <a:gdLst/>
            <a:ahLst/>
            <a:cxnLst/>
            <a:rect r="r" b="b" t="t" l="l"/>
            <a:pathLst>
              <a:path h="1714929" w="4433796">
                <a:moveTo>
                  <a:pt x="0" y="0"/>
                </a:moveTo>
                <a:lnTo>
                  <a:pt x="4433795" y="0"/>
                </a:lnTo>
                <a:lnTo>
                  <a:pt x="4433795" y="1714928"/>
                </a:lnTo>
                <a:lnTo>
                  <a:pt x="0" y="1714928"/>
                </a:lnTo>
                <a:lnTo>
                  <a:pt x="0" y="0"/>
                </a:lnTo>
                <a:close/>
              </a:path>
            </a:pathLst>
          </a:custGeom>
          <a:blipFill>
            <a:blip r:embed="rId6"/>
            <a:stretch>
              <a:fillRect l="-4014" t="-52899" r="-2745" b="-60338"/>
            </a:stretch>
          </a:blipFill>
        </p:spPr>
      </p:sp>
      <p:sp>
        <p:nvSpPr>
          <p:cNvPr name="Freeform 17" id="17"/>
          <p:cNvSpPr/>
          <p:nvPr/>
        </p:nvSpPr>
        <p:spPr>
          <a:xfrm flipH="false" flipV="false" rot="0">
            <a:off x="14708500" y="131455"/>
            <a:ext cx="3386323" cy="1783725"/>
          </a:xfrm>
          <a:custGeom>
            <a:avLst/>
            <a:gdLst/>
            <a:ahLst/>
            <a:cxnLst/>
            <a:rect r="r" b="b" t="t" l="l"/>
            <a:pathLst>
              <a:path h="1783725" w="3386323">
                <a:moveTo>
                  <a:pt x="0" y="0"/>
                </a:moveTo>
                <a:lnTo>
                  <a:pt x="3386323" y="0"/>
                </a:lnTo>
                <a:lnTo>
                  <a:pt x="3386323" y="1783725"/>
                </a:lnTo>
                <a:lnTo>
                  <a:pt x="0" y="1783725"/>
                </a:lnTo>
                <a:lnTo>
                  <a:pt x="0" y="0"/>
                </a:lnTo>
                <a:close/>
              </a:path>
            </a:pathLst>
          </a:custGeom>
          <a:blipFill>
            <a:blip r:embed="rId7"/>
            <a:stretch>
              <a:fillRect l="-16246" t="-73753" r="-11301" b="-68389"/>
            </a:stretch>
          </a:blipFill>
        </p:spPr>
      </p:sp>
      <p:sp>
        <p:nvSpPr>
          <p:cNvPr name="Freeform 18" id="18"/>
          <p:cNvSpPr/>
          <p:nvPr/>
        </p:nvSpPr>
        <p:spPr>
          <a:xfrm flipH="false" flipV="false" rot="0">
            <a:off x="5676424" y="6887780"/>
            <a:ext cx="2613623" cy="3399220"/>
          </a:xfrm>
          <a:custGeom>
            <a:avLst/>
            <a:gdLst/>
            <a:ahLst/>
            <a:cxnLst/>
            <a:rect r="r" b="b" t="t" l="l"/>
            <a:pathLst>
              <a:path h="3399220" w="2613623">
                <a:moveTo>
                  <a:pt x="0" y="0"/>
                </a:moveTo>
                <a:lnTo>
                  <a:pt x="2613623" y="0"/>
                </a:lnTo>
                <a:lnTo>
                  <a:pt x="2613623" y="3399220"/>
                </a:lnTo>
                <a:lnTo>
                  <a:pt x="0" y="3399220"/>
                </a:lnTo>
                <a:lnTo>
                  <a:pt x="0" y="0"/>
                </a:lnTo>
                <a:close/>
              </a:path>
            </a:pathLst>
          </a:custGeom>
          <a:blipFill>
            <a:blip r:embed="rId8"/>
            <a:stretch>
              <a:fillRect l="-26653" t="-11914" r="-4779" b="-14432"/>
            </a:stretch>
          </a:blipFill>
        </p:spPr>
      </p:sp>
      <p:grpSp>
        <p:nvGrpSpPr>
          <p:cNvPr name="Group 19" id="19"/>
          <p:cNvGrpSpPr/>
          <p:nvPr/>
        </p:nvGrpSpPr>
        <p:grpSpPr>
          <a:xfrm rot="0">
            <a:off x="11185656" y="3498323"/>
            <a:ext cx="4190221" cy="419022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76000" t="-41661" r="-70490" b="-43205"/>
              </a:stretch>
            </a:blipFill>
          </p:spPr>
        </p:sp>
      </p:grpSp>
      <p:sp>
        <p:nvSpPr>
          <p:cNvPr name="TextBox 21" id="21"/>
          <p:cNvSpPr txBox="true"/>
          <p:nvPr/>
        </p:nvSpPr>
        <p:spPr>
          <a:xfrm rot="0">
            <a:off x="1028700" y="2180011"/>
            <a:ext cx="6611444" cy="965835"/>
          </a:xfrm>
          <a:prstGeom prst="rect">
            <a:avLst/>
          </a:prstGeom>
        </p:spPr>
        <p:txBody>
          <a:bodyPr anchor="t" rtlCol="false" tIns="0" lIns="0" bIns="0" rIns="0">
            <a:spAutoFit/>
          </a:bodyPr>
          <a:lstStyle/>
          <a:p>
            <a:pPr algn="l">
              <a:lnSpc>
                <a:spcPts val="6719"/>
              </a:lnSpc>
            </a:pPr>
            <a:r>
              <a:rPr lang="en-US" sz="6999" spc="-335" b="true">
                <a:solidFill>
                  <a:srgbClr val="0025CC"/>
                </a:solidFill>
                <a:latin typeface="Poppins Medium"/>
                <a:ea typeface="Poppins Medium"/>
                <a:cs typeface="Poppins Medium"/>
                <a:sym typeface="Poppins Medium"/>
              </a:rPr>
              <a:t>Courtney Ozog</a:t>
            </a:r>
          </a:p>
        </p:txBody>
      </p:sp>
      <p:grpSp>
        <p:nvGrpSpPr>
          <p:cNvPr name="Group 22" id="22"/>
          <p:cNvGrpSpPr/>
          <p:nvPr/>
        </p:nvGrpSpPr>
        <p:grpSpPr>
          <a:xfrm rot="0">
            <a:off x="629138" y="4402867"/>
            <a:ext cx="4954920" cy="1033322"/>
            <a:chOff x="0" y="0"/>
            <a:chExt cx="1304999" cy="272151"/>
          </a:xfrm>
        </p:grpSpPr>
        <p:sp>
          <p:nvSpPr>
            <p:cNvPr name="Freeform 23" id="23"/>
            <p:cNvSpPr/>
            <p:nvPr/>
          </p:nvSpPr>
          <p:spPr>
            <a:xfrm flipH="false" flipV="false" rot="0">
              <a:off x="0" y="0"/>
              <a:ext cx="1304999" cy="272151"/>
            </a:xfrm>
            <a:custGeom>
              <a:avLst/>
              <a:gdLst/>
              <a:ahLst/>
              <a:cxnLst/>
              <a:rect r="r" b="b" t="t" l="l"/>
              <a:pathLst>
                <a:path h="272151" w="1304999">
                  <a:moveTo>
                    <a:pt x="136075" y="0"/>
                  </a:moveTo>
                  <a:lnTo>
                    <a:pt x="1168924" y="0"/>
                  </a:lnTo>
                  <a:cubicBezTo>
                    <a:pt x="1205013" y="0"/>
                    <a:pt x="1239625" y="14336"/>
                    <a:pt x="1265144" y="39856"/>
                  </a:cubicBezTo>
                  <a:cubicBezTo>
                    <a:pt x="1290663" y="65375"/>
                    <a:pt x="1304999" y="99986"/>
                    <a:pt x="1304999" y="136075"/>
                  </a:cubicBezTo>
                  <a:lnTo>
                    <a:pt x="1304999" y="136075"/>
                  </a:lnTo>
                  <a:cubicBezTo>
                    <a:pt x="1304999" y="211228"/>
                    <a:pt x="1244076" y="272151"/>
                    <a:pt x="1168924" y="272151"/>
                  </a:cubicBezTo>
                  <a:lnTo>
                    <a:pt x="136075" y="272151"/>
                  </a:lnTo>
                  <a:cubicBezTo>
                    <a:pt x="60923" y="272151"/>
                    <a:pt x="0" y="211228"/>
                    <a:pt x="0" y="136075"/>
                  </a:cubicBezTo>
                  <a:lnTo>
                    <a:pt x="0" y="136075"/>
                  </a:lnTo>
                  <a:cubicBezTo>
                    <a:pt x="0" y="60923"/>
                    <a:pt x="60923" y="0"/>
                    <a:pt x="136075"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24" id="24"/>
            <p:cNvSpPr txBox="true"/>
            <p:nvPr/>
          </p:nvSpPr>
          <p:spPr>
            <a:xfrm>
              <a:off x="0" y="-57150"/>
              <a:ext cx="1304999" cy="329301"/>
            </a:xfrm>
            <a:prstGeom prst="rect">
              <a:avLst/>
            </a:prstGeom>
          </p:spPr>
          <p:txBody>
            <a:bodyPr anchor="ctr" rtlCol="false" tIns="50800" lIns="50800" bIns="50800" rIns="50800"/>
            <a:lstStyle/>
            <a:p>
              <a:pPr algn="ctr">
                <a:lnSpc>
                  <a:spcPts val="3079"/>
                </a:lnSpc>
              </a:pPr>
              <a:r>
                <a:rPr lang="en-US" sz="2199">
                  <a:solidFill>
                    <a:srgbClr val="FFF5F5"/>
                  </a:solidFill>
                  <a:latin typeface="Poppins"/>
                  <a:ea typeface="Poppins"/>
                  <a:cs typeface="Poppins"/>
                  <a:sym typeface="Poppins"/>
                </a:rPr>
                <a:t>2022 Adult Gold Comedic Impressions National Champion</a:t>
              </a:r>
            </a:p>
          </p:txBody>
        </p:sp>
      </p:grpSp>
      <p:grpSp>
        <p:nvGrpSpPr>
          <p:cNvPr name="Group 25" id="25"/>
          <p:cNvGrpSpPr/>
          <p:nvPr/>
        </p:nvGrpSpPr>
        <p:grpSpPr>
          <a:xfrm rot="0">
            <a:off x="629138" y="5636214"/>
            <a:ext cx="4954920" cy="1033322"/>
            <a:chOff x="0" y="0"/>
            <a:chExt cx="1304999" cy="272151"/>
          </a:xfrm>
        </p:grpSpPr>
        <p:sp>
          <p:nvSpPr>
            <p:cNvPr name="Freeform 26" id="26"/>
            <p:cNvSpPr/>
            <p:nvPr/>
          </p:nvSpPr>
          <p:spPr>
            <a:xfrm flipH="false" flipV="false" rot="0">
              <a:off x="0" y="0"/>
              <a:ext cx="1304999" cy="272151"/>
            </a:xfrm>
            <a:custGeom>
              <a:avLst/>
              <a:gdLst/>
              <a:ahLst/>
              <a:cxnLst/>
              <a:rect r="r" b="b" t="t" l="l"/>
              <a:pathLst>
                <a:path h="272151" w="1304999">
                  <a:moveTo>
                    <a:pt x="136075" y="0"/>
                  </a:moveTo>
                  <a:lnTo>
                    <a:pt x="1168924" y="0"/>
                  </a:lnTo>
                  <a:cubicBezTo>
                    <a:pt x="1205013" y="0"/>
                    <a:pt x="1239625" y="14336"/>
                    <a:pt x="1265144" y="39856"/>
                  </a:cubicBezTo>
                  <a:cubicBezTo>
                    <a:pt x="1290663" y="65375"/>
                    <a:pt x="1304999" y="99986"/>
                    <a:pt x="1304999" y="136075"/>
                  </a:cubicBezTo>
                  <a:lnTo>
                    <a:pt x="1304999" y="136075"/>
                  </a:lnTo>
                  <a:cubicBezTo>
                    <a:pt x="1304999" y="211228"/>
                    <a:pt x="1244076" y="272151"/>
                    <a:pt x="1168924" y="272151"/>
                  </a:cubicBezTo>
                  <a:lnTo>
                    <a:pt x="136075" y="272151"/>
                  </a:lnTo>
                  <a:cubicBezTo>
                    <a:pt x="60923" y="272151"/>
                    <a:pt x="0" y="211228"/>
                    <a:pt x="0" y="136075"/>
                  </a:cubicBezTo>
                  <a:lnTo>
                    <a:pt x="0" y="136075"/>
                  </a:lnTo>
                  <a:cubicBezTo>
                    <a:pt x="0" y="60923"/>
                    <a:pt x="60923" y="0"/>
                    <a:pt x="136075"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27" id="27"/>
            <p:cNvSpPr txBox="true"/>
            <p:nvPr/>
          </p:nvSpPr>
          <p:spPr>
            <a:xfrm>
              <a:off x="0" y="-57150"/>
              <a:ext cx="1304999" cy="329301"/>
            </a:xfrm>
            <a:prstGeom prst="rect">
              <a:avLst/>
            </a:prstGeom>
          </p:spPr>
          <p:txBody>
            <a:bodyPr anchor="ctr" rtlCol="false" tIns="50800" lIns="50800" bIns="50800" rIns="50800"/>
            <a:lstStyle/>
            <a:p>
              <a:pPr algn="ctr">
                <a:lnSpc>
                  <a:spcPts val="3079"/>
                </a:lnSpc>
              </a:pPr>
              <a:r>
                <a:rPr lang="en-US" sz="2199">
                  <a:solidFill>
                    <a:srgbClr val="FFF5F5"/>
                  </a:solidFill>
                  <a:latin typeface="Poppins"/>
                  <a:ea typeface="Poppins"/>
                  <a:cs typeface="Poppins"/>
                  <a:sym typeface="Poppins"/>
                </a:rPr>
                <a:t>Top 10 in 2022 Adult Parade of Champions</a:t>
              </a:r>
            </a:p>
          </p:txBody>
        </p:sp>
      </p:grpSp>
      <p:grpSp>
        <p:nvGrpSpPr>
          <p:cNvPr name="Group 28" id="28"/>
          <p:cNvGrpSpPr/>
          <p:nvPr/>
        </p:nvGrpSpPr>
        <p:grpSpPr>
          <a:xfrm rot="0">
            <a:off x="629138" y="6887780"/>
            <a:ext cx="4954920" cy="704519"/>
            <a:chOff x="0" y="0"/>
            <a:chExt cx="1304999" cy="185552"/>
          </a:xfrm>
        </p:grpSpPr>
        <p:sp>
          <p:nvSpPr>
            <p:cNvPr name="Freeform 29" id="29"/>
            <p:cNvSpPr/>
            <p:nvPr/>
          </p:nvSpPr>
          <p:spPr>
            <a:xfrm flipH="false" flipV="false" rot="0">
              <a:off x="0" y="0"/>
              <a:ext cx="1304999" cy="185552"/>
            </a:xfrm>
            <a:custGeom>
              <a:avLst/>
              <a:gdLst/>
              <a:ahLst/>
              <a:cxnLst/>
              <a:rect r="r" b="b" t="t" l="l"/>
              <a:pathLst>
                <a:path h="185552" w="1304999">
                  <a:moveTo>
                    <a:pt x="92776" y="0"/>
                  </a:moveTo>
                  <a:lnTo>
                    <a:pt x="1212223" y="0"/>
                  </a:lnTo>
                  <a:cubicBezTo>
                    <a:pt x="1236829" y="0"/>
                    <a:pt x="1260427" y="9775"/>
                    <a:pt x="1277826" y="27174"/>
                  </a:cubicBezTo>
                  <a:cubicBezTo>
                    <a:pt x="1295225" y="44572"/>
                    <a:pt x="1304999" y="68170"/>
                    <a:pt x="1304999" y="92776"/>
                  </a:cubicBezTo>
                  <a:lnTo>
                    <a:pt x="1304999" y="92776"/>
                  </a:lnTo>
                  <a:cubicBezTo>
                    <a:pt x="1304999" y="117382"/>
                    <a:pt x="1295225" y="140980"/>
                    <a:pt x="1277826" y="158379"/>
                  </a:cubicBezTo>
                  <a:cubicBezTo>
                    <a:pt x="1260427" y="175778"/>
                    <a:pt x="1236829" y="185552"/>
                    <a:pt x="1212223" y="185552"/>
                  </a:cubicBezTo>
                  <a:lnTo>
                    <a:pt x="92776" y="185552"/>
                  </a:lnTo>
                  <a:cubicBezTo>
                    <a:pt x="68170" y="185552"/>
                    <a:pt x="44572" y="175778"/>
                    <a:pt x="27174" y="158379"/>
                  </a:cubicBezTo>
                  <a:cubicBezTo>
                    <a:pt x="9775" y="140980"/>
                    <a:pt x="0" y="117382"/>
                    <a:pt x="0" y="92776"/>
                  </a:cubicBezTo>
                  <a:lnTo>
                    <a:pt x="0" y="92776"/>
                  </a:lnTo>
                  <a:cubicBezTo>
                    <a:pt x="0" y="68170"/>
                    <a:pt x="9775" y="44572"/>
                    <a:pt x="27174" y="27174"/>
                  </a:cubicBezTo>
                  <a:cubicBezTo>
                    <a:pt x="44572" y="9775"/>
                    <a:pt x="68170" y="0"/>
                    <a:pt x="92776"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30" id="30"/>
            <p:cNvSpPr txBox="true"/>
            <p:nvPr/>
          </p:nvSpPr>
          <p:spPr>
            <a:xfrm>
              <a:off x="0" y="-57150"/>
              <a:ext cx="1304999" cy="242702"/>
            </a:xfrm>
            <a:prstGeom prst="rect">
              <a:avLst/>
            </a:prstGeom>
          </p:spPr>
          <p:txBody>
            <a:bodyPr anchor="ctr" rtlCol="false" tIns="50800" lIns="50800" bIns="50800" rIns="50800"/>
            <a:lstStyle/>
            <a:p>
              <a:pPr algn="ctr">
                <a:lnSpc>
                  <a:spcPts val="3079"/>
                </a:lnSpc>
              </a:pPr>
              <a:r>
                <a:rPr lang="en-US" sz="2199">
                  <a:solidFill>
                    <a:srgbClr val="FFF5F5"/>
                  </a:solidFill>
                  <a:latin typeface="Poppins"/>
                  <a:ea typeface="Poppins"/>
                  <a:cs typeface="Poppins"/>
                  <a:sym typeface="Poppins"/>
                </a:rPr>
                <a:t>U.S. Figure Skating Coach</a:t>
              </a:r>
            </a:p>
          </p:txBody>
        </p:sp>
      </p:grpSp>
      <p:grpSp>
        <p:nvGrpSpPr>
          <p:cNvPr name="Group 31" id="31"/>
          <p:cNvGrpSpPr/>
          <p:nvPr/>
        </p:nvGrpSpPr>
        <p:grpSpPr>
          <a:xfrm rot="0">
            <a:off x="629138" y="7882871"/>
            <a:ext cx="4954920" cy="704519"/>
            <a:chOff x="0" y="0"/>
            <a:chExt cx="1304999" cy="185552"/>
          </a:xfrm>
        </p:grpSpPr>
        <p:sp>
          <p:nvSpPr>
            <p:cNvPr name="Freeform 32" id="32"/>
            <p:cNvSpPr/>
            <p:nvPr/>
          </p:nvSpPr>
          <p:spPr>
            <a:xfrm flipH="false" flipV="false" rot="0">
              <a:off x="0" y="0"/>
              <a:ext cx="1304999" cy="185552"/>
            </a:xfrm>
            <a:custGeom>
              <a:avLst/>
              <a:gdLst/>
              <a:ahLst/>
              <a:cxnLst/>
              <a:rect r="r" b="b" t="t" l="l"/>
              <a:pathLst>
                <a:path h="185552" w="1304999">
                  <a:moveTo>
                    <a:pt x="92776" y="0"/>
                  </a:moveTo>
                  <a:lnTo>
                    <a:pt x="1212223" y="0"/>
                  </a:lnTo>
                  <a:cubicBezTo>
                    <a:pt x="1236829" y="0"/>
                    <a:pt x="1260427" y="9775"/>
                    <a:pt x="1277826" y="27174"/>
                  </a:cubicBezTo>
                  <a:cubicBezTo>
                    <a:pt x="1295225" y="44572"/>
                    <a:pt x="1304999" y="68170"/>
                    <a:pt x="1304999" y="92776"/>
                  </a:cubicBezTo>
                  <a:lnTo>
                    <a:pt x="1304999" y="92776"/>
                  </a:lnTo>
                  <a:cubicBezTo>
                    <a:pt x="1304999" y="117382"/>
                    <a:pt x="1295225" y="140980"/>
                    <a:pt x="1277826" y="158379"/>
                  </a:cubicBezTo>
                  <a:cubicBezTo>
                    <a:pt x="1260427" y="175778"/>
                    <a:pt x="1236829" y="185552"/>
                    <a:pt x="1212223" y="185552"/>
                  </a:cubicBezTo>
                  <a:lnTo>
                    <a:pt x="92776" y="185552"/>
                  </a:lnTo>
                  <a:cubicBezTo>
                    <a:pt x="68170" y="185552"/>
                    <a:pt x="44572" y="175778"/>
                    <a:pt x="27174" y="158379"/>
                  </a:cubicBezTo>
                  <a:cubicBezTo>
                    <a:pt x="9775" y="140980"/>
                    <a:pt x="0" y="117382"/>
                    <a:pt x="0" y="92776"/>
                  </a:cubicBezTo>
                  <a:lnTo>
                    <a:pt x="0" y="92776"/>
                  </a:lnTo>
                  <a:cubicBezTo>
                    <a:pt x="0" y="68170"/>
                    <a:pt x="9775" y="44572"/>
                    <a:pt x="27174" y="27174"/>
                  </a:cubicBezTo>
                  <a:cubicBezTo>
                    <a:pt x="44572" y="9775"/>
                    <a:pt x="68170" y="0"/>
                    <a:pt x="92776"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33" id="33"/>
            <p:cNvSpPr txBox="true"/>
            <p:nvPr/>
          </p:nvSpPr>
          <p:spPr>
            <a:xfrm>
              <a:off x="0" y="-57150"/>
              <a:ext cx="1304999" cy="242702"/>
            </a:xfrm>
            <a:prstGeom prst="rect">
              <a:avLst/>
            </a:prstGeom>
          </p:spPr>
          <p:txBody>
            <a:bodyPr anchor="ctr" rtlCol="false" tIns="50800" lIns="50800" bIns="50800" rIns="50800"/>
            <a:lstStyle/>
            <a:p>
              <a:pPr algn="ctr">
                <a:lnSpc>
                  <a:spcPts val="3079"/>
                </a:lnSpc>
              </a:pPr>
              <a:r>
                <a:rPr lang="en-US" sz="2199">
                  <a:solidFill>
                    <a:srgbClr val="FFF5F5"/>
                  </a:solidFill>
                  <a:latin typeface="Poppins"/>
                  <a:ea typeface="Poppins"/>
                  <a:cs typeface="Poppins"/>
                  <a:sym typeface="Poppins"/>
                </a:rPr>
                <a:t>Learn to Skate Coach</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58780" y="2486152"/>
            <a:ext cx="10127303" cy="6724396"/>
            <a:chOff x="0" y="0"/>
            <a:chExt cx="2667273" cy="1771034"/>
          </a:xfrm>
        </p:grpSpPr>
        <p:sp>
          <p:nvSpPr>
            <p:cNvPr name="Freeform 9" id="9"/>
            <p:cNvSpPr/>
            <p:nvPr/>
          </p:nvSpPr>
          <p:spPr>
            <a:xfrm flipH="false" flipV="false" rot="0">
              <a:off x="0" y="0"/>
              <a:ext cx="2667273" cy="1771034"/>
            </a:xfrm>
            <a:custGeom>
              <a:avLst/>
              <a:gdLst/>
              <a:ahLst/>
              <a:cxnLst/>
              <a:rect r="r" b="b" t="t" l="l"/>
              <a:pathLst>
                <a:path h="1771034" w="2667273">
                  <a:moveTo>
                    <a:pt x="38223" y="0"/>
                  </a:moveTo>
                  <a:lnTo>
                    <a:pt x="2629050" y="0"/>
                  </a:lnTo>
                  <a:cubicBezTo>
                    <a:pt x="2650160" y="0"/>
                    <a:pt x="2667273" y="17113"/>
                    <a:pt x="2667273" y="38223"/>
                  </a:cubicBezTo>
                  <a:lnTo>
                    <a:pt x="2667273" y="1732811"/>
                  </a:lnTo>
                  <a:cubicBezTo>
                    <a:pt x="2667273" y="1753921"/>
                    <a:pt x="2650160" y="1771034"/>
                    <a:pt x="2629050" y="1771034"/>
                  </a:cubicBezTo>
                  <a:lnTo>
                    <a:pt x="38223" y="1771034"/>
                  </a:lnTo>
                  <a:cubicBezTo>
                    <a:pt x="17113" y="1771034"/>
                    <a:pt x="0" y="1753921"/>
                    <a:pt x="0" y="1732811"/>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885334"/>
            </a:xfrm>
            <a:prstGeom prst="rect">
              <a:avLst/>
            </a:prstGeom>
          </p:spPr>
          <p:txBody>
            <a:bodyPr anchor="ctr" rtlCol="false" tIns="50800" lIns="50800" bIns="50800" rIns="50800"/>
            <a:lstStyle/>
            <a:p>
              <a:pPr algn="l" marL="863599" indent="-431800" lvl="1">
                <a:lnSpc>
                  <a:spcPts val="5599"/>
                </a:lnSpc>
                <a:buFont typeface="Arial"/>
                <a:buChar char="•"/>
              </a:pPr>
              <a:r>
                <a:rPr lang="en-US" sz="3999">
                  <a:solidFill>
                    <a:srgbClr val="FFF5F5"/>
                  </a:solidFill>
                  <a:latin typeface="Poppins"/>
                  <a:ea typeface="Poppins"/>
                  <a:cs typeface="Poppins"/>
                  <a:sym typeface="Poppins"/>
                </a:rPr>
                <a:t>Lip synching is not permitted</a:t>
              </a:r>
            </a:p>
            <a:p>
              <a:pPr algn="l" marL="863599" indent="-431800" lvl="1">
                <a:lnSpc>
                  <a:spcPts val="5599"/>
                </a:lnSpc>
                <a:buFont typeface="Arial"/>
                <a:buChar char="•"/>
              </a:pPr>
              <a:r>
                <a:rPr lang="en-US" sz="3999">
                  <a:solidFill>
                    <a:srgbClr val="FFF5F5"/>
                  </a:solidFill>
                  <a:latin typeface="Poppins"/>
                  <a:ea typeface="Poppins"/>
                  <a:cs typeface="Poppins"/>
                  <a:sym typeface="Poppins"/>
                </a:rPr>
                <a:t>Props and Scenery are not permitted</a:t>
              </a:r>
            </a:p>
            <a:p>
              <a:pPr algn="l" marL="863599" indent="-431800" lvl="1">
                <a:lnSpc>
                  <a:spcPts val="5599"/>
                </a:lnSpc>
                <a:buFont typeface="Arial"/>
                <a:buChar char="•"/>
              </a:pPr>
              <a:r>
                <a:rPr lang="en-US" sz="3999">
                  <a:solidFill>
                    <a:srgbClr val="FFF5F5"/>
                  </a:solidFill>
                  <a:latin typeface="Poppins"/>
                  <a:ea typeface="Poppins"/>
                  <a:cs typeface="Poppins"/>
                  <a:sym typeface="Poppins"/>
                </a:rPr>
                <a:t>Technical Limitations:</a:t>
              </a:r>
            </a:p>
            <a:p>
              <a:pPr algn="l" marL="1727199" indent="-575733" lvl="2">
                <a:lnSpc>
                  <a:spcPts val="5599"/>
                </a:lnSpc>
                <a:buFont typeface="Arial"/>
                <a:buChar char="⚬"/>
              </a:pPr>
              <a:r>
                <a:rPr lang="en-US" sz="3999">
                  <a:solidFill>
                    <a:srgbClr val="FFF5F5"/>
                  </a:solidFill>
                  <a:latin typeface="Poppins"/>
                  <a:ea typeface="Poppins"/>
                  <a:cs typeface="Poppins"/>
                  <a:sym typeface="Poppins"/>
                </a:rPr>
                <a:t>Maximum of 2 jumps, jump combinations, or jump sequences </a:t>
              </a:r>
            </a:p>
            <a:p>
              <a:pPr algn="l">
                <a:lnSpc>
                  <a:spcPts val="5599"/>
                </a:lnSpc>
              </a:pPr>
              <a:r>
                <a:rPr lang="en-US" sz="3999">
                  <a:solidFill>
                    <a:srgbClr val="FFF5F5"/>
                  </a:solidFill>
                  <a:latin typeface="Poppins"/>
                  <a:ea typeface="Poppins"/>
                  <a:cs typeface="Poppins"/>
                  <a:sym typeface="Poppins"/>
                </a:rPr>
                <a:t>Available for Compete USA levels</a:t>
              </a:r>
            </a:p>
            <a:p>
              <a:pPr algn="l" marL="863599" indent="-431800" lvl="1">
                <a:lnSpc>
                  <a:spcPts val="5599"/>
                </a:lnSpc>
                <a:buFont typeface="Arial"/>
                <a:buChar char="•"/>
              </a:pPr>
              <a:r>
                <a:rPr lang="en-US" sz="3999">
                  <a:solidFill>
                    <a:srgbClr val="FFF5F5"/>
                  </a:solidFill>
                  <a:latin typeface="Poppins"/>
                  <a:ea typeface="Poppins"/>
                  <a:cs typeface="Poppins"/>
                  <a:sym typeface="Poppins"/>
                </a:rPr>
                <a:t>No technical limitations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242321" y="396286"/>
            <a:ext cx="5043763"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Lyrical Pop</a:t>
            </a:r>
          </a:p>
        </p:txBody>
      </p:sp>
      <p:sp>
        <p:nvSpPr>
          <p:cNvPr name="Freeform 18" id="18"/>
          <p:cNvSpPr/>
          <p:nvPr/>
        </p:nvSpPr>
        <p:spPr>
          <a:xfrm flipH="false" flipV="false" rot="0">
            <a:off x="12251168" y="7602436"/>
            <a:ext cx="4295231" cy="2167162"/>
          </a:xfrm>
          <a:custGeom>
            <a:avLst/>
            <a:gdLst/>
            <a:ahLst/>
            <a:cxnLst/>
            <a:rect r="r" b="b" t="t" l="l"/>
            <a:pathLst>
              <a:path h="2167162" w="4295231">
                <a:moveTo>
                  <a:pt x="0" y="0"/>
                </a:moveTo>
                <a:lnTo>
                  <a:pt x="4295231" y="0"/>
                </a:lnTo>
                <a:lnTo>
                  <a:pt x="4295231" y="2167162"/>
                </a:lnTo>
                <a:lnTo>
                  <a:pt x="0" y="2167162"/>
                </a:lnTo>
                <a:lnTo>
                  <a:pt x="0" y="0"/>
                </a:lnTo>
                <a:close/>
              </a:path>
            </a:pathLst>
          </a:custGeom>
          <a:blipFill>
            <a:blip r:embed="rId7"/>
            <a:stretch>
              <a:fillRect l="-12987" t="-19890" r="-13910" b="-2691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838577"/>
            <a:ext cx="10127303" cy="5217033"/>
            <a:chOff x="0" y="0"/>
            <a:chExt cx="2667273" cy="1374033"/>
          </a:xfrm>
        </p:grpSpPr>
        <p:sp>
          <p:nvSpPr>
            <p:cNvPr name="Freeform 9" id="9"/>
            <p:cNvSpPr/>
            <p:nvPr/>
          </p:nvSpPr>
          <p:spPr>
            <a:xfrm flipH="false" flipV="false" rot="0">
              <a:off x="0" y="0"/>
              <a:ext cx="2667273" cy="1374033"/>
            </a:xfrm>
            <a:custGeom>
              <a:avLst/>
              <a:gdLst/>
              <a:ahLst/>
              <a:cxnLst/>
              <a:rect r="r" b="b" t="t" l="l"/>
              <a:pathLst>
                <a:path h="1374033" w="2667273">
                  <a:moveTo>
                    <a:pt x="38223" y="0"/>
                  </a:moveTo>
                  <a:lnTo>
                    <a:pt x="2629050" y="0"/>
                  </a:lnTo>
                  <a:cubicBezTo>
                    <a:pt x="2650160" y="0"/>
                    <a:pt x="2667273" y="17113"/>
                    <a:pt x="2667273" y="38223"/>
                  </a:cubicBezTo>
                  <a:lnTo>
                    <a:pt x="2667273" y="1335810"/>
                  </a:lnTo>
                  <a:cubicBezTo>
                    <a:pt x="2667273" y="1356920"/>
                    <a:pt x="2650160" y="1374033"/>
                    <a:pt x="2629050" y="1374033"/>
                  </a:cubicBezTo>
                  <a:lnTo>
                    <a:pt x="38223" y="1374033"/>
                  </a:lnTo>
                  <a:cubicBezTo>
                    <a:pt x="17113" y="1374033"/>
                    <a:pt x="0" y="1356920"/>
                    <a:pt x="0" y="1335810"/>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23825"/>
              <a:ext cx="2667273" cy="1497858"/>
            </a:xfrm>
            <a:prstGeom prst="rect">
              <a:avLst/>
            </a:prstGeom>
          </p:spPr>
          <p:txBody>
            <a:bodyPr anchor="ctr" rtlCol="false" tIns="50800" lIns="50800" bIns="50800" rIns="50800"/>
            <a:lstStyle/>
            <a:p>
              <a:pPr algn="l">
                <a:lnSpc>
                  <a:spcPts val="6299"/>
                </a:lnSpc>
              </a:pPr>
              <a:r>
                <a:rPr lang="en-US" sz="4500">
                  <a:solidFill>
                    <a:srgbClr val="FFF5F5"/>
                  </a:solidFill>
                  <a:latin typeface="Poppins"/>
                  <a:ea typeface="Poppins"/>
                  <a:cs typeface="Poppins"/>
                  <a:sym typeface="Poppins"/>
                </a:rPr>
                <a:t>Skaters will impersonate a character, original or adapted, on the ice.  Performances as a character from a movie, musical, book, original idea, or original adaptation are all welcome here.</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150322" y="241643"/>
            <a:ext cx="6031330"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Character Performance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838577"/>
            <a:ext cx="10127303" cy="6019546"/>
            <a:chOff x="0" y="0"/>
            <a:chExt cx="2667273" cy="1585395"/>
          </a:xfrm>
        </p:grpSpPr>
        <p:sp>
          <p:nvSpPr>
            <p:cNvPr name="Freeform 9" id="9"/>
            <p:cNvSpPr/>
            <p:nvPr/>
          </p:nvSpPr>
          <p:spPr>
            <a:xfrm flipH="false" flipV="false" rot="0">
              <a:off x="0" y="0"/>
              <a:ext cx="2667273" cy="1585395"/>
            </a:xfrm>
            <a:custGeom>
              <a:avLst/>
              <a:gdLst/>
              <a:ahLst/>
              <a:cxnLst/>
              <a:rect r="r" b="b" t="t" l="l"/>
              <a:pathLst>
                <a:path h="1585395" w="2667273">
                  <a:moveTo>
                    <a:pt x="38223" y="0"/>
                  </a:moveTo>
                  <a:lnTo>
                    <a:pt x="2629050" y="0"/>
                  </a:lnTo>
                  <a:cubicBezTo>
                    <a:pt x="2650160" y="0"/>
                    <a:pt x="2667273" y="17113"/>
                    <a:pt x="2667273" y="38223"/>
                  </a:cubicBezTo>
                  <a:lnTo>
                    <a:pt x="2667273" y="1547172"/>
                  </a:lnTo>
                  <a:cubicBezTo>
                    <a:pt x="2667273" y="1568282"/>
                    <a:pt x="2650160" y="1585395"/>
                    <a:pt x="2629050" y="1585395"/>
                  </a:cubicBezTo>
                  <a:lnTo>
                    <a:pt x="38223" y="1585395"/>
                  </a:lnTo>
                  <a:cubicBezTo>
                    <a:pt x="17113" y="1585395"/>
                    <a:pt x="0" y="1568282"/>
                    <a:pt x="0" y="1547172"/>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699695"/>
            </a:xfrm>
            <a:prstGeom prst="rect">
              <a:avLst/>
            </a:prstGeom>
          </p:spPr>
          <p:txBody>
            <a:bodyPr anchor="ctr" rtlCol="false" tIns="50800" lIns="50800" bIns="50800" rIns="50800"/>
            <a:lstStyle/>
            <a:p>
              <a:pPr algn="l" marL="863599" indent="-431800" lvl="1">
                <a:lnSpc>
                  <a:spcPts val="5599"/>
                </a:lnSpc>
                <a:buFont typeface="Arial"/>
                <a:buChar char="•"/>
              </a:pPr>
              <a:r>
                <a:rPr lang="en-US" sz="3999">
                  <a:solidFill>
                    <a:srgbClr val="FFF5F5"/>
                  </a:solidFill>
                  <a:latin typeface="Poppins"/>
                  <a:ea typeface="Poppins"/>
                  <a:cs typeface="Poppins"/>
                  <a:sym typeface="Poppins"/>
                </a:rPr>
                <a:t>Lip synching is required</a:t>
              </a:r>
            </a:p>
            <a:p>
              <a:pPr algn="l" marL="863599" indent="-431800" lvl="1">
                <a:lnSpc>
                  <a:spcPts val="5599"/>
                </a:lnSpc>
                <a:buFont typeface="Arial"/>
                <a:buChar char="•"/>
              </a:pPr>
              <a:r>
                <a:rPr lang="en-US" sz="3999">
                  <a:solidFill>
                    <a:srgbClr val="FFF5F5"/>
                  </a:solidFill>
                  <a:latin typeface="Poppins"/>
                  <a:ea typeface="Poppins"/>
                  <a:cs typeface="Poppins"/>
                  <a:sym typeface="Poppins"/>
                </a:rPr>
                <a:t>Props and Scenery are permitted</a:t>
              </a:r>
            </a:p>
            <a:p>
              <a:pPr algn="l" marL="863599" indent="-431800" lvl="1">
                <a:lnSpc>
                  <a:spcPts val="5599"/>
                </a:lnSpc>
                <a:buFont typeface="Arial"/>
                <a:buChar char="•"/>
              </a:pPr>
              <a:r>
                <a:rPr lang="en-US" sz="3999">
                  <a:solidFill>
                    <a:srgbClr val="FFF5F5"/>
                  </a:solidFill>
                  <a:latin typeface="Poppins"/>
                  <a:ea typeface="Poppins"/>
                  <a:cs typeface="Poppins"/>
                  <a:sym typeface="Poppins"/>
                </a:rPr>
                <a:t>Technical Limitations:</a:t>
              </a:r>
            </a:p>
            <a:p>
              <a:pPr algn="l" marL="1727199" indent="-575733" lvl="2">
                <a:lnSpc>
                  <a:spcPts val="5599"/>
                </a:lnSpc>
                <a:buFont typeface="Arial"/>
                <a:buChar char="⚬"/>
              </a:pPr>
              <a:r>
                <a:rPr lang="en-US" sz="3999">
                  <a:solidFill>
                    <a:srgbClr val="FFF5F5"/>
                  </a:solidFill>
                  <a:latin typeface="Poppins"/>
                  <a:ea typeface="Poppins"/>
                  <a:cs typeface="Poppins"/>
                  <a:sym typeface="Poppins"/>
                </a:rPr>
                <a:t>Maximum of 2 jumps, jump combinations, or jump sequences</a:t>
              </a:r>
            </a:p>
            <a:p>
              <a:pPr algn="l">
                <a:lnSpc>
                  <a:spcPts val="5599"/>
                </a:lnSpc>
              </a:pPr>
              <a:r>
                <a:rPr lang="en-US" sz="3999">
                  <a:solidFill>
                    <a:srgbClr val="FFF5F5"/>
                  </a:solidFill>
                  <a:latin typeface="Poppins"/>
                  <a:ea typeface="Poppins"/>
                  <a:cs typeface="Poppins"/>
                  <a:sym typeface="Poppins"/>
                </a:rPr>
                <a:t>Included in Compete USA levels</a:t>
              </a:r>
            </a:p>
            <a:p>
              <a:pPr algn="l" marL="863599" indent="-431800" lvl="1">
                <a:lnSpc>
                  <a:spcPts val="5599"/>
                </a:lnSpc>
                <a:buFont typeface="Arial"/>
                <a:buChar char="•"/>
              </a:pPr>
              <a:r>
                <a:rPr lang="en-US" sz="3999">
                  <a:solidFill>
                    <a:srgbClr val="FFF5F5"/>
                  </a:solidFill>
                  <a:latin typeface="Poppins"/>
                  <a:ea typeface="Poppins"/>
                  <a:cs typeface="Poppins"/>
                  <a:sym typeface="Poppins"/>
                </a:rPr>
                <a:t>No technical limitations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Freeform 17" id="17"/>
          <p:cNvSpPr/>
          <p:nvPr/>
        </p:nvSpPr>
        <p:spPr>
          <a:xfrm flipH="false" flipV="false" rot="0">
            <a:off x="12251168" y="7602436"/>
            <a:ext cx="4295231" cy="2167162"/>
          </a:xfrm>
          <a:custGeom>
            <a:avLst/>
            <a:gdLst/>
            <a:ahLst/>
            <a:cxnLst/>
            <a:rect r="r" b="b" t="t" l="l"/>
            <a:pathLst>
              <a:path h="2167162" w="4295231">
                <a:moveTo>
                  <a:pt x="0" y="0"/>
                </a:moveTo>
                <a:lnTo>
                  <a:pt x="4295231" y="0"/>
                </a:lnTo>
                <a:lnTo>
                  <a:pt x="4295231" y="2167162"/>
                </a:lnTo>
                <a:lnTo>
                  <a:pt x="0" y="2167162"/>
                </a:lnTo>
                <a:lnTo>
                  <a:pt x="0" y="0"/>
                </a:lnTo>
                <a:close/>
              </a:path>
            </a:pathLst>
          </a:custGeom>
          <a:blipFill>
            <a:blip r:embed="rId7"/>
            <a:stretch>
              <a:fillRect l="-12987" t="-19890" r="-13910" b="-26910"/>
            </a:stretch>
          </a:blipFill>
        </p:spPr>
      </p:sp>
      <p:sp>
        <p:nvSpPr>
          <p:cNvPr name="TextBox 18" id="18"/>
          <p:cNvSpPr txBox="true"/>
          <p:nvPr/>
        </p:nvSpPr>
        <p:spPr>
          <a:xfrm rot="0">
            <a:off x="4150322" y="241643"/>
            <a:ext cx="6031330"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Character Performance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838577"/>
            <a:ext cx="10127303" cy="6724396"/>
            <a:chOff x="0" y="0"/>
            <a:chExt cx="2667273" cy="1771034"/>
          </a:xfrm>
        </p:grpSpPr>
        <p:sp>
          <p:nvSpPr>
            <p:cNvPr name="Freeform 9" id="9"/>
            <p:cNvSpPr/>
            <p:nvPr/>
          </p:nvSpPr>
          <p:spPr>
            <a:xfrm flipH="false" flipV="false" rot="0">
              <a:off x="0" y="0"/>
              <a:ext cx="2667273" cy="1771034"/>
            </a:xfrm>
            <a:custGeom>
              <a:avLst/>
              <a:gdLst/>
              <a:ahLst/>
              <a:cxnLst/>
              <a:rect r="r" b="b" t="t" l="l"/>
              <a:pathLst>
                <a:path h="1771034" w="2667273">
                  <a:moveTo>
                    <a:pt x="38223" y="0"/>
                  </a:moveTo>
                  <a:lnTo>
                    <a:pt x="2629050" y="0"/>
                  </a:lnTo>
                  <a:cubicBezTo>
                    <a:pt x="2650160" y="0"/>
                    <a:pt x="2667273" y="17113"/>
                    <a:pt x="2667273" y="38223"/>
                  </a:cubicBezTo>
                  <a:lnTo>
                    <a:pt x="2667273" y="1732811"/>
                  </a:lnTo>
                  <a:cubicBezTo>
                    <a:pt x="2667273" y="1753921"/>
                    <a:pt x="2650160" y="1771034"/>
                    <a:pt x="2629050" y="1771034"/>
                  </a:cubicBezTo>
                  <a:lnTo>
                    <a:pt x="38223" y="1771034"/>
                  </a:lnTo>
                  <a:cubicBezTo>
                    <a:pt x="17113" y="1771034"/>
                    <a:pt x="0" y="1753921"/>
                    <a:pt x="0" y="1732811"/>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885334"/>
            </a:xfrm>
            <a:prstGeom prst="rect">
              <a:avLst/>
            </a:prstGeom>
          </p:spPr>
          <p:txBody>
            <a:bodyPr anchor="ctr" rtlCol="false" tIns="50800" lIns="50800" bIns="50800" rIns="50800"/>
            <a:lstStyle/>
            <a:p>
              <a:pPr algn="l">
                <a:lnSpc>
                  <a:spcPts val="5599"/>
                </a:lnSpc>
              </a:pPr>
              <a:r>
                <a:rPr lang="en-US" sz="3999">
                  <a:solidFill>
                    <a:srgbClr val="FFF5F5"/>
                  </a:solidFill>
                  <a:latin typeface="Poppins"/>
                  <a:ea typeface="Poppins"/>
                  <a:cs typeface="Poppins"/>
                  <a:sym typeface="Poppins"/>
                </a:rPr>
                <a:t>Coach Courtney Tips:</a:t>
              </a:r>
            </a:p>
            <a:p>
              <a:pPr algn="l">
                <a:lnSpc>
                  <a:spcPts val="5599"/>
                </a:lnSpc>
              </a:pPr>
            </a:p>
            <a:p>
              <a:pPr algn="l">
                <a:lnSpc>
                  <a:spcPts val="5599"/>
                </a:lnSpc>
              </a:pPr>
              <a:r>
                <a:rPr lang="en-US" sz="3999">
                  <a:solidFill>
                    <a:srgbClr val="FFF5F5"/>
                  </a:solidFill>
                  <a:latin typeface="Poppins"/>
                  <a:ea typeface="Poppins"/>
                  <a:cs typeface="Poppins"/>
                  <a:sym typeface="Poppins"/>
                </a:rPr>
                <a:t>Think of a character that is easily identifiable and/or memorable.</a:t>
              </a:r>
            </a:p>
            <a:p>
              <a:pPr algn="l">
                <a:lnSpc>
                  <a:spcPts val="5599"/>
                </a:lnSpc>
              </a:pPr>
            </a:p>
            <a:p>
              <a:pPr algn="l">
                <a:lnSpc>
                  <a:spcPts val="5599"/>
                </a:lnSpc>
              </a:pPr>
              <a:r>
                <a:rPr lang="en-US" sz="3999">
                  <a:solidFill>
                    <a:srgbClr val="FFF5F5"/>
                  </a:solidFill>
                  <a:latin typeface="Poppins"/>
                  <a:ea typeface="Poppins"/>
                  <a:cs typeface="Poppins"/>
                  <a:sym typeface="Poppins"/>
                </a:rPr>
                <a:t>Try a character that might not be as mainstream. (You don’t want to be competing with your doppelganger, do you?)</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150322" y="241643"/>
            <a:ext cx="6031330"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Character Performance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203793"/>
            <a:ext cx="10127303" cy="7429246"/>
            <a:chOff x="0" y="0"/>
            <a:chExt cx="2667273" cy="1956674"/>
          </a:xfrm>
        </p:grpSpPr>
        <p:sp>
          <p:nvSpPr>
            <p:cNvPr name="Freeform 9" id="9"/>
            <p:cNvSpPr/>
            <p:nvPr/>
          </p:nvSpPr>
          <p:spPr>
            <a:xfrm flipH="false" flipV="false" rot="0">
              <a:off x="0" y="0"/>
              <a:ext cx="2667273" cy="1956674"/>
            </a:xfrm>
            <a:custGeom>
              <a:avLst/>
              <a:gdLst/>
              <a:ahLst/>
              <a:cxnLst/>
              <a:rect r="r" b="b" t="t" l="l"/>
              <a:pathLst>
                <a:path h="1956674" w="2667273">
                  <a:moveTo>
                    <a:pt x="38223" y="0"/>
                  </a:moveTo>
                  <a:lnTo>
                    <a:pt x="2629050" y="0"/>
                  </a:lnTo>
                  <a:cubicBezTo>
                    <a:pt x="2650160" y="0"/>
                    <a:pt x="2667273" y="17113"/>
                    <a:pt x="2667273" y="38223"/>
                  </a:cubicBezTo>
                  <a:lnTo>
                    <a:pt x="2667273" y="1918451"/>
                  </a:lnTo>
                  <a:cubicBezTo>
                    <a:pt x="2667273" y="1939561"/>
                    <a:pt x="2650160" y="1956674"/>
                    <a:pt x="2629050" y="1956674"/>
                  </a:cubicBezTo>
                  <a:lnTo>
                    <a:pt x="38223" y="1956674"/>
                  </a:lnTo>
                  <a:cubicBezTo>
                    <a:pt x="17113" y="1956674"/>
                    <a:pt x="0" y="1939561"/>
                    <a:pt x="0" y="1918451"/>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2070974"/>
            </a:xfrm>
            <a:prstGeom prst="rect">
              <a:avLst/>
            </a:prstGeom>
          </p:spPr>
          <p:txBody>
            <a:bodyPr anchor="ctr" rtlCol="false" tIns="50800" lIns="50800" bIns="50800" rIns="50800"/>
            <a:lstStyle/>
            <a:p>
              <a:pPr algn="l">
                <a:lnSpc>
                  <a:spcPts val="5599"/>
                </a:lnSpc>
              </a:pPr>
              <a:r>
                <a:rPr lang="en-US" sz="3999">
                  <a:solidFill>
                    <a:srgbClr val="FFF5F5"/>
                  </a:solidFill>
                  <a:latin typeface="Poppins"/>
                  <a:ea typeface="Poppins"/>
                  <a:cs typeface="Poppins"/>
                  <a:sym typeface="Poppins"/>
                </a:rPr>
                <a:t>A humorous performance intentionally designed to achieve continuous/multiple chuckles, laughs, or audible rises from viewers.</a:t>
              </a:r>
            </a:p>
            <a:p>
              <a:pPr algn="l">
                <a:lnSpc>
                  <a:spcPts val="5599"/>
                </a:lnSpc>
              </a:pPr>
            </a:p>
            <a:p>
              <a:pPr algn="l">
                <a:lnSpc>
                  <a:spcPts val="5599"/>
                </a:lnSpc>
              </a:pPr>
              <a:r>
                <a:rPr lang="en-US" sz="3999">
                  <a:solidFill>
                    <a:srgbClr val="FFF5F5"/>
                  </a:solidFill>
                  <a:latin typeface="Poppins"/>
                  <a:ea typeface="Poppins"/>
                  <a:cs typeface="Poppins"/>
                  <a:sym typeface="Poppins"/>
                </a:rPr>
                <a:t>Performance is projected outward towards the audience and entertaining through skating movements, gestures, and physical actions deemed comedic.</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631264" y="241643"/>
            <a:ext cx="5674709"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Comedic Impressions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838577"/>
            <a:ext cx="10127303" cy="4609846"/>
            <a:chOff x="0" y="0"/>
            <a:chExt cx="2667273" cy="1214116"/>
          </a:xfrm>
        </p:grpSpPr>
        <p:sp>
          <p:nvSpPr>
            <p:cNvPr name="Freeform 9" id="9"/>
            <p:cNvSpPr/>
            <p:nvPr/>
          </p:nvSpPr>
          <p:spPr>
            <a:xfrm flipH="false" flipV="false" rot="0">
              <a:off x="0" y="0"/>
              <a:ext cx="2667273" cy="1214116"/>
            </a:xfrm>
            <a:custGeom>
              <a:avLst/>
              <a:gdLst/>
              <a:ahLst/>
              <a:cxnLst/>
              <a:rect r="r" b="b" t="t" l="l"/>
              <a:pathLst>
                <a:path h="1214116" w="2667273">
                  <a:moveTo>
                    <a:pt x="38223" y="0"/>
                  </a:moveTo>
                  <a:lnTo>
                    <a:pt x="2629050" y="0"/>
                  </a:lnTo>
                  <a:cubicBezTo>
                    <a:pt x="2650160" y="0"/>
                    <a:pt x="2667273" y="17113"/>
                    <a:pt x="2667273" y="38223"/>
                  </a:cubicBezTo>
                  <a:lnTo>
                    <a:pt x="2667273" y="1175893"/>
                  </a:lnTo>
                  <a:cubicBezTo>
                    <a:pt x="2667273" y="1197003"/>
                    <a:pt x="2650160" y="1214116"/>
                    <a:pt x="2629050" y="1214116"/>
                  </a:cubicBezTo>
                  <a:lnTo>
                    <a:pt x="38223" y="1214116"/>
                  </a:lnTo>
                  <a:cubicBezTo>
                    <a:pt x="17113" y="1214116"/>
                    <a:pt x="0" y="1197003"/>
                    <a:pt x="0" y="1175893"/>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328416"/>
            </a:xfrm>
            <a:prstGeom prst="rect">
              <a:avLst/>
            </a:prstGeom>
          </p:spPr>
          <p:txBody>
            <a:bodyPr anchor="ctr" rtlCol="false" tIns="50800" lIns="50800" bIns="50800" rIns="50800"/>
            <a:lstStyle/>
            <a:p>
              <a:pPr algn="l" marL="863599" indent="-431800" lvl="1">
                <a:lnSpc>
                  <a:spcPts val="5599"/>
                </a:lnSpc>
                <a:buFont typeface="Arial"/>
                <a:buChar char="•"/>
              </a:pPr>
              <a:r>
                <a:rPr lang="en-US" sz="3999">
                  <a:solidFill>
                    <a:srgbClr val="FFF5F5"/>
                  </a:solidFill>
                  <a:latin typeface="Poppins"/>
                  <a:ea typeface="Poppins"/>
                  <a:cs typeface="Poppins"/>
                  <a:sym typeface="Poppins"/>
                </a:rPr>
                <a:t>Lip synching is permitted</a:t>
              </a:r>
            </a:p>
            <a:p>
              <a:pPr algn="l" marL="863599" indent="-431800" lvl="1">
                <a:lnSpc>
                  <a:spcPts val="5599"/>
                </a:lnSpc>
                <a:buFont typeface="Arial"/>
                <a:buChar char="•"/>
              </a:pPr>
              <a:r>
                <a:rPr lang="en-US" sz="3999">
                  <a:solidFill>
                    <a:srgbClr val="FFF5F5"/>
                  </a:solidFill>
                  <a:latin typeface="Poppins"/>
                  <a:ea typeface="Poppins"/>
                  <a:cs typeface="Poppins"/>
                  <a:sym typeface="Poppins"/>
                </a:rPr>
                <a:t>Props and Scenery are permitted</a:t>
              </a:r>
            </a:p>
            <a:p>
              <a:pPr algn="l" marL="863599" indent="-431800" lvl="1">
                <a:lnSpc>
                  <a:spcPts val="5599"/>
                </a:lnSpc>
                <a:buFont typeface="Arial"/>
                <a:buChar char="•"/>
              </a:pPr>
              <a:r>
                <a:rPr lang="en-US" sz="3999">
                  <a:solidFill>
                    <a:srgbClr val="FFF5F5"/>
                  </a:solidFill>
                  <a:latin typeface="Poppins"/>
                  <a:ea typeface="Poppins"/>
                  <a:cs typeface="Poppins"/>
                  <a:sym typeface="Poppins"/>
                </a:rPr>
                <a:t>Technical Limitations:</a:t>
              </a:r>
            </a:p>
            <a:p>
              <a:pPr algn="l" marL="1727199" indent="-575733" lvl="2">
                <a:lnSpc>
                  <a:spcPts val="5599"/>
                </a:lnSpc>
                <a:buFont typeface="Arial"/>
                <a:buChar char="⚬"/>
              </a:pPr>
              <a:r>
                <a:rPr lang="en-US" sz="3999">
                  <a:solidFill>
                    <a:srgbClr val="FFF5F5"/>
                  </a:solidFill>
                  <a:latin typeface="Poppins"/>
                  <a:ea typeface="Poppins"/>
                  <a:cs typeface="Poppins"/>
                  <a:sym typeface="Poppins"/>
                </a:rPr>
                <a:t>Maximum of 2 jumps, jump combinations, or jump sequences </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631264" y="241643"/>
            <a:ext cx="5674709"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Comedic Impressions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203793"/>
            <a:ext cx="10127303" cy="7917409"/>
            <a:chOff x="0" y="0"/>
            <a:chExt cx="2667273" cy="2085243"/>
          </a:xfrm>
        </p:grpSpPr>
        <p:sp>
          <p:nvSpPr>
            <p:cNvPr name="Freeform 9" id="9"/>
            <p:cNvSpPr/>
            <p:nvPr/>
          </p:nvSpPr>
          <p:spPr>
            <a:xfrm flipH="false" flipV="false" rot="0">
              <a:off x="0" y="0"/>
              <a:ext cx="2667273" cy="2085243"/>
            </a:xfrm>
            <a:custGeom>
              <a:avLst/>
              <a:gdLst/>
              <a:ahLst/>
              <a:cxnLst/>
              <a:rect r="r" b="b" t="t" l="l"/>
              <a:pathLst>
                <a:path h="2085243" w="2667273">
                  <a:moveTo>
                    <a:pt x="38223" y="0"/>
                  </a:moveTo>
                  <a:lnTo>
                    <a:pt x="2629050" y="0"/>
                  </a:lnTo>
                  <a:cubicBezTo>
                    <a:pt x="2650160" y="0"/>
                    <a:pt x="2667273" y="17113"/>
                    <a:pt x="2667273" y="38223"/>
                  </a:cubicBezTo>
                  <a:lnTo>
                    <a:pt x="2667273" y="2047020"/>
                  </a:lnTo>
                  <a:cubicBezTo>
                    <a:pt x="2667273" y="2068130"/>
                    <a:pt x="2650160" y="2085243"/>
                    <a:pt x="2629050" y="2085243"/>
                  </a:cubicBezTo>
                  <a:lnTo>
                    <a:pt x="38223" y="2085243"/>
                  </a:lnTo>
                  <a:cubicBezTo>
                    <a:pt x="17113" y="2085243"/>
                    <a:pt x="0" y="2068130"/>
                    <a:pt x="0" y="2047020"/>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2199543"/>
            </a:xfrm>
            <a:prstGeom prst="rect">
              <a:avLst/>
            </a:prstGeom>
          </p:spPr>
          <p:txBody>
            <a:bodyPr anchor="ctr" rtlCol="false" tIns="50800" lIns="50800" bIns="50800" rIns="50800"/>
            <a:lstStyle/>
            <a:p>
              <a:pPr algn="l">
                <a:lnSpc>
                  <a:spcPts val="5459"/>
                </a:lnSpc>
              </a:pPr>
              <a:r>
                <a:rPr lang="en-US" sz="3900">
                  <a:solidFill>
                    <a:srgbClr val="FFF5F5"/>
                  </a:solidFill>
                  <a:latin typeface="Poppins"/>
                  <a:ea typeface="Poppins"/>
                  <a:cs typeface="Poppins"/>
                  <a:sym typeface="Poppins"/>
                </a:rPr>
                <a:t>Tips from Coach Courtney:</a:t>
              </a:r>
            </a:p>
            <a:p>
              <a:pPr algn="l">
                <a:lnSpc>
                  <a:spcPts val="5459"/>
                </a:lnSpc>
              </a:pPr>
            </a:p>
            <a:p>
              <a:pPr algn="l">
                <a:lnSpc>
                  <a:spcPts val="5459"/>
                </a:lnSpc>
              </a:pPr>
              <a:r>
                <a:rPr lang="en-US" sz="3900">
                  <a:solidFill>
                    <a:srgbClr val="FFF5F5"/>
                  </a:solidFill>
                  <a:latin typeface="Poppins"/>
                  <a:ea typeface="Poppins"/>
                  <a:cs typeface="Poppins"/>
                  <a:sym typeface="Poppins"/>
                </a:rPr>
                <a:t>Some characters in stage and movie musicals are naturally funny.</a:t>
              </a:r>
            </a:p>
            <a:p>
              <a:pPr algn="l">
                <a:lnSpc>
                  <a:spcPts val="5459"/>
                </a:lnSpc>
              </a:pPr>
            </a:p>
            <a:p>
              <a:pPr algn="l">
                <a:lnSpc>
                  <a:spcPts val="5459"/>
                </a:lnSpc>
              </a:pPr>
              <a:r>
                <a:rPr lang="en-US" sz="3900">
                  <a:solidFill>
                    <a:srgbClr val="FFF5F5"/>
                  </a:solidFill>
                  <a:latin typeface="Poppins"/>
                  <a:ea typeface="Poppins"/>
                  <a:cs typeface="Poppins"/>
                  <a:sym typeface="Poppins"/>
                </a:rPr>
                <a:t>Comedy comes from juxtaposition. What contradictions can you make?</a:t>
              </a:r>
            </a:p>
            <a:p>
              <a:pPr algn="l">
                <a:lnSpc>
                  <a:spcPts val="5459"/>
                </a:lnSpc>
              </a:pPr>
            </a:p>
            <a:p>
              <a:pPr algn="l">
                <a:lnSpc>
                  <a:spcPts val="5459"/>
                </a:lnSpc>
              </a:pPr>
              <a:r>
                <a:rPr lang="en-US" sz="3900">
                  <a:solidFill>
                    <a:srgbClr val="FFF5F5"/>
                  </a:solidFill>
                  <a:latin typeface="Poppins"/>
                  <a:ea typeface="Poppins"/>
                  <a:cs typeface="Poppins"/>
                  <a:sym typeface="Poppins"/>
                </a:rPr>
                <a:t>Is your character failing at something over and over (and over and over and over) again?</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4631264" y="241643"/>
            <a:ext cx="5674709"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Comedic Impressions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971800"/>
            <a:ext cx="10127303" cy="7155435"/>
            <a:chOff x="0" y="0"/>
            <a:chExt cx="2667273" cy="1884559"/>
          </a:xfrm>
        </p:grpSpPr>
        <p:sp>
          <p:nvSpPr>
            <p:cNvPr name="Freeform 9" id="9"/>
            <p:cNvSpPr/>
            <p:nvPr/>
          </p:nvSpPr>
          <p:spPr>
            <a:xfrm flipH="false" flipV="false" rot="0">
              <a:off x="0" y="0"/>
              <a:ext cx="2667273" cy="1884559"/>
            </a:xfrm>
            <a:custGeom>
              <a:avLst/>
              <a:gdLst/>
              <a:ahLst/>
              <a:cxnLst/>
              <a:rect r="r" b="b" t="t" l="l"/>
              <a:pathLst>
                <a:path h="1884559" w="2667273">
                  <a:moveTo>
                    <a:pt x="38223" y="0"/>
                  </a:moveTo>
                  <a:lnTo>
                    <a:pt x="2629050" y="0"/>
                  </a:lnTo>
                  <a:cubicBezTo>
                    <a:pt x="2650160" y="0"/>
                    <a:pt x="2667273" y="17113"/>
                    <a:pt x="2667273" y="38223"/>
                  </a:cubicBezTo>
                  <a:lnTo>
                    <a:pt x="2667273" y="1846336"/>
                  </a:lnTo>
                  <a:cubicBezTo>
                    <a:pt x="2667273" y="1867446"/>
                    <a:pt x="2650160" y="1884559"/>
                    <a:pt x="2629050" y="1884559"/>
                  </a:cubicBezTo>
                  <a:lnTo>
                    <a:pt x="38223" y="1884559"/>
                  </a:lnTo>
                  <a:cubicBezTo>
                    <a:pt x="17113" y="1884559"/>
                    <a:pt x="0" y="1867446"/>
                    <a:pt x="0" y="1846336"/>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989334"/>
            </a:xfrm>
            <a:prstGeom prst="rect">
              <a:avLst/>
            </a:prstGeom>
          </p:spPr>
          <p:txBody>
            <a:bodyPr anchor="ctr" rtlCol="false" tIns="50800" lIns="50800" bIns="50800" rIns="50800"/>
            <a:lstStyle/>
            <a:p>
              <a:pPr algn="ctr">
                <a:lnSpc>
                  <a:spcPts val="4900"/>
                </a:lnSpc>
              </a:pPr>
              <a:r>
                <a:rPr lang="en-US" sz="3500">
                  <a:solidFill>
                    <a:srgbClr val="FFF5F5"/>
                  </a:solidFill>
                  <a:latin typeface="Poppins"/>
                  <a:ea typeface="Poppins"/>
                  <a:cs typeface="Poppins"/>
                  <a:sym typeface="Poppins"/>
                </a:rPr>
                <a:t>The following categories are the additional events offered under the Showcase Skating discipline.</a:t>
              </a:r>
            </a:p>
            <a:p>
              <a:pPr algn="ctr">
                <a:lnSpc>
                  <a:spcPts val="4900"/>
                </a:lnSpc>
              </a:pPr>
            </a:p>
            <a:p>
              <a:pPr algn="ctr">
                <a:lnSpc>
                  <a:spcPts val="4900"/>
                </a:lnSpc>
              </a:pPr>
              <a:r>
                <a:rPr lang="en-US" sz="3500">
                  <a:solidFill>
                    <a:srgbClr val="FFF5F5"/>
                  </a:solidFill>
                  <a:latin typeface="Poppins"/>
                  <a:ea typeface="Poppins"/>
                  <a:cs typeface="Poppins"/>
                  <a:sym typeface="Poppins"/>
                </a:rPr>
                <a:t>Skaters must qualify in one or more of the individual events before they can add on any of the following events for National Showcase.</a:t>
              </a:r>
            </a:p>
            <a:p>
              <a:pPr algn="ctr">
                <a:lnSpc>
                  <a:spcPts val="4900"/>
                </a:lnSpc>
              </a:pPr>
            </a:p>
            <a:p>
              <a:pPr algn="ctr">
                <a:lnSpc>
                  <a:spcPts val="4900"/>
                </a:lnSpc>
              </a:pPr>
              <a:r>
                <a:rPr lang="en-US" sz="3500">
                  <a:solidFill>
                    <a:srgbClr val="FFF5F5"/>
                  </a:solidFill>
                  <a:latin typeface="Poppins"/>
                  <a:ea typeface="Poppins"/>
                  <a:cs typeface="Poppins"/>
                  <a:sym typeface="Poppins"/>
                </a:rPr>
                <a:t>These events may be offered at unqualified competitions, as well.</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070183" y="95250"/>
            <a:ext cx="5235790" cy="28765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Elective Showcase Events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1353287"/>
            <a:ext cx="10127303" cy="7155435"/>
            <a:chOff x="0" y="0"/>
            <a:chExt cx="2667273" cy="1884559"/>
          </a:xfrm>
        </p:grpSpPr>
        <p:sp>
          <p:nvSpPr>
            <p:cNvPr name="Freeform 9" id="9"/>
            <p:cNvSpPr/>
            <p:nvPr/>
          </p:nvSpPr>
          <p:spPr>
            <a:xfrm flipH="false" flipV="false" rot="0">
              <a:off x="0" y="0"/>
              <a:ext cx="2667273" cy="1884559"/>
            </a:xfrm>
            <a:custGeom>
              <a:avLst/>
              <a:gdLst/>
              <a:ahLst/>
              <a:cxnLst/>
              <a:rect r="r" b="b" t="t" l="l"/>
              <a:pathLst>
                <a:path h="1884559" w="2667273">
                  <a:moveTo>
                    <a:pt x="38223" y="0"/>
                  </a:moveTo>
                  <a:lnTo>
                    <a:pt x="2629050" y="0"/>
                  </a:lnTo>
                  <a:cubicBezTo>
                    <a:pt x="2650160" y="0"/>
                    <a:pt x="2667273" y="17113"/>
                    <a:pt x="2667273" y="38223"/>
                  </a:cubicBezTo>
                  <a:lnTo>
                    <a:pt x="2667273" y="1846336"/>
                  </a:lnTo>
                  <a:cubicBezTo>
                    <a:pt x="2667273" y="1867446"/>
                    <a:pt x="2650160" y="1884559"/>
                    <a:pt x="2629050" y="1884559"/>
                  </a:cubicBezTo>
                  <a:lnTo>
                    <a:pt x="38223" y="1884559"/>
                  </a:lnTo>
                  <a:cubicBezTo>
                    <a:pt x="17113" y="1884559"/>
                    <a:pt x="0" y="1867446"/>
                    <a:pt x="0" y="1846336"/>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989334"/>
            </a:xfrm>
            <a:prstGeom prst="rect">
              <a:avLst/>
            </a:prstGeom>
          </p:spPr>
          <p:txBody>
            <a:bodyPr anchor="ctr" rtlCol="false" tIns="50800" lIns="50800" bIns="50800" rIns="50800"/>
            <a:lstStyle/>
            <a:p>
              <a:pPr algn="l">
                <a:lnSpc>
                  <a:spcPts val="4900"/>
                </a:lnSpc>
              </a:pPr>
              <a:r>
                <a:rPr lang="en-US" sz="3500">
                  <a:solidFill>
                    <a:srgbClr val="FFF5F5"/>
                  </a:solidFill>
                  <a:latin typeface="Poppins"/>
                  <a:ea typeface="Poppins"/>
                  <a:cs typeface="Poppins"/>
                  <a:sym typeface="Poppins"/>
                </a:rPr>
                <a:t>Theatrical performances by two or three competitors. Skaters may enter only one duet/trio, one mini production ensemble, </a:t>
              </a:r>
              <a:r>
                <a:rPr lang="en-US" sz="3500">
                  <a:solidFill>
                    <a:srgbClr val="FFF5F5"/>
                  </a:solidFill>
                  <a:latin typeface="Poppins"/>
                  <a:ea typeface="Poppins"/>
                  <a:cs typeface="Poppins"/>
                  <a:sym typeface="Poppins"/>
                </a:rPr>
                <a:t>and one production ensemble each.  </a:t>
              </a:r>
            </a:p>
            <a:p>
              <a:pPr algn="l">
                <a:lnSpc>
                  <a:spcPts val="4900"/>
                </a:lnSpc>
              </a:pPr>
            </a:p>
            <a:p>
              <a:pPr algn="l">
                <a:lnSpc>
                  <a:spcPts val="4900"/>
                </a:lnSpc>
              </a:pPr>
              <a:r>
                <a:rPr lang="en-US" sz="3500">
                  <a:solidFill>
                    <a:srgbClr val="FFF5F5"/>
                  </a:solidFill>
                  <a:latin typeface="Poppins"/>
                  <a:ea typeface="Poppins"/>
                  <a:cs typeface="Poppins"/>
                  <a:sym typeface="Poppins"/>
                </a:rPr>
                <a:t>Programs are performed under spotlights [at all Showcase competitions].</a:t>
              </a:r>
            </a:p>
            <a:p>
              <a:pPr algn="l">
                <a:lnSpc>
                  <a:spcPts val="4900"/>
                </a:lnSpc>
              </a:pPr>
            </a:p>
            <a:p>
              <a:pPr algn="l">
                <a:lnSpc>
                  <a:spcPts val="4900"/>
                </a:lnSpc>
              </a:pPr>
              <a:r>
                <a:rPr lang="en-US" sz="3500">
                  <a:solidFill>
                    <a:srgbClr val="FFF5F5"/>
                  </a:solidFill>
                  <a:latin typeface="Poppins"/>
                  <a:ea typeface="Poppins"/>
                  <a:cs typeface="Poppins"/>
                  <a:sym typeface="Poppins"/>
                </a:rPr>
                <a:t>When entering events, the skater with the higher technical achievement shall prevail as the level for the duet/trio to enter.</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070183" y="95250"/>
            <a:ext cx="5235790"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Duets/Trios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1353287"/>
            <a:ext cx="10127303" cy="4678935"/>
            <a:chOff x="0" y="0"/>
            <a:chExt cx="2667273" cy="1232312"/>
          </a:xfrm>
        </p:grpSpPr>
        <p:sp>
          <p:nvSpPr>
            <p:cNvPr name="Freeform 9" id="9"/>
            <p:cNvSpPr/>
            <p:nvPr/>
          </p:nvSpPr>
          <p:spPr>
            <a:xfrm flipH="false" flipV="false" rot="0">
              <a:off x="0" y="0"/>
              <a:ext cx="2667273" cy="1232312"/>
            </a:xfrm>
            <a:custGeom>
              <a:avLst/>
              <a:gdLst/>
              <a:ahLst/>
              <a:cxnLst/>
              <a:rect r="r" b="b" t="t" l="l"/>
              <a:pathLst>
                <a:path h="1232312" w="2667273">
                  <a:moveTo>
                    <a:pt x="38223" y="0"/>
                  </a:moveTo>
                  <a:lnTo>
                    <a:pt x="2629050" y="0"/>
                  </a:lnTo>
                  <a:cubicBezTo>
                    <a:pt x="2650160" y="0"/>
                    <a:pt x="2667273" y="17113"/>
                    <a:pt x="2667273" y="38223"/>
                  </a:cubicBezTo>
                  <a:lnTo>
                    <a:pt x="2667273" y="1194089"/>
                  </a:lnTo>
                  <a:cubicBezTo>
                    <a:pt x="2667273" y="1215199"/>
                    <a:pt x="2650160" y="1232312"/>
                    <a:pt x="2629050" y="1232312"/>
                  </a:cubicBezTo>
                  <a:lnTo>
                    <a:pt x="38223" y="1232312"/>
                  </a:lnTo>
                  <a:cubicBezTo>
                    <a:pt x="17113" y="1232312"/>
                    <a:pt x="0" y="1215199"/>
                    <a:pt x="0" y="119408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337087"/>
            </a:xfrm>
            <a:prstGeom prst="rect">
              <a:avLst/>
            </a:prstGeom>
          </p:spPr>
          <p:txBody>
            <a:bodyPr anchor="ctr" rtlCol="false" tIns="50800" lIns="50800" bIns="50800" rIns="50800"/>
            <a:lstStyle/>
            <a:p>
              <a:pPr algn="l" marL="755652" indent="-377826" lvl="1">
                <a:lnSpc>
                  <a:spcPts val="4900"/>
                </a:lnSpc>
                <a:buFont typeface="Arial"/>
                <a:buChar char="•"/>
              </a:pPr>
              <a:r>
                <a:rPr lang="en-US" sz="3500">
                  <a:solidFill>
                    <a:srgbClr val="FFF5F5"/>
                  </a:solidFill>
                  <a:latin typeface="Poppins"/>
                  <a:ea typeface="Poppins"/>
                  <a:cs typeface="Poppins"/>
                  <a:sym typeface="Poppins"/>
                </a:rPr>
                <a:t>Lip synching is permitted</a:t>
              </a:r>
            </a:p>
            <a:p>
              <a:pPr algn="l" marL="755652" indent="-377826" lvl="1">
                <a:lnSpc>
                  <a:spcPts val="4900"/>
                </a:lnSpc>
                <a:buFont typeface="Arial"/>
                <a:buChar char="•"/>
              </a:pPr>
              <a:r>
                <a:rPr lang="en-US" sz="3500">
                  <a:solidFill>
                    <a:srgbClr val="FFF5F5"/>
                  </a:solidFill>
                  <a:latin typeface="Poppins"/>
                  <a:ea typeface="Poppins"/>
                  <a:cs typeface="Poppins"/>
                  <a:sym typeface="Poppins"/>
                </a:rPr>
                <a:t>Props and Scenery are permitted</a:t>
              </a:r>
            </a:p>
            <a:p>
              <a:pPr algn="l">
                <a:lnSpc>
                  <a:spcPts val="4900"/>
                </a:lnSpc>
              </a:pPr>
            </a:p>
            <a:p>
              <a:pPr algn="l">
                <a:lnSpc>
                  <a:spcPts val="4900"/>
                </a:lnSpc>
              </a:pPr>
              <a:r>
                <a:rPr lang="en-US" sz="3500">
                  <a:solidFill>
                    <a:srgbClr val="FFF5F5"/>
                  </a:solidFill>
                  <a:latin typeface="Poppins"/>
                  <a:ea typeface="Poppins"/>
                  <a:cs typeface="Poppins"/>
                  <a:sym typeface="Poppins"/>
                </a:rPr>
                <a:t>Event is offered for Compete USA levels.</a:t>
              </a:r>
            </a:p>
            <a:p>
              <a:pPr algn="l">
                <a:lnSpc>
                  <a:spcPts val="4900"/>
                </a:lnSpc>
              </a:pPr>
            </a:p>
            <a:p>
              <a:pPr algn="l">
                <a:lnSpc>
                  <a:spcPts val="4900"/>
                </a:lnSpc>
              </a:pPr>
              <a:r>
                <a:rPr lang="en-US" sz="3500">
                  <a:solidFill>
                    <a:srgbClr val="FFF5F5"/>
                  </a:solidFill>
                  <a:latin typeface="Poppins"/>
                  <a:ea typeface="Poppins"/>
                  <a:cs typeface="Poppins"/>
                  <a:sym typeface="Poppins"/>
                </a:rPr>
                <a:t>Have your coach inquire with a particular competition if they are offering the event.</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Freeform 17" id="17"/>
          <p:cNvSpPr/>
          <p:nvPr/>
        </p:nvSpPr>
        <p:spPr>
          <a:xfrm flipH="false" flipV="false" rot="0">
            <a:off x="12112603" y="8008784"/>
            <a:ext cx="4433796" cy="1965917"/>
          </a:xfrm>
          <a:custGeom>
            <a:avLst/>
            <a:gdLst/>
            <a:ahLst/>
            <a:cxnLst/>
            <a:rect r="r" b="b" t="t" l="l"/>
            <a:pathLst>
              <a:path h="1965917" w="4433796">
                <a:moveTo>
                  <a:pt x="0" y="0"/>
                </a:moveTo>
                <a:lnTo>
                  <a:pt x="4433796" y="0"/>
                </a:lnTo>
                <a:lnTo>
                  <a:pt x="4433796" y="1965917"/>
                </a:lnTo>
                <a:lnTo>
                  <a:pt x="0" y="1965917"/>
                </a:lnTo>
                <a:lnTo>
                  <a:pt x="0" y="0"/>
                </a:lnTo>
                <a:close/>
              </a:path>
            </a:pathLst>
          </a:custGeom>
          <a:blipFill>
            <a:blip r:embed="rId7"/>
            <a:stretch>
              <a:fillRect l="-11730" t="-29395" r="-13359" b="-35274"/>
            </a:stretch>
          </a:blipFill>
        </p:spPr>
      </p:sp>
      <p:sp>
        <p:nvSpPr>
          <p:cNvPr name="TextBox 18" id="18"/>
          <p:cNvSpPr txBox="true"/>
          <p:nvPr/>
        </p:nvSpPr>
        <p:spPr>
          <a:xfrm rot="0">
            <a:off x="5070183" y="95250"/>
            <a:ext cx="5235790"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Duets/Trios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8290047" cy="10287000"/>
            <a:chOff x="0" y="0"/>
            <a:chExt cx="2183387" cy="2709333"/>
          </a:xfrm>
        </p:grpSpPr>
        <p:sp>
          <p:nvSpPr>
            <p:cNvPr name="Freeform 3" id="3"/>
            <p:cNvSpPr/>
            <p:nvPr/>
          </p:nvSpPr>
          <p:spPr>
            <a:xfrm flipH="false" flipV="false" rot="0">
              <a:off x="0" y="0"/>
              <a:ext cx="2183387" cy="2709333"/>
            </a:xfrm>
            <a:custGeom>
              <a:avLst/>
              <a:gdLst/>
              <a:ahLst/>
              <a:cxnLst/>
              <a:rect r="r" b="b" t="t" l="l"/>
              <a:pathLst>
                <a:path h="2709333" w="2183387">
                  <a:moveTo>
                    <a:pt x="0" y="0"/>
                  </a:moveTo>
                  <a:lnTo>
                    <a:pt x="2183387" y="0"/>
                  </a:lnTo>
                  <a:lnTo>
                    <a:pt x="2183387" y="2709333"/>
                  </a:lnTo>
                  <a:lnTo>
                    <a:pt x="0" y="2709333"/>
                  </a:lnTo>
                  <a:close/>
                </a:path>
              </a:pathLst>
            </a:custGeom>
            <a:solidFill>
              <a:srgbClr val="FFFFFF"/>
            </a:solidFill>
          </p:spPr>
        </p:sp>
        <p:sp>
          <p:nvSpPr>
            <p:cNvPr name="TextBox 4" id="4"/>
            <p:cNvSpPr txBox="true"/>
            <p:nvPr/>
          </p:nvSpPr>
          <p:spPr>
            <a:xfrm>
              <a:off x="0" y="-38100"/>
              <a:ext cx="2183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1154306"/>
            <a:ext cx="2477460" cy="730885"/>
            <a:chOff x="0" y="0"/>
            <a:chExt cx="652500" cy="192496"/>
          </a:xfrm>
        </p:grpSpPr>
        <p:sp>
          <p:nvSpPr>
            <p:cNvPr name="Freeform 6" id="6"/>
            <p:cNvSpPr/>
            <p:nvPr/>
          </p:nvSpPr>
          <p:spPr>
            <a:xfrm flipH="false" flipV="false" rot="0">
              <a:off x="0" y="0"/>
              <a:ext cx="652500" cy="192496"/>
            </a:xfrm>
            <a:custGeom>
              <a:avLst/>
              <a:gdLst/>
              <a:ahLst/>
              <a:cxnLst/>
              <a:rect r="r" b="b" t="t" l="l"/>
              <a:pathLst>
                <a:path h="192496" w="652500">
                  <a:moveTo>
                    <a:pt x="0" y="0"/>
                  </a:moveTo>
                  <a:lnTo>
                    <a:pt x="652500" y="0"/>
                  </a:lnTo>
                  <a:lnTo>
                    <a:pt x="652500" y="192496"/>
                  </a:lnTo>
                  <a:lnTo>
                    <a:pt x="0" y="192496"/>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66675"/>
              <a:ext cx="652500" cy="259171"/>
            </a:xfrm>
            <a:prstGeom prst="rect">
              <a:avLst/>
            </a:prstGeom>
          </p:spPr>
          <p:txBody>
            <a:bodyPr anchor="ctr" rtlCol="false" tIns="50800" lIns="50800" bIns="50800" rIns="50800"/>
            <a:lstStyle/>
            <a:p>
              <a:pPr algn="ctr">
                <a:lnSpc>
                  <a:spcPts val="3499"/>
                </a:lnSpc>
              </a:pPr>
              <a:r>
                <a:rPr lang="en-US" sz="2499">
                  <a:solidFill>
                    <a:srgbClr val="CC0000"/>
                  </a:solidFill>
                  <a:latin typeface="Poppins"/>
                  <a:ea typeface="Poppins"/>
                  <a:cs typeface="Poppins"/>
                  <a:sym typeface="Poppins"/>
                </a:rPr>
                <a:t>PRESENTOR</a:t>
              </a:r>
            </a:p>
          </p:txBody>
        </p:sp>
      </p:grpSp>
      <p:grpSp>
        <p:nvGrpSpPr>
          <p:cNvPr name="Group 8" id="8"/>
          <p:cNvGrpSpPr/>
          <p:nvPr/>
        </p:nvGrpSpPr>
        <p:grpSpPr>
          <a:xfrm rot="0">
            <a:off x="629138" y="3662725"/>
            <a:ext cx="7011006" cy="1149985"/>
            <a:chOff x="0" y="0"/>
            <a:chExt cx="1846520" cy="302877"/>
          </a:xfrm>
        </p:grpSpPr>
        <p:sp>
          <p:nvSpPr>
            <p:cNvPr name="Freeform 9" id="9"/>
            <p:cNvSpPr/>
            <p:nvPr/>
          </p:nvSpPr>
          <p:spPr>
            <a:xfrm flipH="false" flipV="false" rot="0">
              <a:off x="0" y="0"/>
              <a:ext cx="1846520" cy="302877"/>
            </a:xfrm>
            <a:custGeom>
              <a:avLst/>
              <a:gdLst/>
              <a:ahLst/>
              <a:cxnLst/>
              <a:rect r="r" b="b" t="t" l="l"/>
              <a:pathLst>
                <a:path h="302877" w="1846520">
                  <a:moveTo>
                    <a:pt x="110425" y="0"/>
                  </a:moveTo>
                  <a:lnTo>
                    <a:pt x="1736095" y="0"/>
                  </a:lnTo>
                  <a:cubicBezTo>
                    <a:pt x="1797081" y="0"/>
                    <a:pt x="1846520" y="49439"/>
                    <a:pt x="1846520" y="110425"/>
                  </a:cubicBezTo>
                  <a:lnTo>
                    <a:pt x="1846520" y="192451"/>
                  </a:lnTo>
                  <a:cubicBezTo>
                    <a:pt x="1846520" y="221738"/>
                    <a:pt x="1834886" y="249825"/>
                    <a:pt x="1814177" y="270534"/>
                  </a:cubicBezTo>
                  <a:cubicBezTo>
                    <a:pt x="1793468" y="291243"/>
                    <a:pt x="1765381" y="302877"/>
                    <a:pt x="1736095" y="302877"/>
                  </a:cubicBezTo>
                  <a:lnTo>
                    <a:pt x="110425" y="302877"/>
                  </a:lnTo>
                  <a:cubicBezTo>
                    <a:pt x="49439" y="302877"/>
                    <a:pt x="0" y="253438"/>
                    <a:pt x="0" y="192451"/>
                  </a:cubicBezTo>
                  <a:lnTo>
                    <a:pt x="0" y="110425"/>
                  </a:lnTo>
                  <a:cubicBezTo>
                    <a:pt x="0" y="49439"/>
                    <a:pt x="49439" y="0"/>
                    <a:pt x="110425"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66675"/>
              <a:ext cx="1846520" cy="369552"/>
            </a:xfrm>
            <a:prstGeom prst="rect">
              <a:avLst/>
            </a:prstGeom>
          </p:spPr>
          <p:txBody>
            <a:bodyPr anchor="ctr" rtlCol="false" tIns="50800" lIns="50800" bIns="50800" rIns="50800"/>
            <a:lstStyle/>
            <a:p>
              <a:pPr algn="ctr">
                <a:lnSpc>
                  <a:spcPts val="3499"/>
                </a:lnSpc>
              </a:pPr>
              <a:r>
                <a:rPr lang="en-US" sz="2499">
                  <a:solidFill>
                    <a:srgbClr val="FFF5F5"/>
                  </a:solidFill>
                  <a:latin typeface="Poppins"/>
                  <a:ea typeface="Poppins"/>
                  <a:cs typeface="Poppins"/>
                  <a:sym typeface="Poppins"/>
                </a:rPr>
                <a:t>B.A. in Dance from Marygrove College (Detroit, MI)</a:t>
              </a:r>
            </a:p>
          </p:txBody>
        </p:sp>
      </p:grpSp>
      <p:sp>
        <p:nvSpPr>
          <p:cNvPr name="Freeform 11" id="11"/>
          <p:cNvSpPr/>
          <p:nvPr/>
        </p:nvSpPr>
        <p:spPr>
          <a:xfrm flipH="false" flipV="false" rot="0">
            <a:off x="8942977" y="1154306"/>
            <a:ext cx="8156344" cy="7978387"/>
          </a:xfrm>
          <a:custGeom>
            <a:avLst/>
            <a:gdLst/>
            <a:ahLst/>
            <a:cxnLst/>
            <a:rect r="r" b="b" t="t" l="l"/>
            <a:pathLst>
              <a:path h="7978387" w="8156344">
                <a:moveTo>
                  <a:pt x="0" y="0"/>
                </a:moveTo>
                <a:lnTo>
                  <a:pt x="8156344" y="0"/>
                </a:lnTo>
                <a:lnTo>
                  <a:pt x="8156344" y="7978388"/>
                </a:lnTo>
                <a:lnTo>
                  <a:pt x="0" y="79783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9099672" y="-380619"/>
            <a:ext cx="8362188" cy="11048238"/>
            <a:chOff x="0" y="0"/>
            <a:chExt cx="2202387" cy="2909824"/>
          </a:xfrm>
        </p:grpSpPr>
        <p:sp>
          <p:nvSpPr>
            <p:cNvPr name="Freeform 13" id="13"/>
            <p:cNvSpPr/>
            <p:nvPr/>
          </p:nvSpPr>
          <p:spPr>
            <a:xfrm flipH="false" flipV="false" rot="0">
              <a:off x="0" y="0"/>
              <a:ext cx="2202387" cy="2909824"/>
            </a:xfrm>
            <a:custGeom>
              <a:avLst/>
              <a:gdLst/>
              <a:ahLst/>
              <a:cxnLst/>
              <a:rect r="r" b="b" t="t" l="l"/>
              <a:pathLst>
                <a:path h="2909824" w="2202387">
                  <a:moveTo>
                    <a:pt x="0" y="0"/>
                  </a:moveTo>
                  <a:lnTo>
                    <a:pt x="2202387" y="0"/>
                  </a:lnTo>
                  <a:lnTo>
                    <a:pt x="2202387"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2202387"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9332934" y="28558"/>
            <a:ext cx="2488350" cy="1886622"/>
          </a:xfrm>
          <a:custGeom>
            <a:avLst/>
            <a:gdLst/>
            <a:ahLst/>
            <a:cxnLst/>
            <a:rect r="r" b="b" t="t" l="l"/>
            <a:pathLst>
              <a:path h="1886622" w="2488350">
                <a:moveTo>
                  <a:pt x="0" y="0"/>
                </a:moveTo>
                <a:lnTo>
                  <a:pt x="2488351" y="0"/>
                </a:lnTo>
                <a:lnTo>
                  <a:pt x="2488351" y="1886622"/>
                </a:lnTo>
                <a:lnTo>
                  <a:pt x="0" y="1886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3679296" y="266414"/>
            <a:ext cx="4433796" cy="1714929"/>
          </a:xfrm>
          <a:custGeom>
            <a:avLst/>
            <a:gdLst/>
            <a:ahLst/>
            <a:cxnLst/>
            <a:rect r="r" b="b" t="t" l="l"/>
            <a:pathLst>
              <a:path h="1714929" w="4433796">
                <a:moveTo>
                  <a:pt x="0" y="0"/>
                </a:moveTo>
                <a:lnTo>
                  <a:pt x="4433795" y="0"/>
                </a:lnTo>
                <a:lnTo>
                  <a:pt x="4433795" y="1714928"/>
                </a:lnTo>
                <a:lnTo>
                  <a:pt x="0" y="1714928"/>
                </a:lnTo>
                <a:lnTo>
                  <a:pt x="0" y="0"/>
                </a:lnTo>
                <a:close/>
              </a:path>
            </a:pathLst>
          </a:custGeom>
          <a:blipFill>
            <a:blip r:embed="rId6"/>
            <a:stretch>
              <a:fillRect l="-4014" t="-52899" r="-2745" b="-60338"/>
            </a:stretch>
          </a:blipFill>
        </p:spPr>
      </p:sp>
      <p:sp>
        <p:nvSpPr>
          <p:cNvPr name="Freeform 17" id="17"/>
          <p:cNvSpPr/>
          <p:nvPr/>
        </p:nvSpPr>
        <p:spPr>
          <a:xfrm flipH="false" flipV="false" rot="0">
            <a:off x="14708500" y="131455"/>
            <a:ext cx="3386323" cy="1783725"/>
          </a:xfrm>
          <a:custGeom>
            <a:avLst/>
            <a:gdLst/>
            <a:ahLst/>
            <a:cxnLst/>
            <a:rect r="r" b="b" t="t" l="l"/>
            <a:pathLst>
              <a:path h="1783725" w="3386323">
                <a:moveTo>
                  <a:pt x="0" y="0"/>
                </a:moveTo>
                <a:lnTo>
                  <a:pt x="3386323" y="0"/>
                </a:lnTo>
                <a:lnTo>
                  <a:pt x="3386323" y="1783725"/>
                </a:lnTo>
                <a:lnTo>
                  <a:pt x="0" y="1783725"/>
                </a:lnTo>
                <a:lnTo>
                  <a:pt x="0" y="0"/>
                </a:lnTo>
                <a:close/>
              </a:path>
            </a:pathLst>
          </a:custGeom>
          <a:blipFill>
            <a:blip r:embed="rId7"/>
            <a:stretch>
              <a:fillRect l="-16246" t="-73753" r="-11301" b="-68389"/>
            </a:stretch>
          </a:blipFill>
        </p:spPr>
      </p:sp>
      <p:sp>
        <p:nvSpPr>
          <p:cNvPr name="Freeform 18" id="18"/>
          <p:cNvSpPr/>
          <p:nvPr/>
        </p:nvSpPr>
        <p:spPr>
          <a:xfrm flipH="false" flipV="false" rot="0">
            <a:off x="6803377" y="8353469"/>
            <a:ext cx="1486671" cy="1933531"/>
          </a:xfrm>
          <a:custGeom>
            <a:avLst/>
            <a:gdLst/>
            <a:ahLst/>
            <a:cxnLst/>
            <a:rect r="r" b="b" t="t" l="l"/>
            <a:pathLst>
              <a:path h="1933531" w="1486671">
                <a:moveTo>
                  <a:pt x="0" y="0"/>
                </a:moveTo>
                <a:lnTo>
                  <a:pt x="1486670" y="0"/>
                </a:lnTo>
                <a:lnTo>
                  <a:pt x="1486670" y="1933531"/>
                </a:lnTo>
                <a:lnTo>
                  <a:pt x="0" y="1933531"/>
                </a:lnTo>
                <a:lnTo>
                  <a:pt x="0" y="0"/>
                </a:lnTo>
                <a:close/>
              </a:path>
            </a:pathLst>
          </a:custGeom>
          <a:blipFill>
            <a:blip r:embed="rId8"/>
            <a:stretch>
              <a:fillRect l="-26653" t="-11914" r="-4779" b="-14432"/>
            </a:stretch>
          </a:blipFill>
        </p:spPr>
      </p:sp>
      <p:grpSp>
        <p:nvGrpSpPr>
          <p:cNvPr name="Group 19" id="19"/>
          <p:cNvGrpSpPr/>
          <p:nvPr/>
        </p:nvGrpSpPr>
        <p:grpSpPr>
          <a:xfrm rot="0">
            <a:off x="11185656" y="3498323"/>
            <a:ext cx="4190221" cy="419022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76000" t="-41661" r="-70490" b="-43205"/>
              </a:stretch>
            </a:blipFill>
          </p:spPr>
        </p:sp>
      </p:grpSp>
      <p:sp>
        <p:nvSpPr>
          <p:cNvPr name="TextBox 21" id="21"/>
          <p:cNvSpPr txBox="true"/>
          <p:nvPr/>
        </p:nvSpPr>
        <p:spPr>
          <a:xfrm rot="0">
            <a:off x="1028700" y="2180011"/>
            <a:ext cx="6611444" cy="965835"/>
          </a:xfrm>
          <a:prstGeom prst="rect">
            <a:avLst/>
          </a:prstGeom>
        </p:spPr>
        <p:txBody>
          <a:bodyPr anchor="t" rtlCol="false" tIns="0" lIns="0" bIns="0" rIns="0">
            <a:spAutoFit/>
          </a:bodyPr>
          <a:lstStyle/>
          <a:p>
            <a:pPr algn="l">
              <a:lnSpc>
                <a:spcPts val="6719"/>
              </a:lnSpc>
            </a:pPr>
            <a:r>
              <a:rPr lang="en-US" sz="6999" spc="-335" b="true">
                <a:solidFill>
                  <a:srgbClr val="0025CC"/>
                </a:solidFill>
                <a:latin typeface="Poppins Medium"/>
                <a:ea typeface="Poppins Medium"/>
                <a:cs typeface="Poppins Medium"/>
                <a:sym typeface="Poppins Medium"/>
              </a:rPr>
              <a:t>Courtney Ozog</a:t>
            </a:r>
          </a:p>
        </p:txBody>
      </p:sp>
      <p:grpSp>
        <p:nvGrpSpPr>
          <p:cNvPr name="Group 22" id="22"/>
          <p:cNvGrpSpPr/>
          <p:nvPr/>
        </p:nvGrpSpPr>
        <p:grpSpPr>
          <a:xfrm rot="0">
            <a:off x="629138" y="5012734"/>
            <a:ext cx="7011006" cy="3340735"/>
            <a:chOff x="0" y="0"/>
            <a:chExt cx="1846520" cy="879864"/>
          </a:xfrm>
        </p:grpSpPr>
        <p:sp>
          <p:nvSpPr>
            <p:cNvPr name="Freeform 23" id="23"/>
            <p:cNvSpPr/>
            <p:nvPr/>
          </p:nvSpPr>
          <p:spPr>
            <a:xfrm flipH="false" flipV="false" rot="0">
              <a:off x="0" y="0"/>
              <a:ext cx="1846520" cy="879864"/>
            </a:xfrm>
            <a:custGeom>
              <a:avLst/>
              <a:gdLst/>
              <a:ahLst/>
              <a:cxnLst/>
              <a:rect r="r" b="b" t="t" l="l"/>
              <a:pathLst>
                <a:path h="879864" w="1846520">
                  <a:moveTo>
                    <a:pt x="110425" y="0"/>
                  </a:moveTo>
                  <a:lnTo>
                    <a:pt x="1736095" y="0"/>
                  </a:lnTo>
                  <a:cubicBezTo>
                    <a:pt x="1797081" y="0"/>
                    <a:pt x="1846520" y="49439"/>
                    <a:pt x="1846520" y="110425"/>
                  </a:cubicBezTo>
                  <a:lnTo>
                    <a:pt x="1846520" y="769439"/>
                  </a:lnTo>
                  <a:cubicBezTo>
                    <a:pt x="1846520" y="798726"/>
                    <a:pt x="1834886" y="826813"/>
                    <a:pt x="1814177" y="847522"/>
                  </a:cubicBezTo>
                  <a:cubicBezTo>
                    <a:pt x="1793468" y="868230"/>
                    <a:pt x="1765381" y="879864"/>
                    <a:pt x="1736095" y="879864"/>
                  </a:cubicBezTo>
                  <a:lnTo>
                    <a:pt x="110425" y="879864"/>
                  </a:lnTo>
                  <a:cubicBezTo>
                    <a:pt x="49439" y="879864"/>
                    <a:pt x="0" y="830425"/>
                    <a:pt x="0" y="769439"/>
                  </a:cubicBezTo>
                  <a:lnTo>
                    <a:pt x="0" y="110425"/>
                  </a:lnTo>
                  <a:cubicBezTo>
                    <a:pt x="0" y="49439"/>
                    <a:pt x="49439" y="0"/>
                    <a:pt x="110425"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24" id="24"/>
            <p:cNvSpPr txBox="true"/>
            <p:nvPr/>
          </p:nvSpPr>
          <p:spPr>
            <a:xfrm>
              <a:off x="0" y="-66675"/>
              <a:ext cx="1846520" cy="946539"/>
            </a:xfrm>
            <a:prstGeom prst="rect">
              <a:avLst/>
            </a:prstGeom>
          </p:spPr>
          <p:txBody>
            <a:bodyPr anchor="ctr" rtlCol="false" tIns="50800" lIns="50800" bIns="50800" rIns="50800"/>
            <a:lstStyle/>
            <a:p>
              <a:pPr algn="ctr">
                <a:lnSpc>
                  <a:spcPts val="3499"/>
                </a:lnSpc>
              </a:pPr>
              <a:r>
                <a:rPr lang="en-US" sz="2499">
                  <a:solidFill>
                    <a:srgbClr val="FFF5F5"/>
                  </a:solidFill>
                  <a:latin typeface="Poppins"/>
                  <a:ea typeface="Poppins"/>
                  <a:cs typeface="Poppins"/>
                  <a:sym typeface="Poppins"/>
                </a:rPr>
                <a:t>Experience in musical theatre, including high school productions with Wayne Memorial HS and community theatre productions, including Garden City Community Theatre, Inspire Theatre, On Top Of The World Productions, and the 2</a:t>
              </a:r>
              <a:r>
                <a:rPr lang="en-US" sz="2499">
                  <a:solidFill>
                    <a:srgbClr val="FFF5F5"/>
                  </a:solidFill>
                  <a:latin typeface="Poppins"/>
                  <a:ea typeface="Poppins"/>
                  <a:cs typeface="Poppins"/>
                  <a:sym typeface="Poppins"/>
                </a:rPr>
                <a:t>nd</a:t>
              </a:r>
              <a:r>
                <a:rPr lang="en-US" sz="2499">
                  <a:solidFill>
                    <a:srgbClr val="FFF5F5"/>
                  </a:solidFill>
                  <a:latin typeface="Poppins"/>
                  <a:ea typeface="Poppins"/>
                  <a:cs typeface="Poppins"/>
                  <a:sym typeface="Poppins"/>
                </a:rPr>
                <a:t> Street Performing Arts Center.</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1353287"/>
            <a:ext cx="10127303" cy="4678935"/>
            <a:chOff x="0" y="0"/>
            <a:chExt cx="2667273" cy="1232312"/>
          </a:xfrm>
        </p:grpSpPr>
        <p:sp>
          <p:nvSpPr>
            <p:cNvPr name="Freeform 9" id="9"/>
            <p:cNvSpPr/>
            <p:nvPr/>
          </p:nvSpPr>
          <p:spPr>
            <a:xfrm flipH="false" flipV="false" rot="0">
              <a:off x="0" y="0"/>
              <a:ext cx="2667273" cy="1232312"/>
            </a:xfrm>
            <a:custGeom>
              <a:avLst/>
              <a:gdLst/>
              <a:ahLst/>
              <a:cxnLst/>
              <a:rect r="r" b="b" t="t" l="l"/>
              <a:pathLst>
                <a:path h="1232312" w="2667273">
                  <a:moveTo>
                    <a:pt x="38223" y="0"/>
                  </a:moveTo>
                  <a:lnTo>
                    <a:pt x="2629050" y="0"/>
                  </a:lnTo>
                  <a:cubicBezTo>
                    <a:pt x="2650160" y="0"/>
                    <a:pt x="2667273" y="17113"/>
                    <a:pt x="2667273" y="38223"/>
                  </a:cubicBezTo>
                  <a:lnTo>
                    <a:pt x="2667273" y="1194089"/>
                  </a:lnTo>
                  <a:cubicBezTo>
                    <a:pt x="2667273" y="1215199"/>
                    <a:pt x="2650160" y="1232312"/>
                    <a:pt x="2629050" y="1232312"/>
                  </a:cubicBezTo>
                  <a:lnTo>
                    <a:pt x="38223" y="1232312"/>
                  </a:lnTo>
                  <a:cubicBezTo>
                    <a:pt x="17113" y="1232312"/>
                    <a:pt x="0" y="1215199"/>
                    <a:pt x="0" y="119408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337087"/>
            </a:xfrm>
            <a:prstGeom prst="rect">
              <a:avLst/>
            </a:prstGeom>
          </p:spPr>
          <p:txBody>
            <a:bodyPr anchor="ctr" rtlCol="false" tIns="50800" lIns="50800" bIns="50800" rIns="50800"/>
            <a:lstStyle/>
            <a:p>
              <a:pPr algn="l">
                <a:lnSpc>
                  <a:spcPts val="4900"/>
                </a:lnSpc>
              </a:pPr>
              <a:r>
                <a:rPr lang="en-US" sz="3500">
                  <a:solidFill>
                    <a:srgbClr val="FFF5F5"/>
                  </a:solidFill>
                  <a:latin typeface="Poppins"/>
                  <a:ea typeface="Poppins"/>
                  <a:cs typeface="Poppins"/>
                  <a:sym typeface="Poppins"/>
                </a:rPr>
                <a:t>This is an open-level event with a theatrical performance by one to three skaters wearing a partial body or full-body inflatable costume.</a:t>
              </a:r>
            </a:p>
            <a:p>
              <a:pPr algn="l">
                <a:lnSpc>
                  <a:spcPts val="4900"/>
                </a:lnSpc>
              </a:pPr>
            </a:p>
            <a:p>
              <a:pPr algn="l">
                <a:lnSpc>
                  <a:spcPts val="4900"/>
                </a:lnSpc>
              </a:pPr>
              <a:r>
                <a:rPr lang="en-US" sz="3500">
                  <a:solidFill>
                    <a:srgbClr val="FFF5F5"/>
                  </a:solidFill>
                  <a:latin typeface="Poppins"/>
                  <a:ea typeface="Poppins"/>
                  <a:cs typeface="Poppins"/>
                  <a:sym typeface="Poppins"/>
                </a:rPr>
                <a:t>Programs are performed under full ar</a:t>
              </a:r>
              <a:r>
                <a:rPr lang="en-US" sz="3500">
                  <a:solidFill>
                    <a:srgbClr val="FFF5F5"/>
                  </a:solidFill>
                  <a:latin typeface="Poppins"/>
                  <a:ea typeface="Poppins"/>
                  <a:cs typeface="Poppins"/>
                  <a:sym typeface="Poppins"/>
                </a:rPr>
                <a:t>ena lighting (for safety reasons).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070183" y="95250"/>
            <a:ext cx="5235790"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Inflatables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1353287"/>
            <a:ext cx="10127303" cy="5917185"/>
            <a:chOff x="0" y="0"/>
            <a:chExt cx="2667273" cy="1558435"/>
          </a:xfrm>
        </p:grpSpPr>
        <p:sp>
          <p:nvSpPr>
            <p:cNvPr name="Freeform 9" id="9"/>
            <p:cNvSpPr/>
            <p:nvPr/>
          </p:nvSpPr>
          <p:spPr>
            <a:xfrm flipH="false" flipV="false" rot="0">
              <a:off x="0" y="0"/>
              <a:ext cx="2667273" cy="1558435"/>
            </a:xfrm>
            <a:custGeom>
              <a:avLst/>
              <a:gdLst/>
              <a:ahLst/>
              <a:cxnLst/>
              <a:rect r="r" b="b" t="t" l="l"/>
              <a:pathLst>
                <a:path h="1558435" w="2667273">
                  <a:moveTo>
                    <a:pt x="38223" y="0"/>
                  </a:moveTo>
                  <a:lnTo>
                    <a:pt x="2629050" y="0"/>
                  </a:lnTo>
                  <a:cubicBezTo>
                    <a:pt x="2650160" y="0"/>
                    <a:pt x="2667273" y="17113"/>
                    <a:pt x="2667273" y="38223"/>
                  </a:cubicBezTo>
                  <a:lnTo>
                    <a:pt x="2667273" y="1520213"/>
                  </a:lnTo>
                  <a:cubicBezTo>
                    <a:pt x="2667273" y="1541322"/>
                    <a:pt x="2650160" y="1558435"/>
                    <a:pt x="2629050" y="1558435"/>
                  </a:cubicBezTo>
                  <a:lnTo>
                    <a:pt x="38223" y="1558435"/>
                  </a:lnTo>
                  <a:cubicBezTo>
                    <a:pt x="17113" y="1558435"/>
                    <a:pt x="0" y="1541322"/>
                    <a:pt x="0" y="1520213"/>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663210"/>
            </a:xfrm>
            <a:prstGeom prst="rect">
              <a:avLst/>
            </a:prstGeom>
          </p:spPr>
          <p:txBody>
            <a:bodyPr anchor="ctr" rtlCol="false" tIns="50800" lIns="50800" bIns="50800" rIns="50800"/>
            <a:lstStyle/>
            <a:p>
              <a:pPr algn="l">
                <a:lnSpc>
                  <a:spcPts val="4900"/>
                </a:lnSpc>
              </a:pPr>
              <a:r>
                <a:rPr lang="en-US" sz="3500">
                  <a:solidFill>
                    <a:srgbClr val="FFF5F5"/>
                  </a:solidFill>
                  <a:latin typeface="Poppins"/>
                  <a:ea typeface="Poppins"/>
                  <a:cs typeface="Poppins"/>
                  <a:sym typeface="Poppins"/>
                </a:rPr>
                <a:t>All open inflatable programs are allowed a 1:30 maximum program time.</a:t>
              </a:r>
            </a:p>
            <a:p>
              <a:pPr algn="l">
                <a:lnSpc>
                  <a:spcPts val="4900"/>
                </a:lnSpc>
              </a:pPr>
            </a:p>
            <a:p>
              <a:pPr algn="l">
                <a:lnSpc>
                  <a:spcPts val="4900"/>
                </a:lnSpc>
              </a:pPr>
              <a:r>
                <a:rPr lang="en-US" sz="3500">
                  <a:solidFill>
                    <a:srgbClr val="FFF5F5"/>
                  </a:solidFill>
                  <a:latin typeface="Poppins"/>
                  <a:ea typeface="Poppins"/>
                  <a:cs typeface="Poppins"/>
                  <a:sym typeface="Poppins"/>
                </a:rPr>
                <a:t>Inflatable costumes that impersonate humans (e.g., sumo wrestlers) are not permitted.</a:t>
              </a:r>
            </a:p>
            <a:p>
              <a:pPr algn="l">
                <a:lnSpc>
                  <a:spcPts val="4900"/>
                </a:lnSpc>
              </a:pPr>
            </a:p>
            <a:p>
              <a:pPr algn="l" marL="755652" indent="-377826" lvl="1">
                <a:lnSpc>
                  <a:spcPts val="4900"/>
                </a:lnSpc>
                <a:buFont typeface="Arial"/>
                <a:buChar char="•"/>
              </a:pPr>
              <a:r>
                <a:rPr lang="en-US" sz="3500">
                  <a:solidFill>
                    <a:srgbClr val="FFF5F5"/>
                  </a:solidFill>
                  <a:latin typeface="Poppins"/>
                  <a:ea typeface="Poppins"/>
                  <a:cs typeface="Poppins"/>
                  <a:sym typeface="Poppins"/>
                </a:rPr>
                <a:t>Lip synching is permitted</a:t>
              </a:r>
            </a:p>
            <a:p>
              <a:pPr algn="l" marL="755652" indent="-377826" lvl="1">
                <a:lnSpc>
                  <a:spcPts val="4900"/>
                </a:lnSpc>
                <a:buFont typeface="Arial"/>
                <a:buChar char="•"/>
              </a:pPr>
              <a:r>
                <a:rPr lang="en-US" sz="3500">
                  <a:solidFill>
                    <a:srgbClr val="FFF5F5"/>
                  </a:solidFill>
                  <a:latin typeface="Poppins"/>
                  <a:ea typeface="Poppins"/>
                  <a:cs typeface="Poppins"/>
                  <a:sym typeface="Poppins"/>
                </a:rPr>
                <a:t>Props and Scenery are not permitted</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070183" y="95250"/>
            <a:ext cx="5235790"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Inflatables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1353287"/>
            <a:ext cx="10127303" cy="6620702"/>
            <a:chOff x="0" y="0"/>
            <a:chExt cx="2667273" cy="1743724"/>
          </a:xfrm>
        </p:grpSpPr>
        <p:sp>
          <p:nvSpPr>
            <p:cNvPr name="Freeform 9" id="9"/>
            <p:cNvSpPr/>
            <p:nvPr/>
          </p:nvSpPr>
          <p:spPr>
            <a:xfrm flipH="false" flipV="false" rot="0">
              <a:off x="0" y="0"/>
              <a:ext cx="2667273" cy="1743724"/>
            </a:xfrm>
            <a:custGeom>
              <a:avLst/>
              <a:gdLst/>
              <a:ahLst/>
              <a:cxnLst/>
              <a:rect r="r" b="b" t="t" l="l"/>
              <a:pathLst>
                <a:path h="1743724" w="2667273">
                  <a:moveTo>
                    <a:pt x="38223" y="0"/>
                  </a:moveTo>
                  <a:lnTo>
                    <a:pt x="2629050" y="0"/>
                  </a:lnTo>
                  <a:cubicBezTo>
                    <a:pt x="2650160" y="0"/>
                    <a:pt x="2667273" y="17113"/>
                    <a:pt x="2667273" y="38223"/>
                  </a:cubicBezTo>
                  <a:lnTo>
                    <a:pt x="2667273" y="1705501"/>
                  </a:lnTo>
                  <a:cubicBezTo>
                    <a:pt x="2667273" y="1726611"/>
                    <a:pt x="2650160" y="1743724"/>
                    <a:pt x="2629050" y="1743724"/>
                  </a:cubicBezTo>
                  <a:lnTo>
                    <a:pt x="38223" y="1743724"/>
                  </a:lnTo>
                  <a:cubicBezTo>
                    <a:pt x="17113" y="1743724"/>
                    <a:pt x="0" y="1726611"/>
                    <a:pt x="0" y="1705501"/>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848499"/>
            </a:xfrm>
            <a:prstGeom prst="rect">
              <a:avLst/>
            </a:prstGeom>
          </p:spPr>
          <p:txBody>
            <a:bodyPr anchor="ctr" rtlCol="false" tIns="50800" lIns="50800" bIns="50800" rIns="50800"/>
            <a:lstStyle/>
            <a:p>
              <a:pPr algn="l">
                <a:lnSpc>
                  <a:spcPts val="4900"/>
                </a:lnSpc>
              </a:pPr>
              <a:r>
                <a:rPr lang="en-US" sz="3500">
                  <a:solidFill>
                    <a:srgbClr val="FFF5F5"/>
                  </a:solidFill>
                  <a:latin typeface="Poppins"/>
                  <a:ea typeface="Poppins"/>
                  <a:cs typeface="Poppins"/>
                  <a:sym typeface="Poppins"/>
                </a:rPr>
                <a:t>Skaters will be able to enter this themed event according to their level, with a program under the theme of:</a:t>
              </a:r>
            </a:p>
            <a:p>
              <a:pPr algn="ctr">
                <a:lnSpc>
                  <a:spcPts val="11200"/>
                </a:lnSpc>
              </a:pPr>
            </a:p>
            <a:p>
              <a:pPr algn="ctr">
                <a:lnSpc>
                  <a:spcPts val="11200"/>
                </a:lnSpc>
              </a:pPr>
              <a:r>
                <a:rPr lang="en-US" sz="8000">
                  <a:solidFill>
                    <a:srgbClr val="FFF5F5"/>
                  </a:solidFill>
                  <a:latin typeface="Poppins"/>
                  <a:ea typeface="Poppins"/>
                  <a:cs typeface="Poppins"/>
                  <a:sym typeface="Poppins"/>
                </a:rPr>
                <a:t>DIVAS of the 80s and 90s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4"/>
            <a:stretch>
              <a:fillRect l="-4014" t="-52899" r="-2745" b="-60338"/>
            </a:stretch>
          </a:blipFill>
        </p:spPr>
      </p:sp>
      <p:sp>
        <p:nvSpPr>
          <p:cNvPr name="Freeform 16" id="16"/>
          <p:cNvSpPr/>
          <p:nvPr/>
        </p:nvSpPr>
        <p:spPr>
          <a:xfrm flipH="false" flipV="false" rot="0">
            <a:off x="12675149" y="3925484"/>
            <a:ext cx="3463138" cy="2549735"/>
          </a:xfrm>
          <a:custGeom>
            <a:avLst/>
            <a:gdLst/>
            <a:ahLst/>
            <a:cxnLst/>
            <a:rect r="r" b="b" t="t" l="l"/>
            <a:pathLst>
              <a:path h="2549735" w="3463138">
                <a:moveTo>
                  <a:pt x="0" y="0"/>
                </a:moveTo>
                <a:lnTo>
                  <a:pt x="3463138" y="0"/>
                </a:lnTo>
                <a:lnTo>
                  <a:pt x="3463138" y="2549735"/>
                </a:lnTo>
                <a:lnTo>
                  <a:pt x="0" y="2549735"/>
                </a:lnTo>
                <a:lnTo>
                  <a:pt x="0" y="0"/>
                </a:lnTo>
                <a:close/>
              </a:path>
            </a:pathLst>
          </a:custGeom>
          <a:blipFill>
            <a:blip r:embed="rId5"/>
            <a:stretch>
              <a:fillRect l="0" t="0" r="0" b="0"/>
            </a:stretch>
          </a:blipFill>
        </p:spPr>
      </p:sp>
      <p:sp>
        <p:nvSpPr>
          <p:cNvPr name="TextBox 17" id="17"/>
          <p:cNvSpPr txBox="true"/>
          <p:nvPr/>
        </p:nvSpPr>
        <p:spPr>
          <a:xfrm rot="0">
            <a:off x="4082615" y="95250"/>
            <a:ext cx="6223357"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Theme Event</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1353287"/>
            <a:ext cx="10127303" cy="8393685"/>
            <a:chOff x="0" y="0"/>
            <a:chExt cx="2667273" cy="2210682"/>
          </a:xfrm>
        </p:grpSpPr>
        <p:sp>
          <p:nvSpPr>
            <p:cNvPr name="Freeform 9" id="9"/>
            <p:cNvSpPr/>
            <p:nvPr/>
          </p:nvSpPr>
          <p:spPr>
            <a:xfrm flipH="false" flipV="false" rot="0">
              <a:off x="0" y="0"/>
              <a:ext cx="2667273" cy="2210682"/>
            </a:xfrm>
            <a:custGeom>
              <a:avLst/>
              <a:gdLst/>
              <a:ahLst/>
              <a:cxnLst/>
              <a:rect r="r" b="b" t="t" l="l"/>
              <a:pathLst>
                <a:path h="2210682" w="2667273">
                  <a:moveTo>
                    <a:pt x="38223" y="0"/>
                  </a:moveTo>
                  <a:lnTo>
                    <a:pt x="2629050" y="0"/>
                  </a:lnTo>
                  <a:cubicBezTo>
                    <a:pt x="2650160" y="0"/>
                    <a:pt x="2667273" y="17113"/>
                    <a:pt x="2667273" y="38223"/>
                  </a:cubicBezTo>
                  <a:lnTo>
                    <a:pt x="2667273" y="2172459"/>
                  </a:lnTo>
                  <a:cubicBezTo>
                    <a:pt x="2667273" y="2193569"/>
                    <a:pt x="2650160" y="2210682"/>
                    <a:pt x="2629050" y="2210682"/>
                  </a:cubicBezTo>
                  <a:lnTo>
                    <a:pt x="38223" y="2210682"/>
                  </a:lnTo>
                  <a:cubicBezTo>
                    <a:pt x="17113" y="2210682"/>
                    <a:pt x="0" y="2193569"/>
                    <a:pt x="0" y="217245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2315457"/>
            </a:xfrm>
            <a:prstGeom prst="rect">
              <a:avLst/>
            </a:prstGeom>
          </p:spPr>
          <p:txBody>
            <a:bodyPr anchor="ctr" rtlCol="false" tIns="50800" lIns="50800" bIns="50800" rIns="50800"/>
            <a:lstStyle/>
            <a:p>
              <a:pPr algn="l">
                <a:lnSpc>
                  <a:spcPts val="4900"/>
                </a:lnSpc>
              </a:pPr>
              <a:r>
                <a:rPr lang="en-US" sz="3500">
                  <a:solidFill>
                    <a:srgbClr val="FFF5F5"/>
                  </a:solidFill>
                  <a:latin typeface="Poppins"/>
                  <a:ea typeface="Poppins"/>
                  <a:cs typeface="Poppins"/>
                  <a:sym typeface="Poppins"/>
                </a:rPr>
                <a:t>The selected music or sound environment must be a song released between 1/1/1980 and 12/31/1999 or an artist that was active with a song or album released in this time period.</a:t>
              </a:r>
            </a:p>
            <a:p>
              <a:pPr algn="l">
                <a:lnSpc>
                  <a:spcPts val="4900"/>
                </a:lnSpc>
              </a:pPr>
            </a:p>
            <a:p>
              <a:pPr algn="l">
                <a:lnSpc>
                  <a:spcPts val="4900"/>
                </a:lnSpc>
              </a:pPr>
              <a:r>
                <a:rPr lang="en-US" sz="3500">
                  <a:solidFill>
                    <a:srgbClr val="FFF5F5"/>
                  </a:solidFill>
                  <a:latin typeface="Poppins"/>
                  <a:ea typeface="Poppins"/>
                  <a:cs typeface="Poppins"/>
                  <a:sym typeface="Poppins"/>
                </a:rPr>
                <a:t>Skaters may use the original, re-release, or a cover of the song.</a:t>
              </a:r>
            </a:p>
            <a:p>
              <a:pPr algn="l">
                <a:lnSpc>
                  <a:spcPts val="4900"/>
                </a:lnSpc>
              </a:pPr>
            </a:p>
            <a:p>
              <a:pPr algn="l">
                <a:lnSpc>
                  <a:spcPts val="4900"/>
                </a:lnSpc>
              </a:pPr>
              <a:r>
                <a:rPr lang="en-US" sz="3500">
                  <a:solidFill>
                    <a:srgbClr val="FFF5F5"/>
                  </a:solidFill>
                  <a:latin typeface="Poppins"/>
                  <a:ea typeface="Poppins"/>
                  <a:cs typeface="Poppins"/>
                  <a:sym typeface="Poppins"/>
                </a:rPr>
                <a:t>A diva (regardless of gender) is considered a successful performer or personality who behaves as if they are very special or important.</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4"/>
            <a:stretch>
              <a:fillRect l="-4014" t="-52899" r="-2745" b="-60338"/>
            </a:stretch>
          </a:blipFill>
        </p:spPr>
      </p:sp>
      <p:sp>
        <p:nvSpPr>
          <p:cNvPr name="Freeform 16" id="16"/>
          <p:cNvSpPr/>
          <p:nvPr/>
        </p:nvSpPr>
        <p:spPr>
          <a:xfrm flipH="false" flipV="false" rot="0">
            <a:off x="12675149" y="3925484"/>
            <a:ext cx="3463138" cy="2549735"/>
          </a:xfrm>
          <a:custGeom>
            <a:avLst/>
            <a:gdLst/>
            <a:ahLst/>
            <a:cxnLst/>
            <a:rect r="r" b="b" t="t" l="l"/>
            <a:pathLst>
              <a:path h="2549735" w="3463138">
                <a:moveTo>
                  <a:pt x="0" y="0"/>
                </a:moveTo>
                <a:lnTo>
                  <a:pt x="3463138" y="0"/>
                </a:lnTo>
                <a:lnTo>
                  <a:pt x="3463138" y="2549735"/>
                </a:lnTo>
                <a:lnTo>
                  <a:pt x="0" y="2549735"/>
                </a:lnTo>
                <a:lnTo>
                  <a:pt x="0" y="0"/>
                </a:lnTo>
                <a:close/>
              </a:path>
            </a:pathLst>
          </a:custGeom>
          <a:blipFill>
            <a:blip r:embed="rId5"/>
            <a:stretch>
              <a:fillRect l="0" t="0" r="0" b="0"/>
            </a:stretch>
          </a:blipFill>
        </p:spPr>
      </p:sp>
      <p:sp>
        <p:nvSpPr>
          <p:cNvPr name="TextBox 17" id="17"/>
          <p:cNvSpPr txBox="true"/>
          <p:nvPr/>
        </p:nvSpPr>
        <p:spPr>
          <a:xfrm rot="0">
            <a:off x="4082615" y="95250"/>
            <a:ext cx="6223357"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Theme Event</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1353287"/>
            <a:ext cx="10127303" cy="7774560"/>
            <a:chOff x="0" y="0"/>
            <a:chExt cx="2667273" cy="2047621"/>
          </a:xfrm>
        </p:grpSpPr>
        <p:sp>
          <p:nvSpPr>
            <p:cNvPr name="Freeform 9" id="9"/>
            <p:cNvSpPr/>
            <p:nvPr/>
          </p:nvSpPr>
          <p:spPr>
            <a:xfrm flipH="false" flipV="false" rot="0">
              <a:off x="0" y="0"/>
              <a:ext cx="2667273" cy="2047621"/>
            </a:xfrm>
            <a:custGeom>
              <a:avLst/>
              <a:gdLst/>
              <a:ahLst/>
              <a:cxnLst/>
              <a:rect r="r" b="b" t="t" l="l"/>
              <a:pathLst>
                <a:path h="2047621" w="2667273">
                  <a:moveTo>
                    <a:pt x="38223" y="0"/>
                  </a:moveTo>
                  <a:lnTo>
                    <a:pt x="2629050" y="0"/>
                  </a:lnTo>
                  <a:cubicBezTo>
                    <a:pt x="2650160" y="0"/>
                    <a:pt x="2667273" y="17113"/>
                    <a:pt x="2667273" y="38223"/>
                  </a:cubicBezTo>
                  <a:lnTo>
                    <a:pt x="2667273" y="2009398"/>
                  </a:lnTo>
                  <a:cubicBezTo>
                    <a:pt x="2667273" y="2030508"/>
                    <a:pt x="2650160" y="2047621"/>
                    <a:pt x="2629050" y="2047621"/>
                  </a:cubicBezTo>
                  <a:lnTo>
                    <a:pt x="38223" y="2047621"/>
                  </a:lnTo>
                  <a:cubicBezTo>
                    <a:pt x="17113" y="2047621"/>
                    <a:pt x="0" y="2030508"/>
                    <a:pt x="0" y="2009398"/>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2152396"/>
            </a:xfrm>
            <a:prstGeom prst="rect">
              <a:avLst/>
            </a:prstGeom>
          </p:spPr>
          <p:txBody>
            <a:bodyPr anchor="ctr" rtlCol="false" tIns="50800" lIns="50800" bIns="50800" rIns="50800"/>
            <a:lstStyle/>
            <a:p>
              <a:pPr algn="l" marL="755652" indent="-377826" lvl="1">
                <a:lnSpc>
                  <a:spcPts val="4900"/>
                </a:lnSpc>
                <a:buFont typeface="Arial"/>
                <a:buChar char="•"/>
              </a:pPr>
              <a:r>
                <a:rPr lang="en-US" sz="3500">
                  <a:solidFill>
                    <a:srgbClr val="FFF5F5"/>
                  </a:solidFill>
                  <a:latin typeface="Poppins"/>
                  <a:ea typeface="Poppins"/>
                  <a:cs typeface="Poppins"/>
                  <a:sym typeface="Poppins"/>
                </a:rPr>
                <a:t>Lip synching is permitted</a:t>
              </a:r>
            </a:p>
            <a:p>
              <a:pPr algn="l" marL="755652" indent="-377826" lvl="1">
                <a:lnSpc>
                  <a:spcPts val="4900"/>
                </a:lnSpc>
                <a:buFont typeface="Arial"/>
                <a:buChar char="•"/>
              </a:pPr>
              <a:r>
                <a:rPr lang="en-US" sz="3500">
                  <a:solidFill>
                    <a:srgbClr val="FFF5F5"/>
                  </a:solidFill>
                  <a:latin typeface="Poppins"/>
                  <a:ea typeface="Poppins"/>
                  <a:cs typeface="Poppins"/>
                  <a:sym typeface="Poppins"/>
                </a:rPr>
                <a:t>Props and Scenery are permitted</a:t>
              </a:r>
            </a:p>
            <a:p>
              <a:pPr algn="l" marL="755652" indent="-377826" lvl="1">
                <a:lnSpc>
                  <a:spcPts val="4900"/>
                </a:lnSpc>
                <a:buFont typeface="Arial"/>
                <a:buChar char="•"/>
              </a:pPr>
              <a:r>
                <a:rPr lang="en-US" sz="3500">
                  <a:solidFill>
                    <a:srgbClr val="FFF5F5"/>
                  </a:solidFill>
                  <a:latin typeface="Poppins"/>
                  <a:ea typeface="Poppins"/>
                  <a:cs typeface="Poppins"/>
                  <a:sym typeface="Poppins"/>
                </a:rPr>
                <a:t>The theme event should mimic a Parade of Champions event where all program types are represented.  Programs should be choreographed as an Emotional, Character, Comedic, Choreographic-Artistry, or Lyrical Pop program.</a:t>
              </a:r>
            </a:p>
            <a:p>
              <a:pPr algn="l" marL="1511304" indent="-503768" lvl="2">
                <a:lnSpc>
                  <a:spcPts val="4900"/>
                </a:lnSpc>
                <a:buFont typeface="Arial"/>
                <a:buChar char="⚬"/>
              </a:pPr>
              <a:r>
                <a:rPr lang="en-US" sz="3500">
                  <a:solidFill>
                    <a:srgbClr val="FFF5F5"/>
                  </a:solidFill>
                  <a:latin typeface="Poppins"/>
                  <a:ea typeface="Poppins"/>
                  <a:cs typeface="Poppins"/>
                  <a:sym typeface="Poppins"/>
                </a:rPr>
                <a:t>Since this event is mixed with different styles of programs, the Not According to Requirements deduction will not apply. </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4"/>
            <a:stretch>
              <a:fillRect l="-4014" t="-52899" r="-2745" b="-60338"/>
            </a:stretch>
          </a:blipFill>
        </p:spPr>
      </p:sp>
      <p:sp>
        <p:nvSpPr>
          <p:cNvPr name="Freeform 16" id="16"/>
          <p:cNvSpPr/>
          <p:nvPr/>
        </p:nvSpPr>
        <p:spPr>
          <a:xfrm flipH="false" flipV="false" rot="0">
            <a:off x="12675149" y="3925484"/>
            <a:ext cx="3463138" cy="2549735"/>
          </a:xfrm>
          <a:custGeom>
            <a:avLst/>
            <a:gdLst/>
            <a:ahLst/>
            <a:cxnLst/>
            <a:rect r="r" b="b" t="t" l="l"/>
            <a:pathLst>
              <a:path h="2549735" w="3463138">
                <a:moveTo>
                  <a:pt x="0" y="0"/>
                </a:moveTo>
                <a:lnTo>
                  <a:pt x="3463138" y="0"/>
                </a:lnTo>
                <a:lnTo>
                  <a:pt x="3463138" y="2549735"/>
                </a:lnTo>
                <a:lnTo>
                  <a:pt x="0" y="2549735"/>
                </a:lnTo>
                <a:lnTo>
                  <a:pt x="0" y="0"/>
                </a:lnTo>
                <a:close/>
              </a:path>
            </a:pathLst>
          </a:custGeom>
          <a:blipFill>
            <a:blip r:embed="rId5"/>
            <a:stretch>
              <a:fillRect l="0" t="0" r="0" b="0"/>
            </a:stretch>
          </a:blipFill>
        </p:spPr>
      </p:sp>
      <p:sp>
        <p:nvSpPr>
          <p:cNvPr name="TextBox 17" id="17"/>
          <p:cNvSpPr txBox="true"/>
          <p:nvPr/>
        </p:nvSpPr>
        <p:spPr>
          <a:xfrm rot="0">
            <a:off x="4082615" y="95250"/>
            <a:ext cx="6223357"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Theme Event</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971800"/>
            <a:ext cx="10127303" cy="3995420"/>
            <a:chOff x="0" y="0"/>
            <a:chExt cx="2667273" cy="1052292"/>
          </a:xfrm>
        </p:grpSpPr>
        <p:sp>
          <p:nvSpPr>
            <p:cNvPr name="Freeform 9" id="9"/>
            <p:cNvSpPr/>
            <p:nvPr/>
          </p:nvSpPr>
          <p:spPr>
            <a:xfrm flipH="false" flipV="false" rot="0">
              <a:off x="0" y="0"/>
              <a:ext cx="2667273" cy="1052292"/>
            </a:xfrm>
            <a:custGeom>
              <a:avLst/>
              <a:gdLst/>
              <a:ahLst/>
              <a:cxnLst/>
              <a:rect r="r" b="b" t="t" l="l"/>
              <a:pathLst>
                <a:path h="1052292" w="2667273">
                  <a:moveTo>
                    <a:pt x="38223" y="0"/>
                  </a:moveTo>
                  <a:lnTo>
                    <a:pt x="2629050" y="0"/>
                  </a:lnTo>
                  <a:cubicBezTo>
                    <a:pt x="2650160" y="0"/>
                    <a:pt x="2667273" y="17113"/>
                    <a:pt x="2667273" y="38223"/>
                  </a:cubicBezTo>
                  <a:lnTo>
                    <a:pt x="2667273" y="1014069"/>
                  </a:lnTo>
                  <a:cubicBezTo>
                    <a:pt x="2667273" y="1035179"/>
                    <a:pt x="2650160" y="1052292"/>
                    <a:pt x="2629050" y="1052292"/>
                  </a:cubicBezTo>
                  <a:lnTo>
                    <a:pt x="38223" y="1052292"/>
                  </a:lnTo>
                  <a:cubicBezTo>
                    <a:pt x="17113" y="1052292"/>
                    <a:pt x="0" y="1035179"/>
                    <a:pt x="0" y="101406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42875"/>
              <a:ext cx="2667273" cy="1195167"/>
            </a:xfrm>
            <a:prstGeom prst="rect">
              <a:avLst/>
            </a:prstGeom>
          </p:spPr>
          <p:txBody>
            <a:bodyPr anchor="ctr" rtlCol="false" tIns="50800" lIns="50800" bIns="50800" rIns="50800"/>
            <a:lstStyle/>
            <a:p>
              <a:pPr algn="l">
                <a:lnSpc>
                  <a:spcPts val="7000"/>
                </a:lnSpc>
              </a:pPr>
              <a:r>
                <a:rPr lang="en-US" sz="5000">
                  <a:solidFill>
                    <a:srgbClr val="FFF5F5"/>
                  </a:solidFill>
                  <a:latin typeface="Poppins"/>
                  <a:ea typeface="Poppins"/>
                  <a:cs typeface="Poppins"/>
                  <a:sym typeface="Poppins"/>
                </a:rPr>
                <a:t>Skaters in the following events do not need to qualify in the individual or elective events to qualify for National Showcase.</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070183" y="95250"/>
            <a:ext cx="5235790"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Production Numbers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971800"/>
            <a:ext cx="10127303" cy="5767070"/>
            <a:chOff x="0" y="0"/>
            <a:chExt cx="2667273" cy="1518899"/>
          </a:xfrm>
        </p:grpSpPr>
        <p:sp>
          <p:nvSpPr>
            <p:cNvPr name="Freeform 9" id="9"/>
            <p:cNvSpPr/>
            <p:nvPr/>
          </p:nvSpPr>
          <p:spPr>
            <a:xfrm flipH="false" flipV="false" rot="0">
              <a:off x="0" y="0"/>
              <a:ext cx="2667273" cy="1518899"/>
            </a:xfrm>
            <a:custGeom>
              <a:avLst/>
              <a:gdLst/>
              <a:ahLst/>
              <a:cxnLst/>
              <a:rect r="r" b="b" t="t" l="l"/>
              <a:pathLst>
                <a:path h="1518899" w="2667273">
                  <a:moveTo>
                    <a:pt x="38223" y="0"/>
                  </a:moveTo>
                  <a:lnTo>
                    <a:pt x="2629050" y="0"/>
                  </a:lnTo>
                  <a:cubicBezTo>
                    <a:pt x="2650160" y="0"/>
                    <a:pt x="2667273" y="17113"/>
                    <a:pt x="2667273" y="38223"/>
                  </a:cubicBezTo>
                  <a:lnTo>
                    <a:pt x="2667273" y="1480676"/>
                  </a:lnTo>
                  <a:cubicBezTo>
                    <a:pt x="2667273" y="1501786"/>
                    <a:pt x="2650160" y="1518899"/>
                    <a:pt x="2629050" y="1518899"/>
                  </a:cubicBezTo>
                  <a:lnTo>
                    <a:pt x="38223" y="1518899"/>
                  </a:lnTo>
                  <a:cubicBezTo>
                    <a:pt x="17113" y="1518899"/>
                    <a:pt x="0" y="1501786"/>
                    <a:pt x="0" y="1480676"/>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42875"/>
              <a:ext cx="2667273" cy="1661774"/>
            </a:xfrm>
            <a:prstGeom prst="rect">
              <a:avLst/>
            </a:prstGeom>
          </p:spPr>
          <p:txBody>
            <a:bodyPr anchor="ctr" rtlCol="false" tIns="50800" lIns="50800" bIns="50800" rIns="50800"/>
            <a:lstStyle/>
            <a:p>
              <a:pPr algn="l">
                <a:lnSpc>
                  <a:spcPts val="7000"/>
                </a:lnSpc>
              </a:pPr>
              <a:r>
                <a:rPr lang="en-US" sz="5000">
                  <a:solidFill>
                    <a:srgbClr val="FFF5F5"/>
                  </a:solidFill>
                  <a:latin typeface="Poppins"/>
                  <a:ea typeface="Poppins"/>
                  <a:cs typeface="Poppins"/>
                  <a:sym typeface="Poppins"/>
                </a:rPr>
                <a:t>Mini Production Ensemble</a:t>
              </a:r>
            </a:p>
            <a:p>
              <a:pPr algn="l" marL="1079501" indent="-539750" lvl="1">
                <a:lnSpc>
                  <a:spcPts val="7000"/>
                </a:lnSpc>
                <a:buFont typeface="Arial"/>
                <a:buChar char="•"/>
              </a:pPr>
              <a:r>
                <a:rPr lang="en-US" sz="5000">
                  <a:solidFill>
                    <a:srgbClr val="FFF5F5"/>
                  </a:solidFill>
                  <a:latin typeface="Poppins"/>
                  <a:ea typeface="Poppins"/>
                  <a:cs typeface="Poppins"/>
                  <a:sym typeface="Poppins"/>
                </a:rPr>
                <a:t>Theatrical performances by 4-8 skaters</a:t>
              </a:r>
            </a:p>
            <a:p>
              <a:pPr algn="l">
                <a:lnSpc>
                  <a:spcPts val="7000"/>
                </a:lnSpc>
              </a:pPr>
              <a:r>
                <a:rPr lang="en-US" sz="5000">
                  <a:solidFill>
                    <a:srgbClr val="FFF5F5"/>
                  </a:solidFill>
                  <a:latin typeface="Poppins"/>
                  <a:ea typeface="Poppins"/>
                  <a:cs typeface="Poppins"/>
                  <a:sym typeface="Poppins"/>
                </a:rPr>
                <a:t>Production Ensemble</a:t>
              </a:r>
            </a:p>
            <a:p>
              <a:pPr algn="l" marL="1079501" indent="-539750" lvl="1">
                <a:lnSpc>
                  <a:spcPts val="7000"/>
                </a:lnSpc>
                <a:buFont typeface="Arial"/>
                <a:buChar char="•"/>
              </a:pPr>
              <a:r>
                <a:rPr lang="en-US" sz="5000">
                  <a:solidFill>
                    <a:srgbClr val="FFF5F5"/>
                  </a:solidFill>
                  <a:latin typeface="Poppins"/>
                  <a:ea typeface="Poppins"/>
                  <a:cs typeface="Poppins"/>
                  <a:sym typeface="Poppins"/>
                </a:rPr>
                <a:t>Theatrical performances by 9 or more skaters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070183" y="95250"/>
            <a:ext cx="5235790"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Production Ensemble</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971800"/>
            <a:ext cx="10127303" cy="5298059"/>
            <a:chOff x="0" y="0"/>
            <a:chExt cx="2667273" cy="1395374"/>
          </a:xfrm>
        </p:grpSpPr>
        <p:sp>
          <p:nvSpPr>
            <p:cNvPr name="Freeform 9" id="9"/>
            <p:cNvSpPr/>
            <p:nvPr/>
          </p:nvSpPr>
          <p:spPr>
            <a:xfrm flipH="false" flipV="false" rot="0">
              <a:off x="0" y="0"/>
              <a:ext cx="2667273" cy="1395374"/>
            </a:xfrm>
            <a:custGeom>
              <a:avLst/>
              <a:gdLst/>
              <a:ahLst/>
              <a:cxnLst/>
              <a:rect r="r" b="b" t="t" l="l"/>
              <a:pathLst>
                <a:path h="1395374" w="2667273">
                  <a:moveTo>
                    <a:pt x="38223" y="0"/>
                  </a:moveTo>
                  <a:lnTo>
                    <a:pt x="2629050" y="0"/>
                  </a:lnTo>
                  <a:cubicBezTo>
                    <a:pt x="2650160" y="0"/>
                    <a:pt x="2667273" y="17113"/>
                    <a:pt x="2667273" y="38223"/>
                  </a:cubicBezTo>
                  <a:lnTo>
                    <a:pt x="2667273" y="1357151"/>
                  </a:lnTo>
                  <a:cubicBezTo>
                    <a:pt x="2667273" y="1378261"/>
                    <a:pt x="2650160" y="1395374"/>
                    <a:pt x="2629050" y="1395374"/>
                  </a:cubicBezTo>
                  <a:lnTo>
                    <a:pt x="38223" y="1395374"/>
                  </a:lnTo>
                  <a:cubicBezTo>
                    <a:pt x="17113" y="1395374"/>
                    <a:pt x="0" y="1378261"/>
                    <a:pt x="0" y="1357151"/>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500149"/>
            </a:xfrm>
            <a:prstGeom prst="rect">
              <a:avLst/>
            </a:prstGeom>
          </p:spPr>
          <p:txBody>
            <a:bodyPr anchor="ctr" rtlCol="false" tIns="50800" lIns="50800" bIns="50800" rIns="50800"/>
            <a:lstStyle/>
            <a:p>
              <a:pPr algn="l">
                <a:lnSpc>
                  <a:spcPts val="4900"/>
                </a:lnSpc>
              </a:pPr>
              <a:r>
                <a:rPr lang="en-US" sz="3500">
                  <a:solidFill>
                    <a:srgbClr val="FFF5F5"/>
                  </a:solidFill>
                  <a:latin typeface="Poppins"/>
                  <a:ea typeface="Poppins"/>
                  <a:cs typeface="Poppins"/>
                  <a:sym typeface="Poppins"/>
                </a:rPr>
                <a:t>All skaters on the team must pass the minimum test requirements (Preliminary or Adult Bronze requirements) in order for the group to be able to compete at National Showcase.</a:t>
              </a:r>
            </a:p>
            <a:p>
              <a:pPr algn="l">
                <a:lnSpc>
                  <a:spcPts val="4900"/>
                </a:lnSpc>
              </a:pPr>
            </a:p>
            <a:p>
              <a:pPr algn="l">
                <a:lnSpc>
                  <a:spcPts val="4900"/>
                </a:lnSpc>
              </a:pPr>
              <a:r>
                <a:rPr lang="en-US" sz="3500">
                  <a:solidFill>
                    <a:srgbClr val="FFF5F5"/>
                  </a:solidFill>
                  <a:latin typeface="Poppins"/>
                  <a:ea typeface="Poppins"/>
                  <a:cs typeface="Poppins"/>
                  <a:sym typeface="Poppins"/>
                </a:rPr>
                <a:t>Production Ensembles are available for Compete USA competitions.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Freeform 17" id="17"/>
          <p:cNvSpPr/>
          <p:nvPr/>
        </p:nvSpPr>
        <p:spPr>
          <a:xfrm flipH="false" flipV="false" rot="0">
            <a:off x="12112603" y="7464710"/>
            <a:ext cx="4536701" cy="2275203"/>
          </a:xfrm>
          <a:custGeom>
            <a:avLst/>
            <a:gdLst/>
            <a:ahLst/>
            <a:cxnLst/>
            <a:rect r="r" b="b" t="t" l="l"/>
            <a:pathLst>
              <a:path h="2275203" w="4536701">
                <a:moveTo>
                  <a:pt x="0" y="0"/>
                </a:moveTo>
                <a:lnTo>
                  <a:pt x="4536701" y="0"/>
                </a:lnTo>
                <a:lnTo>
                  <a:pt x="4536701" y="2275203"/>
                </a:lnTo>
                <a:lnTo>
                  <a:pt x="0" y="2275203"/>
                </a:lnTo>
                <a:lnTo>
                  <a:pt x="0" y="0"/>
                </a:lnTo>
                <a:close/>
              </a:path>
            </a:pathLst>
          </a:custGeom>
          <a:blipFill>
            <a:blip r:embed="rId7"/>
            <a:stretch>
              <a:fillRect l="-14510" t="-21893" r="-13710" b="-27338"/>
            </a:stretch>
          </a:blipFill>
        </p:spPr>
      </p:sp>
      <p:sp>
        <p:nvSpPr>
          <p:cNvPr name="TextBox 18" id="18"/>
          <p:cNvSpPr txBox="true"/>
          <p:nvPr/>
        </p:nvSpPr>
        <p:spPr>
          <a:xfrm rot="0">
            <a:off x="5070183" y="95250"/>
            <a:ext cx="5235790"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Production Ensemble</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CATEGORIES</a:t>
              </a:r>
            </a:p>
          </p:txBody>
        </p:sp>
      </p:grpSp>
      <p:grpSp>
        <p:nvGrpSpPr>
          <p:cNvPr name="Group 8" id="8"/>
          <p:cNvGrpSpPr/>
          <p:nvPr/>
        </p:nvGrpSpPr>
        <p:grpSpPr>
          <a:xfrm rot="0">
            <a:off x="178669" y="2971800"/>
            <a:ext cx="10127303" cy="7155434"/>
            <a:chOff x="0" y="0"/>
            <a:chExt cx="2667273" cy="1884559"/>
          </a:xfrm>
        </p:grpSpPr>
        <p:sp>
          <p:nvSpPr>
            <p:cNvPr name="Freeform 9" id="9"/>
            <p:cNvSpPr/>
            <p:nvPr/>
          </p:nvSpPr>
          <p:spPr>
            <a:xfrm flipH="false" flipV="false" rot="0">
              <a:off x="0" y="0"/>
              <a:ext cx="2667273" cy="1884559"/>
            </a:xfrm>
            <a:custGeom>
              <a:avLst/>
              <a:gdLst/>
              <a:ahLst/>
              <a:cxnLst/>
              <a:rect r="r" b="b" t="t" l="l"/>
              <a:pathLst>
                <a:path h="1884559" w="2667273">
                  <a:moveTo>
                    <a:pt x="38223" y="0"/>
                  </a:moveTo>
                  <a:lnTo>
                    <a:pt x="2629050" y="0"/>
                  </a:lnTo>
                  <a:cubicBezTo>
                    <a:pt x="2650160" y="0"/>
                    <a:pt x="2667273" y="17113"/>
                    <a:pt x="2667273" y="38223"/>
                  </a:cubicBezTo>
                  <a:lnTo>
                    <a:pt x="2667273" y="1846336"/>
                  </a:lnTo>
                  <a:cubicBezTo>
                    <a:pt x="2667273" y="1867446"/>
                    <a:pt x="2650160" y="1884559"/>
                    <a:pt x="2629050" y="1884559"/>
                  </a:cubicBezTo>
                  <a:lnTo>
                    <a:pt x="38223" y="1884559"/>
                  </a:lnTo>
                  <a:cubicBezTo>
                    <a:pt x="17113" y="1884559"/>
                    <a:pt x="0" y="1867446"/>
                    <a:pt x="0" y="1846336"/>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989334"/>
            </a:xfrm>
            <a:prstGeom prst="rect">
              <a:avLst/>
            </a:prstGeom>
          </p:spPr>
          <p:txBody>
            <a:bodyPr anchor="ctr" rtlCol="false" tIns="50800" lIns="50800" bIns="50800" rIns="50800"/>
            <a:lstStyle/>
            <a:p>
              <a:pPr algn="l" marL="755651" indent="-377825" lvl="1">
                <a:lnSpc>
                  <a:spcPts val="4900"/>
                </a:lnSpc>
                <a:buFont typeface="Arial"/>
                <a:buChar char="•"/>
              </a:pPr>
              <a:r>
                <a:rPr lang="en-US" sz="3500">
                  <a:solidFill>
                    <a:srgbClr val="FFF5F5"/>
                  </a:solidFill>
                  <a:latin typeface="Poppins"/>
                  <a:ea typeface="Poppins"/>
                  <a:cs typeface="Poppins"/>
                  <a:sym typeface="Poppins"/>
                </a:rPr>
                <a:t>Available for Compete USA competitions (3-7 skaters)</a:t>
              </a:r>
            </a:p>
            <a:p>
              <a:pPr algn="l" marL="755651" indent="-377825" lvl="1">
                <a:lnSpc>
                  <a:spcPts val="4900"/>
                </a:lnSpc>
                <a:buFont typeface="Arial"/>
                <a:buChar char="•"/>
              </a:pPr>
              <a:r>
                <a:rPr lang="en-US" sz="3500">
                  <a:solidFill>
                    <a:srgbClr val="FFF5F5"/>
                  </a:solidFill>
                  <a:latin typeface="Poppins"/>
                  <a:ea typeface="Poppins"/>
                  <a:cs typeface="Poppins"/>
                  <a:sym typeface="Poppins"/>
                </a:rPr>
                <a:t>Bronze level may mix Compete USA and US Figure Skating skaters</a:t>
              </a:r>
            </a:p>
            <a:p>
              <a:pPr algn="l" marL="755651" indent="-377825" lvl="1">
                <a:lnSpc>
                  <a:spcPts val="4900"/>
                </a:lnSpc>
                <a:buFont typeface="Arial"/>
                <a:buChar char="•"/>
              </a:pPr>
              <a:r>
                <a:rPr lang="en-US" sz="3500">
                  <a:solidFill>
                    <a:srgbClr val="FFF5F5"/>
                  </a:solidFill>
                  <a:latin typeface="Poppins"/>
                  <a:ea typeface="Poppins"/>
                  <a:cs typeface="Poppins"/>
                  <a:sym typeface="Poppins"/>
                </a:rPr>
                <a:t>Silver level qualifies for National Showcase and is open ages group</a:t>
              </a:r>
            </a:p>
            <a:p>
              <a:pPr algn="l" marL="755651" indent="-377825" lvl="1">
                <a:lnSpc>
                  <a:spcPts val="4900"/>
                </a:lnSpc>
                <a:buFont typeface="Arial"/>
                <a:buChar char="•"/>
              </a:pPr>
              <a:r>
                <a:rPr lang="en-US" sz="3500">
                  <a:solidFill>
                    <a:srgbClr val="FFF5F5"/>
                  </a:solidFill>
                  <a:latin typeface="Poppins"/>
                  <a:ea typeface="Poppins"/>
                  <a:cs typeface="Poppins"/>
                  <a:sym typeface="Poppins"/>
                </a:rPr>
                <a:t>Gold level qualifies for National Showcase and is for skaters 18 and under</a:t>
              </a:r>
            </a:p>
            <a:p>
              <a:pPr algn="l" marL="755651" indent="-377825" lvl="1">
                <a:lnSpc>
                  <a:spcPts val="4900"/>
                </a:lnSpc>
                <a:buFont typeface="Arial"/>
                <a:buChar char="•"/>
              </a:pPr>
              <a:r>
                <a:rPr lang="en-US" sz="3500">
                  <a:solidFill>
                    <a:srgbClr val="FFF5F5"/>
                  </a:solidFill>
                  <a:latin typeface="Poppins"/>
                  <a:ea typeface="Poppins"/>
                  <a:cs typeface="Poppins"/>
                  <a:sym typeface="Poppins"/>
                </a:rPr>
                <a:t>Platinum level (new) qualifies for National Showcase and is for skaters 19 and older</a:t>
              </a:r>
            </a:p>
            <a:p>
              <a:pPr algn="l">
                <a:lnSpc>
                  <a:spcPts val="4900"/>
                </a:lnSpc>
              </a:pPr>
              <a:r>
                <a:rPr lang="en-US" sz="3500">
                  <a:solidFill>
                    <a:srgbClr val="FFF5F5"/>
                  </a:solidFill>
                  <a:latin typeface="Poppins"/>
                  <a:ea typeface="Poppins"/>
                  <a:cs typeface="Poppins"/>
                  <a:sym typeface="Poppins"/>
                </a:rPr>
                <a:t>*Levels are determined by skaters’ test levels.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070183" y="95250"/>
            <a:ext cx="5235790" cy="28765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Mini Production Ensemble</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477248"/>
            <a:ext cx="3026108" cy="609473"/>
            <a:chOff x="0" y="0"/>
            <a:chExt cx="797000" cy="160520"/>
          </a:xfrm>
        </p:grpSpPr>
        <p:sp>
          <p:nvSpPr>
            <p:cNvPr name="Freeform 6" id="6"/>
            <p:cNvSpPr/>
            <p:nvPr/>
          </p:nvSpPr>
          <p:spPr>
            <a:xfrm flipH="false" flipV="false" rot="0">
              <a:off x="0" y="0"/>
              <a:ext cx="797000" cy="160520"/>
            </a:xfrm>
            <a:custGeom>
              <a:avLst/>
              <a:gdLst/>
              <a:ahLst/>
              <a:cxnLst/>
              <a:rect r="r" b="b" t="t" l="l"/>
              <a:pathLst>
                <a:path h="160520" w="797000">
                  <a:moveTo>
                    <a:pt x="0" y="0"/>
                  </a:moveTo>
                  <a:lnTo>
                    <a:pt x="797000" y="0"/>
                  </a:lnTo>
                  <a:lnTo>
                    <a:pt x="7970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7970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NATIONAL SHOWCASE</a:t>
              </a:r>
            </a:p>
          </p:txBody>
        </p:sp>
      </p:grpSp>
      <p:grpSp>
        <p:nvGrpSpPr>
          <p:cNvPr name="Group 8" id="8"/>
          <p:cNvGrpSpPr/>
          <p:nvPr/>
        </p:nvGrpSpPr>
        <p:grpSpPr>
          <a:xfrm rot="0">
            <a:off x="178669" y="2358436"/>
            <a:ext cx="10127303" cy="5700471"/>
            <a:chOff x="0" y="0"/>
            <a:chExt cx="2667273" cy="1501359"/>
          </a:xfrm>
        </p:grpSpPr>
        <p:sp>
          <p:nvSpPr>
            <p:cNvPr name="Freeform 9" id="9"/>
            <p:cNvSpPr/>
            <p:nvPr/>
          </p:nvSpPr>
          <p:spPr>
            <a:xfrm flipH="false" flipV="false" rot="0">
              <a:off x="0" y="0"/>
              <a:ext cx="2667273" cy="1501359"/>
            </a:xfrm>
            <a:custGeom>
              <a:avLst/>
              <a:gdLst/>
              <a:ahLst/>
              <a:cxnLst/>
              <a:rect r="r" b="b" t="t" l="l"/>
              <a:pathLst>
                <a:path h="1501359" w="2667273">
                  <a:moveTo>
                    <a:pt x="38223" y="0"/>
                  </a:moveTo>
                  <a:lnTo>
                    <a:pt x="2629050" y="0"/>
                  </a:lnTo>
                  <a:cubicBezTo>
                    <a:pt x="2650160" y="0"/>
                    <a:pt x="2667273" y="17113"/>
                    <a:pt x="2667273" y="38223"/>
                  </a:cubicBezTo>
                  <a:lnTo>
                    <a:pt x="2667273" y="1463136"/>
                  </a:lnTo>
                  <a:cubicBezTo>
                    <a:pt x="2667273" y="1484246"/>
                    <a:pt x="2650160" y="1501359"/>
                    <a:pt x="2629050" y="1501359"/>
                  </a:cubicBezTo>
                  <a:lnTo>
                    <a:pt x="38223" y="1501359"/>
                  </a:lnTo>
                  <a:cubicBezTo>
                    <a:pt x="17113" y="1501359"/>
                    <a:pt x="0" y="1484246"/>
                    <a:pt x="0" y="1463136"/>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1615659"/>
            </a:xfrm>
            <a:prstGeom prst="rect">
              <a:avLst/>
            </a:prstGeom>
          </p:spPr>
          <p:txBody>
            <a:bodyPr anchor="ctr" rtlCol="false" tIns="50800" lIns="50800" bIns="50800" rIns="50800"/>
            <a:lstStyle/>
            <a:p>
              <a:pPr algn="l">
                <a:lnSpc>
                  <a:spcPts val="5320"/>
                </a:lnSpc>
              </a:pPr>
              <a:r>
                <a:rPr lang="en-US" sz="3800">
                  <a:solidFill>
                    <a:srgbClr val="FFF5F5"/>
                  </a:solidFill>
                  <a:latin typeface="Poppins"/>
                  <a:ea typeface="Poppins"/>
                  <a:cs typeface="Poppins"/>
                  <a:sym typeface="Poppins"/>
                </a:rPr>
                <a:t>Compete USA levels have generally grouped skaters by the following:</a:t>
              </a:r>
            </a:p>
            <a:p>
              <a:pPr algn="l">
                <a:lnSpc>
                  <a:spcPts val="5320"/>
                </a:lnSpc>
              </a:pPr>
            </a:p>
            <a:p>
              <a:pPr algn="l" marL="820421" indent="-410210" lvl="1">
                <a:lnSpc>
                  <a:spcPts val="5320"/>
                </a:lnSpc>
                <a:buFont typeface="Arial"/>
                <a:buChar char="•"/>
              </a:pPr>
              <a:r>
                <a:rPr lang="en-US" sz="3800">
                  <a:solidFill>
                    <a:srgbClr val="FFF5F5"/>
                  </a:solidFill>
                  <a:latin typeface="Poppins"/>
                  <a:ea typeface="Poppins"/>
                  <a:cs typeface="Poppins"/>
                  <a:sym typeface="Poppins"/>
                </a:rPr>
                <a:t>Snowplow Sam 1-4</a:t>
              </a:r>
            </a:p>
            <a:p>
              <a:pPr algn="l" marL="820421" indent="-410210" lvl="1">
                <a:lnSpc>
                  <a:spcPts val="5320"/>
                </a:lnSpc>
                <a:buFont typeface="Arial"/>
                <a:buChar char="•"/>
              </a:pPr>
              <a:r>
                <a:rPr lang="en-US" sz="3800">
                  <a:solidFill>
                    <a:srgbClr val="FFF5F5"/>
                  </a:solidFill>
                  <a:latin typeface="Poppins"/>
                  <a:ea typeface="Poppins"/>
                  <a:cs typeface="Poppins"/>
                  <a:sym typeface="Poppins"/>
                </a:rPr>
                <a:t>Basic 1-6</a:t>
              </a:r>
            </a:p>
            <a:p>
              <a:pPr algn="l" marL="820421" indent="-410210" lvl="1">
                <a:lnSpc>
                  <a:spcPts val="5320"/>
                </a:lnSpc>
                <a:buFont typeface="Arial"/>
                <a:buChar char="•"/>
              </a:pPr>
              <a:r>
                <a:rPr lang="en-US" sz="3800">
                  <a:solidFill>
                    <a:srgbClr val="FFF5F5"/>
                  </a:solidFill>
                  <a:latin typeface="Poppins"/>
                  <a:ea typeface="Poppins"/>
                  <a:cs typeface="Poppins"/>
                  <a:sym typeface="Poppins"/>
                </a:rPr>
                <a:t>Aspire 1-4</a:t>
              </a:r>
            </a:p>
            <a:p>
              <a:pPr algn="l" marL="820421" indent="-410210" lvl="1">
                <a:lnSpc>
                  <a:spcPts val="5320"/>
                </a:lnSpc>
                <a:buFont typeface="Arial"/>
                <a:buChar char="•"/>
              </a:pPr>
              <a:r>
                <a:rPr lang="en-US" sz="3800">
                  <a:solidFill>
                    <a:srgbClr val="FFF5F5"/>
                  </a:solidFill>
                  <a:latin typeface="Poppins"/>
                  <a:ea typeface="Poppins"/>
                  <a:cs typeface="Poppins"/>
                  <a:sym typeface="Poppins"/>
                </a:rPr>
                <a:t>Pre-Preliminary</a:t>
              </a:r>
            </a:p>
            <a:p>
              <a:pPr algn="l" marL="820421" indent="-410210" lvl="1">
                <a:lnSpc>
                  <a:spcPts val="5320"/>
                </a:lnSpc>
                <a:buFont typeface="Arial"/>
                <a:buChar char="•"/>
              </a:pPr>
              <a:r>
                <a:rPr lang="en-US" sz="3800">
                  <a:solidFill>
                    <a:srgbClr val="FFF5F5"/>
                  </a:solidFill>
                  <a:latin typeface="Poppins"/>
                  <a:ea typeface="Poppins"/>
                  <a:cs typeface="Poppins"/>
                  <a:sym typeface="Poppins"/>
                </a:rPr>
                <a:t>Preliminary</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1694617" y="263156"/>
            <a:ext cx="5148666" cy="2361760"/>
          </a:xfrm>
          <a:custGeom>
            <a:avLst/>
            <a:gdLst/>
            <a:ahLst/>
            <a:cxnLst/>
            <a:rect r="r" b="b" t="t" l="l"/>
            <a:pathLst>
              <a:path h="2361760" w="5148666">
                <a:moveTo>
                  <a:pt x="0" y="0"/>
                </a:moveTo>
                <a:lnTo>
                  <a:pt x="5148666" y="0"/>
                </a:lnTo>
                <a:lnTo>
                  <a:pt x="5148666" y="2361760"/>
                </a:lnTo>
                <a:lnTo>
                  <a:pt x="0" y="2361760"/>
                </a:lnTo>
                <a:lnTo>
                  <a:pt x="0" y="0"/>
                </a:lnTo>
                <a:close/>
              </a:path>
            </a:pathLst>
          </a:custGeom>
          <a:blipFill>
            <a:blip r:embed="rId6"/>
            <a:stretch>
              <a:fillRect l="-10213" t="-30544" r="-18043" b="-32655"/>
            </a:stretch>
          </a:blipFill>
        </p:spPr>
      </p:sp>
      <p:sp>
        <p:nvSpPr>
          <p:cNvPr name="TextBox 17" id="17"/>
          <p:cNvSpPr txBox="true"/>
          <p:nvPr/>
        </p:nvSpPr>
        <p:spPr>
          <a:xfrm rot="0">
            <a:off x="5032841" y="396286"/>
            <a:ext cx="5273131"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Compete USA Levels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542903"/>
            <a:chOff x="0" y="0"/>
            <a:chExt cx="652500" cy="142987"/>
          </a:xfrm>
        </p:grpSpPr>
        <p:sp>
          <p:nvSpPr>
            <p:cNvPr name="Freeform 6" id="6"/>
            <p:cNvSpPr/>
            <p:nvPr/>
          </p:nvSpPr>
          <p:spPr>
            <a:xfrm flipH="false" flipV="false" rot="0">
              <a:off x="0" y="0"/>
              <a:ext cx="652500" cy="142987"/>
            </a:xfrm>
            <a:custGeom>
              <a:avLst/>
              <a:gdLst/>
              <a:ahLst/>
              <a:cxnLst/>
              <a:rect r="r" b="b" t="t" l="l"/>
              <a:pathLst>
                <a:path h="142987" w="652500">
                  <a:moveTo>
                    <a:pt x="0" y="0"/>
                  </a:moveTo>
                  <a:lnTo>
                    <a:pt x="652500" y="0"/>
                  </a:lnTo>
                  <a:lnTo>
                    <a:pt x="652500" y="142987"/>
                  </a:lnTo>
                  <a:lnTo>
                    <a:pt x="0" y="142987"/>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00137"/>
            </a:xfrm>
            <a:prstGeom prst="rect">
              <a:avLst/>
            </a:prstGeom>
          </p:spPr>
          <p:txBody>
            <a:bodyPr anchor="ctr" rtlCol="false" tIns="50800" lIns="50800" bIns="50800" rIns="50800"/>
            <a:lstStyle/>
            <a:p>
              <a:pPr algn="ctr">
                <a:lnSpc>
                  <a:spcPts val="2380"/>
                </a:lnSpc>
              </a:pPr>
              <a:r>
                <a:rPr lang="en-US" sz="1700">
                  <a:solidFill>
                    <a:srgbClr val="CC0000"/>
                  </a:solidFill>
                  <a:latin typeface="Poppins"/>
                  <a:ea typeface="Poppins"/>
                  <a:cs typeface="Poppins"/>
                  <a:sym typeface="Poppins"/>
                </a:rPr>
                <a:t>SHOWCASE SKATING</a:t>
              </a:r>
            </a:p>
          </p:txBody>
        </p:sp>
      </p:grpSp>
      <p:grpSp>
        <p:nvGrpSpPr>
          <p:cNvPr name="Group 8" id="8"/>
          <p:cNvGrpSpPr/>
          <p:nvPr/>
        </p:nvGrpSpPr>
        <p:grpSpPr>
          <a:xfrm rot="0">
            <a:off x="178295" y="1884384"/>
            <a:ext cx="10127303" cy="7917409"/>
            <a:chOff x="0" y="0"/>
            <a:chExt cx="2667273" cy="2085243"/>
          </a:xfrm>
        </p:grpSpPr>
        <p:sp>
          <p:nvSpPr>
            <p:cNvPr name="Freeform 9" id="9"/>
            <p:cNvSpPr/>
            <p:nvPr/>
          </p:nvSpPr>
          <p:spPr>
            <a:xfrm flipH="false" flipV="false" rot="0">
              <a:off x="0" y="0"/>
              <a:ext cx="2667273" cy="2085243"/>
            </a:xfrm>
            <a:custGeom>
              <a:avLst/>
              <a:gdLst/>
              <a:ahLst/>
              <a:cxnLst/>
              <a:rect r="r" b="b" t="t" l="l"/>
              <a:pathLst>
                <a:path h="2085243" w="2667273">
                  <a:moveTo>
                    <a:pt x="76446" y="0"/>
                  </a:moveTo>
                  <a:lnTo>
                    <a:pt x="2590827" y="0"/>
                  </a:lnTo>
                  <a:cubicBezTo>
                    <a:pt x="2611102" y="0"/>
                    <a:pt x="2630546" y="8054"/>
                    <a:pt x="2644883" y="22391"/>
                  </a:cubicBezTo>
                  <a:cubicBezTo>
                    <a:pt x="2659219" y="36727"/>
                    <a:pt x="2667273" y="56171"/>
                    <a:pt x="2667273" y="76446"/>
                  </a:cubicBezTo>
                  <a:lnTo>
                    <a:pt x="2667273" y="2008797"/>
                  </a:lnTo>
                  <a:cubicBezTo>
                    <a:pt x="2667273" y="2029072"/>
                    <a:pt x="2659219" y="2048516"/>
                    <a:pt x="2644883" y="2062853"/>
                  </a:cubicBezTo>
                  <a:cubicBezTo>
                    <a:pt x="2630546" y="2077189"/>
                    <a:pt x="2611102" y="2085243"/>
                    <a:pt x="2590827" y="2085243"/>
                  </a:cubicBezTo>
                  <a:lnTo>
                    <a:pt x="76446" y="2085243"/>
                  </a:lnTo>
                  <a:cubicBezTo>
                    <a:pt x="56171" y="2085243"/>
                    <a:pt x="36727" y="2077189"/>
                    <a:pt x="22391" y="2062853"/>
                  </a:cubicBezTo>
                  <a:cubicBezTo>
                    <a:pt x="8054" y="2048516"/>
                    <a:pt x="0" y="2029072"/>
                    <a:pt x="0" y="2008797"/>
                  </a:cubicBezTo>
                  <a:lnTo>
                    <a:pt x="0" y="76446"/>
                  </a:lnTo>
                  <a:cubicBezTo>
                    <a:pt x="0" y="56171"/>
                    <a:pt x="8054" y="36727"/>
                    <a:pt x="22391" y="22391"/>
                  </a:cubicBezTo>
                  <a:cubicBezTo>
                    <a:pt x="36727" y="8054"/>
                    <a:pt x="56171" y="0"/>
                    <a:pt x="76446"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2199543"/>
            </a:xfrm>
            <a:prstGeom prst="rect">
              <a:avLst/>
            </a:prstGeom>
          </p:spPr>
          <p:txBody>
            <a:bodyPr anchor="ctr" rtlCol="false" tIns="50800" lIns="50800" bIns="50800" rIns="50800"/>
            <a:lstStyle/>
            <a:p>
              <a:pPr algn="l">
                <a:lnSpc>
                  <a:spcPts val="5459"/>
                </a:lnSpc>
              </a:pPr>
              <a:r>
                <a:rPr lang="en-US" sz="3900">
                  <a:solidFill>
                    <a:srgbClr val="FFF5F5"/>
                  </a:solidFill>
                  <a:latin typeface="Poppins"/>
                  <a:ea typeface="Poppins"/>
                  <a:cs typeface="Poppins"/>
                  <a:sym typeface="Poppins"/>
                </a:rPr>
                <a:t>Skaters participating in showcase events and competitions display their creative skills in the depiction of a character or musical theme exhibited through their routine. Technical skating skill and difficulty will not be rewarded as such; however, skating must be the major element of the performance and be of sufficient quality to support the character or theme chosen.</a:t>
              </a:r>
            </a:p>
            <a:p>
              <a:pPr algn="l">
                <a:lnSpc>
                  <a:spcPts val="5459"/>
                </a:lnSpc>
              </a:pPr>
              <a:r>
                <a:rPr lang="en-US" sz="3900">
                  <a:solidFill>
                    <a:srgbClr val="FFF5F5"/>
                  </a:solidFill>
                  <a:latin typeface="Poppins"/>
                  <a:ea typeface="Poppins"/>
                  <a:cs typeface="Poppins"/>
                  <a:sym typeface="Poppins"/>
                </a:rPr>
                <a:t>~ </a:t>
              </a:r>
              <a:r>
                <a:rPr lang="en-US" sz="3900" u="sng">
                  <a:solidFill>
                    <a:srgbClr val="FFF5F5"/>
                  </a:solidFill>
                  <a:latin typeface="Poppins"/>
                  <a:ea typeface="Poppins"/>
                  <a:cs typeface="Poppins"/>
                  <a:sym typeface="Poppins"/>
                  <a:hlinkClick r:id="rId2" tooltip="https://www.usfigureskating.org/members-only/skating-opportunities/showcase?mocrToken=1c4RdlBA6xPs9dDRSRrVQKt3xvQnWS9BULKhVjc19n21fUIcEv3-tOmt7eckcTz2V5Efk9jJGXTIOM2oO--NTK8Swyyod5P6ScH-nYWQZiOzpiK-lXZNZVVFBcVRt5-R8UwOgixTHJJJBp_FQX2rMsTWJrqt8egGb-RQOMA6t7ntUPdJHLLrB8HC52fjK-TIeKpnAntL_jaclHxyI8AmZYfbNpTJzATGdMV-3kJ1K-g="/>
                </a:rPr>
                <a:t>Source Link</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7"/>
            <a:stretch>
              <a:fillRect l="-4014" t="-52899" r="-2745" b="-60338"/>
            </a:stretch>
          </a:blipFill>
        </p:spPr>
      </p:sp>
      <p:sp>
        <p:nvSpPr>
          <p:cNvPr name="TextBox 17" id="17"/>
          <p:cNvSpPr txBox="true"/>
          <p:nvPr/>
        </p:nvSpPr>
        <p:spPr>
          <a:xfrm rot="0">
            <a:off x="4732078" y="270218"/>
            <a:ext cx="5271763" cy="1271266"/>
          </a:xfrm>
          <a:prstGeom prst="rect">
            <a:avLst/>
          </a:prstGeom>
        </p:spPr>
        <p:txBody>
          <a:bodyPr anchor="t" rtlCol="false" tIns="0" lIns="0" bIns="0" rIns="0">
            <a:spAutoFit/>
          </a:bodyPr>
          <a:lstStyle/>
          <a:p>
            <a:pPr algn="l">
              <a:lnSpc>
                <a:spcPts val="8839"/>
              </a:lnSpc>
            </a:pPr>
            <a:r>
              <a:rPr lang="en-US" sz="9208" spc="-441" b="true">
                <a:solidFill>
                  <a:srgbClr val="0025CC"/>
                </a:solidFill>
                <a:latin typeface="Poppins Medium"/>
                <a:ea typeface="Poppins Medium"/>
                <a:cs typeface="Poppins Medium"/>
                <a:sym typeface="Poppins Medium"/>
              </a:rPr>
              <a:t>Overview</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477248"/>
            <a:ext cx="3026108" cy="609473"/>
            <a:chOff x="0" y="0"/>
            <a:chExt cx="797000" cy="160520"/>
          </a:xfrm>
        </p:grpSpPr>
        <p:sp>
          <p:nvSpPr>
            <p:cNvPr name="Freeform 6" id="6"/>
            <p:cNvSpPr/>
            <p:nvPr/>
          </p:nvSpPr>
          <p:spPr>
            <a:xfrm flipH="false" flipV="false" rot="0">
              <a:off x="0" y="0"/>
              <a:ext cx="797000" cy="160520"/>
            </a:xfrm>
            <a:custGeom>
              <a:avLst/>
              <a:gdLst/>
              <a:ahLst/>
              <a:cxnLst/>
              <a:rect r="r" b="b" t="t" l="l"/>
              <a:pathLst>
                <a:path h="160520" w="797000">
                  <a:moveTo>
                    <a:pt x="0" y="0"/>
                  </a:moveTo>
                  <a:lnTo>
                    <a:pt x="797000" y="0"/>
                  </a:lnTo>
                  <a:lnTo>
                    <a:pt x="7970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7970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NATIONAL SHOWCASE</a:t>
              </a:r>
            </a:p>
          </p:txBody>
        </p:sp>
      </p:grpSp>
      <p:grpSp>
        <p:nvGrpSpPr>
          <p:cNvPr name="Group 8" id="8"/>
          <p:cNvGrpSpPr/>
          <p:nvPr/>
        </p:nvGrpSpPr>
        <p:grpSpPr>
          <a:xfrm rot="0">
            <a:off x="178669" y="1627712"/>
            <a:ext cx="10127303" cy="8367471"/>
            <a:chOff x="0" y="0"/>
            <a:chExt cx="2667273" cy="2203778"/>
          </a:xfrm>
        </p:grpSpPr>
        <p:sp>
          <p:nvSpPr>
            <p:cNvPr name="Freeform 9" id="9"/>
            <p:cNvSpPr/>
            <p:nvPr/>
          </p:nvSpPr>
          <p:spPr>
            <a:xfrm flipH="false" flipV="false" rot="0">
              <a:off x="0" y="0"/>
              <a:ext cx="2667273" cy="2203778"/>
            </a:xfrm>
            <a:custGeom>
              <a:avLst/>
              <a:gdLst/>
              <a:ahLst/>
              <a:cxnLst/>
              <a:rect r="r" b="b" t="t" l="l"/>
              <a:pathLst>
                <a:path h="2203778" w="2667273">
                  <a:moveTo>
                    <a:pt x="38223" y="0"/>
                  </a:moveTo>
                  <a:lnTo>
                    <a:pt x="2629050" y="0"/>
                  </a:lnTo>
                  <a:cubicBezTo>
                    <a:pt x="2650160" y="0"/>
                    <a:pt x="2667273" y="17113"/>
                    <a:pt x="2667273" y="38223"/>
                  </a:cubicBezTo>
                  <a:lnTo>
                    <a:pt x="2667273" y="2165555"/>
                  </a:lnTo>
                  <a:cubicBezTo>
                    <a:pt x="2667273" y="2186665"/>
                    <a:pt x="2650160" y="2203778"/>
                    <a:pt x="2629050" y="2203778"/>
                  </a:cubicBezTo>
                  <a:lnTo>
                    <a:pt x="38223" y="2203778"/>
                  </a:lnTo>
                  <a:cubicBezTo>
                    <a:pt x="17113" y="2203778"/>
                    <a:pt x="0" y="2186665"/>
                    <a:pt x="0" y="2165555"/>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14300"/>
              <a:ext cx="2667273" cy="2318078"/>
            </a:xfrm>
            <a:prstGeom prst="rect">
              <a:avLst/>
            </a:prstGeom>
          </p:spPr>
          <p:txBody>
            <a:bodyPr anchor="ctr" rtlCol="false" tIns="50800" lIns="50800" bIns="50800" rIns="50800"/>
            <a:lstStyle/>
            <a:p>
              <a:pPr algn="l">
                <a:lnSpc>
                  <a:spcPts val="5320"/>
                </a:lnSpc>
              </a:pPr>
              <a:r>
                <a:rPr lang="en-US" sz="3800">
                  <a:solidFill>
                    <a:srgbClr val="FFF5F5"/>
                  </a:solidFill>
                  <a:latin typeface="Poppins"/>
                  <a:ea typeface="Poppins"/>
                  <a:cs typeface="Poppins"/>
                  <a:sym typeface="Poppins"/>
                </a:rPr>
                <a:t>Skaters must qualify with one or more of the individual events in order to qualify at National Showcase.</a:t>
              </a:r>
            </a:p>
            <a:p>
              <a:pPr algn="l">
                <a:lnSpc>
                  <a:spcPts val="5320"/>
                </a:lnSpc>
              </a:pPr>
            </a:p>
            <a:p>
              <a:pPr algn="l">
                <a:lnSpc>
                  <a:spcPts val="5320"/>
                </a:lnSpc>
              </a:pPr>
              <a:r>
                <a:rPr lang="en-US" sz="3800">
                  <a:solidFill>
                    <a:srgbClr val="FFF5F5"/>
                  </a:solidFill>
                  <a:latin typeface="Poppins"/>
                  <a:ea typeface="Poppins"/>
                  <a:cs typeface="Poppins"/>
                  <a:sym typeface="Poppins"/>
                </a:rPr>
                <a:t>Skaters may add on an elective event at National Showcase.</a:t>
              </a:r>
            </a:p>
            <a:p>
              <a:pPr algn="l">
                <a:lnSpc>
                  <a:spcPts val="5320"/>
                </a:lnSpc>
              </a:pPr>
            </a:p>
            <a:p>
              <a:pPr algn="l">
                <a:lnSpc>
                  <a:spcPts val="5320"/>
                </a:lnSpc>
              </a:pPr>
              <a:r>
                <a:rPr lang="en-US" sz="3800">
                  <a:solidFill>
                    <a:srgbClr val="FFF5F5"/>
                  </a:solidFill>
                  <a:latin typeface="Poppins"/>
                  <a:ea typeface="Poppins"/>
                  <a:cs typeface="Poppins"/>
                  <a:sym typeface="Poppins"/>
                </a:rPr>
                <a:t>Skaters in Mini Production and/or Production groups do not need to skate a solo or elective event to skate at National Showcase, only need the minimum test requirements.</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563966" y="396286"/>
            <a:ext cx="4742006"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Qualifying</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477248"/>
            <a:ext cx="3026108" cy="609473"/>
            <a:chOff x="0" y="0"/>
            <a:chExt cx="797000" cy="160520"/>
          </a:xfrm>
        </p:grpSpPr>
        <p:sp>
          <p:nvSpPr>
            <p:cNvPr name="Freeform 6" id="6"/>
            <p:cNvSpPr/>
            <p:nvPr/>
          </p:nvSpPr>
          <p:spPr>
            <a:xfrm flipH="false" flipV="false" rot="0">
              <a:off x="0" y="0"/>
              <a:ext cx="797000" cy="160520"/>
            </a:xfrm>
            <a:custGeom>
              <a:avLst/>
              <a:gdLst/>
              <a:ahLst/>
              <a:cxnLst/>
              <a:rect r="r" b="b" t="t" l="l"/>
              <a:pathLst>
                <a:path h="160520" w="797000">
                  <a:moveTo>
                    <a:pt x="0" y="0"/>
                  </a:moveTo>
                  <a:lnTo>
                    <a:pt x="797000" y="0"/>
                  </a:lnTo>
                  <a:lnTo>
                    <a:pt x="7970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7970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NATIONAL SHOWCASE</a:t>
              </a:r>
            </a:p>
          </p:txBody>
        </p:sp>
      </p:grpSp>
      <p:grpSp>
        <p:nvGrpSpPr>
          <p:cNvPr name="Group 8" id="8"/>
          <p:cNvGrpSpPr/>
          <p:nvPr/>
        </p:nvGrpSpPr>
        <p:grpSpPr>
          <a:xfrm rot="0">
            <a:off x="178669" y="1627712"/>
            <a:ext cx="10127303" cy="6652895"/>
            <a:chOff x="0" y="0"/>
            <a:chExt cx="2667273" cy="1752203"/>
          </a:xfrm>
        </p:grpSpPr>
        <p:sp>
          <p:nvSpPr>
            <p:cNvPr name="Freeform 9" id="9"/>
            <p:cNvSpPr/>
            <p:nvPr/>
          </p:nvSpPr>
          <p:spPr>
            <a:xfrm flipH="false" flipV="false" rot="0">
              <a:off x="0" y="0"/>
              <a:ext cx="2667273" cy="1752203"/>
            </a:xfrm>
            <a:custGeom>
              <a:avLst/>
              <a:gdLst/>
              <a:ahLst/>
              <a:cxnLst/>
              <a:rect r="r" b="b" t="t" l="l"/>
              <a:pathLst>
                <a:path h="1752203" w="2667273">
                  <a:moveTo>
                    <a:pt x="38223" y="0"/>
                  </a:moveTo>
                  <a:lnTo>
                    <a:pt x="2629050" y="0"/>
                  </a:lnTo>
                  <a:cubicBezTo>
                    <a:pt x="2650160" y="0"/>
                    <a:pt x="2667273" y="17113"/>
                    <a:pt x="2667273" y="38223"/>
                  </a:cubicBezTo>
                  <a:lnTo>
                    <a:pt x="2667273" y="1713980"/>
                  </a:lnTo>
                  <a:cubicBezTo>
                    <a:pt x="2667273" y="1735090"/>
                    <a:pt x="2650160" y="1752203"/>
                    <a:pt x="2629050" y="1752203"/>
                  </a:cubicBezTo>
                  <a:lnTo>
                    <a:pt x="38223" y="1752203"/>
                  </a:lnTo>
                  <a:cubicBezTo>
                    <a:pt x="17113" y="1752203"/>
                    <a:pt x="0" y="1735090"/>
                    <a:pt x="0" y="1713980"/>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42875"/>
              <a:ext cx="2667273" cy="1895078"/>
            </a:xfrm>
            <a:prstGeom prst="rect">
              <a:avLst/>
            </a:prstGeom>
          </p:spPr>
          <p:txBody>
            <a:bodyPr anchor="ctr" rtlCol="false" tIns="50800" lIns="50800" bIns="50800" rIns="50800"/>
            <a:lstStyle/>
            <a:p>
              <a:pPr algn="l">
                <a:lnSpc>
                  <a:spcPts val="7000"/>
                </a:lnSpc>
              </a:pPr>
              <a:r>
                <a:rPr lang="en-US" sz="5000">
                  <a:solidFill>
                    <a:srgbClr val="FFF5F5"/>
                  </a:solidFill>
                  <a:latin typeface="Poppins"/>
                  <a:ea typeface="Poppins"/>
                  <a:cs typeface="Poppins"/>
                  <a:sym typeface="Poppins"/>
                </a:rPr>
                <a:t>Skaters must meet minimum test requirements and, new this year, meet minimum score requirements.</a:t>
              </a:r>
            </a:p>
            <a:p>
              <a:pPr algn="l">
                <a:lnSpc>
                  <a:spcPts val="7000"/>
                </a:lnSpc>
              </a:pPr>
            </a:p>
            <a:p>
              <a:pPr algn="l">
                <a:lnSpc>
                  <a:spcPts val="7000"/>
                </a:lnSpc>
              </a:pPr>
              <a:r>
                <a:rPr lang="en-US" sz="5000">
                  <a:solidFill>
                    <a:srgbClr val="FFF5F5"/>
                  </a:solidFill>
                  <a:latin typeface="Poppins"/>
                  <a:ea typeface="Poppins"/>
                  <a:cs typeface="Poppins"/>
                  <a:sym typeface="Poppins"/>
                </a:rPr>
                <a:t>Score requirements vary by competition level.</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563966" y="396286"/>
            <a:ext cx="4742006"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Qualifying</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477248"/>
            <a:ext cx="3026108" cy="609473"/>
            <a:chOff x="0" y="0"/>
            <a:chExt cx="797000" cy="160520"/>
          </a:xfrm>
        </p:grpSpPr>
        <p:sp>
          <p:nvSpPr>
            <p:cNvPr name="Freeform 6" id="6"/>
            <p:cNvSpPr/>
            <p:nvPr/>
          </p:nvSpPr>
          <p:spPr>
            <a:xfrm flipH="false" flipV="false" rot="0">
              <a:off x="0" y="0"/>
              <a:ext cx="797000" cy="160520"/>
            </a:xfrm>
            <a:custGeom>
              <a:avLst/>
              <a:gdLst/>
              <a:ahLst/>
              <a:cxnLst/>
              <a:rect r="r" b="b" t="t" l="l"/>
              <a:pathLst>
                <a:path h="160520" w="797000">
                  <a:moveTo>
                    <a:pt x="0" y="0"/>
                  </a:moveTo>
                  <a:lnTo>
                    <a:pt x="797000" y="0"/>
                  </a:lnTo>
                  <a:lnTo>
                    <a:pt x="7970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7970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NATIONAL SHOWCASE</a:t>
              </a:r>
            </a:p>
          </p:txBody>
        </p:sp>
      </p:grpSp>
      <p:grpSp>
        <p:nvGrpSpPr>
          <p:cNvPr name="Group 8" id="8"/>
          <p:cNvGrpSpPr/>
          <p:nvPr/>
        </p:nvGrpSpPr>
        <p:grpSpPr>
          <a:xfrm rot="0">
            <a:off x="178669" y="1325955"/>
            <a:ext cx="10127303" cy="8393684"/>
            <a:chOff x="0" y="0"/>
            <a:chExt cx="2667273" cy="2210682"/>
          </a:xfrm>
        </p:grpSpPr>
        <p:sp>
          <p:nvSpPr>
            <p:cNvPr name="Freeform 9" id="9"/>
            <p:cNvSpPr/>
            <p:nvPr/>
          </p:nvSpPr>
          <p:spPr>
            <a:xfrm flipH="false" flipV="false" rot="0">
              <a:off x="0" y="0"/>
              <a:ext cx="2667273" cy="2210682"/>
            </a:xfrm>
            <a:custGeom>
              <a:avLst/>
              <a:gdLst/>
              <a:ahLst/>
              <a:cxnLst/>
              <a:rect r="r" b="b" t="t" l="l"/>
              <a:pathLst>
                <a:path h="2210682" w="2667273">
                  <a:moveTo>
                    <a:pt x="38223" y="0"/>
                  </a:moveTo>
                  <a:lnTo>
                    <a:pt x="2629050" y="0"/>
                  </a:lnTo>
                  <a:cubicBezTo>
                    <a:pt x="2650160" y="0"/>
                    <a:pt x="2667273" y="17113"/>
                    <a:pt x="2667273" y="38223"/>
                  </a:cubicBezTo>
                  <a:lnTo>
                    <a:pt x="2667273" y="2172459"/>
                  </a:lnTo>
                  <a:cubicBezTo>
                    <a:pt x="2667273" y="2193569"/>
                    <a:pt x="2650160" y="2210682"/>
                    <a:pt x="2629050" y="2210682"/>
                  </a:cubicBezTo>
                  <a:lnTo>
                    <a:pt x="38223" y="2210682"/>
                  </a:lnTo>
                  <a:cubicBezTo>
                    <a:pt x="17113" y="2210682"/>
                    <a:pt x="0" y="2193569"/>
                    <a:pt x="0" y="217245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2315457"/>
            </a:xfrm>
            <a:prstGeom prst="rect">
              <a:avLst/>
            </a:prstGeom>
          </p:spPr>
          <p:txBody>
            <a:bodyPr anchor="ctr" rtlCol="false" tIns="50800" lIns="50800" bIns="50800" rIns="50800"/>
            <a:lstStyle/>
            <a:p>
              <a:pPr algn="l">
                <a:lnSpc>
                  <a:spcPts val="4900"/>
                </a:lnSpc>
              </a:pPr>
              <a:r>
                <a:rPr lang="en-US" sz="3500" b="true">
                  <a:solidFill>
                    <a:srgbClr val="FFF5F5"/>
                  </a:solidFill>
                  <a:latin typeface="Poppins Bold"/>
                  <a:ea typeface="Poppins Bold"/>
                  <a:cs typeface="Poppins Bold"/>
                  <a:sym typeface="Poppins Bold"/>
                </a:rPr>
                <a:t>How were the minimum scores calculated, and why do they increase in 2026-2027?</a:t>
              </a:r>
            </a:p>
            <a:p>
              <a:pPr algn="l">
                <a:lnSpc>
                  <a:spcPts val="4900"/>
                </a:lnSpc>
              </a:pPr>
            </a:p>
            <a:p>
              <a:pPr algn="l">
                <a:lnSpc>
                  <a:spcPts val="4900"/>
                </a:lnSpc>
              </a:pPr>
              <a:r>
                <a:rPr lang="en-US" sz="3500">
                  <a:solidFill>
                    <a:srgbClr val="FFF5F5"/>
                  </a:solidFill>
                  <a:latin typeface="Poppins"/>
                  <a:ea typeface="Poppins"/>
                  <a:cs typeface="Poppins"/>
                  <a:sym typeface="Poppins"/>
                </a:rPr>
                <a:t>Historical data was pulled from Showcase events from March 2021 to June 2025 for all levels. Combined events were excluded (events that were grouped either by event category (LP, EP, CP, CO, CA), by level (Pre-Sr, Adults), or both).  High, low, and average scores were calculated by level. We started with scores at or (1-3 points) below the average.  </a:t>
              </a:r>
              <a:r>
                <a:rPr lang="en-US" sz="3500">
                  <a:solidFill>
                    <a:srgbClr val="FFF5F5"/>
                  </a:solidFill>
                  <a:latin typeface="Poppins"/>
                  <a:ea typeface="Poppins"/>
                  <a:cs typeface="Poppins"/>
                  <a:sym typeface="Poppins"/>
                </a:rPr>
                <a:t>Scores will be reviewed and updated annually.</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563966" y="110750"/>
            <a:ext cx="4742006"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Qualifying</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477248"/>
            <a:ext cx="3026108" cy="609473"/>
            <a:chOff x="0" y="0"/>
            <a:chExt cx="797000" cy="160520"/>
          </a:xfrm>
        </p:grpSpPr>
        <p:sp>
          <p:nvSpPr>
            <p:cNvPr name="Freeform 6" id="6"/>
            <p:cNvSpPr/>
            <p:nvPr/>
          </p:nvSpPr>
          <p:spPr>
            <a:xfrm flipH="false" flipV="false" rot="0">
              <a:off x="0" y="0"/>
              <a:ext cx="797000" cy="160520"/>
            </a:xfrm>
            <a:custGeom>
              <a:avLst/>
              <a:gdLst/>
              <a:ahLst/>
              <a:cxnLst/>
              <a:rect r="r" b="b" t="t" l="l"/>
              <a:pathLst>
                <a:path h="160520" w="797000">
                  <a:moveTo>
                    <a:pt x="0" y="0"/>
                  </a:moveTo>
                  <a:lnTo>
                    <a:pt x="797000" y="0"/>
                  </a:lnTo>
                  <a:lnTo>
                    <a:pt x="7970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7970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NATIONAL SHOWCASE</a:t>
              </a:r>
            </a:p>
          </p:txBody>
        </p:sp>
      </p:grpSp>
      <p:grpSp>
        <p:nvGrpSpPr>
          <p:cNvPr name="Group 8" id="8"/>
          <p:cNvGrpSpPr/>
          <p:nvPr/>
        </p:nvGrpSpPr>
        <p:grpSpPr>
          <a:xfrm rot="0">
            <a:off x="178669" y="1325955"/>
            <a:ext cx="10127303" cy="6536309"/>
            <a:chOff x="0" y="0"/>
            <a:chExt cx="2667273" cy="1721497"/>
          </a:xfrm>
        </p:grpSpPr>
        <p:sp>
          <p:nvSpPr>
            <p:cNvPr name="Freeform 9" id="9"/>
            <p:cNvSpPr/>
            <p:nvPr/>
          </p:nvSpPr>
          <p:spPr>
            <a:xfrm flipH="false" flipV="false" rot="0">
              <a:off x="0" y="0"/>
              <a:ext cx="2667273" cy="1721497"/>
            </a:xfrm>
            <a:custGeom>
              <a:avLst/>
              <a:gdLst/>
              <a:ahLst/>
              <a:cxnLst/>
              <a:rect r="r" b="b" t="t" l="l"/>
              <a:pathLst>
                <a:path h="1721497" w="2667273">
                  <a:moveTo>
                    <a:pt x="38223" y="0"/>
                  </a:moveTo>
                  <a:lnTo>
                    <a:pt x="2629050" y="0"/>
                  </a:lnTo>
                  <a:cubicBezTo>
                    <a:pt x="2650160" y="0"/>
                    <a:pt x="2667273" y="17113"/>
                    <a:pt x="2667273" y="38223"/>
                  </a:cubicBezTo>
                  <a:lnTo>
                    <a:pt x="2667273" y="1683274"/>
                  </a:lnTo>
                  <a:cubicBezTo>
                    <a:pt x="2667273" y="1704384"/>
                    <a:pt x="2650160" y="1721497"/>
                    <a:pt x="2629050" y="1721497"/>
                  </a:cubicBezTo>
                  <a:lnTo>
                    <a:pt x="38223" y="1721497"/>
                  </a:lnTo>
                  <a:cubicBezTo>
                    <a:pt x="17113" y="1721497"/>
                    <a:pt x="0" y="1704384"/>
                    <a:pt x="0" y="1683274"/>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67273" cy="1826272"/>
            </a:xfrm>
            <a:prstGeom prst="rect">
              <a:avLst/>
            </a:prstGeom>
          </p:spPr>
          <p:txBody>
            <a:bodyPr anchor="ctr" rtlCol="false" tIns="50800" lIns="50800" bIns="50800" rIns="50800"/>
            <a:lstStyle/>
            <a:p>
              <a:pPr algn="l">
                <a:lnSpc>
                  <a:spcPts val="4900"/>
                </a:lnSpc>
              </a:pPr>
              <a:r>
                <a:rPr lang="en-US" sz="3500" b="true">
                  <a:solidFill>
                    <a:srgbClr val="FFF5F5"/>
                  </a:solidFill>
                  <a:latin typeface="Poppins Bold"/>
                  <a:ea typeface="Poppins Bold"/>
                  <a:cs typeface="Poppins Bold"/>
                  <a:sym typeface="Poppins Bold"/>
                </a:rPr>
                <a:t>How were the minimum scores calculated, and why do they increase in 2026-2027?</a:t>
              </a:r>
            </a:p>
            <a:p>
              <a:pPr algn="l">
                <a:lnSpc>
                  <a:spcPts val="4900"/>
                </a:lnSpc>
              </a:pPr>
            </a:p>
            <a:p>
              <a:pPr algn="l">
                <a:lnSpc>
                  <a:spcPts val="4900"/>
                </a:lnSpc>
              </a:pPr>
              <a:r>
                <a:rPr lang="en-US" sz="3500">
                  <a:solidFill>
                    <a:srgbClr val="FFF5F5"/>
                  </a:solidFill>
                  <a:latin typeface="Poppins"/>
                  <a:ea typeface="Poppins"/>
                  <a:cs typeface="Poppins"/>
                  <a:sym typeface="Poppins"/>
                </a:rPr>
                <a:t>The 2025-2026 season allows skaters time to focus on improving their scores overall.  The minimum score will increase slightly in the 2026-2027 season. As well, additional training opportunities are being finalized and will be provided to all officials to ensure consistency in judging. </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5563966" y="110750"/>
            <a:ext cx="4742006" cy="10477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Qualifying</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477248"/>
            <a:ext cx="3026108" cy="609473"/>
            <a:chOff x="0" y="0"/>
            <a:chExt cx="797000" cy="160520"/>
          </a:xfrm>
        </p:grpSpPr>
        <p:sp>
          <p:nvSpPr>
            <p:cNvPr name="Freeform 6" id="6"/>
            <p:cNvSpPr/>
            <p:nvPr/>
          </p:nvSpPr>
          <p:spPr>
            <a:xfrm flipH="false" flipV="false" rot="0">
              <a:off x="0" y="0"/>
              <a:ext cx="797000" cy="160520"/>
            </a:xfrm>
            <a:custGeom>
              <a:avLst/>
              <a:gdLst/>
              <a:ahLst/>
              <a:cxnLst/>
              <a:rect r="r" b="b" t="t" l="l"/>
              <a:pathLst>
                <a:path h="160520" w="797000">
                  <a:moveTo>
                    <a:pt x="0" y="0"/>
                  </a:moveTo>
                  <a:lnTo>
                    <a:pt x="797000" y="0"/>
                  </a:lnTo>
                  <a:lnTo>
                    <a:pt x="7970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7970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NATIONAL SHOWCASE</a:t>
              </a:r>
            </a:p>
          </p:txBody>
        </p:sp>
      </p:grpSp>
      <p:grpSp>
        <p:nvGrpSpPr>
          <p:cNvPr name="Group 8" id="8"/>
          <p:cNvGrpSpPr/>
          <p:nvPr/>
        </p:nvGrpSpPr>
        <p:grpSpPr>
          <a:xfrm rot="0">
            <a:off x="178669" y="3230122"/>
            <a:ext cx="10127303" cy="6710172"/>
            <a:chOff x="0" y="0"/>
            <a:chExt cx="2667273" cy="1767288"/>
          </a:xfrm>
        </p:grpSpPr>
        <p:sp>
          <p:nvSpPr>
            <p:cNvPr name="Freeform 9" id="9"/>
            <p:cNvSpPr/>
            <p:nvPr/>
          </p:nvSpPr>
          <p:spPr>
            <a:xfrm flipH="false" flipV="false" rot="0">
              <a:off x="0" y="0"/>
              <a:ext cx="2667273" cy="1767288"/>
            </a:xfrm>
            <a:custGeom>
              <a:avLst/>
              <a:gdLst/>
              <a:ahLst/>
              <a:cxnLst/>
              <a:rect r="r" b="b" t="t" l="l"/>
              <a:pathLst>
                <a:path h="1767288" w="2667273">
                  <a:moveTo>
                    <a:pt x="38223" y="0"/>
                  </a:moveTo>
                  <a:lnTo>
                    <a:pt x="2629050" y="0"/>
                  </a:lnTo>
                  <a:cubicBezTo>
                    <a:pt x="2650160" y="0"/>
                    <a:pt x="2667273" y="17113"/>
                    <a:pt x="2667273" y="38223"/>
                  </a:cubicBezTo>
                  <a:lnTo>
                    <a:pt x="2667273" y="1729065"/>
                  </a:lnTo>
                  <a:cubicBezTo>
                    <a:pt x="2667273" y="1750175"/>
                    <a:pt x="2650160" y="1767288"/>
                    <a:pt x="2629050" y="1767288"/>
                  </a:cubicBezTo>
                  <a:lnTo>
                    <a:pt x="38223" y="1767288"/>
                  </a:lnTo>
                  <a:cubicBezTo>
                    <a:pt x="17113" y="1767288"/>
                    <a:pt x="0" y="1750175"/>
                    <a:pt x="0" y="1729065"/>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85725"/>
              <a:ext cx="2667273" cy="1853013"/>
            </a:xfrm>
            <a:prstGeom prst="rect">
              <a:avLst/>
            </a:prstGeom>
          </p:spPr>
          <p:txBody>
            <a:bodyPr anchor="ctr" rtlCol="false" tIns="50800" lIns="50800" bIns="50800" rIns="50800"/>
            <a:lstStyle/>
            <a:p>
              <a:pPr algn="l">
                <a:lnSpc>
                  <a:spcPts val="4200"/>
                </a:lnSpc>
              </a:pPr>
              <a:r>
                <a:rPr lang="en-US" sz="3000">
                  <a:solidFill>
                    <a:srgbClr val="FFF5F5"/>
                  </a:solidFill>
                  <a:latin typeface="Poppins"/>
                  <a:ea typeface="Poppins"/>
                  <a:cs typeface="Poppins"/>
                  <a:sym typeface="Poppins"/>
                </a:rPr>
                <a:t>Showcase only competitions have a special component:</a:t>
              </a:r>
            </a:p>
            <a:p>
              <a:pPr algn="l">
                <a:lnSpc>
                  <a:spcPts val="4200"/>
                </a:lnSpc>
              </a:pPr>
            </a:p>
            <a:p>
              <a:pPr algn="l">
                <a:lnSpc>
                  <a:spcPts val="4200"/>
                </a:lnSpc>
              </a:pPr>
              <a:r>
                <a:rPr lang="en-US" sz="3000">
                  <a:solidFill>
                    <a:srgbClr val="FFF5F5"/>
                  </a:solidFill>
                  <a:latin typeface="Poppins"/>
                  <a:ea typeface="Poppins"/>
                  <a:cs typeface="Poppins"/>
                  <a:sym typeface="Poppins"/>
                </a:rPr>
                <a:t>Part of the ice is walled off, generally at the dots on one end of the ice, and follow spotlights are used.</a:t>
              </a:r>
            </a:p>
            <a:p>
              <a:pPr algn="l">
                <a:lnSpc>
                  <a:spcPts val="4200"/>
                </a:lnSpc>
              </a:pPr>
            </a:p>
            <a:p>
              <a:pPr algn="l">
                <a:lnSpc>
                  <a:spcPts val="4200"/>
                </a:lnSpc>
              </a:pPr>
              <a:r>
                <a:rPr lang="en-US" sz="3000">
                  <a:solidFill>
                    <a:srgbClr val="FFF5F5"/>
                  </a:solidFill>
                  <a:latin typeface="Poppins"/>
                  <a:ea typeface="Poppins"/>
                  <a:cs typeface="Poppins"/>
                  <a:sym typeface="Poppins"/>
                </a:rPr>
                <a:t>Judges and audience members are on the same side.</a:t>
              </a:r>
            </a:p>
            <a:p>
              <a:pPr algn="l">
                <a:lnSpc>
                  <a:spcPts val="4200"/>
                </a:lnSpc>
              </a:pPr>
            </a:p>
            <a:p>
              <a:pPr algn="l">
                <a:lnSpc>
                  <a:spcPts val="4200"/>
                </a:lnSpc>
              </a:pPr>
              <a:r>
                <a:rPr lang="en-US" sz="3000">
                  <a:solidFill>
                    <a:srgbClr val="FFF5F5"/>
                  </a:solidFill>
                  <a:latin typeface="Poppins"/>
                  <a:ea typeface="Poppins"/>
                  <a:cs typeface="Poppins"/>
                  <a:sym typeface="Poppins"/>
                </a:rPr>
                <a:t>Warm ups are behind the curtain and skaters step on, generally, when three skaters ahead begins their program.</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3835723" y="110750"/>
            <a:ext cx="6470249" cy="28765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Showcase Only Competitions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477248"/>
            <a:ext cx="3026108" cy="609473"/>
            <a:chOff x="0" y="0"/>
            <a:chExt cx="797000" cy="160520"/>
          </a:xfrm>
        </p:grpSpPr>
        <p:sp>
          <p:nvSpPr>
            <p:cNvPr name="Freeform 6" id="6"/>
            <p:cNvSpPr/>
            <p:nvPr/>
          </p:nvSpPr>
          <p:spPr>
            <a:xfrm flipH="false" flipV="false" rot="0">
              <a:off x="0" y="0"/>
              <a:ext cx="797000" cy="160520"/>
            </a:xfrm>
            <a:custGeom>
              <a:avLst/>
              <a:gdLst/>
              <a:ahLst/>
              <a:cxnLst/>
              <a:rect r="r" b="b" t="t" l="l"/>
              <a:pathLst>
                <a:path h="160520" w="797000">
                  <a:moveTo>
                    <a:pt x="0" y="0"/>
                  </a:moveTo>
                  <a:lnTo>
                    <a:pt x="797000" y="0"/>
                  </a:lnTo>
                  <a:lnTo>
                    <a:pt x="7970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797000" cy="217670"/>
            </a:xfrm>
            <a:prstGeom prst="rect">
              <a:avLst/>
            </a:prstGeom>
          </p:spPr>
          <p:txBody>
            <a:bodyPr anchor="ctr" rtlCol="false" tIns="50800" lIns="50800" bIns="50800" rIns="50800"/>
            <a:lstStyle/>
            <a:p>
              <a:pPr algn="ctr">
                <a:lnSpc>
                  <a:spcPts val="2799"/>
                </a:lnSpc>
              </a:pPr>
              <a:r>
                <a:rPr lang="en-US" sz="1999">
                  <a:solidFill>
                    <a:srgbClr val="CC0000"/>
                  </a:solidFill>
                  <a:latin typeface="Poppins"/>
                  <a:ea typeface="Poppins"/>
                  <a:cs typeface="Poppins"/>
                  <a:sym typeface="Poppins"/>
                </a:rPr>
                <a:t>NATIONAL SHOWCASE</a:t>
              </a:r>
            </a:p>
          </p:txBody>
        </p:sp>
      </p:grpSp>
      <p:grpSp>
        <p:nvGrpSpPr>
          <p:cNvPr name="Group 8" id="8"/>
          <p:cNvGrpSpPr/>
          <p:nvPr/>
        </p:nvGrpSpPr>
        <p:grpSpPr>
          <a:xfrm rot="0">
            <a:off x="178669" y="2324851"/>
            <a:ext cx="10127303" cy="3995420"/>
            <a:chOff x="0" y="0"/>
            <a:chExt cx="2667273" cy="1052292"/>
          </a:xfrm>
        </p:grpSpPr>
        <p:sp>
          <p:nvSpPr>
            <p:cNvPr name="Freeform 9" id="9"/>
            <p:cNvSpPr/>
            <p:nvPr/>
          </p:nvSpPr>
          <p:spPr>
            <a:xfrm flipH="false" flipV="false" rot="0">
              <a:off x="0" y="0"/>
              <a:ext cx="2667273" cy="1052292"/>
            </a:xfrm>
            <a:custGeom>
              <a:avLst/>
              <a:gdLst/>
              <a:ahLst/>
              <a:cxnLst/>
              <a:rect r="r" b="b" t="t" l="l"/>
              <a:pathLst>
                <a:path h="1052292" w="2667273">
                  <a:moveTo>
                    <a:pt x="38223" y="0"/>
                  </a:moveTo>
                  <a:lnTo>
                    <a:pt x="2629050" y="0"/>
                  </a:lnTo>
                  <a:cubicBezTo>
                    <a:pt x="2650160" y="0"/>
                    <a:pt x="2667273" y="17113"/>
                    <a:pt x="2667273" y="38223"/>
                  </a:cubicBezTo>
                  <a:lnTo>
                    <a:pt x="2667273" y="1014069"/>
                  </a:lnTo>
                  <a:cubicBezTo>
                    <a:pt x="2667273" y="1035179"/>
                    <a:pt x="2650160" y="1052292"/>
                    <a:pt x="2629050" y="1052292"/>
                  </a:cubicBezTo>
                  <a:lnTo>
                    <a:pt x="38223" y="1052292"/>
                  </a:lnTo>
                  <a:cubicBezTo>
                    <a:pt x="17113" y="1052292"/>
                    <a:pt x="0" y="1035179"/>
                    <a:pt x="0" y="1014069"/>
                  </a:cubicBezTo>
                  <a:lnTo>
                    <a:pt x="0" y="38223"/>
                  </a:lnTo>
                  <a:cubicBezTo>
                    <a:pt x="0" y="17113"/>
                    <a:pt x="17113" y="0"/>
                    <a:pt x="3822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42875"/>
              <a:ext cx="2667273" cy="1195167"/>
            </a:xfrm>
            <a:prstGeom prst="rect">
              <a:avLst/>
            </a:prstGeom>
          </p:spPr>
          <p:txBody>
            <a:bodyPr anchor="ctr" rtlCol="false" tIns="50800" lIns="50800" bIns="50800" rIns="50800"/>
            <a:lstStyle/>
            <a:p>
              <a:pPr algn="l">
                <a:lnSpc>
                  <a:spcPts val="7000"/>
                </a:lnSpc>
              </a:pPr>
              <a:r>
                <a:rPr lang="en-US" sz="5000">
                  <a:solidFill>
                    <a:srgbClr val="FFF5F5"/>
                  </a:solidFill>
                  <a:latin typeface="Poppins"/>
                  <a:ea typeface="Poppins"/>
                  <a:cs typeface="Poppins"/>
                  <a:sym typeface="Poppins"/>
                </a:rPr>
                <a:t>Question and Answer time!</a:t>
              </a:r>
            </a:p>
            <a:p>
              <a:pPr algn="l">
                <a:lnSpc>
                  <a:spcPts val="7000"/>
                </a:lnSpc>
              </a:pPr>
            </a:p>
            <a:p>
              <a:pPr algn="l">
                <a:lnSpc>
                  <a:spcPts val="7000"/>
                </a:lnSpc>
              </a:pPr>
              <a:r>
                <a:rPr lang="en-US" sz="5000">
                  <a:solidFill>
                    <a:srgbClr val="FFF5F5"/>
                  </a:solidFill>
                  <a:latin typeface="Poppins"/>
                  <a:ea typeface="Poppins"/>
                  <a:cs typeface="Poppins"/>
                  <a:sym typeface="Poppins"/>
                </a:rPr>
                <a:t>Please scan the QR code and fill out the feedback form.</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542626" y="3788724"/>
            <a:ext cx="3573750" cy="2709552"/>
          </a:xfrm>
          <a:custGeom>
            <a:avLst/>
            <a:gdLst/>
            <a:ahLst/>
            <a:cxnLst/>
            <a:rect r="r" b="b" t="t" l="l"/>
            <a:pathLst>
              <a:path h="2709552" w="3573750">
                <a:moveTo>
                  <a:pt x="0" y="0"/>
                </a:moveTo>
                <a:lnTo>
                  <a:pt x="3573750" y="0"/>
                </a:lnTo>
                <a:lnTo>
                  <a:pt x="3573750" y="2709552"/>
                </a:lnTo>
                <a:lnTo>
                  <a:pt x="0" y="2709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6"/>
            <a:stretch>
              <a:fillRect l="-4014" t="-52899" r="-2745" b="-60338"/>
            </a:stretch>
          </a:blipFill>
        </p:spPr>
      </p:sp>
      <p:sp>
        <p:nvSpPr>
          <p:cNvPr name="TextBox 17" id="17"/>
          <p:cNvSpPr txBox="true"/>
          <p:nvPr/>
        </p:nvSpPr>
        <p:spPr>
          <a:xfrm rot="0">
            <a:off x="6633831" y="95250"/>
            <a:ext cx="3672141" cy="1962150"/>
          </a:xfrm>
          <a:prstGeom prst="rect">
            <a:avLst/>
          </a:prstGeom>
        </p:spPr>
        <p:txBody>
          <a:bodyPr anchor="t" rtlCol="false" tIns="0" lIns="0" bIns="0" rIns="0">
            <a:spAutoFit/>
          </a:bodyPr>
          <a:lstStyle/>
          <a:p>
            <a:pPr algn="l">
              <a:lnSpc>
                <a:spcPts val="7200"/>
              </a:lnSpc>
            </a:pPr>
            <a:r>
              <a:rPr lang="en-US" sz="7500" spc="-359" b="true">
                <a:solidFill>
                  <a:srgbClr val="0025CC"/>
                </a:solidFill>
                <a:latin typeface="Poppins Medium"/>
                <a:ea typeface="Poppins Medium"/>
                <a:cs typeface="Poppins Medium"/>
                <a:sym typeface="Poppins Medium"/>
              </a:rPr>
              <a:t>Q &amp; A</a:t>
            </a:r>
          </a:p>
          <a:p>
            <a:pPr algn="l">
              <a:lnSpc>
                <a:spcPts val="7200"/>
              </a:lnSpc>
            </a:pPr>
            <a:r>
              <a:rPr lang="en-US" sz="7500" spc="-359" b="true">
                <a:solidFill>
                  <a:srgbClr val="0025CC"/>
                </a:solidFill>
                <a:latin typeface="Poppins Medium"/>
                <a:ea typeface="Poppins Medium"/>
                <a:cs typeface="Poppins Medium"/>
                <a:sym typeface="Poppins Medium"/>
              </a:rPr>
              <a:t>Survey</a:t>
            </a:r>
          </a:p>
        </p:txBody>
      </p:sp>
      <p:pic>
        <p:nvPicPr>
          <p:cNvPr name="Picture 18" id="18"/>
          <p:cNvPicPr>
            <a:picLocks noChangeAspect="true"/>
          </p:cNvPicPr>
          <p:nvPr/>
        </p:nvPicPr>
        <p:blipFill>
          <a:blip r:embed="rId7"/>
          <a:stretch>
            <a:fillRect/>
          </a:stretch>
        </p:blipFill>
        <p:spPr>
          <a:xfrm rot="0">
            <a:off x="3324833" y="6267391"/>
            <a:ext cx="3834977" cy="3834977"/>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66675"/>
              <a:ext cx="652500" cy="227195"/>
            </a:xfrm>
            <a:prstGeom prst="rect">
              <a:avLst/>
            </a:prstGeom>
          </p:spPr>
          <p:txBody>
            <a:bodyPr anchor="ctr" rtlCol="false" tIns="50800" lIns="50800" bIns="50800" rIns="50800"/>
            <a:lstStyle/>
            <a:p>
              <a:pPr algn="ctr">
                <a:lnSpc>
                  <a:spcPts val="2800"/>
                </a:lnSpc>
              </a:pPr>
              <a:r>
                <a:rPr lang="en-US" sz="2000">
                  <a:solidFill>
                    <a:srgbClr val="CC0000"/>
                  </a:solidFill>
                  <a:latin typeface="Poppins"/>
                  <a:ea typeface="Poppins"/>
                  <a:cs typeface="Poppins"/>
                  <a:sym typeface="Poppins"/>
                </a:rPr>
                <a:t>CJS SCORING</a:t>
              </a:r>
            </a:p>
          </p:txBody>
        </p:sp>
      </p:grpSp>
      <p:grpSp>
        <p:nvGrpSpPr>
          <p:cNvPr name="Group 8" id="8"/>
          <p:cNvGrpSpPr/>
          <p:nvPr/>
        </p:nvGrpSpPr>
        <p:grpSpPr>
          <a:xfrm rot="0">
            <a:off x="233160" y="1808387"/>
            <a:ext cx="10045006" cy="6657696"/>
            <a:chOff x="0" y="0"/>
            <a:chExt cx="2645598" cy="1753467"/>
          </a:xfrm>
        </p:grpSpPr>
        <p:sp>
          <p:nvSpPr>
            <p:cNvPr name="Freeform 9" id="9"/>
            <p:cNvSpPr/>
            <p:nvPr/>
          </p:nvSpPr>
          <p:spPr>
            <a:xfrm flipH="false" flipV="false" rot="0">
              <a:off x="0" y="0"/>
              <a:ext cx="2645598" cy="1753467"/>
            </a:xfrm>
            <a:custGeom>
              <a:avLst/>
              <a:gdLst/>
              <a:ahLst/>
              <a:cxnLst/>
              <a:rect r="r" b="b" t="t" l="l"/>
              <a:pathLst>
                <a:path h="1753467" w="2645598">
                  <a:moveTo>
                    <a:pt x="77072" y="0"/>
                  </a:moveTo>
                  <a:lnTo>
                    <a:pt x="2568526" y="0"/>
                  </a:lnTo>
                  <a:cubicBezTo>
                    <a:pt x="2588967" y="0"/>
                    <a:pt x="2608570" y="8120"/>
                    <a:pt x="2623024" y="22574"/>
                  </a:cubicBezTo>
                  <a:cubicBezTo>
                    <a:pt x="2637478" y="37028"/>
                    <a:pt x="2645598" y="56631"/>
                    <a:pt x="2645598" y="77072"/>
                  </a:cubicBezTo>
                  <a:lnTo>
                    <a:pt x="2645598" y="1676395"/>
                  </a:lnTo>
                  <a:cubicBezTo>
                    <a:pt x="2645598" y="1718961"/>
                    <a:pt x="2611092" y="1753467"/>
                    <a:pt x="2568526" y="1753467"/>
                  </a:cubicBezTo>
                  <a:lnTo>
                    <a:pt x="77072" y="1753467"/>
                  </a:lnTo>
                  <a:cubicBezTo>
                    <a:pt x="34506" y="1753467"/>
                    <a:pt x="0" y="1718961"/>
                    <a:pt x="0" y="1676395"/>
                  </a:cubicBezTo>
                  <a:lnTo>
                    <a:pt x="0" y="77072"/>
                  </a:lnTo>
                  <a:cubicBezTo>
                    <a:pt x="0" y="34506"/>
                    <a:pt x="34506" y="0"/>
                    <a:pt x="77072"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23825"/>
              <a:ext cx="2645598" cy="1877292"/>
            </a:xfrm>
            <a:prstGeom prst="rect">
              <a:avLst/>
            </a:prstGeom>
          </p:spPr>
          <p:txBody>
            <a:bodyPr anchor="ctr" rtlCol="false" tIns="50800" lIns="50800" bIns="50800" rIns="50800"/>
            <a:lstStyle/>
            <a:p>
              <a:pPr algn="l">
                <a:lnSpc>
                  <a:spcPts val="6160"/>
                </a:lnSpc>
              </a:pPr>
              <a:r>
                <a:rPr lang="en-US" sz="4400">
                  <a:solidFill>
                    <a:srgbClr val="FFF5F5"/>
                  </a:solidFill>
                  <a:latin typeface="Poppins"/>
                  <a:ea typeface="Poppins"/>
                  <a:cs typeface="Poppins"/>
                  <a:sym typeface="Poppins"/>
                </a:rPr>
                <a:t>Non-qualifying competitions must use the Component Judging System (CJS), on paper or using an IJS system, to qualify skaters for the National Showcase competition. CJS scoring will use the following Program Components marked on a scale of 0.25 to 10. 1.</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4"/>
            <a:stretch>
              <a:fillRect l="-4014" t="-52899" r="-2745" b="-60338"/>
            </a:stretch>
          </a:blipFill>
        </p:spPr>
      </p:sp>
      <p:sp>
        <p:nvSpPr>
          <p:cNvPr name="Freeform 16" id="16"/>
          <p:cNvSpPr/>
          <p:nvPr/>
        </p:nvSpPr>
        <p:spPr>
          <a:xfrm flipH="false" flipV="false" rot="0">
            <a:off x="13020460" y="2238912"/>
            <a:ext cx="2618082" cy="4248409"/>
          </a:xfrm>
          <a:custGeom>
            <a:avLst/>
            <a:gdLst/>
            <a:ahLst/>
            <a:cxnLst/>
            <a:rect r="r" b="b" t="t" l="l"/>
            <a:pathLst>
              <a:path h="4248409" w="2618082">
                <a:moveTo>
                  <a:pt x="0" y="0"/>
                </a:moveTo>
                <a:lnTo>
                  <a:pt x="2618082" y="0"/>
                </a:lnTo>
                <a:lnTo>
                  <a:pt x="2618082" y="4248410"/>
                </a:lnTo>
                <a:lnTo>
                  <a:pt x="0" y="4248410"/>
                </a:lnTo>
                <a:lnTo>
                  <a:pt x="0" y="0"/>
                </a:lnTo>
                <a:close/>
              </a:path>
            </a:pathLst>
          </a:custGeom>
          <a:blipFill>
            <a:blip r:embed="rId5"/>
            <a:stretch>
              <a:fillRect l="0" t="0" r="0" b="0"/>
            </a:stretch>
          </a:blipFill>
        </p:spPr>
      </p:sp>
      <p:sp>
        <p:nvSpPr>
          <p:cNvPr name="TextBox 17" id="17"/>
          <p:cNvSpPr txBox="true"/>
          <p:nvPr/>
        </p:nvSpPr>
        <p:spPr>
          <a:xfrm rot="0">
            <a:off x="5591919" y="270218"/>
            <a:ext cx="4411922" cy="1271266"/>
          </a:xfrm>
          <a:prstGeom prst="rect">
            <a:avLst/>
          </a:prstGeom>
        </p:spPr>
        <p:txBody>
          <a:bodyPr anchor="t" rtlCol="false" tIns="0" lIns="0" bIns="0" rIns="0">
            <a:spAutoFit/>
          </a:bodyPr>
          <a:lstStyle/>
          <a:p>
            <a:pPr algn="l">
              <a:lnSpc>
                <a:spcPts val="8839"/>
              </a:lnSpc>
            </a:pPr>
            <a:r>
              <a:rPr lang="en-US" sz="9208" spc="-441" b="true">
                <a:solidFill>
                  <a:srgbClr val="0025CC"/>
                </a:solidFill>
                <a:latin typeface="Poppins Medium"/>
                <a:ea typeface="Poppins Medium"/>
                <a:cs typeface="Poppins Medium"/>
                <a:sym typeface="Poppins Medium"/>
              </a:rPr>
              <a:t>Scoring</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66675"/>
              <a:ext cx="652500" cy="227195"/>
            </a:xfrm>
            <a:prstGeom prst="rect">
              <a:avLst/>
            </a:prstGeom>
          </p:spPr>
          <p:txBody>
            <a:bodyPr anchor="ctr" rtlCol="false" tIns="50800" lIns="50800" bIns="50800" rIns="50800"/>
            <a:lstStyle/>
            <a:p>
              <a:pPr algn="ctr">
                <a:lnSpc>
                  <a:spcPts val="2800"/>
                </a:lnSpc>
              </a:pPr>
              <a:r>
                <a:rPr lang="en-US" sz="2000">
                  <a:solidFill>
                    <a:srgbClr val="CC0000"/>
                  </a:solidFill>
                  <a:latin typeface="Poppins"/>
                  <a:ea typeface="Poppins"/>
                  <a:cs typeface="Poppins"/>
                  <a:sym typeface="Poppins"/>
                </a:rPr>
                <a:t>ARTISTIC APPEAL</a:t>
              </a:r>
            </a:p>
          </p:txBody>
        </p:sp>
      </p:grpSp>
      <p:grpSp>
        <p:nvGrpSpPr>
          <p:cNvPr name="Group 8" id="8"/>
          <p:cNvGrpSpPr/>
          <p:nvPr/>
        </p:nvGrpSpPr>
        <p:grpSpPr>
          <a:xfrm rot="0">
            <a:off x="178295" y="1823937"/>
            <a:ext cx="10045006" cy="7884110"/>
            <a:chOff x="0" y="0"/>
            <a:chExt cx="2645598" cy="2076473"/>
          </a:xfrm>
        </p:grpSpPr>
        <p:sp>
          <p:nvSpPr>
            <p:cNvPr name="Freeform 9" id="9"/>
            <p:cNvSpPr/>
            <p:nvPr/>
          </p:nvSpPr>
          <p:spPr>
            <a:xfrm flipH="false" flipV="false" rot="0">
              <a:off x="0" y="0"/>
              <a:ext cx="2645598" cy="2076473"/>
            </a:xfrm>
            <a:custGeom>
              <a:avLst/>
              <a:gdLst/>
              <a:ahLst/>
              <a:cxnLst/>
              <a:rect r="r" b="b" t="t" l="l"/>
              <a:pathLst>
                <a:path h="2076473" w="2645598">
                  <a:moveTo>
                    <a:pt x="77072" y="0"/>
                  </a:moveTo>
                  <a:lnTo>
                    <a:pt x="2568526" y="0"/>
                  </a:lnTo>
                  <a:cubicBezTo>
                    <a:pt x="2588967" y="0"/>
                    <a:pt x="2608570" y="8120"/>
                    <a:pt x="2623024" y="22574"/>
                  </a:cubicBezTo>
                  <a:cubicBezTo>
                    <a:pt x="2637478" y="37028"/>
                    <a:pt x="2645598" y="56631"/>
                    <a:pt x="2645598" y="77072"/>
                  </a:cubicBezTo>
                  <a:lnTo>
                    <a:pt x="2645598" y="1999401"/>
                  </a:lnTo>
                  <a:cubicBezTo>
                    <a:pt x="2645598" y="2041967"/>
                    <a:pt x="2611092" y="2076473"/>
                    <a:pt x="2568526" y="2076473"/>
                  </a:cubicBezTo>
                  <a:lnTo>
                    <a:pt x="77072" y="2076473"/>
                  </a:lnTo>
                  <a:cubicBezTo>
                    <a:pt x="34506" y="2076473"/>
                    <a:pt x="0" y="2041967"/>
                    <a:pt x="0" y="1999401"/>
                  </a:cubicBezTo>
                  <a:lnTo>
                    <a:pt x="0" y="77072"/>
                  </a:lnTo>
                  <a:cubicBezTo>
                    <a:pt x="0" y="34506"/>
                    <a:pt x="34506" y="0"/>
                    <a:pt x="77072"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95250"/>
              <a:ext cx="2645598" cy="2171723"/>
            </a:xfrm>
            <a:prstGeom prst="rect">
              <a:avLst/>
            </a:prstGeom>
          </p:spPr>
          <p:txBody>
            <a:bodyPr anchor="ctr" rtlCol="false" tIns="50800" lIns="50800" bIns="50800" rIns="50800"/>
            <a:lstStyle/>
            <a:p>
              <a:pPr algn="ctr">
                <a:lnSpc>
                  <a:spcPts val="4620"/>
                </a:lnSpc>
              </a:pPr>
              <a:r>
                <a:rPr lang="en-US" sz="3300" b="true">
                  <a:solidFill>
                    <a:srgbClr val="FFF5F5"/>
                  </a:solidFill>
                  <a:latin typeface="Poppins Bold"/>
                  <a:ea typeface="Poppins Bold"/>
                  <a:cs typeface="Poppins Bold"/>
                  <a:sym typeface="Poppins Bold"/>
                </a:rPr>
                <a:t>Artistic Appeal with Innovation &amp; Creativity (factor 40%)</a:t>
              </a:r>
            </a:p>
            <a:p>
              <a:pPr algn="ctr">
                <a:lnSpc>
                  <a:spcPts val="4620"/>
                </a:lnSpc>
              </a:pPr>
              <a:r>
                <a:rPr lang="en-US" sz="3300">
                  <a:solidFill>
                    <a:srgbClr val="FFF5F5"/>
                  </a:solidFill>
                  <a:latin typeface="Poppins"/>
                  <a:ea typeface="Poppins"/>
                  <a:cs typeface="Poppins"/>
                  <a:sym typeface="Poppins"/>
                </a:rPr>
                <a:t>A performance is truly entertaining when it is in the eyes, ears, and hearts of the audience. It is a measure of how audience members remember the program, how they felt during the performance, their level of involvement during the program, what they take away from it, and how long after they will recall it. The meaning and feeling should be unique and personal. The question to be answered is: Will I remember what I have seen, and would I like to see it again?</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4"/>
            <a:stretch>
              <a:fillRect l="-4014" t="-52899" r="-2745" b="-60338"/>
            </a:stretch>
          </a:blipFill>
        </p:spPr>
      </p:sp>
      <p:sp>
        <p:nvSpPr>
          <p:cNvPr name="Freeform 16" id="16"/>
          <p:cNvSpPr/>
          <p:nvPr/>
        </p:nvSpPr>
        <p:spPr>
          <a:xfrm flipH="false" flipV="false" rot="0">
            <a:off x="13020460" y="2238912"/>
            <a:ext cx="2618082" cy="4248409"/>
          </a:xfrm>
          <a:custGeom>
            <a:avLst/>
            <a:gdLst/>
            <a:ahLst/>
            <a:cxnLst/>
            <a:rect r="r" b="b" t="t" l="l"/>
            <a:pathLst>
              <a:path h="4248409" w="2618082">
                <a:moveTo>
                  <a:pt x="0" y="0"/>
                </a:moveTo>
                <a:lnTo>
                  <a:pt x="2618082" y="0"/>
                </a:lnTo>
                <a:lnTo>
                  <a:pt x="2618082" y="4248410"/>
                </a:lnTo>
                <a:lnTo>
                  <a:pt x="0" y="4248410"/>
                </a:lnTo>
                <a:lnTo>
                  <a:pt x="0" y="0"/>
                </a:lnTo>
                <a:close/>
              </a:path>
            </a:pathLst>
          </a:custGeom>
          <a:blipFill>
            <a:blip r:embed="rId5"/>
            <a:stretch>
              <a:fillRect l="0" t="0" r="0" b="0"/>
            </a:stretch>
          </a:blipFill>
        </p:spPr>
      </p:sp>
      <p:sp>
        <p:nvSpPr>
          <p:cNvPr name="TextBox 17" id="17"/>
          <p:cNvSpPr txBox="true"/>
          <p:nvPr/>
        </p:nvSpPr>
        <p:spPr>
          <a:xfrm rot="0">
            <a:off x="5591919" y="270218"/>
            <a:ext cx="4411922" cy="1271266"/>
          </a:xfrm>
          <a:prstGeom prst="rect">
            <a:avLst/>
          </a:prstGeom>
        </p:spPr>
        <p:txBody>
          <a:bodyPr anchor="t" rtlCol="false" tIns="0" lIns="0" bIns="0" rIns="0">
            <a:spAutoFit/>
          </a:bodyPr>
          <a:lstStyle/>
          <a:p>
            <a:pPr algn="l">
              <a:lnSpc>
                <a:spcPts val="8839"/>
              </a:lnSpc>
            </a:pPr>
            <a:r>
              <a:rPr lang="en-US" sz="9208" spc="-441" b="true">
                <a:solidFill>
                  <a:srgbClr val="0025CC"/>
                </a:solidFill>
                <a:latin typeface="Poppins Medium"/>
                <a:ea typeface="Poppins Medium"/>
                <a:cs typeface="Poppins Medium"/>
                <a:sym typeface="Poppins Medium"/>
              </a:rPr>
              <a:t>Scoring</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609473"/>
            <a:chOff x="0" y="0"/>
            <a:chExt cx="652500" cy="160520"/>
          </a:xfrm>
        </p:grpSpPr>
        <p:sp>
          <p:nvSpPr>
            <p:cNvPr name="Freeform 6" id="6"/>
            <p:cNvSpPr/>
            <p:nvPr/>
          </p:nvSpPr>
          <p:spPr>
            <a:xfrm flipH="false" flipV="false" rot="0">
              <a:off x="0" y="0"/>
              <a:ext cx="652500" cy="160520"/>
            </a:xfrm>
            <a:custGeom>
              <a:avLst/>
              <a:gdLst/>
              <a:ahLst/>
              <a:cxnLst/>
              <a:rect r="r" b="b" t="t" l="l"/>
              <a:pathLst>
                <a:path h="160520" w="652500">
                  <a:moveTo>
                    <a:pt x="0" y="0"/>
                  </a:moveTo>
                  <a:lnTo>
                    <a:pt x="652500" y="0"/>
                  </a:lnTo>
                  <a:lnTo>
                    <a:pt x="652500" y="160520"/>
                  </a:lnTo>
                  <a:lnTo>
                    <a:pt x="0" y="160520"/>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66675"/>
              <a:ext cx="652500" cy="227195"/>
            </a:xfrm>
            <a:prstGeom prst="rect">
              <a:avLst/>
            </a:prstGeom>
          </p:spPr>
          <p:txBody>
            <a:bodyPr anchor="ctr" rtlCol="false" tIns="50800" lIns="50800" bIns="50800" rIns="50800"/>
            <a:lstStyle/>
            <a:p>
              <a:pPr algn="ctr">
                <a:lnSpc>
                  <a:spcPts val="2800"/>
                </a:lnSpc>
              </a:pPr>
              <a:r>
                <a:rPr lang="en-US" sz="2000">
                  <a:solidFill>
                    <a:srgbClr val="CC0000"/>
                  </a:solidFill>
                  <a:latin typeface="Poppins"/>
                  <a:ea typeface="Poppins"/>
                  <a:cs typeface="Poppins"/>
                  <a:sym typeface="Poppins"/>
                </a:rPr>
                <a:t>PERFORMANCE</a:t>
              </a:r>
            </a:p>
          </p:txBody>
        </p:sp>
      </p:grpSp>
      <p:grpSp>
        <p:nvGrpSpPr>
          <p:cNvPr name="Group 8" id="8"/>
          <p:cNvGrpSpPr/>
          <p:nvPr/>
        </p:nvGrpSpPr>
        <p:grpSpPr>
          <a:xfrm rot="0">
            <a:off x="233160" y="1860571"/>
            <a:ext cx="10017573" cy="8010296"/>
            <a:chOff x="0" y="0"/>
            <a:chExt cx="2638373" cy="2109708"/>
          </a:xfrm>
        </p:grpSpPr>
        <p:sp>
          <p:nvSpPr>
            <p:cNvPr name="Freeform 9" id="9"/>
            <p:cNvSpPr/>
            <p:nvPr/>
          </p:nvSpPr>
          <p:spPr>
            <a:xfrm flipH="false" flipV="false" rot="0">
              <a:off x="0" y="0"/>
              <a:ext cx="2638373" cy="2109708"/>
            </a:xfrm>
            <a:custGeom>
              <a:avLst/>
              <a:gdLst/>
              <a:ahLst/>
              <a:cxnLst/>
              <a:rect r="r" b="b" t="t" l="l"/>
              <a:pathLst>
                <a:path h="2109708" w="2638373">
                  <a:moveTo>
                    <a:pt x="77283" y="0"/>
                  </a:moveTo>
                  <a:lnTo>
                    <a:pt x="2561090" y="0"/>
                  </a:lnTo>
                  <a:cubicBezTo>
                    <a:pt x="2603772" y="0"/>
                    <a:pt x="2638373" y="34601"/>
                    <a:pt x="2638373" y="77283"/>
                  </a:cubicBezTo>
                  <a:lnTo>
                    <a:pt x="2638373" y="2032424"/>
                  </a:lnTo>
                  <a:cubicBezTo>
                    <a:pt x="2638373" y="2075107"/>
                    <a:pt x="2603772" y="2109708"/>
                    <a:pt x="2561090" y="2109708"/>
                  </a:cubicBezTo>
                  <a:lnTo>
                    <a:pt x="77283" y="2109708"/>
                  </a:lnTo>
                  <a:cubicBezTo>
                    <a:pt x="34601" y="2109708"/>
                    <a:pt x="0" y="2075107"/>
                    <a:pt x="0" y="2032424"/>
                  </a:cubicBezTo>
                  <a:lnTo>
                    <a:pt x="0" y="77283"/>
                  </a:lnTo>
                  <a:cubicBezTo>
                    <a:pt x="0" y="34601"/>
                    <a:pt x="34601" y="0"/>
                    <a:pt x="77283"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38373" cy="2214483"/>
            </a:xfrm>
            <a:prstGeom prst="rect">
              <a:avLst/>
            </a:prstGeom>
          </p:spPr>
          <p:txBody>
            <a:bodyPr anchor="ctr" rtlCol="false" tIns="50800" lIns="50800" bIns="50800" rIns="50800"/>
            <a:lstStyle/>
            <a:p>
              <a:pPr algn="ctr">
                <a:lnSpc>
                  <a:spcPts val="5040"/>
                </a:lnSpc>
              </a:pPr>
              <a:r>
                <a:rPr lang="en-US" sz="3600" b="true">
                  <a:solidFill>
                    <a:srgbClr val="FFF5F5"/>
                  </a:solidFill>
                  <a:latin typeface="Poppins Bold"/>
                  <a:ea typeface="Poppins Bold"/>
                  <a:cs typeface="Poppins Bold"/>
                  <a:sym typeface="Poppins Bold"/>
                </a:rPr>
                <a:t>Performance &amp; Projection: Universe, Musicality and Feeling (factor 35%)</a:t>
              </a:r>
            </a:p>
            <a:p>
              <a:pPr algn="ctr">
                <a:lnSpc>
                  <a:spcPts val="5040"/>
                </a:lnSpc>
              </a:pPr>
              <a:r>
                <a:rPr lang="en-US" sz="3600">
                  <a:solidFill>
                    <a:srgbClr val="FFF5F5"/>
                  </a:solidFill>
                  <a:latin typeface="Poppins"/>
                  <a:ea typeface="Poppins"/>
                  <a:cs typeface="Poppins"/>
                  <a:sym typeface="Poppins"/>
                </a:rPr>
                <a:t>The physical, emotional, and artistic involvement of a skater, using their ability to create a universe. This performance has continuous development of the theme and universe from beginning to end while displaying their musicality skills. It is a measure of how skaters use the ice, music, and the space around them to project feeling and musical awareness into the subconscious of the audience.</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4"/>
            <a:stretch>
              <a:fillRect l="-4014" t="-52899" r="-2745" b="-60338"/>
            </a:stretch>
          </a:blipFill>
        </p:spPr>
      </p:sp>
      <p:sp>
        <p:nvSpPr>
          <p:cNvPr name="Freeform 16" id="16"/>
          <p:cNvSpPr/>
          <p:nvPr/>
        </p:nvSpPr>
        <p:spPr>
          <a:xfrm flipH="false" flipV="false" rot="0">
            <a:off x="13020460" y="2238912"/>
            <a:ext cx="2618082" cy="4248409"/>
          </a:xfrm>
          <a:custGeom>
            <a:avLst/>
            <a:gdLst/>
            <a:ahLst/>
            <a:cxnLst/>
            <a:rect r="r" b="b" t="t" l="l"/>
            <a:pathLst>
              <a:path h="4248409" w="2618082">
                <a:moveTo>
                  <a:pt x="0" y="0"/>
                </a:moveTo>
                <a:lnTo>
                  <a:pt x="2618082" y="0"/>
                </a:lnTo>
                <a:lnTo>
                  <a:pt x="2618082" y="4248410"/>
                </a:lnTo>
                <a:lnTo>
                  <a:pt x="0" y="4248410"/>
                </a:lnTo>
                <a:lnTo>
                  <a:pt x="0" y="0"/>
                </a:lnTo>
                <a:close/>
              </a:path>
            </a:pathLst>
          </a:custGeom>
          <a:blipFill>
            <a:blip r:embed="rId5"/>
            <a:stretch>
              <a:fillRect l="0" t="0" r="0" b="0"/>
            </a:stretch>
          </a:blipFill>
        </p:spPr>
      </p:sp>
      <p:sp>
        <p:nvSpPr>
          <p:cNvPr name="TextBox 17" id="17"/>
          <p:cNvSpPr txBox="true"/>
          <p:nvPr/>
        </p:nvSpPr>
        <p:spPr>
          <a:xfrm rot="0">
            <a:off x="5591919" y="270218"/>
            <a:ext cx="4411922" cy="1271266"/>
          </a:xfrm>
          <a:prstGeom prst="rect">
            <a:avLst/>
          </a:prstGeom>
        </p:spPr>
        <p:txBody>
          <a:bodyPr anchor="t" rtlCol="false" tIns="0" lIns="0" bIns="0" rIns="0">
            <a:spAutoFit/>
          </a:bodyPr>
          <a:lstStyle/>
          <a:p>
            <a:pPr algn="l">
              <a:lnSpc>
                <a:spcPts val="8839"/>
              </a:lnSpc>
            </a:pPr>
            <a:r>
              <a:rPr lang="en-US" sz="9208" spc="-441" b="true">
                <a:solidFill>
                  <a:srgbClr val="0025CC"/>
                </a:solidFill>
                <a:latin typeface="Poppins Medium"/>
                <a:ea typeface="Poppins Medium"/>
                <a:cs typeface="Poppins Medium"/>
                <a:sym typeface="Poppins Medium"/>
              </a:rPr>
              <a:t>Scoring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97754" y="301036"/>
            <a:ext cx="2477460" cy="542903"/>
            <a:chOff x="0" y="0"/>
            <a:chExt cx="652500" cy="142987"/>
          </a:xfrm>
        </p:grpSpPr>
        <p:sp>
          <p:nvSpPr>
            <p:cNvPr name="Freeform 6" id="6"/>
            <p:cNvSpPr/>
            <p:nvPr/>
          </p:nvSpPr>
          <p:spPr>
            <a:xfrm flipH="false" flipV="false" rot="0">
              <a:off x="0" y="0"/>
              <a:ext cx="652500" cy="142987"/>
            </a:xfrm>
            <a:custGeom>
              <a:avLst/>
              <a:gdLst/>
              <a:ahLst/>
              <a:cxnLst/>
              <a:rect r="r" b="b" t="t" l="l"/>
              <a:pathLst>
                <a:path h="142987" w="652500">
                  <a:moveTo>
                    <a:pt x="0" y="0"/>
                  </a:moveTo>
                  <a:lnTo>
                    <a:pt x="652500" y="0"/>
                  </a:lnTo>
                  <a:lnTo>
                    <a:pt x="652500" y="142987"/>
                  </a:lnTo>
                  <a:lnTo>
                    <a:pt x="0" y="142987"/>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00137"/>
            </a:xfrm>
            <a:prstGeom prst="rect">
              <a:avLst/>
            </a:prstGeom>
          </p:spPr>
          <p:txBody>
            <a:bodyPr anchor="ctr" rtlCol="false" tIns="50800" lIns="50800" bIns="50800" rIns="50800"/>
            <a:lstStyle/>
            <a:p>
              <a:pPr algn="ctr">
                <a:lnSpc>
                  <a:spcPts val="2380"/>
                </a:lnSpc>
              </a:pPr>
              <a:r>
                <a:rPr lang="en-US" sz="1700">
                  <a:solidFill>
                    <a:srgbClr val="CC0000"/>
                  </a:solidFill>
                  <a:latin typeface="Poppins"/>
                  <a:ea typeface="Poppins"/>
                  <a:cs typeface="Poppins"/>
                  <a:sym typeface="Poppins"/>
                </a:rPr>
                <a:t>SKATING SKILLS</a:t>
              </a:r>
            </a:p>
          </p:txBody>
        </p:sp>
      </p:grpSp>
      <p:grpSp>
        <p:nvGrpSpPr>
          <p:cNvPr name="Group 8" id="8"/>
          <p:cNvGrpSpPr/>
          <p:nvPr/>
        </p:nvGrpSpPr>
        <p:grpSpPr>
          <a:xfrm rot="0">
            <a:off x="233160" y="1760943"/>
            <a:ext cx="10045006" cy="8138897"/>
            <a:chOff x="0" y="0"/>
            <a:chExt cx="2645598" cy="2143578"/>
          </a:xfrm>
        </p:grpSpPr>
        <p:sp>
          <p:nvSpPr>
            <p:cNvPr name="Freeform 9" id="9"/>
            <p:cNvSpPr/>
            <p:nvPr/>
          </p:nvSpPr>
          <p:spPr>
            <a:xfrm flipH="false" flipV="false" rot="0">
              <a:off x="0" y="0"/>
              <a:ext cx="2645598" cy="2143578"/>
            </a:xfrm>
            <a:custGeom>
              <a:avLst/>
              <a:gdLst/>
              <a:ahLst/>
              <a:cxnLst/>
              <a:rect r="r" b="b" t="t" l="l"/>
              <a:pathLst>
                <a:path h="2143578" w="2645598">
                  <a:moveTo>
                    <a:pt x="77072" y="0"/>
                  </a:moveTo>
                  <a:lnTo>
                    <a:pt x="2568526" y="0"/>
                  </a:lnTo>
                  <a:cubicBezTo>
                    <a:pt x="2588967" y="0"/>
                    <a:pt x="2608570" y="8120"/>
                    <a:pt x="2623024" y="22574"/>
                  </a:cubicBezTo>
                  <a:cubicBezTo>
                    <a:pt x="2637478" y="37028"/>
                    <a:pt x="2645598" y="56631"/>
                    <a:pt x="2645598" y="77072"/>
                  </a:cubicBezTo>
                  <a:lnTo>
                    <a:pt x="2645598" y="2066506"/>
                  </a:lnTo>
                  <a:cubicBezTo>
                    <a:pt x="2645598" y="2109071"/>
                    <a:pt x="2611092" y="2143578"/>
                    <a:pt x="2568526" y="2143578"/>
                  </a:cubicBezTo>
                  <a:lnTo>
                    <a:pt x="77072" y="2143578"/>
                  </a:lnTo>
                  <a:cubicBezTo>
                    <a:pt x="34506" y="2143578"/>
                    <a:pt x="0" y="2109071"/>
                    <a:pt x="0" y="2066506"/>
                  </a:cubicBezTo>
                  <a:lnTo>
                    <a:pt x="0" y="77072"/>
                  </a:lnTo>
                  <a:cubicBezTo>
                    <a:pt x="0" y="34506"/>
                    <a:pt x="34506" y="0"/>
                    <a:pt x="77072" y="0"/>
                  </a:cubicBezTo>
                  <a:close/>
                </a:path>
              </a:pathLst>
            </a:custGeom>
            <a:gradFill rotWithShape="true">
              <a:gsLst>
                <a:gs pos="0">
                  <a:srgbClr val="5DE0E6">
                    <a:alpha val="100000"/>
                  </a:srgbClr>
                </a:gs>
                <a:gs pos="100000">
                  <a:srgbClr val="004AAD">
                    <a:alpha val="100000"/>
                  </a:srgbClr>
                </a:gs>
              </a:gsLst>
              <a:lin ang="0"/>
            </a:gradFill>
            <a:ln w="9525" cap="rnd">
              <a:gradFill>
                <a:gsLst>
                  <a:gs pos="0">
                    <a:srgbClr val="5DE0E6">
                      <a:alpha val="100000"/>
                    </a:srgbClr>
                  </a:gs>
                  <a:gs pos="100000">
                    <a:srgbClr val="004AAD">
                      <a:alpha val="100000"/>
                    </a:srgbClr>
                  </a:gs>
                </a:gsLst>
                <a:lin ang="0"/>
              </a:gradFill>
              <a:prstDash val="solid"/>
              <a:round/>
            </a:ln>
          </p:spPr>
        </p:sp>
        <p:sp>
          <p:nvSpPr>
            <p:cNvPr name="TextBox 10" id="10"/>
            <p:cNvSpPr txBox="true"/>
            <p:nvPr/>
          </p:nvSpPr>
          <p:spPr>
            <a:xfrm>
              <a:off x="0" y="-104775"/>
              <a:ext cx="2645598" cy="2248353"/>
            </a:xfrm>
            <a:prstGeom prst="rect">
              <a:avLst/>
            </a:prstGeom>
          </p:spPr>
          <p:txBody>
            <a:bodyPr anchor="ctr" rtlCol="false" tIns="50800" lIns="50800" bIns="50800" rIns="50800"/>
            <a:lstStyle/>
            <a:p>
              <a:pPr algn="ctr">
                <a:lnSpc>
                  <a:spcPts val="4760"/>
                </a:lnSpc>
              </a:pPr>
              <a:r>
                <a:rPr lang="en-US" b="true" sz="3400">
                  <a:solidFill>
                    <a:srgbClr val="FFF5F5"/>
                  </a:solidFill>
                  <a:latin typeface="Poppins Bold"/>
                  <a:ea typeface="Poppins Bold"/>
                  <a:cs typeface="Poppins Bold"/>
                  <a:sym typeface="Poppins Bold"/>
                </a:rPr>
                <a:t>Showcase Skating Skills (factor 25%)</a:t>
              </a:r>
              <a:r>
                <a:rPr lang="en-US" sz="3400">
                  <a:solidFill>
                    <a:srgbClr val="FFF5F5"/>
                  </a:solidFill>
                  <a:latin typeface="Poppins"/>
                  <a:ea typeface="Poppins"/>
                  <a:cs typeface="Poppins"/>
                  <a:sym typeface="Poppins"/>
                </a:rPr>
                <a:t> Showcase skating is the way an athlete uses their skating and physical ability to convey their act on the ice surface. It must show quality to support the selected theatrical performance, and show abilities in the skating vernacular, such as balance, glide, acceleration, ice coverage, one-foot skating, etc. Technical elements often found in singles should not be directly rewarded except where they are directly integrated into the performance and advance the story/theme/concept.</a:t>
              </a:r>
            </a:p>
          </p:txBody>
        </p:sp>
      </p:grpSp>
      <p:sp>
        <p:nvSpPr>
          <p:cNvPr name="Freeform 11" id="11"/>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456759" y="-380619"/>
            <a:ext cx="5745484" cy="11048238"/>
            <a:chOff x="0" y="0"/>
            <a:chExt cx="1513214" cy="2909824"/>
          </a:xfrm>
        </p:grpSpPr>
        <p:sp>
          <p:nvSpPr>
            <p:cNvPr name="Freeform 13" id="13"/>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4" id="14"/>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5" id="15"/>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4"/>
            <a:stretch>
              <a:fillRect l="-4014" t="-52899" r="-2745" b="-60338"/>
            </a:stretch>
          </a:blipFill>
        </p:spPr>
      </p:sp>
      <p:sp>
        <p:nvSpPr>
          <p:cNvPr name="Freeform 16" id="16"/>
          <p:cNvSpPr/>
          <p:nvPr/>
        </p:nvSpPr>
        <p:spPr>
          <a:xfrm flipH="false" flipV="false" rot="0">
            <a:off x="13020460" y="2238912"/>
            <a:ext cx="2618082" cy="4248409"/>
          </a:xfrm>
          <a:custGeom>
            <a:avLst/>
            <a:gdLst/>
            <a:ahLst/>
            <a:cxnLst/>
            <a:rect r="r" b="b" t="t" l="l"/>
            <a:pathLst>
              <a:path h="4248409" w="2618082">
                <a:moveTo>
                  <a:pt x="0" y="0"/>
                </a:moveTo>
                <a:lnTo>
                  <a:pt x="2618082" y="0"/>
                </a:lnTo>
                <a:lnTo>
                  <a:pt x="2618082" y="4248410"/>
                </a:lnTo>
                <a:lnTo>
                  <a:pt x="0" y="4248410"/>
                </a:lnTo>
                <a:lnTo>
                  <a:pt x="0" y="0"/>
                </a:lnTo>
                <a:close/>
              </a:path>
            </a:pathLst>
          </a:custGeom>
          <a:blipFill>
            <a:blip r:embed="rId5"/>
            <a:stretch>
              <a:fillRect l="0" t="0" r="0" b="0"/>
            </a:stretch>
          </a:blipFill>
        </p:spPr>
      </p:sp>
      <p:sp>
        <p:nvSpPr>
          <p:cNvPr name="TextBox 17" id="17"/>
          <p:cNvSpPr txBox="true"/>
          <p:nvPr/>
        </p:nvSpPr>
        <p:spPr>
          <a:xfrm rot="0">
            <a:off x="5591919" y="270218"/>
            <a:ext cx="4411922" cy="1271266"/>
          </a:xfrm>
          <a:prstGeom prst="rect">
            <a:avLst/>
          </a:prstGeom>
        </p:spPr>
        <p:txBody>
          <a:bodyPr anchor="t" rtlCol="false" tIns="0" lIns="0" bIns="0" rIns="0">
            <a:spAutoFit/>
          </a:bodyPr>
          <a:lstStyle/>
          <a:p>
            <a:pPr algn="l">
              <a:lnSpc>
                <a:spcPts val="8839"/>
              </a:lnSpc>
            </a:pPr>
            <a:r>
              <a:rPr lang="en-US" sz="9208" spc="-441" b="true">
                <a:solidFill>
                  <a:srgbClr val="0025CC"/>
                </a:solidFill>
                <a:latin typeface="Poppins Medium"/>
                <a:ea typeface="Poppins Medium"/>
                <a:cs typeface="Poppins Medium"/>
                <a:sym typeface="Poppins Medium"/>
              </a:rPr>
              <a:t>Scoring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DE0E6">
                <a:alpha val="100000"/>
              </a:srgbClr>
            </a:gs>
            <a:gs pos="100000">
              <a:srgbClr val="004AA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0484642" cy="10287000"/>
            <a:chOff x="0" y="0"/>
            <a:chExt cx="2761387" cy="2709333"/>
          </a:xfrm>
        </p:grpSpPr>
        <p:sp>
          <p:nvSpPr>
            <p:cNvPr name="Freeform 3" id="3"/>
            <p:cNvSpPr/>
            <p:nvPr/>
          </p:nvSpPr>
          <p:spPr>
            <a:xfrm flipH="false" flipV="false" rot="0">
              <a:off x="0" y="0"/>
              <a:ext cx="2761387" cy="2709333"/>
            </a:xfrm>
            <a:custGeom>
              <a:avLst/>
              <a:gdLst/>
              <a:ahLst/>
              <a:cxnLst/>
              <a:rect r="r" b="b" t="t" l="l"/>
              <a:pathLst>
                <a:path h="2709333" w="2761387">
                  <a:moveTo>
                    <a:pt x="0" y="0"/>
                  </a:moveTo>
                  <a:lnTo>
                    <a:pt x="2761387" y="0"/>
                  </a:lnTo>
                  <a:lnTo>
                    <a:pt x="2761387" y="2709333"/>
                  </a:lnTo>
                  <a:lnTo>
                    <a:pt x="0" y="2709333"/>
                  </a:lnTo>
                  <a:close/>
                </a:path>
              </a:pathLst>
            </a:custGeom>
            <a:solidFill>
              <a:srgbClr val="FFFFFF"/>
            </a:solidFill>
          </p:spPr>
        </p:sp>
        <p:sp>
          <p:nvSpPr>
            <p:cNvPr name="TextBox 4" id="4"/>
            <p:cNvSpPr txBox="true"/>
            <p:nvPr/>
          </p:nvSpPr>
          <p:spPr>
            <a:xfrm>
              <a:off x="0" y="-38100"/>
              <a:ext cx="2761387"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301036"/>
            <a:ext cx="2477460" cy="542903"/>
            <a:chOff x="0" y="0"/>
            <a:chExt cx="652500" cy="142987"/>
          </a:xfrm>
        </p:grpSpPr>
        <p:sp>
          <p:nvSpPr>
            <p:cNvPr name="Freeform 6" id="6"/>
            <p:cNvSpPr/>
            <p:nvPr/>
          </p:nvSpPr>
          <p:spPr>
            <a:xfrm flipH="false" flipV="false" rot="0">
              <a:off x="0" y="0"/>
              <a:ext cx="652500" cy="142987"/>
            </a:xfrm>
            <a:custGeom>
              <a:avLst/>
              <a:gdLst/>
              <a:ahLst/>
              <a:cxnLst/>
              <a:rect r="r" b="b" t="t" l="l"/>
              <a:pathLst>
                <a:path h="142987" w="652500">
                  <a:moveTo>
                    <a:pt x="0" y="0"/>
                  </a:moveTo>
                  <a:lnTo>
                    <a:pt x="652500" y="0"/>
                  </a:lnTo>
                  <a:lnTo>
                    <a:pt x="652500" y="142987"/>
                  </a:lnTo>
                  <a:lnTo>
                    <a:pt x="0" y="142987"/>
                  </a:lnTo>
                  <a:close/>
                </a:path>
              </a:pathLst>
            </a:custGeom>
            <a:solidFill>
              <a:srgbClr val="FFFFFF"/>
            </a:solidFill>
            <a:ln w="19050" cap="sq">
              <a:gradFill>
                <a:gsLst>
                  <a:gs pos="0">
                    <a:srgbClr val="5DE0E6">
                      <a:alpha val="100000"/>
                    </a:srgbClr>
                  </a:gs>
                  <a:gs pos="100000">
                    <a:srgbClr val="004AAD">
                      <a:alpha val="100000"/>
                    </a:srgbClr>
                  </a:gs>
                </a:gsLst>
                <a:lin ang="0"/>
              </a:gradFill>
              <a:prstDash val="solid"/>
              <a:miter/>
            </a:ln>
          </p:spPr>
        </p:sp>
        <p:sp>
          <p:nvSpPr>
            <p:cNvPr name="TextBox 7" id="7"/>
            <p:cNvSpPr txBox="true"/>
            <p:nvPr/>
          </p:nvSpPr>
          <p:spPr>
            <a:xfrm>
              <a:off x="0" y="-57150"/>
              <a:ext cx="652500" cy="200137"/>
            </a:xfrm>
            <a:prstGeom prst="rect">
              <a:avLst/>
            </a:prstGeom>
          </p:spPr>
          <p:txBody>
            <a:bodyPr anchor="ctr" rtlCol="false" tIns="50800" lIns="50800" bIns="50800" rIns="50800"/>
            <a:lstStyle/>
            <a:p>
              <a:pPr algn="ctr">
                <a:lnSpc>
                  <a:spcPts val="2380"/>
                </a:lnSpc>
              </a:pPr>
              <a:r>
                <a:rPr lang="en-US" sz="1700">
                  <a:solidFill>
                    <a:srgbClr val="CC0000"/>
                  </a:solidFill>
                  <a:latin typeface="Poppins"/>
                  <a:ea typeface="Poppins"/>
                  <a:cs typeface="Poppins"/>
                  <a:sym typeface="Poppins"/>
                </a:rPr>
                <a:t>RANGE OF MARKS</a:t>
              </a:r>
            </a:p>
          </p:txBody>
        </p:sp>
      </p:grpSp>
      <p:sp>
        <p:nvSpPr>
          <p:cNvPr name="Freeform 8" id="8"/>
          <p:cNvSpPr/>
          <p:nvPr/>
        </p:nvSpPr>
        <p:spPr>
          <a:xfrm flipH="false" flipV="false" rot="0">
            <a:off x="11815719" y="2684564"/>
            <a:ext cx="5027565" cy="4917872"/>
          </a:xfrm>
          <a:custGeom>
            <a:avLst/>
            <a:gdLst/>
            <a:ahLst/>
            <a:cxnLst/>
            <a:rect r="r" b="b" t="t" l="l"/>
            <a:pathLst>
              <a:path h="4917872" w="5027565">
                <a:moveTo>
                  <a:pt x="0" y="0"/>
                </a:moveTo>
                <a:lnTo>
                  <a:pt x="5027564" y="0"/>
                </a:lnTo>
                <a:lnTo>
                  <a:pt x="5027564" y="4917872"/>
                </a:lnTo>
                <a:lnTo>
                  <a:pt x="0" y="4917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11456759" y="-380619"/>
            <a:ext cx="5745484" cy="11048238"/>
            <a:chOff x="0" y="0"/>
            <a:chExt cx="1513214" cy="2909824"/>
          </a:xfrm>
        </p:grpSpPr>
        <p:sp>
          <p:nvSpPr>
            <p:cNvPr name="Freeform 10" id="10"/>
            <p:cNvSpPr/>
            <p:nvPr/>
          </p:nvSpPr>
          <p:spPr>
            <a:xfrm flipH="false" flipV="false" rot="0">
              <a:off x="0" y="0"/>
              <a:ext cx="1513214" cy="2909824"/>
            </a:xfrm>
            <a:custGeom>
              <a:avLst/>
              <a:gdLst/>
              <a:ahLst/>
              <a:cxnLst/>
              <a:rect r="r" b="b" t="t" l="l"/>
              <a:pathLst>
                <a:path h="2909824" w="1513214">
                  <a:moveTo>
                    <a:pt x="0" y="0"/>
                  </a:moveTo>
                  <a:lnTo>
                    <a:pt x="1513214" y="0"/>
                  </a:lnTo>
                  <a:lnTo>
                    <a:pt x="1513214" y="2909824"/>
                  </a:lnTo>
                  <a:lnTo>
                    <a:pt x="0" y="2909824"/>
                  </a:lnTo>
                  <a:close/>
                </a:path>
              </a:pathLst>
            </a:custGeom>
            <a:solidFill>
              <a:srgbClr val="000000">
                <a:alpha val="0"/>
              </a:srgbClr>
            </a:solidFill>
            <a:ln w="19050" cap="sq">
              <a:solidFill>
                <a:srgbClr val="FFF5F5"/>
              </a:solidFill>
              <a:prstDash val="solid"/>
              <a:miter/>
            </a:ln>
          </p:spPr>
        </p:sp>
        <p:sp>
          <p:nvSpPr>
            <p:cNvPr name="TextBox 11" id="11"/>
            <p:cNvSpPr txBox="true"/>
            <p:nvPr/>
          </p:nvSpPr>
          <p:spPr>
            <a:xfrm>
              <a:off x="0" y="-57150"/>
              <a:ext cx="1513214" cy="2966974"/>
            </a:xfrm>
            <a:prstGeom prst="rect">
              <a:avLst/>
            </a:prstGeom>
          </p:spPr>
          <p:txBody>
            <a:bodyPr anchor="ctr" rtlCol="false" tIns="50800" lIns="50800" bIns="50800" rIns="50800"/>
            <a:lstStyle/>
            <a:p>
              <a:pPr algn="ctr">
                <a:lnSpc>
                  <a:spcPts val="2380"/>
                </a:lnSpc>
              </a:pPr>
            </a:p>
          </p:txBody>
        </p:sp>
      </p:grpSp>
      <p:sp>
        <p:nvSpPr>
          <p:cNvPr name="Freeform 12" id="12"/>
          <p:cNvSpPr/>
          <p:nvPr/>
        </p:nvSpPr>
        <p:spPr>
          <a:xfrm flipH="false" flipV="false" rot="0">
            <a:off x="12112603" y="301036"/>
            <a:ext cx="4433796" cy="1714929"/>
          </a:xfrm>
          <a:custGeom>
            <a:avLst/>
            <a:gdLst/>
            <a:ahLst/>
            <a:cxnLst/>
            <a:rect r="r" b="b" t="t" l="l"/>
            <a:pathLst>
              <a:path h="1714929" w="4433796">
                <a:moveTo>
                  <a:pt x="0" y="0"/>
                </a:moveTo>
                <a:lnTo>
                  <a:pt x="4433796" y="0"/>
                </a:lnTo>
                <a:lnTo>
                  <a:pt x="4433796" y="1714928"/>
                </a:lnTo>
                <a:lnTo>
                  <a:pt x="0" y="1714928"/>
                </a:lnTo>
                <a:lnTo>
                  <a:pt x="0" y="0"/>
                </a:lnTo>
                <a:close/>
              </a:path>
            </a:pathLst>
          </a:custGeom>
          <a:blipFill>
            <a:blip r:embed="rId4"/>
            <a:stretch>
              <a:fillRect l="-4014" t="-52899" r="-2745" b="-60338"/>
            </a:stretch>
          </a:blipFill>
        </p:spPr>
      </p:sp>
      <p:sp>
        <p:nvSpPr>
          <p:cNvPr name="Freeform 13" id="13"/>
          <p:cNvSpPr/>
          <p:nvPr/>
        </p:nvSpPr>
        <p:spPr>
          <a:xfrm flipH="false" flipV="false" rot="0">
            <a:off x="13020460" y="2238912"/>
            <a:ext cx="2618082" cy="4248409"/>
          </a:xfrm>
          <a:custGeom>
            <a:avLst/>
            <a:gdLst/>
            <a:ahLst/>
            <a:cxnLst/>
            <a:rect r="r" b="b" t="t" l="l"/>
            <a:pathLst>
              <a:path h="4248409" w="2618082">
                <a:moveTo>
                  <a:pt x="0" y="0"/>
                </a:moveTo>
                <a:lnTo>
                  <a:pt x="2618082" y="0"/>
                </a:lnTo>
                <a:lnTo>
                  <a:pt x="2618082" y="4248410"/>
                </a:lnTo>
                <a:lnTo>
                  <a:pt x="0" y="4248410"/>
                </a:lnTo>
                <a:lnTo>
                  <a:pt x="0" y="0"/>
                </a:lnTo>
                <a:close/>
              </a:path>
            </a:pathLst>
          </a:custGeom>
          <a:blipFill>
            <a:blip r:embed="rId5"/>
            <a:stretch>
              <a:fillRect l="0" t="0" r="0" b="0"/>
            </a:stretch>
          </a:blipFill>
        </p:spPr>
      </p:sp>
      <p:graphicFrame>
        <p:nvGraphicFramePr>
          <p:cNvPr name="Table 14" id="14"/>
          <p:cNvGraphicFramePr>
            <a:graphicFrameLocks noGrp="true"/>
          </p:cNvGraphicFramePr>
          <p:nvPr/>
        </p:nvGraphicFramePr>
        <p:xfrm>
          <a:off x="3633325" y="-152400"/>
          <a:ext cx="6851317" cy="10439400"/>
        </p:xfrm>
        <a:graphic>
          <a:graphicData uri="http://schemas.openxmlformats.org/drawingml/2006/table">
            <a:tbl>
              <a:tblPr/>
              <a:tblGrid>
                <a:gridCol w="2707456"/>
                <a:gridCol w="4143861"/>
              </a:tblGrid>
              <a:tr h="869950">
                <a:tc>
                  <a:txBody>
                    <a:bodyPr anchor="t" rtlCol="false"/>
                    <a:lstStyle/>
                    <a:p>
                      <a:pPr algn="ctr">
                        <a:lnSpc>
                          <a:spcPts val="899"/>
                        </a:lnSpc>
                        <a:defRPr/>
                      </a:pPr>
                      <a:r>
                        <a:rPr lang="en-US" sz="1799" b="true">
                          <a:solidFill>
                            <a:srgbClr val="000000"/>
                          </a:solidFill>
                          <a:latin typeface="Poppins Bold"/>
                          <a:ea typeface="Poppins Bold"/>
                          <a:cs typeface="Poppins Bold"/>
                          <a:sym typeface="Poppins Bold"/>
                        </a:rPr>
                        <a:t>Range of Marks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b="true">
                          <a:solidFill>
                            <a:srgbClr val="000000"/>
                          </a:solidFill>
                          <a:latin typeface="Poppins Bold"/>
                          <a:ea typeface="Poppins Bold"/>
                          <a:cs typeface="Poppins Bold"/>
                          <a:sym typeface="Poppins Bold"/>
                        </a:rPr>
                        <a:t>Theatrical Skating Description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0.25 to 0.75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Beginning/Starting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1.0 to 1.75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Emerging/Learning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2.0 to 2.75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Developing/Progressing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3.0 to 3.75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Capable/Expanding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4.0 to 4.75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Confident/Advancing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5.0 to 5.75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Secure/Competent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6.0 to 6.75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Proficient/Established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7.0 to 7.75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Accompished/Good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899"/>
                        </a:lnSpc>
                        <a:defRPr/>
                      </a:pPr>
                      <a:r>
                        <a:rPr lang="en-US" sz="1799">
                          <a:solidFill>
                            <a:srgbClr val="000000"/>
                          </a:solidFill>
                          <a:latin typeface="Poppins"/>
                          <a:ea typeface="Poppins"/>
                          <a:cs typeface="Poppins"/>
                          <a:sym typeface="Poppins"/>
                        </a:rPr>
                        <a:t>8.0 to 8.75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899"/>
                        </a:lnSpc>
                        <a:defRPr/>
                      </a:pPr>
                      <a:r>
                        <a:rPr lang="en-US" sz="1799">
                          <a:solidFill>
                            <a:srgbClr val="000000"/>
                          </a:solidFill>
                          <a:latin typeface="Poppins"/>
                          <a:ea typeface="Poppins"/>
                          <a:cs typeface="Poppins"/>
                          <a:sym typeface="Poppins"/>
                        </a:rPr>
                        <a:t>Adept/Very Good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1799"/>
                        </a:lnSpc>
                        <a:defRPr/>
                      </a:pPr>
                      <a:r>
                        <a:rPr lang="en-US" sz="1799">
                          <a:solidFill>
                            <a:srgbClr val="000000"/>
                          </a:solidFill>
                          <a:latin typeface="Poppins"/>
                          <a:ea typeface="Poppins"/>
                          <a:cs typeface="Poppins"/>
                          <a:sym typeface="Poppins"/>
                        </a:rPr>
                        <a:t>9.0 to 9.75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1799"/>
                        </a:lnSpc>
                        <a:defRPr/>
                      </a:pPr>
                      <a:r>
                        <a:rPr lang="en-US" sz="1799">
                          <a:solidFill>
                            <a:srgbClr val="000000"/>
                          </a:solidFill>
                          <a:latin typeface="Poppins"/>
                          <a:ea typeface="Poppins"/>
                          <a:cs typeface="Poppins"/>
                          <a:sym typeface="Poppins"/>
                        </a:rPr>
                        <a:t>Expert/Excellent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69950">
                <a:tc>
                  <a:txBody>
                    <a:bodyPr anchor="t" rtlCol="false"/>
                    <a:lstStyle/>
                    <a:p>
                      <a:pPr algn="ctr">
                        <a:lnSpc>
                          <a:spcPts val="1799"/>
                        </a:lnSpc>
                        <a:defRPr/>
                      </a:pPr>
                      <a:r>
                        <a:rPr lang="en-US" sz="1799">
                          <a:solidFill>
                            <a:srgbClr val="000000"/>
                          </a:solidFill>
                          <a:latin typeface="Poppins"/>
                          <a:ea typeface="Poppins"/>
                          <a:cs typeface="Poppins"/>
                          <a:sym typeface="Poppins"/>
                        </a:rPr>
                        <a:t>10</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1799"/>
                        </a:lnSpc>
                        <a:defRPr/>
                      </a:pPr>
                      <a:r>
                        <a:rPr lang="en-US" sz="1799">
                          <a:solidFill>
                            <a:srgbClr val="000000"/>
                          </a:solidFill>
                          <a:latin typeface="Poppins"/>
                          <a:ea typeface="Poppins"/>
                          <a:cs typeface="Poppins"/>
                          <a:sym typeface="Poppins"/>
                        </a:rPr>
                        <a:t>Master/Outstanding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DAG16daS3p8</dc:identifier>
  <dcterms:modified xsi:type="dcterms:W3CDTF">2011-08-01T06:04:30Z</dcterms:modified>
  <cp:revision>1</cp:revision>
  <dc:title>Introduction to Showcase Skating</dc:title>
</cp:coreProperties>
</file>