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10" r:id="rId4"/>
  </p:sldMasterIdLst>
  <p:notesMasterIdLst>
    <p:notesMasterId r:id="rId21"/>
  </p:notesMasterIdLst>
  <p:handoutMasterIdLst>
    <p:handoutMasterId r:id="rId22"/>
  </p:handoutMasterIdLst>
  <p:sldIdLst>
    <p:sldId id="948" r:id="rId5"/>
    <p:sldId id="960" r:id="rId6"/>
    <p:sldId id="962" r:id="rId7"/>
    <p:sldId id="482" r:id="rId8"/>
    <p:sldId id="956" r:id="rId9"/>
    <p:sldId id="958" r:id="rId10"/>
    <p:sldId id="950" r:id="rId11"/>
    <p:sldId id="953" r:id="rId12"/>
    <p:sldId id="1593" r:id="rId13"/>
    <p:sldId id="959" r:id="rId14"/>
    <p:sldId id="955" r:id="rId15"/>
    <p:sldId id="1596" r:id="rId16"/>
    <p:sldId id="1594" r:id="rId17"/>
    <p:sldId id="1595" r:id="rId18"/>
    <p:sldId id="1597" r:id="rId19"/>
    <p:sldId id="957" r:id="rId2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referred Slide Formats" id="{81F8BB28-688A-4105-9A62-D62FBA27E5DB}">
          <p14:sldIdLst>
            <p14:sldId id="948"/>
            <p14:sldId id="960"/>
            <p14:sldId id="962"/>
            <p14:sldId id="482"/>
            <p14:sldId id="956"/>
            <p14:sldId id="958"/>
            <p14:sldId id="950"/>
            <p14:sldId id="953"/>
            <p14:sldId id="1593"/>
            <p14:sldId id="959"/>
            <p14:sldId id="955"/>
            <p14:sldId id="1596"/>
            <p14:sldId id="1594"/>
            <p14:sldId id="1595"/>
            <p14:sldId id="1597"/>
            <p14:sldId id="957"/>
          </p14:sldIdLst>
        </p14:section>
        <p14:section name="All Slide Formats" id="{4DF9DD4A-6BC2-4A4D-84FA-E78914EA0E3F}">
          <p14:sldIdLst/>
        </p14:section>
      </p14:section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71C3647-F9E0-7CA1-23E4-44464B48490F}" name="Ann Conway" initials="AC" userId="S::aconway@zanassoc.com::6cbf9bce-972e-4657-b83d-6dbe03b9ea38" providerId="AD"/>
  <p188:author id="{675AEB5D-4B78-B34E-F156-91990A061539}" name="Shep Rogers" initials="SR" userId="S::srogers@zanassoc.com::e0d8cc22-0ba9-4ead-821e-d709f1882103" providerId="AD"/>
  <p188:author id="{713A7072-CA8B-1E41-9876-93705D6787AF}" name="Guest User" initials="GU" userId="S::urn:spo:tenantanon#e5d4c3ea-2780-4b9b-9154-1b220009a821::" providerId="AD"/>
  <p188:author id="{2D9978CF-8F1F-BE10-012C-B500C139D41C}" name="Megan Ryan" initials="MR" userId="S::mryan@zanassoc.com::b9119f20-11c3-4105-895f-0474a763918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99D1FF"/>
    <a:srgbClr val="D6EDFF"/>
    <a:srgbClr val="003865"/>
    <a:srgbClr val="78BE21"/>
    <a:srgbClr val="E8E8E8"/>
    <a:srgbClr val="0D0D0D"/>
    <a:srgbClr val="B20738"/>
    <a:srgbClr val="00A3E2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8A38D3-21EA-C294-39D9-6C577A4B3055}" v="35" dt="2026-03-04T15:46:48.323"/>
    <p1510:client id="{50DEE592-1055-BF2A-9021-37BC0931F179}" v="8" dt="2026-03-03T20:01:40.767"/>
    <p1510:client id="{64D5F279-6F2E-C17B-B401-9C1E08FDC1B8}" v="169" dt="2026-03-04T14:28:52.270"/>
    <p1510:client id="{E8E81ACB-033F-E413-6170-139972A0ACB3}" v="1" dt="2026-03-03T14:40:36.849"/>
    <p1510:client id="{EE121373-6FCD-89DA-4750-228089A62CAD}" v="43" dt="2026-03-03T02:19:16.020"/>
    <p1510:client id="{FC748820-B116-B11D-039A-40DA554F38C3}" v="5" dt="2026-03-03T23:30:48.5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39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2A04DE5-F1A9-4D45-BF54-BEFDBA739CA2}" type="datetimeFigureOut">
              <a:rPr lang="en-US" smtClean="0">
                <a:latin typeface="Calibri" panose="020F0502020204030204" pitchFamily="34" charset="0"/>
              </a:rPr>
              <a:t>3/5/2026</a:t>
            </a:fld>
            <a:endParaRPr lang="en-US">
              <a:latin typeface="Calibri" panose="020F050202020403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>
              <a:latin typeface="Calibri" panose="020F050202020403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3886E1E-70B3-41D2-AD41-BEE4979EC759}" type="slidenum">
              <a:rPr lang="en-US" smtClean="0">
                <a:latin typeface="Calibri" panose="020F0502020204030204" pitchFamily="34" charset="0"/>
              </a:rPr>
              <a:t>‹#›</a:t>
            </a:fld>
            <a:endParaRPr 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611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50CD39D-89B0-4C68-805A-35C75A7C20C8}" type="datetimeFigureOut">
              <a:rPr lang="en-US" smtClean="0"/>
              <a:pPr/>
              <a:t>3/5/2026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>
                <a:latin typeface="Calibri" panose="020F05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F9F08466-AEA7-4FC0-9459-6A32F61DA29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86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Calibri"/>
              <a:buChar char="-"/>
            </a:pPr>
            <a:r>
              <a:rPr lang="en-US">
                <a:latin typeface="Calibri"/>
                <a:ea typeface="Calibri"/>
                <a:cs typeface="Calibri"/>
              </a:rPr>
              <a:t>Impacts the direct route between MSP airport and Downtown St. Paul </a:t>
            </a:r>
          </a:p>
          <a:p>
            <a:pPr marL="285750" indent="-285750">
              <a:buFont typeface="Calibri"/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984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Mention the impacts this week. 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654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Shep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1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Shep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279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Shep </a:t>
            </a:r>
          </a:p>
          <a:p>
            <a:pPr marL="171450" indent="-171450">
              <a:buFont typeface="Calibri"/>
              <a:buChar char="-"/>
            </a:pP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5834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Calibri"/>
                <a:ea typeface="Calibri"/>
                <a:cs typeface="Calibri"/>
              </a:rPr>
              <a:t>Kevin 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338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A4D07-8A8D-342E-8A1C-81353516E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AEED55-7063-212D-B1DD-BAF92776C2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73C670B-924B-1834-8557-665609980D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C999FC-4AE2-5085-2B45-C2AE90B7DF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7593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/>
          </p:cNvSpPr>
          <p:nvPr userDrawn="1"/>
        </p:nvSpPr>
        <p:spPr bwMode="black">
          <a:xfrm>
            <a:off x="0" y="4092602"/>
            <a:ext cx="12192000" cy="129518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1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4092602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the slideshow title</a:t>
            </a:r>
          </a:p>
        </p:txBody>
      </p:sp>
      <p:sp>
        <p:nvSpPr>
          <p:cNvPr id="3" name="Rectangle 3"/>
          <p:cNvSpPr/>
          <p:nvPr userDrawn="1"/>
        </p:nvSpPr>
        <p:spPr bwMode="white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838200" y="5644883"/>
            <a:ext cx="10515600" cy="711465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3/5/2026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mndot.gov/</a:t>
            </a:r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3" name="Graphic 8" descr="Minnesota Department of Transportation logo">
            <a:extLst>
              <a:ext uri="{FF2B5EF4-FFF2-40B4-BE49-F238E27FC236}">
                <a16:creationId xmlns:a16="http://schemas.microsoft.com/office/drawing/2014/main" id="{42349561-5F62-42F4-B212-FA53CED7E2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4952" y="1517766"/>
            <a:ext cx="6099048" cy="1247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1191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3/5/2026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981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Blue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3/5/2026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25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igh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3/5/2026</a:t>
            </a:fld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708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, Image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F4B91AA0-3BA7-4036-A3DA-317C6C4FFA29}" type="datetime1">
              <a:rPr lang="en-US" smtClean="0"/>
              <a:pPr/>
              <a:t>3/5/2026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269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, Image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3/5/2026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9878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Blue, Image)">
    <p:bg bwMode="black">
      <p:bgPr>
        <a:gradFill>
          <a:gsLst>
            <a:gs pos="100000">
              <a:schemeClr val="tx1">
                <a:lumMod val="80000"/>
              </a:schemeClr>
            </a:gs>
            <a:gs pos="63000">
              <a:schemeClr val="tx1"/>
            </a:gs>
            <a:gs pos="86000">
              <a:schemeClr val="tx1">
                <a:lumMod val="9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/>
          </p:nvPr>
        </p:nvSpPr>
        <p:spPr bwMode="white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 bwMode="lt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3/5/2026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ight Gray, Image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2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2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2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3"/>
          </p:nvPr>
        </p:nvSpPr>
        <p:spPr bwMode="gray">
          <a:xfrm>
            <a:off x="7653566" y="1364826"/>
            <a:ext cx="4538434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/>
              <a:t>3/5/2026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90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-Up Vertical)">
    <p:bg bwMode="gray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2139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378C81C-38CA-4D22-9B63-324111B4934E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3645813" y="1981899"/>
            <a:ext cx="2093976" cy="20939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E4B3DD3E-4071-4513-9DAD-DBBE02E05F58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 bwMode="gray">
          <a:xfrm>
            <a:off x="6484428" y="1981899"/>
            <a:ext cx="2093976" cy="20939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33272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03E6E0CE-BDC5-4A27-A3F6-F46D21F7DFC1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 bwMode="gray">
          <a:xfrm>
            <a:off x="9323043" y="2002884"/>
            <a:ext cx="2093976" cy="20939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3/5/2026</a:t>
            </a:fld>
            <a:endParaRPr lang="en-US"/>
          </a:p>
        </p:txBody>
      </p:sp>
      <p:sp>
        <p:nvSpPr>
          <p:cNvPr id="19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566839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 Vertical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55F61E2-2EE6-4C2E-9E57-37997A4DF66F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1579175" y="1959680"/>
            <a:ext cx="2322576" cy="23225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6922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49921214-0833-4B73-BEEC-FC86E7FF789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4822185" y="1959680"/>
            <a:ext cx="2322576" cy="23225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18" name="Picture Placeholder 3">
            <a:extLst>
              <a:ext uri="{FF2B5EF4-FFF2-40B4-BE49-F238E27FC236}">
                <a16:creationId xmlns:a16="http://schemas.microsoft.com/office/drawing/2014/main" id="{F5B35329-7A36-4EF4-A793-2D020420E2A2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 bwMode="gray">
          <a:xfrm>
            <a:off x="8065195" y="1959680"/>
            <a:ext cx="2322576" cy="2322576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55245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Job Title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36DB2D6-5DF4-4264-A4A1-7D3EAF38D255}" type="datetime1">
              <a:rPr lang="en-US" smtClean="0"/>
              <a:t>3/5/2026</a:t>
            </a:fld>
            <a:endParaRPr lang="en-US"/>
          </a:p>
        </p:txBody>
      </p:sp>
      <p:sp>
        <p:nvSpPr>
          <p:cNvPr id="19" name="Footer Placeholder 10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38036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-Up Horizontal)">
    <p:bg bwMode="gray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0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167477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5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3939360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6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8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Picture Placeholder 9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8" name="Text Placeholder 10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DC79626-CE5A-4834-975C-E7305BA2E281}" type="datetime1">
              <a:rPr lang="en-US" smtClean="0"/>
              <a:t>3/5/2026</a:t>
            </a:fld>
            <a:endParaRPr lang="en-US"/>
          </a:p>
        </p:txBody>
      </p:sp>
      <p:sp>
        <p:nvSpPr>
          <p:cNvPr id="29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63256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Reversed Logo)">
    <p:bg bwMode="gray"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"/>
          <p:cNvSpPr txBox="1">
            <a:spLocks/>
          </p:cNvSpPr>
          <p:nvPr userDrawn="1"/>
        </p:nvSpPr>
        <p:spPr bwMode="ltGray">
          <a:xfrm>
            <a:off x="0" y="4092604"/>
            <a:ext cx="12192000" cy="1295182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13" name="Title 2"/>
          <p:cNvSpPr>
            <a:spLocks noGrp="1"/>
          </p:cNvSpPr>
          <p:nvPr>
            <p:ph type="ctrTitle" hasCustomPrompt="1"/>
          </p:nvPr>
        </p:nvSpPr>
        <p:spPr bwMode="black">
          <a:xfrm>
            <a:off x="266700" y="4092602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enter the slideshow title</a:t>
            </a:r>
          </a:p>
        </p:txBody>
      </p:sp>
      <p:sp>
        <p:nvSpPr>
          <p:cNvPr id="3" name="Rectangle 3"/>
          <p:cNvSpPr/>
          <p:nvPr userDrawn="1"/>
        </p:nvSpPr>
        <p:spPr bwMode="white">
          <a:xfrm>
            <a:off x="0" y="5387786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838200" y="5644883"/>
            <a:ext cx="10515600" cy="711465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D7ED242C-24FB-43A0-BCB6-43756FC812F6}" type="datetime1">
              <a:rPr lang="en-US" smtClean="0"/>
              <a:t>3/5/2026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mndot.gov/</a:t>
            </a:r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Graphic 8" descr="Minnesota Department of Transportation logo">
            <a:extLst>
              <a:ext uri="{FF2B5EF4-FFF2-40B4-BE49-F238E27FC236}">
                <a16:creationId xmlns:a16="http://schemas.microsoft.com/office/drawing/2014/main" id="{E8CC904E-32AE-4C9C-B9CA-A01E1294C2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4952" y="1517904"/>
            <a:ext cx="6099048" cy="140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3892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2-Up Horizontal)">
    <p:bg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571729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6" name="Text Placeholder 6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57173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7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F519661-29C3-4FE0-9FC3-375A85A42C46}" type="datetime1">
              <a:rPr lang="en-US" smtClean="0"/>
              <a:t>3/5/2026</a:t>
            </a:fld>
            <a:endParaRPr lang="en-US"/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5" name="Slide Number Placeholder 9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Rectangle 10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34532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4-Up Vertic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581719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646176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3421563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486020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6261407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4" name="Picture Placeholder 9"/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9325864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21" hasCustomPrompt="1"/>
          </p:nvPr>
        </p:nvSpPr>
        <p:spPr bwMode="black">
          <a:xfrm>
            <a:off x="9101251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B4EEDC6-36CA-4209-B482-2ED76AA0BF08}" type="datetime1">
              <a:rPr lang="en-US" smtClean="0"/>
              <a:t>3/5/2026</a:t>
            </a:fld>
            <a:endParaRPr lang="en-US"/>
          </a:p>
        </p:txBody>
      </p:sp>
      <p:sp>
        <p:nvSpPr>
          <p:cNvPr id="20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5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236465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3-Up Vertic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7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697855" y="1981899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5" hasCustomPrompt="1"/>
          </p:nvPr>
        </p:nvSpPr>
        <p:spPr bwMode="black">
          <a:xfrm>
            <a:off x="1473242" y="4345146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936052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7" hasCustomPrompt="1"/>
          </p:nvPr>
        </p:nvSpPr>
        <p:spPr bwMode="black">
          <a:xfrm>
            <a:off x="4712235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8174249" y="1967573"/>
            <a:ext cx="2094842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3" name="Text Placeholder 8"/>
          <p:cNvSpPr>
            <a:spLocks noGrp="1"/>
          </p:cNvSpPr>
          <p:nvPr>
            <p:ph type="body" sz="quarter" idx="19" hasCustomPrompt="1"/>
          </p:nvPr>
        </p:nvSpPr>
        <p:spPr bwMode="black">
          <a:xfrm>
            <a:off x="7949636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edit text</a:t>
            </a:r>
          </a:p>
        </p:txBody>
      </p:sp>
      <p:sp>
        <p:nvSpPr>
          <p:cNvPr id="3" name="Date Placeholder 9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B4EEDC6-36CA-4209-B482-2ED76AA0BF08}" type="datetime1">
              <a:rPr lang="en-US" smtClean="0"/>
              <a:t>3/5/2026</a:t>
            </a:fld>
            <a:endParaRPr lang="en-US"/>
          </a:p>
        </p:txBody>
      </p:sp>
      <p:sp>
        <p:nvSpPr>
          <p:cNvPr id="20" name="Footer Placeholder 10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5" name="Slide Number Placeholder 11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9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347374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4-Up Horizont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3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Picture Placeholder 5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06331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4" name="Text Placeholder 6"/>
          <p:cNvSpPr>
            <a:spLocks noGrp="1"/>
          </p:cNvSpPr>
          <p:nvPr>
            <p:ph type="body" sz="quarter" idx="15"/>
          </p:nvPr>
        </p:nvSpPr>
        <p:spPr bwMode="black">
          <a:xfrm>
            <a:off x="2876550" y="393936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167477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8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167477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Picture Placeholder 9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6199805" y="3939361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20"/>
          </p:nvPr>
        </p:nvSpPr>
        <p:spPr bwMode="black">
          <a:xfrm>
            <a:off x="8270023" y="3939360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1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1815FB38-58F3-410A-8DA4-4B706967601F}" type="datetime1">
              <a:rPr lang="en-US" smtClean="0"/>
              <a:t>3/5/2026</a:t>
            </a:fld>
            <a:endParaRPr lang="en-US"/>
          </a:p>
        </p:txBody>
      </p:sp>
      <p:sp>
        <p:nvSpPr>
          <p:cNvPr id="20" name="Footer Placeholder 12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6" name="Slide Number Placeholder 13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14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4020693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(2-Up Horizontal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806332" y="2800328"/>
            <a:ext cx="1858809" cy="1858809"/>
          </a:xfrm>
          <a:prstGeom prst="rect">
            <a:avLst/>
          </a:prstGeom>
          <a:noFill/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6"/>
          </p:nvPr>
        </p:nvSpPr>
        <p:spPr bwMode="black">
          <a:xfrm>
            <a:off x="2876550" y="2800329"/>
            <a:ext cx="2866328" cy="1858809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5"/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6199805" y="2800328"/>
            <a:ext cx="1858809" cy="1858809"/>
          </a:xfrm>
          <a:prstGeom prst="rect">
            <a:avLst/>
          </a:prstGeom>
          <a:noFill/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18"/>
          </p:nvPr>
        </p:nvSpPr>
        <p:spPr bwMode="black">
          <a:xfrm>
            <a:off x="8270023" y="2800329"/>
            <a:ext cx="2866328" cy="1858809"/>
          </a:xfrm>
          <a:noFill/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800"/>
            </a:lvl1pPr>
            <a:lvl2pPr marL="457200" indent="0">
              <a:buFont typeface="Arial" panose="020B0604020202020204" pitchFamily="34" charset="0"/>
              <a:buNone/>
              <a:defRPr sz="1800"/>
            </a:lvl2pPr>
            <a:lvl3pPr marL="914400" indent="0">
              <a:buFont typeface="Arial" panose="020B0604020202020204" pitchFamily="34" charset="0"/>
              <a:buNone/>
              <a:defRPr sz="1800"/>
            </a:lvl3pPr>
            <a:lvl4pPr marL="1371600" indent="0">
              <a:buFont typeface="Arial" panose="020B0604020202020204" pitchFamily="34" charset="0"/>
              <a:buNone/>
              <a:defRPr sz="1800"/>
            </a:lvl4pPr>
            <a:lvl5pPr marL="1828800" indent="0">
              <a:buFont typeface="Arial" panose="020B0604020202020204" pitchFamily="34" charset="0"/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7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0366E0EA-2D80-452F-9963-33FA7A36BC09}" type="datetime1">
              <a:rPr lang="en-US" smtClean="0"/>
              <a:t>3/5/2026</a:t>
            </a:fld>
            <a:endParaRPr lang="en-US"/>
          </a:p>
        </p:txBody>
      </p:sp>
      <p:sp>
        <p:nvSpPr>
          <p:cNvPr id="20" name="Footer Placeholder 8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10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228129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s or Objects (10-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2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7" name="Content Placeholder 3"/>
          <p:cNvSpPr>
            <a:spLocks noGrp="1"/>
          </p:cNvSpPr>
          <p:nvPr>
            <p:ph sz="half" idx="15" hasCustomPrompt="1"/>
          </p:nvPr>
        </p:nvSpPr>
        <p:spPr bwMode="gray">
          <a:xfrm>
            <a:off x="301038" y="1600201"/>
            <a:ext cx="2069630" cy="217170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35" name="Content Placeholder 4"/>
          <p:cNvSpPr>
            <a:spLocks noGrp="1"/>
          </p:cNvSpPr>
          <p:nvPr>
            <p:ph sz="half" idx="27" hasCustomPrompt="1"/>
          </p:nvPr>
        </p:nvSpPr>
        <p:spPr bwMode="gray">
          <a:xfrm>
            <a:off x="2676908" y="1600200"/>
            <a:ext cx="2069630" cy="2171701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36" name="Content Placeholder 5"/>
          <p:cNvSpPr>
            <a:spLocks noGrp="1"/>
          </p:cNvSpPr>
          <p:nvPr>
            <p:ph sz="half" idx="28" hasCustomPrompt="1"/>
          </p:nvPr>
        </p:nvSpPr>
        <p:spPr bwMode="gray">
          <a:xfrm>
            <a:off x="5061185" y="1600202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38" name="Content Placeholder 6"/>
          <p:cNvSpPr>
            <a:spLocks noGrp="1"/>
          </p:cNvSpPr>
          <p:nvPr>
            <p:ph sz="half" idx="29" hasCustomPrompt="1"/>
          </p:nvPr>
        </p:nvSpPr>
        <p:spPr bwMode="gray">
          <a:xfrm>
            <a:off x="7450666" y="1600200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39" name="Content Placeholder 7"/>
          <p:cNvSpPr>
            <a:spLocks noGrp="1"/>
          </p:cNvSpPr>
          <p:nvPr>
            <p:ph sz="half" idx="30" hasCustomPrompt="1"/>
          </p:nvPr>
        </p:nvSpPr>
        <p:spPr bwMode="gray">
          <a:xfrm>
            <a:off x="9809451" y="1600199"/>
            <a:ext cx="2069630" cy="21716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15" name="Content Placeholder 8"/>
          <p:cNvSpPr>
            <a:spLocks noGrp="1"/>
          </p:cNvSpPr>
          <p:nvPr>
            <p:ph sz="half" idx="31" hasCustomPrompt="1"/>
          </p:nvPr>
        </p:nvSpPr>
        <p:spPr bwMode="gray">
          <a:xfrm>
            <a:off x="295833" y="4000500"/>
            <a:ext cx="2069630" cy="2171701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16" name="Content Placeholder 9"/>
          <p:cNvSpPr>
            <a:spLocks noGrp="1"/>
          </p:cNvSpPr>
          <p:nvPr>
            <p:ph sz="half" idx="32" hasCustomPrompt="1"/>
          </p:nvPr>
        </p:nvSpPr>
        <p:spPr bwMode="gray">
          <a:xfrm>
            <a:off x="2671704" y="4000499"/>
            <a:ext cx="2069630" cy="2171701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17" name="Content Placeholder 10"/>
          <p:cNvSpPr>
            <a:spLocks noGrp="1"/>
          </p:cNvSpPr>
          <p:nvPr>
            <p:ph sz="half" idx="33" hasCustomPrompt="1"/>
          </p:nvPr>
        </p:nvSpPr>
        <p:spPr bwMode="gray">
          <a:xfrm>
            <a:off x="5055980" y="4000501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18" name="Content Placeholder 11"/>
          <p:cNvSpPr>
            <a:spLocks noGrp="1"/>
          </p:cNvSpPr>
          <p:nvPr>
            <p:ph sz="half" idx="34" hasCustomPrompt="1"/>
          </p:nvPr>
        </p:nvSpPr>
        <p:spPr bwMode="gray">
          <a:xfrm>
            <a:off x="7445462" y="4000499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19" name="Content Placeholder 12"/>
          <p:cNvSpPr>
            <a:spLocks noGrp="1"/>
          </p:cNvSpPr>
          <p:nvPr>
            <p:ph sz="half" idx="35" hasCustomPrompt="1"/>
          </p:nvPr>
        </p:nvSpPr>
        <p:spPr bwMode="gray">
          <a:xfrm>
            <a:off x="9804246" y="4000498"/>
            <a:ext cx="2069630" cy="2171699"/>
          </a:xfrm>
          <a:noFill/>
        </p:spPr>
        <p:txBody>
          <a:bodyPr>
            <a:normAutofit/>
          </a:bodyPr>
          <a:lstStyle>
            <a:lvl1pPr marL="0" indent="0">
              <a:buNone/>
              <a:defRPr sz="2500"/>
            </a:lvl1pPr>
            <a:lvl2pPr marL="391993" indent="0">
              <a:buNone/>
              <a:defRPr/>
            </a:lvl2pPr>
            <a:lvl3pPr marL="732244" indent="0">
              <a:buNone/>
              <a:defRPr/>
            </a:lvl3pPr>
            <a:lvl4pPr marL="1074062" indent="0">
              <a:buNone/>
              <a:defRPr/>
            </a:lvl4pPr>
            <a:lvl5pPr marL="1414312" indent="0">
              <a:buNone/>
              <a:defRPr/>
            </a:lvl5pPr>
          </a:lstStyle>
          <a:p>
            <a:pPr lvl="0"/>
            <a:r>
              <a:rPr lang="en-US"/>
              <a:t>Click icon to add object</a:t>
            </a:r>
          </a:p>
        </p:txBody>
      </p:sp>
      <p:sp>
        <p:nvSpPr>
          <p:cNvPr id="20" name="Date Placeholder 13"/>
          <p:cNvSpPr>
            <a:spLocks noGrp="1"/>
          </p:cNvSpPr>
          <p:nvPr>
            <p:ph type="dt" sz="half" idx="10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1815FB38-58F3-410A-8DA4-4B706967601F}" type="datetime1">
              <a:rPr lang="en-US" smtClean="0"/>
              <a:t>3/5/2026</a:t>
            </a:fld>
            <a:endParaRPr lang="en-US"/>
          </a:p>
        </p:txBody>
      </p:sp>
      <p:sp>
        <p:nvSpPr>
          <p:cNvPr id="21" name="Footer Placeholder 1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22" name="Slide Number Placeholder 15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25" name="Rectangle 16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1377337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Blue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black">
          <a:xfrm>
            <a:off x="-1" y="5638800"/>
            <a:ext cx="12192000" cy="1219200"/>
          </a:xfrm>
          <a:prstGeom prst="rect">
            <a:avLst/>
          </a:prstGeom>
          <a:solidFill>
            <a:srgbClr val="003865"/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5638801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563879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45112619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Dark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black">
          <a:xfrm>
            <a:off x="-1" y="5638801"/>
            <a:ext cx="12192000" cy="1219200"/>
          </a:xfrm>
          <a:prstGeom prst="rect">
            <a:avLst/>
          </a:prstGeom>
          <a:solidFill>
            <a:srgbClr val="0D0D0D">
              <a:alpha val="87843"/>
            </a:srgbClr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5638801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2"/>
            <a:ext cx="12192000" cy="563879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97887301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Green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auto">
          <a:xfrm>
            <a:off x="0" y="5638800"/>
            <a:ext cx="12192000" cy="1219200"/>
          </a:xfrm>
          <a:prstGeom prst="rect">
            <a:avLst/>
          </a:prstGeom>
          <a:solidFill>
            <a:srgbClr val="78BE21"/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266700" y="5638800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56387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634237328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(Light Gray Title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 txBox="1">
            <a:spLocks/>
          </p:cNvSpPr>
          <p:nvPr userDrawn="1"/>
        </p:nvSpPr>
        <p:spPr bwMode="auto">
          <a:xfrm>
            <a:off x="0" y="5638800"/>
            <a:ext cx="12192000" cy="1219200"/>
          </a:xfrm>
          <a:prstGeom prst="rect">
            <a:avLst/>
          </a:prstGeom>
          <a:solidFill>
            <a:srgbClr val="E8E8E8">
              <a:alpha val="87843"/>
            </a:srgbClr>
          </a:solidFill>
        </p:spPr>
        <p:txBody>
          <a:bodyPr vert="horz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266700" y="5638800"/>
            <a:ext cx="11658600" cy="1219200"/>
          </a:xfrm>
          <a:noFill/>
        </p:spPr>
        <p:txBody>
          <a:bodyPr>
            <a:normAutofit/>
          </a:bodyPr>
          <a:lstStyle>
            <a:lvl1pPr algn="ctr">
              <a:defRPr sz="36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 bwMode="gray">
          <a:xfrm>
            <a:off x="0" y="3"/>
            <a:ext cx="12192000" cy="563879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0379767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 txBox="1">
            <a:spLocks/>
          </p:cNvSpPr>
          <p:nvPr userDrawn="1"/>
        </p:nvSpPr>
        <p:spPr bwMode="black">
          <a:xfrm>
            <a:off x="0" y="3477837"/>
            <a:ext cx="12192000" cy="1295182"/>
          </a:xfrm>
          <a:prstGeom prst="rect">
            <a:avLst/>
          </a:prstGeom>
          <a:solidFill>
            <a:schemeClr val="accent1"/>
          </a:solidFill>
        </p:spPr>
        <p:txBody>
          <a:bodyPr vert="horz" wrap="square" lIns="0" tIns="0" rIns="0" bIns="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3477837"/>
            <a:ext cx="11658600" cy="1295182"/>
          </a:xfrm>
          <a:noFill/>
        </p:spPr>
        <p:txBody>
          <a:bodyPr wrap="square" lIns="182880" tIns="91440" rIns="182880" bIns="91440"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enter the slideshow title</a:t>
            </a:r>
          </a:p>
        </p:txBody>
      </p:sp>
      <p:sp>
        <p:nvSpPr>
          <p:cNvPr id="3" name="Rectangle 3"/>
          <p:cNvSpPr/>
          <p:nvPr userDrawn="1"/>
        </p:nvSpPr>
        <p:spPr bwMode="auto">
          <a:xfrm>
            <a:off x="0" y="4773019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38200" y="5041204"/>
            <a:ext cx="10515600" cy="1097128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 | Job Title</a:t>
            </a:r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5766153" y="6138332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7"/>
          </p:nvPr>
        </p:nvSpPr>
        <p:spPr bwMode="gray">
          <a:xfrm>
            <a:off x="0" y="0"/>
            <a:ext cx="12192000" cy="338073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0" name="Picture 9" descr="Minnesota Department of Transportation logo">
            <a:extLst>
              <a:ext uri="{FF2B5EF4-FFF2-40B4-BE49-F238E27FC236}">
                <a16:creationId xmlns:a16="http://schemas.microsoft.com/office/drawing/2014/main" id="{CFBF528D-8230-4B1F-9954-2F2429ADF62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44" y="5923329"/>
            <a:ext cx="3234329" cy="6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8243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Dark Horizontal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/>
              <a:t>3/5/2026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012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Dark Vertical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38200" y="1365203"/>
            <a:ext cx="10515600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6399159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Dark)">
    <p:bg bwMode="black">
      <p:bgPr>
        <a:gradFill>
          <a:gsLst>
            <a:gs pos="100000">
              <a:schemeClr val="tx2">
                <a:lumMod val="95000"/>
                <a:lumOff val="5000"/>
              </a:schemeClr>
            </a:gs>
            <a:gs pos="45000">
              <a:schemeClr val="tx2">
                <a:lumMod val="85000"/>
                <a:lumOff val="15000"/>
              </a:schemeClr>
            </a:gs>
            <a:gs pos="86000">
              <a:schemeClr val="tx2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36487256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Light Gray Horizontal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 bwMode="black">
          <a:xfrm>
            <a:off x="815897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4" name="Text Placeholder 2"/>
          <p:cNvSpPr>
            <a:spLocks noGrp="1"/>
          </p:cNvSpPr>
          <p:nvPr>
            <p:ph type="body" sz="quarter" idx="11"/>
          </p:nvPr>
        </p:nvSpPr>
        <p:spPr bwMode="black">
          <a:xfrm>
            <a:off x="815975" y="3211513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2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5D76A200-3168-4D33-A718-3974884CE863}" type="datetime1">
              <a:rPr lang="en-US" smtClean="0"/>
              <a:t>3/5/2026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3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0378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Light Gray Vertical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 bwMode="black">
          <a:xfrm>
            <a:off x="838200" y="1365203"/>
            <a:ext cx="10515600" cy="156718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6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4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894290563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Light Gray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9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1064751064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Blue Horizontal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76787" y="504855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3/5/2026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3263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Blue Vertical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38200" y="1365203"/>
            <a:ext cx="10515600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pic>
        <p:nvPicPr>
          <p:cNvPr id="15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3222702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4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3771871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403402845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Full Window Blue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6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373458" y="1264693"/>
            <a:ext cx="9387470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Picture Placeholder 3" descr="Screensho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373459" y="1813862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</p:spTree>
    <p:extLst>
      <p:ext uri="{BB962C8B-B14F-4D97-AF65-F5344CB8AC3E}">
        <p14:creationId xmlns:p14="http://schemas.microsoft.com/office/powerpoint/2010/main" val="57571372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Computer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3"/>
          </p:nvPr>
        </p:nvSpPr>
        <p:spPr bwMode="white">
          <a:xfrm>
            <a:off x="815975" y="3211513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4" name="Picture 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712851" y="434836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4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7" y="691882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  <p:sp>
        <p:nvSpPr>
          <p:cNvPr id="10" name="Date Placeholder 5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/>
              <a:t>3/5/2026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7523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 txBox="1">
            <a:spLocks/>
          </p:cNvSpPr>
          <p:nvPr userDrawn="1"/>
        </p:nvSpPr>
        <p:spPr bwMode="black">
          <a:xfrm>
            <a:off x="0" y="4188561"/>
            <a:ext cx="12192000" cy="1199223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2" name="Title 2"/>
          <p:cNvSpPr>
            <a:spLocks noGrp="1"/>
          </p:cNvSpPr>
          <p:nvPr>
            <p:ph type="ctrTitle" hasCustomPrompt="1"/>
          </p:nvPr>
        </p:nvSpPr>
        <p:spPr bwMode="white">
          <a:xfrm>
            <a:off x="266700" y="4188564"/>
            <a:ext cx="11658600" cy="1199223"/>
          </a:xfrm>
          <a:noFill/>
        </p:spPr>
        <p:txBody>
          <a:bodyPr anchor="ctr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section title</a:t>
            </a:r>
          </a:p>
        </p:txBody>
      </p:sp>
      <p:sp>
        <p:nvSpPr>
          <p:cNvPr id="3" name="Rectangle 3"/>
          <p:cNvSpPr/>
          <p:nvPr userDrawn="1"/>
        </p:nvSpPr>
        <p:spPr bwMode="auto">
          <a:xfrm>
            <a:off x="0" y="5387786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8" hasCustomPrompt="1"/>
          </p:nvPr>
        </p:nvSpPr>
        <p:spPr bwMode="black">
          <a:xfrm>
            <a:off x="838200" y="5644884"/>
            <a:ext cx="10515600" cy="711464"/>
          </a:xfrm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r>
              <a:rPr lang="en-US"/>
              <a:t> | Job Title</a:t>
            </a:r>
          </a:p>
        </p:txBody>
      </p:sp>
      <p:sp>
        <p:nvSpPr>
          <p:cNvPr id="18" name="Date Placeholder 5"/>
          <p:cNvSpPr>
            <a:spLocks noGrp="1"/>
          </p:cNvSpPr>
          <p:nvPr>
            <p:ph type="dt" sz="half" idx="15"/>
          </p:nvPr>
        </p:nvSpPr>
        <p:spPr bwMode="black"/>
        <p:txBody>
          <a:bodyPr/>
          <a:lstStyle/>
          <a:p>
            <a:fld id="{A8CA1A9B-139F-4606-AD0A-F3253110DAE5}" type="datetime1">
              <a:rPr lang="en-US" smtClean="0"/>
              <a:t>3/5/2026</a:t>
            </a:fld>
            <a:endParaRPr lang="en-US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19" name="Slide Number Placeholder 7"/>
          <p:cNvSpPr>
            <a:spLocks noGrp="1"/>
          </p:cNvSpPr>
          <p:nvPr>
            <p:ph type="sldNum" sz="quarter" idx="16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Picture Placeholder 9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789113"/>
            <a:ext cx="12192000" cy="22987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pic>
        <p:nvPicPr>
          <p:cNvPr id="13" name="Picture 12" descr="Minnesota Department of Transportation logo">
            <a:extLst>
              <a:ext uri="{FF2B5EF4-FFF2-40B4-BE49-F238E27FC236}">
                <a16:creationId xmlns:a16="http://schemas.microsoft.com/office/drawing/2014/main" id="{4DFE43C7-A21E-42A2-90A1-13A0EA6EFE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2" y="578465"/>
            <a:ext cx="3234329" cy="6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50229"/>
      </p:ext>
    </p:extLst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(Computer, Tablet, Phone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7"/>
          <a:stretch/>
        </p:blipFill>
        <p:spPr bwMode="gray">
          <a:xfrm>
            <a:off x="513807" y="300788"/>
            <a:ext cx="11412844" cy="6506515"/>
          </a:xfrm>
          <a:prstGeom prst="rect">
            <a:avLst/>
          </a:prstGeom>
        </p:spPr>
      </p:pic>
      <p:sp>
        <p:nvSpPr>
          <p:cNvPr id="13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15897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968188" y="4352926"/>
            <a:ext cx="894231" cy="1570503"/>
          </a:xfrm>
        </p:spPr>
        <p:txBody>
          <a:bodyPr>
            <a:normAutofit/>
          </a:bodyPr>
          <a:lstStyle>
            <a:lvl1pPr marL="171450" indent="-171450">
              <a:buFont typeface="Arial" panose="020B0604020202020204" pitchFamily="34" charset="0"/>
              <a:buChar char="•"/>
              <a:defRPr sz="950"/>
            </a:lvl1pPr>
          </a:lstStyle>
          <a:p>
            <a:r>
              <a:rPr lang="en-US"/>
              <a:t>Click icon to insert screenshot</a:t>
            </a: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2393577" y="3413074"/>
            <a:ext cx="1848970" cy="2458337"/>
          </a:xfrm>
        </p:spPr>
        <p:txBody>
          <a:bodyPr>
            <a:normAutofit/>
          </a:bodyPr>
          <a:lstStyle>
            <a:lvl1pPr>
              <a:defRPr sz="2200"/>
            </a:lvl1pPr>
          </a:lstStyle>
          <a:p>
            <a:r>
              <a:rPr lang="en-US"/>
              <a:t>Click icon to insert screenshot</a:t>
            </a:r>
          </a:p>
        </p:txBody>
      </p:sp>
      <p:sp>
        <p:nvSpPr>
          <p:cNvPr id="15" name="Picture Placeholder 5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4976788" y="691883"/>
            <a:ext cx="6298572" cy="336913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icon to insert screenshot</a:t>
            </a:r>
          </a:p>
        </p:txBody>
      </p:sp>
      <p:sp>
        <p:nvSpPr>
          <p:cNvPr id="10" name="Date Placeholder 6"/>
          <p:cNvSpPr>
            <a:spLocks noGrp="1"/>
          </p:cNvSpPr>
          <p:nvPr>
            <p:ph type="dt" sz="half" idx="11"/>
          </p:nvPr>
        </p:nvSpPr>
        <p:spPr bwMode="white">
          <a:xfrm>
            <a:off x="838200" y="6356350"/>
            <a:ext cx="1358590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76FB33B-BCEE-4E25-B97B-A564B0E1024B}" type="datetime1">
              <a:rPr lang="en-US" smtClean="0"/>
              <a:pPr/>
              <a:t>3/5/2026</a:t>
            </a:fld>
            <a:endParaRPr lang="en-US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3"/>
          </p:nvPr>
        </p:nvSpPr>
        <p:spPr bwMode="white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36752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Blue Background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6449201A-9881-4BD5-9EDB-134148F796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0B050E54-664D-466A-8DB7-324C516C80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052945"/>
            <a:ext cx="9488245" cy="3227832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“Click to edit quote.”</a:t>
            </a:r>
          </a:p>
        </p:txBody>
      </p:sp>
      <p:sp>
        <p:nvSpPr>
          <p:cNvPr id="14" name="Text Placeholder 3">
            <a:extLst>
              <a:ext uri="{FF2B5EF4-FFF2-40B4-BE49-F238E27FC236}">
                <a16:creationId xmlns:a16="http://schemas.microsoft.com/office/drawing/2014/main" id="{1906A78E-2FCE-427D-98A4-31316D7752E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488873"/>
            <a:ext cx="9488245" cy="6532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- Click to edit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9662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(Teal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Shape, rectangle&#10;&#10;Description automatically generated">
            <a:extLst>
              <a:ext uri="{FF2B5EF4-FFF2-40B4-BE49-F238E27FC236}">
                <a16:creationId xmlns:a16="http://schemas.microsoft.com/office/drawing/2014/main" id="{28F32915-284F-4F48-8220-F8136AD1F2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1387736" y="1052945"/>
            <a:ext cx="9488245" cy="3227832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“Click to edit quote.”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1387736" y="4488873"/>
            <a:ext cx="9488245" cy="65328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- Click to edit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978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inimal (Blue Background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C3814C0D-95ED-4173-8AC0-4AB29FDCB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415839" y="760288"/>
            <a:ext cx="8091163" cy="416340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“Click to add quote.”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15839" y="5163327"/>
            <a:ext cx="8091163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- Click to add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5533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Minimal (Teal Background)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">
            <a:extLst>
              <a:ext uri="{FF2B5EF4-FFF2-40B4-BE49-F238E27FC236}">
                <a16:creationId xmlns:a16="http://schemas.microsoft.com/office/drawing/2014/main" id="{C3814C0D-95ED-4173-8AC0-4AB29FDCB91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71113A8F-A3E6-4773-A564-980D4D0C4F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15839" y="760288"/>
            <a:ext cx="8091163" cy="416340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50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“Click to add quote.”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DA8B1812-DAFE-4A6A-B301-7770908A2B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415839" y="5163327"/>
            <a:ext cx="8091163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24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- Click to add name or subtext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0357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">
    <p:bg bwMode="black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8C1F7E9D-0503-4BE4-8143-B788D47265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black">
          <a:xfrm>
            <a:off x="3305909" y="633187"/>
            <a:ext cx="5580183" cy="808751"/>
          </a:xfrm>
        </p:spPr>
        <p:txBody>
          <a:bodyPr>
            <a:no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000" b="0" baseline="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/>
              <a:t>Click to add title</a:t>
            </a:r>
            <a:endParaRPr kumimoji="0" lang="en-US" sz="3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41562BBE-B5B7-42B5-8ABD-CE74CD647F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8113" y="1755775"/>
            <a:ext cx="9434512" cy="41513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 bwMode="white">
          <a:xfrm>
            <a:off x="9891132" y="6356350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8869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 the Numbers (5-Up with Icons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">
            <a:extLst>
              <a:ext uri="{FF2B5EF4-FFF2-40B4-BE49-F238E27FC236}">
                <a16:creationId xmlns:a16="http://schemas.microsoft.com/office/drawing/2014/main" id="{A5D6346A-285F-46E0-9AAB-F8F29A1C2BC6}"/>
              </a:ext>
            </a:extLst>
          </p:cNvPr>
          <p:cNvSpPr/>
          <p:nvPr userDrawn="1"/>
        </p:nvSpPr>
        <p:spPr bwMode="black">
          <a:xfrm>
            <a:off x="4060951" y="0"/>
            <a:ext cx="4063999" cy="3429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4325757" y="363682"/>
            <a:ext cx="3531339" cy="2809009"/>
          </a:xfrm>
          <a:noFill/>
        </p:spPr>
        <p:txBody>
          <a:bodyPr lIns="0" rIns="0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Rectangle 3">
            <a:extLst>
              <a:ext uri="{FF2B5EF4-FFF2-40B4-BE49-F238E27FC236}">
                <a16:creationId xmlns:a16="http://schemas.microsoft.com/office/drawing/2014/main" id="{8B1D6FB0-3CFA-4F98-9E32-13372A146E50}"/>
              </a:ext>
            </a:extLst>
          </p:cNvPr>
          <p:cNvSpPr/>
          <p:nvPr userDrawn="1"/>
        </p:nvSpPr>
        <p:spPr>
          <a:xfrm>
            <a:off x="-3048" y="0"/>
            <a:ext cx="4063999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91253B02-FE9E-42BD-9273-EB07447C42F2}"/>
              </a:ext>
            </a:extLst>
          </p:cNvPr>
          <p:cNvSpPr/>
          <p:nvPr userDrawn="1"/>
        </p:nvSpPr>
        <p:spPr>
          <a:xfrm>
            <a:off x="8124953" y="0"/>
            <a:ext cx="4063999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FA95525E-0F0F-42A1-814D-8A0F5F6C9504}"/>
              </a:ext>
            </a:extLst>
          </p:cNvPr>
          <p:cNvSpPr/>
          <p:nvPr userDrawn="1"/>
        </p:nvSpPr>
        <p:spPr>
          <a:xfrm>
            <a:off x="0" y="3429000"/>
            <a:ext cx="4063999" cy="3429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E2F620B4-FC61-4BCB-BFAB-5DAE7EDBC3A1}"/>
              </a:ext>
            </a:extLst>
          </p:cNvPr>
          <p:cNvSpPr/>
          <p:nvPr userDrawn="1"/>
        </p:nvSpPr>
        <p:spPr>
          <a:xfrm>
            <a:off x="4063999" y="3429000"/>
            <a:ext cx="4063999" cy="34290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7">
            <a:extLst>
              <a:ext uri="{FF2B5EF4-FFF2-40B4-BE49-F238E27FC236}">
                <a16:creationId xmlns:a16="http://schemas.microsoft.com/office/drawing/2014/main" id="{6D8EBE3F-0971-43E7-9934-99422D606481}"/>
              </a:ext>
            </a:extLst>
          </p:cNvPr>
          <p:cNvSpPr/>
          <p:nvPr userDrawn="1"/>
        </p:nvSpPr>
        <p:spPr>
          <a:xfrm>
            <a:off x="8128001" y="3429000"/>
            <a:ext cx="4063999" cy="3429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D8DD7EF7-A01F-4BC7-80C9-B7ED221F63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1565351" y="347961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" name="Content Placeholder 9"/>
          <p:cNvSpPr>
            <a:spLocks noGrp="1"/>
          </p:cNvSpPr>
          <p:nvPr userDrawn="1">
            <p:ph idx="1" hasCustomPrompt="1"/>
          </p:nvPr>
        </p:nvSpPr>
        <p:spPr bwMode="gray">
          <a:xfrm>
            <a:off x="360218" y="1683143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D04436AB-D3A4-4BCB-A795-5F8437FE2E86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 bwMode="gray">
          <a:xfrm>
            <a:off x="9668035" y="293132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8" name="Content Placeholder 11">
            <a:extLst>
              <a:ext uri="{FF2B5EF4-FFF2-40B4-BE49-F238E27FC236}">
                <a16:creationId xmlns:a16="http://schemas.microsoft.com/office/drawing/2014/main" id="{6F9304B1-6B55-4695-943B-30DD680AEE6A}"/>
              </a:ext>
            </a:extLst>
          </p:cNvPr>
          <p:cNvSpPr>
            <a:spLocks noGrp="1"/>
          </p:cNvSpPr>
          <p:nvPr>
            <p:ph idx="20" hasCustomPrompt="1"/>
          </p:nvPr>
        </p:nvSpPr>
        <p:spPr bwMode="gray">
          <a:xfrm>
            <a:off x="8462902" y="1628314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Picture Placeholder 12">
            <a:extLst>
              <a:ext uri="{FF2B5EF4-FFF2-40B4-BE49-F238E27FC236}">
                <a16:creationId xmlns:a16="http://schemas.microsoft.com/office/drawing/2014/main" id="{B28D5B16-4425-46F4-9F63-B46F3602940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565351" y="3818526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2" name="Content Placeholder 13">
            <a:extLst>
              <a:ext uri="{FF2B5EF4-FFF2-40B4-BE49-F238E27FC236}">
                <a16:creationId xmlns:a16="http://schemas.microsoft.com/office/drawing/2014/main" id="{AD263849-863B-4132-B6E1-C61464355379}"/>
              </a:ext>
            </a:extLst>
          </p:cNvPr>
          <p:cNvSpPr>
            <a:spLocks noGrp="1"/>
          </p:cNvSpPr>
          <p:nvPr>
            <p:ph idx="14" hasCustomPrompt="1"/>
          </p:nvPr>
        </p:nvSpPr>
        <p:spPr bwMode="gray">
          <a:xfrm>
            <a:off x="360218" y="5153708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Picture Placeholder 14">
            <a:extLst>
              <a:ext uri="{FF2B5EF4-FFF2-40B4-BE49-F238E27FC236}">
                <a16:creationId xmlns:a16="http://schemas.microsoft.com/office/drawing/2014/main" id="{2CE6DAA4-2E97-4817-A549-1F198B25D71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 bwMode="gray">
          <a:xfrm>
            <a:off x="5610137" y="3818526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4" name="Content Placeholder 15">
            <a:extLst>
              <a:ext uri="{FF2B5EF4-FFF2-40B4-BE49-F238E27FC236}">
                <a16:creationId xmlns:a16="http://schemas.microsoft.com/office/drawing/2014/main" id="{5B029AC8-AE17-421E-A0F3-247B7315CD29}"/>
              </a:ext>
            </a:extLst>
          </p:cNvPr>
          <p:cNvSpPr>
            <a:spLocks noGrp="1"/>
          </p:cNvSpPr>
          <p:nvPr>
            <p:ph idx="16" hasCustomPrompt="1"/>
          </p:nvPr>
        </p:nvSpPr>
        <p:spPr bwMode="gray">
          <a:xfrm>
            <a:off x="4405004" y="5153708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Picture Placeholder 16">
            <a:extLst>
              <a:ext uri="{FF2B5EF4-FFF2-40B4-BE49-F238E27FC236}">
                <a16:creationId xmlns:a16="http://schemas.microsoft.com/office/drawing/2014/main" id="{F2965326-2267-4131-8529-A5DD17D8D70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9668035" y="3818526"/>
            <a:ext cx="1025659" cy="102565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6" name="Content Placeholder 17">
            <a:extLst>
              <a:ext uri="{FF2B5EF4-FFF2-40B4-BE49-F238E27FC236}">
                <a16:creationId xmlns:a16="http://schemas.microsoft.com/office/drawing/2014/main" id="{69D189A1-22A5-49F4-835C-1A0417D045F6}"/>
              </a:ext>
            </a:extLst>
          </p:cNvPr>
          <p:cNvSpPr>
            <a:spLocks noGrp="1"/>
          </p:cNvSpPr>
          <p:nvPr>
            <p:ph idx="18" hasCustomPrompt="1"/>
          </p:nvPr>
        </p:nvSpPr>
        <p:spPr bwMode="gray">
          <a:xfrm>
            <a:off x="8462902" y="5153708"/>
            <a:ext cx="3435927" cy="1524000"/>
          </a:xfrm>
          <a:noFill/>
        </p:spPr>
        <p:txBody>
          <a:bodyPr/>
          <a:lstStyle>
            <a:lvl1pPr marL="0" indent="0" algn="ctr"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None/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" name="Slide Number Placeholder 18"/>
          <p:cNvSpPr>
            <a:spLocks noGrp="1"/>
          </p:cNvSpPr>
          <p:nvPr userDrawn="1"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8341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y the Numbers (9-Up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 userDrawn="1">
            <p:ph type="title" hasCustomPrompt="1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7" name="Rectangle 3">
            <a:extLst>
              <a:ext uri="{FF2B5EF4-FFF2-40B4-BE49-F238E27FC236}">
                <a16:creationId xmlns:a16="http://schemas.microsoft.com/office/drawing/2014/main" id="{47D138E0-2756-4912-9525-2DF109D30567}"/>
              </a:ext>
            </a:extLst>
          </p:cNvPr>
          <p:cNvSpPr/>
          <p:nvPr userDrawn="1"/>
        </p:nvSpPr>
        <p:spPr>
          <a:xfrm>
            <a:off x="0" y="1335281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4">
            <a:extLst>
              <a:ext uri="{FF2B5EF4-FFF2-40B4-BE49-F238E27FC236}">
                <a16:creationId xmlns:a16="http://schemas.microsoft.com/office/drawing/2014/main" id="{014F3C95-F0D6-41F7-AA29-3C6EE80AEAE4}"/>
              </a:ext>
            </a:extLst>
          </p:cNvPr>
          <p:cNvSpPr/>
          <p:nvPr userDrawn="1"/>
        </p:nvSpPr>
        <p:spPr>
          <a:xfrm>
            <a:off x="4062984" y="1335281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5">
            <a:extLst>
              <a:ext uri="{FF2B5EF4-FFF2-40B4-BE49-F238E27FC236}">
                <a16:creationId xmlns:a16="http://schemas.microsoft.com/office/drawing/2014/main" id="{C748B337-33F7-40A1-88D8-CD2BA65D869E}"/>
              </a:ext>
            </a:extLst>
          </p:cNvPr>
          <p:cNvSpPr/>
          <p:nvPr userDrawn="1"/>
        </p:nvSpPr>
        <p:spPr>
          <a:xfrm>
            <a:off x="8125968" y="1335281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6">
            <a:extLst>
              <a:ext uri="{FF2B5EF4-FFF2-40B4-BE49-F238E27FC236}">
                <a16:creationId xmlns:a16="http://schemas.microsoft.com/office/drawing/2014/main" id="{D5D8785B-E7B0-45E9-A241-DE133451585E}"/>
              </a:ext>
            </a:extLst>
          </p:cNvPr>
          <p:cNvSpPr/>
          <p:nvPr userDrawn="1"/>
        </p:nvSpPr>
        <p:spPr>
          <a:xfrm>
            <a:off x="0" y="3176188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7">
            <a:extLst>
              <a:ext uri="{FF2B5EF4-FFF2-40B4-BE49-F238E27FC236}">
                <a16:creationId xmlns:a16="http://schemas.microsoft.com/office/drawing/2014/main" id="{1B929D3F-61AE-48F2-891C-9DFD75256C6D}"/>
              </a:ext>
            </a:extLst>
          </p:cNvPr>
          <p:cNvSpPr/>
          <p:nvPr userDrawn="1"/>
        </p:nvSpPr>
        <p:spPr>
          <a:xfrm>
            <a:off x="4062984" y="3176188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8">
            <a:extLst>
              <a:ext uri="{FF2B5EF4-FFF2-40B4-BE49-F238E27FC236}">
                <a16:creationId xmlns:a16="http://schemas.microsoft.com/office/drawing/2014/main" id="{B7CC1275-0931-46C8-8F97-B088A9519B1D}"/>
              </a:ext>
            </a:extLst>
          </p:cNvPr>
          <p:cNvSpPr/>
          <p:nvPr userDrawn="1"/>
        </p:nvSpPr>
        <p:spPr>
          <a:xfrm>
            <a:off x="8125968" y="3176188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9">
            <a:extLst>
              <a:ext uri="{FF2B5EF4-FFF2-40B4-BE49-F238E27FC236}">
                <a16:creationId xmlns:a16="http://schemas.microsoft.com/office/drawing/2014/main" id="{330A8418-CF1B-46A4-B5BE-AFE11C079F01}"/>
              </a:ext>
            </a:extLst>
          </p:cNvPr>
          <p:cNvSpPr/>
          <p:nvPr userDrawn="1"/>
        </p:nvSpPr>
        <p:spPr>
          <a:xfrm>
            <a:off x="0" y="5017094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719FCF12-F13A-4B9B-A958-B33602A70EC2}"/>
              </a:ext>
            </a:extLst>
          </p:cNvPr>
          <p:cNvSpPr/>
          <p:nvPr userDrawn="1"/>
        </p:nvSpPr>
        <p:spPr>
          <a:xfrm>
            <a:off x="4062984" y="5017093"/>
            <a:ext cx="4062984" cy="18409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11">
            <a:extLst>
              <a:ext uri="{FF2B5EF4-FFF2-40B4-BE49-F238E27FC236}">
                <a16:creationId xmlns:a16="http://schemas.microsoft.com/office/drawing/2014/main" id="{2C994B8F-9B33-413F-9097-B33609846937}"/>
              </a:ext>
            </a:extLst>
          </p:cNvPr>
          <p:cNvSpPr/>
          <p:nvPr userDrawn="1"/>
        </p:nvSpPr>
        <p:spPr>
          <a:xfrm>
            <a:off x="8125968" y="5017093"/>
            <a:ext cx="4062984" cy="18409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12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801AB76E-7762-46CE-9516-D338BC43B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29362" y="1588094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4" name="Text Placeholder 14">
            <a:extLst>
              <a:ext uri="{FF2B5EF4-FFF2-40B4-BE49-F238E27FC236}">
                <a16:creationId xmlns:a16="http://schemas.microsoft.com/office/drawing/2014/main" id="{DF20C971-9987-4982-B10F-B0CC4C0095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03014" y="1569933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5" name="Text Placeholder 15">
            <a:extLst>
              <a:ext uri="{FF2B5EF4-FFF2-40B4-BE49-F238E27FC236}">
                <a16:creationId xmlns:a16="http://schemas.microsoft.com/office/drawing/2014/main" id="{345C34D9-17B4-4613-B9BD-59F326907F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60664" y="1569933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6">
            <a:extLst>
              <a:ext uri="{FF2B5EF4-FFF2-40B4-BE49-F238E27FC236}">
                <a16:creationId xmlns:a16="http://schemas.microsoft.com/office/drawing/2014/main" id="{A1AA7C28-B086-407F-8AF1-4301768182D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9362" y="3447161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7">
            <a:extLst>
              <a:ext uri="{FF2B5EF4-FFF2-40B4-BE49-F238E27FC236}">
                <a16:creationId xmlns:a16="http://schemas.microsoft.com/office/drawing/2014/main" id="{D76E17B9-0002-44B8-AF7E-8969D01E0AA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03014" y="3429000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Text Placeholder 18">
            <a:extLst>
              <a:ext uri="{FF2B5EF4-FFF2-40B4-BE49-F238E27FC236}">
                <a16:creationId xmlns:a16="http://schemas.microsoft.com/office/drawing/2014/main" id="{B3D2B886-4EAE-44EA-AE7C-F3ADDAF4FAC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0664" y="3429000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9" name="Text Placeholder 19">
            <a:extLst>
              <a:ext uri="{FF2B5EF4-FFF2-40B4-BE49-F238E27FC236}">
                <a16:creationId xmlns:a16="http://schemas.microsoft.com/office/drawing/2014/main" id="{2DDB0377-5DDF-4FE6-AC8F-55DC933310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9362" y="5242666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0" name="Text Placeholder 20">
            <a:extLst>
              <a:ext uri="{FF2B5EF4-FFF2-40B4-BE49-F238E27FC236}">
                <a16:creationId xmlns:a16="http://schemas.microsoft.com/office/drawing/2014/main" id="{3FB77825-C8FD-42A1-8FA6-A3FE7450E66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03014" y="5224505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1" name="Text Placeholder 21">
            <a:extLst>
              <a:ext uri="{FF2B5EF4-FFF2-40B4-BE49-F238E27FC236}">
                <a16:creationId xmlns:a16="http://schemas.microsoft.com/office/drawing/2014/main" id="{494D3609-5A57-469E-BBF2-662F0C4358D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60664" y="5224505"/>
            <a:ext cx="3593592" cy="137160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500"/>
              </a:spcBef>
              <a:spcAft>
                <a:spcPts val="500"/>
              </a:spcAft>
              <a:buNone/>
              <a:defRPr sz="20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9914846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28B90B5-0ADD-4FAB-AAA7-60B10917D52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53" y="-1"/>
            <a:ext cx="10876547" cy="685222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CF41329C-8017-4B1E-8629-9EB8192B2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908884" y="2376739"/>
            <a:ext cx="2088682" cy="2098744"/>
          </a:xfrm>
          <a:prstGeom prst="ellipse">
            <a:avLst/>
          </a:prstGeom>
          <a:noFill/>
        </p:spPr>
        <p:txBody>
          <a:bodyPr lIns="0" rIns="0">
            <a:normAutofit/>
          </a:bodyPr>
          <a:lstStyle>
            <a:lvl1pPr algn="ctr">
              <a:defRPr sz="2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94026A8F-5767-4C60-A899-B201C447297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77838" y="452438"/>
            <a:ext cx="2746375" cy="2714625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Item one</a:t>
            </a:r>
          </a:p>
          <a:p>
            <a:pPr lvl="1"/>
            <a:r>
              <a:rPr lang="en-US"/>
              <a:t>Item two</a:t>
            </a:r>
          </a:p>
          <a:p>
            <a:pPr lvl="1"/>
            <a:r>
              <a:rPr lang="en-US"/>
              <a:t>Item three</a:t>
            </a:r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15A3E4B8-CACE-4AB4-A8FC-7AEF75EDAF39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3561365" y="1125505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032A610F-10B9-4A8A-83D5-C97FF538D359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776001" y="450884"/>
            <a:ext cx="2746375" cy="2714625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Item one</a:t>
            </a:r>
          </a:p>
          <a:p>
            <a:pPr lvl="1"/>
            <a:r>
              <a:rPr lang="en-US"/>
              <a:t>Item two</a:t>
            </a:r>
          </a:p>
          <a:p>
            <a:pPr lvl="1"/>
            <a:r>
              <a:rPr lang="en-US"/>
              <a:t>Item three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EA34264D-D28C-49EA-828E-9A4D4603A2C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7251508" y="1125505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15663BA5-2702-4695-9A70-94EAAC58829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77253" y="3743578"/>
            <a:ext cx="2746375" cy="2612772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Item one</a:t>
            </a:r>
          </a:p>
          <a:p>
            <a:pPr lvl="1"/>
            <a:r>
              <a:rPr lang="en-US"/>
              <a:t>Item two</a:t>
            </a:r>
          </a:p>
          <a:p>
            <a:pPr lvl="1"/>
            <a:r>
              <a:rPr lang="en-US"/>
              <a:t>Item three</a:t>
            </a:r>
          </a:p>
        </p:txBody>
      </p:sp>
      <p:sp>
        <p:nvSpPr>
          <p:cNvPr id="11" name="Picture Placeholder 7">
            <a:extLst>
              <a:ext uri="{FF2B5EF4-FFF2-40B4-BE49-F238E27FC236}">
                <a16:creationId xmlns:a16="http://schemas.microsoft.com/office/drawing/2014/main" id="{41875FDC-A655-4A0D-9846-FEBF4FE91C8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3561365" y="4595846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Content Placeholder 8">
            <a:extLst>
              <a:ext uri="{FF2B5EF4-FFF2-40B4-BE49-F238E27FC236}">
                <a16:creationId xmlns:a16="http://schemas.microsoft.com/office/drawing/2014/main" id="{B3257A84-CA4A-40FD-9C48-BA83D297743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8775416" y="3742023"/>
            <a:ext cx="2746375" cy="2612773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Item one</a:t>
            </a:r>
          </a:p>
          <a:p>
            <a:pPr lvl="1"/>
            <a:r>
              <a:rPr lang="en-US"/>
              <a:t>Item two</a:t>
            </a:r>
          </a:p>
          <a:p>
            <a:pPr lvl="1"/>
            <a:r>
              <a:rPr lang="en-US"/>
              <a:t>Item three</a:t>
            </a:r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36A64B5B-AE77-4B74-925A-5D85BD05CE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7251508" y="4595846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3" name="Date Placeholder 10">
            <a:extLst>
              <a:ext uri="{FF2B5EF4-FFF2-40B4-BE49-F238E27FC236}">
                <a16:creationId xmlns:a16="http://schemas.microsoft.com/office/drawing/2014/main" id="{D7B1B1D7-CD0C-49E0-8AC1-567A6D1A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E9BE-CAA2-49B9-B3D1-E3587DB5B59A}" type="datetime1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A0DE9E05-D5C9-40B5-B0BD-C5FFC93D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mndot.gov</a:t>
            </a:r>
          </a:p>
        </p:txBody>
      </p:sp>
      <p:sp>
        <p:nvSpPr>
          <p:cNvPr id="5" name="Slide Number Placeholder 12">
            <a:extLst>
              <a:ext uri="{FF2B5EF4-FFF2-40B4-BE49-F238E27FC236}">
                <a16:creationId xmlns:a16="http://schemas.microsoft.com/office/drawing/2014/main" id="{A87A070A-47B1-4FE3-8E7C-7C9F041B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6539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and Hal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 descr="Shape&#10;&#10;Description automatically generated">
            <a:extLst>
              <a:ext uri="{FF2B5EF4-FFF2-40B4-BE49-F238E27FC236}">
                <a16:creationId xmlns:a16="http://schemas.microsoft.com/office/drawing/2014/main" id="{58A98041-598A-4B86-A4FE-CE64268EACC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1850440" y="401352"/>
            <a:ext cx="8467375" cy="5571533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CF41329C-8017-4B1E-8629-9EB8192B20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black">
          <a:xfrm>
            <a:off x="4433862" y="1550632"/>
            <a:ext cx="3268003" cy="3272972"/>
          </a:xfrm>
          <a:prstGeom prst="ellipse">
            <a:avLst/>
          </a:prstGeom>
          <a:noFill/>
        </p:spPr>
        <p:txBody>
          <a:bodyPr lIns="0" rIns="0">
            <a:normAutofit/>
          </a:bodyPr>
          <a:lstStyle>
            <a:lvl1pPr algn="ct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41875FDC-A655-4A0D-9846-FEBF4FE91C8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1357005" y="1344489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20" name="Content Placeholder 4">
            <a:extLst>
              <a:ext uri="{FF2B5EF4-FFF2-40B4-BE49-F238E27FC236}">
                <a16:creationId xmlns:a16="http://schemas.microsoft.com/office/drawing/2014/main" id="{B3257A84-CA4A-40FD-9C48-BA83D297743C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555802" y="2718639"/>
            <a:ext cx="2746375" cy="3300984"/>
          </a:xfrm>
        </p:spPr>
        <p:txBody>
          <a:bodyPr/>
          <a:lstStyle>
            <a:lvl1pPr marL="0" indent="0">
              <a:buNone/>
              <a:defRPr sz="2200" b="1"/>
            </a:lvl1pPr>
            <a:lvl2pPr marL="346075" indent="-220663"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/>
            </a:lvl2pPr>
            <a:lvl3pPr marL="1200150" indent="-285750">
              <a:buFont typeface="Arial" panose="020B0604020202020204" pitchFamily="34" charset="0"/>
              <a:buChar char="•"/>
              <a:defRPr/>
            </a:lvl3pPr>
            <a:lvl4pPr marL="1657350" indent="-285750">
              <a:buFont typeface="Arial" panose="020B0604020202020204" pitchFamily="34" charset="0"/>
              <a:buChar char="•"/>
              <a:defRPr/>
            </a:lvl4pPr>
            <a:lvl5pPr marL="2114550" indent="-285750"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Item one</a:t>
            </a:r>
          </a:p>
          <a:p>
            <a:pPr lvl="1"/>
            <a:r>
              <a:rPr lang="en-US"/>
              <a:t>Item two</a:t>
            </a:r>
          </a:p>
          <a:p>
            <a:pPr lvl="1"/>
            <a:r>
              <a:rPr lang="en-US"/>
              <a:t>Item three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36A64B5B-AE77-4B74-925A-5D85BD05CEC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9581072" y="401352"/>
            <a:ext cx="1135062" cy="1136650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Icon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70EA3296-E774-4946-8E91-E5BC0EDF7F5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8742872" y="1788132"/>
            <a:ext cx="2811462" cy="3300014"/>
          </a:xfrm>
        </p:spPr>
        <p:txBody>
          <a:bodyPr/>
          <a:lstStyle>
            <a:lvl1pPr marL="0" indent="0">
              <a:buNone/>
              <a:defRPr b="1"/>
            </a:lvl1pPr>
            <a:lvl2pPr marL="346075" indent="-228600">
              <a:defRPr/>
            </a:lvl2pPr>
          </a:lstStyle>
          <a:p>
            <a:pPr lvl="0"/>
            <a:r>
              <a:rPr lang="en-US"/>
              <a:t>Click to add text</a:t>
            </a:r>
          </a:p>
          <a:p>
            <a:pPr lvl="1"/>
            <a:r>
              <a:rPr lang="en-US"/>
              <a:t>Item one</a:t>
            </a:r>
          </a:p>
          <a:p>
            <a:pPr lvl="1"/>
            <a:r>
              <a:rPr lang="en-US"/>
              <a:t>Item two</a:t>
            </a:r>
          </a:p>
          <a:p>
            <a:pPr lvl="1"/>
            <a:r>
              <a:rPr lang="en-US"/>
              <a:t>Item three</a:t>
            </a:r>
          </a:p>
        </p:txBody>
      </p:sp>
      <p:sp>
        <p:nvSpPr>
          <p:cNvPr id="3" name="Date Placeholder 7">
            <a:extLst>
              <a:ext uri="{FF2B5EF4-FFF2-40B4-BE49-F238E27FC236}">
                <a16:creationId xmlns:a16="http://schemas.microsoft.com/office/drawing/2014/main" id="{D7B1B1D7-CD0C-49E0-8AC1-567A6D1A4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D5E9BE-CAA2-49B9-B3D1-E3587DB5B59A}" type="datetime1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A0DE9E05-D5C9-40B5-B0BD-C5FFC93DB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mndot.gov</a:t>
            </a:r>
          </a:p>
        </p:txBody>
      </p:sp>
      <p:sp>
        <p:nvSpPr>
          <p:cNvPr id="5" name="Slide Number Placeholder 9">
            <a:extLst>
              <a:ext uri="{FF2B5EF4-FFF2-40B4-BE49-F238E27FC236}">
                <a16:creationId xmlns:a16="http://schemas.microsoft.com/office/drawing/2014/main" id="{A87A070A-47B1-4FE3-8E7C-7C9F041B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93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White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idx="1"/>
          </p:nvPr>
        </p:nvSpPr>
        <p:spPr bwMode="gray">
          <a:xfrm>
            <a:off x="838200" y="1594624"/>
            <a:ext cx="10515600" cy="4582339"/>
          </a:xfrm>
          <a:noFill/>
        </p:spPr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824D5D47-1752-4D84-8BFB-C2F71A34C932}" type="datetime1">
              <a:rPr lang="en-US" smtClean="0"/>
              <a:t>3/5/2026</a:t>
            </a:fld>
            <a:endParaRPr lang="en-US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324997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Up Pictures and Tex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2820924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821051"/>
            <a:ext cx="10515600" cy="1216025"/>
          </a:xfrm>
          <a:noFill/>
        </p:spPr>
        <p:txBody>
          <a:bodyPr lIns="0" rIns="0">
            <a:norm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BD162C60-CB96-4A1A-A18D-22B32089E235}"/>
              </a:ext>
            </a:extLst>
          </p:cNvPr>
          <p:cNvSpPr/>
          <p:nvPr userDrawn="1"/>
        </p:nvSpPr>
        <p:spPr>
          <a:xfrm>
            <a:off x="1" y="-1"/>
            <a:ext cx="2437305" cy="2820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4">
            <a:extLst>
              <a:ext uri="{FF2B5EF4-FFF2-40B4-BE49-F238E27FC236}">
                <a16:creationId xmlns:a16="http://schemas.microsoft.com/office/drawing/2014/main" id="{0B3DCC4C-18F1-44A1-83F2-567249ACDEF1}"/>
              </a:ext>
            </a:extLst>
          </p:cNvPr>
          <p:cNvSpPr/>
          <p:nvPr userDrawn="1"/>
        </p:nvSpPr>
        <p:spPr>
          <a:xfrm>
            <a:off x="4877349" y="-1"/>
            <a:ext cx="2437305" cy="2820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5">
            <a:extLst>
              <a:ext uri="{FF2B5EF4-FFF2-40B4-BE49-F238E27FC236}">
                <a16:creationId xmlns:a16="http://schemas.microsoft.com/office/drawing/2014/main" id="{8CF2B0C9-EA38-4390-A84A-EBCFEDC0AAE5}"/>
              </a:ext>
            </a:extLst>
          </p:cNvPr>
          <p:cNvSpPr/>
          <p:nvPr userDrawn="1"/>
        </p:nvSpPr>
        <p:spPr>
          <a:xfrm>
            <a:off x="9754696" y="-1"/>
            <a:ext cx="2437305" cy="282092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6">
            <a:extLst>
              <a:ext uri="{FF2B5EF4-FFF2-40B4-BE49-F238E27FC236}">
                <a16:creationId xmlns:a16="http://schemas.microsoft.com/office/drawing/2014/main" id="{3D0C31E3-527C-4CBA-97E5-DBDF2A52AFAC}"/>
              </a:ext>
            </a:extLst>
          </p:cNvPr>
          <p:cNvSpPr/>
          <p:nvPr userDrawn="1"/>
        </p:nvSpPr>
        <p:spPr>
          <a:xfrm>
            <a:off x="2435850" y="4037076"/>
            <a:ext cx="2437305" cy="28172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7">
            <a:extLst>
              <a:ext uri="{FF2B5EF4-FFF2-40B4-BE49-F238E27FC236}">
                <a16:creationId xmlns:a16="http://schemas.microsoft.com/office/drawing/2014/main" id="{591E0941-ABF1-462A-AA3A-64D47089A2D7}"/>
              </a:ext>
            </a:extLst>
          </p:cNvPr>
          <p:cNvSpPr/>
          <p:nvPr userDrawn="1"/>
        </p:nvSpPr>
        <p:spPr>
          <a:xfrm>
            <a:off x="7314342" y="4037076"/>
            <a:ext cx="2437305" cy="281720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5EB20B2C-E9C0-4B6F-9D8F-0B7BAAE1EDC6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 bwMode="gray">
          <a:xfrm>
            <a:off x="399634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Picture</a:t>
            </a:r>
          </a:p>
        </p:txBody>
      </p:sp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B1B2EA53-4275-4D74-9FC5-D8EA8CF60C8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144193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8" name="Picture Placeholder 10">
            <a:extLst>
              <a:ext uri="{FF2B5EF4-FFF2-40B4-BE49-F238E27FC236}">
                <a16:creationId xmlns:a16="http://schemas.microsoft.com/office/drawing/2014/main" id="{513F8D1A-87BC-4B26-9247-B2DC62BB13C5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 bwMode="gray">
          <a:xfrm>
            <a:off x="2840906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8" name="Text Placeholder 11">
            <a:extLst>
              <a:ext uri="{FF2B5EF4-FFF2-40B4-BE49-F238E27FC236}">
                <a16:creationId xmlns:a16="http://schemas.microsoft.com/office/drawing/2014/main" id="{6D665270-BCFF-43F6-9CEB-51DA6F7F1FA6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2596612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0" name="Picture Placeholder 12">
            <a:extLst>
              <a:ext uri="{FF2B5EF4-FFF2-40B4-BE49-F238E27FC236}">
                <a16:creationId xmlns:a16="http://schemas.microsoft.com/office/drawing/2014/main" id="{04897160-9BF7-44CA-9ACE-9621AC1F8AB6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 bwMode="gray">
          <a:xfrm>
            <a:off x="5251816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89" name="Text Placeholder 13">
            <a:extLst>
              <a:ext uri="{FF2B5EF4-FFF2-40B4-BE49-F238E27FC236}">
                <a16:creationId xmlns:a16="http://schemas.microsoft.com/office/drawing/2014/main" id="{C7CDD40B-9D6C-4966-A99A-F976E43A8934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5024862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2" name="Picture Placeholder 14">
            <a:extLst>
              <a:ext uri="{FF2B5EF4-FFF2-40B4-BE49-F238E27FC236}">
                <a16:creationId xmlns:a16="http://schemas.microsoft.com/office/drawing/2014/main" id="{74F24F6E-7165-4401-A9FB-B018D4A703FC}"/>
              </a:ext>
            </a:extLst>
          </p:cNvPr>
          <p:cNvSpPr>
            <a:spLocks noGrp="1"/>
          </p:cNvSpPr>
          <p:nvPr>
            <p:ph type="pic" sz="quarter" idx="36"/>
          </p:nvPr>
        </p:nvSpPr>
        <p:spPr bwMode="gray">
          <a:xfrm>
            <a:off x="7662726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0" name="Text Placeholder 15">
            <a:extLst>
              <a:ext uri="{FF2B5EF4-FFF2-40B4-BE49-F238E27FC236}">
                <a16:creationId xmlns:a16="http://schemas.microsoft.com/office/drawing/2014/main" id="{C28FB982-4B84-4C4C-9989-BA2563472E37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7474206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4" name="Picture Placeholder 15">
            <a:extLst>
              <a:ext uri="{FF2B5EF4-FFF2-40B4-BE49-F238E27FC236}">
                <a16:creationId xmlns:a16="http://schemas.microsoft.com/office/drawing/2014/main" id="{6626904F-CC3B-4AAC-9351-389DC5A32A64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 bwMode="gray">
          <a:xfrm>
            <a:off x="10117655" y="256163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1" name="Text Placeholder 16">
            <a:extLst>
              <a:ext uri="{FF2B5EF4-FFF2-40B4-BE49-F238E27FC236}">
                <a16:creationId xmlns:a16="http://schemas.microsoft.com/office/drawing/2014/main" id="{CD0CF586-7B0D-45A0-B7D6-DB10979C2E2A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9898967" y="1927044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1" name="Picture Placeholder 17">
            <a:extLst>
              <a:ext uri="{FF2B5EF4-FFF2-40B4-BE49-F238E27FC236}">
                <a16:creationId xmlns:a16="http://schemas.microsoft.com/office/drawing/2014/main" id="{CE73143E-94A3-454F-9304-4BC606CA8D31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 bwMode="gray">
          <a:xfrm>
            <a:off x="397289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2" name="Text Placeholder 18">
            <a:extLst>
              <a:ext uri="{FF2B5EF4-FFF2-40B4-BE49-F238E27FC236}">
                <a16:creationId xmlns:a16="http://schemas.microsoft.com/office/drawing/2014/main" id="{CCC4D160-A359-419D-BD12-F65BE6183B77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144193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3" name="Picture Placeholder 19">
            <a:extLst>
              <a:ext uri="{FF2B5EF4-FFF2-40B4-BE49-F238E27FC236}">
                <a16:creationId xmlns:a16="http://schemas.microsoft.com/office/drawing/2014/main" id="{0D271139-EB02-4351-B32D-98286D27AD6C}"/>
              </a:ext>
            </a:extLst>
          </p:cNvPr>
          <p:cNvSpPr>
            <a:spLocks noGrp="1"/>
          </p:cNvSpPr>
          <p:nvPr>
            <p:ph type="pic" sz="quarter" idx="42"/>
          </p:nvPr>
        </p:nvSpPr>
        <p:spPr bwMode="gray">
          <a:xfrm>
            <a:off x="2838561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3" name="Text Placeholder 20">
            <a:extLst>
              <a:ext uri="{FF2B5EF4-FFF2-40B4-BE49-F238E27FC236}">
                <a16:creationId xmlns:a16="http://schemas.microsoft.com/office/drawing/2014/main" id="{49EF6F7E-E510-4C65-A550-B5300CCADE05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2596612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5" name="Picture Placeholder 21">
            <a:extLst>
              <a:ext uri="{FF2B5EF4-FFF2-40B4-BE49-F238E27FC236}">
                <a16:creationId xmlns:a16="http://schemas.microsoft.com/office/drawing/2014/main" id="{51DCDB0D-A1AA-42EB-8125-F4656517D2CD}"/>
              </a:ext>
            </a:extLst>
          </p:cNvPr>
          <p:cNvSpPr>
            <a:spLocks noGrp="1"/>
          </p:cNvSpPr>
          <p:nvPr>
            <p:ph type="pic" sz="quarter" idx="44"/>
          </p:nvPr>
        </p:nvSpPr>
        <p:spPr bwMode="gray">
          <a:xfrm>
            <a:off x="5249471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4" name="Text Placeholder 22">
            <a:extLst>
              <a:ext uri="{FF2B5EF4-FFF2-40B4-BE49-F238E27FC236}">
                <a16:creationId xmlns:a16="http://schemas.microsoft.com/office/drawing/2014/main" id="{87DF68F9-C9AB-4D3A-8431-FF108ED3DF9E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5024862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7" name="Picture Placeholder 23">
            <a:extLst>
              <a:ext uri="{FF2B5EF4-FFF2-40B4-BE49-F238E27FC236}">
                <a16:creationId xmlns:a16="http://schemas.microsoft.com/office/drawing/2014/main" id="{D82E0B0A-7218-4FD5-9991-8E5E9FFBFFC7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 bwMode="gray">
          <a:xfrm>
            <a:off x="7660381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5" name="Text Placeholder 24">
            <a:extLst>
              <a:ext uri="{FF2B5EF4-FFF2-40B4-BE49-F238E27FC236}">
                <a16:creationId xmlns:a16="http://schemas.microsoft.com/office/drawing/2014/main" id="{D6FF2AA9-E000-4B0D-956F-F94226FE2E1C}"/>
              </a:ext>
            </a:extLst>
          </p:cNvPr>
          <p:cNvSpPr>
            <a:spLocks noGrp="1"/>
          </p:cNvSpPr>
          <p:nvPr>
            <p:ph type="body" sz="quarter" idx="57" hasCustomPrompt="1"/>
          </p:nvPr>
        </p:nvSpPr>
        <p:spPr>
          <a:xfrm>
            <a:off x="7474206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9" name="Picture Placeholder 25">
            <a:extLst>
              <a:ext uri="{FF2B5EF4-FFF2-40B4-BE49-F238E27FC236}">
                <a16:creationId xmlns:a16="http://schemas.microsoft.com/office/drawing/2014/main" id="{F4AE9E1B-D8F1-43B5-8EC9-55F377B7EA06}"/>
              </a:ext>
            </a:extLst>
          </p:cNvPr>
          <p:cNvSpPr>
            <a:spLocks noGrp="1"/>
          </p:cNvSpPr>
          <p:nvPr>
            <p:ph type="pic" sz="quarter" idx="48"/>
          </p:nvPr>
        </p:nvSpPr>
        <p:spPr bwMode="gray">
          <a:xfrm>
            <a:off x="10115310" y="4304416"/>
            <a:ext cx="1688368" cy="1572637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6" name="Text Placeholder 26">
            <a:extLst>
              <a:ext uri="{FF2B5EF4-FFF2-40B4-BE49-F238E27FC236}">
                <a16:creationId xmlns:a16="http://schemas.microsoft.com/office/drawing/2014/main" id="{86B304D2-5934-49D0-828A-58E73AB34CAB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9898967" y="5982177"/>
            <a:ext cx="2148840" cy="7223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b="1"/>
            </a:lvl1pPr>
          </a:lstStyle>
          <a:p>
            <a:pPr lvl="0"/>
            <a:r>
              <a:rPr lang="en-US"/>
              <a:t>Click to add text</a:t>
            </a:r>
          </a:p>
        </p:txBody>
      </p:sp>
    </p:spTree>
    <p:extLst>
      <p:ext uri="{BB962C8B-B14F-4D97-AF65-F5344CB8AC3E}">
        <p14:creationId xmlns:p14="http://schemas.microsoft.com/office/powerpoint/2010/main" val="30623871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(Blue Title, Overl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1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7" name="Content Placeholder 4"/>
          <p:cNvSpPr>
            <a:spLocks noGrp="1"/>
          </p:cNvSpPr>
          <p:nvPr>
            <p:ph idx="1" hasCustomPrompt="1"/>
          </p:nvPr>
        </p:nvSpPr>
        <p:spPr bwMode="auto">
          <a:xfrm>
            <a:off x="0" y="1921328"/>
            <a:ext cx="5683624" cy="4234542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685800" indent="-2286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styles. Note that blue overlay slide types require extra accessibility remediation when exported to PDF.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6233973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Background (White Title, Blue Overl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idx="1" hasCustomPrompt="1"/>
          </p:nvPr>
        </p:nvSpPr>
        <p:spPr bwMode="auto">
          <a:xfrm>
            <a:off x="0" y="1921328"/>
            <a:ext cx="5683624" cy="4234542"/>
          </a:xfrm>
          <a:solidFill>
            <a:schemeClr val="tx1">
              <a:alpha val="88000"/>
            </a:schemeClr>
          </a:solidFill>
        </p:spPr>
        <p:txBody>
          <a:bodyPr rIns="274320" anchor="ctr"/>
          <a:lstStyle>
            <a:lvl1pPr marL="45720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 sz="2500">
                <a:solidFill>
                  <a:schemeClr val="bg1"/>
                </a:solidFill>
              </a:defRPr>
            </a:lvl1pPr>
            <a:lvl2pPr marL="1143000" indent="-228600">
              <a:lnSpc>
                <a:spcPct val="100000"/>
              </a:lnSpc>
              <a:buClr>
                <a:schemeClr val="accent2"/>
              </a:buClr>
              <a:defRPr sz="2100">
                <a:solidFill>
                  <a:schemeClr val="bg1"/>
                </a:solidFill>
              </a:defRPr>
            </a:lvl2pPr>
            <a:lvl3pPr marL="16002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3pPr>
            <a:lvl4pPr marL="20574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4pPr>
            <a:lvl5pPr marL="2514600" indent="-228600">
              <a:lnSpc>
                <a:spcPct val="100000"/>
              </a:lnSpc>
              <a:buClr>
                <a:schemeClr val="accent2"/>
              </a:buClr>
              <a:defRPr sz="1700">
                <a:solidFill>
                  <a:schemeClr val="bg1"/>
                </a:solidFill>
              </a:defRPr>
            </a:lvl5pPr>
          </a:lstStyle>
          <a:p>
            <a:pPr marL="6858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accent2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/>
              <a:t>Click to edit Master text styles. Note that blue overlay slide types require extra accessibility remediation when exported to PDF.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9488019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(Blue Circl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9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6304108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4092258399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Background (Multiple Circles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"/>
          <p:cNvSpPr>
            <a:spLocks noGrp="1"/>
          </p:cNvSpPr>
          <p:nvPr>
            <p:ph type="pic" sz="quarter" idx="15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7289728" y="901318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341563" algn="l"/>
                <a:tab pos="3770313" algn="l"/>
              </a:tabLst>
              <a:defRPr sz="55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6054753" y="398666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/>
              <a:t>Second Point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7" hasCustomPrompt="1"/>
          </p:nvPr>
        </p:nvSpPr>
        <p:spPr bwMode="auto">
          <a:xfrm>
            <a:off x="5679058" y="3827626"/>
            <a:ext cx="2637978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25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Third Point</a:t>
            </a:r>
          </a:p>
        </p:txBody>
      </p:sp>
    </p:spTree>
    <p:extLst>
      <p:ext uri="{BB962C8B-B14F-4D97-AF65-F5344CB8AC3E}">
        <p14:creationId xmlns:p14="http://schemas.microsoft.com/office/powerpoint/2010/main" val="2911004216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Blue Box, Photo BG)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3"/>
          </p:nvPr>
        </p:nvSpPr>
        <p:spPr bwMode="gray">
          <a:xfrm>
            <a:off x="0" y="0"/>
            <a:ext cx="12192000" cy="685800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5" name="Title 2"/>
          <p:cNvSpPr>
            <a:spLocks noGrp="1"/>
          </p:cNvSpPr>
          <p:nvPr>
            <p:ph type="title" hasCustomPrompt="1"/>
          </p:nvPr>
        </p:nvSpPr>
        <p:spPr bwMode="auto">
          <a:xfrm>
            <a:off x="2299475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1000"/>
              </a:spcAft>
              <a:tabLst>
                <a:tab pos="3770313" algn="l"/>
              </a:tabLst>
              <a:defRPr sz="7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Quote or </a:t>
            </a:r>
            <a:br>
              <a:rPr lang="en-US"/>
            </a:br>
            <a:r>
              <a:rPr lang="en-US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206771762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Blue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/>
              <a:t>Quote or Statement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Make a secondary statement here.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3702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 or Statement (Light Gray Background)">
    <p:bg bwMode="auto">
      <p:bgPr>
        <a:gradFill>
          <a:gsLst>
            <a:gs pos="100000">
              <a:srgbClr val="BFBFBF"/>
            </a:gs>
            <a:gs pos="53000">
              <a:srgbClr val="F5F5F5"/>
            </a:gs>
            <a:gs pos="78000">
              <a:srgbClr val="E8E8E8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 txBox="1">
            <a:spLocks/>
          </p:cNvSpPr>
          <p:nvPr userDrawn="1"/>
        </p:nvSpPr>
        <p:spPr bwMode="black">
          <a:xfrm>
            <a:off x="0" y="1389684"/>
            <a:ext cx="12192000" cy="1340989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3770313" algn="l"/>
              </a:tabLst>
              <a:defRPr sz="70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1389685"/>
            <a:ext cx="11658600" cy="1340989"/>
          </a:xfrm>
          <a:noFill/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accent2"/>
                </a:solidFill>
              </a:defRPr>
            </a:lvl1pPr>
          </a:lstStyle>
          <a:p>
            <a:r>
              <a:rPr lang="en-US"/>
              <a:t>Quote or Statement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Make a secondary statement here.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466A75E6-E45B-4C5D-981E-7C8ED0C72F5D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91558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or Statement (Image Background)"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0" y="0"/>
            <a:ext cx="12192000" cy="6858000"/>
          </a:xfrm>
          <a:solidFill>
            <a:schemeClr val="tx2">
              <a:lumMod val="65000"/>
              <a:lumOff val="3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background picture. Ensure sufficient contrast exists between photo and white text.</a:t>
            </a:r>
          </a:p>
        </p:txBody>
      </p:sp>
      <p:sp>
        <p:nvSpPr>
          <p:cNvPr id="12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1389685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Quote or Statement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2925699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Make a secondary statement here.</a:t>
            </a:r>
          </a:p>
        </p:txBody>
      </p:sp>
      <p:sp>
        <p:nvSpPr>
          <p:cNvPr id="3" name="Date Placeholder 4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4" name="Slide Number Placeholder 6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60539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 txBox="1">
            <a:spLocks/>
          </p:cNvSpPr>
          <p:nvPr userDrawn="1"/>
        </p:nvSpPr>
        <p:spPr bwMode="black">
          <a:xfrm>
            <a:off x="0" y="1651380"/>
            <a:ext cx="12192000" cy="1733266"/>
          </a:xfrm>
          <a:prstGeom prst="rect">
            <a:avLst/>
          </a:prstGeom>
          <a:solidFill>
            <a:schemeClr val="tx1"/>
          </a:solidFill>
        </p:spPr>
        <p:txBody>
          <a:bodyPr vert="horz" lIns="0" tIns="0" rIns="0" bIns="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tabLst>
                <a:tab pos="3770313" algn="l"/>
              </a:tabLst>
              <a:defRPr sz="7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/>
          </a:p>
        </p:txBody>
      </p:sp>
      <p:sp>
        <p:nvSpPr>
          <p:cNvPr id="7" name="Title 2"/>
          <p:cNvSpPr>
            <a:spLocks noGrp="1"/>
          </p:cNvSpPr>
          <p:nvPr>
            <p:ph type="title" hasCustomPrompt="1"/>
          </p:nvPr>
        </p:nvSpPr>
        <p:spPr bwMode="white">
          <a:xfrm>
            <a:off x="266700" y="1651380"/>
            <a:ext cx="11658600" cy="1733266"/>
          </a:xfrm>
          <a:noFill/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Add “thank you” here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3" hasCustomPrompt="1"/>
          </p:nvPr>
        </p:nvSpPr>
        <p:spPr bwMode="black"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firstname.lastname@state.mn.us</a:t>
            </a:r>
          </a:p>
          <a:p>
            <a:pPr lvl="0"/>
            <a:r>
              <a:rPr lang="en-US"/>
              <a:t>555-555-5555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/>
              <a:pPr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black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 bwMode="black"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6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Minnesota Department of Transportation logo">
            <a:extLst>
              <a:ext uri="{FF2B5EF4-FFF2-40B4-BE49-F238E27FC236}">
                <a16:creationId xmlns:a16="http://schemas.microsoft.com/office/drawing/2014/main" id="{124F0BA2-5295-42F6-9BCF-245892B023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2" y="578465"/>
            <a:ext cx="3234329" cy="6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89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6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 bwMode="gray">
          <a:xfrm>
            <a:off x="838200" y="1594624"/>
            <a:ext cx="5181600" cy="458233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 bwMode="gray">
          <a:xfrm>
            <a:off x="6172200" y="1594624"/>
            <a:ext cx="5181600" cy="4582339"/>
          </a:xfrm>
          <a:noFill/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7C198DD1-C477-482D-A126-3FBDD1778E48}" type="datetime1">
              <a:rPr lang="en-US" smtClean="0"/>
              <a:t>3/5/2026</a:t>
            </a:fld>
            <a:endParaRPr lang="en-US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661008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(Blue Background)">
    <p:bg bwMode="black">
      <p:bgPr>
        <a:gradFill>
          <a:gsLst>
            <a:gs pos="100000">
              <a:schemeClr val="accent1">
                <a:lumMod val="50000"/>
              </a:schemeClr>
            </a:gs>
            <a:gs pos="20000">
              <a:schemeClr val="accent1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 bwMode="white">
          <a:xfrm>
            <a:off x="838200" y="2212733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3770313" algn="l"/>
              </a:tabLst>
              <a:defRPr sz="7000">
                <a:solidFill>
                  <a:schemeClr val="bg1"/>
                </a:solidFill>
              </a:defRPr>
            </a:lvl1pPr>
          </a:lstStyle>
          <a:p>
            <a:r>
              <a:rPr lang="en-US"/>
              <a:t>Add “thank you” here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 bwMode="white"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err="1"/>
              <a:t>Firstname</a:t>
            </a:r>
            <a:r>
              <a:rPr lang="en-US"/>
              <a:t> </a:t>
            </a:r>
            <a:r>
              <a:rPr lang="en-US" err="1"/>
              <a:t>Lastname</a:t>
            </a:r>
            <a:endParaRPr lang="en-US"/>
          </a:p>
          <a:p>
            <a:pPr lvl="0"/>
            <a:r>
              <a:rPr lang="en-US"/>
              <a:t>firstname.lastname@state.mn.us</a:t>
            </a:r>
          </a:p>
          <a:p>
            <a:pPr lvl="0"/>
            <a:r>
              <a:rPr lang="en-US"/>
              <a:t>555-555-5555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white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 bwMode="white"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Minnesota Department of Transportation logo">
            <a:extLst>
              <a:ext uri="{FF2B5EF4-FFF2-40B4-BE49-F238E27FC236}">
                <a16:creationId xmlns:a16="http://schemas.microsoft.com/office/drawing/2014/main" id="{747F3109-3EDA-4D30-8461-787A6E66CD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02" y="578465"/>
            <a:ext cx="3234329" cy="65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608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4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" name="Rectangle 1"/>
          <p:cNvSpPr/>
          <p:nvPr userDrawn="1"/>
        </p:nvSpPr>
        <p:spPr>
          <a:xfrm>
            <a:off x="838200" y="1335281"/>
            <a:ext cx="10515600" cy="48416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3"/>
          <p:cNvSpPr>
            <a:spLocks noGrp="1"/>
          </p:cNvSpPr>
          <p:nvPr>
            <p:ph idx="1"/>
          </p:nvPr>
        </p:nvSpPr>
        <p:spPr bwMode="gray">
          <a:xfrm>
            <a:off x="838200" y="1335281"/>
            <a:ext cx="10515600" cy="4841683"/>
          </a:xfrm>
          <a:noFill/>
        </p:spPr>
        <p:txBody>
          <a:bodyPr lIns="182880" tIns="182880" rIns="182880" bIns="182880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7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Date Placeholder 4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9A198C9B-0587-4A1E-9E03-E4C9FE222F08}" type="datetime1">
              <a:rPr lang="en-US" smtClean="0"/>
              <a:t>3/5/2026</a:t>
            </a:fld>
            <a:endParaRPr lang="en-US"/>
          </a:p>
        </p:txBody>
      </p:sp>
      <p:sp>
        <p:nvSpPr>
          <p:cNvPr id="11" name="Footer Placeholder 5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4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bg bwMode="auto">
      <p:bgPr>
        <a:solidFill>
          <a:srgbClr val="E8E8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"/>
          <p:cNvSpPr/>
          <p:nvPr userDrawn="1"/>
        </p:nvSpPr>
        <p:spPr bwMode="black">
          <a:xfrm>
            <a:off x="0" y="-128"/>
            <a:ext cx="12188952" cy="121615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US"/>
          </a:p>
        </p:txBody>
      </p:sp>
      <p:sp>
        <p:nvSpPr>
          <p:cNvPr id="15" name="Title 2"/>
          <p:cNvSpPr>
            <a:spLocks noGrp="1"/>
          </p:cNvSpPr>
          <p:nvPr>
            <p:ph type="title"/>
          </p:nvPr>
        </p:nvSpPr>
        <p:spPr bwMode="white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838200" y="1594624"/>
            <a:ext cx="5181600" cy="4582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3"/>
          <p:cNvSpPr>
            <a:spLocks noGrp="1"/>
          </p:cNvSpPr>
          <p:nvPr>
            <p:ph sz="half" idx="1"/>
          </p:nvPr>
        </p:nvSpPr>
        <p:spPr bwMode="gray">
          <a:xfrm>
            <a:off x="838200" y="1594624"/>
            <a:ext cx="5181600" cy="4582339"/>
          </a:xfrm>
          <a:noFill/>
        </p:spPr>
        <p:txBody>
          <a:bodyPr lIns="182880" tIns="182880" rIns="18288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6172200" y="1594624"/>
            <a:ext cx="5181600" cy="45823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4"/>
          <p:cNvSpPr>
            <a:spLocks noGrp="1"/>
          </p:cNvSpPr>
          <p:nvPr>
            <p:ph sz="half" idx="2"/>
          </p:nvPr>
        </p:nvSpPr>
        <p:spPr bwMode="gray">
          <a:xfrm>
            <a:off x="6172200" y="1594624"/>
            <a:ext cx="5181600" cy="4582339"/>
          </a:xfrm>
          <a:noFill/>
        </p:spPr>
        <p:txBody>
          <a:bodyPr lIns="182880" tIns="182880" rIns="182880" bIns="18288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5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5485A5BA-A5F9-4138-9E4B-FFD626F6437A}" type="datetime1">
              <a:rPr lang="en-US" smtClean="0"/>
              <a:t>3/5/2026</a:t>
            </a:fld>
            <a:endParaRPr lang="en-US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7" name="Slide Number Placeholder 7"/>
          <p:cNvSpPr>
            <a:spLocks noGrp="1"/>
          </p:cNvSpPr>
          <p:nvPr>
            <p:ph type="sldNum" sz="quarter" idx="12"/>
          </p:nvPr>
        </p:nvSpPr>
        <p:spPr bwMode="black"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/>
          <p:cNvSpPr/>
          <p:nvPr userDrawn="1"/>
        </p:nvSpPr>
        <p:spPr bwMode="auto"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553801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/>
          <p:cNvSpPr>
            <a:spLocks noGrp="1"/>
          </p:cNvSpPr>
          <p:nvPr>
            <p:ph type="title"/>
          </p:nvPr>
        </p:nvSpPr>
        <p:spPr bwMode="black">
          <a:xfrm>
            <a:off x="838200" y="-1"/>
            <a:ext cx="10515600" cy="1216025"/>
          </a:xfrm>
          <a:noFill/>
        </p:spPr>
        <p:txBody>
          <a:bodyPr lIns="0" rIns="0">
            <a:normAutofit/>
          </a:bodyPr>
          <a:lstStyle>
            <a:lvl1pPr algn="r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0"/>
          </p:nvPr>
        </p:nvSpPr>
        <p:spPr bwMode="gray">
          <a:xfrm>
            <a:off x="838200" y="1366345"/>
            <a:ext cx="10515600" cy="4788393"/>
          </a:xfrm>
          <a:noFill/>
        </p:spPr>
        <p:txBody>
          <a:bodyPr lIns="91440" tIns="45720" rIns="91440" bIns="45720"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1"/>
          </p:nvPr>
        </p:nvSpPr>
        <p:spPr bwMode="black">
          <a:xfrm>
            <a:off x="838200" y="6356350"/>
            <a:ext cx="1358590" cy="365125"/>
          </a:xfrm>
        </p:spPr>
        <p:txBody>
          <a:bodyPr/>
          <a:lstStyle/>
          <a:p>
            <a:fld id="{66C283A4-7960-4BFD-B3A5-A2CC5BB2A473}" type="datetime1">
              <a:rPr lang="en-US" smtClean="0"/>
              <a:t>3/5/2026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mndot.gov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 bwMode="black">
          <a:xfrm>
            <a:off x="9891132" y="6356350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65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black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black">
          <a:xfrm>
            <a:off x="838200" y="6356350"/>
            <a:ext cx="13585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/>
              <a:t>3/5/2026</a:t>
            </a:fld>
            <a:endParaRPr lang="en-US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 bwMode="black">
          <a:xfrm>
            <a:off x="3302177" y="6356349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r>
              <a:rPr lang="en-US"/>
              <a:t>Optional Tagline Goes Here </a:t>
            </a:r>
            <a:r>
              <a:rPr lang="en-US">
                <a:solidFill>
                  <a:schemeClr val="accent1"/>
                </a:solidFill>
              </a:rPr>
              <a:t>|</a:t>
            </a:r>
            <a:r>
              <a:rPr lang="en-US"/>
              <a:t> mn.gov/</a:t>
            </a:r>
            <a:r>
              <a:rPr lang="en-US" err="1"/>
              <a:t>websiteurl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black">
          <a:xfrm>
            <a:off x="9891132" y="6356350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62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788" r:id="rId2"/>
    <p:sldLayoutId id="2147483787" r:id="rId3"/>
    <p:sldLayoutId id="2147483711" r:id="rId4"/>
    <p:sldLayoutId id="2147483712" r:id="rId5"/>
    <p:sldLayoutId id="2147483790" r:id="rId6"/>
    <p:sldLayoutId id="2147483789" r:id="rId7"/>
    <p:sldLayoutId id="2147483714" r:id="rId8"/>
    <p:sldLayoutId id="2147483780" r:id="rId9"/>
    <p:sldLayoutId id="2147483773" r:id="rId10"/>
    <p:sldLayoutId id="2147483800" r:id="rId11"/>
    <p:sldLayoutId id="2147483688" r:id="rId12"/>
    <p:sldLayoutId id="2147483826" r:id="rId13"/>
    <p:sldLayoutId id="2147483801" r:id="rId14"/>
    <p:sldLayoutId id="2147483802" r:id="rId15"/>
    <p:sldLayoutId id="2147483803" r:id="rId16"/>
    <p:sldLayoutId id="2147483843" r:id="rId17"/>
    <p:sldLayoutId id="2147483844" r:id="rId18"/>
    <p:sldLayoutId id="2147483767" r:id="rId19"/>
    <p:sldLayoutId id="2147483771" r:id="rId20"/>
    <p:sldLayoutId id="2147483772" r:id="rId21"/>
    <p:sldLayoutId id="2147483820" r:id="rId22"/>
    <p:sldLayoutId id="2147483769" r:id="rId23"/>
    <p:sldLayoutId id="2147483770" r:id="rId24"/>
    <p:sldLayoutId id="2147483829" r:id="rId25"/>
    <p:sldLayoutId id="2147483732" r:id="rId26"/>
    <p:sldLayoutId id="2147483794" r:id="rId27"/>
    <p:sldLayoutId id="2147483733" r:id="rId28"/>
    <p:sldLayoutId id="2147483821" r:id="rId29"/>
    <p:sldLayoutId id="2147483805" r:id="rId30"/>
    <p:sldLayoutId id="2147483806" r:id="rId31"/>
    <p:sldLayoutId id="2147483822" r:id="rId32"/>
    <p:sldLayoutId id="2147483750" r:id="rId33"/>
    <p:sldLayoutId id="2147483765" r:id="rId34"/>
    <p:sldLayoutId id="2147483823" r:id="rId35"/>
    <p:sldLayoutId id="2147483809" r:id="rId36"/>
    <p:sldLayoutId id="2147483808" r:id="rId37"/>
    <p:sldLayoutId id="2147483824" r:id="rId38"/>
    <p:sldLayoutId id="2147483781" r:id="rId39"/>
    <p:sldLayoutId id="2147483825" r:id="rId40"/>
    <p:sldLayoutId id="2147483807" r:id="rId41"/>
    <p:sldLayoutId id="2147483838" r:id="rId42"/>
    <p:sldLayoutId id="2147483832" r:id="rId43"/>
    <p:sldLayoutId id="2147483830" r:id="rId44"/>
    <p:sldLayoutId id="2147483837" r:id="rId45"/>
    <p:sldLayoutId id="2147483831" r:id="rId46"/>
    <p:sldLayoutId id="2147483836" r:id="rId47"/>
    <p:sldLayoutId id="2147483833" r:id="rId48"/>
    <p:sldLayoutId id="2147483842" r:id="rId49"/>
    <p:sldLayoutId id="2147483841" r:id="rId50"/>
    <p:sldLayoutId id="2147483738" r:id="rId51"/>
    <p:sldLayoutId id="2147483739" r:id="rId52"/>
    <p:sldLayoutId id="2147483754" r:id="rId53"/>
    <p:sldLayoutId id="2147483755" r:id="rId54"/>
    <p:sldLayoutId id="2147483759" r:id="rId55"/>
    <p:sldLayoutId id="2147483753" r:id="rId56"/>
    <p:sldLayoutId id="2147483763" r:id="rId57"/>
    <p:sldLayoutId id="2147483762" r:id="rId58"/>
    <p:sldLayoutId id="2147483797" r:id="rId59"/>
    <p:sldLayoutId id="2147483827" r:id="rId6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5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21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spcAft>
          <a:spcPts val="1000"/>
        </a:spcAft>
        <a:buClr>
          <a:schemeClr val="accent1"/>
        </a:buClr>
        <a:buFont typeface="Arial" panose="020B0604020202020204" pitchFamily="34" charset="0"/>
        <a:buChar char="•"/>
        <a:defRPr sz="17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mailto:kevin.walker@state.mn.u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9.xml"/><Relationship Id="rId4" Type="http://schemas.openxmlformats.org/officeDocument/2006/relationships/hyperlink" Target="https://www.dot.state.mn.us/metro/projects/i35estpaul-lilydale/index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D3207E-518F-8776-F9F1-AE5AABF7A8C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I-35E bridge replacement over Shepard Rd.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C8BA959-1052-8959-3822-86E3108F72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8200" y="5041203"/>
            <a:ext cx="10515600" cy="146225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Kevin Walker|</a:t>
            </a:r>
            <a:r>
              <a:rPr lang="en-US" dirty="0"/>
              <a:t> </a:t>
            </a:r>
            <a:r>
              <a:rPr lang="en-US" sz="2500" dirty="0">
                <a:solidFill>
                  <a:schemeClr val="tx1"/>
                </a:solidFill>
              </a:rPr>
              <a:t>Communications &amp; Engagement, MnDOT</a:t>
            </a:r>
            <a:endParaRPr lang="en-US" dirty="0">
              <a:solidFill>
                <a:schemeClr val="tx1"/>
              </a:solidFill>
            </a:endParaRPr>
          </a:p>
          <a:p>
            <a:r>
              <a:rPr lang="en-US" dirty="0"/>
              <a:t>March 2026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134077-79C4-FF89-07A3-4C9ED7150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</a:p>
        </p:txBody>
      </p:sp>
      <p:pic>
        <p:nvPicPr>
          <p:cNvPr id="1026" name="Picture 2" descr="A person walking across a crosswalk&#10;&#10;Description automatically generated with medium confidence">
            <a:extLst>
              <a:ext uri="{FF2B5EF4-FFF2-40B4-BE49-F238E27FC236}">
                <a16:creationId xmlns:a16="http://schemas.microsoft.com/office/drawing/2014/main" id="{D1711F38-6BF5-2E4D-FA32-F89B79F1DA42}"/>
              </a:ext>
            </a:extLst>
          </p:cNvPr>
          <p:cNvPicPr>
            <a:picLocks noGrp="1" noChangeAspect="1" noChangeArrowheads="1"/>
          </p:cNvPicPr>
          <p:nvPr>
            <p:ph type="pic" sz="quarter" idx="17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1" b="2591"/>
          <a:stretch>
            <a:fillRect/>
          </a:stretch>
        </p:blipFill>
        <p:spPr bwMode="auto"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121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32D2D-37B3-FA2C-FE1A-B419718AEC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EDBE7-48A6-BA68-D57F-EAA5212D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2026 Construction detours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376C8-ADDA-667C-CD9D-4A21F80FEC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A04A1-E9B1-1D47-8231-7E8A2C147F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161DE20-532E-7C3B-BB4C-1FB150E9D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10</a:t>
            </a:fld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103C35-4174-6B0E-3DF2-39BCA9A3800F}"/>
              </a:ext>
            </a:extLst>
          </p:cNvPr>
          <p:cNvSpPr txBox="1"/>
          <p:nvPr/>
        </p:nvSpPr>
        <p:spPr>
          <a:xfrm>
            <a:off x="1514934" y="1490463"/>
            <a:ext cx="357448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/>
              <a:t>Vehicle detour map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A1706B-7DD0-C68A-1285-E37C55DF384A}"/>
              </a:ext>
            </a:extLst>
          </p:cNvPr>
          <p:cNvSpPr txBox="1"/>
          <p:nvPr/>
        </p:nvSpPr>
        <p:spPr>
          <a:xfrm>
            <a:off x="6782747" y="1490463"/>
            <a:ext cx="421415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/>
              <a:t>Bicycle and pedestrian detour map</a:t>
            </a:r>
          </a:p>
        </p:txBody>
      </p:sp>
      <p:pic>
        <p:nvPicPr>
          <p:cNvPr id="3" name="Picture 2" descr="A map of a city&#10;&#10;AI-generated content may be incorrect.">
            <a:extLst>
              <a:ext uri="{FF2B5EF4-FFF2-40B4-BE49-F238E27FC236}">
                <a16:creationId xmlns:a16="http://schemas.microsoft.com/office/drawing/2014/main" id="{58FAF553-91E7-CE08-032E-BA6AC5D43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912" y="1855305"/>
            <a:ext cx="3584181" cy="450574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55D5FC-3E48-AFE7-B25F-2B31D231F8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3347" y="1855304"/>
            <a:ext cx="4213307" cy="450574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240343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021E2-14FD-DED3-1E6A-365C502B66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301ABE-92CC-488B-347E-AF75D610F2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2027 Construction impacts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3A6F98-FC97-C96A-88FE-EAC527E61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ABE313-7936-CBC8-5640-9AD8B73D3B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F6BE8E-E339-91BF-4B72-94B219EA6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11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AFE745-395C-C9BF-C98B-2A6DEA23AD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5200" y="1594622"/>
            <a:ext cx="6553200" cy="4582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Anticipated impacts</a:t>
            </a:r>
          </a:p>
          <a:p>
            <a:r>
              <a:rPr lang="en-US">
                <a:solidFill>
                  <a:schemeClr val="tx1"/>
                </a:solidFill>
              </a:rPr>
              <a:t>Lane closures on I-35E</a:t>
            </a:r>
          </a:p>
          <a:p>
            <a:r>
              <a:rPr lang="en-US">
                <a:solidFill>
                  <a:schemeClr val="tx1"/>
                </a:solidFill>
              </a:rPr>
              <a:t>Overnight and weekend closures of I-35E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8E6C35D-CF04-DD61-A63E-F5E8C8C806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442574"/>
            <a:ext cx="2235845" cy="458234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8D5111B-EE69-0A19-69BC-754E3897EF6F}"/>
              </a:ext>
            </a:extLst>
          </p:cNvPr>
          <p:cNvSpPr txBox="1"/>
          <p:nvPr/>
        </p:nvSpPr>
        <p:spPr>
          <a:xfrm>
            <a:off x="1064852" y="5987017"/>
            <a:ext cx="1782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/>
              <a:t>Project area map</a:t>
            </a:r>
          </a:p>
        </p:txBody>
      </p:sp>
    </p:spTree>
    <p:extLst>
      <p:ext uri="{BB962C8B-B14F-4D97-AF65-F5344CB8AC3E}">
        <p14:creationId xmlns:p14="http://schemas.microsoft.com/office/powerpoint/2010/main" val="29554665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E574E-0CF8-28DE-A12B-34A72DC1D7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7A346C-8613-45D3-CB56-1B0EFC1903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Communications and engagement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2A2161-847D-0320-244C-107504EF38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59C07D-FE34-CFA0-EE29-0F664BCEF7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CD0014-E86D-37D4-0F85-0606FEDCC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12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DD14F5-DD2A-EB78-9DCD-9754D8CE3EFB}"/>
              </a:ext>
            </a:extLst>
          </p:cNvPr>
          <p:cNvSpPr txBox="1"/>
          <p:nvPr/>
        </p:nvSpPr>
        <p:spPr>
          <a:xfrm>
            <a:off x="7056544" y="5935559"/>
            <a:ext cx="2684675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Highland Water Tower</a:t>
            </a:r>
            <a:endParaRPr lang="en-US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7DBC651-7A17-D78B-80A5-292E97063FD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703772"/>
              </p:ext>
            </p:extLst>
          </p:nvPr>
        </p:nvGraphicFramePr>
        <p:xfrm>
          <a:off x="478820" y="1590702"/>
          <a:ext cx="5977874" cy="45299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8937">
                  <a:extLst>
                    <a:ext uri="{9D8B030D-6E8A-4147-A177-3AD203B41FA5}">
                      <a16:colId xmlns:a16="http://schemas.microsoft.com/office/drawing/2014/main" val="2548760595"/>
                    </a:ext>
                  </a:extLst>
                </a:gridCol>
                <a:gridCol w="2988937">
                  <a:extLst>
                    <a:ext uri="{9D8B030D-6E8A-4147-A177-3AD203B41FA5}">
                      <a16:colId xmlns:a16="http://schemas.microsoft.com/office/drawing/2014/main" val="1520891637"/>
                    </a:ext>
                  </a:extLst>
                </a:gridCol>
              </a:tblGrid>
              <a:tr h="647142">
                <a:tc gridSpan="2">
                  <a:txBody>
                    <a:bodyPr/>
                    <a:lstStyle/>
                    <a:p>
                      <a:r>
                        <a:rPr lang="en-US" sz="2400"/>
                        <a:t>Project stakeholders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9742283"/>
                  </a:ext>
                </a:extLst>
              </a:tr>
              <a:tr h="64714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Local governments / agencies</a:t>
                      </a:r>
                      <a:endParaRPr lang="en-US" sz="1600" b="0" i="0" u="none" strike="noStrike" noProof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Large employers</a:t>
                      </a:r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87114168"/>
                  </a:ext>
                </a:extLst>
              </a:tr>
              <a:tr h="64714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Elected and appointed officials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Schools</a:t>
                      </a:r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2350031"/>
                  </a:ext>
                </a:extLst>
              </a:tr>
              <a:tr h="64714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Transit operators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Event venues</a:t>
                      </a:r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2982457"/>
                  </a:ext>
                </a:extLst>
              </a:tr>
              <a:tr h="64714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Businesses and business groups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Faith communities</a:t>
                      </a:r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43817018"/>
                  </a:ext>
                </a:extLst>
              </a:tr>
              <a:tr h="64714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Freight haulers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Neighborhood and residential organizations</a:t>
                      </a:r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666470407"/>
                  </a:ext>
                </a:extLst>
              </a:tr>
              <a:tr h="647142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Emergency services</a:t>
                      </a:r>
                      <a:endParaRPr lang="en-US" sz="16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600" b="0" i="0" u="none" strike="noStrike" noProof="0">
                          <a:solidFill>
                            <a:schemeClr val="tx1"/>
                          </a:solidFill>
                          <a:latin typeface="Calibri"/>
                          <a:ea typeface="Calibri"/>
                          <a:cs typeface="Calibri"/>
                        </a:rPr>
                        <a:t>Trail users</a:t>
                      </a:r>
                      <a:endParaRPr 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1343472"/>
                  </a:ext>
                </a:extLst>
              </a:tr>
            </a:tbl>
          </a:graphicData>
        </a:graphic>
      </p:graphicFrame>
      <p:pic>
        <p:nvPicPr>
          <p:cNvPr id="11" name="Picture 10" descr="A group of people standing outside by a tent&#10;&#10;AI-generated content may be incorrect.">
            <a:extLst>
              <a:ext uri="{FF2B5EF4-FFF2-40B4-BE49-F238E27FC236}">
                <a16:creationId xmlns:a16="http://schemas.microsoft.com/office/drawing/2014/main" id="{64233DB9-D258-46EE-8EE7-6EFD2B82133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757" r="-241" b="825"/>
          <a:stretch>
            <a:fillRect/>
          </a:stretch>
        </p:blipFill>
        <p:spPr>
          <a:xfrm rot="5400000">
            <a:off x="7229937" y="1591394"/>
            <a:ext cx="4174785" cy="4534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773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128D1A-3983-E5A8-A3E0-9E1606FAEF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ABBD0-7CBD-8EB7-2F04-CAD75CE28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2025 Communications and engagement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4489E-1AF5-68F8-6D4E-49477B880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0B0CA-6700-D846-22D4-EDE073B55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C1B5F9-B95A-73F2-06FF-8F23EC596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13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41208-84AE-8D89-689C-7F51528A8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452" y="1502042"/>
            <a:ext cx="4745113" cy="4859663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>
                <a:solidFill>
                  <a:schemeClr val="tx1"/>
                </a:solidFill>
                <a:ea typeface="Calibri"/>
                <a:cs typeface="Calibri"/>
              </a:rPr>
              <a:t>Activities</a:t>
            </a:r>
          </a:p>
          <a:p>
            <a:pPr marL="342900" indent="-342900"/>
            <a:r>
              <a:rPr lang="en-US" sz="1800">
                <a:solidFill>
                  <a:schemeClr val="tx1"/>
                </a:solidFill>
                <a:ea typeface="Calibri"/>
                <a:cs typeface="Calibri"/>
              </a:rPr>
              <a:t>Neighborhood organization outreach</a:t>
            </a:r>
          </a:p>
          <a:p>
            <a:pPr marL="342900" indent="-342900"/>
            <a:r>
              <a:rPr lang="en-US" sz="1800">
                <a:solidFill>
                  <a:schemeClr val="tx1"/>
                </a:solidFill>
                <a:ea typeface="Calibri"/>
                <a:cs typeface="Calibri"/>
              </a:rPr>
              <a:t>Resident meetings</a:t>
            </a:r>
          </a:p>
          <a:p>
            <a:pPr marL="800100" lvl="1" indent="-342900"/>
            <a:r>
              <a:rPr lang="en-US" sz="1500">
                <a:solidFill>
                  <a:schemeClr val="tx1"/>
                </a:solidFill>
                <a:ea typeface="Calibri"/>
                <a:cs typeface="Calibri"/>
              </a:rPr>
              <a:t>Chateau Montreal</a:t>
            </a:r>
          </a:p>
          <a:p>
            <a:pPr marL="800100" lvl="1" indent="-342900"/>
            <a:r>
              <a:rPr lang="en-US" sz="1500">
                <a:solidFill>
                  <a:schemeClr val="tx1"/>
                </a:solidFill>
                <a:ea typeface="Calibri"/>
                <a:cs typeface="Calibri"/>
              </a:rPr>
              <a:t>Lexington Landing</a:t>
            </a:r>
          </a:p>
          <a:p>
            <a:pPr marL="342900" indent="-342900"/>
            <a:r>
              <a:rPr lang="en-US" sz="1800">
                <a:solidFill>
                  <a:schemeClr val="tx1"/>
                </a:solidFill>
                <a:ea typeface="Calibri"/>
                <a:cs typeface="Calibri"/>
              </a:rPr>
              <a:t>Business outreach </a:t>
            </a:r>
          </a:p>
          <a:p>
            <a:pPr marL="342900" indent="-342900"/>
            <a:r>
              <a:rPr lang="en-US" sz="1800">
                <a:solidFill>
                  <a:schemeClr val="tx1"/>
                </a:solidFill>
                <a:ea typeface="Calibri"/>
                <a:cs typeface="Calibri"/>
              </a:rPr>
              <a:t>Door-to-door outreach</a:t>
            </a:r>
          </a:p>
          <a:p>
            <a:pPr marL="342900" indent="-342900"/>
            <a:r>
              <a:rPr lang="en-US" sz="1800">
                <a:solidFill>
                  <a:schemeClr val="tx1"/>
                </a:solidFill>
                <a:ea typeface="Calibri"/>
                <a:cs typeface="Calibri"/>
              </a:rPr>
              <a:t>Pop-up events</a:t>
            </a:r>
          </a:p>
          <a:p>
            <a:pPr marL="800100" lvl="1" indent="-342900"/>
            <a:r>
              <a:rPr lang="en-US" sz="1500">
                <a:solidFill>
                  <a:schemeClr val="tx1"/>
                </a:solidFill>
                <a:ea typeface="Calibri"/>
                <a:cs typeface="Calibri"/>
              </a:rPr>
              <a:t>Tiffany's Sports Lounge (6/12)</a:t>
            </a:r>
          </a:p>
          <a:p>
            <a:pPr marL="800100" lvl="1" indent="-342900"/>
            <a:r>
              <a:rPr lang="en-US" sz="1500">
                <a:solidFill>
                  <a:schemeClr val="tx1"/>
                </a:solidFill>
                <a:ea typeface="Calibri"/>
                <a:cs typeface="Calibri"/>
              </a:rPr>
              <a:t>Highland Music at the Bridge (8/14 &amp; 9/12)</a:t>
            </a:r>
          </a:p>
          <a:p>
            <a:pPr marL="800100" lvl="1" indent="-342900"/>
            <a:r>
              <a:rPr lang="en-US" sz="1500">
                <a:solidFill>
                  <a:schemeClr val="tx1"/>
                </a:solidFill>
                <a:ea typeface="Calibri"/>
                <a:cs typeface="Calibri"/>
              </a:rPr>
              <a:t>Highland Water Tower (7/19 &amp; 10/11)</a:t>
            </a:r>
          </a:p>
          <a:p>
            <a:pPr marL="800100" lvl="1" indent="-342900"/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4" name="Picture 3" descr="A group of people standing around a table with objects on it&#10;&#10;AI-generated content may be incorrect.">
            <a:extLst>
              <a:ext uri="{FF2B5EF4-FFF2-40B4-BE49-F238E27FC236}">
                <a16:creationId xmlns:a16="http://schemas.microsoft.com/office/drawing/2014/main" id="{4504949F-149B-F14B-3AE0-94CF1432A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938" y="1718921"/>
            <a:ext cx="4902862" cy="367177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34D3E50-252B-BE98-BDFA-74B151D038F5}"/>
              </a:ext>
            </a:extLst>
          </p:cNvPr>
          <p:cNvSpPr txBox="1"/>
          <p:nvPr/>
        </p:nvSpPr>
        <p:spPr>
          <a:xfrm>
            <a:off x="6094137" y="5399588"/>
            <a:ext cx="3176058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Highland Music at the Bridge</a:t>
            </a:r>
          </a:p>
        </p:txBody>
      </p:sp>
    </p:spTree>
    <p:extLst>
      <p:ext uri="{BB962C8B-B14F-4D97-AF65-F5344CB8AC3E}">
        <p14:creationId xmlns:p14="http://schemas.microsoft.com/office/powerpoint/2010/main" val="2761687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A6B60D-72D8-D6AE-252C-C1D36F982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49507-051F-DC17-3720-24A580E99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2026 Communications and engagement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478278-583A-087E-E86A-27DC8554EB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83206-0BC1-B303-8FEA-0852ABE28B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A46176-D6B3-96B8-A1F7-7FD8AD873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14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22C0C1-699D-480D-8D89-82A4CDA1A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453" y="1502042"/>
            <a:ext cx="4231592" cy="485678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en-US" sz="2400" b="1">
                <a:solidFill>
                  <a:schemeClr val="tx1"/>
                </a:solidFill>
                <a:ea typeface="Calibri"/>
                <a:cs typeface="Calibri"/>
              </a:rPr>
              <a:t>March and April activities</a:t>
            </a:r>
          </a:p>
          <a:p>
            <a:pPr marL="342900" indent="-342900"/>
            <a:r>
              <a:rPr lang="en-US" sz="1800">
                <a:solidFill>
                  <a:schemeClr val="tx1"/>
                </a:solidFill>
                <a:ea typeface="Calibri"/>
                <a:cs typeface="Calibri"/>
              </a:rPr>
              <a:t>Virtual public meeting </a:t>
            </a:r>
          </a:p>
          <a:p>
            <a:pPr marL="800100" lvl="1" indent="-342900"/>
            <a:r>
              <a:rPr lang="en-US" sz="1500">
                <a:solidFill>
                  <a:schemeClr val="tx1"/>
                </a:solidFill>
                <a:ea typeface="Calibri"/>
                <a:cs typeface="Calibri"/>
              </a:rPr>
              <a:t>March 24, 6-7 p.m. on Zoom </a:t>
            </a:r>
            <a:endParaRPr lang="en-US" sz="1500" b="1">
              <a:solidFill>
                <a:schemeClr val="tx1"/>
              </a:solidFill>
              <a:ea typeface="Calibri"/>
              <a:cs typeface="Calibri"/>
            </a:endParaRPr>
          </a:p>
          <a:p>
            <a:pPr marL="342900" indent="-342900"/>
            <a:r>
              <a:rPr lang="en-US" sz="1800">
                <a:solidFill>
                  <a:schemeClr val="tx1"/>
                </a:solidFill>
                <a:ea typeface="Calibri"/>
                <a:cs typeface="Calibri"/>
              </a:rPr>
              <a:t>Neighborhood organization outreach</a:t>
            </a:r>
          </a:p>
          <a:p>
            <a:pPr marL="342900" indent="-342900"/>
            <a:r>
              <a:rPr lang="en-US" sz="1800">
                <a:solidFill>
                  <a:schemeClr val="tx1"/>
                </a:solidFill>
                <a:ea typeface="Calibri"/>
                <a:cs typeface="Calibri"/>
              </a:rPr>
              <a:t>Door-to-door outreach</a:t>
            </a:r>
          </a:p>
          <a:p>
            <a:pPr marL="342900" indent="-342900"/>
            <a:r>
              <a:rPr lang="en-US" sz="1800">
                <a:solidFill>
                  <a:schemeClr val="tx1"/>
                </a:solidFill>
                <a:ea typeface="Calibri"/>
                <a:cs typeface="Calibri"/>
              </a:rPr>
              <a:t>Resident meetings</a:t>
            </a:r>
          </a:p>
          <a:p>
            <a:pPr marL="342900" indent="-342900"/>
            <a:r>
              <a:rPr lang="en-US" sz="1800">
                <a:solidFill>
                  <a:schemeClr val="tx1"/>
                </a:solidFill>
                <a:ea typeface="Calibri"/>
                <a:cs typeface="Calibri"/>
              </a:rPr>
              <a:t>Business and employer outreach </a:t>
            </a:r>
          </a:p>
          <a:p>
            <a:pPr marL="342900" indent="-342900"/>
            <a:r>
              <a:rPr lang="en-US" sz="1800">
                <a:solidFill>
                  <a:schemeClr val="tx1"/>
                </a:solidFill>
                <a:ea typeface="Calibri"/>
                <a:cs typeface="Calibri"/>
              </a:rPr>
              <a:t>Pop-up events</a:t>
            </a:r>
          </a:p>
          <a:p>
            <a:pPr marL="800100" lvl="1" indent="-342900"/>
            <a:r>
              <a:rPr lang="en-US" sz="1600">
                <a:solidFill>
                  <a:schemeClr val="tx1"/>
                </a:solidFill>
                <a:ea typeface="Calibri"/>
                <a:cs typeface="Calibri"/>
              </a:rPr>
              <a:t>Home Improvements Show (3/7)</a:t>
            </a:r>
          </a:p>
          <a:p>
            <a:pPr marL="800100" lvl="1" indent="-342900"/>
            <a:r>
              <a:rPr lang="en-US" sz="1600" err="1">
                <a:solidFill>
                  <a:schemeClr val="tx1"/>
                </a:solidFill>
                <a:ea typeface="Calibri"/>
                <a:cs typeface="Calibri"/>
              </a:rPr>
              <a:t>Wildflyer</a:t>
            </a:r>
            <a:r>
              <a:rPr lang="en-US" sz="1600">
                <a:solidFill>
                  <a:schemeClr val="tx1"/>
                </a:solidFill>
                <a:ea typeface="Calibri"/>
                <a:cs typeface="Calibri"/>
              </a:rPr>
              <a:t> Coffee (TBD)</a:t>
            </a:r>
          </a:p>
          <a:p>
            <a:pPr marL="800100" lvl="1" indent="-342900"/>
            <a:r>
              <a:rPr lang="en-US" sz="1600">
                <a:solidFill>
                  <a:schemeClr val="tx1"/>
                </a:solidFill>
                <a:ea typeface="Calibri"/>
                <a:cs typeface="Calibri"/>
              </a:rPr>
              <a:t>Mississippi Market (TBD)</a:t>
            </a:r>
          </a:p>
          <a:p>
            <a:pPr marL="800100" lvl="1" indent="-342900"/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>
              <a:solidFill>
                <a:schemeClr val="tx1"/>
              </a:solidFill>
              <a:ea typeface="Calibri"/>
              <a:cs typeface="Calibri"/>
            </a:endParaRPr>
          </a:p>
        </p:txBody>
      </p:sp>
      <p:pic>
        <p:nvPicPr>
          <p:cNvPr id="9" name="Picture 8" descr="A map of a road&#10;&#10;AI-generated content may be incorrect.">
            <a:extLst>
              <a:ext uri="{FF2B5EF4-FFF2-40B4-BE49-F238E27FC236}">
                <a16:creationId xmlns:a16="http://schemas.microsoft.com/office/drawing/2014/main" id="{400D2887-BC8E-A711-05AA-DC0A0C235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5592" y="1501756"/>
            <a:ext cx="3452232" cy="45585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848D6BA-7C03-AECF-03E7-D1500480A483}"/>
              </a:ext>
            </a:extLst>
          </p:cNvPr>
          <p:cNvSpPr txBox="1"/>
          <p:nvPr/>
        </p:nvSpPr>
        <p:spPr>
          <a:xfrm>
            <a:off x="7056544" y="6059127"/>
            <a:ext cx="2684675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libri"/>
                <a:cs typeface="Calibri"/>
              </a:rPr>
              <a:t>Embankment activity </a:t>
            </a:r>
          </a:p>
        </p:txBody>
      </p:sp>
    </p:spTree>
    <p:extLst>
      <p:ext uri="{BB962C8B-B14F-4D97-AF65-F5344CB8AC3E}">
        <p14:creationId xmlns:p14="http://schemas.microsoft.com/office/powerpoint/2010/main" val="4293334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9D744-A906-6E07-36C3-E5C1E5921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18099-BBAD-FA65-CE58-B42A2CC26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and feedback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915F3-11DF-B0E6-4323-1B6B0CDF97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D3BDBC-87C6-33E5-14D4-476F057CFD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E38EBE-1131-7CCE-E91B-89CCA9348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15</a:t>
            </a:fld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138E0-A8CD-7990-2574-263497735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3675" y="2959444"/>
            <a:ext cx="9624646" cy="937826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5400" b="1">
                <a:solidFill>
                  <a:schemeClr val="tx1"/>
                </a:solidFill>
              </a:rPr>
              <a:t>Any questions?</a:t>
            </a:r>
            <a:endParaRPr lang="en-US" sz="5400">
              <a:solidFill>
                <a:schemeClr val="tx1"/>
              </a:solidFill>
            </a:endParaRPr>
          </a:p>
          <a:p>
            <a:pPr marL="0" indent="0" algn="ctr">
              <a:buNone/>
            </a:pPr>
            <a:endParaRPr lang="en-US">
              <a:solidFill>
                <a:schemeClr val="tx1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26774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ED9866-9631-B645-B4AD-E28F85956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305224B8-9FBE-8A71-0FAE-BB3EBED43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Thank you!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ECC565-58FB-7D75-9DB5-BDD7A5C7C2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sz="3200" b="1"/>
              <a:t>Kevin Walker</a:t>
            </a:r>
          </a:p>
          <a:p>
            <a:r>
              <a:rPr lang="en-US">
                <a:ea typeface="+mn-lt"/>
                <a:cs typeface="+mn-lt"/>
                <a:hlinkClick r:id="rId3"/>
              </a:rPr>
              <a:t>kevin.walker@state.mn.us</a:t>
            </a:r>
            <a:r>
              <a:rPr lang="en-US">
                <a:ea typeface="+mn-lt"/>
                <a:cs typeface="+mn-lt"/>
              </a:rPr>
              <a:t> </a:t>
            </a:r>
          </a:p>
          <a:p>
            <a:endParaRPr lang="en-US" u="sng">
              <a:ea typeface="Calibri"/>
              <a:cs typeface="Calibri"/>
            </a:endParaRPr>
          </a:p>
          <a:p>
            <a:r>
              <a:rPr lang="en-US" i="1">
                <a:ea typeface="Calibri"/>
                <a:cs typeface="Calibri"/>
              </a:rPr>
              <a:t>Sign up for email updates on the project webpage:</a:t>
            </a:r>
            <a:endParaRPr lang="en-US" i="1"/>
          </a:p>
          <a:p>
            <a:r>
              <a:rPr lang="en-US" u="sng">
                <a:hlinkClick r:id="rId4"/>
              </a:rPr>
              <a:t>mndot.state.mn.us/metro/projects/i35estpaul-lilydale/index.html</a:t>
            </a:r>
            <a:endParaRPr lang="en-US" sz="2800" b="1"/>
          </a:p>
        </p:txBody>
      </p:sp>
    </p:spTree>
    <p:extLst>
      <p:ext uri="{BB962C8B-B14F-4D97-AF65-F5344CB8AC3E}">
        <p14:creationId xmlns:p14="http://schemas.microsoft.com/office/powerpoint/2010/main" val="4015276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6E9BE4-5E4D-5FD7-B566-F432D6AB8F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285FE-1595-5BC7-72B4-E6C4B605D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18204-081E-7E86-093B-AA220112EA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2307"/>
            <a:ext cx="10515600" cy="38862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tx1"/>
                </a:solidFill>
              </a:rPr>
              <a:t>Introductions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tx1"/>
                </a:solidFill>
              </a:rPr>
              <a:t>Project overview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tx1"/>
                </a:solidFill>
              </a:rPr>
              <a:t>Construction plan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tx1"/>
                </a:solidFill>
              </a:rPr>
              <a:t>Construction impacts and detours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pPr marL="457200" indent="-457200">
              <a:buAutoNum type="arabicPeriod"/>
            </a:pPr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Communications and engagement</a:t>
            </a:r>
          </a:p>
          <a:p>
            <a:pPr marL="457200" indent="-457200">
              <a:buFont typeface="+mj-lt"/>
              <a:buAutoNum type="arabicPeriod"/>
            </a:pPr>
            <a:r>
              <a:rPr lang="en-US">
                <a:solidFill>
                  <a:schemeClr val="tx1"/>
                </a:solidFill>
              </a:rPr>
              <a:t>Questions and feedback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69985E-1E86-2545-3BEE-B8448AD7B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6A021-B20D-9673-2426-9AA4A8B290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2A3888-3CD0-7C28-A13D-4EA89AB962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2</a:t>
            </a:fld>
            <a:endParaRPr lang="en-US"/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2CD45258-993B-7BD1-2216-D3EA391161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6172200" y="1942306"/>
            <a:ext cx="5181600" cy="3886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61535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1AA451-C143-EB13-F60D-BF61BB993E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05D9D-28F2-044C-A1F4-E128737FA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team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84AB6-AF98-A432-1731-D41D3C9BD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42307"/>
            <a:ext cx="10515600" cy="3886200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MnDOT Metro District </a:t>
            </a: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Michael Corbett, North Area Engineer Project Manager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Kevin Walker, Communications &amp; Engagement</a:t>
            </a: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Kent Barnard, Communications &amp; Engagement</a:t>
            </a:r>
          </a:p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Zan Associates (Engagement Consultants)</a:t>
            </a: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Megan Ryan, Engagement Manager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Shepard Rogers, Communications &amp; Engagement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5191F-79F7-EF9D-913A-018D9ADA67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1A364-C4C7-FEB3-0005-E85EB11551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B6CB61-526C-5F80-BE2C-45CD0969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3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E58F78-3D2E-CDFB-AD53-019F1A94D6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2850" y="1549590"/>
            <a:ext cx="3507671" cy="4683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9875D5-E726-F0BD-E17C-14F7ABD9A3FD}"/>
              </a:ext>
            </a:extLst>
          </p:cNvPr>
          <p:cNvSpPr txBox="1"/>
          <p:nvPr/>
        </p:nvSpPr>
        <p:spPr>
          <a:xfrm>
            <a:off x="8378080" y="6172074"/>
            <a:ext cx="2250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/>
              <a:t>MnDOT Metro District</a:t>
            </a:r>
          </a:p>
        </p:txBody>
      </p:sp>
    </p:spTree>
    <p:extLst>
      <p:ext uri="{BB962C8B-B14F-4D97-AF65-F5344CB8AC3E}">
        <p14:creationId xmlns:p14="http://schemas.microsoft.com/office/powerpoint/2010/main" val="4172815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BBCC2-C69C-E913-9F18-9CF10AF13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/>
              <a:t>Project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CD6EEF-FDCE-D14D-D1B9-B274F687AE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85000" lnSpcReduction="20000"/>
          </a:bodyPr>
          <a:lstStyle/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Project work</a:t>
            </a:r>
          </a:p>
          <a:p>
            <a:r>
              <a:rPr lang="en-US">
                <a:solidFill>
                  <a:schemeClr val="tx1"/>
                </a:solidFill>
              </a:rPr>
              <a:t>Replace I-35E bridge over Shepard Rd. 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>
                <a:solidFill>
                  <a:schemeClr val="tx1"/>
                </a:solidFill>
              </a:rPr>
              <a:t>Repair I-35E bridge over Mississippi River</a:t>
            </a:r>
          </a:p>
          <a:p>
            <a:r>
              <a:rPr lang="en-US">
                <a:solidFill>
                  <a:schemeClr val="tx1"/>
                </a:solidFill>
              </a:rPr>
              <a:t>Repair I-35E concrete pavement near Shepard Rd.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Project schedule</a:t>
            </a:r>
            <a:endParaRPr lang="en-US" b="1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Construction starts Spring 2026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2026 – 2027</a:t>
            </a:r>
          </a:p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Project budget</a:t>
            </a:r>
            <a:endParaRPr lang="en-US" b="1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>
                <a:solidFill>
                  <a:schemeClr val="tx1"/>
                </a:solidFill>
              </a:rPr>
              <a:t>$18 million</a:t>
            </a:r>
          </a:p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AF1541-1DF3-D9B6-FBFF-FAC51452F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DDBF6A-EDAA-8686-4BA0-30AAA9A62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F049C7-F45B-FEDC-09BD-91763BC49D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701D37-F236-BE6F-A706-B4B499B432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9494" y="240648"/>
            <a:ext cx="3059876" cy="61179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ECF0F58-2571-2E55-E029-781B27375FC5}"/>
              </a:ext>
            </a:extLst>
          </p:cNvPr>
          <p:cNvSpPr txBox="1"/>
          <p:nvPr/>
        </p:nvSpPr>
        <p:spPr>
          <a:xfrm>
            <a:off x="8622099" y="6352809"/>
            <a:ext cx="17825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/>
              <a:t>Project area map</a:t>
            </a:r>
          </a:p>
        </p:txBody>
      </p:sp>
    </p:spTree>
    <p:extLst>
      <p:ext uri="{BB962C8B-B14F-4D97-AF65-F5344CB8AC3E}">
        <p14:creationId xmlns:p14="http://schemas.microsoft.com/office/powerpoint/2010/main" val="39715474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CA7D29-38C7-3DC7-BA8E-AFEC68C658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351C9-55C1-B893-4FA3-3AEA39E85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489EA-019D-3131-A3FA-B76C04B879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B2BD5D-7E55-81D0-AC83-73CF15F03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EEB84-E529-B079-0AE2-7C7B8E349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20136-67BC-1649-F6FC-B45BE4B16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/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22C84268-861C-0F66-D0B9-8204230D16C2}"/>
              </a:ext>
            </a:extLst>
          </p:cNvPr>
          <p:cNvSpPr txBox="1">
            <a:spLocks/>
          </p:cNvSpPr>
          <p:nvPr/>
        </p:nvSpPr>
        <p:spPr>
          <a:xfrm>
            <a:off x="838199" y="1594624"/>
            <a:ext cx="8843211" cy="4582339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tx1"/>
                </a:solidFill>
              </a:rPr>
              <a:t>2026 Construction</a:t>
            </a:r>
          </a:p>
          <a:p>
            <a:r>
              <a:rPr lang="en-US">
                <a:solidFill>
                  <a:schemeClr val="tx1"/>
                </a:solidFill>
                <a:ea typeface="Calibri"/>
                <a:cs typeface="Calibri"/>
              </a:rPr>
              <a:t>Construct temporary bridge on Shepard Rd.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</a:rPr>
              <a:t>Replace I-35E bridge over Shepard Rd.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b="1">
                <a:solidFill>
                  <a:schemeClr val="tx1"/>
                </a:solidFill>
              </a:rPr>
              <a:t>2027 Construction</a:t>
            </a:r>
          </a:p>
          <a:p>
            <a:pPr fontAlgn="base"/>
            <a:r>
              <a:rPr lang="en-US">
                <a:solidFill>
                  <a:schemeClr val="tx1"/>
                </a:solidFill>
              </a:rPr>
              <a:t>Repair I-35E bridge over Mississippi River​</a:t>
            </a:r>
          </a:p>
          <a:p>
            <a:pPr fontAlgn="base"/>
            <a:r>
              <a:rPr lang="en-US">
                <a:solidFill>
                  <a:schemeClr val="tx1"/>
                </a:solidFill>
              </a:rPr>
              <a:t>Repair I-35E concrete pavement near Shepard Rd.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62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1A6CF5-BCAE-5E69-91C9-C2616F3DEF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22AD1-442D-581A-C7C2-8982CA121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1CBB4-1309-64FE-1195-8CF4834616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/>
          </a:p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41AC6C-2112-180A-4F28-F5E4550B0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2026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D333E-63D0-F509-B411-1DA8241E5B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1F2568-8D2A-CD83-DDE8-276D6C0CE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6</a:t>
            </a:fld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027017A-C32C-FFC6-F730-D9277BD902BF}"/>
              </a:ext>
            </a:extLst>
          </p:cNvPr>
          <p:cNvSpPr txBox="1">
            <a:spLocks/>
          </p:cNvSpPr>
          <p:nvPr/>
        </p:nvSpPr>
        <p:spPr>
          <a:xfrm>
            <a:off x="397043" y="1594623"/>
            <a:ext cx="5822878" cy="4763443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5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1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spcAft>
                <a:spcPts val="100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7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Shepard Rd. bridge replacement - temporary embankment</a:t>
            </a:r>
            <a:endParaRPr lang="en-US" b="1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>
                <a:solidFill>
                  <a:schemeClr val="tx1"/>
                </a:solidFill>
              </a:rPr>
              <a:t>Bridge must be replaced all at once</a:t>
            </a:r>
          </a:p>
          <a:p>
            <a:r>
              <a:rPr lang="en-US">
                <a:solidFill>
                  <a:schemeClr val="tx1"/>
                </a:solidFill>
              </a:rPr>
              <a:t>Embankment allows traffic to remain flowing on I-35E during this process</a:t>
            </a:r>
          </a:p>
          <a:p>
            <a:r>
              <a:rPr lang="en-US">
                <a:solidFill>
                  <a:schemeClr val="tx1"/>
                </a:solidFill>
              </a:rPr>
              <a:t>Embankment will close Shepard Rd. for the 2026 construction season between Lexington Pkwy. and Otto Ave., including the I-35E entrance ramp at Shepard Rd.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D5E463-3603-D029-41E1-DD4B165C4A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618" y="1514316"/>
            <a:ext cx="4728409" cy="47284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FB0D30B-2513-22CC-8FB3-1C5C2CA4B5D2}"/>
              </a:ext>
            </a:extLst>
          </p:cNvPr>
          <p:cNvSpPr txBox="1"/>
          <p:nvPr/>
        </p:nvSpPr>
        <p:spPr>
          <a:xfrm>
            <a:off x="5841823" y="617168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/>
              <a:t>Embankment drawing</a:t>
            </a:r>
          </a:p>
        </p:txBody>
      </p:sp>
    </p:spTree>
    <p:extLst>
      <p:ext uri="{BB962C8B-B14F-4D97-AF65-F5344CB8AC3E}">
        <p14:creationId xmlns:p14="http://schemas.microsoft.com/office/powerpoint/2010/main" val="17763768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5C0CE-FF9F-D26A-A9E0-0CC605AD0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Construction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C4405-B9AA-B3F3-8904-FF6BA58B9A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594624"/>
            <a:ext cx="9292389" cy="458233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Goals</a:t>
            </a:r>
          </a:p>
          <a:p>
            <a:pPr fontAlgn="base"/>
            <a:r>
              <a:rPr lang="en-US">
                <a:solidFill>
                  <a:schemeClr val="tx1"/>
                </a:solidFill>
              </a:rPr>
              <a:t>Minimize impacts to the traveling public​</a:t>
            </a:r>
          </a:p>
          <a:p>
            <a:pPr fontAlgn="base"/>
            <a:r>
              <a:rPr lang="en-US">
                <a:solidFill>
                  <a:schemeClr val="tx1"/>
                </a:solidFill>
              </a:rPr>
              <a:t>Complete construction as quickly as possible​</a:t>
            </a:r>
          </a:p>
          <a:p>
            <a:pPr fontAlgn="base"/>
            <a:r>
              <a:rPr lang="en-US">
                <a:solidFill>
                  <a:schemeClr val="tx1"/>
                </a:solidFill>
              </a:rPr>
              <a:t>No long-term closures of I-35E (weekend closures possible)</a:t>
            </a:r>
            <a:endParaRPr lang="en-US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8F7AB0-1428-9EB3-1FEF-76CBE13A0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A962BC-80A8-BCC0-9F18-0D15331D9E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6C4A3B-3014-315D-A665-1D5BDC50C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8049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7C41B-AB49-7416-8B17-B960B650B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35D50-547D-17A7-7D88-1E26219B8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2026 Construction impacts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F8C8FB-4B60-5493-6E89-DC37CD753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4232" y="1512979"/>
            <a:ext cx="6651171" cy="367749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900" b="1">
                <a:solidFill>
                  <a:schemeClr val="tx1"/>
                </a:solidFill>
                <a:ea typeface="Calibri"/>
                <a:cs typeface="Calibri"/>
              </a:rPr>
              <a:t>Season-long impacts</a:t>
            </a:r>
          </a:p>
          <a:p>
            <a:r>
              <a:rPr lang="en-US" sz="1800">
                <a:solidFill>
                  <a:schemeClr val="tx1"/>
                </a:solidFill>
              </a:rPr>
              <a:t>Closure of Westbound Shepard Rd. between Otto Ave. and Lexington Pkwy. S</a:t>
            </a:r>
            <a:endParaRPr lang="en-US" sz="1800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 sz="1800">
                <a:solidFill>
                  <a:schemeClr val="tx1"/>
                </a:solidFill>
              </a:rPr>
              <a:t>Closure of Eastbound Shepard Rd. between Lexington Pkwy. S and I-35E</a:t>
            </a:r>
            <a:endParaRPr lang="en-US" sz="1800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 sz="1800">
                <a:solidFill>
                  <a:schemeClr val="tx1"/>
                </a:solidFill>
                <a:ea typeface="Calibri"/>
                <a:cs typeface="Calibri"/>
              </a:rPr>
              <a:t>Closure of Southbound I-35E entrance ramp from Shepard Rd.</a:t>
            </a:r>
          </a:p>
          <a:p>
            <a:pPr marL="0" indent="0">
              <a:buNone/>
            </a:pPr>
            <a:endParaRPr lang="en-US" sz="1900" b="1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 sz="1800" i="1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5F0C97-F3E4-11A8-116C-AFC9F46D58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1CD339-721E-9E63-4CED-717196B535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6BBEA-4EF4-85DC-8E09-2E4FB7E03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2B88A3-894C-23E5-A61C-622713601A9C}"/>
              </a:ext>
            </a:extLst>
          </p:cNvPr>
          <p:cNvSpPr txBox="1"/>
          <p:nvPr/>
        </p:nvSpPr>
        <p:spPr>
          <a:xfrm>
            <a:off x="-172892" y="5989781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/>
              <a:t>Closure map</a:t>
            </a:r>
          </a:p>
        </p:txBody>
      </p:sp>
      <p:pic>
        <p:nvPicPr>
          <p:cNvPr id="9" name="Picture 8" descr="A map of a bridge replacement&#10;&#10;AI-generated content may be incorrect.">
            <a:extLst>
              <a:ext uri="{FF2B5EF4-FFF2-40B4-BE49-F238E27FC236}">
                <a16:creationId xmlns:a16="http://schemas.microsoft.com/office/drawing/2014/main" id="{A2377636-6187-5780-AAD1-255AB57457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062" y="1515437"/>
            <a:ext cx="3758843" cy="44435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71625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0ECC47-FCF3-1CCD-1083-D9441BA8C6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3A36B-771B-2393-B26C-F643F2F50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2026 Construction impacts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281817-3A38-E7E9-30FF-3BA5B275CD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57216" y="1512980"/>
            <a:ext cx="6651171" cy="445485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1900" b="1">
                <a:solidFill>
                  <a:schemeClr val="tx1"/>
                </a:solidFill>
                <a:ea typeface="Calibri"/>
                <a:cs typeface="Calibri"/>
              </a:rPr>
              <a:t>Short term and occasional impacts </a:t>
            </a:r>
          </a:p>
          <a:p>
            <a:r>
              <a:rPr lang="en-US" sz="1800">
                <a:solidFill>
                  <a:schemeClr val="tx1"/>
                </a:solidFill>
                <a:ea typeface="+mn-lt"/>
                <a:cs typeface="+mn-lt"/>
              </a:rPr>
              <a:t>Month long closure of the Northbound I-35E to Shepard Rd. exit ramp</a:t>
            </a:r>
            <a:endParaRPr lang="en-US" sz="1800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 sz="1800">
                <a:solidFill>
                  <a:schemeClr val="tx1"/>
                </a:solidFill>
              </a:rPr>
              <a:t>Occasional short-term closures on Shepard Rd. between the Northbound I-35E off-ramp and Otto Ave. </a:t>
            </a:r>
            <a:endParaRPr lang="en-US" sz="1800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 sz="1800">
                <a:solidFill>
                  <a:schemeClr val="tx1"/>
                </a:solidFill>
              </a:rPr>
              <a:t>Short-term closures at Hwy 5/7th St. W</a:t>
            </a:r>
            <a:endParaRPr lang="en-US" sz="1800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 sz="1800">
                <a:solidFill>
                  <a:schemeClr val="tx1"/>
                </a:solidFill>
              </a:rPr>
              <a:t>Lane closures on I-35E</a:t>
            </a:r>
            <a:endParaRPr lang="en-US" sz="1800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en-US" sz="1800">
                <a:solidFill>
                  <a:schemeClr val="tx1"/>
                </a:solidFill>
                <a:ea typeface="Calibri"/>
                <a:cs typeface="Calibri"/>
              </a:rPr>
              <a:t>Pedestrian trail access along Shepard Rd. will be maintained </a:t>
            </a:r>
            <a:endParaRPr lang="en-US" sz="1800">
              <a:solidFill>
                <a:schemeClr val="tx1"/>
              </a:solidFill>
            </a:endParaRPr>
          </a:p>
          <a:p>
            <a:endParaRPr lang="en-US" sz="1800" i="1">
              <a:solidFill>
                <a:schemeClr val="tx1"/>
              </a:solidFill>
              <a:ea typeface="Calibri"/>
              <a:cs typeface="Calibri"/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A499B-580F-1659-9C8C-65C92A88C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March 2026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A1085ED-D9CE-2E46-F2F9-0DC3A0EB8B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mndot.gov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9D97-6DC1-3E1A-023A-B5AD62F4E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707C3-7F0E-2B72-D8D6-631933CF012F}"/>
              </a:ext>
            </a:extLst>
          </p:cNvPr>
          <p:cNvSpPr txBox="1"/>
          <p:nvPr/>
        </p:nvSpPr>
        <p:spPr>
          <a:xfrm>
            <a:off x="-172892" y="5989781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/>
              <a:t>Closure map</a:t>
            </a:r>
          </a:p>
        </p:txBody>
      </p:sp>
      <p:pic>
        <p:nvPicPr>
          <p:cNvPr id="9" name="Picture 8" descr="A map of a bridge replacement&#10;&#10;AI-generated content may be incorrect.">
            <a:extLst>
              <a:ext uri="{FF2B5EF4-FFF2-40B4-BE49-F238E27FC236}">
                <a16:creationId xmlns:a16="http://schemas.microsoft.com/office/drawing/2014/main" id="{089C03F8-BF65-20B7-A838-0F9F5838E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062" y="1515437"/>
            <a:ext cx="3758843" cy="44435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7072080"/>
      </p:ext>
    </p:extLst>
  </p:cSld>
  <p:clrMapOvr>
    <a:masterClrMapping/>
  </p:clrMapOvr>
</p:sld>
</file>

<file path=ppt/theme/theme1.xml><?xml version="1.0" encoding="utf-8"?>
<a:theme xmlns:a="http://schemas.openxmlformats.org/drawingml/2006/main" name="Minnesota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DOT.potx" id="{83C4B8C0-3DC7-488E-A5CE-08B16419B760}" vid="{638D8742-0BCB-4604-88EF-DAAC7DD07DD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86C08628B5BC34195597282477A6733" ma:contentTypeVersion="14" ma:contentTypeDescription="Create a new document." ma:contentTypeScope="" ma:versionID="60dd6a969c9590959d676407b4385247">
  <xsd:schema xmlns:xsd="http://www.w3.org/2001/XMLSchema" xmlns:xs="http://www.w3.org/2001/XMLSchema" xmlns:p="http://schemas.microsoft.com/office/2006/metadata/properties" xmlns:ns2="8e002226-cb0d-4bff-ad52-3a7fb695ff02" xmlns:ns3="886d394a-b030-47a7-b346-a924cb50fb7e" targetNamespace="http://schemas.microsoft.com/office/2006/metadata/properties" ma:root="true" ma:fieldsID="cf4dae8efa2e8addd459bcabe49c6d13" ns2:_="" ns3:_="">
    <xsd:import namespace="8e002226-cb0d-4bff-ad52-3a7fb695ff02"/>
    <xsd:import namespace="886d394a-b030-47a7-b346-a924cb50fb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e002226-cb0d-4bff-ad52-3a7fb695ff0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94af892-55a1-4ef3-b294-02d4ea7b346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86d394a-b030-47a7-b346-a924cb50fb7e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55e4570b-f27b-43d0-a844-4a17779b415c}" ma:internalName="TaxCatchAll" ma:showField="CatchAllData" ma:web="886d394a-b030-47a7-b346-a924cb50fb7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86d394a-b030-47a7-b346-a924cb50fb7e" xsi:nil="true"/>
    <lcf76f155ced4ddcb4097134ff3c332f xmlns="8e002226-cb0d-4bff-ad52-3a7fb695ff02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DD6D133-99EE-4EFB-8464-9FEC259B0D60}">
  <ds:schemaRefs>
    <ds:schemaRef ds:uri="886d394a-b030-47a7-b346-a924cb50fb7e"/>
    <ds:schemaRef ds:uri="8e002226-cb0d-4bff-ad52-3a7fb695ff0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678B604-9059-4F1C-B8E2-C96A71A964D2}">
  <ds:schemaRefs>
    <ds:schemaRef ds:uri="886d394a-b030-47a7-b346-a924cb50fb7e"/>
    <ds:schemaRef ds:uri="8e002226-cb0d-4bff-ad52-3a7fb695ff0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7F4349A-22F7-4A2D-8CA5-43DDCD6795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MnDOT</Template>
  <TotalTime>0</TotalTime>
  <Words>678</Words>
  <Application>Microsoft Office PowerPoint</Application>
  <PresentationFormat>Widescreen</PresentationFormat>
  <Paragraphs>178</Paragraphs>
  <Slides>16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Calibri</vt:lpstr>
      <vt:lpstr>Minnesota</vt:lpstr>
      <vt:lpstr>I-35E bridge replacement over Shepard Rd.</vt:lpstr>
      <vt:lpstr>Agenda</vt:lpstr>
      <vt:lpstr>Project team</vt:lpstr>
      <vt:lpstr>Project overview</vt:lpstr>
      <vt:lpstr>Construction plan</vt:lpstr>
      <vt:lpstr>Construction plan</vt:lpstr>
      <vt:lpstr>Construction goals</vt:lpstr>
      <vt:lpstr>2026 Construction impacts</vt:lpstr>
      <vt:lpstr>2026 Construction impacts</vt:lpstr>
      <vt:lpstr>2026 Construction detours</vt:lpstr>
      <vt:lpstr>2027 Construction impacts</vt:lpstr>
      <vt:lpstr>Communications and engagement</vt:lpstr>
      <vt:lpstr>2025 Communications and engagement</vt:lpstr>
      <vt:lpstr>2026 Communications and engagement</vt:lpstr>
      <vt:lpstr>Questions and feedback</vt:lpstr>
      <vt:lpstr>Thank you!</vt:lpstr>
    </vt:vector>
  </TitlesOfParts>
  <Company>State of MN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Heggedal, Kristina (She/Her/Hers) (DOT)</dc:creator>
  <cp:keywords/>
  <dc:description/>
  <cp:lastModifiedBy>Shep Rogers</cp:lastModifiedBy>
  <cp:revision>3</cp:revision>
  <cp:lastPrinted>2017-03-14T16:27:36Z</cp:lastPrinted>
  <dcterms:created xsi:type="dcterms:W3CDTF">2025-06-09T15:52:32Z</dcterms:created>
  <dcterms:modified xsi:type="dcterms:W3CDTF">2026-03-05T14:49:27Z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 version">
    <vt:lpwstr>2.0</vt:lpwstr>
  </property>
  <property fmtid="{D5CDD505-2E9C-101B-9397-08002B2CF9AE}" pid="3" name="ContentTypeId">
    <vt:lpwstr>0x010100786C08628B5BC34195597282477A6733</vt:lpwstr>
  </property>
  <property fmtid="{D5CDD505-2E9C-101B-9397-08002B2CF9AE}" pid="4" name="Order">
    <vt:r8>3600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MediaServiceImageTags">
    <vt:lpwstr/>
  </property>
</Properties>
</file>