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14"/>
  </p:notesMasterIdLst>
  <p:handoutMasterIdLst>
    <p:handoutMasterId r:id="rId15"/>
  </p:handoutMasterIdLst>
  <p:sldIdLst>
    <p:sldId id="396" r:id="rId5"/>
    <p:sldId id="482" r:id="rId6"/>
    <p:sldId id="485" r:id="rId7"/>
    <p:sldId id="484" r:id="rId8"/>
    <p:sldId id="486" r:id="rId9"/>
    <p:sldId id="493" r:id="rId10"/>
    <p:sldId id="489" r:id="rId11"/>
    <p:sldId id="490" r:id="rId12"/>
    <p:sldId id="4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865"/>
    <a:srgbClr val="78BE21"/>
    <a:srgbClr val="0D0D0D"/>
    <a:srgbClr val="E8E8E8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89889" autoAdjust="0"/>
  </p:normalViewPr>
  <p:slideViewPr>
    <p:cSldViewPr snapToGrid="0">
      <p:cViewPr varScale="1">
        <p:scale>
          <a:sx n="80" d="100"/>
          <a:sy n="80" d="100"/>
        </p:scale>
        <p:origin x="76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11/21/2025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11/21/2025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5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83" y="1842964"/>
            <a:ext cx="7099634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85" y="1842964"/>
            <a:ext cx="709963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3" y="6000575"/>
            <a:ext cx="3858492" cy="4572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52" y="630935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52" y="630936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13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562" y="705498"/>
            <a:ext cx="3858492" cy="4572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t.state.mn.us/metro/projects/i35estpaul-lilydale/index.html" TargetMode="External"/><Relationship Id="rId2" Type="http://schemas.openxmlformats.org/officeDocument/2006/relationships/hyperlink" Target="mailto:michael.jcorbett@state.mn.us" TargetMode="Externa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477837"/>
            <a:ext cx="12192000" cy="1295182"/>
          </a:xfrm>
        </p:spPr>
        <p:txBody>
          <a:bodyPr/>
          <a:lstStyle/>
          <a:p>
            <a:r>
              <a:rPr lang="en-US" dirty="0"/>
              <a:t>35E Bridge Replacement at Shepard Road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Michael Corbett  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 North Area Engineer</a:t>
            </a:r>
          </a:p>
          <a:p>
            <a:pPr>
              <a:spcBef>
                <a:spcPts val="0"/>
              </a:spcBef>
            </a:pPr>
            <a:r>
              <a:rPr lang="en-US" dirty="0"/>
              <a:t>Metro District</a:t>
            </a:r>
          </a:p>
          <a:p>
            <a:pPr>
              <a:spcBef>
                <a:spcPts val="0"/>
              </a:spcBef>
            </a:pPr>
            <a:r>
              <a:rPr lang="en-US" dirty="0"/>
              <a:t>11/05/2025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mndot.gov</a:t>
            </a:r>
          </a:p>
        </p:txBody>
      </p:sp>
      <p:pic>
        <p:nvPicPr>
          <p:cNvPr id="6" name="Picture Placeholder 5" descr="A person walking across a crosswalk&#10;&#10;Description automatically generated with medium confidence">
            <a:extLst>
              <a:ext uri="{FF2B5EF4-FFF2-40B4-BE49-F238E27FC236}">
                <a16:creationId xmlns:a16="http://schemas.microsoft.com/office/drawing/2014/main" id="{D37059F1-9470-A720-C280-75BA18C3898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8" b="38320"/>
          <a:stretch/>
        </p:blipFill>
        <p:spPr>
          <a:xfrm>
            <a:off x="0" y="-92279"/>
            <a:ext cx="12192000" cy="3570116"/>
          </a:xfrm>
        </p:spPr>
      </p:pic>
    </p:spTree>
    <p:extLst>
      <p:ext uri="{BB962C8B-B14F-4D97-AF65-F5344CB8AC3E}">
        <p14:creationId xmlns:p14="http://schemas.microsoft.com/office/powerpoint/2010/main" val="166548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BBCC2-C69C-E913-9F18-9CF10AF13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D6EEF-FDCE-D14D-D1B9-B274F687A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Project Work</a:t>
            </a:r>
          </a:p>
          <a:p>
            <a:r>
              <a:rPr lang="en-US" dirty="0"/>
              <a:t>Replace I-35E bridge over Shepard Road</a:t>
            </a:r>
          </a:p>
          <a:p>
            <a:r>
              <a:rPr lang="en-US" dirty="0"/>
              <a:t>Repair I-35E bridge over Mississippi River</a:t>
            </a:r>
          </a:p>
          <a:p>
            <a:r>
              <a:rPr lang="en-US" dirty="0"/>
              <a:t>Repair I-35E concrete pavement near Shepard Road</a:t>
            </a:r>
          </a:p>
          <a:p>
            <a:pPr marL="0" indent="0">
              <a:buNone/>
            </a:pPr>
            <a:r>
              <a:rPr lang="en-US" b="1" dirty="0"/>
              <a:t>Project Schedule</a:t>
            </a:r>
          </a:p>
          <a:p>
            <a:r>
              <a:rPr lang="en-US" dirty="0"/>
              <a:t>2026 – 2027</a:t>
            </a:r>
          </a:p>
          <a:p>
            <a:pPr marL="0" indent="0">
              <a:buNone/>
            </a:pPr>
            <a:r>
              <a:rPr lang="en-US" b="1" dirty="0"/>
              <a:t>Project Budget</a:t>
            </a:r>
          </a:p>
          <a:p>
            <a:r>
              <a:rPr lang="en-US" dirty="0"/>
              <a:t>$18 million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F1541-1DF3-D9B6-FBFF-FAC51452F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DBF6A-EDAA-8686-4BA0-30AAA9A62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049C7-F45B-FEDC-09BD-91763BC4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701D37-F236-BE6F-A706-B4B499B43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340" y="1371600"/>
            <a:ext cx="2580911" cy="528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47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BBCC2-C69C-E913-9F18-9CF10AF13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Construction Impacts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F1541-1DF3-D9B6-FBFF-FAC51452F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DBF6A-EDAA-8686-4BA0-30AAA9A62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mndot.gov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049C7-F45B-FEDC-09BD-91763BC4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842A000-F4FA-7420-AE1F-67C48689A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0897" y="1271338"/>
            <a:ext cx="6669049" cy="3638902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8AB1B6-9F55-D112-40E5-BFFCD43CB0C2}"/>
              </a:ext>
            </a:extLst>
          </p:cNvPr>
          <p:cNvSpPr txBox="1"/>
          <p:nvPr/>
        </p:nvSpPr>
        <p:spPr>
          <a:xfrm>
            <a:off x="209725" y="1493240"/>
            <a:ext cx="50250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It is </a:t>
            </a:r>
            <a:r>
              <a:rPr lang="en-US" sz="2400" b="1" dirty="0"/>
              <a:t>not </a:t>
            </a:r>
            <a:r>
              <a:rPr lang="en-US" sz="2400" dirty="0"/>
              <a:t>possible to construct the Shepard Road bridge half at a time due to the unique design of the bridge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Bridge must be replaced all at once</a:t>
            </a:r>
          </a:p>
        </p:txBody>
      </p:sp>
    </p:spTree>
    <p:extLst>
      <p:ext uri="{BB962C8B-B14F-4D97-AF65-F5344CB8AC3E}">
        <p14:creationId xmlns:p14="http://schemas.microsoft.com/office/powerpoint/2010/main" val="2402222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BBCC2-C69C-E913-9F18-9CF10AF13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Construction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D6EEF-FDCE-D14D-D1B9-B274F687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9943" cy="3786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Goals</a:t>
            </a:r>
          </a:p>
          <a:p>
            <a:r>
              <a:rPr lang="en-US" dirty="0"/>
              <a:t>Minimize impacts to the traveling public</a:t>
            </a:r>
          </a:p>
          <a:p>
            <a:r>
              <a:rPr lang="en-US" dirty="0"/>
              <a:t>Complete construction as quickly as possible</a:t>
            </a:r>
          </a:p>
          <a:p>
            <a:r>
              <a:rPr lang="en-US" dirty="0"/>
              <a:t>No long-term closures of 35E (weekend closures possible)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F1541-1DF3-D9B6-FBFF-FAC51452F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DBF6A-EDAA-8686-4BA0-30AAA9A62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049C7-F45B-FEDC-09BD-91763BC4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0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BBCC2-C69C-E913-9F18-9CF10AF13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Construction Impacts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F1541-1DF3-D9B6-FBFF-FAC51452F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DBF6A-EDAA-8686-4BA0-30AAA9A62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mndot.gov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049C7-F45B-FEDC-09BD-91763BC4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8AB1B6-9F55-D112-40E5-BFFCD43CB0C2}"/>
              </a:ext>
            </a:extLst>
          </p:cNvPr>
          <p:cNvSpPr txBox="1"/>
          <p:nvPr/>
        </p:nvSpPr>
        <p:spPr>
          <a:xfrm>
            <a:off x="209725" y="1493240"/>
            <a:ext cx="50250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MnDOT will construct a temporary </a:t>
            </a:r>
            <a:r>
              <a:rPr lang="en-US" sz="2400" b="1" dirty="0"/>
              <a:t>bypass </a:t>
            </a:r>
            <a:r>
              <a:rPr lang="en-US" sz="2400" dirty="0"/>
              <a:t>for 35E around the bridge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Where the bypass crosses Shepard Road – there are two options: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Construct a temporary bridge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Construct a temporary embankment (pile dirt on top of Shepard)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BF70F1-40B2-F7A7-316E-0D4E67053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008" y="1649394"/>
            <a:ext cx="5639829" cy="3816481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B74748E-A3B3-B8E6-3FAD-B2B0867DB94A}"/>
              </a:ext>
            </a:extLst>
          </p:cNvPr>
          <p:cNvSpPr/>
          <p:nvPr/>
        </p:nvSpPr>
        <p:spPr>
          <a:xfrm>
            <a:off x="7977930" y="1627464"/>
            <a:ext cx="1115736" cy="3867325"/>
          </a:xfrm>
          <a:custGeom>
            <a:avLst/>
            <a:gdLst>
              <a:gd name="connsiteX0" fmla="*/ 645953 w 1115736"/>
              <a:gd name="connsiteY0" fmla="*/ 151002 h 3867325"/>
              <a:gd name="connsiteX1" fmla="*/ 218114 w 1115736"/>
              <a:gd name="connsiteY1" fmla="*/ 1082180 h 3867325"/>
              <a:gd name="connsiteX2" fmla="*/ 0 w 1115736"/>
              <a:gd name="connsiteY2" fmla="*/ 1971413 h 3867325"/>
              <a:gd name="connsiteX3" fmla="*/ 50334 w 1115736"/>
              <a:gd name="connsiteY3" fmla="*/ 2801923 h 3867325"/>
              <a:gd name="connsiteX4" fmla="*/ 209725 w 1115736"/>
              <a:gd name="connsiteY4" fmla="*/ 3867325 h 3867325"/>
              <a:gd name="connsiteX5" fmla="*/ 536896 w 1115736"/>
              <a:gd name="connsiteY5" fmla="*/ 3842158 h 3867325"/>
              <a:gd name="connsiteX6" fmla="*/ 377505 w 1115736"/>
              <a:gd name="connsiteY6" fmla="*/ 2718033 h 3867325"/>
              <a:gd name="connsiteX7" fmla="*/ 327171 w 1115736"/>
              <a:gd name="connsiteY7" fmla="*/ 2290195 h 3867325"/>
              <a:gd name="connsiteX8" fmla="*/ 369116 w 1115736"/>
              <a:gd name="connsiteY8" fmla="*/ 1702965 h 3867325"/>
              <a:gd name="connsiteX9" fmla="*/ 587230 w 1115736"/>
              <a:gd name="connsiteY9" fmla="*/ 1040235 h 3867325"/>
              <a:gd name="connsiteX10" fmla="*/ 1115736 w 1115736"/>
              <a:gd name="connsiteY10" fmla="*/ 0 h 3867325"/>
              <a:gd name="connsiteX11" fmla="*/ 771787 w 1115736"/>
              <a:gd name="connsiteY11" fmla="*/ 8389 h 3867325"/>
              <a:gd name="connsiteX12" fmla="*/ 645953 w 1115736"/>
              <a:gd name="connsiteY12" fmla="*/ 151002 h 386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5736" h="3867325">
                <a:moveTo>
                  <a:pt x="645953" y="151002"/>
                </a:moveTo>
                <a:lnTo>
                  <a:pt x="218114" y="1082180"/>
                </a:lnTo>
                <a:lnTo>
                  <a:pt x="0" y="1971413"/>
                </a:lnTo>
                <a:lnTo>
                  <a:pt x="50334" y="2801923"/>
                </a:lnTo>
                <a:lnTo>
                  <a:pt x="209725" y="3867325"/>
                </a:lnTo>
                <a:lnTo>
                  <a:pt x="536896" y="3842158"/>
                </a:lnTo>
                <a:lnTo>
                  <a:pt x="377505" y="2718033"/>
                </a:lnTo>
                <a:lnTo>
                  <a:pt x="327171" y="2290195"/>
                </a:lnTo>
                <a:lnTo>
                  <a:pt x="369116" y="1702965"/>
                </a:lnTo>
                <a:lnTo>
                  <a:pt x="587230" y="1040235"/>
                </a:lnTo>
                <a:lnTo>
                  <a:pt x="1115736" y="0"/>
                </a:lnTo>
                <a:lnTo>
                  <a:pt x="771787" y="8389"/>
                </a:lnTo>
                <a:lnTo>
                  <a:pt x="645953" y="15100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1AB1E646-6973-3D76-97F9-24B1C467B46F}"/>
              </a:ext>
            </a:extLst>
          </p:cNvPr>
          <p:cNvSpPr/>
          <p:nvPr/>
        </p:nvSpPr>
        <p:spPr>
          <a:xfrm rot="21042386">
            <a:off x="8132308" y="4738170"/>
            <a:ext cx="143467" cy="45630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31A2C952-C521-2DC8-0EB1-B30259F062BA}"/>
              </a:ext>
            </a:extLst>
          </p:cNvPr>
          <p:cNvSpPr/>
          <p:nvPr/>
        </p:nvSpPr>
        <p:spPr>
          <a:xfrm rot="10106669">
            <a:off x="8259541" y="4697623"/>
            <a:ext cx="143467" cy="45630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02164603-9130-8909-6686-52C20DB7BBEC}"/>
              </a:ext>
            </a:extLst>
          </p:cNvPr>
          <p:cNvSpPr/>
          <p:nvPr/>
        </p:nvSpPr>
        <p:spPr>
          <a:xfrm>
            <a:off x="6467912" y="1803633"/>
            <a:ext cx="1298897" cy="889936"/>
          </a:xfrm>
          <a:prstGeom prst="wedgeRoundRectCallout">
            <a:avLst>
              <a:gd name="adj1" fmla="val 84348"/>
              <a:gd name="adj2" fmla="val 460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Temporary I-35E bypass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C2CD901C-BC7C-A24A-C107-0F65D683A428}"/>
              </a:ext>
            </a:extLst>
          </p:cNvPr>
          <p:cNvSpPr/>
          <p:nvPr/>
        </p:nvSpPr>
        <p:spPr>
          <a:xfrm>
            <a:off x="9332495" y="1803633"/>
            <a:ext cx="1298897" cy="889936"/>
          </a:xfrm>
          <a:prstGeom prst="wedgeRoundRectCallout">
            <a:avLst>
              <a:gd name="adj1" fmla="val -77116"/>
              <a:gd name="adj2" fmla="val 115837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Work Area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F88D9A-91D4-E1F7-3A6C-B6085FED8936}"/>
              </a:ext>
            </a:extLst>
          </p:cNvPr>
          <p:cNvSpPr txBox="1"/>
          <p:nvPr/>
        </p:nvSpPr>
        <p:spPr>
          <a:xfrm rot="21244419">
            <a:off x="10131990" y="2860809"/>
            <a:ext cx="14764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Shepard Road</a:t>
            </a:r>
          </a:p>
        </p:txBody>
      </p:sp>
    </p:spTree>
    <p:extLst>
      <p:ext uri="{BB962C8B-B14F-4D97-AF65-F5344CB8AC3E}">
        <p14:creationId xmlns:p14="http://schemas.microsoft.com/office/powerpoint/2010/main" val="311726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10DF3-44EC-7037-863B-AB386CC36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46541-039E-1B97-4D37-BE20E4102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2027 Construction Impacts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9248C-0D19-242F-CEE6-091CF537C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E6BA4-E4CF-F918-716F-E908BAC5F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mndot.gov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EBB3D-EE78-5EAC-5510-8AFE65E2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A0F153-B749-0C4D-04DA-F48ECFB93DF3}"/>
              </a:ext>
            </a:extLst>
          </p:cNvPr>
          <p:cNvSpPr txBox="1"/>
          <p:nvPr/>
        </p:nvSpPr>
        <p:spPr>
          <a:xfrm>
            <a:off x="364016" y="2001418"/>
            <a:ext cx="502500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Repair I-35E bridge over Mississippi 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Repair I-35E concrete pavement near Shepard Road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Expect lane closures of I-35E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Expect some overnight and weekend closures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891FF6-9051-A323-A7F2-8AD346442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949" y="1397836"/>
            <a:ext cx="2580911" cy="52895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E8C3934-6748-CE1B-DA0D-1E2060C19A56}"/>
              </a:ext>
            </a:extLst>
          </p:cNvPr>
          <p:cNvSpPr/>
          <p:nvPr/>
        </p:nvSpPr>
        <p:spPr>
          <a:xfrm rot="21436471">
            <a:off x="6285843" y="2123743"/>
            <a:ext cx="273956" cy="11798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2C7908E-8023-9F78-0588-7D9E7D04DE84}"/>
              </a:ext>
            </a:extLst>
          </p:cNvPr>
          <p:cNvSpPr/>
          <p:nvPr/>
        </p:nvSpPr>
        <p:spPr>
          <a:xfrm rot="19506760">
            <a:off x="6965002" y="3756810"/>
            <a:ext cx="408801" cy="20243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llout: Bent Line 9">
            <a:extLst>
              <a:ext uri="{FF2B5EF4-FFF2-40B4-BE49-F238E27FC236}">
                <a16:creationId xmlns:a16="http://schemas.microsoft.com/office/drawing/2014/main" id="{7CE6C5E1-90DE-28F2-EB5A-A7B3E0DAD5B2}"/>
              </a:ext>
            </a:extLst>
          </p:cNvPr>
          <p:cNvSpPr/>
          <p:nvPr/>
        </p:nvSpPr>
        <p:spPr>
          <a:xfrm>
            <a:off x="9071180" y="3753853"/>
            <a:ext cx="1612862" cy="57751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4167"/>
              <a:gd name="adj6" fmla="val -104853"/>
            </a:avLst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2027 Work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FBCC828-F5A8-1392-3AE0-F165227405E7}"/>
              </a:ext>
            </a:extLst>
          </p:cNvPr>
          <p:cNvCxnSpPr>
            <a:cxnSpLocks/>
          </p:cNvCxnSpPr>
          <p:nvPr/>
        </p:nvCxnSpPr>
        <p:spPr>
          <a:xfrm flipH="1" flipV="1">
            <a:off x="6587697" y="2923674"/>
            <a:ext cx="2302127" cy="89813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33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BBCC2-C69C-E913-9F18-9CF10AF13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Vehicle Detour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F1541-1DF3-D9B6-FBFF-FAC51452F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DBF6A-EDAA-8686-4BA0-30AAA9A62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mndot.gov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049C7-F45B-FEDC-09BD-91763BC4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93B330-2D4D-332F-812D-714B4F4AA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235" y="1416049"/>
            <a:ext cx="6705600" cy="45910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7E8F9B-F849-9EAB-6E13-6BC610E45C4C}"/>
              </a:ext>
            </a:extLst>
          </p:cNvPr>
          <p:cNvCxnSpPr/>
          <p:nvPr/>
        </p:nvCxnSpPr>
        <p:spPr>
          <a:xfrm flipH="1">
            <a:off x="7029976" y="1666758"/>
            <a:ext cx="1837189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B4A43D-68B8-F9F4-FC8A-F50485E1B21C}"/>
              </a:ext>
            </a:extLst>
          </p:cNvPr>
          <p:cNvCxnSpPr>
            <a:cxnSpLocks/>
          </p:cNvCxnSpPr>
          <p:nvPr/>
        </p:nvCxnSpPr>
        <p:spPr>
          <a:xfrm flipV="1">
            <a:off x="4605557" y="1666758"/>
            <a:ext cx="2424419" cy="226502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7FAB1E-0B5E-E230-1577-C87228E3A964}"/>
              </a:ext>
            </a:extLst>
          </p:cNvPr>
          <p:cNvCxnSpPr>
            <a:cxnSpLocks/>
          </p:cNvCxnSpPr>
          <p:nvPr/>
        </p:nvCxnSpPr>
        <p:spPr>
          <a:xfrm>
            <a:off x="4605557" y="3931786"/>
            <a:ext cx="234891" cy="40267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2DD5E81-E3EA-48B8-26E4-1F7CB5C14D2E}"/>
              </a:ext>
            </a:extLst>
          </p:cNvPr>
          <p:cNvCxnSpPr>
            <a:cxnSpLocks/>
          </p:cNvCxnSpPr>
          <p:nvPr/>
        </p:nvCxnSpPr>
        <p:spPr>
          <a:xfrm>
            <a:off x="4840448" y="4334457"/>
            <a:ext cx="0" cy="86730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876C9A-4D50-9C52-847A-DACCD3C9D11C}"/>
              </a:ext>
            </a:extLst>
          </p:cNvPr>
          <p:cNvCxnSpPr>
            <a:cxnSpLocks/>
          </p:cNvCxnSpPr>
          <p:nvPr/>
        </p:nvCxnSpPr>
        <p:spPr>
          <a:xfrm>
            <a:off x="4840448" y="5201757"/>
            <a:ext cx="176169" cy="22915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D215AE2-66D4-438A-499C-5BCD0AA32C44}"/>
              </a:ext>
            </a:extLst>
          </p:cNvPr>
          <p:cNvCxnSpPr>
            <a:cxnSpLocks/>
          </p:cNvCxnSpPr>
          <p:nvPr/>
        </p:nvCxnSpPr>
        <p:spPr>
          <a:xfrm flipV="1">
            <a:off x="5016617" y="4567306"/>
            <a:ext cx="1281418" cy="74902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531063-2C20-732B-95A2-D8B6F55D828E}"/>
              </a:ext>
            </a:extLst>
          </p:cNvPr>
          <p:cNvCxnSpPr>
            <a:cxnSpLocks/>
          </p:cNvCxnSpPr>
          <p:nvPr/>
        </p:nvCxnSpPr>
        <p:spPr>
          <a:xfrm>
            <a:off x="5310232" y="5106426"/>
            <a:ext cx="293615" cy="5199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85558ADA-0B89-E558-59BD-C9EF8958923C}"/>
              </a:ext>
            </a:extLst>
          </p:cNvPr>
          <p:cNvSpPr/>
          <p:nvPr/>
        </p:nvSpPr>
        <p:spPr>
          <a:xfrm>
            <a:off x="6405729" y="4951412"/>
            <a:ext cx="2364451" cy="729842"/>
          </a:xfrm>
          <a:prstGeom prst="wedgeRoundRectCallout">
            <a:avLst>
              <a:gd name="adj1" fmla="val -70227"/>
              <a:gd name="adj2" fmla="val -51058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Ramp from I-35E north to Shepard closed</a:t>
            </a: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48BF1129-59E8-127E-C6D5-95650E1293AF}"/>
              </a:ext>
            </a:extLst>
          </p:cNvPr>
          <p:cNvSpPr/>
          <p:nvPr/>
        </p:nvSpPr>
        <p:spPr>
          <a:xfrm>
            <a:off x="3005822" y="2111374"/>
            <a:ext cx="1937857" cy="889234"/>
          </a:xfrm>
          <a:prstGeom prst="wedgeRoundRectCallout">
            <a:avLst>
              <a:gd name="adj1" fmla="val 84374"/>
              <a:gd name="adj2" fmla="val 654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Shepard Detour via Otto Ave., W 7</a:t>
            </a:r>
            <a:r>
              <a:rPr lang="en-US" sz="1400" baseline="30000" dirty="0"/>
              <a:t>th</a:t>
            </a:r>
            <a:r>
              <a:rPr lang="en-US" sz="1400" dirty="0"/>
              <a:t> Street, Lexington Ave.</a:t>
            </a: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65808B71-B930-4498-5C86-9823322008E8}"/>
              </a:ext>
            </a:extLst>
          </p:cNvPr>
          <p:cNvSpPr/>
          <p:nvPr/>
        </p:nvSpPr>
        <p:spPr>
          <a:xfrm>
            <a:off x="2945235" y="5622640"/>
            <a:ext cx="2364451" cy="594365"/>
          </a:xfrm>
          <a:prstGeom prst="wedgeRoundRectCallout">
            <a:avLst>
              <a:gd name="adj1" fmla="val 53952"/>
              <a:gd name="adj2" fmla="val -70598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Ramp from Shepard to I-35E south closed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BB4E412-3FB7-0205-5FF2-CF8C1BD9B29F}"/>
              </a:ext>
            </a:extLst>
          </p:cNvPr>
          <p:cNvCxnSpPr>
            <a:cxnSpLocks/>
          </p:cNvCxnSpPr>
          <p:nvPr/>
        </p:nvCxnSpPr>
        <p:spPr>
          <a:xfrm>
            <a:off x="5642331" y="4896520"/>
            <a:ext cx="194973" cy="6297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80DF22-300D-7939-1EED-96E1437C255A}"/>
              </a:ext>
            </a:extLst>
          </p:cNvPr>
          <p:cNvCxnSpPr>
            <a:cxnSpLocks/>
          </p:cNvCxnSpPr>
          <p:nvPr/>
        </p:nvCxnSpPr>
        <p:spPr>
          <a:xfrm flipV="1">
            <a:off x="6306960" y="4334457"/>
            <a:ext cx="526977" cy="25487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607B9B-F122-FB0D-A8BC-2376765E0BA3}"/>
              </a:ext>
            </a:extLst>
          </p:cNvPr>
          <p:cNvCxnSpPr>
            <a:cxnSpLocks/>
          </p:cNvCxnSpPr>
          <p:nvPr/>
        </p:nvCxnSpPr>
        <p:spPr>
          <a:xfrm flipV="1">
            <a:off x="6824576" y="3909303"/>
            <a:ext cx="647035" cy="4352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0C431E-88B2-CBA5-1D76-49AF787B6267}"/>
              </a:ext>
            </a:extLst>
          </p:cNvPr>
          <p:cNvCxnSpPr>
            <a:cxnSpLocks/>
          </p:cNvCxnSpPr>
          <p:nvPr/>
        </p:nvCxnSpPr>
        <p:spPr>
          <a:xfrm flipV="1">
            <a:off x="7418238" y="3309344"/>
            <a:ext cx="570989" cy="6224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6DE0B11-814A-9A23-A976-3D837B0FC235}"/>
              </a:ext>
            </a:extLst>
          </p:cNvPr>
          <p:cNvCxnSpPr>
            <a:cxnSpLocks/>
          </p:cNvCxnSpPr>
          <p:nvPr/>
        </p:nvCxnSpPr>
        <p:spPr>
          <a:xfrm flipV="1">
            <a:off x="7948570" y="2555991"/>
            <a:ext cx="428919" cy="78872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7D9388F-23BC-A307-F78F-F672C6161491}"/>
              </a:ext>
            </a:extLst>
          </p:cNvPr>
          <p:cNvCxnSpPr>
            <a:cxnSpLocks/>
          </p:cNvCxnSpPr>
          <p:nvPr/>
        </p:nvCxnSpPr>
        <p:spPr>
          <a:xfrm flipV="1">
            <a:off x="8341261" y="1806103"/>
            <a:ext cx="548563" cy="81840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903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192C-C9EE-73E2-01B9-AC2E69BD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Bicycle/Pedestrian Detour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3239432-F0E5-307E-7F67-874828405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2035" y="1691401"/>
            <a:ext cx="5655863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61C18-068A-6D53-6CBB-C3D7D8312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24B9F-4AD4-689A-BD2F-E4D305BD5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46D08-4D7E-019E-48F0-05A6E0BEF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C0F6D5-C853-B6FB-1AB4-8C223FD18987}"/>
              </a:ext>
            </a:extLst>
          </p:cNvPr>
          <p:cNvCxnSpPr>
            <a:cxnSpLocks/>
          </p:cNvCxnSpPr>
          <p:nvPr/>
        </p:nvCxnSpPr>
        <p:spPr>
          <a:xfrm flipV="1">
            <a:off x="7172587" y="2248250"/>
            <a:ext cx="1442907" cy="99828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EE9539-D430-FD60-716E-8E6230D54E8C}"/>
              </a:ext>
            </a:extLst>
          </p:cNvPr>
          <p:cNvCxnSpPr/>
          <p:nvPr/>
        </p:nvCxnSpPr>
        <p:spPr>
          <a:xfrm>
            <a:off x="7281644" y="3506598"/>
            <a:ext cx="1140903" cy="22146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843749-49E7-0EC7-5E4B-B6D62B2CF898}"/>
              </a:ext>
            </a:extLst>
          </p:cNvPr>
          <p:cNvCxnSpPr>
            <a:cxnSpLocks/>
          </p:cNvCxnSpPr>
          <p:nvPr/>
        </p:nvCxnSpPr>
        <p:spPr>
          <a:xfrm flipH="1">
            <a:off x="8422547" y="5259897"/>
            <a:ext cx="981512" cy="46139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9674BA-0D3F-B534-F4CB-9EC2E8B7234D}"/>
              </a:ext>
            </a:extLst>
          </p:cNvPr>
          <p:cNvCxnSpPr>
            <a:cxnSpLocks/>
          </p:cNvCxnSpPr>
          <p:nvPr/>
        </p:nvCxnSpPr>
        <p:spPr>
          <a:xfrm>
            <a:off x="8907150" y="2248250"/>
            <a:ext cx="484047" cy="301164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6E10C5B9-B04F-52D2-1BE3-CDDFFE9F7EBB}"/>
              </a:ext>
            </a:extLst>
          </p:cNvPr>
          <p:cNvSpPr/>
          <p:nvPr/>
        </p:nvSpPr>
        <p:spPr>
          <a:xfrm>
            <a:off x="5597695" y="5259897"/>
            <a:ext cx="2243774" cy="612267"/>
          </a:xfrm>
          <a:prstGeom prst="wedgeRoundRectCallout">
            <a:avLst>
              <a:gd name="adj1" fmla="val 53847"/>
              <a:gd name="adj2" fmla="val -1119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Bicycle/Pedestrian detour via underpass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D049A57B-CB07-B6BA-6A66-1465DDA116D9}"/>
              </a:ext>
            </a:extLst>
          </p:cNvPr>
          <p:cNvSpPr/>
          <p:nvPr/>
        </p:nvSpPr>
        <p:spPr>
          <a:xfrm>
            <a:off x="5179781" y="1887652"/>
            <a:ext cx="2243774" cy="612267"/>
          </a:xfrm>
          <a:prstGeom prst="wedgeRoundRectCallout">
            <a:avLst>
              <a:gd name="adj1" fmla="val 55716"/>
              <a:gd name="adj2" fmla="val 122362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Sidewalk closed during construction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FFC269-BE85-D442-5FD3-706B84297D42}"/>
              </a:ext>
            </a:extLst>
          </p:cNvPr>
          <p:cNvSpPr txBox="1"/>
          <p:nvPr/>
        </p:nvSpPr>
        <p:spPr>
          <a:xfrm>
            <a:off x="436228" y="1691401"/>
            <a:ext cx="44518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 coordination required around bicycle/pedestrian events to ensure large volumes of bicycles/pedestrians can safely be accommodated on the detour (Saint Paul Classic bike tour and others)</a:t>
            </a:r>
          </a:p>
        </p:txBody>
      </p:sp>
    </p:spTree>
    <p:extLst>
      <p:ext uri="{BB962C8B-B14F-4D97-AF65-F5344CB8AC3E}">
        <p14:creationId xmlns:p14="http://schemas.microsoft.com/office/powerpoint/2010/main" val="1482005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0" y="1651380"/>
            <a:ext cx="12192000" cy="1733266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734675" y="3815460"/>
            <a:ext cx="5257800" cy="1200257"/>
          </a:xfrm>
        </p:spPr>
        <p:txBody>
          <a:bodyPr/>
          <a:lstStyle/>
          <a:p>
            <a:r>
              <a:rPr lang="en-US" sz="2700" b="1" dirty="0"/>
              <a:t>Michael Corbett</a:t>
            </a:r>
          </a:p>
          <a:p>
            <a:r>
              <a:rPr lang="en-US" sz="2200" i="1" dirty="0">
                <a:hlinkClick r:id="rId2"/>
              </a:rPr>
              <a:t>michael.jcorbett@state.mn.us</a:t>
            </a:r>
            <a:endParaRPr lang="en-US" sz="2200" i="1" dirty="0"/>
          </a:p>
          <a:p>
            <a:endParaRPr lang="en-US" sz="22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1D03C0-1C6C-7A11-20EE-3ECF1A3FB9E8}"/>
              </a:ext>
            </a:extLst>
          </p:cNvPr>
          <p:cNvSpPr txBox="1"/>
          <p:nvPr/>
        </p:nvSpPr>
        <p:spPr>
          <a:xfrm>
            <a:off x="640681" y="4092424"/>
            <a:ext cx="6093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mndot.state.mn.us/metro/projects/i35estpaul-lilydale/index.html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38842"/>
      </p:ext>
    </p:extLst>
  </p:cSld>
  <p:clrMapOvr>
    <a:masterClrMapping/>
  </p:clrMapOvr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-16x9.pptx" id="{FFA6567B-003C-4EDD-B4B1-434C2288AA53}" vid="{0DFF6D1D-E85A-48B0-AFAA-62A7A52994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8389D6-E0FD-469D-8587-EA39AB285030}">
  <ds:schemaRefs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B153553-7048-44C0-962D-31C90BA4FF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B02A75-BCB0-4986-B381-502234F6C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16x9</Template>
  <TotalTime>975</TotalTime>
  <Words>335</Words>
  <Application>Microsoft Office PowerPoint</Application>
  <PresentationFormat>Widescreen</PresentationFormat>
  <Paragraphs>78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NeueHaasGroteskText Std</vt:lpstr>
      <vt:lpstr>MN.IT</vt:lpstr>
      <vt:lpstr>35E Bridge Replacement at Shepard Road</vt:lpstr>
      <vt:lpstr>Project Overview</vt:lpstr>
      <vt:lpstr>Temporary Construction Impacts</vt:lpstr>
      <vt:lpstr>Temporary Construction Impacts</vt:lpstr>
      <vt:lpstr>2026 Construction Impacts</vt:lpstr>
      <vt:lpstr>2027 Construction Impacts</vt:lpstr>
      <vt:lpstr>Motor Vehicle Detour</vt:lpstr>
      <vt:lpstr>Bicycle/Pedestrian Detour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35E Bridge Replacement at Shepard Road</dc:title>
  <dc:subject>PowerPoint Template</dc:subject>
  <dc:creator>Bower, Christopher (He/Him/His) (DOT)</dc:creator>
  <cp:keywords>PowerPoint, Template</cp:keywords>
  <dc:description>Version 1.1, Released 8-2016</dc:description>
  <cp:lastModifiedBy>Corbett, Michael J (He/Him/His) (DOT)</cp:lastModifiedBy>
  <cp:revision>5</cp:revision>
  <dcterms:created xsi:type="dcterms:W3CDTF">2023-11-01T10:51:11Z</dcterms:created>
  <dcterms:modified xsi:type="dcterms:W3CDTF">2025-11-21T20:09:19Z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