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94" r:id="rId2"/>
    <p:sldMasterId id="2147483705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jns+iBywnnTzgD3WxjxKBCtowt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BBAE585-41B0-4BFD-8F5B-6CE99D562DFE}">
  <a:tblStyle styleId="{FBBAE585-41B0-4BFD-8F5B-6CE99D562D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2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interSettings" Target="printerSettings/printerSettings1.bin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7" Type="http://customschemas.google.com/relationships/presentationmetadata" Target="metadata"/><Relationship Id="rId68" Type="http://schemas.openxmlformats.org/officeDocument/2006/relationships/presProps" Target="presProps.xml"/><Relationship Id="rId6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0070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Good afternoon.  I'm Kate Dupont Phillips, Executive Director of Healthy Communities Delaware.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welcome you to the second event in our series about Shared Stewardship for Thriving People and Places.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four-part series is designed to energize and inspire collaboration to improve health, well-being, and equity in Delaware.  Together, we are exploring the roles that each of us can take in moving towards a Delaware where all people and places are thriving, no exceptions.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8" name="Google Shape;76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Bobby Milstein leads several ReThink Health projects focused on large-scale institutional change, including ongoing development of tools that allow leaders to negotiate their own scenarios for transforming regional health.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Previously, Bobby spent 20 years planning and evaluating system-oriented initiatives at the Centers for Disease Control and Prevention (CDC), and was the principal architect of CDC’s framework for program evaluation. </a:t>
            </a:r>
            <a:endParaRPr/>
          </a:p>
        </p:txBody>
      </p:sp>
      <p:sp>
        <p:nvSpPr>
          <p:cNvPr id="769" name="Google Shape;76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4" name="Google Shape;82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1" name="Google Shape;84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42" name="Google Shape;84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58" name="Google Shape;8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does it mean to have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healthy, safe and vibrant communities across Delaware where all people are thriving</a:t>
            </a:r>
            <a:r>
              <a:rPr lang="en-US"/>
              <a:t>?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Thriving conveys our commitment </a:t>
            </a:r>
            <a:r>
              <a:rPr lang="en-US"/>
              <a:t>that all people should have 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fair chance to participate, </a:t>
            </a:r>
            <a:r>
              <a:rPr lang="en-US"/>
              <a:t>to prosper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reach their full potential.</a:t>
            </a:r>
            <a:r>
              <a:rPr lang="en-US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are shared stewards of this vision for Delaware.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 will take all of us, working together, to make this vision a reality. </a:t>
            </a:r>
            <a:endParaRPr/>
          </a:p>
        </p:txBody>
      </p:sp>
      <p:sp>
        <p:nvSpPr>
          <p:cNvPr id="694" name="Google Shape;6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3" name="Google Shape;90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Finally comes the filling! The special stuff at the center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Belonging and Civic Muscle. This is our way of talking about the capacities of people and institutions that convey to ALL a sense of belonging in the region and the power to influence the policies, practices, and programs that shape our world.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include, but not limited to, arts, culture and spiritual life.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Freedom from stigma, discrimination, and oppression.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Support for civil and human rights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Political discourse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more. </a:t>
            </a:r>
            <a:endParaRPr/>
          </a:p>
        </p:txBody>
      </p:sp>
      <p:sp>
        <p:nvSpPr>
          <p:cNvPr id="904" name="Google Shape;90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2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Syndemics Prevention Network</a:t>
            </a:r>
            <a:endParaRPr/>
          </a:p>
        </p:txBody>
      </p:sp>
      <p:sp>
        <p:nvSpPr>
          <p:cNvPr id="910" name="Google Shape;910;p2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Bobby Milstein (August 26, 2004)</a:t>
            </a:r>
            <a:endParaRPr/>
          </a:p>
        </p:txBody>
      </p:sp>
      <p:sp>
        <p:nvSpPr>
          <p:cNvPr id="911" name="Google Shape;91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912" name="Google Shape;912;p21:notes"/>
          <p:cNvSpPr>
            <a:spLocks noGrp="1" noRot="1" noChangeAspect="1"/>
          </p:cNvSpPr>
          <p:nvPr>
            <p:ph type="sldImg" idx="3"/>
          </p:nvPr>
        </p:nvSpPr>
        <p:spPr>
          <a:xfrm>
            <a:off x="1190625" y="709613"/>
            <a:ext cx="4705350" cy="3529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3" name="Google Shape;913;p21:notes"/>
          <p:cNvSpPr txBox="1">
            <a:spLocks noGrp="1"/>
          </p:cNvSpPr>
          <p:nvPr>
            <p:ph type="body" idx="1"/>
          </p:nvPr>
        </p:nvSpPr>
        <p:spPr>
          <a:xfrm>
            <a:off x="944563" y="4479925"/>
            <a:ext cx="5197475" cy="4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00" tIns="47250" rIns="94500" bIns="47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Organized actions to assure the conditions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4" name="Google Shape;97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are two halves of the pie (or flavors if you want to stick to the metaphor). There are urgent services on one side- the services that anyone under adversity may need to temporarily regain or restore their well-being.  </a:t>
            </a:r>
            <a:r>
              <a:rPr lang="en-US" b="1"/>
              <a:t>AUDIENCE: what are some the urgent services in your community?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These could be treatment for addiction, emergency food assistance, homeless shelters, or the Emergency Room for a broken arm.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3" name="Google Shape;98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other half of the pie contains the Vital Conditions. These are the things that ALL people need to be healthy and to prevent harms to well-being. </a:t>
            </a:r>
            <a:r>
              <a:rPr lang="en-US" b="1"/>
              <a:t>AUDIENCE: examples of vital conditions?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include meaningful work and wealth, reliable transportation, human housing, a healthy environment, and more.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Do the differences between the two halves of the pie make sense?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Finally comes the filling! The special stuff at the center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Belonging and Civic Muscle. This is our way of talking about the capacities of people and institutions that convey to ALL a sense of belonging in the region and the power to influence the policies, practices, and programs that shape our world.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include, but not limited to, arts, culture and spiritual life.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Freedom from stigma, discrimination, and oppression.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Support for civil and human rights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Political discourse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more. </a:t>
            </a:r>
            <a:endParaRPr/>
          </a:p>
        </p:txBody>
      </p:sp>
      <p:sp>
        <p:nvSpPr>
          <p:cNvPr id="996" name="Google Shape;99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Vital Conditions/Social Determinants</a:t>
            </a:r>
            <a:r>
              <a:rPr lang="en-US"/>
              <a:t>: Properties of places and institutions that we all depend on to reach our potential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Communities that support people to thrive must include opportunities for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-US"/>
              <a:t>Basic Needs for Health &amp; Safety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-US"/>
              <a:t>Reliable Transportation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-US"/>
              <a:t>Meaningful Work &amp; Wealth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-US"/>
              <a:t>Lifelong learning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-US"/>
              <a:t>Belonging and civic muscle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-US"/>
              <a:t>Humane housing and a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-US"/>
              <a:t>Thriving natural environment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It’s important to note that when we talk about well-being we mean a state of physical, mental and spiritual well-being--a whole-person approach. Only together can we create the community conditions that support overall well-being so that all people can thrive.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702" name="Google Shape;7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main theme of today's discussion is to explore opportunities to invest together. Our speakers will...</a:t>
            </a:r>
            <a:endParaRPr/>
          </a:p>
        </p:txBody>
      </p:sp>
      <p:sp>
        <p:nvSpPr>
          <p:cNvPr id="723" name="Google Shape;72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0" name="Google Shape;73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 steward?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People or organizations who take responsibility for working with others to create conditions that all people need to thrive, beginning with those who are struggling and suffering.</a:t>
            </a:r>
            <a:r>
              <a:rPr lang="en-US"/>
              <a:t> 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May be affiliated with organizations or act on their own, like a community resident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Stewards have (or are interested in developing) an equity orientation in regard to purpose, power, and wealth.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bring our resources (knowledge, time, money, power, connections) to the table in service of all people and places  thriving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are all stewards and have a role to play ...and why is that important?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9" name="Google Shape;73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scope and scale of the challenges we face are huge, and interconnected. We cannot tackle one problem at a time, but need to create the space and time to embrace the complexity and multi-solve; to choose solutions that contribute to many positive outcomes at the same time.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 on vital conditions does not happen overnight—it happens over the long term, and requires sustained investment.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not a project, it's a culture change; an opportunity to change how we work together over time.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can't make a dent in the challenges we face unless we do so by sharing the load and the resources—the stewardship. </a:t>
            </a:r>
            <a:endParaRPr/>
          </a:p>
        </p:txBody>
      </p:sp>
      <p:sp>
        <p:nvSpPr>
          <p:cNvPr id="740" name="Google Shape;74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have the opportunity to use this conversation to inform current and future investment of resources – our own and those of resource holders in Delaware. </a:t>
            </a:r>
            <a:endParaRPr/>
          </a:p>
        </p:txBody>
      </p:sp>
      <p:sp>
        <p:nvSpPr>
          <p:cNvPr id="755" name="Google Shape;75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Read and field poll.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Respond...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federal resources are coming to Delaware AND let’s follow the lead of X% who believe we can be more creative with all our many assets.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is trapped potential in every industry and among ordinary people in every community.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if we are not limited by scarcity, but our ability to embrace our true abundance? </a:t>
            </a:r>
            <a:endParaRPr/>
          </a:p>
        </p:txBody>
      </p:sp>
      <p:sp>
        <p:nvSpPr>
          <p:cNvPr id="762" name="Google Shape;76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10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10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10.png"/><Relationship Id="rId6" Type="http://schemas.openxmlformats.org/officeDocument/2006/relationships/image" Target="../media/image26.png"/><Relationship Id="rId7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10.png"/><Relationship Id="rId6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6.png"/><Relationship Id="rId7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se">
  <p:cSld name="Invers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1"/>
            <a:ext cx="9124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4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4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49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49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Header only">
  <p:cSld name="Blank with Header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2"/>
          <p:cNvSpPr/>
          <p:nvPr/>
        </p:nvSpPr>
        <p:spPr>
          <a:xfrm>
            <a:off x="0" y="155510"/>
            <a:ext cx="9144000" cy="670249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72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Footer only">
  <p:cSld name="Blank with Footer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3"/>
          <p:cNvSpPr/>
          <p:nvPr/>
        </p:nvSpPr>
        <p:spPr>
          <a:xfrm>
            <a:off x="0" y="0"/>
            <a:ext cx="9144000" cy="630749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73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 Blank - No Footer / Header">
  <p:cSld name="All Blank - No Footer / 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74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Bullet Points">
  <p:cSld name="Title / Subtitle / Bullet Poin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5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75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75"/>
          <p:cNvSpPr txBox="1">
            <a:spLocks noGrp="1"/>
          </p:cNvSpPr>
          <p:nvPr>
            <p:ph type="body" idx="2"/>
          </p:nvPr>
        </p:nvSpPr>
        <p:spPr>
          <a:xfrm>
            <a:off x="484187" y="1823742"/>
            <a:ext cx="820261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75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Bullets / Picture Right">
  <p:cSld name="Title / Subtitle / Bullets / Picture Righ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6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76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76"/>
          <p:cNvSpPr>
            <a:spLocks noGrp="1"/>
          </p:cNvSpPr>
          <p:nvPr>
            <p:ph type="pic" idx="2"/>
          </p:nvPr>
        </p:nvSpPr>
        <p:spPr>
          <a:xfrm>
            <a:off x="5035550" y="1562146"/>
            <a:ext cx="3657600" cy="43434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76"/>
          <p:cNvSpPr txBox="1">
            <a:spLocks noGrp="1"/>
          </p:cNvSpPr>
          <p:nvPr>
            <p:ph type="body" idx="3"/>
          </p:nvPr>
        </p:nvSpPr>
        <p:spPr>
          <a:xfrm>
            <a:off x="484187" y="1823742"/>
            <a:ext cx="419576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76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Bullets / Picture Left">
  <p:cSld name="Title / Subtitle / Bullets / Picture Lef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7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77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77"/>
          <p:cNvSpPr>
            <a:spLocks noGrp="1"/>
          </p:cNvSpPr>
          <p:nvPr>
            <p:ph type="pic" idx="2"/>
          </p:nvPr>
        </p:nvSpPr>
        <p:spPr>
          <a:xfrm>
            <a:off x="484187" y="1562146"/>
            <a:ext cx="3657600" cy="43434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77"/>
          <p:cNvSpPr txBox="1">
            <a:spLocks noGrp="1"/>
          </p:cNvSpPr>
          <p:nvPr>
            <p:ph type="body" idx="3"/>
          </p:nvPr>
        </p:nvSpPr>
        <p:spPr>
          <a:xfrm>
            <a:off x="4572000" y="1823742"/>
            <a:ext cx="4114800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77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Text / Picture Bottom">
  <p:cSld name="Title / Subtitle / Text / Picture Bottom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8"/>
          <p:cNvSpPr>
            <a:spLocks noGrp="1"/>
          </p:cNvSpPr>
          <p:nvPr>
            <p:ph type="pic" idx="2"/>
          </p:nvPr>
        </p:nvSpPr>
        <p:spPr>
          <a:xfrm>
            <a:off x="484269" y="2880325"/>
            <a:ext cx="82296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78"/>
          <p:cNvSpPr txBox="1">
            <a:spLocks noGrp="1"/>
          </p:cNvSpPr>
          <p:nvPr>
            <p:ph type="body" idx="1"/>
          </p:nvPr>
        </p:nvSpPr>
        <p:spPr>
          <a:xfrm>
            <a:off x="484270" y="1613338"/>
            <a:ext cx="82073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78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78"/>
          <p:cNvSpPr txBox="1">
            <a:spLocks noGrp="1"/>
          </p:cNvSpPr>
          <p:nvPr>
            <p:ph type="body" idx="3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78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Text / Picture Bottom">
  <p:cSld name="Title / Text / Picture Bottom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9"/>
          <p:cNvSpPr>
            <a:spLocks noGrp="1"/>
          </p:cNvSpPr>
          <p:nvPr>
            <p:ph type="pic" idx="2"/>
          </p:nvPr>
        </p:nvSpPr>
        <p:spPr>
          <a:xfrm>
            <a:off x="484269" y="2880325"/>
            <a:ext cx="82296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79"/>
          <p:cNvSpPr txBox="1">
            <a:spLocks noGrp="1"/>
          </p:cNvSpPr>
          <p:nvPr>
            <p:ph type="body" idx="1"/>
          </p:nvPr>
        </p:nvSpPr>
        <p:spPr>
          <a:xfrm>
            <a:off x="484270" y="1304588"/>
            <a:ext cx="82073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79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79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Picture Bottom">
  <p:cSld name="Title / Subtitle / Picture Bottom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0"/>
          <p:cNvSpPr>
            <a:spLocks noGrp="1"/>
          </p:cNvSpPr>
          <p:nvPr>
            <p:ph type="pic" idx="2"/>
          </p:nvPr>
        </p:nvSpPr>
        <p:spPr>
          <a:xfrm>
            <a:off x="484269" y="1613337"/>
            <a:ext cx="8229600" cy="448056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80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80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80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Picture">
  <p:cSld name="Title / Pictur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1"/>
          <p:cNvSpPr>
            <a:spLocks noGrp="1"/>
          </p:cNvSpPr>
          <p:nvPr>
            <p:ph type="pic" idx="2"/>
          </p:nvPr>
        </p:nvSpPr>
        <p:spPr>
          <a:xfrm>
            <a:off x="484269" y="1304588"/>
            <a:ext cx="8229600" cy="48006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81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2" name="Google Shape;122;p81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Author Title Page w Twitter">
  <p:cSld name="1 Author Title Page w Twitter">
    <p:bg>
      <p:bgPr>
        <a:solidFill>
          <a:schemeClr val="l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34540"/>
            <a:ext cx="9143999" cy="482346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64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64"/>
          <p:cNvSpPr txBox="1">
            <a:spLocks noGrp="1"/>
          </p:cNvSpPr>
          <p:nvPr>
            <p:ph type="body" idx="1"/>
          </p:nvPr>
        </p:nvSpPr>
        <p:spPr>
          <a:xfrm>
            <a:off x="457200" y="3976321"/>
            <a:ext cx="419576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64"/>
          <p:cNvSpPr txBox="1">
            <a:spLocks noGrp="1"/>
          </p:cNvSpPr>
          <p:nvPr>
            <p:ph type="body" idx="2"/>
          </p:nvPr>
        </p:nvSpPr>
        <p:spPr>
          <a:xfrm>
            <a:off x="457200" y="4495300"/>
            <a:ext cx="28189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3" name="Google Shape;23;p64"/>
          <p:cNvCxnSpPr/>
          <p:nvPr/>
        </p:nvCxnSpPr>
        <p:spPr>
          <a:xfrm rot="10800000" flipH="1">
            <a:off x="0" y="5200650"/>
            <a:ext cx="7772400" cy="330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24" name="Google Shape;24;p64"/>
          <p:cNvSpPr txBox="1">
            <a:spLocks noGrp="1"/>
          </p:cNvSpPr>
          <p:nvPr>
            <p:ph type="body" idx="3"/>
          </p:nvPr>
        </p:nvSpPr>
        <p:spPr>
          <a:xfrm>
            <a:off x="457200" y="5394162"/>
            <a:ext cx="239168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5" name="Google Shape;2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900" y="484050"/>
            <a:ext cx="3227412" cy="135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64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6723" y="6169738"/>
            <a:ext cx="2248403" cy="59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/ Footer / Picture">
  <p:cSld name="Header / Footer / Pictur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2"/>
          <p:cNvSpPr>
            <a:spLocks noGrp="1"/>
          </p:cNvSpPr>
          <p:nvPr>
            <p:ph type="pic" idx="2"/>
          </p:nvPr>
        </p:nvSpPr>
        <p:spPr>
          <a:xfrm>
            <a:off x="484272" y="534955"/>
            <a:ext cx="8229600" cy="557784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82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- No Header / Footer">
  <p:cSld name="Full Picture - No Header / Foot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8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83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with Quote">
  <p:cSld name="Full Picture with Quot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8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84"/>
          <p:cNvSpPr txBox="1">
            <a:spLocks noGrp="1"/>
          </p:cNvSpPr>
          <p:nvPr>
            <p:ph type="body" idx="1"/>
          </p:nvPr>
        </p:nvSpPr>
        <p:spPr>
          <a:xfrm>
            <a:off x="461963" y="2971800"/>
            <a:ext cx="4046537" cy="2954655"/>
          </a:xfrm>
          <a:prstGeom prst="rect">
            <a:avLst/>
          </a:prstGeom>
          <a:solidFill>
            <a:schemeClr val="lt2">
              <a:alpha val="69803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84"/>
          <p:cNvSpPr txBox="1">
            <a:spLocks noGrp="1"/>
          </p:cNvSpPr>
          <p:nvPr>
            <p:ph type="body" idx="3"/>
          </p:nvPr>
        </p:nvSpPr>
        <p:spPr>
          <a:xfrm>
            <a:off x="461963" y="5926455"/>
            <a:ext cx="4046537" cy="400110"/>
          </a:xfrm>
          <a:prstGeom prst="rect">
            <a:avLst/>
          </a:prstGeom>
          <a:solidFill>
            <a:schemeClr val="lt2">
              <a:alpha val="69803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84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/ Picture Top / Text Bottom">
  <p:cSld name="3 Column / Picture Top / Text Bottom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5"/>
          <p:cNvSpPr>
            <a:spLocks noGrp="1"/>
          </p:cNvSpPr>
          <p:nvPr>
            <p:ph type="pic" idx="2"/>
          </p:nvPr>
        </p:nvSpPr>
        <p:spPr>
          <a:xfrm>
            <a:off x="484270" y="597479"/>
            <a:ext cx="25146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85"/>
          <p:cNvSpPr>
            <a:spLocks noGrp="1"/>
          </p:cNvSpPr>
          <p:nvPr>
            <p:ph type="pic" idx="3"/>
          </p:nvPr>
        </p:nvSpPr>
        <p:spPr>
          <a:xfrm>
            <a:off x="6180220" y="597479"/>
            <a:ext cx="25146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85"/>
          <p:cNvSpPr>
            <a:spLocks noGrp="1"/>
          </p:cNvSpPr>
          <p:nvPr>
            <p:ph type="pic" idx="4"/>
          </p:nvPr>
        </p:nvSpPr>
        <p:spPr>
          <a:xfrm>
            <a:off x="3332204" y="597479"/>
            <a:ext cx="25146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85"/>
          <p:cNvSpPr txBox="1">
            <a:spLocks noGrp="1"/>
          </p:cNvSpPr>
          <p:nvPr>
            <p:ph type="body" idx="1"/>
          </p:nvPr>
        </p:nvSpPr>
        <p:spPr>
          <a:xfrm>
            <a:off x="484271" y="2640174"/>
            <a:ext cx="2514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85"/>
          <p:cNvSpPr txBox="1">
            <a:spLocks noGrp="1"/>
          </p:cNvSpPr>
          <p:nvPr>
            <p:ph type="body" idx="5"/>
          </p:nvPr>
        </p:nvSpPr>
        <p:spPr>
          <a:xfrm>
            <a:off x="3332204" y="2640174"/>
            <a:ext cx="2514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85"/>
          <p:cNvSpPr txBox="1">
            <a:spLocks noGrp="1"/>
          </p:cNvSpPr>
          <p:nvPr>
            <p:ph type="body" idx="6"/>
          </p:nvPr>
        </p:nvSpPr>
        <p:spPr>
          <a:xfrm>
            <a:off x="6180220" y="2640174"/>
            <a:ext cx="2514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85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/ Picture Top / Text Bottom">
  <p:cSld name="2 Column / Picture Top / Text Bottom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6"/>
          <p:cNvSpPr txBox="1">
            <a:spLocks noGrp="1"/>
          </p:cNvSpPr>
          <p:nvPr>
            <p:ph type="body" idx="1"/>
          </p:nvPr>
        </p:nvSpPr>
        <p:spPr>
          <a:xfrm>
            <a:off x="490537" y="2640174"/>
            <a:ext cx="388627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86"/>
          <p:cNvSpPr>
            <a:spLocks noGrp="1"/>
          </p:cNvSpPr>
          <p:nvPr>
            <p:ph type="pic" idx="2"/>
          </p:nvPr>
        </p:nvSpPr>
        <p:spPr>
          <a:xfrm>
            <a:off x="490617" y="597479"/>
            <a:ext cx="38862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86"/>
          <p:cNvSpPr>
            <a:spLocks noGrp="1"/>
          </p:cNvSpPr>
          <p:nvPr>
            <p:ph type="pic" idx="3"/>
          </p:nvPr>
        </p:nvSpPr>
        <p:spPr>
          <a:xfrm>
            <a:off x="4802267" y="597479"/>
            <a:ext cx="38862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86"/>
          <p:cNvSpPr txBox="1">
            <a:spLocks noGrp="1"/>
          </p:cNvSpPr>
          <p:nvPr>
            <p:ph type="body" idx="4"/>
          </p:nvPr>
        </p:nvSpPr>
        <p:spPr>
          <a:xfrm>
            <a:off x="4802267" y="2640174"/>
            <a:ext cx="388627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86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Text">
  <p:cSld name="Title / Subtitle / 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7"/>
          <p:cNvSpPr txBox="1">
            <a:spLocks noGrp="1"/>
          </p:cNvSpPr>
          <p:nvPr>
            <p:ph type="body" idx="1"/>
          </p:nvPr>
        </p:nvSpPr>
        <p:spPr>
          <a:xfrm>
            <a:off x="490537" y="1828800"/>
            <a:ext cx="81980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87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87"/>
          <p:cNvSpPr txBox="1">
            <a:spLocks noGrp="1"/>
          </p:cNvSpPr>
          <p:nvPr>
            <p:ph type="body" idx="2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87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Text">
  <p:cSld name="Title /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8"/>
          <p:cNvSpPr txBox="1">
            <a:spLocks noGrp="1"/>
          </p:cNvSpPr>
          <p:nvPr>
            <p:ph type="body" idx="1"/>
          </p:nvPr>
        </p:nvSpPr>
        <p:spPr>
          <a:xfrm>
            <a:off x="490537" y="1579418"/>
            <a:ext cx="8198009" cy="436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88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88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9"/>
          <p:cNvSpPr txBox="1">
            <a:spLocks noGrp="1"/>
          </p:cNvSpPr>
          <p:nvPr>
            <p:ph type="body" idx="1"/>
          </p:nvPr>
        </p:nvSpPr>
        <p:spPr>
          <a:xfrm>
            <a:off x="490537" y="676734"/>
            <a:ext cx="8198009" cy="526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89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/ Subtitle / 2 Column Text">
  <p:cSld name="1_Title / Subtitle / 2 Column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0"/>
          <p:cNvSpPr txBox="1">
            <a:spLocks noGrp="1"/>
          </p:cNvSpPr>
          <p:nvPr>
            <p:ph type="body" idx="1"/>
          </p:nvPr>
        </p:nvSpPr>
        <p:spPr>
          <a:xfrm>
            <a:off x="490537" y="1828800"/>
            <a:ext cx="388627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90"/>
          <p:cNvSpPr txBox="1">
            <a:spLocks noGrp="1"/>
          </p:cNvSpPr>
          <p:nvPr>
            <p:ph type="body" idx="2"/>
          </p:nvPr>
        </p:nvSpPr>
        <p:spPr>
          <a:xfrm>
            <a:off x="4802267" y="1828800"/>
            <a:ext cx="388627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90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6" name="Google Shape;166;p90"/>
          <p:cNvSpPr txBox="1">
            <a:spLocks noGrp="1"/>
          </p:cNvSpPr>
          <p:nvPr>
            <p:ph type="body" idx="3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90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2 Column Text">
  <p:cSld name="Title / 2 Column 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1"/>
          <p:cNvSpPr txBox="1">
            <a:spLocks noGrp="1"/>
          </p:cNvSpPr>
          <p:nvPr>
            <p:ph type="body" idx="1"/>
          </p:nvPr>
        </p:nvSpPr>
        <p:spPr>
          <a:xfrm>
            <a:off x="490537" y="1520050"/>
            <a:ext cx="3886279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91"/>
          <p:cNvSpPr txBox="1">
            <a:spLocks noGrp="1"/>
          </p:cNvSpPr>
          <p:nvPr>
            <p:ph type="body" idx="2"/>
          </p:nvPr>
        </p:nvSpPr>
        <p:spPr>
          <a:xfrm>
            <a:off x="4802267" y="1520050"/>
            <a:ext cx="3886279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91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2" name="Google Shape;172;p91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Author Title Page">
  <p:cSld name="1 Author Title Page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34540"/>
            <a:ext cx="9143999" cy="482346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5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65"/>
          <p:cNvSpPr txBox="1">
            <a:spLocks noGrp="1"/>
          </p:cNvSpPr>
          <p:nvPr>
            <p:ph type="body" idx="1"/>
          </p:nvPr>
        </p:nvSpPr>
        <p:spPr>
          <a:xfrm>
            <a:off x="457200" y="3976321"/>
            <a:ext cx="419576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body" idx="2"/>
          </p:nvPr>
        </p:nvSpPr>
        <p:spPr>
          <a:xfrm>
            <a:off x="457200" y="4495300"/>
            <a:ext cx="28189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2" name="Google Shape;32;p65"/>
          <p:cNvCxnSpPr/>
          <p:nvPr/>
        </p:nvCxnSpPr>
        <p:spPr>
          <a:xfrm rot="10800000" flipH="1">
            <a:off x="0" y="5200650"/>
            <a:ext cx="7772400" cy="330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33" name="Google Shape;33;p65"/>
          <p:cNvSpPr txBox="1">
            <a:spLocks noGrp="1"/>
          </p:cNvSpPr>
          <p:nvPr>
            <p:ph type="body" idx="3"/>
          </p:nvPr>
        </p:nvSpPr>
        <p:spPr>
          <a:xfrm>
            <a:off x="457200" y="5394162"/>
            <a:ext cx="239168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900" y="484050"/>
            <a:ext cx="3227412" cy="1355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Text">
  <p:cSld name="2 Column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2"/>
          <p:cNvSpPr txBox="1">
            <a:spLocks noGrp="1"/>
          </p:cNvSpPr>
          <p:nvPr>
            <p:ph type="body" idx="1"/>
          </p:nvPr>
        </p:nvSpPr>
        <p:spPr>
          <a:xfrm>
            <a:off x="490537" y="685799"/>
            <a:ext cx="3886279" cy="530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92"/>
          <p:cNvSpPr txBox="1">
            <a:spLocks noGrp="1"/>
          </p:cNvSpPr>
          <p:nvPr>
            <p:ph type="body" idx="2"/>
          </p:nvPr>
        </p:nvSpPr>
        <p:spPr>
          <a:xfrm>
            <a:off x="4802267" y="685800"/>
            <a:ext cx="3886279" cy="530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92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3 Column Text">
  <p:cSld name="Title / Subtitle / 3 Column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3"/>
          <p:cNvSpPr txBox="1">
            <a:spLocks noGrp="1"/>
          </p:cNvSpPr>
          <p:nvPr>
            <p:ph type="body" idx="1"/>
          </p:nvPr>
        </p:nvSpPr>
        <p:spPr>
          <a:xfrm>
            <a:off x="484271" y="1828800"/>
            <a:ext cx="251460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93"/>
          <p:cNvSpPr txBox="1">
            <a:spLocks noGrp="1"/>
          </p:cNvSpPr>
          <p:nvPr>
            <p:ph type="body" idx="2"/>
          </p:nvPr>
        </p:nvSpPr>
        <p:spPr>
          <a:xfrm>
            <a:off x="3332204" y="1828800"/>
            <a:ext cx="251460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93"/>
          <p:cNvSpPr txBox="1">
            <a:spLocks noGrp="1"/>
          </p:cNvSpPr>
          <p:nvPr>
            <p:ph type="body" idx="3"/>
          </p:nvPr>
        </p:nvSpPr>
        <p:spPr>
          <a:xfrm>
            <a:off x="6180220" y="1828800"/>
            <a:ext cx="251460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93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2" name="Google Shape;182;p93"/>
          <p:cNvSpPr txBox="1">
            <a:spLocks noGrp="1"/>
          </p:cNvSpPr>
          <p:nvPr>
            <p:ph type="body" idx="4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93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3 Column Text">
  <p:cSld name="Title / 3 Column 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4"/>
          <p:cNvSpPr txBox="1">
            <a:spLocks noGrp="1"/>
          </p:cNvSpPr>
          <p:nvPr>
            <p:ph type="body" idx="1"/>
          </p:nvPr>
        </p:nvSpPr>
        <p:spPr>
          <a:xfrm>
            <a:off x="484271" y="1520050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94"/>
          <p:cNvSpPr txBox="1">
            <a:spLocks noGrp="1"/>
          </p:cNvSpPr>
          <p:nvPr>
            <p:ph type="body" idx="2"/>
          </p:nvPr>
        </p:nvSpPr>
        <p:spPr>
          <a:xfrm>
            <a:off x="3332204" y="1520051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94"/>
          <p:cNvSpPr txBox="1">
            <a:spLocks noGrp="1"/>
          </p:cNvSpPr>
          <p:nvPr>
            <p:ph type="body" idx="3"/>
          </p:nvPr>
        </p:nvSpPr>
        <p:spPr>
          <a:xfrm>
            <a:off x="6180220" y="1520051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94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9" name="Google Shape;189;p94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Text">
  <p:cSld name="3 Column 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5"/>
          <p:cNvSpPr txBox="1">
            <a:spLocks noGrp="1"/>
          </p:cNvSpPr>
          <p:nvPr>
            <p:ph type="body" idx="1"/>
          </p:nvPr>
        </p:nvSpPr>
        <p:spPr>
          <a:xfrm>
            <a:off x="484271" y="597480"/>
            <a:ext cx="2514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95"/>
          <p:cNvSpPr txBox="1">
            <a:spLocks noGrp="1"/>
          </p:cNvSpPr>
          <p:nvPr>
            <p:ph type="body" idx="2"/>
          </p:nvPr>
        </p:nvSpPr>
        <p:spPr>
          <a:xfrm>
            <a:off x="3332204" y="597479"/>
            <a:ext cx="2514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95"/>
          <p:cNvSpPr txBox="1">
            <a:spLocks noGrp="1"/>
          </p:cNvSpPr>
          <p:nvPr>
            <p:ph type="body" idx="3"/>
          </p:nvPr>
        </p:nvSpPr>
        <p:spPr>
          <a:xfrm>
            <a:off x="6180220" y="597479"/>
            <a:ext cx="2514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95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6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7" name="Google Shape;197;p96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3 Chart Graphics">
  <p:cSld name="Title / Subtitle / 3 Chart Graphic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7"/>
          <p:cNvSpPr>
            <a:spLocks noGrp="1"/>
          </p:cNvSpPr>
          <p:nvPr>
            <p:ph type="chart" idx="2"/>
          </p:nvPr>
        </p:nvSpPr>
        <p:spPr>
          <a:xfrm>
            <a:off x="6180137" y="1828800"/>
            <a:ext cx="251468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97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97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97"/>
          <p:cNvSpPr>
            <a:spLocks noGrp="1"/>
          </p:cNvSpPr>
          <p:nvPr>
            <p:ph type="chart" idx="3"/>
          </p:nvPr>
        </p:nvSpPr>
        <p:spPr>
          <a:xfrm>
            <a:off x="484271" y="1828800"/>
            <a:ext cx="251468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97"/>
          <p:cNvSpPr>
            <a:spLocks noGrp="1"/>
          </p:cNvSpPr>
          <p:nvPr>
            <p:ph type="chart" idx="4"/>
          </p:nvPr>
        </p:nvSpPr>
        <p:spPr>
          <a:xfrm>
            <a:off x="3332204" y="1828800"/>
            <a:ext cx="251468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97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2 Chart Graphics">
  <p:cSld name="Title / Subtitle / 2 Chart Graphics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8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98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98"/>
          <p:cNvSpPr>
            <a:spLocks noGrp="1"/>
          </p:cNvSpPr>
          <p:nvPr>
            <p:ph type="chart" idx="2"/>
          </p:nvPr>
        </p:nvSpPr>
        <p:spPr>
          <a:xfrm>
            <a:off x="484270" y="1828800"/>
            <a:ext cx="38404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98"/>
          <p:cNvSpPr>
            <a:spLocks noGrp="1"/>
          </p:cNvSpPr>
          <p:nvPr>
            <p:ph type="chart" idx="3"/>
          </p:nvPr>
        </p:nvSpPr>
        <p:spPr>
          <a:xfrm>
            <a:off x="4854340" y="1828800"/>
            <a:ext cx="38404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98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1 Chart Graphic">
  <p:cSld name="Title / Subtitle / 1 Chart Graphic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9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3" name="Google Shape;213;p99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99"/>
          <p:cNvSpPr>
            <a:spLocks noGrp="1"/>
          </p:cNvSpPr>
          <p:nvPr>
            <p:ph type="chart" idx="2"/>
          </p:nvPr>
        </p:nvSpPr>
        <p:spPr>
          <a:xfrm>
            <a:off x="484270" y="1828800"/>
            <a:ext cx="820253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99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Personal w Twitter">
  <p:cSld name="Get Connected Personal w Twitter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34540"/>
            <a:ext cx="9143999" cy="482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900" y="484050"/>
            <a:ext cx="3227412" cy="13555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100"/>
          <p:cNvCxnSpPr/>
          <p:nvPr/>
        </p:nvCxnSpPr>
        <p:spPr>
          <a:xfrm rot="10800000" flipH="1">
            <a:off x="0" y="5023952"/>
            <a:ext cx="4787900" cy="330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220" name="Google Shape;220;p100"/>
          <p:cNvSpPr txBox="1"/>
          <p:nvPr/>
        </p:nvSpPr>
        <p:spPr>
          <a:xfrm>
            <a:off x="392334" y="6423437"/>
            <a:ext cx="259205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COPYRIGHT ©2020 THE RIPPEL FOUNDATION.</a:t>
            </a:r>
            <a:endParaRPr/>
          </a:p>
        </p:txBody>
      </p:sp>
      <p:sp>
        <p:nvSpPr>
          <p:cNvPr id="221" name="Google Shape;221;p100"/>
          <p:cNvSpPr txBox="1">
            <a:spLocks noGrp="1"/>
          </p:cNvSpPr>
          <p:nvPr>
            <p:ph type="body" idx="1"/>
          </p:nvPr>
        </p:nvSpPr>
        <p:spPr>
          <a:xfrm>
            <a:off x="478896" y="3049114"/>
            <a:ext cx="363881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p100"/>
          <p:cNvSpPr txBox="1">
            <a:spLocks noGrp="1"/>
          </p:cNvSpPr>
          <p:nvPr>
            <p:ph type="body" idx="2"/>
          </p:nvPr>
        </p:nvSpPr>
        <p:spPr>
          <a:xfrm>
            <a:off x="871831" y="4536692"/>
            <a:ext cx="1843453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3" name="Google Shape;223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96" y="4545517"/>
            <a:ext cx="325994" cy="32599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00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" name="Google Shape;225;p100"/>
          <p:cNvGrpSpPr/>
          <p:nvPr/>
        </p:nvGrpSpPr>
        <p:grpSpPr>
          <a:xfrm>
            <a:off x="478896" y="5643093"/>
            <a:ext cx="718929" cy="325994"/>
            <a:chOff x="2558293" y="5360101"/>
            <a:chExt cx="718929" cy="325994"/>
          </a:xfrm>
        </p:grpSpPr>
        <p:pic>
          <p:nvPicPr>
            <p:cNvPr id="226" name="Google Shape;226;p10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0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51228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" name="Google Shape;228;p100"/>
          <p:cNvSpPr txBox="1"/>
          <p:nvPr/>
        </p:nvSpPr>
        <p:spPr>
          <a:xfrm>
            <a:off x="1283786" y="5645998"/>
            <a:ext cx="22810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ReThinkHealth.org</a:t>
            </a:r>
            <a:endParaRPr sz="20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00"/>
          <p:cNvSpPr txBox="1"/>
          <p:nvPr/>
        </p:nvSpPr>
        <p:spPr>
          <a:xfrm>
            <a:off x="478896" y="5173431"/>
            <a:ext cx="39796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 sz="20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00"/>
          <p:cNvSpPr txBox="1"/>
          <p:nvPr/>
        </p:nvSpPr>
        <p:spPr>
          <a:xfrm>
            <a:off x="469900" y="803829"/>
            <a:ext cx="291265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pic>
        <p:nvPicPr>
          <p:cNvPr id="231" name="Google Shape;231;p100" descr="A close up of a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4419" y="6075800"/>
            <a:ext cx="2121089" cy="69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Personal ">
  <p:cSld name="Get Connected Personal 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34540"/>
            <a:ext cx="9143999" cy="482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900" y="484050"/>
            <a:ext cx="3227412" cy="13555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101"/>
          <p:cNvCxnSpPr/>
          <p:nvPr/>
        </p:nvCxnSpPr>
        <p:spPr>
          <a:xfrm rot="10800000" flipH="1">
            <a:off x="0" y="5023952"/>
            <a:ext cx="4787900" cy="330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236" name="Google Shape;236;p101"/>
          <p:cNvSpPr txBox="1">
            <a:spLocks noGrp="1"/>
          </p:cNvSpPr>
          <p:nvPr>
            <p:ph type="body" idx="1"/>
          </p:nvPr>
        </p:nvSpPr>
        <p:spPr>
          <a:xfrm>
            <a:off x="478896" y="3049114"/>
            <a:ext cx="363881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101"/>
          <p:cNvSpPr txBox="1">
            <a:spLocks noGrp="1"/>
          </p:cNvSpPr>
          <p:nvPr>
            <p:ph type="body" idx="2"/>
          </p:nvPr>
        </p:nvSpPr>
        <p:spPr>
          <a:xfrm>
            <a:off x="871831" y="4536692"/>
            <a:ext cx="1843453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8" name="Google Shape;238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96" y="4545517"/>
            <a:ext cx="325994" cy="32599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01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01"/>
          <p:cNvSpPr txBox="1"/>
          <p:nvPr/>
        </p:nvSpPr>
        <p:spPr>
          <a:xfrm>
            <a:off x="478896" y="5173431"/>
            <a:ext cx="39796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ThinkWithUs @rethinkhealth.org</a:t>
            </a:r>
            <a:endParaRPr sz="20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01"/>
          <p:cNvSpPr txBox="1"/>
          <p:nvPr/>
        </p:nvSpPr>
        <p:spPr>
          <a:xfrm>
            <a:off x="469900" y="803829"/>
            <a:ext cx="291265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242" name="Google Shape;242;p101"/>
          <p:cNvSpPr txBox="1"/>
          <p:nvPr/>
        </p:nvSpPr>
        <p:spPr>
          <a:xfrm>
            <a:off x="392334" y="6423437"/>
            <a:ext cx="259205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COPYRIGHT ©2020 THE RIPPEL FOUNDATION.</a:t>
            </a:r>
            <a:endParaRPr/>
          </a:p>
        </p:txBody>
      </p:sp>
      <p:grpSp>
        <p:nvGrpSpPr>
          <p:cNvPr id="243" name="Google Shape;243;p101"/>
          <p:cNvGrpSpPr/>
          <p:nvPr/>
        </p:nvGrpSpPr>
        <p:grpSpPr>
          <a:xfrm>
            <a:off x="478896" y="5643093"/>
            <a:ext cx="718929" cy="325994"/>
            <a:chOff x="2558293" y="5360101"/>
            <a:chExt cx="718929" cy="325994"/>
          </a:xfrm>
        </p:grpSpPr>
        <p:pic>
          <p:nvPicPr>
            <p:cNvPr id="244" name="Google Shape;244;p10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51228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101"/>
          <p:cNvSpPr txBox="1"/>
          <p:nvPr/>
        </p:nvSpPr>
        <p:spPr>
          <a:xfrm>
            <a:off x="1283786" y="5645998"/>
            <a:ext cx="22810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ReThinkHealth.org</a:t>
            </a:r>
            <a:endParaRPr sz="20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uthor Title Page w Twitter">
  <p:cSld name="2 Author Title Page w Twitter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34540"/>
            <a:ext cx="9143999" cy="48234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Google Shape;37;p66"/>
          <p:cNvCxnSpPr/>
          <p:nvPr/>
        </p:nvCxnSpPr>
        <p:spPr>
          <a:xfrm rot="10800000" flipH="1">
            <a:off x="0" y="5200650"/>
            <a:ext cx="7772400" cy="330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oval" w="med" len="med"/>
          </a:ln>
        </p:spPr>
      </p:cxnSp>
      <p:pic>
        <p:nvPicPr>
          <p:cNvPr id="38" name="Google Shape;3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900" y="484050"/>
            <a:ext cx="3227412" cy="135551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6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66"/>
          <p:cNvSpPr txBox="1">
            <a:spLocks noGrp="1"/>
          </p:cNvSpPr>
          <p:nvPr>
            <p:ph type="body" idx="1"/>
          </p:nvPr>
        </p:nvSpPr>
        <p:spPr>
          <a:xfrm>
            <a:off x="457200" y="3976311"/>
            <a:ext cx="419576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body" idx="2"/>
          </p:nvPr>
        </p:nvSpPr>
        <p:spPr>
          <a:xfrm>
            <a:off x="457200" y="4495300"/>
            <a:ext cx="28189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body" idx="3"/>
          </p:nvPr>
        </p:nvSpPr>
        <p:spPr>
          <a:xfrm>
            <a:off x="457200" y="5394162"/>
            <a:ext cx="239168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6"/>
          <p:cNvSpPr txBox="1">
            <a:spLocks noGrp="1"/>
          </p:cNvSpPr>
          <p:nvPr>
            <p:ph type="body" idx="4"/>
          </p:nvPr>
        </p:nvSpPr>
        <p:spPr>
          <a:xfrm>
            <a:off x="457200" y="5720070"/>
            <a:ext cx="239168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" name="Google Shape;44;p66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6723" y="6169738"/>
            <a:ext cx="2248403" cy="59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General w Twitter">
  <p:cSld name="Get Connected General w Twitter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34540"/>
            <a:ext cx="9143999" cy="482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900" y="484050"/>
            <a:ext cx="3227412" cy="13555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102"/>
          <p:cNvCxnSpPr/>
          <p:nvPr/>
        </p:nvCxnSpPr>
        <p:spPr>
          <a:xfrm rot="10800000" flipH="1">
            <a:off x="0" y="5023952"/>
            <a:ext cx="4787900" cy="330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251" name="Google Shape;251;p102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02"/>
          <p:cNvSpPr txBox="1"/>
          <p:nvPr/>
        </p:nvSpPr>
        <p:spPr>
          <a:xfrm>
            <a:off x="478896" y="5173431"/>
            <a:ext cx="39796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 sz="20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02"/>
          <p:cNvSpPr txBox="1"/>
          <p:nvPr/>
        </p:nvSpPr>
        <p:spPr>
          <a:xfrm>
            <a:off x="469900" y="803829"/>
            <a:ext cx="291265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254" name="Google Shape;254;p102"/>
          <p:cNvSpPr txBox="1"/>
          <p:nvPr/>
        </p:nvSpPr>
        <p:spPr>
          <a:xfrm>
            <a:off x="392334" y="6423437"/>
            <a:ext cx="259205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COPYRIGHT ©2020 THE RIPPEL FOUNDATION.</a:t>
            </a:r>
            <a:endParaRPr/>
          </a:p>
        </p:txBody>
      </p:sp>
      <p:grpSp>
        <p:nvGrpSpPr>
          <p:cNvPr id="255" name="Google Shape;255;p102"/>
          <p:cNvGrpSpPr/>
          <p:nvPr/>
        </p:nvGrpSpPr>
        <p:grpSpPr>
          <a:xfrm>
            <a:off x="478896" y="5643093"/>
            <a:ext cx="718929" cy="325994"/>
            <a:chOff x="2558293" y="5360101"/>
            <a:chExt cx="718929" cy="325994"/>
          </a:xfrm>
        </p:grpSpPr>
        <p:pic>
          <p:nvPicPr>
            <p:cNvPr id="256" name="Google Shape;256;p10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10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51228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102"/>
          <p:cNvSpPr txBox="1"/>
          <p:nvPr/>
        </p:nvSpPr>
        <p:spPr>
          <a:xfrm>
            <a:off x="1283786" y="5645998"/>
            <a:ext cx="22810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ReThinkHealth.org</a:t>
            </a:r>
            <a:endParaRPr sz="20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102" descr="A close up of a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4419" y="6075800"/>
            <a:ext cx="2121089" cy="69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General ">
  <p:cSld name="Get Connected General 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34540"/>
            <a:ext cx="9143999" cy="482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900" y="484050"/>
            <a:ext cx="3227412" cy="13555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103"/>
          <p:cNvCxnSpPr/>
          <p:nvPr/>
        </p:nvCxnSpPr>
        <p:spPr>
          <a:xfrm rot="10800000" flipH="1">
            <a:off x="0" y="5023952"/>
            <a:ext cx="4787900" cy="330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264" name="Google Shape;264;p103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03"/>
          <p:cNvSpPr txBox="1"/>
          <p:nvPr/>
        </p:nvSpPr>
        <p:spPr>
          <a:xfrm>
            <a:off x="478896" y="5173431"/>
            <a:ext cx="3909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 sz="20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03"/>
          <p:cNvSpPr txBox="1"/>
          <p:nvPr/>
        </p:nvSpPr>
        <p:spPr>
          <a:xfrm>
            <a:off x="469900" y="803829"/>
            <a:ext cx="291265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267" name="Google Shape;267;p103"/>
          <p:cNvSpPr txBox="1"/>
          <p:nvPr/>
        </p:nvSpPr>
        <p:spPr>
          <a:xfrm>
            <a:off x="392334" y="6423437"/>
            <a:ext cx="259205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COPYRIGHT ©2020 THE RIPPEL FOUNDATION.</a:t>
            </a:r>
            <a:endParaRPr/>
          </a:p>
        </p:txBody>
      </p:sp>
      <p:grpSp>
        <p:nvGrpSpPr>
          <p:cNvPr id="268" name="Google Shape;268;p103"/>
          <p:cNvGrpSpPr/>
          <p:nvPr/>
        </p:nvGrpSpPr>
        <p:grpSpPr>
          <a:xfrm>
            <a:off x="478896" y="5643093"/>
            <a:ext cx="718929" cy="325994"/>
            <a:chOff x="2558293" y="5360101"/>
            <a:chExt cx="718929" cy="325994"/>
          </a:xfrm>
        </p:grpSpPr>
        <p:pic>
          <p:nvPicPr>
            <p:cNvPr id="269" name="Google Shape;269;p10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10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51228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1" name="Google Shape;271;p103"/>
          <p:cNvSpPr txBox="1"/>
          <p:nvPr/>
        </p:nvSpPr>
        <p:spPr>
          <a:xfrm>
            <a:off x="1283786" y="5645998"/>
            <a:ext cx="22810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ReThinkHealth.org</a:t>
            </a:r>
            <a:endParaRPr sz="20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y Use Copyright Slide">
  <p:cSld name="May Use Copyright Slide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34540"/>
            <a:ext cx="9143999" cy="482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900" y="484050"/>
            <a:ext cx="3227412" cy="135551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04"/>
          <p:cNvSpPr txBox="1"/>
          <p:nvPr/>
        </p:nvSpPr>
        <p:spPr>
          <a:xfrm>
            <a:off x="457200" y="6107966"/>
            <a:ext cx="259205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COPYRIGHT ©2019 THE RIPPEL FOUNDATION.</a:t>
            </a:r>
            <a:endParaRPr/>
          </a:p>
        </p:txBody>
      </p:sp>
      <p:sp>
        <p:nvSpPr>
          <p:cNvPr id="276" name="Google Shape;276;p104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04"/>
          <p:cNvSpPr/>
          <p:nvPr/>
        </p:nvSpPr>
        <p:spPr>
          <a:xfrm>
            <a:off x="457200" y="3460010"/>
            <a:ext cx="8219578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This work </a:t>
            </a:r>
            <a:r>
              <a:rPr lang="en-US"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be used, photocopied, and distributed for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educational purposes only and as long as the copyright notice remains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intact. For use on a website or social media platform, link directly to the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work on our website. Unless prior written permission is given by </a:t>
            </a:r>
            <a:r>
              <a:rPr lang="en-US"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Rippel </a:t>
            </a:r>
            <a:br>
              <a:rPr lang="en-US"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Foundation</a:t>
            </a: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, this material </a:t>
            </a:r>
            <a:r>
              <a:rPr lang="en-US"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may not </a:t>
            </a: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be (i) used or distributed for monetary </a:t>
            </a:r>
            <a:b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purposes (i.e., do not sell our work), and (ii) edited or changed in any way.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Please email requests or questions to: </a:t>
            </a:r>
            <a:r>
              <a:rPr lang="en-US"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 sz="16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04"/>
          <p:cNvSpPr txBox="1"/>
          <p:nvPr/>
        </p:nvSpPr>
        <p:spPr>
          <a:xfrm>
            <a:off x="83123" y="6676265"/>
            <a:ext cx="72455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Version 412020</a:t>
            </a:r>
            <a:endParaRPr sz="800" b="0" i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y Not Use Copyright Slide">
  <p:cSld name="May Not Use Copyright Slide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34540"/>
            <a:ext cx="9143999" cy="482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900" y="484050"/>
            <a:ext cx="3227412" cy="135551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05"/>
          <p:cNvSpPr txBox="1"/>
          <p:nvPr/>
        </p:nvSpPr>
        <p:spPr>
          <a:xfrm>
            <a:off x="457200" y="6107966"/>
            <a:ext cx="259205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COPYRIGHT ©2019 THE RIPPEL FOUNDATION.</a:t>
            </a:r>
            <a:endParaRPr/>
          </a:p>
        </p:txBody>
      </p:sp>
      <p:sp>
        <p:nvSpPr>
          <p:cNvPr id="283" name="Google Shape;283;p105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05"/>
          <p:cNvSpPr txBox="1"/>
          <p:nvPr/>
        </p:nvSpPr>
        <p:spPr>
          <a:xfrm>
            <a:off x="83123" y="6676265"/>
            <a:ext cx="72455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Version 412020</a:t>
            </a:r>
            <a:endParaRPr sz="800" b="0" i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05"/>
          <p:cNvSpPr/>
          <p:nvPr/>
        </p:nvSpPr>
        <p:spPr>
          <a:xfrm>
            <a:off x="457200" y="4127427"/>
            <a:ext cx="821957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This work </a:t>
            </a:r>
            <a:r>
              <a:rPr lang="en-US" sz="1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may not </a:t>
            </a: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be reproduced (copied), distributed, </a:t>
            </a:r>
            <a:b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displayed, or adapted in any manner unless prior written </a:t>
            </a:r>
            <a:b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permission is given by </a:t>
            </a:r>
            <a:r>
              <a:rPr lang="en-US" sz="1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Rippel Foundation</a:t>
            </a: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Please email requests or questions to: </a:t>
            </a:r>
            <a:r>
              <a:rPr lang="en-US"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 sz="16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9" name="Google Shape;289;p10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Google Shape;290;p10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107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Google Shape;292;p107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1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1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5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5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2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2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8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08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10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08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08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09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09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425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26" name="Google Shape;326;p109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425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10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25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28" name="Google Shape;328;p10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25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10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09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09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uthor Title Page">
  <p:cSld name="2 Author Title Page">
    <p:bg>
      <p:bgPr>
        <a:solidFill>
          <a:schemeClr val="lt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34540"/>
            <a:ext cx="9143999" cy="48234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47;p67"/>
          <p:cNvCxnSpPr/>
          <p:nvPr/>
        </p:nvCxnSpPr>
        <p:spPr>
          <a:xfrm rot="10800000" flipH="1">
            <a:off x="0" y="5200650"/>
            <a:ext cx="7772400" cy="330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oval" w="med" len="med"/>
          </a:ln>
        </p:spPr>
      </p:cxnSp>
      <p:pic>
        <p:nvPicPr>
          <p:cNvPr id="48" name="Google Shape;4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2900" y="484050"/>
            <a:ext cx="3227412" cy="1355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457200" y="3976311"/>
            <a:ext cx="419576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457200" y="4495300"/>
            <a:ext cx="281891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body" idx="3"/>
          </p:nvPr>
        </p:nvSpPr>
        <p:spPr>
          <a:xfrm>
            <a:off x="457200" y="5394162"/>
            <a:ext cx="239168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body" idx="4"/>
          </p:nvPr>
        </p:nvSpPr>
        <p:spPr>
          <a:xfrm>
            <a:off x="457200" y="5720070"/>
            <a:ext cx="2391680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10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10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6" name="Google Shape;336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1"/>
            <a:ext cx="912495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11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371600" lvl="2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2286000" lvl="4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743200" lvl="5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340" name="Google Shape;340;p1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075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341" name="Google Shape;341;p11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11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11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12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1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075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348" name="Google Shape;348;p1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12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12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13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11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13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13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4"/>
          <p:cNvSpPr txBox="1">
            <a:spLocks noGrp="1"/>
          </p:cNvSpPr>
          <p:nvPr>
            <p:ph type="title"/>
          </p:nvPr>
        </p:nvSpPr>
        <p:spPr>
          <a:xfrm rot="5400000">
            <a:off x="4623563" y="2285238"/>
            <a:ext cx="5811900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14"/>
          <p:cNvSpPr txBox="1">
            <a:spLocks noGrp="1"/>
          </p:cNvSpPr>
          <p:nvPr>
            <p:ph type="body" idx="1"/>
          </p:nvPr>
        </p:nvSpPr>
        <p:spPr>
          <a:xfrm rot="5400000">
            <a:off x="623063" y="370713"/>
            <a:ext cx="5811900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11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14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14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uthor Title Page">
  <p:cSld name="2 Author Title Page">
    <p:bg>
      <p:bgPr>
        <a:solidFill>
          <a:schemeClr val="lt2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4"/>
          <p:cNvSpPr/>
          <p:nvPr/>
        </p:nvSpPr>
        <p:spPr>
          <a:xfrm>
            <a:off x="-2" y="0"/>
            <a:ext cx="914400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4"/>
          <p:cNvSpPr txBox="1">
            <a:spLocks noGrp="1"/>
          </p:cNvSpPr>
          <p:nvPr>
            <p:ph type="body" idx="1"/>
          </p:nvPr>
        </p:nvSpPr>
        <p:spPr>
          <a:xfrm>
            <a:off x="450850" y="4466308"/>
            <a:ext cx="8235950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625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4" name="Google Shape;374;p54"/>
          <p:cNvSpPr txBox="1">
            <a:spLocks noGrp="1"/>
          </p:cNvSpPr>
          <p:nvPr>
            <p:ph type="body" idx="2"/>
          </p:nvPr>
        </p:nvSpPr>
        <p:spPr>
          <a:xfrm>
            <a:off x="450850" y="5449199"/>
            <a:ext cx="82359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F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9F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5" name="Google Shape;375;p54"/>
          <p:cNvSpPr txBox="1">
            <a:spLocks noGrp="1"/>
          </p:cNvSpPr>
          <p:nvPr>
            <p:ph type="body" idx="3"/>
          </p:nvPr>
        </p:nvSpPr>
        <p:spPr>
          <a:xfrm>
            <a:off x="450850" y="5988351"/>
            <a:ext cx="82359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6" name="Google Shape;376;p54"/>
          <p:cNvSpPr txBox="1">
            <a:spLocks noGrp="1"/>
          </p:cNvSpPr>
          <p:nvPr>
            <p:ph type="body" idx="4"/>
          </p:nvPr>
        </p:nvSpPr>
        <p:spPr>
          <a:xfrm>
            <a:off x="450850" y="6282264"/>
            <a:ext cx="82359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7" name="Google Shape;377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373"/>
            <a:ext cx="9144000" cy="422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321" y="3896483"/>
            <a:ext cx="1760505" cy="1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5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Bullet Points">
  <p:cSld name="Title / Subtitle / Bullet Points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6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3" name="Google Shape;383;p56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4" name="Google Shape;384;p56"/>
          <p:cNvSpPr txBox="1">
            <a:spLocks noGrp="1"/>
          </p:cNvSpPr>
          <p:nvPr>
            <p:ph type="body" idx="2"/>
          </p:nvPr>
        </p:nvSpPr>
        <p:spPr>
          <a:xfrm>
            <a:off x="484187" y="1823742"/>
            <a:ext cx="820261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5472">
          <p15:clr>
            <a:srgbClr val="FBAE40"/>
          </p15:clr>
        </p15:guide>
        <p15:guide id="2" orient="horz" pos="43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7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9" name="Google Shape;389;p5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0" name="Google Shape;390;p5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ppel Mission Statement">
  <p:cSld name="Rippel Mission Statement">
    <p:bg>
      <p:bgPr>
        <a:solidFill>
          <a:schemeClr val="lt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8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68"/>
          <p:cNvSpPr txBox="1"/>
          <p:nvPr/>
        </p:nvSpPr>
        <p:spPr>
          <a:xfrm>
            <a:off x="761202" y="768645"/>
            <a:ext cx="8314638" cy="580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Arial"/>
              <a:buNone/>
            </a:pPr>
            <a:r>
              <a:rPr lang="en-US" sz="38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Mission Statement</a:t>
            </a:r>
            <a:endParaRPr/>
          </a:p>
        </p:txBody>
      </p:sp>
      <p:sp>
        <p:nvSpPr>
          <p:cNvPr id="58" name="Google Shape;58;p68"/>
          <p:cNvSpPr txBox="1"/>
          <p:nvPr/>
        </p:nvSpPr>
        <p:spPr>
          <a:xfrm>
            <a:off x="1072487" y="1453044"/>
            <a:ext cx="6460956" cy="3747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To achieve better health, and contain costs, </a:t>
            </a:r>
            <a:b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we must simultaneously improve population </a:t>
            </a:r>
            <a:b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health and fundamentally redesign how we </a:t>
            </a:r>
            <a:b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deliver care. The Rippel Foundation’s mission </a:t>
            </a:r>
            <a:b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is to seed and support innovations at the </a:t>
            </a:r>
            <a:b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frontiers of this challenging work.</a:t>
            </a:r>
            <a:endParaRPr/>
          </a:p>
        </p:txBody>
      </p:sp>
      <p:pic>
        <p:nvPicPr>
          <p:cNvPr id="59" name="Google Shape;59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443" y="4027250"/>
            <a:ext cx="3225460" cy="105795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68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9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3" name="Google Shape;393;p59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thor Title Page">
  <p:cSld name="Author Title Page">
    <p:bg>
      <p:bgPr>
        <a:solidFill>
          <a:schemeClr val="lt2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Header / Footer">
  <p:cSld name="Blank with Header / Footer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uthor Title Page with Tweet">
  <p:cSld name="2 Author Title Page with Tweet">
    <p:bg>
      <p:bgPr>
        <a:solidFill>
          <a:schemeClr val="lt2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15"/>
          <p:cNvSpPr/>
          <p:nvPr/>
        </p:nvSpPr>
        <p:spPr>
          <a:xfrm>
            <a:off x="-2" y="0"/>
            <a:ext cx="914400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11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0169" y="7063776"/>
            <a:ext cx="2540000" cy="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15"/>
          <p:cNvSpPr txBox="1">
            <a:spLocks noGrp="1"/>
          </p:cNvSpPr>
          <p:nvPr>
            <p:ph type="body" idx="1"/>
          </p:nvPr>
        </p:nvSpPr>
        <p:spPr>
          <a:xfrm>
            <a:off x="450850" y="4466308"/>
            <a:ext cx="8235950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625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6" name="Google Shape;406;p115"/>
          <p:cNvSpPr txBox="1">
            <a:spLocks noGrp="1"/>
          </p:cNvSpPr>
          <p:nvPr>
            <p:ph type="body" idx="2"/>
          </p:nvPr>
        </p:nvSpPr>
        <p:spPr>
          <a:xfrm>
            <a:off x="450850" y="5449199"/>
            <a:ext cx="82359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" name="Google Shape;407;p115"/>
          <p:cNvSpPr txBox="1">
            <a:spLocks noGrp="1"/>
          </p:cNvSpPr>
          <p:nvPr>
            <p:ph type="body" idx="3"/>
          </p:nvPr>
        </p:nvSpPr>
        <p:spPr>
          <a:xfrm>
            <a:off x="450850" y="5988351"/>
            <a:ext cx="82359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8" name="Google Shape;408;p115"/>
          <p:cNvSpPr txBox="1">
            <a:spLocks noGrp="1"/>
          </p:cNvSpPr>
          <p:nvPr>
            <p:ph type="body" idx="4"/>
          </p:nvPr>
        </p:nvSpPr>
        <p:spPr>
          <a:xfrm>
            <a:off x="450850" y="6282264"/>
            <a:ext cx="82359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9" name="Google Shape;409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380"/>
            <a:ext cx="9144000" cy="422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827" y="3896483"/>
            <a:ext cx="1760505" cy="1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eal with Quote">
  <p:cSld name="Section Teal with Quote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6"/>
          <p:cNvSpPr/>
          <p:nvPr/>
        </p:nvSpPr>
        <p:spPr>
          <a:xfrm>
            <a:off x="0" y="10159"/>
            <a:ext cx="9144000" cy="68564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16"/>
          <p:cNvSpPr txBox="1">
            <a:spLocks noGrp="1"/>
          </p:cNvSpPr>
          <p:nvPr>
            <p:ph type="body" idx="1"/>
          </p:nvPr>
        </p:nvSpPr>
        <p:spPr>
          <a:xfrm>
            <a:off x="443220" y="4888497"/>
            <a:ext cx="4275137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4" name="Google Shape;414;p116"/>
          <p:cNvSpPr txBox="1">
            <a:spLocks noGrp="1"/>
          </p:cNvSpPr>
          <p:nvPr>
            <p:ph type="body" idx="2"/>
          </p:nvPr>
        </p:nvSpPr>
        <p:spPr>
          <a:xfrm>
            <a:off x="445558" y="5471510"/>
            <a:ext cx="1782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5" name="Google Shape;415;p116"/>
          <p:cNvSpPr txBox="1">
            <a:spLocks noGrp="1"/>
          </p:cNvSpPr>
          <p:nvPr>
            <p:ph type="body" idx="3"/>
          </p:nvPr>
        </p:nvSpPr>
        <p:spPr>
          <a:xfrm>
            <a:off x="4928130" y="4639667"/>
            <a:ext cx="379253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6" name="Google Shape;416;p116"/>
          <p:cNvSpPr txBox="1">
            <a:spLocks noGrp="1"/>
          </p:cNvSpPr>
          <p:nvPr>
            <p:ph type="body" idx="4"/>
          </p:nvPr>
        </p:nvSpPr>
        <p:spPr>
          <a:xfrm>
            <a:off x="4928130" y="6131481"/>
            <a:ext cx="37925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7" name="Google Shape;417;p116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26"/>
            <a:ext cx="9144000" cy="4305300"/>
          </a:xfrm>
          <a:prstGeom prst="rect">
            <a:avLst/>
          </a:prstGeom>
          <a:noFill/>
          <a:ln>
            <a:noFill/>
          </a:ln>
          <a:effectLst>
            <a:outerShdw blurRad="127000" dist="635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Purple ">
  <p:cSld name="Section Purple 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17"/>
          <p:cNvSpPr/>
          <p:nvPr/>
        </p:nvSpPr>
        <p:spPr>
          <a:xfrm>
            <a:off x="0" y="-1"/>
            <a:ext cx="9144000" cy="68564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17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17"/>
          <p:cNvSpPr txBox="1">
            <a:spLocks noGrp="1"/>
          </p:cNvSpPr>
          <p:nvPr>
            <p:ph type="body" idx="1"/>
          </p:nvPr>
        </p:nvSpPr>
        <p:spPr>
          <a:xfrm>
            <a:off x="443220" y="5388050"/>
            <a:ext cx="8259455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" name="Google Shape;423;p117"/>
          <p:cNvSpPr txBox="1">
            <a:spLocks noGrp="1"/>
          </p:cNvSpPr>
          <p:nvPr>
            <p:ph type="body" idx="2"/>
          </p:nvPr>
        </p:nvSpPr>
        <p:spPr>
          <a:xfrm>
            <a:off x="445558" y="5996464"/>
            <a:ext cx="1782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4" name="Google Shape;424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305300"/>
          </a:xfrm>
          <a:prstGeom prst="rect">
            <a:avLst/>
          </a:prstGeom>
          <a:noFill/>
          <a:ln>
            <a:noFill/>
          </a:ln>
          <a:effectLst>
            <a:outerShdw blurRad="127000" dist="635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Purple with Quote">
  <p:cSld name="Section Purple with Quote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8"/>
          <p:cNvSpPr/>
          <p:nvPr/>
        </p:nvSpPr>
        <p:spPr>
          <a:xfrm>
            <a:off x="0" y="-1"/>
            <a:ext cx="9144000" cy="68564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18"/>
          <p:cNvSpPr txBox="1">
            <a:spLocks noGrp="1"/>
          </p:cNvSpPr>
          <p:nvPr>
            <p:ph type="body" idx="1"/>
          </p:nvPr>
        </p:nvSpPr>
        <p:spPr>
          <a:xfrm>
            <a:off x="4928130" y="4639667"/>
            <a:ext cx="379253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8" name="Google Shape;428;p118"/>
          <p:cNvSpPr txBox="1">
            <a:spLocks noGrp="1"/>
          </p:cNvSpPr>
          <p:nvPr>
            <p:ph type="body" idx="2"/>
          </p:nvPr>
        </p:nvSpPr>
        <p:spPr>
          <a:xfrm>
            <a:off x="4928130" y="6131481"/>
            <a:ext cx="37925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9" name="Google Shape;429;p118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18"/>
          <p:cNvSpPr txBox="1">
            <a:spLocks noGrp="1"/>
          </p:cNvSpPr>
          <p:nvPr>
            <p:ph type="body" idx="3"/>
          </p:nvPr>
        </p:nvSpPr>
        <p:spPr>
          <a:xfrm>
            <a:off x="443221" y="5388050"/>
            <a:ext cx="4357380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1" name="Google Shape;431;p118"/>
          <p:cNvSpPr txBox="1">
            <a:spLocks noGrp="1"/>
          </p:cNvSpPr>
          <p:nvPr>
            <p:ph type="body" idx="4"/>
          </p:nvPr>
        </p:nvSpPr>
        <p:spPr>
          <a:xfrm>
            <a:off x="445558" y="5996464"/>
            <a:ext cx="1782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32" name="Google Shape;432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587"/>
            <a:ext cx="9144000" cy="4305300"/>
          </a:xfrm>
          <a:prstGeom prst="rect">
            <a:avLst/>
          </a:prstGeom>
          <a:noFill/>
          <a:ln>
            <a:noFill/>
          </a:ln>
          <a:effectLst>
            <a:outerShdw blurRad="127000" dist="635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Bullets / Picture Right">
  <p:cSld name="Title / Subtitle / Bullets / Picture Righ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19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5" name="Google Shape;435;p119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Google Shape;436;p119"/>
          <p:cNvSpPr>
            <a:spLocks noGrp="1"/>
          </p:cNvSpPr>
          <p:nvPr>
            <p:ph type="pic" idx="2"/>
          </p:nvPr>
        </p:nvSpPr>
        <p:spPr>
          <a:xfrm>
            <a:off x="5035550" y="1562146"/>
            <a:ext cx="3657600" cy="4343400"/>
          </a:xfrm>
          <a:prstGeom prst="rect">
            <a:avLst/>
          </a:prstGeom>
          <a:noFill/>
          <a:ln>
            <a:noFill/>
          </a:ln>
        </p:spPr>
      </p:sp>
      <p:sp>
        <p:nvSpPr>
          <p:cNvPr id="437" name="Google Shape;437;p119"/>
          <p:cNvSpPr txBox="1">
            <a:spLocks noGrp="1"/>
          </p:cNvSpPr>
          <p:nvPr>
            <p:ph type="body" idx="3"/>
          </p:nvPr>
        </p:nvSpPr>
        <p:spPr>
          <a:xfrm>
            <a:off x="484187" y="1823742"/>
            <a:ext cx="419576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Bullets / Picture Left">
  <p:cSld name="Title / Subtitle / Bullets / Picture Left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20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0" name="Google Shape;440;p120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1" name="Google Shape;441;p120"/>
          <p:cNvSpPr>
            <a:spLocks noGrp="1"/>
          </p:cNvSpPr>
          <p:nvPr>
            <p:ph type="pic" idx="2"/>
          </p:nvPr>
        </p:nvSpPr>
        <p:spPr>
          <a:xfrm>
            <a:off x="484187" y="1562146"/>
            <a:ext cx="3657600" cy="4343400"/>
          </a:xfrm>
          <a:prstGeom prst="rect">
            <a:avLst/>
          </a:prstGeom>
          <a:noFill/>
          <a:ln>
            <a:noFill/>
          </a:ln>
        </p:spPr>
      </p:sp>
      <p:sp>
        <p:nvSpPr>
          <p:cNvPr id="442" name="Google Shape;442;p120"/>
          <p:cNvSpPr txBox="1">
            <a:spLocks noGrp="1"/>
          </p:cNvSpPr>
          <p:nvPr>
            <p:ph type="body" idx="3"/>
          </p:nvPr>
        </p:nvSpPr>
        <p:spPr>
          <a:xfrm>
            <a:off x="4572000" y="1823742"/>
            <a:ext cx="4114800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Text / Picture Bottom">
  <p:cSld name="Title / Subtitle / Text / Picture Bottom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21"/>
          <p:cNvSpPr>
            <a:spLocks noGrp="1"/>
          </p:cNvSpPr>
          <p:nvPr>
            <p:ph type="pic" idx="2"/>
          </p:nvPr>
        </p:nvSpPr>
        <p:spPr>
          <a:xfrm>
            <a:off x="484269" y="2880325"/>
            <a:ext cx="82296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445" name="Google Shape;445;p121"/>
          <p:cNvSpPr txBox="1">
            <a:spLocks noGrp="1"/>
          </p:cNvSpPr>
          <p:nvPr>
            <p:ph type="body" idx="1"/>
          </p:nvPr>
        </p:nvSpPr>
        <p:spPr>
          <a:xfrm>
            <a:off x="484270" y="1613338"/>
            <a:ext cx="82073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6" name="Google Shape;446;p121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7" name="Google Shape;447;p121"/>
          <p:cNvSpPr txBox="1">
            <a:spLocks noGrp="1"/>
          </p:cNvSpPr>
          <p:nvPr>
            <p:ph type="body" idx="3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ection Page">
  <p:cSld name="White Section Pag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69"/>
          <p:cNvSpPr txBox="1">
            <a:spLocks noGrp="1"/>
          </p:cNvSpPr>
          <p:nvPr>
            <p:ph type="body" idx="1"/>
          </p:nvPr>
        </p:nvSpPr>
        <p:spPr>
          <a:xfrm>
            <a:off x="6254449" y="5030502"/>
            <a:ext cx="2427588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69"/>
          <p:cNvSpPr txBox="1">
            <a:spLocks noGrp="1"/>
          </p:cNvSpPr>
          <p:nvPr>
            <p:ph type="body" idx="2"/>
          </p:nvPr>
        </p:nvSpPr>
        <p:spPr>
          <a:xfrm>
            <a:off x="6899498" y="5549900"/>
            <a:ext cx="1782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5" name="Google Shape;65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398153" cy="47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69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Text / Picture Bottom">
  <p:cSld name="Title / Text / Picture Bottom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22"/>
          <p:cNvSpPr>
            <a:spLocks noGrp="1"/>
          </p:cNvSpPr>
          <p:nvPr>
            <p:ph type="pic" idx="2"/>
          </p:nvPr>
        </p:nvSpPr>
        <p:spPr>
          <a:xfrm>
            <a:off x="484269" y="2880325"/>
            <a:ext cx="82296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450" name="Google Shape;450;p122"/>
          <p:cNvSpPr txBox="1">
            <a:spLocks noGrp="1"/>
          </p:cNvSpPr>
          <p:nvPr>
            <p:ph type="body" idx="1"/>
          </p:nvPr>
        </p:nvSpPr>
        <p:spPr>
          <a:xfrm>
            <a:off x="484270" y="1304588"/>
            <a:ext cx="82073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1" name="Google Shape;451;p122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Picture Bottom">
  <p:cSld name="Title / Subtitle / Picture Bottom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23"/>
          <p:cNvSpPr>
            <a:spLocks noGrp="1"/>
          </p:cNvSpPr>
          <p:nvPr>
            <p:ph type="pic" idx="2"/>
          </p:nvPr>
        </p:nvSpPr>
        <p:spPr>
          <a:xfrm>
            <a:off x="484269" y="1613337"/>
            <a:ext cx="8229600" cy="4480560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123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5" name="Google Shape;455;p123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Picture">
  <p:cSld name="Title / Picture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24"/>
          <p:cNvSpPr>
            <a:spLocks noGrp="1"/>
          </p:cNvSpPr>
          <p:nvPr>
            <p:ph type="pic" idx="2"/>
          </p:nvPr>
        </p:nvSpPr>
        <p:spPr>
          <a:xfrm>
            <a:off x="484269" y="1304588"/>
            <a:ext cx="8229600" cy="4800600"/>
          </a:xfrm>
          <a:prstGeom prst="rect">
            <a:avLst/>
          </a:prstGeom>
          <a:noFill/>
          <a:ln>
            <a:noFill/>
          </a:ln>
        </p:spPr>
      </p:sp>
      <p:sp>
        <p:nvSpPr>
          <p:cNvPr id="458" name="Google Shape;458;p124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/ Footer / Picture">
  <p:cSld name="Header / Footer / Picture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25"/>
          <p:cNvSpPr>
            <a:spLocks noGrp="1"/>
          </p:cNvSpPr>
          <p:nvPr>
            <p:ph type="pic" idx="2"/>
          </p:nvPr>
        </p:nvSpPr>
        <p:spPr>
          <a:xfrm>
            <a:off x="484272" y="534955"/>
            <a:ext cx="8229600" cy="55778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- No Header / Footer">
  <p:cSld name="Full Picture - No Header / Footer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2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126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with Quote">
  <p:cSld name="Full Picture with Quote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2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8" name="Google Shape;468;p127"/>
          <p:cNvSpPr txBox="1">
            <a:spLocks noGrp="1"/>
          </p:cNvSpPr>
          <p:nvPr>
            <p:ph type="body" idx="1"/>
          </p:nvPr>
        </p:nvSpPr>
        <p:spPr>
          <a:xfrm>
            <a:off x="461963" y="2971800"/>
            <a:ext cx="4046537" cy="2954655"/>
          </a:xfrm>
          <a:prstGeom prst="rect">
            <a:avLst/>
          </a:prstGeom>
          <a:solidFill>
            <a:schemeClr val="lt2">
              <a:alpha val="69803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9" name="Google Shape;469;p127"/>
          <p:cNvSpPr txBox="1">
            <a:spLocks noGrp="1"/>
          </p:cNvSpPr>
          <p:nvPr>
            <p:ph type="body" idx="3"/>
          </p:nvPr>
        </p:nvSpPr>
        <p:spPr>
          <a:xfrm>
            <a:off x="461963" y="5926455"/>
            <a:ext cx="4046537" cy="400110"/>
          </a:xfrm>
          <a:prstGeom prst="rect">
            <a:avLst/>
          </a:prstGeom>
          <a:solidFill>
            <a:schemeClr val="lt2">
              <a:alpha val="69803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0" name="Google Shape;470;p127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/ Picture Top / Text Bottom">
  <p:cSld name="3 Column / Picture Top / Text Bottom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28"/>
          <p:cNvSpPr>
            <a:spLocks noGrp="1"/>
          </p:cNvSpPr>
          <p:nvPr>
            <p:ph type="pic" idx="2"/>
          </p:nvPr>
        </p:nvSpPr>
        <p:spPr>
          <a:xfrm>
            <a:off x="484270" y="597479"/>
            <a:ext cx="25146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473" name="Google Shape;473;p128"/>
          <p:cNvSpPr>
            <a:spLocks noGrp="1"/>
          </p:cNvSpPr>
          <p:nvPr>
            <p:ph type="pic" idx="3"/>
          </p:nvPr>
        </p:nvSpPr>
        <p:spPr>
          <a:xfrm>
            <a:off x="6180220" y="597479"/>
            <a:ext cx="25146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474" name="Google Shape;474;p128"/>
          <p:cNvSpPr>
            <a:spLocks noGrp="1"/>
          </p:cNvSpPr>
          <p:nvPr>
            <p:ph type="pic" idx="4"/>
          </p:nvPr>
        </p:nvSpPr>
        <p:spPr>
          <a:xfrm>
            <a:off x="3332204" y="597479"/>
            <a:ext cx="25146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475" name="Google Shape;475;p128"/>
          <p:cNvSpPr txBox="1">
            <a:spLocks noGrp="1"/>
          </p:cNvSpPr>
          <p:nvPr>
            <p:ph type="body" idx="1"/>
          </p:nvPr>
        </p:nvSpPr>
        <p:spPr>
          <a:xfrm>
            <a:off x="484271" y="2640174"/>
            <a:ext cx="2514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6" name="Google Shape;476;p128"/>
          <p:cNvSpPr txBox="1">
            <a:spLocks noGrp="1"/>
          </p:cNvSpPr>
          <p:nvPr>
            <p:ph type="body" idx="5"/>
          </p:nvPr>
        </p:nvSpPr>
        <p:spPr>
          <a:xfrm>
            <a:off x="3332204" y="2640174"/>
            <a:ext cx="2514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" name="Google Shape;477;p128"/>
          <p:cNvSpPr txBox="1">
            <a:spLocks noGrp="1"/>
          </p:cNvSpPr>
          <p:nvPr>
            <p:ph type="body" idx="6"/>
          </p:nvPr>
        </p:nvSpPr>
        <p:spPr>
          <a:xfrm>
            <a:off x="6180220" y="2640174"/>
            <a:ext cx="2514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/ Picture Top / Text Bottom">
  <p:cSld name="2 Column / Picture Top / Text Bottom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29"/>
          <p:cNvSpPr txBox="1">
            <a:spLocks noGrp="1"/>
          </p:cNvSpPr>
          <p:nvPr>
            <p:ph type="body" idx="1"/>
          </p:nvPr>
        </p:nvSpPr>
        <p:spPr>
          <a:xfrm>
            <a:off x="490537" y="2640174"/>
            <a:ext cx="388627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0" name="Google Shape;480;p129"/>
          <p:cNvSpPr>
            <a:spLocks noGrp="1"/>
          </p:cNvSpPr>
          <p:nvPr>
            <p:ph type="pic" idx="2"/>
          </p:nvPr>
        </p:nvSpPr>
        <p:spPr>
          <a:xfrm>
            <a:off x="490617" y="597479"/>
            <a:ext cx="38862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129"/>
          <p:cNvSpPr>
            <a:spLocks noGrp="1"/>
          </p:cNvSpPr>
          <p:nvPr>
            <p:ph type="pic" idx="3"/>
          </p:nvPr>
        </p:nvSpPr>
        <p:spPr>
          <a:xfrm>
            <a:off x="4802267" y="597479"/>
            <a:ext cx="38862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482" name="Google Shape;482;p129"/>
          <p:cNvSpPr txBox="1">
            <a:spLocks noGrp="1"/>
          </p:cNvSpPr>
          <p:nvPr>
            <p:ph type="body" idx="4"/>
          </p:nvPr>
        </p:nvSpPr>
        <p:spPr>
          <a:xfrm>
            <a:off x="4802267" y="2640174"/>
            <a:ext cx="388627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Text">
  <p:cSld name="Title / Subtitle /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30"/>
          <p:cNvSpPr txBox="1">
            <a:spLocks noGrp="1"/>
          </p:cNvSpPr>
          <p:nvPr>
            <p:ph type="body" idx="1"/>
          </p:nvPr>
        </p:nvSpPr>
        <p:spPr>
          <a:xfrm>
            <a:off x="490537" y="1828800"/>
            <a:ext cx="81980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5" name="Google Shape;485;p130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6" name="Google Shape;486;p130"/>
          <p:cNvSpPr txBox="1">
            <a:spLocks noGrp="1"/>
          </p:cNvSpPr>
          <p:nvPr>
            <p:ph type="body" idx="2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Text">
  <p:cSld name="Title / Text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1"/>
          <p:cNvSpPr txBox="1">
            <a:spLocks noGrp="1"/>
          </p:cNvSpPr>
          <p:nvPr>
            <p:ph type="body" idx="1"/>
          </p:nvPr>
        </p:nvSpPr>
        <p:spPr>
          <a:xfrm>
            <a:off x="490537" y="1496291"/>
            <a:ext cx="8198009" cy="444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9" name="Google Shape;489;p131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Section Page w Quote">
  <p:cSld name="White Section Page w Quo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70"/>
          <p:cNvSpPr txBox="1">
            <a:spLocks noGrp="1"/>
          </p:cNvSpPr>
          <p:nvPr>
            <p:ph type="body" idx="1"/>
          </p:nvPr>
        </p:nvSpPr>
        <p:spPr>
          <a:xfrm>
            <a:off x="6254449" y="5030502"/>
            <a:ext cx="2427588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70"/>
          <p:cNvSpPr txBox="1">
            <a:spLocks noGrp="1"/>
          </p:cNvSpPr>
          <p:nvPr>
            <p:ph type="body" idx="2"/>
          </p:nvPr>
        </p:nvSpPr>
        <p:spPr>
          <a:xfrm>
            <a:off x="6899498" y="5549900"/>
            <a:ext cx="1782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1" name="Google Shape;71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398153" cy="47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0"/>
          <p:cNvSpPr txBox="1">
            <a:spLocks noGrp="1"/>
          </p:cNvSpPr>
          <p:nvPr>
            <p:ph type="body" idx="3"/>
          </p:nvPr>
        </p:nvSpPr>
        <p:spPr>
          <a:xfrm>
            <a:off x="4874808" y="628650"/>
            <a:ext cx="3792537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70"/>
          <p:cNvSpPr txBox="1">
            <a:spLocks noGrp="1"/>
          </p:cNvSpPr>
          <p:nvPr>
            <p:ph type="body" idx="4"/>
          </p:nvPr>
        </p:nvSpPr>
        <p:spPr>
          <a:xfrm>
            <a:off x="4874808" y="2783086"/>
            <a:ext cx="379253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70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32"/>
          <p:cNvSpPr txBox="1">
            <a:spLocks noGrp="1"/>
          </p:cNvSpPr>
          <p:nvPr>
            <p:ph type="body" idx="1"/>
          </p:nvPr>
        </p:nvSpPr>
        <p:spPr>
          <a:xfrm>
            <a:off x="490537" y="676735"/>
            <a:ext cx="8198009" cy="526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2 Column Text">
  <p:cSld name="Title / Subtitle / 2 Column Tex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33"/>
          <p:cNvSpPr txBox="1">
            <a:spLocks noGrp="1"/>
          </p:cNvSpPr>
          <p:nvPr>
            <p:ph type="body" idx="1"/>
          </p:nvPr>
        </p:nvSpPr>
        <p:spPr>
          <a:xfrm>
            <a:off x="490537" y="1828800"/>
            <a:ext cx="388627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4" name="Google Shape;494;p133"/>
          <p:cNvSpPr txBox="1">
            <a:spLocks noGrp="1"/>
          </p:cNvSpPr>
          <p:nvPr>
            <p:ph type="body" idx="2"/>
          </p:nvPr>
        </p:nvSpPr>
        <p:spPr>
          <a:xfrm>
            <a:off x="4802267" y="1828800"/>
            <a:ext cx="388627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5" name="Google Shape;495;p133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6" name="Google Shape;496;p133"/>
          <p:cNvSpPr txBox="1">
            <a:spLocks noGrp="1"/>
          </p:cNvSpPr>
          <p:nvPr>
            <p:ph type="body" idx="3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2 Column Text">
  <p:cSld name="Title / 2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34"/>
          <p:cNvSpPr txBox="1">
            <a:spLocks noGrp="1"/>
          </p:cNvSpPr>
          <p:nvPr>
            <p:ph type="body" idx="1"/>
          </p:nvPr>
        </p:nvSpPr>
        <p:spPr>
          <a:xfrm>
            <a:off x="490537" y="1520050"/>
            <a:ext cx="3886279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9" name="Google Shape;499;p134"/>
          <p:cNvSpPr txBox="1">
            <a:spLocks noGrp="1"/>
          </p:cNvSpPr>
          <p:nvPr>
            <p:ph type="body" idx="2"/>
          </p:nvPr>
        </p:nvSpPr>
        <p:spPr>
          <a:xfrm>
            <a:off x="4802267" y="1520050"/>
            <a:ext cx="3886279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Google Shape;500;p134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Text">
  <p:cSld name="2 Column Tex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35"/>
          <p:cNvSpPr txBox="1">
            <a:spLocks noGrp="1"/>
          </p:cNvSpPr>
          <p:nvPr>
            <p:ph type="body" idx="1"/>
          </p:nvPr>
        </p:nvSpPr>
        <p:spPr>
          <a:xfrm>
            <a:off x="490537" y="685799"/>
            <a:ext cx="3886279" cy="530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3" name="Google Shape;503;p135"/>
          <p:cNvSpPr txBox="1">
            <a:spLocks noGrp="1"/>
          </p:cNvSpPr>
          <p:nvPr>
            <p:ph type="body" idx="2"/>
          </p:nvPr>
        </p:nvSpPr>
        <p:spPr>
          <a:xfrm>
            <a:off x="4802267" y="685800"/>
            <a:ext cx="3886279" cy="530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3 Column Text">
  <p:cSld name="Title / Subtitle / 3 Column Text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36"/>
          <p:cNvSpPr txBox="1">
            <a:spLocks noGrp="1"/>
          </p:cNvSpPr>
          <p:nvPr>
            <p:ph type="body" idx="1"/>
          </p:nvPr>
        </p:nvSpPr>
        <p:spPr>
          <a:xfrm>
            <a:off x="484271" y="1828800"/>
            <a:ext cx="251460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6" name="Google Shape;506;p136"/>
          <p:cNvSpPr txBox="1">
            <a:spLocks noGrp="1"/>
          </p:cNvSpPr>
          <p:nvPr>
            <p:ph type="body" idx="2"/>
          </p:nvPr>
        </p:nvSpPr>
        <p:spPr>
          <a:xfrm>
            <a:off x="3332204" y="1828800"/>
            <a:ext cx="251460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7" name="Google Shape;507;p136"/>
          <p:cNvSpPr txBox="1">
            <a:spLocks noGrp="1"/>
          </p:cNvSpPr>
          <p:nvPr>
            <p:ph type="body" idx="3"/>
          </p:nvPr>
        </p:nvSpPr>
        <p:spPr>
          <a:xfrm>
            <a:off x="6180220" y="1828800"/>
            <a:ext cx="251460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8" name="Google Shape;508;p136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9" name="Google Shape;509;p136"/>
          <p:cNvSpPr txBox="1">
            <a:spLocks noGrp="1"/>
          </p:cNvSpPr>
          <p:nvPr>
            <p:ph type="body" idx="4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3 Column Text">
  <p:cSld name="Title / 3 Column 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37"/>
          <p:cNvSpPr txBox="1">
            <a:spLocks noGrp="1"/>
          </p:cNvSpPr>
          <p:nvPr>
            <p:ph type="body" idx="1"/>
          </p:nvPr>
        </p:nvSpPr>
        <p:spPr>
          <a:xfrm>
            <a:off x="484271" y="1520050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2" name="Google Shape;512;p137"/>
          <p:cNvSpPr txBox="1">
            <a:spLocks noGrp="1"/>
          </p:cNvSpPr>
          <p:nvPr>
            <p:ph type="body" idx="2"/>
          </p:nvPr>
        </p:nvSpPr>
        <p:spPr>
          <a:xfrm>
            <a:off x="3332204" y="1520051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3" name="Google Shape;513;p137"/>
          <p:cNvSpPr txBox="1">
            <a:spLocks noGrp="1"/>
          </p:cNvSpPr>
          <p:nvPr>
            <p:ph type="body" idx="3"/>
          </p:nvPr>
        </p:nvSpPr>
        <p:spPr>
          <a:xfrm>
            <a:off x="6180220" y="1520051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4" name="Google Shape;514;p137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Text">
  <p:cSld name="3 Column Text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8"/>
          <p:cNvSpPr txBox="1">
            <a:spLocks noGrp="1"/>
          </p:cNvSpPr>
          <p:nvPr>
            <p:ph type="body" idx="1"/>
          </p:nvPr>
        </p:nvSpPr>
        <p:spPr>
          <a:xfrm>
            <a:off x="484271" y="597480"/>
            <a:ext cx="2514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7" name="Google Shape;517;p138"/>
          <p:cNvSpPr txBox="1">
            <a:spLocks noGrp="1"/>
          </p:cNvSpPr>
          <p:nvPr>
            <p:ph type="body" idx="2"/>
          </p:nvPr>
        </p:nvSpPr>
        <p:spPr>
          <a:xfrm>
            <a:off x="3332204" y="597479"/>
            <a:ext cx="2514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8" name="Google Shape;518;p138"/>
          <p:cNvSpPr txBox="1">
            <a:spLocks noGrp="1"/>
          </p:cNvSpPr>
          <p:nvPr>
            <p:ph type="body" idx="3"/>
          </p:nvPr>
        </p:nvSpPr>
        <p:spPr>
          <a:xfrm>
            <a:off x="6180220" y="597479"/>
            <a:ext cx="2514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3 Chart Graphics">
  <p:cSld name="Title / Subtitle / 3 Chart Graphics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39"/>
          <p:cNvSpPr>
            <a:spLocks noGrp="1"/>
          </p:cNvSpPr>
          <p:nvPr>
            <p:ph type="chart" idx="2"/>
          </p:nvPr>
        </p:nvSpPr>
        <p:spPr>
          <a:xfrm>
            <a:off x="6180137" y="1828800"/>
            <a:ext cx="251468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1" name="Google Shape;521;p139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2" name="Google Shape;522;p139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3" name="Google Shape;523;p139"/>
          <p:cNvSpPr>
            <a:spLocks noGrp="1"/>
          </p:cNvSpPr>
          <p:nvPr>
            <p:ph type="chart" idx="3"/>
          </p:nvPr>
        </p:nvSpPr>
        <p:spPr>
          <a:xfrm>
            <a:off x="484271" y="1828800"/>
            <a:ext cx="251468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4" name="Google Shape;524;p139"/>
          <p:cNvSpPr>
            <a:spLocks noGrp="1"/>
          </p:cNvSpPr>
          <p:nvPr>
            <p:ph type="chart" idx="4"/>
          </p:nvPr>
        </p:nvSpPr>
        <p:spPr>
          <a:xfrm>
            <a:off x="3332204" y="1828800"/>
            <a:ext cx="251468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2 Chart Graphics">
  <p:cSld name="Title / Subtitle / 2 Chart Graphics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40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7" name="Google Shape;527;p140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8" name="Google Shape;528;p140"/>
          <p:cNvSpPr>
            <a:spLocks noGrp="1"/>
          </p:cNvSpPr>
          <p:nvPr>
            <p:ph type="chart" idx="2"/>
          </p:nvPr>
        </p:nvSpPr>
        <p:spPr>
          <a:xfrm>
            <a:off x="484270" y="1828800"/>
            <a:ext cx="38404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9" name="Google Shape;529;p140"/>
          <p:cNvSpPr>
            <a:spLocks noGrp="1"/>
          </p:cNvSpPr>
          <p:nvPr>
            <p:ph type="chart" idx="3"/>
          </p:nvPr>
        </p:nvSpPr>
        <p:spPr>
          <a:xfrm>
            <a:off x="4854340" y="1828800"/>
            <a:ext cx="38404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1 Chart Graphic">
  <p:cSld name="Title / Subtitle / 1 Chart Graphic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41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2" name="Google Shape;532;p141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3" name="Google Shape;533;p141"/>
          <p:cNvSpPr>
            <a:spLocks noGrp="1"/>
          </p:cNvSpPr>
          <p:nvPr>
            <p:ph type="chart" idx="2"/>
          </p:nvPr>
        </p:nvSpPr>
        <p:spPr>
          <a:xfrm>
            <a:off x="484270" y="1828800"/>
            <a:ext cx="820253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Header / Footer">
  <p:cSld name="Blank with Header / Foot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1"/>
          <p:cNvSpPr txBox="1"/>
          <p:nvPr/>
        </p:nvSpPr>
        <p:spPr>
          <a:xfrm>
            <a:off x="8647290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Personal w All Social">
  <p:cSld name="Get Connected Personal w All Social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42"/>
          <p:cNvSpPr txBox="1">
            <a:spLocks noGrp="1"/>
          </p:cNvSpPr>
          <p:nvPr>
            <p:ph type="body" idx="1"/>
          </p:nvPr>
        </p:nvSpPr>
        <p:spPr>
          <a:xfrm>
            <a:off x="549227" y="4737019"/>
            <a:ext cx="3652267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6" name="Google Shape;536;p142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42"/>
          <p:cNvSpPr txBox="1">
            <a:spLocks noGrp="1"/>
          </p:cNvSpPr>
          <p:nvPr>
            <p:ph type="body" idx="2"/>
          </p:nvPr>
        </p:nvSpPr>
        <p:spPr>
          <a:xfrm>
            <a:off x="552360" y="3917092"/>
            <a:ext cx="3689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38" name="Google Shape;538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7" y="5166366"/>
            <a:ext cx="325994" cy="32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42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541" name="Google Shape;541;p142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142" descr="TRF_SecondTitle_Connected-Teal_2.jpg"/>
          <p:cNvPicPr preferRelativeResize="0"/>
          <p:nvPr/>
        </p:nvPicPr>
        <p:blipFill rotWithShape="1">
          <a:blip r:embed="rId4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543" name="Google Shape;543;p142"/>
          <p:cNvSpPr txBox="1">
            <a:spLocks noGrp="1"/>
          </p:cNvSpPr>
          <p:nvPr>
            <p:ph type="body" idx="3"/>
          </p:nvPr>
        </p:nvSpPr>
        <p:spPr>
          <a:xfrm>
            <a:off x="552360" y="4373907"/>
            <a:ext cx="133631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4" name="Google Shape;544;p142"/>
          <p:cNvSpPr txBox="1"/>
          <p:nvPr/>
        </p:nvSpPr>
        <p:spPr>
          <a:xfrm>
            <a:off x="5154346" y="2403828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42"/>
          <p:cNvSpPr txBox="1"/>
          <p:nvPr/>
        </p:nvSpPr>
        <p:spPr>
          <a:xfrm>
            <a:off x="5154346" y="4144357"/>
            <a:ext cx="2906245" cy="4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ReThinkHealth.org      #ThinkWithUs</a:t>
            </a:r>
            <a:endParaRPr sz="1400" b="0" i="0" u="none" strike="noStrike" cap="none">
              <a:solidFill>
                <a:srgbClr val="E669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p142"/>
          <p:cNvGrpSpPr/>
          <p:nvPr/>
        </p:nvGrpSpPr>
        <p:grpSpPr>
          <a:xfrm>
            <a:off x="5154346" y="2035151"/>
            <a:ext cx="596127" cy="277058"/>
            <a:chOff x="2558293" y="5360101"/>
            <a:chExt cx="701418" cy="325994"/>
          </a:xfrm>
        </p:grpSpPr>
        <p:pic>
          <p:nvPicPr>
            <p:cNvPr id="547" name="Google Shape;547;p1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1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9" name="Google Shape;549;p142" descr="FS-Logo_PowerPoi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4346" y="5086084"/>
            <a:ext cx="1548044" cy="720946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42"/>
          <p:cNvSpPr txBox="1"/>
          <p:nvPr/>
        </p:nvSpPr>
        <p:spPr>
          <a:xfrm>
            <a:off x="5098572" y="1231144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551" name="Google Shape;551;p142"/>
          <p:cNvSpPr txBox="1"/>
          <p:nvPr/>
        </p:nvSpPr>
        <p:spPr>
          <a:xfrm>
            <a:off x="5841971" y="2060552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42"/>
          <p:cNvSpPr txBox="1"/>
          <p:nvPr/>
        </p:nvSpPr>
        <p:spPr>
          <a:xfrm>
            <a:off x="5154346" y="5888676"/>
            <a:ext cx="3695014" cy="4950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ForesightForHealth.org      #FutureForHealth</a:t>
            </a:r>
            <a:endParaRPr sz="1400" b="0" i="0" u="none" strike="noStrike" cap="none">
              <a:solidFill>
                <a:srgbClr val="68BE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1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8697" y="3204733"/>
            <a:ext cx="1364252" cy="7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Personal w FORESIGHT">
  <p:cSld name="Get Connected Personal w FORESIGHT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3"/>
          <p:cNvSpPr txBox="1">
            <a:spLocks noGrp="1"/>
          </p:cNvSpPr>
          <p:nvPr>
            <p:ph type="body" idx="1"/>
          </p:nvPr>
        </p:nvSpPr>
        <p:spPr>
          <a:xfrm>
            <a:off x="549227" y="4737019"/>
            <a:ext cx="3652267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7" name="Google Shape;557;p143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43"/>
          <p:cNvSpPr txBox="1">
            <a:spLocks noGrp="1"/>
          </p:cNvSpPr>
          <p:nvPr>
            <p:ph type="body" idx="2"/>
          </p:nvPr>
        </p:nvSpPr>
        <p:spPr>
          <a:xfrm>
            <a:off x="552360" y="3917092"/>
            <a:ext cx="3689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59" name="Google Shape;559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7" y="5166366"/>
            <a:ext cx="325994" cy="32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43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562" name="Google Shape;562;p143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143" descr="TRF_SecondTitle_Connected-Teal_2.jpg"/>
          <p:cNvPicPr preferRelativeResize="0"/>
          <p:nvPr/>
        </p:nvPicPr>
        <p:blipFill rotWithShape="1">
          <a:blip r:embed="rId4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564" name="Google Shape;564;p143"/>
          <p:cNvSpPr txBox="1">
            <a:spLocks noGrp="1"/>
          </p:cNvSpPr>
          <p:nvPr>
            <p:ph type="body" idx="3"/>
          </p:nvPr>
        </p:nvSpPr>
        <p:spPr>
          <a:xfrm>
            <a:off x="552360" y="4373907"/>
            <a:ext cx="133631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5" name="Google Shape;565;p143"/>
          <p:cNvSpPr txBox="1"/>
          <p:nvPr/>
        </p:nvSpPr>
        <p:spPr>
          <a:xfrm>
            <a:off x="5154346" y="4241099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6" name="Google Shape;566;p143"/>
          <p:cNvGrpSpPr/>
          <p:nvPr/>
        </p:nvGrpSpPr>
        <p:grpSpPr>
          <a:xfrm>
            <a:off x="5154346" y="3872422"/>
            <a:ext cx="596127" cy="277058"/>
            <a:chOff x="2558293" y="5360101"/>
            <a:chExt cx="701418" cy="325994"/>
          </a:xfrm>
        </p:grpSpPr>
        <p:pic>
          <p:nvPicPr>
            <p:cNvPr id="567" name="Google Shape;567;p1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1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9" name="Google Shape;569;p143" descr="FS-Logo_PowerPoi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4346" y="5086084"/>
            <a:ext cx="1548044" cy="72094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143"/>
          <p:cNvSpPr txBox="1"/>
          <p:nvPr/>
        </p:nvSpPr>
        <p:spPr>
          <a:xfrm>
            <a:off x="5098572" y="3068415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571" name="Google Shape;571;p143"/>
          <p:cNvSpPr txBox="1"/>
          <p:nvPr/>
        </p:nvSpPr>
        <p:spPr>
          <a:xfrm>
            <a:off x="5841971" y="3897823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43"/>
          <p:cNvSpPr txBox="1"/>
          <p:nvPr/>
        </p:nvSpPr>
        <p:spPr>
          <a:xfrm>
            <a:off x="5154346" y="5888676"/>
            <a:ext cx="3695014" cy="4950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ForesightForHealth.org      #FutureForHealth</a:t>
            </a:r>
            <a:endParaRPr sz="1400" b="0" i="0" u="none" strike="noStrike" cap="none">
              <a:solidFill>
                <a:srgbClr val="68BE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1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Personal w RTH">
  <p:cSld name="Get Connected Personal w RTH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44"/>
          <p:cNvSpPr txBox="1">
            <a:spLocks noGrp="1"/>
          </p:cNvSpPr>
          <p:nvPr>
            <p:ph type="body" idx="1"/>
          </p:nvPr>
        </p:nvSpPr>
        <p:spPr>
          <a:xfrm>
            <a:off x="549227" y="4737019"/>
            <a:ext cx="3652267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6" name="Google Shape;576;p144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44"/>
          <p:cNvSpPr txBox="1">
            <a:spLocks noGrp="1"/>
          </p:cNvSpPr>
          <p:nvPr>
            <p:ph type="body" idx="2"/>
          </p:nvPr>
        </p:nvSpPr>
        <p:spPr>
          <a:xfrm>
            <a:off x="552360" y="3917092"/>
            <a:ext cx="3689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78" name="Google Shape;578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7" y="5166366"/>
            <a:ext cx="325994" cy="32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144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581" name="Google Shape;581;p144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144" descr="TRF_SecondTitle_Connected-Teal_2.jpg"/>
          <p:cNvPicPr preferRelativeResize="0"/>
          <p:nvPr/>
        </p:nvPicPr>
        <p:blipFill rotWithShape="1">
          <a:blip r:embed="rId4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583" name="Google Shape;583;p144"/>
          <p:cNvSpPr txBox="1">
            <a:spLocks noGrp="1"/>
          </p:cNvSpPr>
          <p:nvPr>
            <p:ph type="body" idx="3"/>
          </p:nvPr>
        </p:nvSpPr>
        <p:spPr>
          <a:xfrm>
            <a:off x="552360" y="4373907"/>
            <a:ext cx="133631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4" name="Google Shape;584;p144"/>
          <p:cNvSpPr txBox="1"/>
          <p:nvPr/>
        </p:nvSpPr>
        <p:spPr>
          <a:xfrm>
            <a:off x="5154346" y="5905423"/>
            <a:ext cx="2906245" cy="4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ReThinkHealth.org      #ThinkWithUs</a:t>
            </a:r>
            <a:endParaRPr sz="1400" b="0" i="0" u="none" strike="noStrike" cap="none">
              <a:solidFill>
                <a:srgbClr val="E669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44"/>
          <p:cNvSpPr txBox="1"/>
          <p:nvPr/>
        </p:nvSpPr>
        <p:spPr>
          <a:xfrm>
            <a:off x="5154346" y="4241099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6" name="Google Shape;586;p144"/>
          <p:cNvGrpSpPr/>
          <p:nvPr/>
        </p:nvGrpSpPr>
        <p:grpSpPr>
          <a:xfrm>
            <a:off x="5154346" y="3872422"/>
            <a:ext cx="596127" cy="277058"/>
            <a:chOff x="2558293" y="5360101"/>
            <a:chExt cx="701418" cy="325994"/>
          </a:xfrm>
        </p:grpSpPr>
        <p:pic>
          <p:nvPicPr>
            <p:cNvPr id="587" name="Google Shape;587;p1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1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9" name="Google Shape;589;p144"/>
          <p:cNvSpPr txBox="1"/>
          <p:nvPr/>
        </p:nvSpPr>
        <p:spPr>
          <a:xfrm>
            <a:off x="5098572" y="3068415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590" name="Google Shape;590;p144"/>
          <p:cNvSpPr txBox="1"/>
          <p:nvPr/>
        </p:nvSpPr>
        <p:spPr>
          <a:xfrm>
            <a:off x="5841971" y="3897823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" name="Google Shape;591;p1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88697" y="4982213"/>
            <a:ext cx="1364252" cy="7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Personal w Rippel">
  <p:cSld name="Get Connected Personal w Rippel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45"/>
          <p:cNvSpPr txBox="1">
            <a:spLocks noGrp="1"/>
          </p:cNvSpPr>
          <p:nvPr>
            <p:ph type="body" idx="1"/>
          </p:nvPr>
        </p:nvSpPr>
        <p:spPr>
          <a:xfrm>
            <a:off x="549227" y="4737019"/>
            <a:ext cx="3652267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5" name="Google Shape;595;p145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45"/>
          <p:cNvSpPr txBox="1">
            <a:spLocks noGrp="1"/>
          </p:cNvSpPr>
          <p:nvPr>
            <p:ph type="body" idx="2"/>
          </p:nvPr>
        </p:nvSpPr>
        <p:spPr>
          <a:xfrm>
            <a:off x="552360" y="3917092"/>
            <a:ext cx="3689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97" name="Google Shape;597;p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7" y="5166366"/>
            <a:ext cx="325994" cy="32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45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00" name="Google Shape;600;p145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p145" descr="TRF_SecondTitle_Connected-Teal_2.jpg"/>
          <p:cNvPicPr preferRelativeResize="0"/>
          <p:nvPr/>
        </p:nvPicPr>
        <p:blipFill rotWithShape="1">
          <a:blip r:embed="rId4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602" name="Google Shape;602;p145"/>
          <p:cNvSpPr txBox="1">
            <a:spLocks noGrp="1"/>
          </p:cNvSpPr>
          <p:nvPr>
            <p:ph type="body" idx="3"/>
          </p:nvPr>
        </p:nvSpPr>
        <p:spPr>
          <a:xfrm>
            <a:off x="552360" y="4373907"/>
            <a:ext cx="133631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3" name="Google Shape;603;p145"/>
          <p:cNvSpPr txBox="1"/>
          <p:nvPr/>
        </p:nvSpPr>
        <p:spPr>
          <a:xfrm>
            <a:off x="5154346" y="4876096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145"/>
          <p:cNvGrpSpPr/>
          <p:nvPr/>
        </p:nvGrpSpPr>
        <p:grpSpPr>
          <a:xfrm>
            <a:off x="5154346" y="4507419"/>
            <a:ext cx="596127" cy="277058"/>
            <a:chOff x="2558293" y="5360101"/>
            <a:chExt cx="701418" cy="325994"/>
          </a:xfrm>
        </p:grpSpPr>
        <p:pic>
          <p:nvPicPr>
            <p:cNvPr id="605" name="Google Shape;605;p1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1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7" name="Google Shape;607;p145"/>
          <p:cNvSpPr txBox="1"/>
          <p:nvPr/>
        </p:nvSpPr>
        <p:spPr>
          <a:xfrm>
            <a:off x="5098572" y="3703412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608" name="Google Shape;608;p145"/>
          <p:cNvSpPr txBox="1"/>
          <p:nvPr/>
        </p:nvSpPr>
        <p:spPr>
          <a:xfrm>
            <a:off x="5841971" y="4532820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1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w All">
  <p:cSld name="Get Connected w All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46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46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14" name="Google Shape;614;p146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146" descr="TRF_SecondTitle_Connected-Teal_2.jpg"/>
          <p:cNvPicPr preferRelativeResize="0"/>
          <p:nvPr/>
        </p:nvPicPr>
        <p:blipFill rotWithShape="1">
          <a:blip r:embed="rId3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616" name="Google Shape;616;p146"/>
          <p:cNvSpPr txBox="1"/>
          <p:nvPr/>
        </p:nvSpPr>
        <p:spPr>
          <a:xfrm>
            <a:off x="5154346" y="2403828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46"/>
          <p:cNvSpPr txBox="1"/>
          <p:nvPr/>
        </p:nvSpPr>
        <p:spPr>
          <a:xfrm>
            <a:off x="5154346" y="4144357"/>
            <a:ext cx="2906245" cy="4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ReThinkHealth.org      #ThinkWithUs</a:t>
            </a:r>
            <a:endParaRPr sz="1400" b="0" i="0" u="none" strike="noStrike" cap="none">
              <a:solidFill>
                <a:srgbClr val="E669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46"/>
          <p:cNvSpPr txBox="1"/>
          <p:nvPr/>
        </p:nvSpPr>
        <p:spPr>
          <a:xfrm>
            <a:off x="5154346" y="5888676"/>
            <a:ext cx="3695014" cy="4950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ForesightForHealth.org      #FutureForHealth</a:t>
            </a:r>
            <a:endParaRPr sz="1400" b="0" i="0" u="none" strike="noStrike" cap="none">
              <a:solidFill>
                <a:srgbClr val="68BE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9" name="Google Shape;619;p146"/>
          <p:cNvGrpSpPr/>
          <p:nvPr/>
        </p:nvGrpSpPr>
        <p:grpSpPr>
          <a:xfrm>
            <a:off x="5154346" y="2035151"/>
            <a:ext cx="596127" cy="277058"/>
            <a:chOff x="2558293" y="5360101"/>
            <a:chExt cx="701418" cy="325994"/>
          </a:xfrm>
        </p:grpSpPr>
        <p:pic>
          <p:nvPicPr>
            <p:cNvPr id="620" name="Google Shape;620;p1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14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2" name="Google Shape;622;p146" descr="FS-Logo_PowerPoi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4346" y="5086084"/>
            <a:ext cx="1548044" cy="720946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146"/>
          <p:cNvSpPr txBox="1"/>
          <p:nvPr/>
        </p:nvSpPr>
        <p:spPr>
          <a:xfrm>
            <a:off x="5098572" y="1231144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624" name="Google Shape;624;p146"/>
          <p:cNvSpPr txBox="1"/>
          <p:nvPr/>
        </p:nvSpPr>
        <p:spPr>
          <a:xfrm>
            <a:off x="5841971" y="2060552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" name="Google Shape;625;p1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1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8697" y="3204733"/>
            <a:ext cx="1364252" cy="7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w FORESIGHT">
  <p:cSld name="Get Connected w FORESIGHT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47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47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31" name="Google Shape;631;p147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147" descr="TRF_SecondTitle_Connected-Teal_2.jpg"/>
          <p:cNvPicPr preferRelativeResize="0"/>
          <p:nvPr/>
        </p:nvPicPr>
        <p:blipFill rotWithShape="1">
          <a:blip r:embed="rId3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633" name="Google Shape;633;p147"/>
          <p:cNvSpPr txBox="1"/>
          <p:nvPr/>
        </p:nvSpPr>
        <p:spPr>
          <a:xfrm>
            <a:off x="5154346" y="4241099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4" name="Google Shape;634;p147"/>
          <p:cNvGrpSpPr/>
          <p:nvPr/>
        </p:nvGrpSpPr>
        <p:grpSpPr>
          <a:xfrm>
            <a:off x="5154346" y="3872422"/>
            <a:ext cx="596127" cy="277058"/>
            <a:chOff x="2558293" y="5360101"/>
            <a:chExt cx="701418" cy="325994"/>
          </a:xfrm>
        </p:grpSpPr>
        <p:pic>
          <p:nvPicPr>
            <p:cNvPr id="635" name="Google Shape;635;p1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1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7" name="Google Shape;637;p147" descr="FS-Logo_PowerPoi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4346" y="5086084"/>
            <a:ext cx="1548044" cy="720946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7"/>
          <p:cNvSpPr txBox="1"/>
          <p:nvPr/>
        </p:nvSpPr>
        <p:spPr>
          <a:xfrm>
            <a:off x="5098572" y="3068415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639" name="Google Shape;639;p147"/>
          <p:cNvSpPr txBox="1"/>
          <p:nvPr/>
        </p:nvSpPr>
        <p:spPr>
          <a:xfrm>
            <a:off x="5841971" y="3897823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47"/>
          <p:cNvSpPr txBox="1"/>
          <p:nvPr/>
        </p:nvSpPr>
        <p:spPr>
          <a:xfrm>
            <a:off x="5154346" y="5888676"/>
            <a:ext cx="3695014" cy="4950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ForesightForHealth.org      #FutureForHealth</a:t>
            </a:r>
            <a:endParaRPr sz="1400" b="0" i="0" u="none" strike="noStrike" cap="none">
              <a:solidFill>
                <a:srgbClr val="68BE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1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w RTH">
  <p:cSld name="Get Connected w RTH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48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48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46" name="Google Shape;646;p148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p148" descr="TRF_SecondTitle_Connected-Teal_2.jpg"/>
          <p:cNvPicPr preferRelativeResize="0"/>
          <p:nvPr/>
        </p:nvPicPr>
        <p:blipFill rotWithShape="1">
          <a:blip r:embed="rId3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648" name="Google Shape;648;p148"/>
          <p:cNvSpPr txBox="1"/>
          <p:nvPr/>
        </p:nvSpPr>
        <p:spPr>
          <a:xfrm>
            <a:off x="5154346" y="5905423"/>
            <a:ext cx="2906245" cy="4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ReThinkHealth.org      #ThinkWithUs</a:t>
            </a:r>
            <a:endParaRPr sz="1400" b="0" i="0" u="none" strike="noStrike" cap="none">
              <a:solidFill>
                <a:srgbClr val="E669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48"/>
          <p:cNvSpPr txBox="1"/>
          <p:nvPr/>
        </p:nvSpPr>
        <p:spPr>
          <a:xfrm>
            <a:off x="5154346" y="4241099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0" name="Google Shape;650;p148"/>
          <p:cNvGrpSpPr/>
          <p:nvPr/>
        </p:nvGrpSpPr>
        <p:grpSpPr>
          <a:xfrm>
            <a:off x="5154346" y="3872422"/>
            <a:ext cx="596127" cy="277058"/>
            <a:chOff x="2558293" y="5360101"/>
            <a:chExt cx="701418" cy="325994"/>
          </a:xfrm>
        </p:grpSpPr>
        <p:pic>
          <p:nvPicPr>
            <p:cNvPr id="651" name="Google Shape;651;p1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1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3" name="Google Shape;653;p148"/>
          <p:cNvSpPr txBox="1"/>
          <p:nvPr/>
        </p:nvSpPr>
        <p:spPr>
          <a:xfrm>
            <a:off x="5098572" y="3068415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654" name="Google Shape;654;p148"/>
          <p:cNvSpPr txBox="1"/>
          <p:nvPr/>
        </p:nvSpPr>
        <p:spPr>
          <a:xfrm>
            <a:off x="5841971" y="3897823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1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88697" y="5044447"/>
            <a:ext cx="1364252" cy="7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w Rippel">
  <p:cSld name="Get Connected w Rippel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49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49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61" name="Google Shape;661;p149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149" descr="TRF_SecondTitle_Connected-Teal_2.jpg"/>
          <p:cNvPicPr preferRelativeResize="0"/>
          <p:nvPr/>
        </p:nvPicPr>
        <p:blipFill rotWithShape="1">
          <a:blip r:embed="rId3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663" name="Google Shape;663;p149"/>
          <p:cNvSpPr txBox="1"/>
          <p:nvPr/>
        </p:nvSpPr>
        <p:spPr>
          <a:xfrm>
            <a:off x="5154346" y="4876096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4" name="Google Shape;664;p149"/>
          <p:cNvGrpSpPr/>
          <p:nvPr/>
        </p:nvGrpSpPr>
        <p:grpSpPr>
          <a:xfrm>
            <a:off x="5154346" y="4507419"/>
            <a:ext cx="596127" cy="277058"/>
            <a:chOff x="2558293" y="5360101"/>
            <a:chExt cx="701418" cy="325994"/>
          </a:xfrm>
        </p:grpSpPr>
        <p:pic>
          <p:nvPicPr>
            <p:cNvPr id="665" name="Google Shape;665;p1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1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7" name="Google Shape;667;p149"/>
          <p:cNvSpPr txBox="1"/>
          <p:nvPr/>
        </p:nvSpPr>
        <p:spPr>
          <a:xfrm>
            <a:off x="5098572" y="3703412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668" name="Google Shape;668;p149"/>
          <p:cNvSpPr txBox="1"/>
          <p:nvPr/>
        </p:nvSpPr>
        <p:spPr>
          <a:xfrm>
            <a:off x="5841971" y="4532820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1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y Use Copyright ">
  <p:cSld name="May Use Copyright 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50"/>
          <p:cNvSpPr/>
          <p:nvPr/>
        </p:nvSpPr>
        <p:spPr>
          <a:xfrm>
            <a:off x="0" y="-1"/>
            <a:ext cx="9144000" cy="685641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50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50"/>
          <p:cNvSpPr/>
          <p:nvPr/>
        </p:nvSpPr>
        <p:spPr>
          <a:xfrm>
            <a:off x="457200" y="3460010"/>
            <a:ext cx="8219578" cy="19697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work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 used, photocopied, and distributed for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educational purposes only and as long as the copyright notice remains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intact. For use on a website or social media platform, link directly to the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on our website. Unless prior written permission is given by </a:t>
            </a:r>
            <a:r>
              <a:rPr lang="en-US" sz="16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The Rippel </a:t>
            </a:r>
            <a:br>
              <a:rPr lang="en-US" sz="16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Foundation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this material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not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(i) used or distributed for monetary 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purposes (i.e., do not sell our work), and (ii) edited or changed in any way.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email requests or questions to: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50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75" name="Google Shape;675;p150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p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6" y="840173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y NOT Use Copyright ">
  <p:cSld name="May NOT Use Copyright 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51"/>
          <p:cNvSpPr/>
          <p:nvPr/>
        </p:nvSpPr>
        <p:spPr>
          <a:xfrm>
            <a:off x="0" y="-1"/>
            <a:ext cx="9144000" cy="685641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151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151"/>
          <p:cNvSpPr/>
          <p:nvPr/>
        </p:nvSpPr>
        <p:spPr>
          <a:xfrm>
            <a:off x="457200" y="4127427"/>
            <a:ext cx="8219578" cy="1323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work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not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reproduced (copied), distributed, </a:t>
            </a:r>
            <a:b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displayed, or adapted in any manner unless prior written </a:t>
            </a:r>
            <a:b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permission is given by </a:t>
            </a:r>
            <a:r>
              <a:rPr lang="en-US" sz="18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The Rippel Foundation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email requests or questions to: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51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82" name="Google Shape;682;p151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3" name="Google Shape;683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6" y="840173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theme" Target="../theme/theme1.xml"/><Relationship Id="rId47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46" Type="http://schemas.openxmlformats.org/officeDocument/2006/relationships/theme" Target="../theme/theme3.xml"/><Relationship Id="rId47" Type="http://schemas.openxmlformats.org/officeDocument/2006/relationships/image" Target="../media/image14.png"/><Relationship Id="rId48" Type="http://schemas.openxmlformats.org/officeDocument/2006/relationships/image" Target="../media/image15.png"/><Relationship Id="rId20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86.xml"/><Relationship Id="rId9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96.xml"/><Relationship Id="rId43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/>
          <p:nvPr/>
        </p:nvSpPr>
        <p:spPr>
          <a:xfrm>
            <a:off x="0" y="0"/>
            <a:ext cx="9144000" cy="136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48"/>
          <p:cNvPicPr preferRelativeResize="0"/>
          <p:nvPr/>
        </p:nvPicPr>
        <p:blipFill rotWithShape="1">
          <a:blip r:embed="rId47">
            <a:alphaModFix/>
          </a:blip>
          <a:srcRect r="1999"/>
          <a:stretch/>
        </p:blipFill>
        <p:spPr>
          <a:xfrm>
            <a:off x="182880" y="6438084"/>
            <a:ext cx="8961120" cy="34382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25" y="5967404"/>
            <a:ext cx="9124950" cy="89059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5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97" name="Google Shape;297;p5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98" name="Google Shape;298;p50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99" name="Google Shape;299;p50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0" name="Google Shape;300;p5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49088" y="6037153"/>
            <a:ext cx="2640330" cy="7087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3"/>
          <p:cNvSpPr/>
          <p:nvPr/>
        </p:nvSpPr>
        <p:spPr>
          <a:xfrm>
            <a:off x="-2" y="0"/>
            <a:ext cx="9144002" cy="711200"/>
          </a:xfrm>
          <a:prstGeom prst="rect">
            <a:avLst/>
          </a:prstGeom>
          <a:solidFill>
            <a:srgbClr val="FAAC36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3"/>
          <p:cNvSpPr/>
          <p:nvPr/>
        </p:nvSpPr>
        <p:spPr>
          <a:xfrm>
            <a:off x="-2" y="3732212"/>
            <a:ext cx="9144002" cy="31257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3"/>
          <p:cNvSpPr/>
          <p:nvPr/>
        </p:nvSpPr>
        <p:spPr>
          <a:xfrm>
            <a:off x="-2" y="143933"/>
            <a:ext cx="9144002" cy="616305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016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3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53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3472235" y="6424310"/>
            <a:ext cx="952586" cy="32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3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4702853" y="6362966"/>
            <a:ext cx="762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3"/>
          <p:cNvSpPr/>
          <p:nvPr/>
        </p:nvSpPr>
        <p:spPr>
          <a:xfrm>
            <a:off x="-2" y="140157"/>
            <a:ext cx="9144002" cy="616305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016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5" r:id="rId39"/>
    <p:sldLayoutId id="2147483746" r:id="rId40"/>
    <p:sldLayoutId id="2147483747" r:id="rId41"/>
    <p:sldLayoutId id="2147483748" r:id="rId42"/>
    <p:sldLayoutId id="2147483749" r:id="rId43"/>
    <p:sldLayoutId id="2147483750" r:id="rId44"/>
    <p:sldLayoutId id="2147483751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288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54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5" Type="http://schemas.openxmlformats.org/officeDocument/2006/relationships/hyperlink" Target="https://www.youtube.com/channel/UC2Ln3xidznOxt-1LZLO6CZA/videos" TargetMode="External"/><Relationship Id="rId6" Type="http://schemas.openxmlformats.org/officeDocument/2006/relationships/hyperlink" Target="https://healthycommunitiesde.org/events" TargetMode="External"/><Relationship Id="rId7" Type="http://schemas.openxmlformats.org/officeDocument/2006/relationships/image" Target="../media/image48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content/10d8f5e8-74eb-11ea-95fe-fcd274e920ca" TargetMode="External"/><Relationship Id="rId4" Type="http://schemas.openxmlformats.org/officeDocument/2006/relationships/image" Target="../media/image49.jpg"/><Relationship Id="rId5" Type="http://schemas.openxmlformats.org/officeDocument/2006/relationships/hyperlink" Target="https://www.britannica.com/biography/Arundhati-Roy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hriving.us/" TargetMode="External"/><Relationship Id="rId4" Type="http://schemas.openxmlformats.org/officeDocument/2006/relationships/image" Target="../media/image50.png"/><Relationship Id="rId5" Type="http://schemas.openxmlformats.org/officeDocument/2006/relationships/image" Target="../media/image48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hyperlink" Target="http://tiny.cc/SharedStewardshipVideo" TargetMode="External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s://rethinkhealth.org/wp-content/uploads/2021/10/RTH-Vistas-Action-Learning-Synthesis-Final-August-21.pdf" TargetMode="External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3.png"/><Relationship Id="rId21" Type="http://schemas.openxmlformats.org/officeDocument/2006/relationships/image" Target="../media/image74.png"/><Relationship Id="rId22" Type="http://schemas.openxmlformats.org/officeDocument/2006/relationships/image" Target="../media/image75.png"/><Relationship Id="rId23" Type="http://schemas.openxmlformats.org/officeDocument/2006/relationships/image" Target="../media/image76.png"/><Relationship Id="rId24" Type="http://schemas.openxmlformats.org/officeDocument/2006/relationships/image" Target="../media/image77.jpg"/><Relationship Id="rId25" Type="http://schemas.openxmlformats.org/officeDocument/2006/relationships/image" Target="../media/image78.jpg"/><Relationship Id="rId26" Type="http://schemas.openxmlformats.org/officeDocument/2006/relationships/image" Target="../media/image79.png"/><Relationship Id="rId27" Type="http://schemas.openxmlformats.org/officeDocument/2006/relationships/image" Target="../media/image80.png"/><Relationship Id="rId28" Type="http://schemas.openxmlformats.org/officeDocument/2006/relationships/image" Target="../media/image81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g"/><Relationship Id="rId30" Type="http://schemas.openxmlformats.org/officeDocument/2006/relationships/image" Target="../media/image83.png"/><Relationship Id="rId31" Type="http://schemas.openxmlformats.org/officeDocument/2006/relationships/image" Target="../media/image84.jpg"/><Relationship Id="rId32" Type="http://schemas.openxmlformats.org/officeDocument/2006/relationships/image" Target="../media/image85.jpg"/><Relationship Id="rId9" Type="http://schemas.openxmlformats.org/officeDocument/2006/relationships/hyperlink" Target="http://thriving.us/" TargetMode="External"/><Relationship Id="rId6" Type="http://schemas.openxmlformats.org/officeDocument/2006/relationships/image" Target="../media/image60.png"/><Relationship Id="rId7" Type="http://schemas.openxmlformats.org/officeDocument/2006/relationships/image" Target="../media/image61.gif"/><Relationship Id="rId8" Type="http://schemas.openxmlformats.org/officeDocument/2006/relationships/image" Target="../media/image62.png"/><Relationship Id="rId33" Type="http://schemas.openxmlformats.org/officeDocument/2006/relationships/image" Target="../media/image86.png"/><Relationship Id="rId34" Type="http://schemas.openxmlformats.org/officeDocument/2006/relationships/image" Target="../media/image87.png"/><Relationship Id="rId35" Type="http://schemas.openxmlformats.org/officeDocument/2006/relationships/image" Target="../media/image88.png"/><Relationship Id="rId36" Type="http://schemas.openxmlformats.org/officeDocument/2006/relationships/image" Target="../media/image89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8" Type="http://schemas.openxmlformats.org/officeDocument/2006/relationships/image" Target="../media/image71.png"/><Relationship Id="rId19" Type="http://schemas.openxmlformats.org/officeDocument/2006/relationships/image" Target="../media/image72.png"/><Relationship Id="rId37" Type="http://schemas.openxmlformats.org/officeDocument/2006/relationships/image" Target="../media/image90.png"/><Relationship Id="rId38" Type="http://schemas.openxmlformats.org/officeDocument/2006/relationships/image" Target="../media/image91.jpg"/><Relationship Id="rId39" Type="http://schemas.openxmlformats.org/officeDocument/2006/relationships/image" Target="../media/image92.png"/><Relationship Id="rId40" Type="http://schemas.openxmlformats.org/officeDocument/2006/relationships/image" Target="../media/image93.png"/><Relationship Id="rId41" Type="http://schemas.openxmlformats.org/officeDocument/2006/relationships/image" Target="../media/image94.png"/><Relationship Id="rId42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1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965" y="1270008"/>
            <a:ext cx="7405777" cy="1742192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1"/>
          <p:cNvSpPr txBox="1">
            <a:spLocks noGrp="1"/>
          </p:cNvSpPr>
          <p:nvPr>
            <p:ph type="title"/>
          </p:nvPr>
        </p:nvSpPr>
        <p:spPr>
          <a:xfrm>
            <a:off x="208112" y="3715822"/>
            <a:ext cx="872777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50">
                <a:solidFill>
                  <a:schemeClr val="lt2"/>
                </a:solidFill>
              </a:rPr>
              <a:t> </a:t>
            </a:r>
            <a:br>
              <a:rPr lang="en-US" sz="4050">
                <a:solidFill>
                  <a:schemeClr val="lt2"/>
                </a:solidFill>
              </a:rPr>
            </a:br>
            <a:r>
              <a:rPr lang="en-US" sz="3600">
                <a:solidFill>
                  <a:schemeClr val="lt2"/>
                </a:solidFill>
              </a:rPr>
              <a:t>Shared Stewardship Series, Mtg. 2:</a:t>
            </a:r>
            <a:br>
              <a:rPr lang="en-US" sz="3600">
                <a:solidFill>
                  <a:schemeClr val="lt2"/>
                </a:solidFill>
              </a:rPr>
            </a:br>
            <a:r>
              <a:rPr lang="en-US" sz="3600">
                <a:solidFill>
                  <a:schemeClr val="lt2"/>
                </a:solidFill>
              </a:rPr>
              <a:t>Designing Regional </a:t>
            </a:r>
            <a:br>
              <a:rPr lang="en-US" sz="3600">
                <a:solidFill>
                  <a:schemeClr val="lt2"/>
                </a:solidFill>
              </a:rPr>
            </a:br>
            <a:r>
              <a:rPr lang="en-US" sz="3600">
                <a:solidFill>
                  <a:schemeClr val="lt2"/>
                </a:solidFill>
              </a:rPr>
              <a:t>Well-Being Portfolios</a:t>
            </a:r>
            <a:br>
              <a:rPr lang="en-US" sz="3600">
                <a:solidFill>
                  <a:schemeClr val="lt2"/>
                </a:solidFill>
              </a:rPr>
            </a:br>
            <a:r>
              <a:rPr lang="en-US" sz="4500">
                <a:solidFill>
                  <a:schemeClr val="lt2"/>
                </a:solidFill>
              </a:rPr>
              <a:t/>
            </a:r>
            <a:br>
              <a:rPr lang="en-US" sz="4500">
                <a:solidFill>
                  <a:schemeClr val="lt2"/>
                </a:solidFill>
              </a:rPr>
            </a:br>
            <a:r>
              <a:rPr lang="en-US" sz="2700">
                <a:solidFill>
                  <a:schemeClr val="lt2"/>
                </a:solidFill>
              </a:rPr>
              <a:t>March 11, 2022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0"/>
          <p:cNvSpPr txBox="1">
            <a:spLocks noGrp="1"/>
          </p:cNvSpPr>
          <p:nvPr>
            <p:ph type="title" idx="4294967295"/>
          </p:nvPr>
        </p:nvSpPr>
        <p:spPr>
          <a:xfrm>
            <a:off x="487680" y="1467984"/>
            <a:ext cx="3553097" cy="81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Georgia"/>
              <a:buNone/>
            </a:pPr>
            <a:r>
              <a:rPr lang="en-US" sz="3200" b="1"/>
              <a:t>Bobby Milstein </a:t>
            </a:r>
            <a:r>
              <a:rPr lang="en-US" sz="1800" b="1"/>
              <a:t>PhD, MPH</a:t>
            </a:r>
            <a:endParaRPr/>
          </a:p>
        </p:txBody>
      </p:sp>
      <p:sp>
        <p:nvSpPr>
          <p:cNvPr id="772" name="Google Shape;772;p10"/>
          <p:cNvSpPr txBox="1">
            <a:spLocks noGrp="1"/>
          </p:cNvSpPr>
          <p:nvPr>
            <p:ph type="body" idx="4294967295"/>
          </p:nvPr>
        </p:nvSpPr>
        <p:spPr>
          <a:xfrm>
            <a:off x="400594" y="2577283"/>
            <a:ext cx="4385542" cy="268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57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 b="1"/>
              <a:t>Director, System Strategy</a:t>
            </a:r>
            <a:endParaRPr/>
          </a:p>
          <a:p>
            <a:pPr marL="857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 b="1"/>
              <a:t>ReThink Health</a:t>
            </a:r>
            <a:endParaRPr/>
          </a:p>
          <a:p>
            <a:pPr marL="857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 b="1"/>
              <a:t>Rippel Foundation</a:t>
            </a:r>
            <a:endParaRPr sz="2400" b="1"/>
          </a:p>
        </p:txBody>
      </p:sp>
      <p:pic>
        <p:nvPicPr>
          <p:cNvPr id="773" name="Google Shape;773;p10"/>
          <p:cNvPicPr preferRelativeResize="0"/>
          <p:nvPr/>
        </p:nvPicPr>
        <p:blipFill rotWithShape="1">
          <a:blip r:embed="rId3">
            <a:alphaModFix/>
          </a:blip>
          <a:srcRect r="1" b="377"/>
          <a:stretch/>
        </p:blipFill>
        <p:spPr>
          <a:xfrm>
            <a:off x="4873222" y="857258"/>
            <a:ext cx="4270778" cy="4254674"/>
          </a:xfrm>
          <a:custGeom>
            <a:avLst/>
            <a:gdLst/>
            <a:ahLst/>
            <a:cxnLst/>
            <a:rect l="l" t="t" r="r" b="b"/>
            <a:pathLst>
              <a:path w="6883948" h="6858000" extrusionOk="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dist="38100" dir="10800000" algn="r" rotWithShape="0">
              <a:srgbClr val="D8D8D8">
                <a:alpha val="29803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>
            <a:spLocks noGrp="1"/>
          </p:cNvSpPr>
          <p:nvPr>
            <p:ph type="body" idx="1"/>
          </p:nvPr>
        </p:nvSpPr>
        <p:spPr>
          <a:xfrm>
            <a:off x="450850" y="4466308"/>
            <a:ext cx="8235950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Healthy Communities Delaware</a:t>
            </a:r>
            <a:endParaRPr/>
          </a:p>
        </p:txBody>
      </p:sp>
      <p:sp>
        <p:nvSpPr>
          <p:cNvPr id="780" name="Google Shape;780;p11"/>
          <p:cNvSpPr txBox="1">
            <a:spLocks noGrp="1"/>
          </p:cNvSpPr>
          <p:nvPr>
            <p:ph type="body" idx="2"/>
          </p:nvPr>
        </p:nvSpPr>
        <p:spPr>
          <a:xfrm>
            <a:off x="450850" y="5449199"/>
            <a:ext cx="82359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7D"/>
              </a:buClr>
              <a:buSzPts val="2000"/>
              <a:buNone/>
            </a:pPr>
            <a:r>
              <a:rPr lang="en-US" b="1">
                <a:solidFill>
                  <a:srgbClr val="007D7D"/>
                </a:solidFill>
              </a:rPr>
              <a:t>Shared Stewardship Learning Series, Part 2 </a:t>
            </a:r>
            <a:endParaRPr/>
          </a:p>
        </p:txBody>
      </p:sp>
      <p:sp>
        <p:nvSpPr>
          <p:cNvPr id="781" name="Google Shape;781;p11"/>
          <p:cNvSpPr txBox="1">
            <a:spLocks noGrp="1"/>
          </p:cNvSpPr>
          <p:nvPr>
            <p:ph type="body" idx="3"/>
          </p:nvPr>
        </p:nvSpPr>
        <p:spPr>
          <a:xfrm>
            <a:off x="450850" y="5988351"/>
            <a:ext cx="82359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March 11, 2022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2"/>
          <p:cNvSpPr txBox="1">
            <a:spLocks noGrp="1"/>
          </p:cNvSpPr>
          <p:nvPr>
            <p:ph type="title"/>
          </p:nvPr>
        </p:nvSpPr>
        <p:spPr>
          <a:xfrm>
            <a:off x="324200" y="777458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Goal of this Series</a:t>
            </a:r>
            <a:endParaRPr/>
          </a:p>
        </p:txBody>
      </p:sp>
      <p:sp>
        <p:nvSpPr>
          <p:cNvPr id="787" name="Google Shape;787;p12"/>
          <p:cNvSpPr txBox="1">
            <a:spLocks noGrp="1"/>
          </p:cNvSpPr>
          <p:nvPr>
            <p:ph type="body" idx="1"/>
          </p:nvPr>
        </p:nvSpPr>
        <p:spPr>
          <a:xfrm>
            <a:off x="3409067" y="1686396"/>
            <a:ext cx="5507037" cy="149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deepen </a:t>
            </a:r>
            <a:r>
              <a:rPr lang="en-US" sz="2800" b="1" i="0" u="none" strike="noStrike" cap="none">
                <a:solidFill>
                  <a:srgbClr val="49ABAB"/>
                </a:solidFill>
                <a:latin typeface="Arial"/>
                <a:ea typeface="Arial"/>
                <a:cs typeface="Arial"/>
                <a:sym typeface="Arial"/>
              </a:rPr>
              <a:t>your capacity as stewards of Delaware’s future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health, well-being, and racial justice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49AB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8" name="Google Shape;788;p12" descr="A picture containing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1097" y="3180657"/>
            <a:ext cx="5184209" cy="12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12"/>
          <p:cNvSpPr txBox="1"/>
          <p:nvPr/>
        </p:nvSpPr>
        <p:spPr>
          <a:xfrm>
            <a:off x="2876030" y="4528986"/>
            <a:ext cx="6267970" cy="117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STEWARDSHIP JOURNEY</a:t>
            </a:r>
            <a:endParaRPr/>
          </a:p>
        </p:txBody>
      </p:sp>
      <p:pic>
        <p:nvPicPr>
          <p:cNvPr id="790" name="Google Shape;79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200" y="1714730"/>
            <a:ext cx="2838449" cy="385414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3"/>
          <p:cNvSpPr txBox="1">
            <a:spLocks noGrp="1"/>
          </p:cNvSpPr>
          <p:nvPr>
            <p:ph type="title"/>
          </p:nvPr>
        </p:nvSpPr>
        <p:spPr>
          <a:xfrm>
            <a:off x="1420213" y="5118766"/>
            <a:ext cx="6438507" cy="1044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 sz="4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ReThink Health Team Members</a:t>
            </a:r>
            <a:endParaRPr/>
          </a:p>
        </p:txBody>
      </p:sp>
      <p:pic>
        <p:nvPicPr>
          <p:cNvPr id="797" name="Google Shape;79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40" y="819884"/>
            <a:ext cx="2841657" cy="3684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04" y="819884"/>
            <a:ext cx="2843784" cy="389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4702" y="819884"/>
            <a:ext cx="2843784" cy="3622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4" name="Google Shape;804;p14"/>
          <p:cNvGraphicFramePr/>
          <p:nvPr/>
        </p:nvGraphicFramePr>
        <p:xfrm>
          <a:off x="86423" y="1481571"/>
          <a:ext cx="2264850" cy="3852285"/>
        </p:xfrm>
        <a:graphic>
          <a:graphicData uri="http://schemas.openxmlformats.org/drawingml/2006/table">
            <a:tbl>
              <a:tblPr>
                <a:noFill/>
                <a:tableStyleId>{FBBAE585-41B0-4BFD-8F5B-6CE99D562DFE}</a:tableStyleId>
              </a:tblPr>
              <a:tblGrid>
                <a:gridCol w="2264850"/>
              </a:tblGrid>
              <a:tr h="444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lt2"/>
                          </a:solidFill>
                        </a:rPr>
                        <a:t>October 29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6916"/>
                    </a:solidFill>
                  </a:tcPr>
                </a:tc>
              </a:tr>
              <a:tr h="3395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805" name="Google Shape;805;p14"/>
          <p:cNvSpPr txBox="1"/>
          <p:nvPr/>
        </p:nvSpPr>
        <p:spPr>
          <a:xfrm>
            <a:off x="510034" y="486041"/>
            <a:ext cx="8027839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About the Shared Stewardship Learning Series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14"/>
          <p:cNvSpPr/>
          <p:nvPr/>
        </p:nvSpPr>
        <p:spPr>
          <a:xfrm>
            <a:off x="0" y="2019805"/>
            <a:ext cx="236382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7D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Thriving Together Through Shared Stewardship</a:t>
            </a:r>
            <a:endParaRPr/>
          </a:p>
        </p:txBody>
      </p:sp>
      <p:graphicFrame>
        <p:nvGraphicFramePr>
          <p:cNvPr id="807" name="Google Shape;807;p14"/>
          <p:cNvGraphicFramePr/>
          <p:nvPr/>
        </p:nvGraphicFramePr>
        <p:xfrm>
          <a:off x="2447929" y="1481522"/>
          <a:ext cx="2076025" cy="3852285"/>
        </p:xfrm>
        <a:graphic>
          <a:graphicData uri="http://schemas.openxmlformats.org/drawingml/2006/table">
            <a:tbl>
              <a:tblPr>
                <a:noFill/>
                <a:tableStyleId>{FBBAE585-41B0-4BFD-8F5B-6CE99D562DFE}</a:tableStyleId>
              </a:tblPr>
              <a:tblGrid>
                <a:gridCol w="2076025"/>
              </a:tblGrid>
              <a:tr h="444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lt2"/>
                          </a:solidFill>
                        </a:rPr>
                        <a:t>March 11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6916"/>
                    </a:solidFill>
                  </a:tcPr>
                </a:tc>
              </a:tr>
              <a:tr h="3395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808" name="Google Shape;808;p14"/>
          <p:cNvGraphicFramePr/>
          <p:nvPr/>
        </p:nvGraphicFramePr>
        <p:xfrm>
          <a:off x="4595474" y="1481522"/>
          <a:ext cx="2130175" cy="3852285"/>
        </p:xfrm>
        <a:graphic>
          <a:graphicData uri="http://schemas.openxmlformats.org/drawingml/2006/table">
            <a:tbl>
              <a:tblPr>
                <a:noFill/>
                <a:tableStyleId>{FBBAE585-41B0-4BFD-8F5B-6CE99D562DFE}</a:tableStyleId>
              </a:tblPr>
              <a:tblGrid>
                <a:gridCol w="2130175"/>
              </a:tblGrid>
              <a:tr h="444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lt2"/>
                          </a:solidFill>
                        </a:rPr>
                        <a:t>May 13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6916"/>
                    </a:solidFill>
                  </a:tcPr>
                </a:tc>
              </a:tr>
              <a:tr h="3395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809" name="Google Shape;809;p14"/>
          <p:cNvGraphicFramePr/>
          <p:nvPr/>
        </p:nvGraphicFramePr>
        <p:xfrm>
          <a:off x="6830375" y="1481522"/>
          <a:ext cx="2243950" cy="3852285"/>
        </p:xfrm>
        <a:graphic>
          <a:graphicData uri="http://schemas.openxmlformats.org/drawingml/2006/table">
            <a:tbl>
              <a:tblPr>
                <a:noFill/>
                <a:tableStyleId>{FBBAE585-41B0-4BFD-8F5B-6CE99D562DFE}</a:tableStyleId>
              </a:tblPr>
              <a:tblGrid>
                <a:gridCol w="2243950"/>
              </a:tblGrid>
              <a:tr h="444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lt2"/>
                          </a:solidFill>
                        </a:rPr>
                        <a:t>June 10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6916"/>
                    </a:solidFill>
                  </a:tcPr>
                </a:tc>
              </a:tr>
              <a:tr h="3395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810" name="Google Shape;810;p14"/>
          <p:cNvSpPr/>
          <p:nvPr/>
        </p:nvSpPr>
        <p:spPr>
          <a:xfrm>
            <a:off x="2369107" y="2023739"/>
            <a:ext cx="22112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7D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Designing </a:t>
            </a:r>
            <a:b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Well-Being Portfolios</a:t>
            </a:r>
            <a:endParaRPr/>
          </a:p>
        </p:txBody>
      </p:sp>
      <p:pic>
        <p:nvPicPr>
          <p:cNvPr id="811" name="Google Shape;811;p14" descr="A picture containing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397" t="4467" r="17509" b="5796"/>
          <a:stretch/>
        </p:blipFill>
        <p:spPr>
          <a:xfrm>
            <a:off x="4683037" y="3404114"/>
            <a:ext cx="1906878" cy="1575495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14"/>
          <p:cNvSpPr/>
          <p:nvPr/>
        </p:nvSpPr>
        <p:spPr>
          <a:xfrm>
            <a:off x="4448987" y="2034252"/>
            <a:ext cx="22112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7D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Negotiating </a:t>
            </a:r>
            <a:b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with Fellow Stewards</a:t>
            </a:r>
            <a:endParaRPr/>
          </a:p>
        </p:txBody>
      </p:sp>
      <p:pic>
        <p:nvPicPr>
          <p:cNvPr id="813" name="Google Shape;81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7728" y="3391605"/>
            <a:ext cx="2140696" cy="1617441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4"/>
          <p:cNvSpPr/>
          <p:nvPr/>
        </p:nvSpPr>
        <p:spPr>
          <a:xfrm>
            <a:off x="6797164" y="2034252"/>
            <a:ext cx="22112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7D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Strengthening</a:t>
            </a:r>
            <a:b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Shared</a:t>
            </a:r>
            <a:b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Stewardship</a:t>
            </a:r>
            <a:endParaRPr/>
          </a:p>
        </p:txBody>
      </p:sp>
      <p:sp>
        <p:nvSpPr>
          <p:cNvPr id="815" name="Google Shape;815;p14"/>
          <p:cNvSpPr/>
          <p:nvPr/>
        </p:nvSpPr>
        <p:spPr>
          <a:xfrm>
            <a:off x="762958" y="5411040"/>
            <a:ext cx="11790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FFFF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BA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Videos</a:t>
            </a:r>
            <a:endParaRPr sz="1400" b="1" i="0" u="none" strike="noStrike" cap="none">
              <a:solidFill>
                <a:srgbClr val="BA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14"/>
          <p:cNvSpPr/>
          <p:nvPr/>
        </p:nvSpPr>
        <p:spPr>
          <a:xfrm>
            <a:off x="693289" y="5754245"/>
            <a:ext cx="11790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Materials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7" name="Google Shape;817;p14"/>
          <p:cNvGrpSpPr/>
          <p:nvPr/>
        </p:nvGrpSpPr>
        <p:grpSpPr>
          <a:xfrm>
            <a:off x="162831" y="3095478"/>
            <a:ext cx="1969822" cy="2143959"/>
            <a:chOff x="162831" y="3095478"/>
            <a:chExt cx="1969822" cy="2143959"/>
          </a:xfrm>
        </p:grpSpPr>
        <p:pic>
          <p:nvPicPr>
            <p:cNvPr id="818" name="Google Shape;818;p14"/>
            <p:cNvPicPr preferRelativeResize="0"/>
            <p:nvPr/>
          </p:nvPicPr>
          <p:blipFill rotWithShape="1">
            <a:blip r:embed="rId7">
              <a:alphaModFix/>
            </a:blip>
            <a:srcRect r="48198"/>
            <a:stretch/>
          </p:blipFill>
          <p:spPr>
            <a:xfrm>
              <a:off x="162831" y="3095478"/>
              <a:ext cx="1944015" cy="2143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9" name="Google Shape;819;p14"/>
            <p:cNvSpPr/>
            <p:nvPr/>
          </p:nvSpPr>
          <p:spPr>
            <a:xfrm rot="-9892348" flipH="1">
              <a:off x="2054395" y="4292946"/>
              <a:ext cx="63849" cy="1189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0" name="Google Shape;820;p14"/>
          <p:cNvSpPr/>
          <p:nvPr/>
        </p:nvSpPr>
        <p:spPr>
          <a:xfrm>
            <a:off x="2039985" y="899367"/>
            <a:ext cx="47500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https://healthycommunitiesde.org/events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821" name="Google Shape;821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7951" y="3298379"/>
            <a:ext cx="1680368" cy="1681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5"/>
          <p:cNvSpPr/>
          <p:nvPr/>
        </p:nvSpPr>
        <p:spPr>
          <a:xfrm>
            <a:off x="3647872" y="1723857"/>
            <a:ext cx="532103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Historically, pandemics have forced humans to break with the past and imagine their world anew. This one is no different. It is </a:t>
            </a:r>
            <a:b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portal, a gateway between one world and the next.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 Arundhati Roy</a:t>
            </a:r>
            <a:endParaRPr/>
          </a:p>
        </p:txBody>
      </p:sp>
      <p:sp>
        <p:nvSpPr>
          <p:cNvPr id="828" name="Google Shape;828;p15"/>
          <p:cNvSpPr/>
          <p:nvPr/>
        </p:nvSpPr>
        <p:spPr>
          <a:xfrm>
            <a:off x="484271" y="6037686"/>
            <a:ext cx="71790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https://www.ft.com/content/10d8f5e8-74eb-11ea-95fe-fcd274e920ca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829" name="Google Shape;829;p15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A Legacy Moment</a:t>
            </a:r>
            <a:endParaRPr/>
          </a:p>
        </p:txBody>
      </p:sp>
      <p:pic>
        <p:nvPicPr>
          <p:cNvPr id="830" name="Google Shape;83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888" y="1279994"/>
            <a:ext cx="2887097" cy="39347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1" name="Google Shape;831;p15"/>
          <p:cNvSpPr/>
          <p:nvPr/>
        </p:nvSpPr>
        <p:spPr>
          <a:xfrm>
            <a:off x="485101" y="5269018"/>
            <a:ext cx="45720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https://www.britannica.com/biography/Arundhati-Roy</a:t>
            </a:r>
            <a:r>
              <a:rPr lang="en-US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6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Poll</a:t>
            </a:r>
            <a:endParaRPr/>
          </a:p>
        </p:txBody>
      </p:sp>
      <p:sp>
        <p:nvSpPr>
          <p:cNvPr id="838" name="Google Shape;838;p16"/>
          <p:cNvSpPr/>
          <p:nvPr/>
        </p:nvSpPr>
        <p:spPr>
          <a:xfrm>
            <a:off x="377278" y="1477171"/>
            <a:ext cx="8299794" cy="384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confident are you that your </a:t>
            </a:r>
            <a:r>
              <a:rPr lang="en-US" sz="2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current investments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achieve the </a:t>
            </a:r>
            <a:r>
              <a:rPr lang="en-US" sz="2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changes you desire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lang="en-US" sz="2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If I were a betting person, I would...</a:t>
            </a:r>
            <a:endParaRPr sz="3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lphaUcPeriod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 All In (It is a sure thing)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lphaUcPeriod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 Up (Very)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lphaUcPeriod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Hold (Somewhat)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lphaUcPeriod"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Fold (Not at all confident)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7"/>
          <p:cNvSpPr txBox="1"/>
          <p:nvPr/>
        </p:nvSpPr>
        <p:spPr>
          <a:xfrm>
            <a:off x="8690213" y="6502133"/>
            <a:ext cx="35932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50" b="1">
                <a:solidFill>
                  <a:srgbClr val="09274A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fld>
            <a:endParaRPr sz="750" b="1">
              <a:solidFill>
                <a:srgbClr val="09274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5" name="Google Shape;845;p17"/>
          <p:cNvSpPr/>
          <p:nvPr/>
        </p:nvSpPr>
        <p:spPr>
          <a:xfrm>
            <a:off x="3583504" y="2664475"/>
            <a:ext cx="5990341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single dynamic explains </a:t>
            </a:r>
            <a:b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people with a just cause </a:t>
            </a:r>
            <a:b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transform failing systems </a:t>
            </a:r>
            <a:b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better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17"/>
          <p:cNvSpPr/>
          <p:nvPr/>
        </p:nvSpPr>
        <p:spPr>
          <a:xfrm>
            <a:off x="4016493" y="4351327"/>
            <a:ext cx="4960021" cy="50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456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-- </a:t>
            </a:r>
            <a: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Thriving Together Springboard, </a:t>
            </a:r>
            <a:b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quoting Otto Sharmer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A8A8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http://Thriving.US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p17"/>
          <p:cNvPicPr preferRelativeResize="0"/>
          <p:nvPr/>
        </p:nvPicPr>
        <p:blipFill rotWithShape="1">
          <a:blip r:embed="rId4">
            <a:alphaModFix/>
          </a:blip>
          <a:srcRect r="34992" b="8769"/>
          <a:stretch/>
        </p:blipFill>
        <p:spPr>
          <a:xfrm>
            <a:off x="4647038" y="1344485"/>
            <a:ext cx="3970673" cy="55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7"/>
          <p:cNvPicPr preferRelativeResize="0"/>
          <p:nvPr/>
        </p:nvPicPr>
        <p:blipFill rotWithShape="1">
          <a:blip r:embed="rId4">
            <a:alphaModFix/>
          </a:blip>
          <a:srcRect l="63805" t="7683"/>
          <a:stretch/>
        </p:blipFill>
        <p:spPr>
          <a:xfrm>
            <a:off x="5547462" y="2010978"/>
            <a:ext cx="2210779" cy="56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7"/>
          <p:cNvPicPr preferRelativeResize="0"/>
          <p:nvPr/>
        </p:nvPicPr>
        <p:blipFill rotWithShape="1">
          <a:blip r:embed="rId5">
            <a:alphaModFix/>
          </a:blip>
          <a:srcRect r="48198"/>
          <a:stretch/>
        </p:blipFill>
        <p:spPr>
          <a:xfrm>
            <a:off x="556193" y="1253034"/>
            <a:ext cx="3106862" cy="3452701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7"/>
          <p:cNvSpPr/>
          <p:nvPr/>
        </p:nvSpPr>
        <p:spPr>
          <a:xfrm rot="362570">
            <a:off x="3639048" y="3095322"/>
            <a:ext cx="151666" cy="34221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17"/>
          <p:cNvSpPr/>
          <p:nvPr/>
        </p:nvSpPr>
        <p:spPr>
          <a:xfrm rot="827452">
            <a:off x="3573992" y="3130554"/>
            <a:ext cx="193758" cy="33089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2" name="Google Shape;85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6428" y="4729675"/>
            <a:ext cx="1822875" cy="3976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3" name="Google Shape;853;p17"/>
          <p:cNvGrpSpPr/>
          <p:nvPr/>
        </p:nvGrpSpPr>
        <p:grpSpPr>
          <a:xfrm>
            <a:off x="184017" y="1138735"/>
            <a:ext cx="3832476" cy="3647786"/>
            <a:chOff x="553400" y="1968674"/>
            <a:chExt cx="4107390" cy="3897801"/>
          </a:xfrm>
        </p:grpSpPr>
        <p:sp>
          <p:nvSpPr>
            <p:cNvPr id="854" name="Google Shape;854;p17"/>
            <p:cNvSpPr/>
            <p:nvPr/>
          </p:nvSpPr>
          <p:spPr>
            <a:xfrm>
              <a:off x="553400" y="2002175"/>
              <a:ext cx="4104600" cy="386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55" name="Google Shape;855;p17" descr="A screen shot of a cell phon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 l="8522" t="6369" r="6681" b="5524"/>
            <a:stretch/>
          </p:blipFill>
          <p:spPr>
            <a:xfrm>
              <a:off x="788630" y="1968674"/>
              <a:ext cx="3872160" cy="38644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18" descr="RTH_BecomingStrongerStewards_Chart_Simple02_09132019-01.jpg"/>
          <p:cNvPicPr preferRelativeResize="0"/>
          <p:nvPr/>
        </p:nvPicPr>
        <p:blipFill rotWithShape="1">
          <a:blip r:embed="rId3">
            <a:alphaModFix/>
          </a:blip>
          <a:srcRect t="19746" b="24233"/>
          <a:stretch/>
        </p:blipFill>
        <p:spPr>
          <a:xfrm>
            <a:off x="121770" y="1473201"/>
            <a:ext cx="8875059" cy="3841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18"/>
          <p:cNvSpPr/>
          <p:nvPr/>
        </p:nvSpPr>
        <p:spPr>
          <a:xfrm>
            <a:off x="4637238" y="1802393"/>
            <a:ext cx="907299" cy="28092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Resilience</a:t>
            </a:r>
            <a:endParaRPr/>
          </a:p>
        </p:txBody>
      </p:sp>
      <p:sp>
        <p:nvSpPr>
          <p:cNvPr id="862" name="Google Shape;862;p18"/>
          <p:cNvSpPr/>
          <p:nvPr/>
        </p:nvSpPr>
        <p:spPr>
          <a:xfrm>
            <a:off x="4705724" y="3243511"/>
            <a:ext cx="845810" cy="28092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Recovery</a:t>
            </a:r>
            <a:endParaRPr/>
          </a:p>
        </p:txBody>
      </p:sp>
      <p:sp>
        <p:nvSpPr>
          <p:cNvPr id="863" name="Google Shape;863;p18"/>
          <p:cNvSpPr/>
          <p:nvPr/>
        </p:nvSpPr>
        <p:spPr>
          <a:xfrm>
            <a:off x="5922627" y="3268678"/>
            <a:ext cx="802232" cy="28092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Renewal</a:t>
            </a:r>
            <a:endParaRPr/>
          </a:p>
        </p:txBody>
      </p:sp>
      <p:sp>
        <p:nvSpPr>
          <p:cNvPr id="864" name="Google Shape;864;p18"/>
          <p:cNvSpPr/>
          <p:nvPr/>
        </p:nvSpPr>
        <p:spPr>
          <a:xfrm>
            <a:off x="3383004" y="3249189"/>
            <a:ext cx="1125496" cy="28092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Relationships</a:t>
            </a:r>
            <a:endParaRPr/>
          </a:p>
        </p:txBody>
      </p:sp>
      <p:sp>
        <p:nvSpPr>
          <p:cNvPr id="865" name="Google Shape;865;p18"/>
          <p:cNvSpPr/>
          <p:nvPr/>
        </p:nvSpPr>
        <p:spPr>
          <a:xfrm>
            <a:off x="4661186" y="4655451"/>
            <a:ext cx="883387" cy="28092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Response</a:t>
            </a:r>
            <a:endParaRPr/>
          </a:p>
        </p:txBody>
      </p:sp>
      <p:sp>
        <p:nvSpPr>
          <p:cNvPr id="866" name="Google Shape;866;p18"/>
          <p:cNvSpPr txBox="1"/>
          <p:nvPr/>
        </p:nvSpPr>
        <p:spPr>
          <a:xfrm>
            <a:off x="375659" y="1132207"/>
            <a:ext cx="8571053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Springing Forward Through Crises</a:t>
            </a:r>
            <a:endParaRPr sz="788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18"/>
          <p:cNvSpPr txBox="1"/>
          <p:nvPr/>
        </p:nvSpPr>
        <p:spPr>
          <a:xfrm>
            <a:off x="379409" y="599634"/>
            <a:ext cx="8307391" cy="57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Thriving Together Through Shared Stewardship</a:t>
            </a:r>
            <a:endParaRPr/>
          </a:p>
        </p:txBody>
      </p:sp>
      <p:sp>
        <p:nvSpPr>
          <p:cNvPr id="868" name="Google Shape;868;p18"/>
          <p:cNvSpPr/>
          <p:nvPr/>
        </p:nvSpPr>
        <p:spPr>
          <a:xfrm>
            <a:off x="1096043" y="3243511"/>
            <a:ext cx="1031513" cy="28092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Reclamation</a:t>
            </a:r>
            <a:endParaRPr sz="105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18"/>
          <p:cNvSpPr/>
          <p:nvPr/>
        </p:nvSpPr>
        <p:spPr>
          <a:xfrm>
            <a:off x="379409" y="5971631"/>
            <a:ext cx="2605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http://tiny.cc/SharedStewardshipVideo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9"/>
          <p:cNvSpPr/>
          <p:nvPr/>
        </p:nvSpPr>
        <p:spPr>
          <a:xfrm>
            <a:off x="6764631" y="3570473"/>
            <a:ext cx="2176234" cy="2103120"/>
          </a:xfrm>
          <a:prstGeom prst="rect">
            <a:avLst/>
          </a:prstGeom>
          <a:solidFill>
            <a:srgbClr val="1B8C89"/>
          </a:solidFill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System Designed </a:t>
            </a:r>
            <a:br>
              <a:rPr lang="en-US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Well-Being, Equity, and </a:t>
            </a:r>
            <a:br>
              <a:rPr lang="en-US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Racial Justice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19"/>
          <p:cNvSpPr/>
          <p:nvPr/>
        </p:nvSpPr>
        <p:spPr>
          <a:xfrm>
            <a:off x="7016302" y="4781196"/>
            <a:ext cx="1644243" cy="780176"/>
          </a:xfrm>
          <a:prstGeom prst="roundRect">
            <a:avLst>
              <a:gd name="adj" fmla="val 16667"/>
            </a:avLst>
          </a:prstGeom>
          <a:solidFill>
            <a:srgbClr val="CBE8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Thriving People and Places—</a:t>
            </a:r>
            <a:b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Exceptions</a:t>
            </a:r>
            <a:endParaRPr/>
          </a:p>
        </p:txBody>
      </p:sp>
      <p:sp>
        <p:nvSpPr>
          <p:cNvPr id="876" name="Google Shape;876;p19"/>
          <p:cNvSpPr txBox="1"/>
          <p:nvPr/>
        </p:nvSpPr>
        <p:spPr>
          <a:xfrm>
            <a:off x="3458045" y="3604295"/>
            <a:ext cx="25724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B8C89"/>
                </a:solidFill>
                <a:latin typeface="Arial"/>
                <a:ea typeface="Arial"/>
                <a:cs typeface="Arial"/>
                <a:sym typeface="Arial"/>
              </a:rPr>
              <a:t>Shared Stewardship</a:t>
            </a:r>
            <a:endParaRPr/>
          </a:p>
        </p:txBody>
      </p:sp>
      <p:sp>
        <p:nvSpPr>
          <p:cNvPr id="877" name="Google Shape;877;p19"/>
          <p:cNvSpPr txBox="1"/>
          <p:nvPr/>
        </p:nvSpPr>
        <p:spPr>
          <a:xfrm>
            <a:off x="3370824" y="4025702"/>
            <a:ext cx="3720044" cy="155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Devoted to equitable…</a:t>
            </a:r>
            <a:endParaRPr/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B8C89"/>
                </a:solidFill>
                <a:latin typeface="Arial"/>
                <a:ea typeface="Arial"/>
                <a:cs typeface="Arial"/>
                <a:sym typeface="Arial"/>
              </a:rPr>
              <a:t>• Processes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(i.e., lived experiences)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B8C89"/>
                </a:solidFill>
                <a:latin typeface="Arial"/>
                <a:ea typeface="Arial"/>
                <a:cs typeface="Arial"/>
                <a:sym typeface="Arial"/>
              </a:rPr>
              <a:t>• Power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(i.e., belonging and civic muscle)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B8C89"/>
                </a:solidFill>
                <a:latin typeface="Arial"/>
                <a:ea typeface="Arial"/>
                <a:cs typeface="Arial"/>
                <a:sym typeface="Arial"/>
              </a:rPr>
              <a:t>• Opportunities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(i.e., vital conditions)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B8C89"/>
                </a:solidFill>
                <a:latin typeface="Arial"/>
                <a:ea typeface="Arial"/>
                <a:cs typeface="Arial"/>
                <a:sym typeface="Arial"/>
              </a:rPr>
              <a:t>• Outcomes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(i.e., WIN measures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HP2030)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9"/>
          <p:cNvSpPr txBox="1"/>
          <p:nvPr/>
        </p:nvSpPr>
        <p:spPr>
          <a:xfrm>
            <a:off x="251670" y="3571365"/>
            <a:ext cx="2679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B8C89"/>
                </a:solidFill>
                <a:latin typeface="Arial"/>
                <a:ea typeface="Arial"/>
                <a:cs typeface="Arial"/>
                <a:sym typeface="Arial"/>
              </a:rPr>
              <a:t>Mindsets &amp; Actions</a:t>
            </a:r>
            <a:endParaRPr/>
          </a:p>
        </p:txBody>
      </p:sp>
      <p:sp>
        <p:nvSpPr>
          <p:cNvPr id="879" name="Google Shape;879;p19"/>
          <p:cNvSpPr txBox="1"/>
          <p:nvPr/>
        </p:nvSpPr>
        <p:spPr>
          <a:xfrm>
            <a:off x="354153" y="4025702"/>
            <a:ext cx="268648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Practices affecting…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Aspirations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Mutual Accountabilities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Interdependent Networks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Portfolio Design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Policies &amp; Incentives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Learning &amp; Adapting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5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 frontiers…</a:t>
            </a:r>
            <a:endParaRPr/>
          </a:p>
        </p:txBody>
      </p:sp>
      <p:sp>
        <p:nvSpPr>
          <p:cNvPr id="880" name="Google Shape;880;p19"/>
          <p:cNvSpPr/>
          <p:nvPr/>
        </p:nvSpPr>
        <p:spPr>
          <a:xfrm>
            <a:off x="7251758" y="1828584"/>
            <a:ext cx="1282641" cy="460832"/>
          </a:xfrm>
          <a:prstGeom prst="roundRect">
            <a:avLst>
              <a:gd name="adj" fmla="val 16667"/>
            </a:avLst>
          </a:prstGeom>
          <a:solidFill>
            <a:srgbClr val="E46C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Health &amp; </a:t>
            </a:r>
            <a:br>
              <a:rPr lang="en-US" sz="14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Well-Being</a:t>
            </a:r>
            <a:endParaRPr/>
          </a:p>
        </p:txBody>
      </p:sp>
      <p:sp>
        <p:nvSpPr>
          <p:cNvPr id="881" name="Google Shape;881;p19"/>
          <p:cNvSpPr txBox="1"/>
          <p:nvPr/>
        </p:nvSpPr>
        <p:spPr>
          <a:xfrm>
            <a:off x="3926954" y="2105326"/>
            <a:ext cx="16346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E46C2A"/>
                </a:solidFill>
                <a:latin typeface="Arial"/>
                <a:ea typeface="Arial"/>
                <a:cs typeface="Arial"/>
                <a:sym typeface="Arial"/>
              </a:rPr>
              <a:t>Outcomes</a:t>
            </a:r>
            <a:endParaRPr/>
          </a:p>
        </p:txBody>
      </p:sp>
      <p:sp>
        <p:nvSpPr>
          <p:cNvPr id="882" name="Google Shape;882;p19"/>
          <p:cNvSpPr txBox="1"/>
          <p:nvPr/>
        </p:nvSpPr>
        <p:spPr>
          <a:xfrm>
            <a:off x="848447" y="2012993"/>
            <a:ext cx="16978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E46C2A"/>
                </a:solidFill>
                <a:latin typeface="Arial"/>
                <a:ea typeface="Arial"/>
                <a:cs typeface="Arial"/>
                <a:sym typeface="Arial"/>
              </a:rPr>
              <a:t>Interventions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E46C2A"/>
                </a:solidFill>
                <a:latin typeface="Arial"/>
                <a:ea typeface="Arial"/>
                <a:cs typeface="Arial"/>
                <a:sym typeface="Arial"/>
              </a:rPr>
              <a:t>(programs, projects)</a:t>
            </a:r>
            <a:endParaRPr sz="1600" b="1">
              <a:solidFill>
                <a:srgbClr val="E46C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19"/>
          <p:cNvSpPr/>
          <p:nvPr/>
        </p:nvSpPr>
        <p:spPr>
          <a:xfrm>
            <a:off x="7121130" y="2368243"/>
            <a:ext cx="832699" cy="460832"/>
          </a:xfrm>
          <a:prstGeom prst="roundRect">
            <a:avLst>
              <a:gd name="adj" fmla="val 16667"/>
            </a:avLst>
          </a:prstGeom>
          <a:solidFill>
            <a:srgbClr val="E46C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Equity</a:t>
            </a:r>
            <a:endParaRPr/>
          </a:p>
        </p:txBody>
      </p:sp>
      <p:sp>
        <p:nvSpPr>
          <p:cNvPr id="884" name="Google Shape;884;p19"/>
          <p:cNvSpPr txBox="1"/>
          <p:nvPr/>
        </p:nvSpPr>
        <p:spPr>
          <a:xfrm>
            <a:off x="7102054" y="1345406"/>
            <a:ext cx="16346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E46C2A"/>
                </a:solidFill>
                <a:latin typeface="Arial"/>
                <a:ea typeface="Arial"/>
                <a:cs typeface="Arial"/>
                <a:sym typeface="Arial"/>
              </a:rPr>
              <a:t>Impacts</a:t>
            </a:r>
            <a:endParaRPr sz="1800" b="1">
              <a:solidFill>
                <a:srgbClr val="E46C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19"/>
          <p:cNvSpPr txBox="1"/>
          <p:nvPr/>
        </p:nvSpPr>
        <p:spPr>
          <a:xfrm>
            <a:off x="365793" y="582191"/>
            <a:ext cx="8343241" cy="489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9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0E30"/>
                </a:solidFill>
                <a:latin typeface="Arial"/>
                <a:ea typeface="Arial"/>
                <a:cs typeface="Arial"/>
                <a:sym typeface="Arial"/>
              </a:rPr>
              <a:t>Approaches to Change</a:t>
            </a:r>
            <a:endParaRPr sz="2800" b="1">
              <a:solidFill>
                <a:srgbClr val="0F0E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19"/>
          <p:cNvSpPr txBox="1"/>
          <p:nvPr/>
        </p:nvSpPr>
        <p:spPr>
          <a:xfrm>
            <a:off x="7046725" y="3138907"/>
            <a:ext cx="16346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B8C89"/>
                </a:solidFill>
                <a:latin typeface="Arial"/>
                <a:ea typeface="Arial"/>
                <a:cs typeface="Arial"/>
                <a:sym typeface="Arial"/>
              </a:rPr>
              <a:t>North Star</a:t>
            </a:r>
            <a:endParaRPr/>
          </a:p>
        </p:txBody>
      </p:sp>
      <p:sp>
        <p:nvSpPr>
          <p:cNvPr id="887" name="Google Shape;887;p19"/>
          <p:cNvSpPr txBox="1"/>
          <p:nvPr/>
        </p:nvSpPr>
        <p:spPr>
          <a:xfrm>
            <a:off x="365793" y="1357716"/>
            <a:ext cx="492553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F0E30"/>
                </a:solidFill>
                <a:latin typeface="Arial"/>
                <a:ea typeface="Arial"/>
                <a:cs typeface="Arial"/>
                <a:sym typeface="Arial"/>
              </a:rPr>
              <a:t>Transactional</a:t>
            </a:r>
            <a:endParaRPr/>
          </a:p>
        </p:txBody>
      </p:sp>
      <p:sp>
        <p:nvSpPr>
          <p:cNvPr id="888" name="Google Shape;888;p19"/>
          <p:cNvSpPr txBox="1"/>
          <p:nvPr/>
        </p:nvSpPr>
        <p:spPr>
          <a:xfrm>
            <a:off x="374258" y="3022546"/>
            <a:ext cx="355202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F0E30"/>
                </a:solidFill>
                <a:latin typeface="Arial"/>
                <a:ea typeface="Arial"/>
                <a:cs typeface="Arial"/>
                <a:sym typeface="Arial"/>
              </a:rPr>
              <a:t>Transformational</a:t>
            </a:r>
            <a:endParaRPr/>
          </a:p>
        </p:txBody>
      </p:sp>
      <p:pic>
        <p:nvPicPr>
          <p:cNvPr id="889" name="Google Shape;8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2706" y="3640737"/>
            <a:ext cx="692538" cy="31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4019" y="3640737"/>
            <a:ext cx="692538" cy="31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2706" y="2149836"/>
            <a:ext cx="692538" cy="31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4019" y="2149836"/>
            <a:ext cx="692538" cy="3126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3" name="Google Shape;893;p19"/>
          <p:cNvCxnSpPr/>
          <p:nvPr/>
        </p:nvCxnSpPr>
        <p:spPr>
          <a:xfrm>
            <a:off x="457200" y="2969014"/>
            <a:ext cx="8251834" cy="0"/>
          </a:xfrm>
          <a:prstGeom prst="straightConnector1">
            <a:avLst/>
          </a:prstGeom>
          <a:noFill/>
          <a:ln w="254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4" name="Google Shape;894;p19"/>
          <p:cNvCxnSpPr/>
          <p:nvPr/>
        </p:nvCxnSpPr>
        <p:spPr>
          <a:xfrm>
            <a:off x="457200" y="6038427"/>
            <a:ext cx="8443519" cy="0"/>
          </a:xfrm>
          <a:prstGeom prst="straightConnector1">
            <a:avLst/>
          </a:prstGeom>
          <a:noFill/>
          <a:ln w="254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5" name="Google Shape;895;p19"/>
          <p:cNvCxnSpPr/>
          <p:nvPr/>
        </p:nvCxnSpPr>
        <p:spPr>
          <a:xfrm>
            <a:off x="457200" y="1232682"/>
            <a:ext cx="8251834" cy="0"/>
          </a:xfrm>
          <a:prstGeom prst="straightConnector1">
            <a:avLst/>
          </a:prstGeom>
          <a:noFill/>
          <a:ln w="254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6" name="Google Shape;896;p19"/>
          <p:cNvSpPr/>
          <p:nvPr/>
        </p:nvSpPr>
        <p:spPr>
          <a:xfrm>
            <a:off x="8013825" y="2368243"/>
            <a:ext cx="695209" cy="460832"/>
          </a:xfrm>
          <a:prstGeom prst="roundRect">
            <a:avLst>
              <a:gd name="adj" fmla="val 16667"/>
            </a:avLst>
          </a:prstGeom>
          <a:solidFill>
            <a:srgbClr val="E46C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endParaRPr/>
          </a:p>
        </p:txBody>
      </p:sp>
      <p:sp>
        <p:nvSpPr>
          <p:cNvPr id="897" name="Google Shape;897;p19"/>
          <p:cNvSpPr txBox="1"/>
          <p:nvPr/>
        </p:nvSpPr>
        <p:spPr>
          <a:xfrm>
            <a:off x="349884" y="6034212"/>
            <a:ext cx="7719400" cy="27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Anderson T, et.al. Shared Stewardship and Prospects for Thriving Together. ReThink Health. 2021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19"/>
          <p:cNvSpPr txBox="1"/>
          <p:nvPr/>
        </p:nvSpPr>
        <p:spPr>
          <a:xfrm>
            <a:off x="6102380" y="2020733"/>
            <a:ext cx="6622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║</a:t>
            </a:r>
            <a:endParaRPr/>
          </a:p>
        </p:txBody>
      </p:sp>
      <p:sp>
        <p:nvSpPr>
          <p:cNvPr id="899" name="Google Shape;899;p19"/>
          <p:cNvSpPr txBox="1"/>
          <p:nvPr/>
        </p:nvSpPr>
        <p:spPr>
          <a:xfrm>
            <a:off x="354153" y="4025702"/>
            <a:ext cx="268648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Practices affecting…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Aspirations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Mutual Accountabilities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Interdependent Networks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Portfolio Design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Policies &amp; Incentives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Learning &amp; Adapting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r>
              <a:rPr lang="en-US" sz="15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 frontiers…</a:t>
            </a:r>
            <a:endParaRPr/>
          </a:p>
        </p:txBody>
      </p:sp>
      <p:sp>
        <p:nvSpPr>
          <p:cNvPr id="900" name="Google Shape;900;p19"/>
          <p:cNvSpPr/>
          <p:nvPr/>
        </p:nvSpPr>
        <p:spPr>
          <a:xfrm>
            <a:off x="374258" y="4984230"/>
            <a:ext cx="1754345" cy="25483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"/>
          <p:cNvSpPr txBox="1">
            <a:spLocks noGrp="1"/>
          </p:cNvSpPr>
          <p:nvPr>
            <p:ph type="title" idx="4294967295"/>
          </p:nvPr>
        </p:nvSpPr>
        <p:spPr>
          <a:xfrm>
            <a:off x="240972" y="123832"/>
            <a:ext cx="3276600" cy="146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Georgia"/>
              <a:buNone/>
            </a:pPr>
            <a:r>
              <a:rPr lang="en-US" sz="4050" b="1"/>
              <a:t>Vision</a:t>
            </a:r>
            <a:endParaRPr sz="4950" b="1"/>
          </a:p>
        </p:txBody>
      </p:sp>
      <p:sp>
        <p:nvSpPr>
          <p:cNvPr id="697" name="Google Shape;697;p2"/>
          <p:cNvSpPr txBox="1">
            <a:spLocks noGrp="1"/>
          </p:cNvSpPr>
          <p:nvPr>
            <p:ph type="body" idx="4294967295"/>
          </p:nvPr>
        </p:nvSpPr>
        <p:spPr>
          <a:xfrm>
            <a:off x="197427" y="2033595"/>
            <a:ext cx="3983777" cy="249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57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Healthy, safe and vibrant communities where all people are thriving.  </a:t>
            </a:r>
            <a:endParaRPr/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b="1"/>
          </a:p>
          <a:p>
            <a:pPr marL="857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1"/>
          </a:p>
        </p:txBody>
      </p:sp>
      <p:pic>
        <p:nvPicPr>
          <p:cNvPr id="698" name="Google Shape;698;p2"/>
          <p:cNvPicPr preferRelativeResize="0"/>
          <p:nvPr/>
        </p:nvPicPr>
        <p:blipFill rotWithShape="1">
          <a:blip r:embed="rId3">
            <a:alphaModFix/>
          </a:blip>
          <a:srcRect l="2146" r="30901" b="-1"/>
          <a:stretch/>
        </p:blipFill>
        <p:spPr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99" name="Google Shape;699;p2"/>
          <p:cNvSpPr txBox="1"/>
          <p:nvPr/>
        </p:nvSpPr>
        <p:spPr>
          <a:xfrm>
            <a:off x="197427" y="5626677"/>
            <a:ext cx="417714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Photo: WestSide, Wilmington. Latin American Community Center.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3375" y="777237"/>
            <a:ext cx="502920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20"/>
          <p:cNvSpPr txBox="1"/>
          <p:nvPr/>
        </p:nvSpPr>
        <p:spPr>
          <a:xfrm>
            <a:off x="96645" y="227540"/>
            <a:ext cx="652830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Well-Being Portfolio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21"/>
          <p:cNvSpPr txBox="1"/>
          <p:nvPr/>
        </p:nvSpPr>
        <p:spPr>
          <a:xfrm>
            <a:off x="4952568" y="3106855"/>
            <a:ext cx="40072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 Institute of Medicine (1988, 2002)</a:t>
            </a:r>
            <a:endParaRPr sz="1800" b="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21"/>
          <p:cNvSpPr txBox="1"/>
          <p:nvPr/>
        </p:nvSpPr>
        <p:spPr>
          <a:xfrm>
            <a:off x="457200" y="5785930"/>
            <a:ext cx="7810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Institute of Medicine. </a:t>
            </a:r>
            <a:r>
              <a:rPr lang="en-US" sz="10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future of public health</a:t>
            </a:r>
            <a:r>
              <a:rPr lang="en-US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Washington, D.C.: National Academy Press, 1988.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Institute of Medicine. </a:t>
            </a:r>
            <a:r>
              <a:rPr lang="en-US" sz="10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future of the public's health in the 21th century</a:t>
            </a:r>
            <a:r>
              <a:rPr lang="en-US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Washington D.C.: National Academy Press, 2002.</a:t>
            </a:r>
            <a:endParaRPr/>
          </a:p>
        </p:txBody>
      </p:sp>
      <p:pic>
        <p:nvPicPr>
          <p:cNvPr id="917" name="Google Shape;917;p21" descr="future of public healt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050" y="582386"/>
            <a:ext cx="1765300" cy="26828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660033"/>
            </a:outerShdw>
          </a:effectLst>
        </p:spPr>
      </p:pic>
      <p:pic>
        <p:nvPicPr>
          <p:cNvPr id="918" name="Google Shape;918;p21" descr="iom future of public health 02 cov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9550" y="2515961"/>
            <a:ext cx="1771650" cy="265747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660033"/>
            </a:outerShdw>
          </a:effectLst>
        </p:spPr>
      </p:pic>
      <p:sp>
        <p:nvSpPr>
          <p:cNvPr id="919" name="Google Shape;919;p21"/>
          <p:cNvSpPr txBox="1"/>
          <p:nvPr/>
        </p:nvSpPr>
        <p:spPr>
          <a:xfrm>
            <a:off x="3789135" y="1354703"/>
            <a:ext cx="5035550" cy="171739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“Public health is what we, </a:t>
            </a:r>
            <a:br>
              <a:rPr lang="en-US" sz="2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 society, do collectively to assure the conditions in which </a:t>
            </a:r>
            <a:r>
              <a:rPr lang="en-US" sz="2400" b="1" i="1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rPr>
              <a:t>[all]</a:t>
            </a:r>
            <a:r>
              <a:rPr lang="en-US" sz="2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people can be healthy.”</a:t>
            </a:r>
            <a:endParaRPr/>
          </a:p>
        </p:txBody>
      </p:sp>
      <p:sp>
        <p:nvSpPr>
          <p:cNvPr id="920" name="Google Shape;920;p21"/>
          <p:cNvSpPr txBox="1"/>
          <p:nvPr/>
        </p:nvSpPr>
        <p:spPr>
          <a:xfrm>
            <a:off x="3789135" y="1354703"/>
            <a:ext cx="5035550" cy="171739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“Public health is what we, </a:t>
            </a:r>
            <a:br>
              <a:rPr lang="en-US" sz="2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a society, do collectively to assure the </a:t>
            </a:r>
            <a:r>
              <a:rPr lang="en-US" sz="2400" b="1" i="1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conditions</a:t>
            </a:r>
            <a:r>
              <a:rPr lang="en-US" sz="2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which </a:t>
            </a:r>
            <a:r>
              <a:rPr lang="en-US" sz="2400" b="1" i="1">
                <a:solidFill>
                  <a:srgbClr val="979797"/>
                </a:solidFill>
                <a:latin typeface="Arial"/>
                <a:ea typeface="Arial"/>
                <a:cs typeface="Arial"/>
                <a:sym typeface="Arial"/>
              </a:rPr>
              <a:t>[all]</a:t>
            </a:r>
            <a:r>
              <a:rPr lang="en-US" sz="24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people can be healthy.”</a:t>
            </a:r>
            <a:endParaRPr/>
          </a:p>
        </p:txBody>
      </p:sp>
      <p:sp>
        <p:nvSpPr>
          <p:cNvPr id="921" name="Google Shape;921;p21"/>
          <p:cNvSpPr txBox="1"/>
          <p:nvPr/>
        </p:nvSpPr>
        <p:spPr>
          <a:xfrm>
            <a:off x="3789135" y="4012333"/>
            <a:ext cx="5035550" cy="131112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9ABAB"/>
                </a:solidFill>
                <a:latin typeface="Arial"/>
                <a:ea typeface="Arial"/>
                <a:cs typeface="Arial"/>
                <a:sym typeface="Arial"/>
              </a:rPr>
              <a:t>More than three decades later, we still haven’t agreed what those conditions are!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977" y="5679069"/>
            <a:ext cx="630181" cy="38500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7" name="Google Shape;927;p22"/>
          <p:cNvPicPr preferRelativeResize="0"/>
          <p:nvPr/>
        </p:nvPicPr>
        <p:blipFill rotWithShape="1">
          <a:blip r:embed="rId4">
            <a:alphaModFix/>
          </a:blip>
          <a:srcRect t="21586" b="23053"/>
          <a:stretch/>
        </p:blipFill>
        <p:spPr>
          <a:xfrm>
            <a:off x="443631" y="4602101"/>
            <a:ext cx="1021749" cy="56563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8" name="Google Shape;928;p22"/>
          <p:cNvPicPr preferRelativeResize="0"/>
          <p:nvPr/>
        </p:nvPicPr>
        <p:blipFill rotWithShape="1">
          <a:blip r:embed="rId5">
            <a:alphaModFix/>
          </a:blip>
          <a:srcRect t="3491" r="3356" b="68730"/>
          <a:stretch/>
        </p:blipFill>
        <p:spPr>
          <a:xfrm>
            <a:off x="2740662" y="5271237"/>
            <a:ext cx="944515" cy="40701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9" name="Google Shape;92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0906" y="4486077"/>
            <a:ext cx="1292195" cy="357441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0" name="Google Shape;93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78133" y="4517110"/>
            <a:ext cx="1479295" cy="39624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1" name="Google Shape;931;p22" descr="C:\Users\bobby\Dropbox (Rippel)\Shared Documents\Projects\WIN Network\Logo and Brand\WBT_WIN_LogoAssets_092719\LOGO D\PNG\WIN-LogoD_RGB Red.png"/>
          <p:cNvPicPr preferRelativeResize="0"/>
          <p:nvPr/>
        </p:nvPicPr>
        <p:blipFill rotWithShape="1">
          <a:blip r:embed="rId8">
            <a:alphaModFix/>
          </a:blip>
          <a:srcRect l="10278" t="34204" r="10218" b="34132"/>
          <a:stretch/>
        </p:blipFill>
        <p:spPr>
          <a:xfrm>
            <a:off x="5910962" y="4476951"/>
            <a:ext cx="1447586" cy="57994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32" name="Google Shape;932;p22"/>
          <p:cNvSpPr/>
          <p:nvPr/>
        </p:nvSpPr>
        <p:spPr>
          <a:xfrm>
            <a:off x="-19842" y="6072779"/>
            <a:ext cx="112974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http://Thriving.US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22"/>
          <p:cNvSpPr txBox="1"/>
          <p:nvPr/>
        </p:nvSpPr>
        <p:spPr>
          <a:xfrm>
            <a:off x="376518" y="305849"/>
            <a:ext cx="8643681" cy="57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Vital Conditions for Well-Being &amp; Justice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22"/>
          <p:cNvSpPr txBox="1"/>
          <p:nvPr/>
        </p:nvSpPr>
        <p:spPr>
          <a:xfrm>
            <a:off x="129380" y="1123409"/>
            <a:ext cx="3706143" cy="312393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Thriving Natural World</a:t>
            </a:r>
            <a:endParaRPr/>
          </a:p>
          <a:p>
            <a:pPr marL="0" marR="0" lvl="0" indent="0" algn="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 Needs for Health &amp; Safety</a:t>
            </a:r>
            <a:endParaRPr/>
          </a:p>
          <a:p>
            <a:pPr marL="0" marR="0" lvl="0" indent="0" algn="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Humane Housing</a:t>
            </a:r>
            <a:endParaRPr/>
          </a:p>
          <a:p>
            <a:pPr marL="0" marR="0" lvl="0" indent="0" algn="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Meaningful Work &amp; Wealth</a:t>
            </a:r>
            <a:endParaRPr/>
          </a:p>
          <a:p>
            <a:pPr marL="0" marR="0" lvl="0" indent="0" algn="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Lifelong Learning</a:t>
            </a:r>
            <a:endParaRPr/>
          </a:p>
          <a:p>
            <a:pPr marL="0" marR="0" lvl="0" indent="0" algn="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Reliable Transportation</a:t>
            </a:r>
            <a:endParaRPr/>
          </a:p>
          <a:p>
            <a:pPr marL="0" marR="0" lvl="0" indent="0" algn="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Belonging &amp; Civic Muscle</a:t>
            </a:r>
            <a:endParaRPr/>
          </a:p>
        </p:txBody>
      </p:sp>
      <p:pic>
        <p:nvPicPr>
          <p:cNvPr id="935" name="Google Shape;93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40720" y="1041610"/>
            <a:ext cx="382640" cy="40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40720" y="1527381"/>
            <a:ext cx="382639" cy="3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40720" y="2024564"/>
            <a:ext cx="382639" cy="38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40720" y="2497672"/>
            <a:ext cx="382639" cy="42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940720" y="2986755"/>
            <a:ext cx="382639" cy="34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40720" y="3407208"/>
            <a:ext cx="382639" cy="40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40720" y="3879213"/>
            <a:ext cx="382639" cy="39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2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898138" y="5547124"/>
            <a:ext cx="1174345" cy="2812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3" name="Google Shape;943;p2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969359" y="5175861"/>
            <a:ext cx="1126612" cy="3424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4" name="Google Shape;944;p2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06050" y="5246830"/>
            <a:ext cx="1040626" cy="3905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5" name="Google Shape;945;p22"/>
          <p:cNvPicPr preferRelativeResize="0"/>
          <p:nvPr/>
        </p:nvPicPr>
        <p:blipFill rotWithShape="1">
          <a:blip r:embed="rId20">
            <a:alphaModFix/>
          </a:blip>
          <a:srcRect l="4368" t="13319" r="3984" b="15364"/>
          <a:stretch/>
        </p:blipFill>
        <p:spPr>
          <a:xfrm>
            <a:off x="1295542" y="5012715"/>
            <a:ext cx="1046381" cy="508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6" name="Google Shape;946;p2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999084" y="4876255"/>
            <a:ext cx="1509352" cy="363441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7" name="Google Shape;947;p22"/>
          <p:cNvPicPr preferRelativeResize="0"/>
          <p:nvPr/>
        </p:nvPicPr>
        <p:blipFill rotWithShape="1">
          <a:blip r:embed="rId22">
            <a:alphaModFix/>
          </a:blip>
          <a:srcRect t="28244" b="26617"/>
          <a:stretch/>
        </p:blipFill>
        <p:spPr>
          <a:xfrm>
            <a:off x="3759397" y="4437614"/>
            <a:ext cx="962346" cy="43439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8" name="Google Shape;948;p2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748752" y="7082368"/>
            <a:ext cx="873103" cy="2480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9" name="Google Shape;949;p2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695478" y="5722386"/>
            <a:ext cx="809818" cy="2773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0" name="Google Shape;950;p2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741716" y="4522480"/>
            <a:ext cx="1110418" cy="41085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1" name="Google Shape;951;p2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291918" y="4925840"/>
            <a:ext cx="1251585" cy="28369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2" name="Google Shape;952;p2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326862" y="5357956"/>
            <a:ext cx="634661" cy="3522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3" name="Google Shape;953;p2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953263" y="5644060"/>
            <a:ext cx="567380" cy="3580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4" name="Google Shape;954;p22" descr="See the source image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3430708" y="5612459"/>
            <a:ext cx="514836" cy="41186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5" name="Google Shape;955;p22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4842932" y="4884910"/>
            <a:ext cx="944332" cy="3477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6" name="Google Shape;956;p22" descr="See the source image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291265" y="5280084"/>
            <a:ext cx="987274" cy="38932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7" name="Google Shape;957;p2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3883458" y="5479548"/>
            <a:ext cx="1037468" cy="3797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8" name="Google Shape;958;p22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499327" y="5660370"/>
            <a:ext cx="1038599" cy="35745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59" name="Google Shape;959;p22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3818803" y="5230365"/>
            <a:ext cx="1426808" cy="214021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0" name="Google Shape;960;p22"/>
          <p:cNvPicPr preferRelativeResize="0"/>
          <p:nvPr/>
        </p:nvPicPr>
        <p:blipFill rotWithShape="1">
          <a:blip r:embed="rId35">
            <a:alphaModFix/>
          </a:blip>
          <a:srcRect t="14272" b="15378"/>
          <a:stretch/>
        </p:blipFill>
        <p:spPr>
          <a:xfrm>
            <a:off x="2146989" y="5426525"/>
            <a:ext cx="683781" cy="481046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1" name="Google Shape;961;p22" descr="See the source image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5748347" y="5037268"/>
            <a:ext cx="803986" cy="36179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2" name="Google Shape;962;p22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6719364" y="4921988"/>
            <a:ext cx="454059" cy="3807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3" name="Google Shape;963;p22"/>
          <p:cNvSpPr/>
          <p:nvPr/>
        </p:nvSpPr>
        <p:spPr>
          <a:xfrm>
            <a:off x="4512051" y="3809495"/>
            <a:ext cx="453035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803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Belonging &amp; Civic Muscle wraps around the others because it is both a vital condition and a practical capacity that is necessary for equitable success in every other kind of work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4" name="Google Shape;964;p22"/>
          <p:cNvGrpSpPr/>
          <p:nvPr/>
        </p:nvGrpSpPr>
        <p:grpSpPr>
          <a:xfrm>
            <a:off x="4437457" y="1102665"/>
            <a:ext cx="4856125" cy="2673283"/>
            <a:chOff x="4647383" y="1391481"/>
            <a:chExt cx="4251405" cy="2331811"/>
          </a:xfrm>
        </p:grpSpPr>
        <p:pic>
          <p:nvPicPr>
            <p:cNvPr id="965" name="Google Shape;965;p22" descr="https://lh4.googleusercontent.com/_P3jyyyIdzuGDjW3fxxCdytsBQozYd3LgYDGvvFZsmRysEbRzlCdf0DNx3_JXWmSniSOmekYaPv4jKPmWXp529iE0RPoKh0Sv7bW92WBJRrcxuWiw_7_onXlcwPMRx9_Aoo2Mm6Z24Q"/>
            <p:cNvPicPr preferRelativeResize="0"/>
            <p:nvPr/>
          </p:nvPicPr>
          <p:blipFill rotWithShape="1">
            <a:blip r:embed="rId38">
              <a:alphaModFix/>
            </a:blip>
            <a:srcRect l="10195" t="31740" r="64299" b="52989"/>
            <a:stretch/>
          </p:blipFill>
          <p:spPr>
            <a:xfrm>
              <a:off x="4714613" y="1391481"/>
              <a:ext cx="1455933" cy="4177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6" name="Google Shape;966;p22"/>
            <p:cNvSpPr/>
            <p:nvPr/>
          </p:nvSpPr>
          <p:spPr>
            <a:xfrm>
              <a:off x="5913905" y="1677792"/>
              <a:ext cx="1943193" cy="1968122"/>
            </a:xfrm>
            <a:prstGeom prst="ellipse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67" name="Google Shape;967;p22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4647383" y="1675285"/>
              <a:ext cx="3294107" cy="2048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8" name="Google Shape;968;p22" descr="https://lh3.googleusercontent.com/0fvEODEJTXnV1-tWNZcPwzVw8jO6ADLZQArW04jYPlYLNH-Enlv0d55idSVHjwStGlDDCnXYiaGv0pYKxqM-bBa-jcROTKLtrijqOjp0KtOY93N2QJYF2iLy05HK_0u2"/>
            <p:cNvPicPr preferRelativeResize="0"/>
            <p:nvPr/>
          </p:nvPicPr>
          <p:blipFill rotWithShape="1">
            <a:blip r:embed="rId40">
              <a:alphaModFix/>
            </a:blip>
            <a:srcRect l="52615" t="40764" r="22782" b="25256"/>
            <a:stretch/>
          </p:blipFill>
          <p:spPr>
            <a:xfrm>
              <a:off x="6498899" y="2308444"/>
              <a:ext cx="809251" cy="72926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69" name="Google Shape;969;p22"/>
            <p:cNvCxnSpPr/>
            <p:nvPr/>
          </p:nvCxnSpPr>
          <p:spPr>
            <a:xfrm rot="10800000" flipH="1">
              <a:off x="4908643" y="1676168"/>
              <a:ext cx="1872235" cy="1379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70" name="Google Shape;970;p22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6111814" y="1886491"/>
              <a:ext cx="2786974" cy="15713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1" name="Google Shape;971;p22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320478" y="4742536"/>
            <a:ext cx="1428274" cy="4058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3377" y="777237"/>
            <a:ext cx="502920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23"/>
          <p:cNvSpPr txBox="1"/>
          <p:nvPr/>
        </p:nvSpPr>
        <p:spPr>
          <a:xfrm>
            <a:off x="5257012" y="3051504"/>
            <a:ext cx="3691681" cy="2046714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URGENT SERVICES (N=6)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Acute care for illness or injury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Addiction treatment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Crime response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Environmental cleanup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Homeless services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Unemployment and food assistance</a:t>
            </a:r>
            <a:endParaRPr/>
          </a:p>
        </p:txBody>
      </p:sp>
      <p:sp>
        <p:nvSpPr>
          <p:cNvPr id="979" name="Google Shape;979;p23"/>
          <p:cNvSpPr/>
          <p:nvPr/>
        </p:nvSpPr>
        <p:spPr>
          <a:xfrm>
            <a:off x="5026797" y="1467803"/>
            <a:ext cx="4010946" cy="1259903"/>
          </a:xfrm>
          <a:prstGeom prst="roundRect">
            <a:avLst>
              <a:gd name="adj" fmla="val 16667"/>
            </a:avLst>
          </a:prstGeom>
          <a:solidFill>
            <a:srgbClr val="F8BABA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Services that anyone under adversity may need temporarily to regain or restore well-being</a:t>
            </a:r>
            <a:endParaRPr/>
          </a:p>
        </p:txBody>
      </p:sp>
      <p:sp>
        <p:nvSpPr>
          <p:cNvPr id="980" name="Google Shape;980;p23"/>
          <p:cNvSpPr txBox="1"/>
          <p:nvPr/>
        </p:nvSpPr>
        <p:spPr>
          <a:xfrm>
            <a:off x="96645" y="227540"/>
            <a:ext cx="652830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Well-Being Portfolio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6" name="Google Shape;986;p24"/>
          <p:cNvGrpSpPr/>
          <p:nvPr/>
        </p:nvGrpSpPr>
        <p:grpSpPr>
          <a:xfrm>
            <a:off x="1983375" y="777237"/>
            <a:ext cx="5029202" cy="5031779"/>
            <a:chOff x="2067338" y="715616"/>
            <a:chExt cx="5029202" cy="5031779"/>
          </a:xfrm>
        </p:grpSpPr>
        <p:pic>
          <p:nvPicPr>
            <p:cNvPr id="987" name="Google Shape;987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7339" y="715616"/>
              <a:ext cx="5029200" cy="502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8" name="Google Shape;988;p24"/>
            <p:cNvSpPr/>
            <p:nvPr/>
          </p:nvSpPr>
          <p:spPr>
            <a:xfrm>
              <a:off x="2067340" y="715616"/>
              <a:ext cx="5029200" cy="5029200"/>
            </a:xfrm>
            <a:prstGeom prst="donut">
              <a:avLst>
                <a:gd name="adj" fmla="val 34850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89" name="Google Shape;989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67338" y="715616"/>
              <a:ext cx="5029200" cy="50317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0" name="Google Shape;990;p24"/>
          <p:cNvSpPr txBox="1"/>
          <p:nvPr/>
        </p:nvSpPr>
        <p:spPr>
          <a:xfrm>
            <a:off x="270800" y="3030130"/>
            <a:ext cx="3425146" cy="233910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B8C89"/>
                </a:solidFill>
                <a:latin typeface="Arial"/>
                <a:ea typeface="Arial"/>
                <a:cs typeface="Arial"/>
                <a:sym typeface="Arial"/>
              </a:rPr>
              <a:t>VITAL CONDITIONS (N=7)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Thriving natural world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 needs for health and safety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Humane housing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Meaningful work and wealth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Lifelong learning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Reliable transportation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Belonging and civic muscle</a:t>
            </a:r>
            <a:endParaRPr/>
          </a:p>
        </p:txBody>
      </p:sp>
      <p:sp>
        <p:nvSpPr>
          <p:cNvPr id="991" name="Google Shape;991;p24"/>
          <p:cNvSpPr/>
          <p:nvPr/>
        </p:nvSpPr>
        <p:spPr>
          <a:xfrm>
            <a:off x="106265" y="1537377"/>
            <a:ext cx="3754215" cy="1259903"/>
          </a:xfrm>
          <a:prstGeom prst="roundRect">
            <a:avLst>
              <a:gd name="adj" fmla="val 14755"/>
            </a:avLst>
          </a:prstGeom>
          <a:gradFill>
            <a:gsLst>
              <a:gs pos="0">
                <a:srgbClr val="1776BA"/>
              </a:gs>
              <a:gs pos="20000">
                <a:srgbClr val="F6923A"/>
              </a:gs>
              <a:gs pos="40000">
                <a:srgbClr val="1AA556"/>
              </a:gs>
              <a:gs pos="60000">
                <a:srgbClr val="784A99"/>
              </a:gs>
              <a:gs pos="80000">
                <a:srgbClr val="EF5C37"/>
              </a:gs>
              <a:gs pos="100000">
                <a:srgbClr val="E6188E"/>
              </a:gs>
            </a:gsLst>
            <a:lin ang="18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Things that ALL people need regularly to be healthy and reach their full potential</a:t>
            </a:r>
            <a:endParaRPr/>
          </a:p>
        </p:txBody>
      </p:sp>
      <p:sp>
        <p:nvSpPr>
          <p:cNvPr id="992" name="Google Shape;992;p24"/>
          <p:cNvSpPr txBox="1"/>
          <p:nvPr/>
        </p:nvSpPr>
        <p:spPr>
          <a:xfrm>
            <a:off x="96645" y="227540"/>
            <a:ext cx="652830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Well-Being Portfolio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3375" y="777237"/>
            <a:ext cx="5029200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4775" y="635717"/>
            <a:ext cx="54864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25"/>
          <p:cNvSpPr/>
          <p:nvPr/>
        </p:nvSpPr>
        <p:spPr>
          <a:xfrm>
            <a:off x="2235580" y="4639752"/>
            <a:ext cx="4549732" cy="156074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6188E"/>
                </a:solidFill>
                <a:latin typeface="Arial"/>
                <a:ea typeface="Arial"/>
                <a:cs typeface="Arial"/>
                <a:sym typeface="Arial"/>
              </a:rPr>
              <a:t>Belonging and Civic Muscle: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Special capacities to expand a sense of belonging and strengthen power </a:t>
            </a:r>
            <a:b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shape our world together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25"/>
          <p:cNvSpPr txBox="1"/>
          <p:nvPr/>
        </p:nvSpPr>
        <p:spPr>
          <a:xfrm>
            <a:off x="96645" y="227540"/>
            <a:ext cx="652830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Well-Being Portfolio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"/>
          <p:cNvSpPr/>
          <p:nvPr/>
        </p:nvSpPr>
        <p:spPr>
          <a:xfrm>
            <a:off x="3139428" y="2941514"/>
            <a:ext cx="2892601" cy="9808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Thriving People 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&amp; Places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3"/>
          <p:cNvSpPr/>
          <p:nvPr/>
        </p:nvSpPr>
        <p:spPr>
          <a:xfrm>
            <a:off x="435933" y="664032"/>
            <a:ext cx="8410575" cy="582768"/>
          </a:xfrm>
          <a:prstGeom prst="roundRect">
            <a:avLst>
              <a:gd name="adj" fmla="val 16667"/>
            </a:avLst>
          </a:prstGeom>
          <a:solidFill>
            <a:srgbClr val="A8D08C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Vital Conditions/Social Determinants for Well-Being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Google Shape;706;p3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1318" y="1366912"/>
            <a:ext cx="1119278" cy="112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3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7987" y="3882227"/>
            <a:ext cx="1334938" cy="133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3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7576" y="1189196"/>
            <a:ext cx="1388658" cy="139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7695" y="3684503"/>
            <a:ext cx="1313372" cy="131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7371" y="3002786"/>
            <a:ext cx="1272200" cy="130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3" descr="A picture containing text, pallette, cosmetic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84342" y="1148574"/>
            <a:ext cx="1402773" cy="1382849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3"/>
          <p:cNvSpPr txBox="1"/>
          <p:nvPr/>
        </p:nvSpPr>
        <p:spPr>
          <a:xfrm>
            <a:off x="3689347" y="4778583"/>
            <a:ext cx="768928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DAFBA"/>
                </a:solidFill>
                <a:latin typeface="Arial"/>
                <a:ea typeface="Arial"/>
                <a:cs typeface="Arial"/>
                <a:sym typeface="Arial"/>
              </a:rPr>
              <a:t>Humane Housing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3"/>
          <p:cNvSpPr txBox="1"/>
          <p:nvPr/>
        </p:nvSpPr>
        <p:spPr>
          <a:xfrm>
            <a:off x="1571490" y="4209639"/>
            <a:ext cx="127808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Thriving Natural Environment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3"/>
          <p:cNvSpPr txBox="1"/>
          <p:nvPr/>
        </p:nvSpPr>
        <p:spPr>
          <a:xfrm>
            <a:off x="2139816" y="2345402"/>
            <a:ext cx="127808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Basic Needs for Health &amp; Safety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3"/>
          <p:cNvSpPr txBox="1"/>
          <p:nvPr/>
        </p:nvSpPr>
        <p:spPr>
          <a:xfrm>
            <a:off x="3950606" y="2345403"/>
            <a:ext cx="127808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Reliable Transportation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3"/>
          <p:cNvSpPr txBox="1"/>
          <p:nvPr/>
        </p:nvSpPr>
        <p:spPr>
          <a:xfrm>
            <a:off x="5892890" y="2345403"/>
            <a:ext cx="127808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Meaningful Work &amp; Wealth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3"/>
          <p:cNvSpPr txBox="1"/>
          <p:nvPr/>
        </p:nvSpPr>
        <p:spPr>
          <a:xfrm>
            <a:off x="5104524" y="4883094"/>
            <a:ext cx="127808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ED329F"/>
                </a:solidFill>
                <a:latin typeface="Arial"/>
                <a:ea typeface="Arial"/>
                <a:cs typeface="Arial"/>
                <a:sym typeface="Arial"/>
              </a:rPr>
              <a:t>Belonging &amp; Civic Muscle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3"/>
          <p:cNvSpPr txBox="1"/>
          <p:nvPr/>
        </p:nvSpPr>
        <p:spPr>
          <a:xfrm>
            <a:off x="6584969" y="4055160"/>
            <a:ext cx="86244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Lifelong Learning</a:t>
            </a: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3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58291" y="3002786"/>
            <a:ext cx="1314744" cy="134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"/>
          <p:cNvSpPr txBox="1">
            <a:spLocks noGrp="1"/>
          </p:cNvSpPr>
          <p:nvPr>
            <p:ph type="title" idx="4294967295"/>
          </p:nvPr>
        </p:nvSpPr>
        <p:spPr>
          <a:xfrm>
            <a:off x="95794" y="557349"/>
            <a:ext cx="7994650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Georgia"/>
              <a:buNone/>
            </a:pPr>
            <a:r>
              <a:rPr lang="en-US" b="1"/>
              <a:t>Goals for Today</a:t>
            </a:r>
            <a:endParaRPr/>
          </a:p>
        </p:txBody>
      </p:sp>
      <p:sp>
        <p:nvSpPr>
          <p:cNvPr id="726" name="Google Shape;726;p4"/>
          <p:cNvSpPr txBox="1">
            <a:spLocks noGrp="1"/>
          </p:cNvSpPr>
          <p:nvPr>
            <p:ph type="body" idx="4294967295"/>
          </p:nvPr>
        </p:nvSpPr>
        <p:spPr>
          <a:xfrm>
            <a:off x="-1" y="1402190"/>
            <a:ext cx="5869577" cy="3630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Introduce the </a:t>
            </a:r>
            <a:r>
              <a:rPr lang="en-US" b="1"/>
              <a:t>Well-Being Portfolio</a:t>
            </a:r>
            <a:r>
              <a:rPr lang="en-US"/>
              <a:t> to see how investments from multiple sources come together </a:t>
            </a:r>
            <a:br>
              <a:rPr lang="en-US"/>
            </a:br>
            <a:r>
              <a:rPr lang="en-US"/>
              <a:t>to produce well-being and equity</a:t>
            </a:r>
            <a:br>
              <a:rPr lang="en-US"/>
            </a:b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b="1"/>
              <a:t>Practice using the portfolio </a:t>
            </a:r>
            <a:r>
              <a:rPr lang="en-US"/>
              <a:t>to explore how current and future investments could create a brighter future for everyone in Delaware</a:t>
            </a:r>
            <a:endParaRPr/>
          </a:p>
        </p:txBody>
      </p:sp>
      <p:pic>
        <p:nvPicPr>
          <p:cNvPr id="727" name="Google Shape;72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6546" y="1498733"/>
            <a:ext cx="3437710" cy="3437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"/>
          <p:cNvSpPr txBox="1">
            <a:spLocks noGrp="1"/>
          </p:cNvSpPr>
          <p:nvPr>
            <p:ph type="title" idx="4294967295"/>
          </p:nvPr>
        </p:nvSpPr>
        <p:spPr>
          <a:xfrm>
            <a:off x="43535" y="636157"/>
            <a:ext cx="7886700" cy="90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Georgia"/>
              <a:buNone/>
            </a:pPr>
            <a:r>
              <a:rPr lang="en-US" b="1"/>
              <a:t>Who is a Steward?</a:t>
            </a:r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4294967295"/>
          </p:nvPr>
        </p:nvSpPr>
        <p:spPr>
          <a:xfrm>
            <a:off x="43533" y="1509371"/>
            <a:ext cx="5024849" cy="289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b="1"/>
              <a:t>Take responsibility for working with others to create conditions that all people need to thrive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b="1"/>
              <a:t>May be affiliated with organizations or act on their own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b="1"/>
              <a:t>Have an equity orientation in regard to purpose, power, and wealth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b="1"/>
              <a:t>Bring our resources (knowledge, time, money, power, connections) to the table in service of all people and places  thriving</a:t>
            </a:r>
            <a:endParaRPr/>
          </a:p>
        </p:txBody>
      </p:sp>
      <p:pic>
        <p:nvPicPr>
          <p:cNvPr id="735" name="Google Shape;735;p5"/>
          <p:cNvPicPr preferRelativeResize="0"/>
          <p:nvPr/>
        </p:nvPicPr>
        <p:blipFill rotWithShape="1">
          <a:blip r:embed="rId3">
            <a:alphaModFix/>
          </a:blip>
          <a:srcRect l="7798" r="7798"/>
          <a:stretch/>
        </p:blipFill>
        <p:spPr>
          <a:xfrm>
            <a:off x="5111715" y="1687749"/>
            <a:ext cx="3924834" cy="3070004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5"/>
          <p:cNvSpPr txBox="1"/>
          <p:nvPr/>
        </p:nvSpPr>
        <p:spPr>
          <a:xfrm>
            <a:off x="5112328" y="4857751"/>
            <a:ext cx="4031672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Photo: Eastside, Wilmington. Habitat for Humanity of New Castle County: Rock the Block Initiative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"/>
          <p:cNvSpPr txBox="1">
            <a:spLocks noGrp="1"/>
          </p:cNvSpPr>
          <p:nvPr>
            <p:ph type="title" idx="4294967295"/>
          </p:nvPr>
        </p:nvSpPr>
        <p:spPr>
          <a:xfrm>
            <a:off x="3490586" y="1000875"/>
            <a:ext cx="5653414" cy="133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Georgia"/>
              <a:buNone/>
            </a:pPr>
            <a:r>
              <a:rPr lang="en-US" b="1"/>
              <a:t>Why Stewardship and Collaborative Investment?</a:t>
            </a:r>
            <a:endParaRPr/>
          </a:p>
        </p:txBody>
      </p:sp>
      <p:sp>
        <p:nvSpPr>
          <p:cNvPr id="743" name="Google Shape;743;p6"/>
          <p:cNvSpPr txBox="1">
            <a:spLocks noGrp="1"/>
          </p:cNvSpPr>
          <p:nvPr>
            <p:ph type="body" idx="4294967295"/>
          </p:nvPr>
        </p:nvSpPr>
        <p:spPr>
          <a:xfrm>
            <a:off x="3828869" y="2544226"/>
            <a:ext cx="4757782" cy="261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b="1"/>
              <a:t>Scope, scale and complexity of the challenges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b="1"/>
              <a:t>Work on vital conditions/ SDOH takes time and sustained investment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Arial"/>
              <a:buChar char="•"/>
            </a:pPr>
            <a:r>
              <a:rPr lang="en-US" b="1"/>
              <a:t>Collaboration is critical</a:t>
            </a:r>
            <a:endParaRPr/>
          </a:p>
        </p:txBody>
      </p:sp>
      <p:pic>
        <p:nvPicPr>
          <p:cNvPr id="744" name="Google Shape;744;p6"/>
          <p:cNvPicPr preferRelativeResize="0"/>
          <p:nvPr/>
        </p:nvPicPr>
        <p:blipFill rotWithShape="1">
          <a:blip r:embed="rId3">
            <a:alphaModFix/>
          </a:blip>
          <a:srcRect l="18297" r="36372" b="-1"/>
          <a:stretch/>
        </p:blipFill>
        <p:spPr>
          <a:xfrm>
            <a:off x="1" y="857257"/>
            <a:ext cx="3493008" cy="5143493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45" name="Google Shape;745;p6"/>
          <p:cNvSpPr txBox="1"/>
          <p:nvPr/>
        </p:nvSpPr>
        <p:spPr>
          <a:xfrm>
            <a:off x="3256214" y="5389425"/>
            <a:ext cx="5548745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Photo: Eastside, Wilmington. Central Baptist CDC Community Hub Restoration Project. 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7" descr="A picture containing text, nature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88834"/>
          <a:stretch/>
        </p:blipFill>
        <p:spPr>
          <a:xfrm>
            <a:off x="-1" y="-60957"/>
            <a:ext cx="9143985" cy="89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7" descr="A picture containing text, nature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0" y="832086"/>
            <a:ext cx="9143985" cy="514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8"/>
          <p:cNvSpPr txBox="1">
            <a:spLocks noGrp="1"/>
          </p:cNvSpPr>
          <p:nvPr>
            <p:ph type="title" idx="4294967295"/>
          </p:nvPr>
        </p:nvSpPr>
        <p:spPr>
          <a:xfrm>
            <a:off x="383177" y="48704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Georgia"/>
              <a:buNone/>
            </a:pPr>
            <a:r>
              <a:rPr lang="en-US" b="1"/>
              <a:t>Informing Current &amp; Future Investments</a:t>
            </a:r>
            <a:endParaRPr/>
          </a:p>
        </p:txBody>
      </p:sp>
      <p:sp>
        <p:nvSpPr>
          <p:cNvPr id="758" name="Google Shape;758;p8"/>
          <p:cNvSpPr txBox="1">
            <a:spLocks noGrp="1"/>
          </p:cNvSpPr>
          <p:nvPr>
            <p:ph type="body" idx="4294967295"/>
          </p:nvPr>
        </p:nvSpPr>
        <p:spPr>
          <a:xfrm>
            <a:off x="452846" y="2056085"/>
            <a:ext cx="8264434" cy="2550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Opportunity for this discussion to inform...</a:t>
            </a:r>
            <a:endParaRPr sz="2400" b="1"/>
          </a:p>
          <a:p>
            <a:pPr marL="457200" lvl="0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400"/>
              <a:t>Our collective resources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2400"/>
              <a:t>Delaware’s State Health Assessment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How could we make investments today that will address the root causes of inequities?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"/>
          <p:cNvSpPr txBox="1">
            <a:spLocks noGrp="1"/>
          </p:cNvSpPr>
          <p:nvPr>
            <p:ph type="title" idx="4294967295"/>
          </p:nvPr>
        </p:nvSpPr>
        <p:spPr>
          <a:xfrm>
            <a:off x="226425" y="37319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Georgia"/>
              <a:buNone/>
            </a:pPr>
            <a:r>
              <a:rPr lang="en-US" b="1"/>
              <a:t>Poll</a:t>
            </a:r>
            <a:endParaRPr b="1"/>
          </a:p>
        </p:txBody>
      </p:sp>
      <p:sp>
        <p:nvSpPr>
          <p:cNvPr id="765" name="Google Shape;765;p9"/>
          <p:cNvSpPr txBox="1">
            <a:spLocks noGrp="1"/>
          </p:cNvSpPr>
          <p:nvPr>
            <p:ph type="body" idx="4294967295"/>
          </p:nvPr>
        </p:nvSpPr>
        <p:spPr>
          <a:xfrm>
            <a:off x="165462" y="1582829"/>
            <a:ext cx="9614264" cy="299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600" b="1"/>
              <a:t>Which statement best represents </a:t>
            </a:r>
            <a:r>
              <a:rPr lang="en-US" sz="2600" b="1">
                <a:solidFill>
                  <a:srgbClr val="568C11"/>
                </a:solidFill>
              </a:rPr>
              <a:t>your view about resources</a:t>
            </a:r>
            <a:r>
              <a:rPr lang="en-US" sz="2600" b="1"/>
              <a:t> </a:t>
            </a:r>
            <a:br>
              <a:rPr lang="en-US" sz="2600" b="1"/>
            </a:br>
            <a:r>
              <a:rPr lang="en-US" sz="2600" b="1"/>
              <a:t>(e.g., time, money, knowledge, other assets) to expand </a:t>
            </a:r>
            <a:br>
              <a:rPr lang="en-US" sz="2600" b="1"/>
            </a:br>
            <a:r>
              <a:rPr lang="en-US" sz="2600" b="1"/>
              <a:t>well-being for everyone in Delaware?</a:t>
            </a:r>
            <a:r>
              <a:rPr lang="en-US" b="1"/>
              <a:t> </a:t>
            </a:r>
            <a:endParaRPr/>
          </a:p>
          <a:p>
            <a:pPr marL="857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b="1"/>
          </a:p>
          <a:p>
            <a:pPr marL="857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A) Most problems can be improved with </a:t>
            </a:r>
            <a:r>
              <a:rPr lang="en-US" b="1"/>
              <a:t>more resources</a:t>
            </a:r>
            <a:r>
              <a:rPr lang="en-US"/>
              <a:t> </a:t>
            </a:r>
            <a:endParaRPr/>
          </a:p>
          <a:p>
            <a:pPr marL="8572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1200"/>
              <a:t/>
            </a:r>
            <a:br>
              <a:rPr lang="en-US" sz="1200"/>
            </a:br>
            <a:r>
              <a:rPr lang="en-US"/>
              <a:t>B) Most problems can be improved by being </a:t>
            </a:r>
            <a:r>
              <a:rPr lang="en-US" b="1"/>
              <a:t>more creative </a:t>
            </a:r>
            <a:r>
              <a:rPr lang="en-US"/>
              <a:t/>
            </a:r>
            <a:br>
              <a:rPr lang="en-US"/>
            </a:br>
            <a:r>
              <a:rPr lang="en-US"/>
              <a:t>     </a:t>
            </a:r>
            <a:r>
              <a:rPr lang="en-US" b="1"/>
              <a:t>with existing resources</a:t>
            </a:r>
            <a:r>
              <a:rPr lang="en-US"/>
              <a:t> 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Think Health Theme">
  <a:themeElements>
    <a:clrScheme name="RTH - Color Palette 2018">
      <a:dk1>
        <a:srgbClr val="000000"/>
      </a:dk1>
      <a:lt1>
        <a:srgbClr val="535454"/>
      </a:lt1>
      <a:dk2>
        <a:srgbClr val="9B9B9C"/>
      </a:dk2>
      <a:lt2>
        <a:srgbClr val="FFFFFF"/>
      </a:lt2>
      <a:accent1>
        <a:srgbClr val="E86916"/>
      </a:accent1>
      <a:accent2>
        <a:srgbClr val="00A7A7"/>
      </a:accent2>
      <a:accent3>
        <a:srgbClr val="2687BF"/>
      </a:accent3>
      <a:accent4>
        <a:srgbClr val="A08ABC"/>
      </a:accent4>
      <a:accent5>
        <a:srgbClr val="8DC63F"/>
      </a:accent5>
      <a:accent6>
        <a:srgbClr val="FCAF17"/>
      </a:accent6>
      <a:hlink>
        <a:srgbClr val="00A8A8"/>
      </a:hlink>
      <a:folHlink>
        <a:srgbClr val="6B80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lipstream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 Rippel Foundation Theme">
  <a:themeElements>
    <a:clrScheme name="TRF - Color Palette 2018">
      <a:dk1>
        <a:srgbClr val="000000"/>
      </a:dk1>
      <a:lt1>
        <a:srgbClr val="535353"/>
      </a:lt1>
      <a:dk2>
        <a:srgbClr val="9B9B9C"/>
      </a:dk2>
      <a:lt2>
        <a:srgbClr val="FFFFFF"/>
      </a:lt2>
      <a:accent1>
        <a:srgbClr val="00A7A7"/>
      </a:accent1>
      <a:accent2>
        <a:srgbClr val="7FC8C8"/>
      </a:accent2>
      <a:accent3>
        <a:srgbClr val="2687BF"/>
      </a:accent3>
      <a:accent4>
        <a:srgbClr val="A08ABC"/>
      </a:accent4>
      <a:accent5>
        <a:srgbClr val="8DC63F"/>
      </a:accent5>
      <a:accent6>
        <a:srgbClr val="FCAF17"/>
      </a:accent6>
      <a:hlink>
        <a:srgbClr val="0563C1"/>
      </a:hlink>
      <a:folHlink>
        <a:srgbClr val="00A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1482</Words>
  <Application>Microsoft Macintosh PowerPoint</Application>
  <PresentationFormat>On-screen Show (4:3)</PresentationFormat>
  <Paragraphs>255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Corbel</vt:lpstr>
      <vt:lpstr>Quattrocento Sans</vt:lpstr>
      <vt:lpstr>Open Sans</vt:lpstr>
      <vt:lpstr>ReThink Health Theme</vt:lpstr>
      <vt:lpstr>Office Theme</vt:lpstr>
      <vt:lpstr>The Rippel Foundation Theme</vt:lpstr>
      <vt:lpstr>  Shared Stewardship Series, Mtg. 2: Designing Regional  Well-Being Portfolios  March 11, 2022</vt:lpstr>
      <vt:lpstr>Vision</vt:lpstr>
      <vt:lpstr>PowerPoint Presentation</vt:lpstr>
      <vt:lpstr>Goals for Today</vt:lpstr>
      <vt:lpstr>Who is a Steward?</vt:lpstr>
      <vt:lpstr>Why Stewardship and Collaborative Investment?</vt:lpstr>
      <vt:lpstr>PowerPoint Presentation</vt:lpstr>
      <vt:lpstr>Informing Current &amp; Future Investments</vt:lpstr>
      <vt:lpstr>Poll</vt:lpstr>
      <vt:lpstr>Bobby Milstein PhD, MPH</vt:lpstr>
      <vt:lpstr>PowerPoint Presentation</vt:lpstr>
      <vt:lpstr>Goal of this Series</vt:lpstr>
      <vt:lpstr>ReThink Health Team Members</vt:lpstr>
      <vt:lpstr>PowerPoint Presentation</vt:lpstr>
      <vt:lpstr>A Legacy Moment</vt:lpstr>
      <vt:lpstr>Poll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Shared Stewardship Series, Mtg. 2: Designing Regional  Well-Being Portfolios  March 11, 2022</dc:title>
  <dc:creator>Julie Sherman</dc:creator>
  <cp:lastModifiedBy>PATRICK</cp:lastModifiedBy>
  <cp:revision>4</cp:revision>
  <dcterms:created xsi:type="dcterms:W3CDTF">2017-05-11T15:47:54Z</dcterms:created>
  <dcterms:modified xsi:type="dcterms:W3CDTF">2022-03-15T17:51:20Z</dcterms:modified>
</cp:coreProperties>
</file>