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705" r:id="rId2"/>
  </p:sldMasterIdLst>
  <p:notesMasterIdLst>
    <p:notesMasterId r:id="rId25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jns+iBywnnTzgD3WxjxKBCtowt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BBAE585-41B0-4BFD-8F5B-6CE99D562DFE}">
  <a:tblStyle styleId="{FBBAE585-41B0-4BFD-8F5B-6CE99D562D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67" Type="http://customschemas.google.com/relationships/presentationmetadata" Target="metadata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0070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for facilitators to follow (you know who you are), but for reference for everyone else)</a:t>
            </a:r>
            <a:endParaRPr/>
          </a:p>
        </p:txBody>
      </p:sp>
      <p:sp>
        <p:nvSpPr>
          <p:cNvPr id="1099" name="Google Shape;109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 all of these…which are the top 3 and why?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8" name="Google Shape;111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Ella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FACILITATOR INSTRUCTIONS: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 Katherine would send them off with an instruction to nominate a spokesperson to share their story – not all of the specific details, just the main headline about how they see the state’s portfolio evolving over time.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When they come back, ask for one volunteer to share their story --- and then elicit similarities and differences from other groups. There will likely be too many groups to hear from everyone. So the main goal is to listen for a common storyline or perhaps a few different visions. None are right or wrong. But with a common language around portfolio design, we might be better able to negotiate priorities together. </a:t>
            </a:r>
            <a:endParaRPr/>
          </a:p>
        </p:txBody>
      </p:sp>
      <p:sp>
        <p:nvSpPr>
          <p:cNvPr id="1119" name="Google Shape;111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4" name="Google Shape;113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Ella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FACILITATOR INSTRUCTIONS: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. Katherine would send them off with an instruction to nominate a spokesperson to share their story – not all of the specific details, just the main headline about how they see the state’s portfolio evolving over time.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When they come back, ask for one volunteer to share their story --- and then elicit similarities and differences from other groups. There will likely be too many groups to hear from everyone. So the main goal is to listen for a common storyline or perhaps a few different visions. None are right or wrong. But with a common language around portfolio design, we might be better able to negotiate priorities together. </a:t>
            </a:r>
            <a:endParaRPr/>
          </a:p>
        </p:txBody>
      </p:sp>
      <p:sp>
        <p:nvSpPr>
          <p:cNvPr id="1135" name="Google Shape;113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1" name="Google Shape;115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152" name="Google Shape;1152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160" name="Google Shape;1160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168" name="Google Shape;1168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176" name="Google Shape;1176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3" name="Google Shape;101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2" name="Google Shape;118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so much for joining us.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There are two more virtual events for 2022. 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If you registered for today's event, you should also be registered for March 11 and May 13, 2022 from 1:00 p.m. to 3:00 p.m.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Feel free to invite others you think may be interested. The meeting information is on our website under Events.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Also be on the lookout for the meeting evaluation to give us feedback on this program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With that, we will conclude today's program. Thank you so much for sharing your time with us!</a:t>
            </a:r>
            <a:endParaRPr/>
          </a:p>
        </p:txBody>
      </p:sp>
      <p:sp>
        <p:nvSpPr>
          <p:cNvPr id="1183" name="Google Shape;1183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6" name="Google Shape;102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3" name="Google Shape;104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1" name="Google Shape;107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We’ll begin with an activity- negotiating a well-being portfolio. Some of you might be asking- why do we do this exercise. You’ll see from the poster on your table that we use a pie. This exercise is meant to help you see all the pieces of the pie. All the pieces of the pie are what contribute to health and well-being. This exercise will show how you and other stakeholder see the current and future priorities for health and well-being in your region. We also keep doing it because people tell us it’s FUN in addition to useful!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5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5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 Points">
  <p:cSld name="Title / Subtitle / Bullet Points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3" name="Google Shape;383;p56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56"/>
          <p:cNvSpPr txBox="1">
            <a:spLocks noGrp="1"/>
          </p:cNvSpPr>
          <p:nvPr>
            <p:ph type="body" idx="2"/>
          </p:nvPr>
        </p:nvSpPr>
        <p:spPr>
          <a:xfrm>
            <a:off x="484187" y="1823742"/>
            <a:ext cx="820261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5472">
          <p15:clr>
            <a:srgbClr val="FBAE40"/>
          </p15:clr>
        </p15:guide>
        <p15:guide id="2" orient="horz" pos="4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eal">
  <p:cSld name="Section Teal">
    <p:bg>
      <p:bgPr>
        <a:solidFill>
          <a:schemeClr val="lt2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2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62"/>
          <p:cNvSpPr txBox="1">
            <a:spLocks noGrp="1"/>
          </p:cNvSpPr>
          <p:nvPr>
            <p:ph type="body" idx="1"/>
          </p:nvPr>
        </p:nvSpPr>
        <p:spPr>
          <a:xfrm>
            <a:off x="443220" y="5388050"/>
            <a:ext cx="8259455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Google Shape;399;p62"/>
          <p:cNvSpPr txBox="1">
            <a:spLocks noGrp="1"/>
          </p:cNvSpPr>
          <p:nvPr>
            <p:ph type="body" idx="2"/>
          </p:nvPr>
        </p:nvSpPr>
        <p:spPr>
          <a:xfrm>
            <a:off x="445558" y="5996464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Google Shape;400;p62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26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72326" dir="5400000" sx="99521" sy="99521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uthor Title Page with Tweet">
  <p:cSld name="2 Author Title Page with Tweet">
    <p:bg>
      <p:bgPr>
        <a:solidFill>
          <a:schemeClr val="lt2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15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1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0169" y="7063776"/>
            <a:ext cx="2540000" cy="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15"/>
          <p:cNvSpPr txBox="1">
            <a:spLocks noGrp="1"/>
          </p:cNvSpPr>
          <p:nvPr>
            <p:ph type="body" idx="1"/>
          </p:nvPr>
        </p:nvSpPr>
        <p:spPr>
          <a:xfrm>
            <a:off x="450850" y="4466308"/>
            <a:ext cx="8235950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625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115"/>
          <p:cNvSpPr txBox="1">
            <a:spLocks noGrp="1"/>
          </p:cNvSpPr>
          <p:nvPr>
            <p:ph type="body" idx="2"/>
          </p:nvPr>
        </p:nvSpPr>
        <p:spPr>
          <a:xfrm>
            <a:off x="450850" y="5449199"/>
            <a:ext cx="82359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115"/>
          <p:cNvSpPr txBox="1">
            <a:spLocks noGrp="1"/>
          </p:cNvSpPr>
          <p:nvPr>
            <p:ph type="body" idx="3"/>
          </p:nvPr>
        </p:nvSpPr>
        <p:spPr>
          <a:xfrm>
            <a:off x="450850" y="5988351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115"/>
          <p:cNvSpPr txBox="1">
            <a:spLocks noGrp="1"/>
          </p:cNvSpPr>
          <p:nvPr>
            <p:ph type="body" idx="4"/>
          </p:nvPr>
        </p:nvSpPr>
        <p:spPr>
          <a:xfrm>
            <a:off x="450850" y="6282264"/>
            <a:ext cx="82359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9" name="Google Shape;40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380"/>
            <a:ext cx="9144000" cy="422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827" y="3896483"/>
            <a:ext cx="1760505" cy="1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eal with Quote">
  <p:cSld name="Section Teal with Quote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6"/>
          <p:cNvSpPr/>
          <p:nvPr/>
        </p:nvSpPr>
        <p:spPr>
          <a:xfrm>
            <a:off x="0" y="10159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16"/>
          <p:cNvSpPr txBox="1">
            <a:spLocks noGrp="1"/>
          </p:cNvSpPr>
          <p:nvPr>
            <p:ph type="body" idx="1"/>
          </p:nvPr>
        </p:nvSpPr>
        <p:spPr>
          <a:xfrm>
            <a:off x="443220" y="4888497"/>
            <a:ext cx="4275137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116"/>
          <p:cNvSpPr txBox="1">
            <a:spLocks noGrp="1"/>
          </p:cNvSpPr>
          <p:nvPr>
            <p:ph type="body" idx="2"/>
          </p:nvPr>
        </p:nvSpPr>
        <p:spPr>
          <a:xfrm>
            <a:off x="445558" y="5471510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" name="Google Shape;415;p116"/>
          <p:cNvSpPr txBox="1">
            <a:spLocks noGrp="1"/>
          </p:cNvSpPr>
          <p:nvPr>
            <p:ph type="body" idx="3"/>
          </p:nvPr>
        </p:nvSpPr>
        <p:spPr>
          <a:xfrm>
            <a:off x="4928130" y="4639667"/>
            <a:ext cx="37925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116"/>
          <p:cNvSpPr txBox="1">
            <a:spLocks noGrp="1"/>
          </p:cNvSpPr>
          <p:nvPr>
            <p:ph type="body" idx="4"/>
          </p:nvPr>
        </p:nvSpPr>
        <p:spPr>
          <a:xfrm>
            <a:off x="4928130" y="6131481"/>
            <a:ext cx="37925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11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26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Purple ">
  <p:cSld name="Section Purple 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7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1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17"/>
          <p:cNvSpPr txBox="1">
            <a:spLocks noGrp="1"/>
          </p:cNvSpPr>
          <p:nvPr>
            <p:ph type="body" idx="1"/>
          </p:nvPr>
        </p:nvSpPr>
        <p:spPr>
          <a:xfrm>
            <a:off x="443220" y="5388050"/>
            <a:ext cx="8259455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117"/>
          <p:cNvSpPr txBox="1">
            <a:spLocks noGrp="1"/>
          </p:cNvSpPr>
          <p:nvPr>
            <p:ph type="body" idx="2"/>
          </p:nvPr>
        </p:nvSpPr>
        <p:spPr>
          <a:xfrm>
            <a:off x="445558" y="5996464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4" name="Google Shape;424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Purple with Quote">
  <p:cSld name="Section Purple with Quote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8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18"/>
          <p:cNvSpPr txBox="1">
            <a:spLocks noGrp="1"/>
          </p:cNvSpPr>
          <p:nvPr>
            <p:ph type="body" idx="1"/>
          </p:nvPr>
        </p:nvSpPr>
        <p:spPr>
          <a:xfrm>
            <a:off x="4928130" y="4639667"/>
            <a:ext cx="37925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118"/>
          <p:cNvSpPr txBox="1">
            <a:spLocks noGrp="1"/>
          </p:cNvSpPr>
          <p:nvPr>
            <p:ph type="body" idx="2"/>
          </p:nvPr>
        </p:nvSpPr>
        <p:spPr>
          <a:xfrm>
            <a:off x="4928130" y="6131481"/>
            <a:ext cx="37925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9" name="Google Shape;429;p118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18"/>
          <p:cNvSpPr txBox="1">
            <a:spLocks noGrp="1"/>
          </p:cNvSpPr>
          <p:nvPr>
            <p:ph type="body" idx="3"/>
          </p:nvPr>
        </p:nvSpPr>
        <p:spPr>
          <a:xfrm>
            <a:off x="443221" y="5388050"/>
            <a:ext cx="4357380" cy="451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1" name="Google Shape;431;p118"/>
          <p:cNvSpPr txBox="1">
            <a:spLocks noGrp="1"/>
          </p:cNvSpPr>
          <p:nvPr>
            <p:ph type="body" idx="4"/>
          </p:nvPr>
        </p:nvSpPr>
        <p:spPr>
          <a:xfrm>
            <a:off x="445558" y="5996464"/>
            <a:ext cx="17825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2" name="Google Shape;432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87"/>
            <a:ext cx="9144000" cy="4305300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Right">
  <p:cSld name="Title / Subtitle / Bullets / Picture Righ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1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5" name="Google Shape;435;p119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119"/>
          <p:cNvSpPr>
            <a:spLocks noGrp="1"/>
          </p:cNvSpPr>
          <p:nvPr>
            <p:ph type="pic" idx="2"/>
          </p:nvPr>
        </p:nvSpPr>
        <p:spPr>
          <a:xfrm>
            <a:off x="5035550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437" name="Google Shape;437;p119"/>
          <p:cNvSpPr txBox="1">
            <a:spLocks noGrp="1"/>
          </p:cNvSpPr>
          <p:nvPr>
            <p:ph type="body" idx="3"/>
          </p:nvPr>
        </p:nvSpPr>
        <p:spPr>
          <a:xfrm>
            <a:off x="484187" y="1823742"/>
            <a:ext cx="419576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Bullets / Picture Left">
  <p:cSld name="Title / Subtitle / Bullets / Picture Lef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2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0" name="Google Shape;440;p120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1" name="Google Shape;441;p120"/>
          <p:cNvSpPr>
            <a:spLocks noGrp="1"/>
          </p:cNvSpPr>
          <p:nvPr>
            <p:ph type="pic" idx="2"/>
          </p:nvPr>
        </p:nvSpPr>
        <p:spPr>
          <a:xfrm>
            <a:off x="484187" y="1562146"/>
            <a:ext cx="3657600" cy="43434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120"/>
          <p:cNvSpPr txBox="1">
            <a:spLocks noGrp="1"/>
          </p:cNvSpPr>
          <p:nvPr>
            <p:ph type="body" idx="3"/>
          </p:nvPr>
        </p:nvSpPr>
        <p:spPr>
          <a:xfrm>
            <a:off x="4572000" y="1823742"/>
            <a:ext cx="4114800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se">
  <p:cSld name="Invers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1"/>
            <a:ext cx="912495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6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 / Picture Bottom">
  <p:cSld name="Title / Subtitle / Text / Picture Bottom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1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121"/>
          <p:cNvSpPr txBox="1">
            <a:spLocks noGrp="1"/>
          </p:cNvSpPr>
          <p:nvPr>
            <p:ph type="body" idx="1"/>
          </p:nvPr>
        </p:nvSpPr>
        <p:spPr>
          <a:xfrm>
            <a:off x="484270" y="1613338"/>
            <a:ext cx="82073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12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7" name="Google Shape;447;p121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 / Picture Bottom">
  <p:cSld name="Title / Text / Picture Bottom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22"/>
          <p:cNvSpPr>
            <a:spLocks noGrp="1"/>
          </p:cNvSpPr>
          <p:nvPr>
            <p:ph type="pic" idx="2"/>
          </p:nvPr>
        </p:nvSpPr>
        <p:spPr>
          <a:xfrm>
            <a:off x="484269" y="2880325"/>
            <a:ext cx="82296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50" name="Google Shape;450;p122"/>
          <p:cNvSpPr txBox="1">
            <a:spLocks noGrp="1"/>
          </p:cNvSpPr>
          <p:nvPr>
            <p:ph type="body" idx="1"/>
          </p:nvPr>
        </p:nvSpPr>
        <p:spPr>
          <a:xfrm>
            <a:off x="484270" y="1304588"/>
            <a:ext cx="82073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Google Shape;451;p122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Picture Bottom">
  <p:cSld name="Title / Subtitle / Picture Bottom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3"/>
          <p:cNvSpPr>
            <a:spLocks noGrp="1"/>
          </p:cNvSpPr>
          <p:nvPr>
            <p:ph type="pic" idx="2"/>
          </p:nvPr>
        </p:nvSpPr>
        <p:spPr>
          <a:xfrm>
            <a:off x="484269" y="1613337"/>
            <a:ext cx="8229600" cy="4480560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123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5" name="Google Shape;455;p123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Picture">
  <p:cSld name="Title / Picture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24"/>
          <p:cNvSpPr>
            <a:spLocks noGrp="1"/>
          </p:cNvSpPr>
          <p:nvPr>
            <p:ph type="pic" idx="2"/>
          </p:nvPr>
        </p:nvSpPr>
        <p:spPr>
          <a:xfrm>
            <a:off x="484269" y="1304588"/>
            <a:ext cx="8229600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458" name="Google Shape;458;p124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/ Footer / Picture">
  <p:cSld name="Header / Footer / Picture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5"/>
          <p:cNvSpPr>
            <a:spLocks noGrp="1"/>
          </p:cNvSpPr>
          <p:nvPr>
            <p:ph type="pic" idx="2"/>
          </p:nvPr>
        </p:nvSpPr>
        <p:spPr>
          <a:xfrm>
            <a:off x="484272" y="534955"/>
            <a:ext cx="8229600" cy="55778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- No Header / Footer">
  <p:cSld name="Full Picture - No Header / Footer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2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with Quote">
  <p:cSld name="Full Picture with Quot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2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8" name="Google Shape;468;p127"/>
          <p:cNvSpPr txBox="1">
            <a:spLocks noGrp="1"/>
          </p:cNvSpPr>
          <p:nvPr>
            <p:ph type="body" idx="1"/>
          </p:nvPr>
        </p:nvSpPr>
        <p:spPr>
          <a:xfrm>
            <a:off x="461963" y="2971800"/>
            <a:ext cx="4046537" cy="2954655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127"/>
          <p:cNvSpPr txBox="1">
            <a:spLocks noGrp="1"/>
          </p:cNvSpPr>
          <p:nvPr>
            <p:ph type="body" idx="3"/>
          </p:nvPr>
        </p:nvSpPr>
        <p:spPr>
          <a:xfrm>
            <a:off x="461963" y="5926455"/>
            <a:ext cx="4046537" cy="400110"/>
          </a:xfrm>
          <a:prstGeom prst="rect">
            <a:avLst/>
          </a:prstGeom>
          <a:solidFill>
            <a:schemeClr val="lt2">
              <a:alpha val="69803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12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/ Picture Top / Text Bottom">
  <p:cSld name="3 Column / Picture Top / Text Bottom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8"/>
          <p:cNvSpPr>
            <a:spLocks noGrp="1"/>
          </p:cNvSpPr>
          <p:nvPr>
            <p:ph type="pic" idx="2"/>
          </p:nvPr>
        </p:nvSpPr>
        <p:spPr>
          <a:xfrm>
            <a:off x="48427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128"/>
          <p:cNvSpPr>
            <a:spLocks noGrp="1"/>
          </p:cNvSpPr>
          <p:nvPr>
            <p:ph type="pic" idx="3"/>
          </p:nvPr>
        </p:nvSpPr>
        <p:spPr>
          <a:xfrm>
            <a:off x="6180220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4" name="Google Shape;474;p128"/>
          <p:cNvSpPr>
            <a:spLocks noGrp="1"/>
          </p:cNvSpPr>
          <p:nvPr>
            <p:ph type="pic" idx="4"/>
          </p:nvPr>
        </p:nvSpPr>
        <p:spPr>
          <a:xfrm>
            <a:off x="3332204" y="597479"/>
            <a:ext cx="25146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128"/>
          <p:cNvSpPr txBox="1">
            <a:spLocks noGrp="1"/>
          </p:cNvSpPr>
          <p:nvPr>
            <p:ph type="body" idx="1"/>
          </p:nvPr>
        </p:nvSpPr>
        <p:spPr>
          <a:xfrm>
            <a:off x="484271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128"/>
          <p:cNvSpPr txBox="1">
            <a:spLocks noGrp="1"/>
          </p:cNvSpPr>
          <p:nvPr>
            <p:ph type="body" idx="5"/>
          </p:nvPr>
        </p:nvSpPr>
        <p:spPr>
          <a:xfrm>
            <a:off x="3332204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128"/>
          <p:cNvSpPr txBox="1">
            <a:spLocks noGrp="1"/>
          </p:cNvSpPr>
          <p:nvPr>
            <p:ph type="body" idx="6"/>
          </p:nvPr>
        </p:nvSpPr>
        <p:spPr>
          <a:xfrm>
            <a:off x="6180220" y="2640174"/>
            <a:ext cx="2514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/ Picture Top / Text Bottom">
  <p:cSld name="2 Column / Picture Top / Text Bottom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29"/>
          <p:cNvSpPr txBox="1">
            <a:spLocks noGrp="1"/>
          </p:cNvSpPr>
          <p:nvPr>
            <p:ph type="body" idx="1"/>
          </p:nvPr>
        </p:nvSpPr>
        <p:spPr>
          <a:xfrm>
            <a:off x="49053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129"/>
          <p:cNvSpPr>
            <a:spLocks noGrp="1"/>
          </p:cNvSpPr>
          <p:nvPr>
            <p:ph type="pic" idx="2"/>
          </p:nvPr>
        </p:nvSpPr>
        <p:spPr>
          <a:xfrm>
            <a:off x="49061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29"/>
          <p:cNvSpPr>
            <a:spLocks noGrp="1"/>
          </p:cNvSpPr>
          <p:nvPr>
            <p:ph type="pic" idx="3"/>
          </p:nvPr>
        </p:nvSpPr>
        <p:spPr>
          <a:xfrm>
            <a:off x="4802267" y="597479"/>
            <a:ext cx="3886200" cy="1828800"/>
          </a:xfrm>
          <a:prstGeom prst="rect">
            <a:avLst/>
          </a:prstGeom>
          <a:noFill/>
          <a:ln>
            <a:noFill/>
          </a:ln>
        </p:spPr>
      </p:sp>
      <p:sp>
        <p:nvSpPr>
          <p:cNvPr id="482" name="Google Shape;482;p129"/>
          <p:cNvSpPr txBox="1">
            <a:spLocks noGrp="1"/>
          </p:cNvSpPr>
          <p:nvPr>
            <p:ph type="body" idx="4"/>
          </p:nvPr>
        </p:nvSpPr>
        <p:spPr>
          <a:xfrm>
            <a:off x="4802267" y="2640174"/>
            <a:ext cx="388627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Text">
  <p:cSld name="Title / Subtitle /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30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81980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Google Shape;485;p13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130"/>
          <p:cNvSpPr txBox="1">
            <a:spLocks noGrp="1"/>
          </p:cNvSpPr>
          <p:nvPr>
            <p:ph type="body" idx="2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8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08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10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08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08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Text">
  <p:cSld name="Title / Tex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1"/>
          <p:cNvSpPr txBox="1">
            <a:spLocks noGrp="1"/>
          </p:cNvSpPr>
          <p:nvPr>
            <p:ph type="body" idx="1"/>
          </p:nvPr>
        </p:nvSpPr>
        <p:spPr>
          <a:xfrm>
            <a:off x="490537" y="1496291"/>
            <a:ext cx="8198009" cy="444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13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32"/>
          <p:cNvSpPr txBox="1">
            <a:spLocks noGrp="1"/>
          </p:cNvSpPr>
          <p:nvPr>
            <p:ph type="body" idx="1"/>
          </p:nvPr>
        </p:nvSpPr>
        <p:spPr>
          <a:xfrm>
            <a:off x="490537" y="676735"/>
            <a:ext cx="8198009" cy="526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2 Column Text">
  <p:cSld name="Title / Subtitle / 2 Column 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33"/>
          <p:cNvSpPr txBox="1">
            <a:spLocks noGrp="1"/>
          </p:cNvSpPr>
          <p:nvPr>
            <p:ph type="body" idx="1"/>
          </p:nvPr>
        </p:nvSpPr>
        <p:spPr>
          <a:xfrm>
            <a:off x="49053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Google Shape;494;p133"/>
          <p:cNvSpPr txBox="1">
            <a:spLocks noGrp="1"/>
          </p:cNvSpPr>
          <p:nvPr>
            <p:ph type="body" idx="2"/>
          </p:nvPr>
        </p:nvSpPr>
        <p:spPr>
          <a:xfrm>
            <a:off x="4802267" y="1828800"/>
            <a:ext cx="388627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5" name="Google Shape;495;p133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6" name="Google Shape;496;p133"/>
          <p:cNvSpPr txBox="1">
            <a:spLocks noGrp="1"/>
          </p:cNvSpPr>
          <p:nvPr>
            <p:ph type="body" idx="3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2 Column Text">
  <p:cSld name="Title / 2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34"/>
          <p:cNvSpPr txBox="1">
            <a:spLocks noGrp="1"/>
          </p:cNvSpPr>
          <p:nvPr>
            <p:ph type="body" idx="1"/>
          </p:nvPr>
        </p:nvSpPr>
        <p:spPr>
          <a:xfrm>
            <a:off x="49053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134"/>
          <p:cNvSpPr txBox="1">
            <a:spLocks noGrp="1"/>
          </p:cNvSpPr>
          <p:nvPr>
            <p:ph type="body" idx="2"/>
          </p:nvPr>
        </p:nvSpPr>
        <p:spPr>
          <a:xfrm>
            <a:off x="4802267" y="1520050"/>
            <a:ext cx="388627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134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5"/>
          <p:cNvSpPr txBox="1">
            <a:spLocks noGrp="1"/>
          </p:cNvSpPr>
          <p:nvPr>
            <p:ph type="body" idx="1"/>
          </p:nvPr>
        </p:nvSpPr>
        <p:spPr>
          <a:xfrm>
            <a:off x="490537" y="685799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3" name="Google Shape;503;p135"/>
          <p:cNvSpPr txBox="1">
            <a:spLocks noGrp="1"/>
          </p:cNvSpPr>
          <p:nvPr>
            <p:ph type="body" idx="2"/>
          </p:nvPr>
        </p:nvSpPr>
        <p:spPr>
          <a:xfrm>
            <a:off x="4802267" y="685800"/>
            <a:ext cx="3886279" cy="530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olumn Text">
  <p:cSld name="Title / Subtitle / 3 Column Text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6"/>
          <p:cNvSpPr txBox="1">
            <a:spLocks noGrp="1"/>
          </p:cNvSpPr>
          <p:nvPr>
            <p:ph type="body" idx="1"/>
          </p:nvPr>
        </p:nvSpPr>
        <p:spPr>
          <a:xfrm>
            <a:off x="484271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Google Shape;506;p136"/>
          <p:cNvSpPr txBox="1">
            <a:spLocks noGrp="1"/>
          </p:cNvSpPr>
          <p:nvPr>
            <p:ph type="body" idx="2"/>
          </p:nvPr>
        </p:nvSpPr>
        <p:spPr>
          <a:xfrm>
            <a:off x="3332204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136"/>
          <p:cNvSpPr txBox="1">
            <a:spLocks noGrp="1"/>
          </p:cNvSpPr>
          <p:nvPr>
            <p:ph type="body" idx="3"/>
          </p:nvPr>
        </p:nvSpPr>
        <p:spPr>
          <a:xfrm>
            <a:off x="6180220" y="1828800"/>
            <a:ext cx="2514600" cy="420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8" name="Google Shape;508;p136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9" name="Google Shape;509;p136"/>
          <p:cNvSpPr txBox="1">
            <a:spLocks noGrp="1"/>
          </p:cNvSpPr>
          <p:nvPr>
            <p:ph type="body" idx="4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3 Column Text">
  <p:cSld name="Title / 3 Column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37"/>
          <p:cNvSpPr txBox="1">
            <a:spLocks noGrp="1"/>
          </p:cNvSpPr>
          <p:nvPr>
            <p:ph type="body" idx="1"/>
          </p:nvPr>
        </p:nvSpPr>
        <p:spPr>
          <a:xfrm>
            <a:off x="484271" y="1520050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2" name="Google Shape;512;p137"/>
          <p:cNvSpPr txBox="1">
            <a:spLocks noGrp="1"/>
          </p:cNvSpPr>
          <p:nvPr>
            <p:ph type="body" idx="2"/>
          </p:nvPr>
        </p:nvSpPr>
        <p:spPr>
          <a:xfrm>
            <a:off x="3332204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137"/>
          <p:cNvSpPr txBox="1">
            <a:spLocks noGrp="1"/>
          </p:cNvSpPr>
          <p:nvPr>
            <p:ph type="body" idx="3"/>
          </p:nvPr>
        </p:nvSpPr>
        <p:spPr>
          <a:xfrm>
            <a:off x="6180220" y="1520051"/>
            <a:ext cx="2514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4" name="Google Shape;514;p137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 Text">
  <p:cSld name="3 Column 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8"/>
          <p:cNvSpPr txBox="1">
            <a:spLocks noGrp="1"/>
          </p:cNvSpPr>
          <p:nvPr>
            <p:ph type="body" idx="1"/>
          </p:nvPr>
        </p:nvSpPr>
        <p:spPr>
          <a:xfrm>
            <a:off x="484271" y="597480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7" name="Google Shape;517;p138"/>
          <p:cNvSpPr txBox="1">
            <a:spLocks noGrp="1"/>
          </p:cNvSpPr>
          <p:nvPr>
            <p:ph type="body" idx="2"/>
          </p:nvPr>
        </p:nvSpPr>
        <p:spPr>
          <a:xfrm>
            <a:off x="3332204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138"/>
          <p:cNvSpPr txBox="1">
            <a:spLocks noGrp="1"/>
          </p:cNvSpPr>
          <p:nvPr>
            <p:ph type="body" idx="3"/>
          </p:nvPr>
        </p:nvSpPr>
        <p:spPr>
          <a:xfrm>
            <a:off x="6180220" y="597479"/>
            <a:ext cx="2514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3 Chart Graphics">
  <p:cSld name="Title / Subtitle / 3 Chart Graphic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39"/>
          <p:cNvSpPr>
            <a:spLocks noGrp="1"/>
          </p:cNvSpPr>
          <p:nvPr>
            <p:ph type="chart" idx="2"/>
          </p:nvPr>
        </p:nvSpPr>
        <p:spPr>
          <a:xfrm>
            <a:off x="6180137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p139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2" name="Google Shape;522;p139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139"/>
          <p:cNvSpPr>
            <a:spLocks noGrp="1"/>
          </p:cNvSpPr>
          <p:nvPr>
            <p:ph type="chart" idx="3"/>
          </p:nvPr>
        </p:nvSpPr>
        <p:spPr>
          <a:xfrm>
            <a:off x="484271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Google Shape;524;p139"/>
          <p:cNvSpPr>
            <a:spLocks noGrp="1"/>
          </p:cNvSpPr>
          <p:nvPr>
            <p:ph type="chart" idx="4"/>
          </p:nvPr>
        </p:nvSpPr>
        <p:spPr>
          <a:xfrm>
            <a:off x="3332204" y="1828800"/>
            <a:ext cx="2514683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2 Chart Graphics">
  <p:cSld name="Title / Subtitle / 2 Chart Graphic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40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7" name="Google Shape;527;p140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140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140"/>
          <p:cNvSpPr>
            <a:spLocks noGrp="1"/>
          </p:cNvSpPr>
          <p:nvPr>
            <p:ph type="chart" idx="3"/>
          </p:nvPr>
        </p:nvSpPr>
        <p:spPr>
          <a:xfrm>
            <a:off x="4854340" y="1828800"/>
            <a:ext cx="384048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9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09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4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26" name="Google Shape;326;p109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4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10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28" name="Google Shape;328;p10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10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09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09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title / 1 Chart Graphic">
  <p:cSld name="Title / Subtitle / 1 Chart Graphic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41"/>
          <p:cNvSpPr txBox="1">
            <a:spLocks noGrp="1"/>
          </p:cNvSpPr>
          <p:nvPr>
            <p:ph type="title"/>
          </p:nvPr>
        </p:nvSpPr>
        <p:spPr>
          <a:xfrm>
            <a:off x="484271" y="676734"/>
            <a:ext cx="382790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2" name="Google Shape;532;p141"/>
          <p:cNvSpPr txBox="1">
            <a:spLocks noGrp="1"/>
          </p:cNvSpPr>
          <p:nvPr>
            <p:ph type="body" idx="1"/>
          </p:nvPr>
        </p:nvSpPr>
        <p:spPr>
          <a:xfrm>
            <a:off x="484271" y="1096282"/>
            <a:ext cx="26545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141"/>
          <p:cNvSpPr>
            <a:spLocks noGrp="1"/>
          </p:cNvSpPr>
          <p:nvPr>
            <p:ph type="chart" idx="2"/>
          </p:nvPr>
        </p:nvSpPr>
        <p:spPr>
          <a:xfrm>
            <a:off x="484270" y="1828800"/>
            <a:ext cx="820253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All Social">
  <p:cSld name="Get Connected Personal w All Social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2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142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42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38" name="Google Shape;53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42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41" name="Google Shape;541;p142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142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43" name="Google Shape;543;p142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142"/>
          <p:cNvSpPr txBox="1"/>
          <p:nvPr/>
        </p:nvSpPr>
        <p:spPr>
          <a:xfrm>
            <a:off x="5154346" y="2403828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42"/>
          <p:cNvSpPr txBox="1"/>
          <p:nvPr/>
        </p:nvSpPr>
        <p:spPr>
          <a:xfrm>
            <a:off x="5154346" y="4144357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142"/>
          <p:cNvGrpSpPr/>
          <p:nvPr/>
        </p:nvGrpSpPr>
        <p:grpSpPr>
          <a:xfrm>
            <a:off x="5154346" y="2035151"/>
            <a:ext cx="596127" cy="277058"/>
            <a:chOff x="2558293" y="5360101"/>
            <a:chExt cx="701418" cy="325994"/>
          </a:xfrm>
        </p:grpSpPr>
        <p:pic>
          <p:nvPicPr>
            <p:cNvPr id="547" name="Google Shape;547;p1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1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9" name="Google Shape;549;p142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42"/>
          <p:cNvSpPr txBox="1"/>
          <p:nvPr/>
        </p:nvSpPr>
        <p:spPr>
          <a:xfrm>
            <a:off x="5098572" y="1231144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51" name="Google Shape;551;p142"/>
          <p:cNvSpPr txBox="1"/>
          <p:nvPr/>
        </p:nvSpPr>
        <p:spPr>
          <a:xfrm>
            <a:off x="5841971" y="2060552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42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1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8697" y="320473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FORESIGHT">
  <p:cSld name="Get Connected Personal w FORESIGH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3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7" name="Google Shape;557;p143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43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9" name="Google Shape;559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43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62" name="Google Shape;562;p143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143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64" name="Google Shape;564;p143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" name="Google Shape;565;p143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143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567" name="Google Shape;567;p1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1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9" name="Google Shape;569;p143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43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71" name="Google Shape;571;p143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43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1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RTH">
  <p:cSld name="Get Connected Personal w RTH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44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6" name="Google Shape;576;p144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44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8" name="Google Shape;578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44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581" name="Google Shape;581;p144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44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583" name="Google Shape;583;p144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144"/>
          <p:cNvSpPr txBox="1"/>
          <p:nvPr/>
        </p:nvSpPr>
        <p:spPr>
          <a:xfrm>
            <a:off x="5154346" y="5905423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44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144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587" name="Google Shape;587;p1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1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" name="Google Shape;589;p144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590" name="Google Shape;590;p144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1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1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8697" y="498221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Personal w Rippel">
  <p:cSld name="Get Connected Personal w Rippel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5"/>
          <p:cNvSpPr txBox="1">
            <a:spLocks noGrp="1"/>
          </p:cNvSpPr>
          <p:nvPr>
            <p:ph type="body" idx="1"/>
          </p:nvPr>
        </p:nvSpPr>
        <p:spPr>
          <a:xfrm>
            <a:off x="549227" y="4737019"/>
            <a:ext cx="3652267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5" name="Google Shape;595;p145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45"/>
          <p:cNvSpPr txBox="1">
            <a:spLocks noGrp="1"/>
          </p:cNvSpPr>
          <p:nvPr>
            <p:ph type="body" idx="2"/>
          </p:nvPr>
        </p:nvSpPr>
        <p:spPr>
          <a:xfrm>
            <a:off x="552360" y="3917092"/>
            <a:ext cx="3689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97" name="Google Shape;597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7" y="5166366"/>
            <a:ext cx="325994" cy="32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45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00" name="Google Shape;600;p145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45" descr="TRF_SecondTitle_Connected-Teal_2.jpg"/>
          <p:cNvPicPr preferRelativeResize="0"/>
          <p:nvPr/>
        </p:nvPicPr>
        <p:blipFill rotWithShape="1">
          <a:blip r:embed="rId4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02" name="Google Shape;602;p145"/>
          <p:cNvSpPr txBox="1">
            <a:spLocks noGrp="1"/>
          </p:cNvSpPr>
          <p:nvPr>
            <p:ph type="body" idx="3"/>
          </p:nvPr>
        </p:nvSpPr>
        <p:spPr>
          <a:xfrm>
            <a:off x="552360" y="4373907"/>
            <a:ext cx="133631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1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3" name="Google Shape;603;p145"/>
          <p:cNvSpPr txBox="1"/>
          <p:nvPr/>
        </p:nvSpPr>
        <p:spPr>
          <a:xfrm>
            <a:off x="5154346" y="4876096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145"/>
          <p:cNvGrpSpPr/>
          <p:nvPr/>
        </p:nvGrpSpPr>
        <p:grpSpPr>
          <a:xfrm>
            <a:off x="5154346" y="4507419"/>
            <a:ext cx="596127" cy="277058"/>
            <a:chOff x="2558293" y="5360101"/>
            <a:chExt cx="701418" cy="325994"/>
          </a:xfrm>
        </p:grpSpPr>
        <p:pic>
          <p:nvPicPr>
            <p:cNvPr id="605" name="Google Shape;605;p1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1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Google Shape;607;p145"/>
          <p:cNvSpPr txBox="1"/>
          <p:nvPr/>
        </p:nvSpPr>
        <p:spPr>
          <a:xfrm>
            <a:off x="5098572" y="3703412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08" name="Google Shape;608;p145"/>
          <p:cNvSpPr txBox="1"/>
          <p:nvPr/>
        </p:nvSpPr>
        <p:spPr>
          <a:xfrm>
            <a:off x="5841971" y="4532820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All">
  <p:cSld name="Get Connected w All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46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46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14" name="Google Shape;614;p146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46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16" name="Google Shape;616;p146"/>
          <p:cNvSpPr txBox="1"/>
          <p:nvPr/>
        </p:nvSpPr>
        <p:spPr>
          <a:xfrm>
            <a:off x="5154346" y="2403828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46"/>
          <p:cNvSpPr txBox="1"/>
          <p:nvPr/>
        </p:nvSpPr>
        <p:spPr>
          <a:xfrm>
            <a:off x="5154346" y="4144357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46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9" name="Google Shape;619;p146"/>
          <p:cNvGrpSpPr/>
          <p:nvPr/>
        </p:nvGrpSpPr>
        <p:grpSpPr>
          <a:xfrm>
            <a:off x="5154346" y="2035151"/>
            <a:ext cx="596127" cy="277058"/>
            <a:chOff x="2558293" y="5360101"/>
            <a:chExt cx="701418" cy="325994"/>
          </a:xfrm>
        </p:grpSpPr>
        <p:pic>
          <p:nvPicPr>
            <p:cNvPr id="620" name="Google Shape;620;p1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1" name="Google Shape;621;p1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2" name="Google Shape;622;p146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46"/>
          <p:cNvSpPr txBox="1"/>
          <p:nvPr/>
        </p:nvSpPr>
        <p:spPr>
          <a:xfrm>
            <a:off x="5098572" y="1231144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24" name="Google Shape;624;p146"/>
          <p:cNvSpPr txBox="1"/>
          <p:nvPr/>
        </p:nvSpPr>
        <p:spPr>
          <a:xfrm>
            <a:off x="5841971" y="2060552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1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8697" y="3204733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FORESIGHT">
  <p:cSld name="Get Connected w FORESIGH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47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47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31" name="Google Shape;631;p147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147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33" name="Google Shape;633;p147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4" name="Google Shape;634;p147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635" name="Google Shape;635;p1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1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7" name="Google Shape;637;p147" descr="FS-Logo_PowerPoi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4346" y="5086084"/>
            <a:ext cx="1548044" cy="72094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7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39" name="Google Shape;639;p147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47"/>
          <p:cNvSpPr txBox="1"/>
          <p:nvPr/>
        </p:nvSpPr>
        <p:spPr>
          <a:xfrm>
            <a:off x="5154346" y="5888676"/>
            <a:ext cx="3695014" cy="4950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8BE59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8BE59"/>
                </a:solidFill>
                <a:latin typeface="Arial"/>
                <a:ea typeface="Arial"/>
                <a:cs typeface="Arial"/>
                <a:sym typeface="Arial"/>
              </a:rPr>
              <a:t>ForesightForHealth.org      #FutureForHealth</a:t>
            </a:r>
            <a:endParaRPr sz="1400" b="0" i="0" u="none" strike="noStrike" cap="none">
              <a:solidFill>
                <a:srgbClr val="68BE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1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RTH">
  <p:cSld name="Get Connected w RTH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48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48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46" name="Google Shape;646;p148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148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48" name="Google Shape;648;p148"/>
          <p:cNvSpPr txBox="1"/>
          <p:nvPr/>
        </p:nvSpPr>
        <p:spPr>
          <a:xfrm>
            <a:off x="5154346" y="5905423"/>
            <a:ext cx="2906245" cy="49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ThinkWithUs@rethinkhealth.org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E6692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66927"/>
                </a:solidFill>
                <a:latin typeface="Arial"/>
                <a:ea typeface="Arial"/>
                <a:cs typeface="Arial"/>
                <a:sym typeface="Arial"/>
              </a:rPr>
              <a:t>ReThinkHealth.org      #ThinkWithUs</a:t>
            </a:r>
            <a:endParaRPr sz="1400" b="0" i="0" u="none" strike="noStrike" cap="none">
              <a:solidFill>
                <a:srgbClr val="E669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48"/>
          <p:cNvSpPr txBox="1"/>
          <p:nvPr/>
        </p:nvSpPr>
        <p:spPr>
          <a:xfrm>
            <a:off x="5154346" y="4241099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" name="Google Shape;650;p148"/>
          <p:cNvGrpSpPr/>
          <p:nvPr/>
        </p:nvGrpSpPr>
        <p:grpSpPr>
          <a:xfrm>
            <a:off x="5154346" y="3872422"/>
            <a:ext cx="596127" cy="277058"/>
            <a:chOff x="2558293" y="5360101"/>
            <a:chExt cx="701418" cy="325994"/>
          </a:xfrm>
        </p:grpSpPr>
        <p:pic>
          <p:nvPicPr>
            <p:cNvPr id="651" name="Google Shape;651;p1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1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3" name="Google Shape;653;p148"/>
          <p:cNvSpPr txBox="1"/>
          <p:nvPr/>
        </p:nvSpPr>
        <p:spPr>
          <a:xfrm>
            <a:off x="5098572" y="3068415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54" name="Google Shape;654;p148"/>
          <p:cNvSpPr txBox="1"/>
          <p:nvPr/>
        </p:nvSpPr>
        <p:spPr>
          <a:xfrm>
            <a:off x="5841971" y="3897823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88697" y="5044447"/>
            <a:ext cx="1364252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Connected w Rippel">
  <p:cSld name="Get Connected w Rippel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9"/>
          <p:cNvSpPr/>
          <p:nvPr/>
        </p:nvSpPr>
        <p:spPr>
          <a:xfrm>
            <a:off x="1" y="6069013"/>
            <a:ext cx="9144000" cy="78898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9697" y="-854617"/>
            <a:ext cx="2011680" cy="597292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49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61" name="Google Shape;661;p149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149" descr="TRF_SecondTitle_Connected-Teal_2.jpg"/>
          <p:cNvPicPr preferRelativeResize="0"/>
          <p:nvPr/>
        </p:nvPicPr>
        <p:blipFill rotWithShape="1">
          <a:blip r:embed="rId3">
            <a:alphaModFix/>
          </a:blip>
          <a:srcRect b="75435"/>
          <a:stretch/>
        </p:blipFill>
        <p:spPr>
          <a:xfrm>
            <a:off x="0" y="0"/>
            <a:ext cx="9144000" cy="1058333"/>
          </a:xfrm>
          <a:prstGeom prst="rect">
            <a:avLst/>
          </a:prstGeom>
          <a:noFill/>
          <a:ln>
            <a:noFill/>
          </a:ln>
          <a:effectLst>
            <a:outerShdw blurRad="127000" dist="38100" dir="5400000" algn="t" rotWithShape="0">
              <a:srgbClr val="000000">
                <a:alpha val="29803"/>
              </a:srgbClr>
            </a:outerShdw>
          </a:effectLst>
        </p:spPr>
      </p:pic>
      <p:sp>
        <p:nvSpPr>
          <p:cNvPr id="663" name="Google Shape;663;p149"/>
          <p:cNvSpPr txBox="1"/>
          <p:nvPr/>
        </p:nvSpPr>
        <p:spPr>
          <a:xfrm>
            <a:off x="5154346" y="4876096"/>
            <a:ext cx="2352908" cy="8335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RippelFoundation.org</a:t>
            </a:r>
            <a:endParaRPr sz="1600" b="0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149"/>
          <p:cNvGrpSpPr/>
          <p:nvPr/>
        </p:nvGrpSpPr>
        <p:grpSpPr>
          <a:xfrm>
            <a:off x="5154346" y="4507419"/>
            <a:ext cx="596127" cy="277058"/>
            <a:chOff x="2558293" y="5360101"/>
            <a:chExt cx="701418" cy="325994"/>
          </a:xfrm>
        </p:grpSpPr>
        <p:pic>
          <p:nvPicPr>
            <p:cNvPr id="665" name="Google Shape;665;p1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8293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1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33717" y="5360101"/>
              <a:ext cx="325994" cy="325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149"/>
          <p:cNvSpPr txBox="1"/>
          <p:nvPr/>
        </p:nvSpPr>
        <p:spPr>
          <a:xfrm>
            <a:off x="5098572" y="3703412"/>
            <a:ext cx="40454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Get Connected</a:t>
            </a:r>
            <a:endParaRPr/>
          </a:p>
        </p:txBody>
      </p:sp>
      <p:sp>
        <p:nvSpPr>
          <p:cNvPr id="668" name="Google Shape;668;p149"/>
          <p:cNvSpPr txBox="1"/>
          <p:nvPr/>
        </p:nvSpPr>
        <p:spPr>
          <a:xfrm>
            <a:off x="5841971" y="4532820"/>
            <a:ext cx="12691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@rippelhealth</a:t>
            </a:r>
            <a:endParaRPr sz="18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226" y="1531649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Use Copyright ">
  <p:cSld name="May Use Copyright 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50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50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50"/>
          <p:cNvSpPr/>
          <p:nvPr/>
        </p:nvSpPr>
        <p:spPr>
          <a:xfrm>
            <a:off x="457200" y="3460010"/>
            <a:ext cx="8219578" cy="19697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 used, photocopied, and distributed for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purposes only and as long as the copyright notice remains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intact. For use on a website or social media platform, link directly to the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on our website. Unless prior written permission is given by </a:t>
            </a:r>
            <a: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The Rippel </a:t>
            </a:r>
            <a:b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this material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(i) used or distributed for monetary 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purposes (i.e., do not sell our work), and (ii) edited or changed in any way.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50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75" name="Google Shape;675;p150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6" y="840173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10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10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6" name="Google Shape;336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1"/>
            <a:ext cx="912495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y NOT Use Copyright ">
  <p:cSld name="May NOT Use Copyright 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51"/>
          <p:cNvSpPr/>
          <p:nvPr/>
        </p:nvSpPr>
        <p:spPr>
          <a:xfrm>
            <a:off x="0" y="-1"/>
            <a:ext cx="9144000" cy="685641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51"/>
          <p:cNvSpPr/>
          <p:nvPr/>
        </p:nvSpPr>
        <p:spPr>
          <a:xfrm>
            <a:off x="0" y="-1"/>
            <a:ext cx="9144000" cy="17650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51"/>
          <p:cNvSpPr/>
          <p:nvPr/>
        </p:nvSpPr>
        <p:spPr>
          <a:xfrm>
            <a:off x="457200" y="4127427"/>
            <a:ext cx="8219578" cy="1323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work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reproduced (copied), distributed, 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displayed, or adapted in any manner unless prior written 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permission is given by </a:t>
            </a:r>
            <a:r>
              <a:rPr lang="en-US" sz="18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The Rippel Foundation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email requests or questions to: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info@rippelfoundation.org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51"/>
          <p:cNvSpPr txBox="1"/>
          <p:nvPr/>
        </p:nvSpPr>
        <p:spPr>
          <a:xfrm>
            <a:off x="73714" y="6621297"/>
            <a:ext cx="23996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 ©2021 THE RIPPEL FOUNDATION.</a:t>
            </a:r>
            <a:endParaRPr/>
          </a:p>
        </p:txBody>
      </p:sp>
      <p:sp>
        <p:nvSpPr>
          <p:cNvPr id="682" name="Google Shape;682;p151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226" y="840173"/>
            <a:ext cx="3645453" cy="125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11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0" name="Google Shape;340;p1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41" name="Google Shape;341;p11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11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11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12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1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48" name="Google Shape;348;p1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12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12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13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1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13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13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4"/>
          <p:cNvSpPr txBox="1">
            <a:spLocks noGrp="1"/>
          </p:cNvSpPr>
          <p:nvPr>
            <p:ph type="title"/>
          </p:nvPr>
        </p:nvSpPr>
        <p:spPr>
          <a:xfrm rot="5400000">
            <a:off x="4623563" y="2285238"/>
            <a:ext cx="58119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14"/>
          <p:cNvSpPr txBox="1">
            <a:spLocks noGrp="1"/>
          </p:cNvSpPr>
          <p:nvPr>
            <p:ph type="body" idx="1"/>
          </p:nvPr>
        </p:nvSpPr>
        <p:spPr>
          <a:xfrm rot="5400000">
            <a:off x="623063" y="370713"/>
            <a:ext cx="581190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11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14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14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1.xml"/><Relationship Id="rId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28.xml"/><Relationship Id="rId37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50.xml"/><Relationship Id="rId42" Type="http://schemas.openxmlformats.org/officeDocument/2006/relationships/theme" Target="../theme/theme2.xml"/><Relationship Id="rId43" Type="http://schemas.openxmlformats.org/officeDocument/2006/relationships/image" Target="../media/image4.png"/><Relationship Id="rId4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5" y="5967404"/>
            <a:ext cx="9124950" cy="89059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81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8" name="Google Shape;298;p50"/>
          <p:cNvSpPr txBox="1">
            <a:spLocks noGrp="1"/>
          </p:cNvSpPr>
          <p:nvPr>
            <p:ph type="ftr" idx="11"/>
          </p:nvPr>
        </p:nvSpPr>
        <p:spPr>
          <a:xfrm>
            <a:off x="1507881" y="6364654"/>
            <a:ext cx="14991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9" name="Google Shape;299;p50"/>
          <p:cNvSpPr txBox="1">
            <a:spLocks noGrp="1"/>
          </p:cNvSpPr>
          <p:nvPr>
            <p:ph type="sldNum" idx="12"/>
          </p:nvPr>
        </p:nvSpPr>
        <p:spPr>
          <a:xfrm>
            <a:off x="7636119" y="6356350"/>
            <a:ext cx="87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5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49088" y="6037153"/>
            <a:ext cx="2640330" cy="7087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"/>
          <p:cNvSpPr/>
          <p:nvPr/>
        </p:nvSpPr>
        <p:spPr>
          <a:xfrm>
            <a:off x="-2" y="0"/>
            <a:ext cx="9144002" cy="711200"/>
          </a:xfrm>
          <a:prstGeom prst="rect">
            <a:avLst/>
          </a:prstGeom>
          <a:solidFill>
            <a:srgbClr val="FAAC36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3"/>
          <p:cNvSpPr/>
          <p:nvPr/>
        </p:nvSpPr>
        <p:spPr>
          <a:xfrm>
            <a:off x="-2" y="3732212"/>
            <a:ext cx="9144002" cy="31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/>
          <p:nvPr/>
        </p:nvSpPr>
        <p:spPr>
          <a:xfrm>
            <a:off x="-2" y="143933"/>
            <a:ext cx="9144002" cy="616305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016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3"/>
          <p:cNvSpPr txBox="1"/>
          <p:nvPr/>
        </p:nvSpPr>
        <p:spPr>
          <a:xfrm>
            <a:off x="8647289" y="6502399"/>
            <a:ext cx="3386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B9C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9B9B9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9B9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3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3472235" y="6424310"/>
            <a:ext cx="952586" cy="32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3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702853" y="6362966"/>
            <a:ext cx="762000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3"/>
          <p:cNvSpPr/>
          <p:nvPr/>
        </p:nvSpPr>
        <p:spPr>
          <a:xfrm>
            <a:off x="-2" y="140157"/>
            <a:ext cx="9144002" cy="616305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016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riving.us/building-blocks/recoverytorenewal/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hyperlink" Target="https://www.dropbox.com/s/oopljq58d6hgqca/RTH-WellBeingPortfolio_Definitions_372022.pdf?dl=0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hriving.us/recovery-to-renewal/" TargetMode="External"/><Relationship Id="rId4" Type="http://schemas.openxmlformats.org/officeDocument/2006/relationships/hyperlink" Target="https://www.nlc.org/resource/covid-19-local-action-tracker/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hyperlink" Target="https://www.youtube.com/channel/UC2Ln3xidznOxt-1LZLO6CZA/videos" TargetMode="External"/><Relationship Id="rId6" Type="http://schemas.openxmlformats.org/officeDocument/2006/relationships/hyperlink" Target="https://healthycommunitiesde.org/events" TargetMode="External"/><Relationship Id="rId7" Type="http://schemas.openxmlformats.org/officeDocument/2006/relationships/image" Target="../media/image48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hyperlink" Target="http://thriving.us/" TargetMode="Externa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hyperlink" Target="https://www.i-p3.org/ip3assess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6"/>
          <p:cNvSpPr/>
          <p:nvPr/>
        </p:nvSpPr>
        <p:spPr>
          <a:xfrm>
            <a:off x="358283" y="5992253"/>
            <a:ext cx="990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https://thriving.us/building-blocks/recoverytorenewal/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7" name="Google Shape;100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8730" y="1121480"/>
            <a:ext cx="3665989" cy="2062119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26"/>
          <p:cNvSpPr/>
          <p:nvPr/>
        </p:nvSpPr>
        <p:spPr>
          <a:xfrm>
            <a:off x="358283" y="3431097"/>
            <a:ext cx="882354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federal government is making unprecedented investments in state, territorial, Tribal, and local governments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Never have communities had access to </a:t>
            </a:r>
            <a:r>
              <a:rPr lang="en-US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direct, flexible dollars at this scale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Never have communities had the opportunity to develop </a:t>
            </a:r>
            <a:r>
              <a:rPr lang="en-US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local solutions—solutions rooted in the voices and needs of residents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Stewards willing to work together can </a:t>
            </a:r>
            <a:r>
              <a:rPr lang="en-US" sz="1800" b="1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craft place-based portfolios </a:t>
            </a: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that built to alleviate urgent needs and expand vital conditions for everyone to thrive together</a:t>
            </a:r>
            <a:endParaRPr/>
          </a:p>
        </p:txBody>
      </p:sp>
      <p:pic>
        <p:nvPicPr>
          <p:cNvPr id="1009" name="Google Shape;100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371" y="1105772"/>
            <a:ext cx="4833445" cy="2055357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26"/>
          <p:cNvSpPr txBox="1"/>
          <p:nvPr/>
        </p:nvSpPr>
        <p:spPr>
          <a:xfrm>
            <a:off x="358283" y="375950"/>
            <a:ext cx="6852411" cy="54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from Recovery to Renewal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5"/>
          <p:cNvSpPr txBox="1">
            <a:spLocks noGrp="1"/>
          </p:cNvSpPr>
          <p:nvPr>
            <p:ph type="title"/>
          </p:nvPr>
        </p:nvSpPr>
        <p:spPr>
          <a:xfrm>
            <a:off x="283970" y="491133"/>
            <a:ext cx="7601440" cy="84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/>
              <a:t>Your Task (45 min):</a:t>
            </a:r>
            <a:br>
              <a:rPr lang="en-US" sz="2600"/>
            </a:br>
            <a:r>
              <a:rPr lang="en-US" sz="2600" i="1"/>
              <a:t>Sketch Current &amp; Future Portfolios for Delaware</a:t>
            </a:r>
            <a:endParaRPr sz="2600" i="1"/>
          </a:p>
        </p:txBody>
      </p:sp>
      <p:sp>
        <p:nvSpPr>
          <p:cNvPr id="1102" name="Google Shape;1102;p35"/>
          <p:cNvSpPr txBox="1"/>
          <p:nvPr/>
        </p:nvSpPr>
        <p:spPr>
          <a:xfrm>
            <a:off x="283970" y="1901337"/>
            <a:ext cx="8860030" cy="327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 </a:t>
            </a:r>
            <a:r>
              <a:rPr lang="en-US" sz="2500" b="1" i="0" u="none" strike="noStrike" cap="none">
                <a:solidFill>
                  <a:srgbClr val="2687BF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  <a:r>
              <a:rPr lang="en-US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allocations</a:t>
            </a:r>
            <a:r>
              <a:rPr lang="en-US" sz="2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20m)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Allocate 20 votes to reflect </a:t>
            </a: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priorities</a:t>
            </a:r>
            <a:endParaRPr sz="25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</a:t>
            </a:r>
            <a:r>
              <a:rPr lang="en-US" sz="25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future</a:t>
            </a:r>
            <a:r>
              <a:rPr lang="en-US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allocations </a:t>
            </a:r>
            <a:r>
              <a:rPr lang="en-US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15m) </a:t>
            </a:r>
            <a:endParaRPr sz="25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Allocate 20 votes to reflect </a:t>
            </a:r>
            <a:r>
              <a:rPr lang="en-US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priorities</a:t>
            </a:r>
            <a:endParaRPr sz="25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your </a:t>
            </a:r>
            <a:r>
              <a:rPr lang="en-U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story</a:t>
            </a:r>
            <a:r>
              <a:rPr lang="en-US"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(10m)</a:t>
            </a:r>
            <a:endParaRPr sz="2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the headline?</a:t>
            </a:r>
            <a:endParaRPr/>
          </a:p>
        </p:txBody>
      </p:sp>
      <p:pic>
        <p:nvPicPr>
          <p:cNvPr id="1103" name="Google Shape;1103;p35"/>
          <p:cNvPicPr preferRelativeResize="0"/>
          <p:nvPr/>
        </p:nvPicPr>
        <p:blipFill rotWithShape="1">
          <a:blip r:embed="rId3">
            <a:alphaModFix/>
          </a:blip>
          <a:srcRect r="10009"/>
          <a:stretch/>
        </p:blipFill>
        <p:spPr>
          <a:xfrm rot="5400000">
            <a:off x="6805376" y="1787292"/>
            <a:ext cx="2160067" cy="18002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04" name="Google Shape;1104;p35"/>
          <p:cNvPicPr preferRelativeResize="0"/>
          <p:nvPr/>
        </p:nvPicPr>
        <p:blipFill rotWithShape="1">
          <a:blip r:embed="rId4">
            <a:alphaModFix/>
          </a:blip>
          <a:srcRect r="9701"/>
          <a:stretch/>
        </p:blipFill>
        <p:spPr>
          <a:xfrm rot="5400000">
            <a:off x="6801658" y="4056007"/>
            <a:ext cx="2167501" cy="18002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36" descr="https://lh3.googleusercontent.com/jWB0N8UBesaTCIPc6d3Gq-KCDA1ho7PGZrXW5ZA2pIRAQUYyHPFV1EdndNa00LBhMjGNM5pwAHLVb0ie7iA3wiiNNAc7oGNGI6hUty3E9MXtfK0nazrjRQZMU37HdFIwW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7658" y="177329"/>
            <a:ext cx="3389848" cy="22143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1" name="Google Shape;1111;p36" descr="https://lh6.googleusercontent.com/y5w94o-UXNC0vjcHS22YW89j-zhQgWtFrS11Rqjze-Qt1i2GpaFp5IHTeTI1WzeptP_YvfkYL_1gKLGs9LJxZyslu2DRLUL0iIJIK0Jc08H_mY5J6zkLZ13UeKRx5kL90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980" y="1043043"/>
            <a:ext cx="3765906" cy="46493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2" name="Google Shape;1112;p36" descr="https://lh6.googleusercontent.com/F_sG4h3cCcAIT9Bi3nbYXG0rHpFBckIMjXeZVZhDIXlZ03JNVJzlaS7QA3oF60RX_ilY-UvS1-D9vEKyqIz7KV8rVMtS8YC0Ws8cge8NCFiiEQfrf0Hu2QmCLvnP8LYfr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704" y="2366658"/>
            <a:ext cx="3392424" cy="22371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3" name="Google Shape;1113;p36" descr="https://lh5.googleusercontent.com/-8qy0v7rQaH0JFDegtgaMLkhb757ToS4CjQD0tOoNO77Ee_jNAt7VxQEXsV8Rrfk3rTEJSIBVLTUGMnUDJbNWBu4nKrNaOjOai3DMWvsm-Oco0COQZdlQpNe0Kh2LZCeP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97025" y="4558589"/>
            <a:ext cx="3392424" cy="11338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4" name="Google Shape;1114;p36"/>
          <p:cNvSpPr/>
          <p:nvPr/>
        </p:nvSpPr>
        <p:spPr>
          <a:xfrm>
            <a:off x="134310" y="5987935"/>
            <a:ext cx="5819922" cy="26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https://www.dropbox.com/s/oopljq58d6hgqca/RTH-WellBeingPortfolio_Definitions_372022.pdf?dl=0</a:t>
            </a:r>
            <a:r>
              <a:rPr lang="en-US" sz="105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36"/>
          <p:cNvSpPr txBox="1">
            <a:spLocks noGrp="1"/>
          </p:cNvSpPr>
          <p:nvPr>
            <p:ph type="title"/>
          </p:nvPr>
        </p:nvSpPr>
        <p:spPr>
          <a:xfrm>
            <a:off x="539154" y="344247"/>
            <a:ext cx="7601440" cy="4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600"/>
              <a:t>Brief Definitions</a:t>
            </a:r>
            <a:endParaRPr sz="2600" i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7"/>
          <p:cNvSpPr txBox="1">
            <a:spLocks noGrp="1"/>
          </p:cNvSpPr>
          <p:nvPr>
            <p:ph type="title"/>
          </p:nvPr>
        </p:nvSpPr>
        <p:spPr>
          <a:xfrm>
            <a:off x="303407" y="502097"/>
            <a:ext cx="4947636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Step 3: What’s the Story?</a:t>
            </a:r>
            <a:endParaRPr sz="3200"/>
          </a:p>
        </p:txBody>
      </p:sp>
      <p:sp>
        <p:nvSpPr>
          <p:cNvPr id="1122" name="Google Shape;1122;p37"/>
          <p:cNvSpPr txBox="1">
            <a:spLocks noGrp="1"/>
          </p:cNvSpPr>
          <p:nvPr>
            <p:ph type="body" idx="1"/>
          </p:nvPr>
        </p:nvSpPr>
        <p:spPr>
          <a:xfrm>
            <a:off x="244030" y="1148495"/>
            <a:ext cx="8567738" cy="38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Prepare to share a headline…</a:t>
            </a:r>
            <a:endParaRPr/>
          </a:p>
        </p:txBody>
      </p:sp>
      <p:sp>
        <p:nvSpPr>
          <p:cNvPr id="1123" name="Google Shape;1123;p37"/>
          <p:cNvSpPr txBox="1">
            <a:spLocks noGrp="1"/>
          </p:cNvSpPr>
          <p:nvPr>
            <p:ph type="body" idx="2"/>
          </p:nvPr>
        </p:nvSpPr>
        <p:spPr>
          <a:xfrm>
            <a:off x="4886960" y="2283553"/>
            <a:ext cx="4106862" cy="193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should </a:t>
            </a:r>
            <a:b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Delaware’s portfolio </a:t>
            </a:r>
            <a:b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evolve over time?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37"/>
          <p:cNvSpPr txBox="1">
            <a:spLocks noGrp="1"/>
          </p:cNvSpPr>
          <p:nvPr>
            <p:ph type="body" idx="3"/>
          </p:nvPr>
        </p:nvSpPr>
        <p:spPr>
          <a:xfrm>
            <a:off x="455961" y="5210175"/>
            <a:ext cx="8143875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does our portfolio say about the kind life we could create together with combined investment?</a:t>
            </a:r>
            <a:endParaRPr/>
          </a:p>
        </p:txBody>
      </p:sp>
      <p:sp>
        <p:nvSpPr>
          <p:cNvPr id="1125" name="Google Shape;1125;p37"/>
          <p:cNvSpPr txBox="1"/>
          <p:nvPr/>
        </p:nvSpPr>
        <p:spPr>
          <a:xfrm>
            <a:off x="8686800" y="6641425"/>
            <a:ext cx="468329" cy="43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" name="Google Shape;1126;p37" descr="A group of people in a room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2342" t="5845" r="5924" b="5689"/>
          <a:stretch/>
        </p:blipFill>
        <p:spPr>
          <a:xfrm>
            <a:off x="303407" y="1878214"/>
            <a:ext cx="4583553" cy="290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38"/>
          <p:cNvSpPr txBox="1">
            <a:spLocks noGrp="1"/>
          </p:cNvSpPr>
          <p:nvPr>
            <p:ph type="title"/>
          </p:nvPr>
        </p:nvSpPr>
        <p:spPr>
          <a:xfrm>
            <a:off x="3107550" y="2657381"/>
            <a:ext cx="2936701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Breakout Groups</a:t>
            </a:r>
            <a:br>
              <a:rPr lang="en-US"/>
            </a:br>
            <a:r>
              <a:rPr lang="en-US"/>
              <a:t>45 minutes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39"/>
          <p:cNvSpPr txBox="1">
            <a:spLocks noGrp="1"/>
          </p:cNvSpPr>
          <p:nvPr>
            <p:ph type="title"/>
          </p:nvPr>
        </p:nvSpPr>
        <p:spPr>
          <a:xfrm>
            <a:off x="303407" y="502097"/>
            <a:ext cx="366767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Comparing Stories</a:t>
            </a:r>
            <a:endParaRPr sz="3200"/>
          </a:p>
        </p:txBody>
      </p:sp>
      <p:sp>
        <p:nvSpPr>
          <p:cNvPr id="1138" name="Google Shape;1138;p39"/>
          <p:cNvSpPr txBox="1">
            <a:spLocks noGrp="1"/>
          </p:cNvSpPr>
          <p:nvPr>
            <p:ph type="body" idx="1"/>
          </p:nvPr>
        </p:nvSpPr>
        <p:spPr>
          <a:xfrm>
            <a:off x="244030" y="1148495"/>
            <a:ext cx="8567738" cy="38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your stories say about…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9"/>
          <p:cNvSpPr txBox="1">
            <a:spLocks noGrp="1"/>
          </p:cNvSpPr>
          <p:nvPr>
            <p:ph type="body" idx="2"/>
          </p:nvPr>
        </p:nvSpPr>
        <p:spPr>
          <a:xfrm>
            <a:off x="4886960" y="2283553"/>
            <a:ext cx="4106862" cy="193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should </a:t>
            </a:r>
            <a:b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Delaware’s portfolio </a:t>
            </a:r>
            <a:b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evolve over time?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Why?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39"/>
          <p:cNvSpPr txBox="1">
            <a:spLocks noGrp="1"/>
          </p:cNvSpPr>
          <p:nvPr>
            <p:ph type="body" idx="3"/>
          </p:nvPr>
        </p:nvSpPr>
        <p:spPr>
          <a:xfrm>
            <a:off x="455961" y="5210175"/>
            <a:ext cx="8143875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 your portfolios say about the kind life we could create together with combined investment?</a:t>
            </a:r>
            <a:endParaRPr/>
          </a:p>
        </p:txBody>
      </p:sp>
      <p:sp>
        <p:nvSpPr>
          <p:cNvPr id="1141" name="Google Shape;1141;p39"/>
          <p:cNvSpPr txBox="1"/>
          <p:nvPr/>
        </p:nvSpPr>
        <p:spPr>
          <a:xfrm>
            <a:off x="8686800" y="6641425"/>
            <a:ext cx="468329" cy="43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39" descr="A group of people in a room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2342" t="5845" r="5924" b="5689"/>
          <a:stretch/>
        </p:blipFill>
        <p:spPr>
          <a:xfrm>
            <a:off x="303407" y="1878214"/>
            <a:ext cx="4583553" cy="290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40"/>
          <p:cNvSpPr txBox="1">
            <a:spLocks noGrp="1"/>
          </p:cNvSpPr>
          <p:nvPr>
            <p:ph type="title"/>
          </p:nvPr>
        </p:nvSpPr>
        <p:spPr>
          <a:xfrm>
            <a:off x="228056" y="-52886"/>
            <a:ext cx="897690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-US"/>
              <a:t>Reflections from Key Stakeholders</a:t>
            </a:r>
            <a:endParaRPr/>
          </a:p>
        </p:txBody>
      </p:sp>
      <p:sp>
        <p:nvSpPr>
          <p:cNvPr id="1148" name="Google Shape;1148;p40"/>
          <p:cNvSpPr txBox="1">
            <a:spLocks noGrp="1"/>
          </p:cNvSpPr>
          <p:nvPr>
            <p:ph type="body" idx="1"/>
          </p:nvPr>
        </p:nvSpPr>
        <p:spPr>
          <a:xfrm>
            <a:off x="228056" y="1144732"/>
            <a:ext cx="8828858" cy="270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Philanthropy</a:t>
            </a:r>
            <a:endParaRPr/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b="1">
                <a:solidFill>
                  <a:schemeClr val="accent5"/>
                </a:solidFill>
              </a:rPr>
              <a:t>Stuart Comstock-Gay</a:t>
            </a:r>
            <a:r>
              <a:rPr lang="en-US" b="1">
                <a:solidFill>
                  <a:schemeClr val="accent1"/>
                </a:solidFill>
              </a:rPr>
              <a:t/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/>
              <a:t>President &amp; CEO, Delaware Community Foundation 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95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Community</a:t>
            </a:r>
            <a:endParaRPr/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b="1">
                <a:solidFill>
                  <a:schemeClr val="accent5"/>
                </a:solidFill>
              </a:rPr>
              <a:t>Jen Fuqua</a:t>
            </a:r>
            <a:r>
              <a:rPr lang="en-US"/>
              <a:t/>
            </a:r>
            <a:br>
              <a:rPr lang="en-US"/>
            </a:br>
            <a:r>
              <a:rPr lang="en-US"/>
              <a:t>Executive Director, La Esperanza</a:t>
            </a:r>
            <a:endParaRPr/>
          </a:p>
          <a:p>
            <a:pPr marL="85725" lvl="0" indent="0" algn="l" rtl="0">
              <a:lnSpc>
                <a:spcPct val="90000"/>
              </a:lnSpc>
              <a:spcBef>
                <a:spcPts val="195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State</a:t>
            </a:r>
            <a:endParaRPr/>
          </a:p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SzPts val="1800"/>
              <a:buChar char="•"/>
            </a:pPr>
            <a:r>
              <a:rPr lang="en-US" b="1">
                <a:solidFill>
                  <a:schemeClr val="accent5"/>
                </a:solidFill>
              </a:rPr>
              <a:t>Lisa Henry</a:t>
            </a:r>
            <a:br>
              <a:rPr lang="en-US" b="1">
                <a:solidFill>
                  <a:schemeClr val="accent5"/>
                </a:solidFill>
              </a:rPr>
            </a:br>
            <a:r>
              <a:rPr lang="en-US"/>
              <a:t>Director, Community Health, Division of Public Health 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41"/>
          <p:cNvSpPr txBox="1">
            <a:spLocks noGrp="1"/>
          </p:cNvSpPr>
          <p:nvPr>
            <p:ph type="title"/>
          </p:nvPr>
        </p:nvSpPr>
        <p:spPr>
          <a:xfrm>
            <a:off x="628650" y="1117088"/>
            <a:ext cx="8204175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-US" sz="3225"/>
              <a:t>Investing to Create Thriving Communities</a:t>
            </a:r>
            <a:endParaRPr sz="3225"/>
          </a:p>
        </p:txBody>
      </p:sp>
      <p:sp>
        <p:nvSpPr>
          <p:cNvPr id="1155" name="Google Shape;1155;p41"/>
          <p:cNvSpPr txBox="1">
            <a:spLocks noGrp="1"/>
          </p:cNvSpPr>
          <p:nvPr>
            <p:ph type="body" idx="1"/>
          </p:nvPr>
        </p:nvSpPr>
        <p:spPr>
          <a:xfrm>
            <a:off x="628650" y="1946269"/>
            <a:ext cx="5467950" cy="308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25" b="1"/>
              <a:t>Call for Interest in Multi-Year Collaboration </a:t>
            </a:r>
            <a:br>
              <a:rPr lang="en-US" sz="2025" b="1"/>
            </a:br>
            <a:r>
              <a:rPr lang="en-US" sz="2025" b="1"/>
              <a:t>for Thriving Communities</a:t>
            </a:r>
            <a:endParaRPr sz="2025" b="1"/>
          </a:p>
          <a:p>
            <a:pPr marL="342900" lvl="0" indent="-25241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-US" sz="2025"/>
              <a:t>Applications due by April 30th</a:t>
            </a:r>
            <a:endParaRPr sz="2025"/>
          </a:p>
          <a:p>
            <a:pPr marL="342900" lvl="0" indent="-25241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-US" sz="2025"/>
              <a:t>Place-based, community-driven, addressing vital conditions/SDOH</a:t>
            </a:r>
            <a:endParaRPr sz="2025"/>
          </a:p>
          <a:p>
            <a:pPr marL="342900" lvl="0" indent="-25241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-US" sz="2025"/>
              <a:t>Community/geographic eligibility: data-driven</a:t>
            </a:r>
            <a:endParaRPr sz="2025"/>
          </a:p>
          <a:p>
            <a:pPr marL="342900" lvl="0" indent="-25241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700"/>
              <a:buChar char="•"/>
            </a:pPr>
            <a:r>
              <a:rPr lang="en-US" sz="2025"/>
              <a:t>More information at healthycommunitiesDE.org </a:t>
            </a:r>
            <a:endParaRPr sz="2025"/>
          </a:p>
          <a:p>
            <a:pPr marL="0" lvl="0" indent="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1800"/>
              <a:buNone/>
            </a:pPr>
            <a:r>
              <a:rPr lang="en-US" sz="2025" b="1"/>
              <a:t>We invite additional investors to join us! </a:t>
            </a:r>
            <a:endParaRPr sz="2025" b="1"/>
          </a:p>
        </p:txBody>
      </p:sp>
      <p:pic>
        <p:nvPicPr>
          <p:cNvPr id="1156" name="Google Shape;1156;p41"/>
          <p:cNvPicPr preferRelativeResize="0"/>
          <p:nvPr/>
        </p:nvPicPr>
        <p:blipFill rotWithShape="1">
          <a:blip r:embed="rId3">
            <a:alphaModFix/>
          </a:blip>
          <a:srcRect l="42254" t="27798" r="43652" b="23120"/>
          <a:stretch/>
        </p:blipFill>
        <p:spPr>
          <a:xfrm>
            <a:off x="6390919" y="2003419"/>
            <a:ext cx="1625663" cy="318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42"/>
          <p:cNvSpPr txBox="1">
            <a:spLocks noGrp="1"/>
          </p:cNvSpPr>
          <p:nvPr>
            <p:ph type="title"/>
          </p:nvPr>
        </p:nvSpPr>
        <p:spPr>
          <a:xfrm>
            <a:off x="490519" y="1131094"/>
            <a:ext cx="829687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-US" sz="3200"/>
              <a:t>May 13: Negotiating with Fellow Stewards</a:t>
            </a:r>
            <a:endParaRPr sz="3200"/>
          </a:p>
        </p:txBody>
      </p:sp>
      <p:sp>
        <p:nvSpPr>
          <p:cNvPr id="1163" name="Google Shape;1163;p42"/>
          <p:cNvSpPr txBox="1"/>
          <p:nvPr/>
        </p:nvSpPr>
        <p:spPr>
          <a:xfrm>
            <a:off x="573488" y="2109676"/>
            <a:ext cx="5555700" cy="2805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>
                <a:solidFill>
                  <a:srgbClr val="007D7D"/>
                </a:solidFill>
                <a:latin typeface="Corbel"/>
                <a:ea typeface="Corbel"/>
                <a:cs typeface="Corbel"/>
                <a:sym typeface="Corbel"/>
              </a:rPr>
              <a:t>What will you experience?</a:t>
            </a:r>
            <a:endParaRPr sz="1950" b="1">
              <a:solidFill>
                <a:srgbClr val="007D7D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28575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Char char="●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Consider the long-term effects of joint investment decisions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28575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Char char="●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Experience the tension of expanding opportunity in times of great adversity and injustice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285750" algn="l" rtl="0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buClr>
                <a:schemeClr val="dk1"/>
              </a:buClr>
              <a:buSzPts val="2400"/>
              <a:buFont typeface="Corbel"/>
              <a:buChar char="●"/>
            </a:pPr>
            <a:r>
              <a:rPr lang="en-US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Learn the importance of multisolving and deep investment in equity, belonging and civic muscle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64" name="Google Shape;116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0500" y="2239669"/>
            <a:ext cx="3019200" cy="2496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oogle Shape;117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011" y="2068219"/>
            <a:ext cx="2091427" cy="303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188" y="1944375"/>
            <a:ext cx="5214000" cy="3213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43"/>
          <p:cNvSpPr txBox="1">
            <a:spLocks noGrp="1"/>
          </p:cNvSpPr>
          <p:nvPr>
            <p:ph type="title"/>
          </p:nvPr>
        </p:nvSpPr>
        <p:spPr>
          <a:xfrm>
            <a:off x="490519" y="1131094"/>
            <a:ext cx="829687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-US" sz="3200"/>
              <a:t>May 13: Negotiating with Fellow Stewards</a:t>
            </a:r>
            <a:endParaRPr sz="3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</a:pPr>
            <a:r>
              <a:rPr lang="en-US"/>
              <a:t>Invitation for Reflection</a:t>
            </a:r>
            <a:endParaRPr/>
          </a:p>
        </p:txBody>
      </p:sp>
      <p:sp>
        <p:nvSpPr>
          <p:cNvPr id="1179" name="Google Shape;1179;p44"/>
          <p:cNvSpPr txBox="1">
            <a:spLocks noGrp="1"/>
          </p:cNvSpPr>
          <p:nvPr>
            <p:ph type="body" idx="1"/>
          </p:nvPr>
        </p:nvSpPr>
        <p:spPr>
          <a:xfrm>
            <a:off x="628650" y="2062538"/>
            <a:ext cx="7886700" cy="31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/>
              <a:t>How do I/ my organization steward resources to support </a:t>
            </a:r>
            <a:br>
              <a:rPr lang="en-US" sz="2400"/>
            </a:br>
            <a:r>
              <a:rPr lang="en-US" sz="2400"/>
              <a:t>well-being and equity?</a:t>
            </a:r>
            <a:endParaRPr sz="2400"/>
          </a:p>
          <a:p>
            <a:pPr marL="342900" lvl="0" indent="-257175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en-US" sz="2400"/>
              <a:t>What is the balance of effort between </a:t>
            </a:r>
            <a:r>
              <a:rPr lang="en-US" sz="2400" b="1">
                <a:solidFill>
                  <a:schemeClr val="accent5"/>
                </a:solidFill>
              </a:rPr>
              <a:t>urgent services</a:t>
            </a:r>
            <a:r>
              <a:rPr lang="en-US" sz="2400"/>
              <a:t> and </a:t>
            </a:r>
            <a:r>
              <a:rPr lang="en-US" sz="2400" b="1">
                <a:solidFill>
                  <a:srgbClr val="4472C4"/>
                </a:solidFill>
              </a:rPr>
              <a:t>community vital conditions/social determinants</a:t>
            </a:r>
            <a:r>
              <a:rPr lang="en-US" sz="2400"/>
              <a:t>?</a:t>
            </a:r>
            <a:endParaRPr sz="2400"/>
          </a:p>
          <a:p>
            <a:pPr marL="342900" lvl="0" indent="-257175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1800"/>
              <a:buChar char="•"/>
            </a:pPr>
            <a:r>
              <a:rPr lang="en-US" sz="2400"/>
              <a:t>Where are there opportunities to steward resources toward </a:t>
            </a:r>
            <a:r>
              <a:rPr lang="en-US" sz="2400" b="1">
                <a:solidFill>
                  <a:schemeClr val="accent1"/>
                </a:solidFill>
              </a:rPr>
              <a:t>community vital conditions/social determinants</a:t>
            </a:r>
            <a:r>
              <a:rPr lang="en-US" sz="2400"/>
              <a:t> to expand opportunities for all people and places to thrive?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7"/>
          <p:cNvSpPr/>
          <p:nvPr/>
        </p:nvSpPr>
        <p:spPr>
          <a:xfrm>
            <a:off x="397075" y="5992253"/>
            <a:ext cx="38751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https://thriving.us/recovery-to-renewal/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7"/>
          <p:cNvSpPr txBox="1"/>
          <p:nvPr/>
        </p:nvSpPr>
        <p:spPr>
          <a:xfrm>
            <a:off x="397075" y="3504230"/>
            <a:ext cx="5376707" cy="214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COMMUNITIES ACROSS THE COUNTRY </a:t>
            </a: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are leveraging recovery funding to strengthen belonging, implement multisolving innovations, and move toward their vision of renewal.</a:t>
            </a:r>
            <a:b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Explore the </a:t>
            </a:r>
            <a:r>
              <a:rPr lang="en-US" sz="2000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National League of Cities </a:t>
            </a:r>
            <a:br>
              <a:rPr lang="en-US" sz="2000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</a:br>
            <a:r>
              <a:rPr lang="en-US" sz="2000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Local Action Tracker</a:t>
            </a:r>
            <a:r>
              <a:rPr lang="en-US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to learn more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8" name="Google Shape;101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6307" y="1105772"/>
            <a:ext cx="2702950" cy="15230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9" name="Google Shape;101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6307" y="2757166"/>
            <a:ext cx="2702950" cy="1523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6307" y="4493590"/>
            <a:ext cx="2702950" cy="1523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1" name="Google Shape;102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5371" y="1105772"/>
            <a:ext cx="4833445" cy="2055357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27"/>
          <p:cNvSpPr txBox="1"/>
          <p:nvPr/>
        </p:nvSpPr>
        <p:spPr>
          <a:xfrm>
            <a:off x="358283" y="375950"/>
            <a:ext cx="6852411" cy="54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from Recovery to Renewal</a:t>
            </a:r>
            <a:endParaRPr/>
          </a:p>
        </p:txBody>
      </p:sp>
      <p:sp>
        <p:nvSpPr>
          <p:cNvPr id="1023" name="Google Shape;1023;p27"/>
          <p:cNvSpPr/>
          <p:nvPr/>
        </p:nvSpPr>
        <p:spPr>
          <a:xfrm>
            <a:off x="1417687" y="2794641"/>
            <a:ext cx="44434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https://thriving.us/recovery-to-renewal/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45"/>
          <p:cNvSpPr txBox="1">
            <a:spLocks noGrp="1"/>
          </p:cNvSpPr>
          <p:nvPr>
            <p:ph type="title"/>
          </p:nvPr>
        </p:nvSpPr>
        <p:spPr>
          <a:xfrm>
            <a:off x="628650" y="1385093"/>
            <a:ext cx="7886700" cy="406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6600" dirty="0"/>
              <a:t>Thank you!</a:t>
            </a:r>
            <a:br>
              <a:rPr lang="en-US" sz="6600" dirty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dirty="0"/>
              <a:t>Please join us at the </a:t>
            </a:r>
            <a:br>
              <a:rPr lang="en-US" dirty="0"/>
            </a:br>
            <a:r>
              <a:rPr lang="en-US" dirty="0"/>
              <a:t>next series event:</a:t>
            </a:r>
            <a:br>
              <a:rPr lang="en-US" dirty="0"/>
            </a:br>
            <a:r>
              <a:rPr lang="en-US" dirty="0"/>
              <a:t> </a:t>
            </a:r>
            <a:r>
              <a:rPr lang="en-US" sz="6600" dirty="0"/>
              <a:t/>
            </a:r>
            <a:br>
              <a:rPr lang="en-US" sz="6600" dirty="0"/>
            </a:br>
            <a:r>
              <a:rPr lang="en-US" sz="2700" dirty="0" smtClean="0"/>
              <a:t>May 13 </a:t>
            </a:r>
            <a:r>
              <a:rPr lang="en-US" sz="2700" dirty="0"/>
              <a:t>2022, 1pm- 3pm</a:t>
            </a:r>
            <a:br>
              <a:rPr lang="en-US" sz="2700" dirty="0"/>
            </a:br>
            <a:r>
              <a:rPr lang="en-US" sz="2700" i="1" dirty="0"/>
              <a:t>Negotiating with Fellow Stewards</a:t>
            </a:r>
            <a:endParaRPr sz="2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0" name="Google Shape;1190;p46"/>
          <p:cNvGraphicFramePr/>
          <p:nvPr/>
        </p:nvGraphicFramePr>
        <p:xfrm>
          <a:off x="86423" y="1481571"/>
          <a:ext cx="2264850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264850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October 29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191" name="Google Shape;1191;p46"/>
          <p:cNvSpPr txBox="1"/>
          <p:nvPr/>
        </p:nvSpPr>
        <p:spPr>
          <a:xfrm>
            <a:off x="510034" y="486041"/>
            <a:ext cx="802783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 the Shared Stewardship Learning Series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46"/>
          <p:cNvSpPr/>
          <p:nvPr/>
        </p:nvSpPr>
        <p:spPr>
          <a:xfrm>
            <a:off x="0" y="2019805"/>
            <a:ext cx="23638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Thriving Together Through Shared Stewardship</a:t>
            </a:r>
            <a:endParaRPr/>
          </a:p>
        </p:txBody>
      </p:sp>
      <p:graphicFrame>
        <p:nvGraphicFramePr>
          <p:cNvPr id="1193" name="Google Shape;1193;p46"/>
          <p:cNvGraphicFramePr/>
          <p:nvPr/>
        </p:nvGraphicFramePr>
        <p:xfrm>
          <a:off x="2447929" y="1481522"/>
          <a:ext cx="2076025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076025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March 11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1194" name="Google Shape;1194;p46"/>
          <p:cNvGraphicFramePr/>
          <p:nvPr/>
        </p:nvGraphicFramePr>
        <p:xfrm>
          <a:off x="4595474" y="1481522"/>
          <a:ext cx="2130175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130175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May 13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1195" name="Google Shape;1195;p46"/>
          <p:cNvGraphicFramePr/>
          <p:nvPr/>
        </p:nvGraphicFramePr>
        <p:xfrm>
          <a:off x="6830375" y="1481522"/>
          <a:ext cx="2243950" cy="3852285"/>
        </p:xfrm>
        <a:graphic>
          <a:graphicData uri="http://schemas.openxmlformats.org/drawingml/2006/table">
            <a:tbl>
              <a:tblPr>
                <a:noFill/>
                <a:tableStyleId>{FBBAE585-41B0-4BFD-8F5B-6CE99D562DFE}</a:tableStyleId>
              </a:tblPr>
              <a:tblGrid>
                <a:gridCol w="2243950"/>
              </a:tblGrid>
              <a:tr h="444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lt2"/>
                          </a:solidFill>
                        </a:rPr>
                        <a:t>June 10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6916"/>
                    </a:solidFill>
                  </a:tcPr>
                </a:tc>
              </a:tr>
              <a:tr h="3395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691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196" name="Google Shape;1196;p46"/>
          <p:cNvSpPr/>
          <p:nvPr/>
        </p:nvSpPr>
        <p:spPr>
          <a:xfrm>
            <a:off x="2369107" y="2023739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Designing 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Well-Being Portfolios</a:t>
            </a:r>
            <a:endParaRPr/>
          </a:p>
        </p:txBody>
      </p:sp>
      <p:pic>
        <p:nvPicPr>
          <p:cNvPr id="1197" name="Google Shape;1197;p46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397" t="4467" r="17509" b="5796"/>
          <a:stretch/>
        </p:blipFill>
        <p:spPr>
          <a:xfrm>
            <a:off x="4683037" y="3404114"/>
            <a:ext cx="1906878" cy="1575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46"/>
          <p:cNvSpPr/>
          <p:nvPr/>
        </p:nvSpPr>
        <p:spPr>
          <a:xfrm>
            <a:off x="4448987" y="2034252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Negotiating 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with Fellow Stewards</a:t>
            </a:r>
            <a:endParaRPr/>
          </a:p>
        </p:txBody>
      </p:sp>
      <p:pic>
        <p:nvPicPr>
          <p:cNvPr id="1199" name="Google Shape;119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7728" y="3391605"/>
            <a:ext cx="2140696" cy="1617441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p46"/>
          <p:cNvSpPr/>
          <p:nvPr/>
        </p:nvSpPr>
        <p:spPr>
          <a:xfrm>
            <a:off x="6797164" y="2034252"/>
            <a:ext cx="2211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D7D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Strengthening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Shared</a:t>
            </a:r>
            <a:b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Stewardship</a:t>
            </a:r>
            <a:endParaRPr/>
          </a:p>
        </p:txBody>
      </p:sp>
      <p:sp>
        <p:nvSpPr>
          <p:cNvPr id="1201" name="Google Shape;1201;p46"/>
          <p:cNvSpPr/>
          <p:nvPr/>
        </p:nvSpPr>
        <p:spPr>
          <a:xfrm>
            <a:off x="762958" y="5411040"/>
            <a:ext cx="1179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FFFF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BA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Videos</a:t>
            </a:r>
            <a:endParaRPr sz="1400" b="1" i="0" u="none" strike="noStrike" cap="none">
              <a:solidFill>
                <a:srgbClr val="BA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46"/>
          <p:cNvSpPr/>
          <p:nvPr/>
        </p:nvSpPr>
        <p:spPr>
          <a:xfrm>
            <a:off x="693289" y="5754245"/>
            <a:ext cx="1179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Materials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3" name="Google Shape;1203;p46"/>
          <p:cNvGrpSpPr/>
          <p:nvPr/>
        </p:nvGrpSpPr>
        <p:grpSpPr>
          <a:xfrm>
            <a:off x="162831" y="3095478"/>
            <a:ext cx="1969822" cy="2143959"/>
            <a:chOff x="162831" y="3095478"/>
            <a:chExt cx="1969822" cy="2143959"/>
          </a:xfrm>
        </p:grpSpPr>
        <p:pic>
          <p:nvPicPr>
            <p:cNvPr id="1204" name="Google Shape;1204;p46"/>
            <p:cNvPicPr preferRelativeResize="0"/>
            <p:nvPr/>
          </p:nvPicPr>
          <p:blipFill rotWithShape="1">
            <a:blip r:embed="rId7">
              <a:alphaModFix/>
            </a:blip>
            <a:srcRect r="48198"/>
            <a:stretch/>
          </p:blipFill>
          <p:spPr>
            <a:xfrm>
              <a:off x="162831" y="3095478"/>
              <a:ext cx="1944015" cy="214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5" name="Google Shape;1205;p46"/>
            <p:cNvSpPr/>
            <p:nvPr/>
          </p:nvSpPr>
          <p:spPr>
            <a:xfrm rot="-9892348" flipH="1">
              <a:off x="2054395" y="4292946"/>
              <a:ext cx="63849" cy="118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6" name="Google Shape;1206;p46"/>
          <p:cNvSpPr/>
          <p:nvPr/>
        </p:nvSpPr>
        <p:spPr>
          <a:xfrm>
            <a:off x="2039985" y="899367"/>
            <a:ext cx="47500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https://healthycommunitiesde.org/events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207" name="Google Shape;1207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7076" y="3252225"/>
            <a:ext cx="1772593" cy="177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p47" descr="https://lh4.googleusercontent.com/_P3jyyyIdzuGDjW3fxxCdytsBQozYd3LgYDGvvFZsmRysEbRzlCdf0DNx3_JXWmSniSOmekYaPv4jKPmWXp529iE0RPoKh0Sv7bW92WBJRrcxuWiw_7_onXlcwPMRx9_Aoo2Mm6Z24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3127" y="1416829"/>
            <a:ext cx="7760874" cy="3719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47"/>
          <p:cNvSpPr/>
          <p:nvPr/>
        </p:nvSpPr>
        <p:spPr>
          <a:xfrm>
            <a:off x="1050918" y="6458391"/>
            <a:ext cx="14157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http://Thriving.US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214" name="Google Shape;1214;p47"/>
          <p:cNvPicPr preferRelativeResize="0"/>
          <p:nvPr/>
        </p:nvPicPr>
        <p:blipFill rotWithShape="1">
          <a:blip r:embed="rId5">
            <a:alphaModFix/>
          </a:blip>
          <a:srcRect l="27177" b="81435"/>
          <a:stretch/>
        </p:blipFill>
        <p:spPr>
          <a:xfrm>
            <a:off x="2466690" y="191483"/>
            <a:ext cx="4110957" cy="148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47"/>
          <p:cNvSpPr/>
          <p:nvPr/>
        </p:nvSpPr>
        <p:spPr>
          <a:xfrm>
            <a:off x="1104269" y="1437905"/>
            <a:ext cx="1818168" cy="425302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6" name="Google Shape;121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614" y="2501660"/>
            <a:ext cx="4959153" cy="27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6655" y="2913700"/>
            <a:ext cx="3452575" cy="2044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8" name="Google Shape;1218;p47"/>
          <p:cNvGrpSpPr/>
          <p:nvPr/>
        </p:nvGrpSpPr>
        <p:grpSpPr>
          <a:xfrm>
            <a:off x="107577" y="1078592"/>
            <a:ext cx="2521936" cy="5106530"/>
            <a:chOff x="107577" y="1078592"/>
            <a:chExt cx="2521936" cy="5106530"/>
          </a:xfrm>
        </p:grpSpPr>
        <p:pic>
          <p:nvPicPr>
            <p:cNvPr id="1219" name="Google Shape;1219;p47" descr="https://lh6.googleusercontent.com/8g2LRBSQm3Ipx9zUYqLCyR_gG_kuBD8JukT8BO2ZvzJ6WcrmZ4Fsze49WVHCi9CK9FFJA4t_7amtGZkzb1F32nEPMHSHfh_ELMfuWfYDmB0l983fhGwoc2eeVFJzfKHfR0QRR4-j_d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7577" y="1494536"/>
              <a:ext cx="2030964" cy="4572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4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1516" y="1078592"/>
              <a:ext cx="1918079" cy="4213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47"/>
            <p:cNvPicPr preferRelativeResize="0"/>
            <p:nvPr/>
          </p:nvPicPr>
          <p:blipFill rotWithShape="1">
            <a:blip r:embed="rId10">
              <a:alphaModFix/>
            </a:blip>
            <a:srcRect t="86816"/>
            <a:stretch/>
          </p:blipFill>
          <p:spPr>
            <a:xfrm>
              <a:off x="107577" y="5436610"/>
              <a:ext cx="2521936" cy="7485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2" name="Google Shape;1222;p47"/>
          <p:cNvSpPr/>
          <p:nvPr/>
        </p:nvSpPr>
        <p:spPr>
          <a:xfrm>
            <a:off x="2704780" y="5480152"/>
            <a:ext cx="5232337" cy="66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Belonging &amp; Civic Muscle wraps around the others because it is both a vital condition and a practical capacity that is necessary for equitable success in every other kind of work</a:t>
            </a:r>
            <a:endParaRPr sz="120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47"/>
          <p:cNvSpPr/>
          <p:nvPr/>
        </p:nvSpPr>
        <p:spPr>
          <a:xfrm>
            <a:off x="5384800" y="500710"/>
            <a:ext cx="1016000" cy="547146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28"/>
          <p:cNvSpPr/>
          <p:nvPr/>
        </p:nvSpPr>
        <p:spPr>
          <a:xfrm>
            <a:off x="3162743" y="2620981"/>
            <a:ext cx="2835215" cy="1963554"/>
          </a:xfrm>
          <a:prstGeom prst="rightArrow">
            <a:avLst>
              <a:gd name="adj1" fmla="val 50000"/>
              <a:gd name="adj2" fmla="val 42251"/>
            </a:avLst>
          </a:prstGeom>
          <a:solidFill>
            <a:srgbClr val="DCDCD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0" name="Google Shape;103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9023" y="2586657"/>
            <a:ext cx="2709602" cy="20322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1" name="Google Shape;1031;p28"/>
          <p:cNvSpPr txBox="1"/>
          <p:nvPr/>
        </p:nvSpPr>
        <p:spPr>
          <a:xfrm>
            <a:off x="16998" y="331973"/>
            <a:ext cx="927800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F0E30"/>
                </a:solidFill>
                <a:latin typeface="Arial"/>
                <a:ea typeface="Arial"/>
                <a:cs typeface="Arial"/>
                <a:sym typeface="Arial"/>
              </a:rPr>
              <a:t>How can we use the whole portfolio to address systemic priorities?</a:t>
            </a:r>
            <a:endParaRPr/>
          </a:p>
        </p:txBody>
      </p:sp>
      <p:sp>
        <p:nvSpPr>
          <p:cNvPr id="1032" name="Google Shape;1032;p28"/>
          <p:cNvSpPr/>
          <p:nvPr/>
        </p:nvSpPr>
        <p:spPr>
          <a:xfrm>
            <a:off x="6189023" y="2116220"/>
            <a:ext cx="378677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8"/>
          <p:cNvSpPr txBox="1"/>
          <p:nvPr/>
        </p:nvSpPr>
        <p:spPr>
          <a:xfrm>
            <a:off x="3171953" y="3140689"/>
            <a:ext cx="1446572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Well-Being</a:t>
            </a:r>
            <a:endParaRPr/>
          </a:p>
          <a:p>
            <a:pPr marL="0" marR="0" lvl="1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Resilience</a:t>
            </a:r>
            <a:endParaRPr/>
          </a:p>
          <a:p>
            <a:pPr marL="0" marR="0" lvl="1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Food Security</a:t>
            </a:r>
            <a:endParaRPr sz="1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8"/>
          <p:cNvSpPr/>
          <p:nvPr/>
        </p:nvSpPr>
        <p:spPr>
          <a:xfrm>
            <a:off x="1207535" y="911398"/>
            <a:ext cx="69554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07D7D"/>
                </a:solidFill>
                <a:latin typeface="Arial"/>
                <a:ea typeface="Arial"/>
                <a:cs typeface="Arial"/>
                <a:sym typeface="Arial"/>
              </a:rPr>
              <a:t>Each part of the portfolio is distinct and indispensable. Together, they form an interdependent system that shapes the chances for people and places to thrive.</a:t>
            </a:r>
            <a:endParaRPr/>
          </a:p>
        </p:txBody>
      </p:sp>
      <p:sp>
        <p:nvSpPr>
          <p:cNvPr id="1035" name="Google Shape;1035;p28"/>
          <p:cNvSpPr txBox="1"/>
          <p:nvPr/>
        </p:nvSpPr>
        <p:spPr>
          <a:xfrm>
            <a:off x="4326098" y="3133198"/>
            <a:ext cx="1580346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Racial Justice</a:t>
            </a:r>
            <a:endParaRPr/>
          </a:p>
          <a:p>
            <a:pPr marL="0" marR="0" lvl="1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Mental Health</a:t>
            </a:r>
            <a:endParaRPr/>
          </a:p>
          <a:p>
            <a:pPr marL="0" marR="0" lvl="1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Economic Mobility</a:t>
            </a:r>
            <a:endParaRPr/>
          </a:p>
        </p:txBody>
      </p:sp>
      <p:sp>
        <p:nvSpPr>
          <p:cNvPr id="1036" name="Google Shape;1036;p28"/>
          <p:cNvSpPr txBox="1"/>
          <p:nvPr/>
        </p:nvSpPr>
        <p:spPr>
          <a:xfrm>
            <a:off x="516902" y="5265631"/>
            <a:ext cx="21308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b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(practical and normative)</a:t>
            </a:r>
            <a:endParaRPr/>
          </a:p>
        </p:txBody>
      </p:sp>
      <p:sp>
        <p:nvSpPr>
          <p:cNvPr id="1037" name="Google Shape;1037;p28"/>
          <p:cNvSpPr txBox="1"/>
          <p:nvPr/>
        </p:nvSpPr>
        <p:spPr>
          <a:xfrm>
            <a:off x="3245266" y="5274020"/>
            <a:ext cx="23346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 Stories</a:t>
            </a:r>
            <a:endParaRPr/>
          </a:p>
        </p:txBody>
      </p:sp>
      <p:sp>
        <p:nvSpPr>
          <p:cNvPr id="1038" name="Google Shape;1038;p28"/>
          <p:cNvSpPr txBox="1"/>
          <p:nvPr/>
        </p:nvSpPr>
        <p:spPr>
          <a:xfrm>
            <a:off x="5961248" y="5275229"/>
            <a:ext cx="29600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Stewardship</a:t>
            </a:r>
            <a:endParaRPr/>
          </a:p>
        </p:txBody>
      </p:sp>
      <p:sp>
        <p:nvSpPr>
          <p:cNvPr id="1039" name="Google Shape;1039;p28"/>
          <p:cNvSpPr txBox="1"/>
          <p:nvPr/>
        </p:nvSpPr>
        <p:spPr>
          <a:xfrm>
            <a:off x="3961965" y="3817589"/>
            <a:ext cx="14465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Others…</a:t>
            </a:r>
            <a:endParaRPr/>
          </a:p>
        </p:txBody>
      </p:sp>
      <p:pic>
        <p:nvPicPr>
          <p:cNvPr id="1040" name="Google Shape;104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673" y="2205128"/>
            <a:ext cx="2795260" cy="279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9"/>
          <p:cNvSpPr txBox="1"/>
          <p:nvPr/>
        </p:nvSpPr>
        <p:spPr>
          <a:xfrm>
            <a:off x="257848" y="334517"/>
            <a:ext cx="8886152" cy="57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Wise investments could unlock immense potential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7" name="Google Shape;104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770" y="1487235"/>
            <a:ext cx="2678524" cy="284710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48" name="Google Shape;10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9150" y="3378875"/>
            <a:ext cx="1294168" cy="22092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9" name="Google Shape;1049;p29"/>
          <p:cNvSpPr/>
          <p:nvPr/>
        </p:nvSpPr>
        <p:spPr>
          <a:xfrm>
            <a:off x="417450" y="5995569"/>
            <a:ext cx="32411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Data Source: https://www.i-p3.org/ip3assess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50" name="Google Shape;1050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4894" y="917066"/>
            <a:ext cx="1874276" cy="473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29"/>
          <p:cNvSpPr txBox="1"/>
          <p:nvPr/>
        </p:nvSpPr>
        <p:spPr>
          <a:xfrm>
            <a:off x="7005104" y="3279506"/>
            <a:ext cx="2194559" cy="3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8C89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1B8C89"/>
                </a:solidFill>
                <a:latin typeface="Arial"/>
                <a:ea typeface="Arial"/>
                <a:cs typeface="Arial"/>
                <a:sym typeface="Arial"/>
              </a:rPr>
              <a:t>Vital Conditions</a:t>
            </a:r>
            <a:endParaRPr/>
          </a:p>
        </p:txBody>
      </p:sp>
      <p:sp>
        <p:nvSpPr>
          <p:cNvPr id="1052" name="Google Shape;1052;p29"/>
          <p:cNvSpPr txBox="1"/>
          <p:nvPr/>
        </p:nvSpPr>
        <p:spPr>
          <a:xfrm>
            <a:off x="403443" y="4483494"/>
            <a:ext cx="2387057" cy="145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Delaware (2017)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9ABAB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49ABAB"/>
                </a:solidFill>
                <a:latin typeface="Arial"/>
                <a:ea typeface="Arial"/>
                <a:cs typeface="Arial"/>
                <a:sym typeface="Arial"/>
              </a:rPr>
              <a:t>Thriving = 53%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9ABAB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49ABAB"/>
                </a:solidFill>
                <a:latin typeface="Arial"/>
                <a:ea typeface="Arial"/>
                <a:cs typeface="Arial"/>
                <a:sym typeface="Arial"/>
              </a:rPr>
              <a:t>Struggling = 43%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9ABAB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49ABAB"/>
                </a:solidFill>
                <a:latin typeface="Arial"/>
                <a:ea typeface="Arial"/>
                <a:cs typeface="Arial"/>
                <a:sym typeface="Arial"/>
              </a:rPr>
              <a:t>Suffering = 4%</a:t>
            </a:r>
            <a:endParaRPr/>
          </a:p>
        </p:txBody>
      </p:sp>
      <p:pic>
        <p:nvPicPr>
          <p:cNvPr id="1053" name="Google Shape;105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487" y="1426137"/>
            <a:ext cx="2900349" cy="32655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54" name="Google Shape;1054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79698" y="3682586"/>
            <a:ext cx="3175803" cy="23129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55" name="Google Shape;1055;p29"/>
          <p:cNvSpPr txBox="1"/>
          <p:nvPr/>
        </p:nvSpPr>
        <p:spPr>
          <a:xfrm>
            <a:off x="4308673" y="1032960"/>
            <a:ext cx="4389121" cy="393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Burden of Disease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30" descr="A group of people looking at a map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2804" r="1527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30"/>
          <p:cNvSpPr/>
          <p:nvPr/>
        </p:nvSpPr>
        <p:spPr>
          <a:xfrm>
            <a:off x="0" y="5562600"/>
            <a:ext cx="9144000" cy="976313"/>
          </a:xfrm>
          <a:prstGeom prst="rect">
            <a:avLst/>
          </a:prstGeom>
          <a:solidFill>
            <a:srgbClr val="161616">
              <a:alpha val="49803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3" name="Google Shape;1063;p30"/>
          <p:cNvSpPr txBox="1">
            <a:spLocks noGrp="1"/>
          </p:cNvSpPr>
          <p:nvPr>
            <p:ph type="title"/>
          </p:nvPr>
        </p:nvSpPr>
        <p:spPr>
          <a:xfrm>
            <a:off x="20" y="5779523"/>
            <a:ext cx="8947112" cy="54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What is your portfolio for Delaware’s future?</a:t>
            </a:r>
            <a:endParaRPr sz="31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1"/>
          <p:cNvSpPr txBox="1">
            <a:spLocks noGrp="1"/>
          </p:cNvSpPr>
          <p:nvPr>
            <p:ph type="body" idx="1"/>
          </p:nvPr>
        </p:nvSpPr>
        <p:spPr>
          <a:xfrm>
            <a:off x="443220" y="4824819"/>
            <a:ext cx="8259455" cy="101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Designing a Portfolio for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/>
              <a:t>Delaware’s Future 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2"/>
          <p:cNvSpPr txBox="1"/>
          <p:nvPr/>
        </p:nvSpPr>
        <p:spPr>
          <a:xfrm>
            <a:off x="470693" y="482835"/>
            <a:ext cx="780765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Activity: Designing a Well-Being Portfolio</a:t>
            </a:r>
            <a:endParaRPr/>
          </a:p>
        </p:txBody>
      </p:sp>
      <p:sp>
        <p:nvSpPr>
          <p:cNvPr id="1075" name="Google Shape;1075;p32"/>
          <p:cNvSpPr txBox="1"/>
          <p:nvPr/>
        </p:nvSpPr>
        <p:spPr>
          <a:xfrm>
            <a:off x="470693" y="1068810"/>
            <a:ext cx="32252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7A7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A7A7"/>
                </a:solidFill>
                <a:latin typeface="Arial"/>
                <a:ea typeface="Arial"/>
                <a:cs typeface="Arial"/>
                <a:sym typeface="Arial"/>
              </a:rPr>
              <a:t>Why do we do this?</a:t>
            </a:r>
            <a:endParaRPr sz="2600" b="1" i="0" u="none" strike="noStrike" cap="none">
              <a:solidFill>
                <a:srgbClr val="00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2"/>
          <p:cNvSpPr txBox="1"/>
          <p:nvPr/>
        </p:nvSpPr>
        <p:spPr>
          <a:xfrm>
            <a:off x="444566" y="1527755"/>
            <a:ext cx="8202613" cy="130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Think together about HOW to produce a thriving future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 tradeoffs and look for multisolvers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 who else shares your values</a:t>
            </a:r>
            <a:endParaRPr/>
          </a:p>
        </p:txBody>
      </p:sp>
      <p:pic>
        <p:nvPicPr>
          <p:cNvPr id="1077" name="Google Shape;1077;p32" descr="A group of people standing around a table with a cake on 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6052" y="2892905"/>
            <a:ext cx="4840603" cy="3230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33"/>
          <p:cNvSpPr txBox="1"/>
          <p:nvPr/>
        </p:nvSpPr>
        <p:spPr>
          <a:xfrm>
            <a:off x="484271" y="676734"/>
            <a:ext cx="493564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has used this exercise?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3"/>
          <p:cNvSpPr txBox="1"/>
          <p:nvPr/>
        </p:nvSpPr>
        <p:spPr>
          <a:xfrm>
            <a:off x="432017" y="1303791"/>
            <a:ext cx="8659729" cy="153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developed in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60+ uses, with multisector partnerships, philanthropy, businesses, universities, government officials,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providers, middle, and high school students, etc.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E86916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need to be an expert or have detailed data.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First, think like an ordinary citizen. </a:t>
            </a:r>
            <a:endParaRPr/>
          </a:p>
        </p:txBody>
      </p:sp>
      <p:pic>
        <p:nvPicPr>
          <p:cNvPr id="1085" name="Google Shape;10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8500" y="4114355"/>
            <a:ext cx="1884218" cy="188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8930" y="4114355"/>
            <a:ext cx="1884218" cy="1884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34"/>
          <p:cNvPicPr preferRelativeResize="0"/>
          <p:nvPr/>
        </p:nvPicPr>
        <p:blipFill rotWithShape="1">
          <a:blip r:embed="rId3">
            <a:alphaModFix/>
          </a:blip>
          <a:srcRect r="10009"/>
          <a:stretch/>
        </p:blipFill>
        <p:spPr>
          <a:xfrm rot="5400000">
            <a:off x="4130301" y="2480638"/>
            <a:ext cx="2684017" cy="22369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93" name="Google Shape;1093;p34"/>
          <p:cNvPicPr preferRelativeResize="0"/>
          <p:nvPr/>
        </p:nvPicPr>
        <p:blipFill rotWithShape="1">
          <a:blip r:embed="rId4">
            <a:alphaModFix/>
          </a:blip>
          <a:srcRect r="9701"/>
          <a:stretch/>
        </p:blipFill>
        <p:spPr>
          <a:xfrm rot="5400000">
            <a:off x="6409552" y="3547426"/>
            <a:ext cx="2712817" cy="22531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94" name="Google Shape;1094;p34"/>
          <p:cNvSpPr txBox="1">
            <a:spLocks noGrp="1"/>
          </p:cNvSpPr>
          <p:nvPr>
            <p:ph type="title"/>
          </p:nvPr>
        </p:nvSpPr>
        <p:spPr>
          <a:xfrm>
            <a:off x="209859" y="595422"/>
            <a:ext cx="935641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Sketch Current and Future Priorities Using the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Well-Being Portfolio</a:t>
            </a: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052" y="1963161"/>
            <a:ext cx="3627496" cy="362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 Rippel Foundation Theme">
  <a:themeElements>
    <a:clrScheme name="TRF - Color Palette 2018">
      <a:dk1>
        <a:srgbClr val="000000"/>
      </a:dk1>
      <a:lt1>
        <a:srgbClr val="535353"/>
      </a:lt1>
      <a:dk2>
        <a:srgbClr val="9B9B9C"/>
      </a:dk2>
      <a:lt2>
        <a:srgbClr val="FFFFFF"/>
      </a:lt2>
      <a:accent1>
        <a:srgbClr val="00A7A7"/>
      </a:accent1>
      <a:accent2>
        <a:srgbClr val="7FC8C8"/>
      </a:accent2>
      <a:accent3>
        <a:srgbClr val="2687BF"/>
      </a:accent3>
      <a:accent4>
        <a:srgbClr val="A08ABC"/>
      </a:accent4>
      <a:accent5>
        <a:srgbClr val="8DC63F"/>
      </a:accent5>
      <a:accent6>
        <a:srgbClr val="FCAF17"/>
      </a:accent6>
      <a:hlink>
        <a:srgbClr val="0563C1"/>
      </a:hlink>
      <a:folHlink>
        <a:srgbClr val="00A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1050</Words>
  <Application>Microsoft Macintosh PowerPoint</Application>
  <PresentationFormat>On-screen Show (4:3)</PresentationFormat>
  <Paragraphs>148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The Rippel Foundation Theme</vt:lpstr>
      <vt:lpstr>PowerPoint Presentation</vt:lpstr>
      <vt:lpstr>PowerPoint Presentation</vt:lpstr>
      <vt:lpstr>PowerPoint Presentation</vt:lpstr>
      <vt:lpstr>PowerPoint Presentation</vt:lpstr>
      <vt:lpstr>What is your portfolio for Delaware’s future?</vt:lpstr>
      <vt:lpstr>PowerPoint Presentation</vt:lpstr>
      <vt:lpstr>PowerPoint Presentation</vt:lpstr>
      <vt:lpstr>PowerPoint Presentation</vt:lpstr>
      <vt:lpstr>Sketch Current and Future Priorities Using the  Well-Being Portfolio</vt:lpstr>
      <vt:lpstr>Your Task (45 min): Sketch Current &amp; Future Portfolios for Delaware</vt:lpstr>
      <vt:lpstr>Brief Definitions</vt:lpstr>
      <vt:lpstr>Step 3: What’s the Story?</vt:lpstr>
      <vt:lpstr>Breakout Groups 45 minutes</vt:lpstr>
      <vt:lpstr>Comparing Stories</vt:lpstr>
      <vt:lpstr>Reflections from Key Stakeholders</vt:lpstr>
      <vt:lpstr>Investing to Create Thriving Communities</vt:lpstr>
      <vt:lpstr>May 13: Negotiating with Fellow Stewards</vt:lpstr>
      <vt:lpstr>May 13: Negotiating with Fellow Stewards</vt:lpstr>
      <vt:lpstr>Invitation for Reflection</vt:lpstr>
      <vt:lpstr>Thank you!  Please join us at the  next series event:   May 13 2022, 1pm- 3pm Negotiating with Fellow Stewards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Shared Stewardship Series, Mtg. 2: Designing Regional  Well-Being Portfolios  March 11, 2022</dc:title>
  <dc:creator>Julie Sherman</dc:creator>
  <cp:lastModifiedBy>PATRICK</cp:lastModifiedBy>
  <cp:revision>3</cp:revision>
  <dcterms:created xsi:type="dcterms:W3CDTF">2017-05-11T15:47:54Z</dcterms:created>
  <dcterms:modified xsi:type="dcterms:W3CDTF">2022-03-15T17:52:15Z</dcterms:modified>
</cp:coreProperties>
</file>