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0" r:id="rId2"/>
  </p:sldMasterIdLst>
  <p:notesMasterIdLst>
    <p:notesMasterId r:id="rId18"/>
  </p:notesMasterIdLst>
  <p:handoutMasterIdLst>
    <p:handoutMasterId r:id="rId19"/>
  </p:handoutMasterIdLst>
  <p:sldIdLst>
    <p:sldId id="391" r:id="rId3"/>
    <p:sldId id="398" r:id="rId4"/>
    <p:sldId id="397" r:id="rId5"/>
    <p:sldId id="399" r:id="rId6"/>
    <p:sldId id="354" r:id="rId7"/>
    <p:sldId id="355" r:id="rId8"/>
    <p:sldId id="356" r:id="rId9"/>
    <p:sldId id="357" r:id="rId10"/>
    <p:sldId id="358" r:id="rId11"/>
    <p:sldId id="363" r:id="rId12"/>
    <p:sldId id="485" r:id="rId13"/>
    <p:sldId id="497" r:id="rId14"/>
    <p:sldId id="361" r:id="rId15"/>
    <p:sldId id="432" r:id="rId16"/>
    <p:sldId id="46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Karyl)" id="{EA13C7F8-BD40-4CE3-A5FF-4613B2113555}">
          <p14:sldIdLst/>
        </p14:section>
        <p14:section name="HCD Opportunities for Alignment (Rita, Kate, Karyl, Stuart))" id="{214EB021-F420-4ADD-885F-4DCB55D1B847}">
          <p14:sldIdLst/>
        </p14:section>
        <p14:section name="Movement to Thrive Together (Soma)" id="{85C8A43B-756E-4CB6-9F26-33D9FDA2BBDD}">
          <p14:sldIdLst/>
        </p14:section>
        <p14:section name="Series Overview (Ella) 20 mins" id="{484D18ED-20D0-4211-B4D0-0FACF21242B0}">
          <p14:sldIdLst/>
        </p14:section>
        <p14:section name="Stories of Stewards in Action (50 mins)" id="{D139D51E-70BC-41EA-9DC3-7B9FB557095D}">
          <p14:sldIdLst>
            <p14:sldId id="391"/>
            <p14:sldId id="398"/>
            <p14:sldId id="397"/>
            <p14:sldId id="399"/>
            <p14:sldId id="354"/>
            <p14:sldId id="355"/>
            <p14:sldId id="356"/>
            <p14:sldId id="357"/>
            <p14:sldId id="358"/>
            <p14:sldId id="363"/>
            <p14:sldId id="485"/>
            <p14:sldId id="497"/>
            <p14:sldId id="361"/>
            <p14:sldId id="432"/>
            <p14:sldId id="462"/>
          </p14:sldIdLst>
        </p14:section>
        <p14:section name="Stewardship Journey &amp; Self-Assessment (12 mins)" id="{8ED21DE1-B9F8-46EE-A331-7B7C8F6343C1}">
          <p14:sldIdLst/>
        </p14:section>
        <p14:section name="The Journey Ahead (Lindsey) (12.5 mins)" id="{771375FC-AFFD-4FE9-9AE2-5358F517C4ED}">
          <p14:sldIdLst/>
        </p14:section>
        <p14:section name="Wrap Up (Kate)" id="{E4A9468E-987D-4F3A-9056-D68730EF0A96}">
          <p14:sldIdLst/>
        </p14:section>
      </p14:sectionLst>
    </p:ex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Wright" initials="KW"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F3E9"/>
    <a:srgbClr val="74C5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6B25FF-3AE5-4B5E-8892-53C4AAA2D775}" v="31" dt="2021-10-22T13:43:13.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autoAdjust="0"/>
    <p:restoredTop sz="86395" autoAdjust="0"/>
  </p:normalViewPr>
  <p:slideViewPr>
    <p:cSldViewPr snapToGrid="0" snapToObjects="1">
      <p:cViewPr varScale="1">
        <p:scale>
          <a:sx n="74" d="100"/>
          <a:sy n="74" d="100"/>
        </p:scale>
        <p:origin x="-1504" y="-1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784"/>
    </p:cViewPr>
  </p:sorterViewPr>
  <p:notesViewPr>
    <p:cSldViewPr snapToGrid="0" snapToObjects="1">
      <p:cViewPr varScale="1">
        <p:scale>
          <a:sx n="164" d="100"/>
          <a:sy n="164" d="100"/>
        </p:scale>
        <p:origin x="6672" y="1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interSettings" Target="printerSettings/printerSettings1.bin"/><Relationship Id="rId21" Type="http://schemas.openxmlformats.org/officeDocument/2006/relationships/commentAuthors" Target="commentAuthors.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71" Type="http://schemas.microsoft.com/office/2016/11/relationships/changesInfo" Target="changesInfos/changesInfo1.xml"/><Relationship Id="rId72" Type="http://schemas.microsoft.com/office/2015/10/relationships/revisionInfo" Target="revisionInfo.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ey  Alexander" userId="eHhQT32ZqOKUzA49lTA7jOhmXn4pazsBszRROFcqG/E=" providerId="None" clId="Web-{EC6B25FF-3AE5-4B5E-8892-53C4AAA2D775}"/>
    <pc:docChg chg="modSld">
      <pc:chgData name="Lindsey  Alexander" userId="eHhQT32ZqOKUzA49lTA7jOhmXn4pazsBszRROFcqG/E=" providerId="None" clId="Web-{EC6B25FF-3AE5-4B5E-8892-53C4AAA2D775}" dt="2021-10-22T13:43:13.574" v="3"/>
      <pc:docMkLst>
        <pc:docMk/>
      </pc:docMkLst>
      <pc:sldChg chg="addSp delSp modSp">
        <pc:chgData name="Lindsey  Alexander" userId="eHhQT32ZqOKUzA49lTA7jOhmXn4pazsBszRROFcqG/E=" providerId="None" clId="Web-{EC6B25FF-3AE5-4B5E-8892-53C4AAA2D775}" dt="2021-10-22T13:42:23.996" v="1"/>
        <pc:sldMkLst>
          <pc:docMk/>
          <pc:sldMk cId="4260252548" sldId="304"/>
        </pc:sldMkLst>
        <pc:picChg chg="add del mod">
          <ac:chgData name="Lindsey  Alexander" userId="eHhQT32ZqOKUzA49lTA7jOhmXn4pazsBszRROFcqG/E=" providerId="None" clId="Web-{EC6B25FF-3AE5-4B5E-8892-53C4AAA2D775}" dt="2021-10-22T13:42:23.996" v="1"/>
          <ac:picMkLst>
            <pc:docMk/>
            <pc:sldMk cId="4260252548" sldId="304"/>
            <ac:picMk id="5" creationId="{999CAEC8-95F0-4739-9660-442825B268AC}"/>
          </ac:picMkLst>
        </pc:picChg>
      </pc:sldChg>
      <pc:sldChg chg="addSp modSp">
        <pc:chgData name="Lindsey  Alexander" userId="eHhQT32ZqOKUzA49lTA7jOhmXn4pazsBszRROFcqG/E=" providerId="None" clId="Web-{EC6B25FF-3AE5-4B5E-8892-53C4AAA2D775}" dt="2021-10-22T13:43:13.574" v="3"/>
        <pc:sldMkLst>
          <pc:docMk/>
          <pc:sldMk cId="1963332634" sldId="330"/>
        </pc:sldMkLst>
        <pc:picChg chg="add mod">
          <ac:chgData name="Lindsey  Alexander" userId="eHhQT32ZqOKUzA49lTA7jOhmXn4pazsBszRROFcqG/E=" providerId="None" clId="Web-{EC6B25FF-3AE5-4B5E-8892-53C4AAA2D775}" dt="2021-10-22T13:42:52.965" v="2"/>
          <ac:picMkLst>
            <pc:docMk/>
            <pc:sldMk cId="1963332634" sldId="330"/>
            <ac:picMk id="3" creationId="{BAE7D749-DAC8-43F4-B745-AFCAF589FEA6}"/>
          </ac:picMkLst>
        </pc:picChg>
        <pc:picChg chg="add mod">
          <ac:chgData name="Lindsey  Alexander" userId="eHhQT32ZqOKUzA49lTA7jOhmXn4pazsBszRROFcqG/E=" providerId="None" clId="Web-{EC6B25FF-3AE5-4B5E-8892-53C4AAA2D775}" dt="2021-10-22T13:43:13.574" v="3"/>
          <ac:picMkLst>
            <pc:docMk/>
            <pc:sldMk cId="1963332634" sldId="330"/>
            <ac:picMk id="4" creationId="{E8F89D91-16E3-45B6-B99F-807EC0F7B73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5AAD9B5-AFF7-4247-AE80-286A26D43C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24A76FE1-E7F8-6340-B531-6D241EC583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3D47A4-BB08-1D44-B5AC-C85A826F3B55}" type="datetimeFigureOut">
              <a:rPr lang="en-US" smtClean="0"/>
              <a:t>11/9/21</a:t>
            </a:fld>
            <a:endParaRPr lang="en-US"/>
          </a:p>
        </p:txBody>
      </p:sp>
      <p:sp>
        <p:nvSpPr>
          <p:cNvPr id="4" name="Footer Placeholder 3">
            <a:extLst>
              <a:ext uri="{FF2B5EF4-FFF2-40B4-BE49-F238E27FC236}">
                <a16:creationId xmlns="" xmlns:a16="http://schemas.microsoft.com/office/drawing/2014/main" id="{128131FF-B68A-3F44-8E45-37B1EF6981B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061D50EB-D2EF-6449-8808-A08FEE3DD2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442094-9992-BC44-9407-5345A98E98F0}" type="slidenum">
              <a:rPr lang="en-US" smtClean="0"/>
              <a:t>‹#›</a:t>
            </a:fld>
            <a:endParaRPr lang="en-US"/>
          </a:p>
        </p:txBody>
      </p:sp>
    </p:spTree>
    <p:extLst>
      <p:ext uri="{BB962C8B-B14F-4D97-AF65-F5344CB8AC3E}">
        <p14:creationId xmlns:p14="http://schemas.microsoft.com/office/powerpoint/2010/main" val="1706506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charset="0"/>
              </a:defRPr>
            </a:lvl1pPr>
          </a:lstStyle>
          <a:p>
            <a:fld id="{4E122BE6-D8AA-0D4B-B5D7-5FCA66931AEF}" type="datetimeFigureOut">
              <a:rPr lang="en-US" smtClean="0"/>
              <a:pPr/>
              <a:t>11/9/21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charset="0"/>
              </a:defRPr>
            </a:lvl1pPr>
          </a:lstStyle>
          <a:p>
            <a:fld id="{E8350518-DE91-E84F-893F-B44B6B2269C1}" type="slidenum">
              <a:rPr lang="en-US" smtClean="0"/>
              <a:pPr/>
              <a:t>‹#›</a:t>
            </a:fld>
            <a:endParaRPr lang="en-US" dirty="0"/>
          </a:p>
        </p:txBody>
      </p:sp>
    </p:spTree>
    <p:extLst>
      <p:ext uri="{BB962C8B-B14F-4D97-AF65-F5344CB8AC3E}">
        <p14:creationId xmlns:p14="http://schemas.microsoft.com/office/powerpoint/2010/main" val="715733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charset="0"/>
        <a:ea typeface="+mn-ea"/>
        <a:cs typeface="+mn-cs"/>
      </a:defRPr>
    </a:lvl1pPr>
    <a:lvl2pPr marL="457200" algn="l" defTabSz="914400" rtl="0" eaLnBrk="1" latinLnBrk="0" hangingPunct="1">
      <a:defRPr sz="1200" b="0" i="0" kern="1200">
        <a:solidFill>
          <a:schemeClr val="tx1"/>
        </a:solidFill>
        <a:latin typeface="Arial Regular" charset="0"/>
        <a:ea typeface="+mn-ea"/>
        <a:cs typeface="+mn-cs"/>
      </a:defRPr>
    </a:lvl2pPr>
    <a:lvl3pPr marL="914400" algn="l" defTabSz="914400" rtl="0" eaLnBrk="1" latinLnBrk="0" hangingPunct="1">
      <a:defRPr sz="1200" b="0" i="0" kern="1200">
        <a:solidFill>
          <a:schemeClr val="tx1"/>
        </a:solidFill>
        <a:latin typeface="Arial Regular" charset="0"/>
        <a:ea typeface="+mn-ea"/>
        <a:cs typeface="+mn-cs"/>
      </a:defRPr>
    </a:lvl3pPr>
    <a:lvl4pPr marL="1371600" algn="l" defTabSz="914400" rtl="0" eaLnBrk="1" latinLnBrk="0" hangingPunct="1">
      <a:defRPr sz="1200" b="0" i="0" kern="1200">
        <a:solidFill>
          <a:schemeClr val="tx1"/>
        </a:solidFill>
        <a:latin typeface="Arial Regular" charset="0"/>
        <a:ea typeface="+mn-ea"/>
        <a:cs typeface="+mn-cs"/>
      </a:defRPr>
    </a:lvl4pPr>
    <a:lvl5pPr marL="1828800" algn="l" defTabSz="914400" rtl="0" eaLnBrk="1" latinLnBrk="0" hangingPunct="1">
      <a:defRPr sz="1200" b="0" i="0" kern="1200">
        <a:solidFill>
          <a:schemeClr val="tx1"/>
        </a:solidFill>
        <a:latin typeface="Arial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notesMaster" Target="../notesMasters/notesMaster1.xml"/><Relationship Id="rId3"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notesMaster" Target="../notesMasters/notesMaster1.xml"/><Relationship Id="rId3"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6" name="Google Shape;546;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844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0" i="0" kern="1200" dirty="0">
                <a:solidFill>
                  <a:srgbClr val="000000"/>
                </a:solidFill>
                <a:latin typeface="Arial Regular" charset="0"/>
                <a:ea typeface="Calibri"/>
                <a:cs typeface="Calibri"/>
                <a:sym typeface="Calibri"/>
              </a:rPr>
              <a:t>America’s movement for well-being and justice can never be codified in </a:t>
            </a:r>
            <a:br>
              <a:rPr lang="en-US" sz="1200" b="0" i="0" kern="1200" dirty="0">
                <a:solidFill>
                  <a:srgbClr val="000000"/>
                </a:solidFill>
                <a:latin typeface="Arial Regular" charset="0"/>
                <a:ea typeface="Calibri"/>
                <a:cs typeface="Calibri"/>
                <a:sym typeface="Calibri"/>
              </a:rPr>
            </a:br>
            <a:r>
              <a:rPr lang="en-US" sz="1200" b="0" i="0" kern="1200" dirty="0">
                <a:solidFill>
                  <a:srgbClr val="000000"/>
                </a:solidFill>
                <a:latin typeface="Arial Regular" charset="0"/>
                <a:ea typeface="Calibri"/>
                <a:cs typeface="Calibri"/>
                <a:sym typeface="Calibri"/>
              </a:rPr>
              <a:t>a single playbook. Yet, it can spring forward with great force and direction</a:t>
            </a:r>
          </a:p>
          <a:p>
            <a:pPr marL="0" lvl="0" indent="0" algn="l" rtl="0">
              <a:lnSpc>
                <a:spcPct val="100000"/>
              </a:lnSpc>
              <a:spcBef>
                <a:spcPts val="0"/>
              </a:spcBef>
              <a:spcAft>
                <a:spcPts val="0"/>
              </a:spcAft>
              <a:buSzPts val="1400"/>
              <a:buNone/>
            </a:pPr>
            <a:endParaRPr dirty="0"/>
          </a:p>
        </p:txBody>
      </p:sp>
      <p:sp>
        <p:nvSpPr>
          <p:cNvPr id="144" name="Google Shape;144;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extLst>
      <p:ext uri="{BB962C8B-B14F-4D97-AF65-F5344CB8AC3E}">
        <p14:creationId xmlns:p14="http://schemas.microsoft.com/office/powerpoint/2010/main" val="2779558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7F3A66E6-5173-3244-9932-6FDB07E7D78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957135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F3A66E6-5173-3244-9932-6FDB07E7D78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81585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000" dirty="0">
              <a:ea typeface="ヒラギノ角ゴ Pro W3"/>
            </a:endParaRP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7D91B69F-4977-44DE-8A97-9B8E8C4580B0}" type="slidenum">
              <a:rPr lang="en-US" smtClean="0">
                <a:solidFill>
                  <a:prstClr val="black"/>
                </a:solidFill>
                <a:latin typeface="Calibri" pitchFamily="34" charset="0"/>
              </a:rPr>
              <a:pPr eaLnBrk="1" hangingPunct="1"/>
              <a:t>7</a:t>
            </a:fld>
            <a:endParaRPr lang="en-US">
              <a:solidFill>
                <a:prstClr val="black"/>
              </a:solidFill>
              <a:latin typeface="Calibri" pitchFamily="34" charset="0"/>
            </a:endParaRPr>
          </a:p>
        </p:txBody>
      </p:sp>
    </p:spTree>
    <p:extLst>
      <p:ext uri="{BB962C8B-B14F-4D97-AF65-F5344CB8AC3E}">
        <p14:creationId xmlns:p14="http://schemas.microsoft.com/office/powerpoint/2010/main" val="572595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8350518-DE91-E84F-893F-B44B6B2269C1}" type="slidenum">
              <a:rPr lang="en-US" smtClean="0"/>
              <a:pPr/>
              <a:t>8</a:t>
            </a:fld>
            <a:endParaRPr lang="en-US" dirty="0"/>
          </a:p>
        </p:txBody>
      </p:sp>
    </p:spTree>
    <p:extLst>
      <p:ext uri="{BB962C8B-B14F-4D97-AF65-F5344CB8AC3E}">
        <p14:creationId xmlns:p14="http://schemas.microsoft.com/office/powerpoint/2010/main" val="661220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350518-DE91-E84F-893F-B44B6B2269C1}" type="slidenum">
              <a:rPr lang="en-US" smtClean="0"/>
              <a:pPr/>
              <a:t>9</a:t>
            </a:fld>
            <a:endParaRPr lang="en-US" dirty="0"/>
          </a:p>
        </p:txBody>
      </p:sp>
    </p:spTree>
    <p:extLst>
      <p:ext uri="{BB962C8B-B14F-4D97-AF65-F5344CB8AC3E}">
        <p14:creationId xmlns:p14="http://schemas.microsoft.com/office/powerpoint/2010/main" val="4118356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cc3b65979f_1_1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9" name="Google Shape;1539;gcc3b65979f_1_1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000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cc3b65979f_1_1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9" name="Google Shape;1539;gcc3b65979f_1_1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1655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4.png"/><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4.png"/><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4.png"/><Relationship Id="rId8" Type="http://schemas.openxmlformats.org/officeDocument/2006/relationships/image" Target="../media/image9.png"/><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9.png"/><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4.png"/><Relationship Id="rId8" Type="http://schemas.openxmlformats.org/officeDocument/2006/relationships/image" Target="../media/image9.png"/><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9.png"/><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Author Title Page w Twitter">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0869E5C-BFB5-A941-BB49-F2593A9D0D1A}"/>
              </a:ext>
            </a:extLst>
          </p:cNvPr>
          <p:cNvPicPr>
            <a:picLocks noChangeAspect="1"/>
          </p:cNvPicPr>
          <p:nvPr userDrawn="1"/>
        </p:nvPicPr>
        <p:blipFill>
          <a:blip r:embed="rId2"/>
          <a:stretch>
            <a:fillRect/>
          </a:stretch>
        </p:blipFill>
        <p:spPr>
          <a:xfrm>
            <a:off x="6" y="2034540"/>
            <a:ext cx="9143999" cy="4823460"/>
          </a:xfrm>
          <a:prstGeom prst="rect">
            <a:avLst/>
          </a:prstGeom>
        </p:spPr>
      </p:pic>
      <p:sp>
        <p:nvSpPr>
          <p:cNvPr id="5" name="Rectangle 4"/>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 Placeholder 26"/>
          <p:cNvSpPr>
            <a:spLocks noGrp="1"/>
          </p:cNvSpPr>
          <p:nvPr>
            <p:ph type="body" sz="quarter" idx="16" hasCustomPrompt="1"/>
          </p:nvPr>
        </p:nvSpPr>
        <p:spPr>
          <a:xfrm>
            <a:off x="457200" y="3976321"/>
            <a:ext cx="4195636"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2" y="4495312"/>
            <a:ext cx="2818720"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cxnSp>
        <p:nvCxnSpPr>
          <p:cNvPr id="35" name="Straight Connector 34"/>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45" name="Text Placeholder 30"/>
          <p:cNvSpPr>
            <a:spLocks noGrp="1"/>
          </p:cNvSpPr>
          <p:nvPr>
            <p:ph type="body" sz="quarter" idx="18" hasCustomPrompt="1"/>
          </p:nvPr>
        </p:nvSpPr>
        <p:spPr>
          <a:xfrm>
            <a:off x="457200" y="5394174"/>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Footer only">
    <p:spTree>
      <p:nvGrpSpPr>
        <p:cNvPr id="1" name=""/>
        <p:cNvGrpSpPr/>
        <p:nvPr/>
      </p:nvGrpSpPr>
      <p:grpSpPr>
        <a:xfrm>
          <a:off x="0" y="0"/>
          <a:ext cx="0" cy="0"/>
          <a:chOff x="0" y="0"/>
          <a:chExt cx="0" cy="0"/>
        </a:xfrm>
      </p:grpSpPr>
      <p:sp>
        <p:nvSpPr>
          <p:cNvPr id="2" name="Rectangle 1"/>
          <p:cNvSpPr/>
          <p:nvPr userDrawn="1"/>
        </p:nvSpPr>
        <p:spPr>
          <a:xfrm>
            <a:off x="0" y="0"/>
            <a:ext cx="9144000" cy="6307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 Blank - No Footer / Header">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Subtitle / Bullet Points">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5"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8" name="Text Placeholder 17"/>
          <p:cNvSpPr>
            <a:spLocks noGrp="1"/>
          </p:cNvSpPr>
          <p:nvPr>
            <p:ph type="body" sz="quarter" idx="12" hasCustomPrompt="1"/>
          </p:nvPr>
        </p:nvSpPr>
        <p:spPr>
          <a:xfrm>
            <a:off x="484193" y="1823754"/>
            <a:ext cx="8202613" cy="1641475"/>
          </a:xfrm>
          <a:prstGeom prst="rect">
            <a:avLst/>
          </a:prstGeom>
        </p:spPr>
        <p:txBody>
          <a:bodyPr wrap="square" lIns="91440" tIns="0" rIns="0" bIns="0">
            <a:spAutoFit/>
          </a:bodyPr>
          <a:lstStyle>
            <a:lvl1pPr marL="228600" indent="-228600">
              <a:spcBef>
                <a:spcPts val="0"/>
              </a:spcBef>
              <a:buClr>
                <a:schemeClr val="accent1"/>
              </a:buClr>
              <a:buFont typeface="Arial" charset="0"/>
              <a:buChar char="•"/>
              <a:tabLst/>
              <a:defRPr sz="2000" b="0" i="0">
                <a:latin typeface="+mn-lt"/>
                <a:ea typeface="Arial Bold" charset="0"/>
                <a:cs typeface="Arial Bold" charset="0"/>
              </a:defRPr>
            </a:lvl1pPr>
            <a:lvl2pPr marL="685800" indent="-228600">
              <a:buClr>
                <a:schemeClr val="accent1"/>
              </a:buClr>
              <a:buFont typeface="Arial" charset="0"/>
              <a:buChar char="•"/>
              <a:tabLst/>
              <a:defRPr sz="2000" b="0" i="0" baseline="0">
                <a:latin typeface="+mn-lt"/>
                <a:ea typeface="Arial Regular" charset="0"/>
                <a:cs typeface="Arial Regular" charset="0"/>
              </a:defRPr>
            </a:lvl2pPr>
            <a:lvl3pPr marL="1143000" indent="-228600">
              <a:buClr>
                <a:schemeClr val="accent1"/>
              </a:buClr>
              <a:buFont typeface="Arial" charset="0"/>
              <a:buChar char="•"/>
              <a:tabLst/>
              <a:defRPr sz="2000" b="0" i="0">
                <a:latin typeface="+mn-lt"/>
                <a:ea typeface="Arial Regular" charset="0"/>
                <a:cs typeface="Arial Regular" charset="0"/>
              </a:defRPr>
            </a:lvl3pPr>
            <a:lvl4pPr marL="1600200" indent="-228600">
              <a:buClr>
                <a:schemeClr val="accent1"/>
              </a:buClr>
              <a:buFont typeface="Arial" charset="0"/>
              <a:buChar char="•"/>
              <a:tabLst/>
              <a:defRPr sz="2000" b="0" i="0">
                <a:latin typeface="+mn-lt"/>
                <a:ea typeface="Arial Regular" charset="0"/>
                <a:cs typeface="Arial Regular" charset="0"/>
              </a:defRPr>
            </a:lvl4pPr>
            <a:lvl5pPr marL="2057400" indent="-228600">
              <a:buClr>
                <a:schemeClr val="accent1"/>
              </a:buClr>
              <a:buFont typeface="Arial" charset="0"/>
              <a:buChar char="•"/>
              <a:tabLst/>
              <a:defRPr sz="2000" b="0" i="0" baseline="0">
                <a:latin typeface="+mn-lt"/>
                <a:ea typeface="Arial Regular" charset="0"/>
                <a:cs typeface="Arial Regular" charset="0"/>
              </a:defRPr>
            </a:lvl5pPr>
          </a:lstStyle>
          <a:p>
            <a:pPr lvl="0"/>
            <a:r>
              <a:rPr lang="en-US" dirty="0"/>
              <a:t>Click to edit bullet styles</a:t>
            </a:r>
          </a:p>
          <a:p>
            <a:pPr lvl="1"/>
            <a:r>
              <a:rPr lang="en-US" dirty="0"/>
              <a:t>Tab in for 2nd level</a:t>
            </a:r>
          </a:p>
          <a:p>
            <a:pPr lvl="2"/>
            <a:r>
              <a:rPr lang="en-US" dirty="0"/>
              <a:t>3rd level</a:t>
            </a:r>
          </a:p>
          <a:p>
            <a:pPr lvl="3"/>
            <a:r>
              <a:rPr lang="en-US" dirty="0"/>
              <a:t>4th level</a:t>
            </a:r>
          </a:p>
          <a:p>
            <a:pPr lvl="4"/>
            <a:r>
              <a:rPr lang="en-US" dirty="0"/>
              <a:t>5th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title / Bullets / Picture Righ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3"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5" name="Picture Placeholder 4"/>
          <p:cNvSpPr>
            <a:spLocks noGrp="1"/>
          </p:cNvSpPr>
          <p:nvPr>
            <p:ph type="pic" sz="quarter" idx="16" hasCustomPrompt="1"/>
          </p:nvPr>
        </p:nvSpPr>
        <p:spPr>
          <a:xfrm>
            <a:off x="5035550" y="1562146"/>
            <a:ext cx="3657600" cy="4343400"/>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r>
              <a:rPr lang="en-US" dirty="0"/>
              <a:t>Picture sized to 4”w x 4.75”h</a:t>
            </a:r>
          </a:p>
        </p:txBody>
      </p:sp>
      <p:sp>
        <p:nvSpPr>
          <p:cNvPr id="20" name="Text Placeholder 17"/>
          <p:cNvSpPr>
            <a:spLocks noGrp="1"/>
          </p:cNvSpPr>
          <p:nvPr>
            <p:ph type="body" sz="quarter" idx="12" hasCustomPrompt="1"/>
          </p:nvPr>
        </p:nvSpPr>
        <p:spPr>
          <a:xfrm>
            <a:off x="484193" y="1823754"/>
            <a:ext cx="4195763" cy="1641475"/>
          </a:xfrm>
          <a:prstGeom prst="rect">
            <a:avLst/>
          </a:prstGeom>
        </p:spPr>
        <p:txBody>
          <a:bodyPr wrap="square" lIns="91440" tIns="0" rIns="0" bIns="0">
            <a:spAutoFit/>
          </a:bodyPr>
          <a:lstStyle>
            <a:lvl1pPr marL="228600" indent="-228600">
              <a:spcBef>
                <a:spcPts val="0"/>
              </a:spcBef>
              <a:buClr>
                <a:schemeClr val="accent1"/>
              </a:buClr>
              <a:buFont typeface="Arial" charset="0"/>
              <a:buChar char="•"/>
              <a:tabLst/>
              <a:defRPr sz="2000" b="0" i="0">
                <a:latin typeface="+mn-lt"/>
                <a:ea typeface="Arial Bold" charset="0"/>
                <a:cs typeface="Arial Bold" charset="0"/>
              </a:defRPr>
            </a:lvl1pPr>
            <a:lvl2pPr marL="685800" indent="-228600">
              <a:buClr>
                <a:schemeClr val="accent1"/>
              </a:buClr>
              <a:buFont typeface="Arial" charset="0"/>
              <a:buChar char="•"/>
              <a:tabLst/>
              <a:defRPr sz="2000" b="0" i="0" baseline="0">
                <a:latin typeface="+mn-lt"/>
                <a:ea typeface="Arial Regular" charset="0"/>
                <a:cs typeface="Arial Regular" charset="0"/>
              </a:defRPr>
            </a:lvl2pPr>
            <a:lvl3pPr marL="1143000" indent="-228600">
              <a:buClr>
                <a:schemeClr val="accent1"/>
              </a:buClr>
              <a:buFont typeface="Arial" charset="0"/>
              <a:buChar char="•"/>
              <a:tabLst/>
              <a:defRPr sz="2000" b="0" i="0">
                <a:latin typeface="+mn-lt"/>
                <a:ea typeface="Arial Regular" charset="0"/>
                <a:cs typeface="Arial Regular" charset="0"/>
              </a:defRPr>
            </a:lvl3pPr>
            <a:lvl4pPr marL="1600200" indent="-228600">
              <a:buClr>
                <a:schemeClr val="accent1"/>
              </a:buClr>
              <a:buFont typeface="Arial" charset="0"/>
              <a:buChar char="•"/>
              <a:tabLst/>
              <a:defRPr sz="2000" b="0" i="0">
                <a:latin typeface="+mn-lt"/>
                <a:ea typeface="Arial Regular" charset="0"/>
                <a:cs typeface="Arial Regular" charset="0"/>
              </a:defRPr>
            </a:lvl4pPr>
            <a:lvl5pPr marL="2057400" indent="-228600">
              <a:buClr>
                <a:schemeClr val="accent1"/>
              </a:buClr>
              <a:buFont typeface="Arial" charset="0"/>
              <a:buChar char="•"/>
              <a:tabLst/>
              <a:defRPr sz="2000" b="0" i="0" baseline="0">
                <a:latin typeface="+mn-lt"/>
                <a:ea typeface="Arial Regular" charset="0"/>
                <a:cs typeface="Arial Regular" charset="0"/>
              </a:defRPr>
            </a:lvl5pPr>
          </a:lstStyle>
          <a:p>
            <a:pPr lvl="0"/>
            <a:r>
              <a:rPr lang="en-US" dirty="0"/>
              <a:t>Click to edit bullet styles</a:t>
            </a:r>
          </a:p>
          <a:p>
            <a:pPr lvl="1"/>
            <a:r>
              <a:rPr lang="en-US" dirty="0"/>
              <a:t>Tab in for 2nd level</a:t>
            </a:r>
          </a:p>
          <a:p>
            <a:pPr lvl="2"/>
            <a:r>
              <a:rPr lang="en-US" dirty="0"/>
              <a:t>3rd level</a:t>
            </a:r>
          </a:p>
          <a:p>
            <a:pPr lvl="3"/>
            <a:r>
              <a:rPr lang="en-US" dirty="0"/>
              <a:t>4th level</a:t>
            </a:r>
          </a:p>
          <a:p>
            <a:pPr lvl="4"/>
            <a:r>
              <a:rPr lang="en-US" dirty="0"/>
              <a:t>5th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Subtitle / Bullets / Picture Lef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8"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2" name="Picture Placeholder 4"/>
          <p:cNvSpPr>
            <a:spLocks noGrp="1"/>
          </p:cNvSpPr>
          <p:nvPr>
            <p:ph type="pic" sz="quarter" idx="16" hasCustomPrompt="1"/>
          </p:nvPr>
        </p:nvSpPr>
        <p:spPr>
          <a:xfrm>
            <a:off x="484187" y="1562146"/>
            <a:ext cx="3657600" cy="4343400"/>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r>
              <a:rPr lang="en-US" dirty="0"/>
              <a:t>Picture sized to 4”w x 4.75”h</a:t>
            </a:r>
          </a:p>
          <a:p>
            <a:endParaRPr lang="en-US" dirty="0"/>
          </a:p>
        </p:txBody>
      </p:sp>
      <p:sp>
        <p:nvSpPr>
          <p:cNvPr id="13" name="Text Placeholder 17"/>
          <p:cNvSpPr>
            <a:spLocks noGrp="1"/>
          </p:cNvSpPr>
          <p:nvPr>
            <p:ph type="body" sz="quarter" idx="12" hasCustomPrompt="1"/>
          </p:nvPr>
        </p:nvSpPr>
        <p:spPr>
          <a:xfrm>
            <a:off x="4572000" y="1823754"/>
            <a:ext cx="4114800" cy="1641475"/>
          </a:xfrm>
          <a:prstGeom prst="rect">
            <a:avLst/>
          </a:prstGeom>
        </p:spPr>
        <p:txBody>
          <a:bodyPr wrap="square" lIns="91440" tIns="0" rIns="0" bIns="0">
            <a:spAutoFit/>
          </a:bodyPr>
          <a:lstStyle>
            <a:lvl1pPr marL="228600" indent="-228600">
              <a:spcBef>
                <a:spcPts val="0"/>
              </a:spcBef>
              <a:buClr>
                <a:schemeClr val="accent1"/>
              </a:buClr>
              <a:buFont typeface="Arial" charset="0"/>
              <a:buChar char="•"/>
              <a:tabLst/>
              <a:defRPr sz="2000" b="0" i="0">
                <a:latin typeface="+mn-lt"/>
                <a:ea typeface="Arial Bold" charset="0"/>
                <a:cs typeface="Arial Bold" charset="0"/>
              </a:defRPr>
            </a:lvl1pPr>
            <a:lvl2pPr marL="685800" indent="-228600">
              <a:buClr>
                <a:schemeClr val="accent1"/>
              </a:buClr>
              <a:buFont typeface="Arial" charset="0"/>
              <a:buChar char="•"/>
              <a:tabLst/>
              <a:defRPr sz="2000" b="0" i="0" baseline="0">
                <a:latin typeface="+mn-lt"/>
                <a:ea typeface="Arial Regular" charset="0"/>
                <a:cs typeface="Arial Regular" charset="0"/>
              </a:defRPr>
            </a:lvl2pPr>
            <a:lvl3pPr marL="1143000" indent="-228600">
              <a:buClr>
                <a:schemeClr val="accent1"/>
              </a:buClr>
              <a:buFont typeface="Arial" charset="0"/>
              <a:buChar char="•"/>
              <a:tabLst/>
              <a:defRPr sz="2000" b="0" i="0">
                <a:latin typeface="+mn-lt"/>
                <a:ea typeface="Arial Regular" charset="0"/>
                <a:cs typeface="Arial Regular" charset="0"/>
              </a:defRPr>
            </a:lvl3pPr>
            <a:lvl4pPr marL="1600200" indent="-228600">
              <a:buClr>
                <a:schemeClr val="accent1"/>
              </a:buClr>
              <a:buFont typeface="Arial" charset="0"/>
              <a:buChar char="•"/>
              <a:tabLst/>
              <a:defRPr sz="2000" b="0" i="0">
                <a:latin typeface="+mn-lt"/>
                <a:ea typeface="Arial Regular" charset="0"/>
                <a:cs typeface="Arial Regular" charset="0"/>
              </a:defRPr>
            </a:lvl4pPr>
            <a:lvl5pPr marL="2057400" indent="-228600">
              <a:buClr>
                <a:schemeClr val="accent1"/>
              </a:buClr>
              <a:buFont typeface="Arial" charset="0"/>
              <a:buChar char="•"/>
              <a:tabLst/>
              <a:defRPr sz="2000" b="0" i="0" baseline="0">
                <a:latin typeface="+mn-lt"/>
                <a:ea typeface="Arial Regular" charset="0"/>
                <a:cs typeface="Arial Regular" charset="0"/>
              </a:defRPr>
            </a:lvl5pPr>
          </a:lstStyle>
          <a:p>
            <a:pPr lvl="0"/>
            <a:r>
              <a:rPr lang="en-US" dirty="0"/>
              <a:t>Click to edit bullet styles</a:t>
            </a:r>
          </a:p>
          <a:p>
            <a:pPr lvl="1"/>
            <a:r>
              <a:rPr lang="en-US" dirty="0"/>
              <a:t>Tab in for 2nd level</a:t>
            </a:r>
          </a:p>
          <a:p>
            <a:pPr lvl="2"/>
            <a:r>
              <a:rPr lang="en-US" dirty="0"/>
              <a:t>3rd level</a:t>
            </a:r>
          </a:p>
          <a:p>
            <a:pPr lvl="3"/>
            <a:r>
              <a:rPr lang="en-US" dirty="0"/>
              <a:t>4th level</a:t>
            </a:r>
          </a:p>
          <a:p>
            <a:pPr lvl="4"/>
            <a:r>
              <a:rPr lang="en-US" dirty="0"/>
              <a:t>5th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ubtitle / Text / Picture Bottom">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484269" y="2880325"/>
            <a:ext cx="8229600" cy="320040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3.5”h</a:t>
            </a:r>
          </a:p>
        </p:txBody>
      </p:sp>
      <p:sp>
        <p:nvSpPr>
          <p:cNvPr id="11" name="Text Placeholder 17"/>
          <p:cNvSpPr>
            <a:spLocks noGrp="1"/>
          </p:cNvSpPr>
          <p:nvPr>
            <p:ph type="body" sz="quarter" idx="13" hasCustomPrompt="1"/>
          </p:nvPr>
        </p:nvSpPr>
        <p:spPr>
          <a:xfrm>
            <a:off x="484276" y="1613338"/>
            <a:ext cx="8207375" cy="276999"/>
          </a:xfrm>
          <a:prstGeom prst="rect">
            <a:avLst/>
          </a:prstGeom>
        </p:spPr>
        <p:txBody>
          <a:bodyPr lIns="0" tIns="0" rIns="0" bIns="0">
            <a:spAutoFit/>
          </a:bodyPr>
          <a:lstStyle>
            <a:lvl1pPr marL="0" indent="0">
              <a:lnSpc>
                <a:spcPct val="100000"/>
              </a:lnSpc>
              <a:spcBef>
                <a:spcPts val="0"/>
              </a:spcBef>
              <a:buNone/>
              <a:defRPr sz="1800" b="0" i="0" baseline="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 Minimal allowable font size 14pt</a:t>
            </a:r>
          </a:p>
        </p:txBody>
      </p:sp>
      <p:sp>
        <p:nvSpPr>
          <p:cNvPr id="7"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8"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Text / Picture Bottom">
    <p:spTree>
      <p:nvGrpSpPr>
        <p:cNvPr id="1" name=""/>
        <p:cNvGrpSpPr/>
        <p:nvPr/>
      </p:nvGrpSpPr>
      <p:grpSpPr>
        <a:xfrm>
          <a:off x="0" y="0"/>
          <a:ext cx="0" cy="0"/>
          <a:chOff x="0" y="0"/>
          <a:chExt cx="0" cy="0"/>
        </a:xfrm>
      </p:grpSpPr>
      <p:sp>
        <p:nvSpPr>
          <p:cNvPr id="6" name="Picture Placeholder 2"/>
          <p:cNvSpPr>
            <a:spLocks noGrp="1"/>
          </p:cNvSpPr>
          <p:nvPr>
            <p:ph type="pic" sz="quarter" idx="12" hasCustomPrompt="1"/>
          </p:nvPr>
        </p:nvSpPr>
        <p:spPr>
          <a:xfrm>
            <a:off x="484269" y="2880325"/>
            <a:ext cx="8229600" cy="320040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3.5”h</a:t>
            </a:r>
          </a:p>
        </p:txBody>
      </p:sp>
      <p:sp>
        <p:nvSpPr>
          <p:cNvPr id="7" name="Text Placeholder 17"/>
          <p:cNvSpPr>
            <a:spLocks noGrp="1"/>
          </p:cNvSpPr>
          <p:nvPr>
            <p:ph type="body" sz="quarter" idx="13" hasCustomPrompt="1"/>
          </p:nvPr>
        </p:nvSpPr>
        <p:spPr>
          <a:xfrm>
            <a:off x="484276" y="1304600"/>
            <a:ext cx="8207375" cy="276999"/>
          </a:xfrm>
          <a:prstGeom prst="rect">
            <a:avLst/>
          </a:prstGeom>
        </p:spPr>
        <p:txBody>
          <a:bodyPr lIns="0" tIns="0" rIns="0" bIns="0">
            <a:spAutoFit/>
          </a:bodyPr>
          <a:lstStyle>
            <a:lvl1pPr marL="0" indent="0">
              <a:lnSpc>
                <a:spcPct val="100000"/>
              </a:lnSpc>
              <a:spcBef>
                <a:spcPts val="0"/>
              </a:spcBef>
              <a:buNone/>
              <a:defRPr sz="1800" b="0" i="0" baseline="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 Minimal allowable font size 14pt</a:t>
            </a:r>
          </a:p>
        </p:txBody>
      </p:sp>
      <p:sp>
        <p:nvSpPr>
          <p:cNvPr id="8"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title / Picture Bottom">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484269" y="1613337"/>
            <a:ext cx="8229600" cy="448056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4.9”h</a:t>
            </a:r>
          </a:p>
        </p:txBody>
      </p:sp>
      <p:sp>
        <p:nvSpPr>
          <p:cNvPr id="7"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8"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484269" y="1304588"/>
            <a:ext cx="8229600" cy="4800600"/>
          </a:xfrm>
          <a:prstGeom prst="rect">
            <a:avLst/>
          </a:prstGeom>
          <a:ln>
            <a:noFill/>
          </a:ln>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Arial Regular" charset="0"/>
                <a:ea typeface="Arial Regular" charset="0"/>
                <a:cs typeface="Arial Regular" charset="0"/>
              </a:defRPr>
            </a:lvl1pPr>
          </a:lstStyle>
          <a:p>
            <a:r>
              <a:rPr lang="en-US" dirty="0"/>
              <a:t>Picture sized to 9”w x 5.25”h</a:t>
            </a:r>
          </a:p>
        </p:txBody>
      </p:sp>
      <p:sp>
        <p:nvSpPr>
          <p:cNvPr id="7"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 Footer / Picture">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484272" y="534955"/>
            <a:ext cx="8229600" cy="557784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6.1”h</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Author Title Page">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1B980A8-2FA3-5C4C-8813-D25E22E05846}"/>
              </a:ext>
            </a:extLst>
          </p:cNvPr>
          <p:cNvPicPr>
            <a:picLocks noChangeAspect="1"/>
          </p:cNvPicPr>
          <p:nvPr userDrawn="1"/>
        </p:nvPicPr>
        <p:blipFill>
          <a:blip r:embed="rId2"/>
          <a:stretch>
            <a:fillRect/>
          </a:stretch>
        </p:blipFill>
        <p:spPr>
          <a:xfrm>
            <a:off x="6" y="2034540"/>
            <a:ext cx="9143999" cy="4823460"/>
          </a:xfrm>
          <a:prstGeom prst="rect">
            <a:avLst/>
          </a:prstGeom>
        </p:spPr>
      </p:pic>
      <p:sp>
        <p:nvSpPr>
          <p:cNvPr id="5" name="Rectangle 4"/>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 Placeholder 26"/>
          <p:cNvSpPr>
            <a:spLocks noGrp="1"/>
          </p:cNvSpPr>
          <p:nvPr>
            <p:ph type="body" sz="quarter" idx="16" hasCustomPrompt="1"/>
          </p:nvPr>
        </p:nvSpPr>
        <p:spPr>
          <a:xfrm>
            <a:off x="457200" y="3976321"/>
            <a:ext cx="4195636"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2" y="4495312"/>
            <a:ext cx="2818720"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cxnSp>
        <p:nvCxnSpPr>
          <p:cNvPr id="35" name="Straight Connector 34"/>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45" name="Text Placeholder 30"/>
          <p:cNvSpPr>
            <a:spLocks noGrp="1"/>
          </p:cNvSpPr>
          <p:nvPr>
            <p:ph type="body" sz="quarter" idx="18" hasCustomPrompt="1"/>
          </p:nvPr>
        </p:nvSpPr>
        <p:spPr>
          <a:xfrm>
            <a:off x="457200" y="5394174"/>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Tree>
    <p:extLst>
      <p:ext uri="{BB962C8B-B14F-4D97-AF65-F5344CB8AC3E}">
        <p14:creationId xmlns:p14="http://schemas.microsoft.com/office/powerpoint/2010/main" val="17732374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icture - No Header / Foote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
        <p:nvSpPr>
          <p:cNvPr id="3" name="Picture Placeholder 2"/>
          <p:cNvSpPr>
            <a:spLocks noGrp="1"/>
          </p:cNvSpPr>
          <p:nvPr>
            <p:ph type="pic" sz="quarter" idx="12" hasCustomPrompt="1"/>
          </p:nvPr>
        </p:nvSpPr>
        <p:spPr>
          <a:xfrm>
            <a:off x="0" y="0"/>
            <a:ext cx="9144000" cy="6858000"/>
          </a:xfrm>
          <a:prstGeom prst="rect">
            <a:avLst/>
          </a:prstGeom>
          <a:ln>
            <a:noFill/>
          </a:ln>
        </p:spPr>
        <p:txBody>
          <a:bodyPr lIns="0" tIns="0" rIns="0" bIns="0"/>
          <a:lstStyle>
            <a:lvl1pPr marL="0" indent="0">
              <a:buFont typeface="Arial" charset="0"/>
              <a:buNone/>
              <a:defRPr sz="1800" b="0" i="0" baseline="0">
                <a:latin typeface="Arial Regular" charset="0"/>
                <a:ea typeface="Arial Regular" charset="0"/>
                <a:cs typeface="Arial Regular" charset="0"/>
              </a:defRPr>
            </a:lvl1pPr>
          </a:lstStyle>
          <a:p>
            <a:r>
              <a:rPr lang="en-US" dirty="0"/>
              <a:t>Full picture sized to 10”w x 7”h</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icture with Quot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
        <p:nvSpPr>
          <p:cNvPr id="7" name="Picture Placeholder 2"/>
          <p:cNvSpPr>
            <a:spLocks noGrp="1"/>
          </p:cNvSpPr>
          <p:nvPr>
            <p:ph type="pic" sz="quarter" idx="12" hasCustomPrompt="1"/>
          </p:nvPr>
        </p:nvSpPr>
        <p:spPr>
          <a:xfrm>
            <a:off x="0" y="0"/>
            <a:ext cx="9144000" cy="6858000"/>
          </a:xfrm>
          <a:prstGeom prst="rect">
            <a:avLst/>
          </a:prstGeom>
          <a:ln>
            <a:noFill/>
          </a:ln>
        </p:spPr>
        <p:txBody>
          <a:bodyPr lIns="0" tIns="0" rIns="0" bIns="0"/>
          <a:lstStyle>
            <a:lvl1pPr marL="0" indent="0">
              <a:buFont typeface="Arial" charset="0"/>
              <a:buNone/>
              <a:defRPr sz="1800" b="0" i="0" baseline="0">
                <a:latin typeface="Arial Regular" charset="0"/>
                <a:ea typeface="Arial Regular" charset="0"/>
                <a:cs typeface="Arial Regular" charset="0"/>
              </a:defRPr>
            </a:lvl1pPr>
          </a:lstStyle>
          <a:p>
            <a:r>
              <a:rPr lang="en-US" dirty="0"/>
              <a:t>Full picture sized to 10”w x 7”h</a:t>
            </a:r>
          </a:p>
        </p:txBody>
      </p:sp>
      <p:sp>
        <p:nvSpPr>
          <p:cNvPr id="8" name="Text Placeholder 13"/>
          <p:cNvSpPr>
            <a:spLocks noGrp="1"/>
          </p:cNvSpPr>
          <p:nvPr>
            <p:ph type="body" sz="quarter" idx="13" hasCustomPrompt="1"/>
          </p:nvPr>
        </p:nvSpPr>
        <p:spPr>
          <a:xfrm>
            <a:off x="461969" y="2971806"/>
            <a:ext cx="4046537" cy="2954655"/>
          </a:xfrm>
          <a:prstGeom prst="rect">
            <a:avLst/>
          </a:prstGeom>
          <a:solidFill>
            <a:schemeClr val="bg2">
              <a:alpha val="70000"/>
            </a:schemeClr>
          </a:solidFill>
        </p:spPr>
        <p:txBody>
          <a:bodyPr wrap="square" lIns="91440" tIns="91440" rIns="91440" bIns="91440">
            <a:spAutoFit/>
          </a:bodyPr>
          <a:lstStyle>
            <a:lvl1pPr marL="114300" indent="-114300">
              <a:lnSpc>
                <a:spcPct val="100000"/>
              </a:lnSpc>
              <a:spcBef>
                <a:spcPts val="0"/>
              </a:spcBef>
              <a:buNone/>
              <a:tabLst/>
              <a:defRPr sz="20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text area for short or long quotes. This text box can be adjusted in size and placement to work with the open space of the photo. Quote citation text block should butt against the bottom of this text block. Please use quote marks on beginning and end of quote”</a:t>
            </a:r>
          </a:p>
        </p:txBody>
      </p:sp>
      <p:sp>
        <p:nvSpPr>
          <p:cNvPr id="9" name="Text Placeholder 13"/>
          <p:cNvSpPr>
            <a:spLocks noGrp="1"/>
          </p:cNvSpPr>
          <p:nvPr>
            <p:ph type="body" sz="quarter" idx="14" hasCustomPrompt="1"/>
          </p:nvPr>
        </p:nvSpPr>
        <p:spPr>
          <a:xfrm>
            <a:off x="461969" y="5926455"/>
            <a:ext cx="4046537" cy="400110"/>
          </a:xfrm>
          <a:prstGeom prst="rect">
            <a:avLst/>
          </a:prstGeom>
          <a:solidFill>
            <a:schemeClr val="bg2">
              <a:alpha val="70000"/>
            </a:schemeClr>
          </a:solidFill>
        </p:spPr>
        <p:txBody>
          <a:bodyPr wrap="square" lIns="91440" tIns="91440" rIns="91440" bIns="91440">
            <a:spAutoFit/>
          </a:bodyPr>
          <a:lstStyle>
            <a:lvl1pPr marL="114300" indent="-114300" algn="r">
              <a:lnSpc>
                <a:spcPct val="100000"/>
              </a:lnSpc>
              <a:spcBef>
                <a:spcPts val="0"/>
              </a:spcBef>
              <a:buNone/>
              <a:tabLst/>
              <a:defRPr sz="14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Quote citation here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 Picture Top / Text Bottom">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484270" y="597479"/>
            <a:ext cx="25146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2.75”w x 2”h</a:t>
            </a:r>
          </a:p>
        </p:txBody>
      </p:sp>
      <p:sp>
        <p:nvSpPr>
          <p:cNvPr id="12" name="Picture Placeholder 2"/>
          <p:cNvSpPr>
            <a:spLocks noGrp="1"/>
          </p:cNvSpPr>
          <p:nvPr>
            <p:ph type="pic" sz="quarter" idx="20" hasCustomPrompt="1"/>
          </p:nvPr>
        </p:nvSpPr>
        <p:spPr>
          <a:xfrm>
            <a:off x="6180220" y="597479"/>
            <a:ext cx="25146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2.75”w x 2”h</a:t>
            </a:r>
          </a:p>
        </p:txBody>
      </p:sp>
      <p:sp>
        <p:nvSpPr>
          <p:cNvPr id="14" name="Picture Placeholder 2"/>
          <p:cNvSpPr>
            <a:spLocks noGrp="1"/>
          </p:cNvSpPr>
          <p:nvPr>
            <p:ph type="pic" sz="quarter" idx="22" hasCustomPrompt="1"/>
          </p:nvPr>
        </p:nvSpPr>
        <p:spPr>
          <a:xfrm>
            <a:off x="3332204" y="597479"/>
            <a:ext cx="25146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2.75”w x 2”h</a:t>
            </a:r>
          </a:p>
        </p:txBody>
      </p:sp>
      <p:sp>
        <p:nvSpPr>
          <p:cNvPr id="15" name="Text Placeholder 17"/>
          <p:cNvSpPr>
            <a:spLocks noGrp="1"/>
          </p:cNvSpPr>
          <p:nvPr>
            <p:ph type="body" sz="quarter" idx="16" hasCustomPrompt="1"/>
          </p:nvPr>
        </p:nvSpPr>
        <p:spPr>
          <a:xfrm>
            <a:off x="484271" y="2640174"/>
            <a:ext cx="2514600"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6" name="Text Placeholder 17"/>
          <p:cNvSpPr>
            <a:spLocks noGrp="1"/>
          </p:cNvSpPr>
          <p:nvPr>
            <p:ph type="body" sz="quarter" idx="23" hasCustomPrompt="1"/>
          </p:nvPr>
        </p:nvSpPr>
        <p:spPr>
          <a:xfrm>
            <a:off x="3332204" y="2640174"/>
            <a:ext cx="2514600"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7" name="Text Placeholder 17"/>
          <p:cNvSpPr>
            <a:spLocks noGrp="1"/>
          </p:cNvSpPr>
          <p:nvPr>
            <p:ph type="body" sz="quarter" idx="24" hasCustomPrompt="1"/>
          </p:nvPr>
        </p:nvSpPr>
        <p:spPr>
          <a:xfrm>
            <a:off x="6180220" y="2640174"/>
            <a:ext cx="2514600"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 Picture Top / Text Bottom">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43" y="2640174"/>
            <a:ext cx="3886279"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Picture Placeholder 2"/>
          <p:cNvSpPr>
            <a:spLocks noGrp="1"/>
          </p:cNvSpPr>
          <p:nvPr>
            <p:ph type="pic" sz="quarter" idx="12" hasCustomPrompt="1"/>
          </p:nvPr>
        </p:nvSpPr>
        <p:spPr>
          <a:xfrm>
            <a:off x="490617" y="597479"/>
            <a:ext cx="38862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4.25”w x 2”h</a:t>
            </a:r>
          </a:p>
        </p:txBody>
      </p:sp>
      <p:sp>
        <p:nvSpPr>
          <p:cNvPr id="18" name="Picture Placeholder 2"/>
          <p:cNvSpPr>
            <a:spLocks noGrp="1"/>
          </p:cNvSpPr>
          <p:nvPr>
            <p:ph type="pic" sz="quarter" idx="15" hasCustomPrompt="1"/>
          </p:nvPr>
        </p:nvSpPr>
        <p:spPr>
          <a:xfrm>
            <a:off x="4802267" y="597479"/>
            <a:ext cx="38862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4.25”w x 2”h</a:t>
            </a:r>
          </a:p>
        </p:txBody>
      </p:sp>
      <p:sp>
        <p:nvSpPr>
          <p:cNvPr id="19" name="Text Placeholder 17"/>
          <p:cNvSpPr>
            <a:spLocks noGrp="1"/>
          </p:cNvSpPr>
          <p:nvPr>
            <p:ph type="body" sz="quarter" idx="16" hasCustomPrompt="1"/>
          </p:nvPr>
        </p:nvSpPr>
        <p:spPr>
          <a:xfrm>
            <a:off x="4802273" y="2640174"/>
            <a:ext cx="3886279"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Subtitle / 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43" y="1828800"/>
            <a:ext cx="8198009" cy="41148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3"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43" y="1579418"/>
            <a:ext cx="8198009" cy="4364182"/>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extLst>
      <p:ext uri="{BB962C8B-B14F-4D97-AF65-F5344CB8AC3E}">
        <p14:creationId xmlns:p14="http://schemas.microsoft.com/office/powerpoint/2010/main" val="2999732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43" y="676734"/>
            <a:ext cx="8198009" cy="5266866"/>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Tree>
    <p:extLst>
      <p:ext uri="{BB962C8B-B14F-4D97-AF65-F5344CB8AC3E}">
        <p14:creationId xmlns:p14="http://schemas.microsoft.com/office/powerpoint/2010/main" val="3192914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 Subtitle / 2 Column 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43" y="1828800"/>
            <a:ext cx="3886279" cy="41148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ext Placeholder 17"/>
          <p:cNvSpPr>
            <a:spLocks noGrp="1"/>
          </p:cNvSpPr>
          <p:nvPr>
            <p:ph type="body" sz="quarter" idx="16" hasCustomPrompt="1"/>
          </p:nvPr>
        </p:nvSpPr>
        <p:spPr>
          <a:xfrm>
            <a:off x="4802273" y="1828800"/>
            <a:ext cx="3886279" cy="41148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3"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Tree>
    <p:extLst>
      <p:ext uri="{BB962C8B-B14F-4D97-AF65-F5344CB8AC3E}">
        <p14:creationId xmlns:p14="http://schemas.microsoft.com/office/powerpoint/2010/main" val="675942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2 Column Text">
    <p:spTree>
      <p:nvGrpSpPr>
        <p:cNvPr id="1" name=""/>
        <p:cNvGrpSpPr/>
        <p:nvPr/>
      </p:nvGrpSpPr>
      <p:grpSpPr>
        <a:xfrm>
          <a:off x="0" y="0"/>
          <a:ext cx="0" cy="0"/>
          <a:chOff x="0" y="0"/>
          <a:chExt cx="0" cy="0"/>
        </a:xfrm>
      </p:grpSpPr>
      <p:sp>
        <p:nvSpPr>
          <p:cNvPr id="6" name="Text Placeholder 17"/>
          <p:cNvSpPr>
            <a:spLocks noGrp="1"/>
          </p:cNvSpPr>
          <p:nvPr>
            <p:ph type="body" sz="quarter" idx="13" hasCustomPrompt="1"/>
          </p:nvPr>
        </p:nvSpPr>
        <p:spPr>
          <a:xfrm>
            <a:off x="490543" y="1520050"/>
            <a:ext cx="3886279"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7" name="Text Placeholder 17"/>
          <p:cNvSpPr>
            <a:spLocks noGrp="1"/>
          </p:cNvSpPr>
          <p:nvPr>
            <p:ph type="body" sz="quarter" idx="17" hasCustomPrompt="1"/>
          </p:nvPr>
        </p:nvSpPr>
        <p:spPr>
          <a:xfrm>
            <a:off x="4802273" y="1520050"/>
            <a:ext cx="3886279"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5" name="Text Placeholder 17"/>
          <p:cNvSpPr>
            <a:spLocks noGrp="1"/>
          </p:cNvSpPr>
          <p:nvPr>
            <p:ph type="body" sz="quarter" idx="13" hasCustomPrompt="1"/>
          </p:nvPr>
        </p:nvSpPr>
        <p:spPr>
          <a:xfrm>
            <a:off x="490543" y="685799"/>
            <a:ext cx="3886279" cy="530352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6" name="Text Placeholder 17"/>
          <p:cNvSpPr>
            <a:spLocks noGrp="1"/>
          </p:cNvSpPr>
          <p:nvPr>
            <p:ph type="body" sz="quarter" idx="17" hasCustomPrompt="1"/>
          </p:nvPr>
        </p:nvSpPr>
        <p:spPr>
          <a:xfrm>
            <a:off x="4802273" y="685800"/>
            <a:ext cx="3886279" cy="530352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Author Title Page w Twitter">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9914F591-57B9-AF45-84B8-39BFFCBA8C9C}"/>
              </a:ext>
            </a:extLst>
          </p:cNvPr>
          <p:cNvPicPr>
            <a:picLocks noChangeAspect="1"/>
          </p:cNvPicPr>
          <p:nvPr userDrawn="1"/>
        </p:nvPicPr>
        <p:blipFill>
          <a:blip r:embed="rId2"/>
          <a:stretch>
            <a:fillRect/>
          </a:stretch>
        </p:blipFill>
        <p:spPr>
          <a:xfrm>
            <a:off x="6" y="2034540"/>
            <a:ext cx="9143999" cy="4823460"/>
          </a:xfrm>
          <a:prstGeom prst="rect">
            <a:avLst/>
          </a:prstGeom>
        </p:spPr>
      </p:pic>
      <p:cxnSp>
        <p:nvCxnSpPr>
          <p:cNvPr id="14" name="Straight Connector 13"/>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sp>
        <p:nvSpPr>
          <p:cNvPr id="5" name="Rectangle 4"/>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 Placeholder 26"/>
          <p:cNvSpPr>
            <a:spLocks noGrp="1"/>
          </p:cNvSpPr>
          <p:nvPr>
            <p:ph type="body" sz="quarter" idx="16" hasCustomPrompt="1"/>
          </p:nvPr>
        </p:nvSpPr>
        <p:spPr>
          <a:xfrm>
            <a:off x="457200" y="3976311"/>
            <a:ext cx="4195636"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2" y="4495312"/>
            <a:ext cx="2818720"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sp>
        <p:nvSpPr>
          <p:cNvPr id="31" name="Text Placeholder 30"/>
          <p:cNvSpPr>
            <a:spLocks noGrp="1"/>
          </p:cNvSpPr>
          <p:nvPr>
            <p:ph type="body" sz="quarter" idx="18" hasCustomPrompt="1"/>
          </p:nvPr>
        </p:nvSpPr>
        <p:spPr>
          <a:xfrm>
            <a:off x="457200" y="5394174"/>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sp>
        <p:nvSpPr>
          <p:cNvPr id="33" name="Text Placeholder 30"/>
          <p:cNvSpPr>
            <a:spLocks noGrp="1"/>
          </p:cNvSpPr>
          <p:nvPr>
            <p:ph type="body" sz="quarter" idx="19" hasCustomPrompt="1"/>
          </p:nvPr>
        </p:nvSpPr>
        <p:spPr>
          <a:xfrm>
            <a:off x="457200" y="5720082"/>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2 Name  |  Position</a:t>
            </a: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ubtitle / 3 Column Text">
    <p:spTree>
      <p:nvGrpSpPr>
        <p:cNvPr id="1" name=""/>
        <p:cNvGrpSpPr/>
        <p:nvPr/>
      </p:nvGrpSpPr>
      <p:grpSpPr>
        <a:xfrm>
          <a:off x="0" y="0"/>
          <a:ext cx="0" cy="0"/>
          <a:chOff x="0" y="0"/>
          <a:chExt cx="0" cy="0"/>
        </a:xfrm>
      </p:grpSpPr>
      <p:sp>
        <p:nvSpPr>
          <p:cNvPr id="9" name="Text Placeholder 17"/>
          <p:cNvSpPr>
            <a:spLocks noGrp="1"/>
          </p:cNvSpPr>
          <p:nvPr>
            <p:ph type="body" sz="quarter" idx="17" hasCustomPrompt="1"/>
          </p:nvPr>
        </p:nvSpPr>
        <p:spPr>
          <a:xfrm>
            <a:off x="484271" y="1828800"/>
            <a:ext cx="2514600" cy="420624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ext Placeholder 17"/>
          <p:cNvSpPr>
            <a:spLocks noGrp="1"/>
          </p:cNvSpPr>
          <p:nvPr>
            <p:ph type="body" sz="quarter" idx="23" hasCustomPrompt="1"/>
          </p:nvPr>
        </p:nvSpPr>
        <p:spPr>
          <a:xfrm>
            <a:off x="3332204" y="1828800"/>
            <a:ext cx="2514600" cy="420624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3" name="Text Placeholder 17"/>
          <p:cNvSpPr>
            <a:spLocks noGrp="1"/>
          </p:cNvSpPr>
          <p:nvPr>
            <p:ph type="body" sz="quarter" idx="24" hasCustomPrompt="1"/>
          </p:nvPr>
        </p:nvSpPr>
        <p:spPr>
          <a:xfrm>
            <a:off x="6180220" y="1828800"/>
            <a:ext cx="2514600" cy="420624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4"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6"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3 Column Text">
    <p:spTree>
      <p:nvGrpSpPr>
        <p:cNvPr id="1" name=""/>
        <p:cNvGrpSpPr/>
        <p:nvPr/>
      </p:nvGrpSpPr>
      <p:grpSpPr>
        <a:xfrm>
          <a:off x="0" y="0"/>
          <a:ext cx="0" cy="0"/>
          <a:chOff x="0" y="0"/>
          <a:chExt cx="0" cy="0"/>
        </a:xfrm>
      </p:grpSpPr>
      <p:sp>
        <p:nvSpPr>
          <p:cNvPr id="7" name="Text Placeholder 17"/>
          <p:cNvSpPr>
            <a:spLocks noGrp="1"/>
          </p:cNvSpPr>
          <p:nvPr>
            <p:ph type="body" sz="quarter" idx="17" hasCustomPrompt="1"/>
          </p:nvPr>
        </p:nvSpPr>
        <p:spPr>
          <a:xfrm>
            <a:off x="484271" y="1520050"/>
            <a:ext cx="2514600"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ext Placeholder 17"/>
          <p:cNvSpPr>
            <a:spLocks noGrp="1"/>
          </p:cNvSpPr>
          <p:nvPr>
            <p:ph type="body" sz="quarter" idx="23" hasCustomPrompt="1"/>
          </p:nvPr>
        </p:nvSpPr>
        <p:spPr>
          <a:xfrm>
            <a:off x="3332204" y="1520051"/>
            <a:ext cx="2514600"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ext Placeholder 17"/>
          <p:cNvSpPr>
            <a:spLocks noGrp="1"/>
          </p:cNvSpPr>
          <p:nvPr>
            <p:ph type="body" sz="quarter" idx="24" hasCustomPrompt="1"/>
          </p:nvPr>
        </p:nvSpPr>
        <p:spPr>
          <a:xfrm>
            <a:off x="6180220" y="1520051"/>
            <a:ext cx="2514600"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3"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7" name="Text Placeholder 17"/>
          <p:cNvSpPr>
            <a:spLocks noGrp="1"/>
          </p:cNvSpPr>
          <p:nvPr>
            <p:ph type="body" sz="quarter" idx="17" hasCustomPrompt="1"/>
          </p:nvPr>
        </p:nvSpPr>
        <p:spPr>
          <a:xfrm>
            <a:off x="484271" y="597480"/>
            <a:ext cx="2514600" cy="54864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ext Placeholder 17"/>
          <p:cNvSpPr>
            <a:spLocks noGrp="1"/>
          </p:cNvSpPr>
          <p:nvPr>
            <p:ph type="body" sz="quarter" idx="23" hasCustomPrompt="1"/>
          </p:nvPr>
        </p:nvSpPr>
        <p:spPr>
          <a:xfrm>
            <a:off x="3332204" y="597479"/>
            <a:ext cx="2514600" cy="54864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0" name="Text Placeholder 17"/>
          <p:cNvSpPr>
            <a:spLocks noGrp="1"/>
          </p:cNvSpPr>
          <p:nvPr>
            <p:ph type="body" sz="quarter" idx="24" hasCustomPrompt="1"/>
          </p:nvPr>
        </p:nvSpPr>
        <p:spPr>
          <a:xfrm>
            <a:off x="6180220" y="597479"/>
            <a:ext cx="2514600" cy="54864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Subtitle / 3 Chart Graphics">
    <p:spTree>
      <p:nvGrpSpPr>
        <p:cNvPr id="1" name=""/>
        <p:cNvGrpSpPr/>
        <p:nvPr/>
      </p:nvGrpSpPr>
      <p:grpSpPr>
        <a:xfrm>
          <a:off x="0" y="0"/>
          <a:ext cx="0" cy="0"/>
          <a:chOff x="0" y="0"/>
          <a:chExt cx="0" cy="0"/>
        </a:xfrm>
      </p:grpSpPr>
      <p:sp>
        <p:nvSpPr>
          <p:cNvPr id="11" name="Chart Placeholder 3"/>
          <p:cNvSpPr>
            <a:spLocks noGrp="1"/>
          </p:cNvSpPr>
          <p:nvPr>
            <p:ph type="chart" sz="quarter" idx="14" hasCustomPrompt="1"/>
          </p:nvPr>
        </p:nvSpPr>
        <p:spPr>
          <a:xfrm>
            <a:off x="6180143" y="1828800"/>
            <a:ext cx="2514683"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
        <p:nvSpPr>
          <p:cNvPr id="14"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6"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7" name="Chart Placeholder 3"/>
          <p:cNvSpPr>
            <a:spLocks noGrp="1"/>
          </p:cNvSpPr>
          <p:nvPr>
            <p:ph type="chart" sz="quarter" idx="15" hasCustomPrompt="1"/>
          </p:nvPr>
        </p:nvSpPr>
        <p:spPr>
          <a:xfrm>
            <a:off x="484277" y="1828800"/>
            <a:ext cx="2514683"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
        <p:nvSpPr>
          <p:cNvPr id="18" name="Chart Placeholder 3"/>
          <p:cNvSpPr>
            <a:spLocks noGrp="1"/>
          </p:cNvSpPr>
          <p:nvPr>
            <p:ph type="chart" sz="quarter" idx="16" hasCustomPrompt="1"/>
          </p:nvPr>
        </p:nvSpPr>
        <p:spPr>
          <a:xfrm>
            <a:off x="3332210" y="1828800"/>
            <a:ext cx="2514683"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Subtitle / 2 Chart Graphics">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9"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0" name="Chart Placeholder 3"/>
          <p:cNvSpPr>
            <a:spLocks noGrp="1"/>
          </p:cNvSpPr>
          <p:nvPr>
            <p:ph type="chart" sz="quarter" idx="16" hasCustomPrompt="1"/>
          </p:nvPr>
        </p:nvSpPr>
        <p:spPr>
          <a:xfrm>
            <a:off x="484270" y="1828800"/>
            <a:ext cx="3840480"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
        <p:nvSpPr>
          <p:cNvPr id="14" name="Chart Placeholder 3"/>
          <p:cNvSpPr>
            <a:spLocks noGrp="1"/>
          </p:cNvSpPr>
          <p:nvPr>
            <p:ph type="chart" sz="quarter" idx="17" hasCustomPrompt="1"/>
          </p:nvPr>
        </p:nvSpPr>
        <p:spPr>
          <a:xfrm>
            <a:off x="4854340" y="1828800"/>
            <a:ext cx="3840480"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Subtitle / 1 Chart Graphic">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7"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8" name="Chart Placeholder 3"/>
          <p:cNvSpPr>
            <a:spLocks noGrp="1"/>
          </p:cNvSpPr>
          <p:nvPr>
            <p:ph type="chart" sz="quarter" idx="16" hasCustomPrompt="1"/>
          </p:nvPr>
        </p:nvSpPr>
        <p:spPr>
          <a:xfrm>
            <a:off x="484270" y="1828800"/>
            <a:ext cx="8202530"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et Connected Personal w Twitter">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AA78C9F5-6349-3547-A245-2BAD133C6049}"/>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cxnSp>
        <p:nvCxnSpPr>
          <p:cNvPr id="28" name="Straight Connector 27"/>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sp>
        <p:nvSpPr>
          <p:cNvPr id="26" name="Text Placeholder 21"/>
          <p:cNvSpPr>
            <a:spLocks noGrp="1"/>
          </p:cNvSpPr>
          <p:nvPr>
            <p:ph type="body" sz="quarter" idx="13" hasCustomPrompt="1"/>
          </p:nvPr>
        </p:nvSpPr>
        <p:spPr>
          <a:xfrm>
            <a:off x="478902" y="3049114"/>
            <a:ext cx="3638817" cy="1077218"/>
          </a:xfrm>
          <a:prstGeom prst="rect">
            <a:avLst/>
          </a:prstGeom>
        </p:spPr>
        <p:txBody>
          <a:bodyPr wrap="none" lIns="0" tIns="0" rIns="0" bIns="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0" i="0">
                <a:solidFill>
                  <a:schemeClr val="bg2"/>
                </a:solidFill>
                <a:latin typeface="Arial Regular" charset="0"/>
                <a:ea typeface="Arial Regular" charset="0"/>
                <a:cs typeface="Arial Regular" charset="0"/>
              </a:defRPr>
            </a:lvl1pPr>
          </a:lstStyle>
          <a:p>
            <a:pPr lvl="0"/>
            <a:r>
              <a:rPr lang="en-US" dirty="0"/>
              <a:t>Full Name  |  Designation</a:t>
            </a:r>
          </a:p>
          <a:p>
            <a:pPr lvl="0"/>
            <a:r>
              <a:rPr lang="en-US" dirty="0"/>
              <a:t>Your Position</a:t>
            </a:r>
          </a:p>
          <a:p>
            <a:pPr lvl="0"/>
            <a:r>
              <a:rPr lang="en-US" dirty="0" err="1"/>
              <a:t>youremail@rippelfoundation.org</a:t>
            </a:r>
            <a:endParaRPr lang="en-US" dirty="0"/>
          </a:p>
        </p:txBody>
      </p:sp>
      <p:sp>
        <p:nvSpPr>
          <p:cNvPr id="8" name="Text Placeholder 21"/>
          <p:cNvSpPr>
            <a:spLocks noGrp="1"/>
          </p:cNvSpPr>
          <p:nvPr>
            <p:ph type="body" sz="quarter" idx="14" hasCustomPrompt="1"/>
          </p:nvPr>
        </p:nvSpPr>
        <p:spPr>
          <a:xfrm>
            <a:off x="871837" y="4536704"/>
            <a:ext cx="1843453" cy="359073"/>
          </a:xfrm>
          <a:prstGeom prst="rect">
            <a:avLst/>
          </a:prstGeom>
        </p:spPr>
        <p:txBody>
          <a:bodyPr wrap="none" lIns="0" tIns="0" rIns="0" bIns="0" anchor="ctr" anchorCtr="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1" i="0">
                <a:solidFill>
                  <a:schemeClr val="bg2"/>
                </a:solidFill>
                <a:latin typeface="Arial Bold" charset="0"/>
                <a:ea typeface="Arial Bold" charset="0"/>
                <a:cs typeface="Arial Bold" charset="0"/>
              </a:defRPr>
            </a:lvl1pPr>
          </a:lstStyle>
          <a:p>
            <a:pPr lvl="0"/>
            <a:r>
              <a:rPr lang="en-US" dirty="0"/>
              <a:t>@</a:t>
            </a:r>
            <a:r>
              <a:rPr lang="en-US" dirty="0" err="1"/>
              <a:t>twitterhandle</a:t>
            </a:r>
            <a:endParaRPr lang="en-US" dirty="0"/>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8897" y="4545517"/>
            <a:ext cx="325994" cy="325994"/>
          </a:xfrm>
          <a:prstGeom prst="rect">
            <a:avLst/>
          </a:prstGeom>
        </p:spPr>
      </p:pic>
      <p:sp>
        <p:nvSpPr>
          <p:cNvPr id="33" name="Rectangle 32"/>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4" name="Group 33"/>
          <p:cNvGrpSpPr/>
          <p:nvPr userDrawn="1"/>
        </p:nvGrpSpPr>
        <p:grpSpPr>
          <a:xfrm>
            <a:off x="478902" y="5643105"/>
            <a:ext cx="1086203" cy="327801"/>
            <a:chOff x="2558293" y="5360101"/>
            <a:chExt cx="1086203" cy="327801"/>
          </a:xfrm>
        </p:grpSpPr>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7" name="Picture 3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38" name="TextBox 37"/>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9" name="TextBox 38"/>
          <p:cNvSpPr txBox="1"/>
          <p:nvPr userDrawn="1"/>
        </p:nvSpPr>
        <p:spPr>
          <a:xfrm>
            <a:off x="478902" y="5173443"/>
            <a:ext cx="3909083" cy="307777"/>
          </a:xfrm>
          <a:prstGeom prst="rect">
            <a:avLst/>
          </a:prstGeom>
          <a:noFill/>
        </p:spPr>
        <p:txBody>
          <a:bodyPr wrap="none" lIns="0" tIns="0" rIns="0" bIns="0" rtlCol="0" anchor="b" anchorCtr="0">
            <a:spAutoFit/>
          </a:bodyPr>
          <a:lstStyle/>
          <a:p>
            <a:pPr algn="l"/>
            <a:r>
              <a:rPr lang="en-US" sz="2000" b="1">
                <a:solidFill>
                  <a:schemeClr val="bg2"/>
                </a:solidFill>
              </a:rPr>
              <a:t>ThinkWithUs@</a:t>
            </a:r>
            <a:r>
              <a:rPr lang="en-US" sz="2000" b="1" dirty="0" err="1">
                <a:solidFill>
                  <a:schemeClr val="bg2"/>
                </a:solidFill>
              </a:rPr>
              <a:t>rethinkhealth.org</a:t>
            </a:r>
            <a:endParaRPr lang="en-US" sz="2000" b="1" dirty="0">
              <a:solidFill>
                <a:schemeClr val="bg2"/>
              </a:solidFill>
            </a:endParaRPr>
          </a:p>
        </p:txBody>
      </p:sp>
      <p:sp>
        <p:nvSpPr>
          <p:cNvPr id="40" name="TextBox 39"/>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et Connected Personal ">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03D1D6FB-6B90-D641-83EA-FADB2FF9A118}"/>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cxnSp>
        <p:nvCxnSpPr>
          <p:cNvPr id="28" name="Straight Connector 27"/>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26" name="Text Placeholder 21"/>
          <p:cNvSpPr>
            <a:spLocks noGrp="1"/>
          </p:cNvSpPr>
          <p:nvPr>
            <p:ph type="body" sz="quarter" idx="13" hasCustomPrompt="1"/>
          </p:nvPr>
        </p:nvSpPr>
        <p:spPr>
          <a:xfrm>
            <a:off x="478902" y="3049114"/>
            <a:ext cx="3638817" cy="1077218"/>
          </a:xfrm>
          <a:prstGeom prst="rect">
            <a:avLst/>
          </a:prstGeom>
        </p:spPr>
        <p:txBody>
          <a:bodyPr wrap="none" lIns="0" tIns="0" rIns="0" bIns="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0" i="0">
                <a:solidFill>
                  <a:schemeClr val="bg2"/>
                </a:solidFill>
                <a:latin typeface="Arial Regular" charset="0"/>
                <a:ea typeface="Arial Regular" charset="0"/>
                <a:cs typeface="Arial Regular" charset="0"/>
              </a:defRPr>
            </a:lvl1pPr>
          </a:lstStyle>
          <a:p>
            <a:pPr lvl="0"/>
            <a:r>
              <a:rPr lang="en-US" dirty="0"/>
              <a:t>Full Name  |  Designation</a:t>
            </a:r>
          </a:p>
          <a:p>
            <a:pPr lvl="0"/>
            <a:r>
              <a:rPr lang="en-US" dirty="0"/>
              <a:t>Your Position</a:t>
            </a:r>
          </a:p>
          <a:p>
            <a:pPr lvl="0"/>
            <a:r>
              <a:rPr lang="en-US" dirty="0" err="1"/>
              <a:t>youremail@rippelfoundation.org</a:t>
            </a:r>
            <a:endParaRPr lang="en-US" dirty="0"/>
          </a:p>
        </p:txBody>
      </p:sp>
      <p:sp>
        <p:nvSpPr>
          <p:cNvPr id="8" name="Text Placeholder 21"/>
          <p:cNvSpPr>
            <a:spLocks noGrp="1"/>
          </p:cNvSpPr>
          <p:nvPr>
            <p:ph type="body" sz="quarter" idx="14" hasCustomPrompt="1"/>
          </p:nvPr>
        </p:nvSpPr>
        <p:spPr>
          <a:xfrm>
            <a:off x="871837" y="4536704"/>
            <a:ext cx="1843453" cy="359073"/>
          </a:xfrm>
          <a:prstGeom prst="rect">
            <a:avLst/>
          </a:prstGeom>
        </p:spPr>
        <p:txBody>
          <a:bodyPr wrap="none" lIns="0" tIns="0" rIns="0" bIns="0" anchor="ctr" anchorCtr="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1" i="0">
                <a:solidFill>
                  <a:schemeClr val="bg2"/>
                </a:solidFill>
                <a:latin typeface="Arial Bold" charset="0"/>
                <a:ea typeface="Arial Bold" charset="0"/>
                <a:cs typeface="Arial Bold" charset="0"/>
              </a:defRPr>
            </a:lvl1pPr>
          </a:lstStyle>
          <a:p>
            <a:pPr lvl="0"/>
            <a:r>
              <a:rPr lang="en-US" dirty="0"/>
              <a:t>@</a:t>
            </a:r>
            <a:r>
              <a:rPr lang="en-US" dirty="0" err="1"/>
              <a:t>twitterhandle</a:t>
            </a:r>
            <a:endParaRPr lang="en-US" dirty="0"/>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8897" y="4545517"/>
            <a:ext cx="325994" cy="325994"/>
          </a:xfrm>
          <a:prstGeom prst="rect">
            <a:avLst/>
          </a:prstGeom>
        </p:spPr>
      </p:pic>
      <p:sp>
        <p:nvSpPr>
          <p:cNvPr id="33" name="Rectangle 32"/>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4" name="Group 33"/>
          <p:cNvGrpSpPr/>
          <p:nvPr userDrawn="1"/>
        </p:nvGrpSpPr>
        <p:grpSpPr>
          <a:xfrm>
            <a:off x="478902" y="5643105"/>
            <a:ext cx="1086203" cy="327801"/>
            <a:chOff x="2558293" y="5360101"/>
            <a:chExt cx="1086203" cy="327801"/>
          </a:xfrm>
        </p:grpSpPr>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36" name="Picture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7" name="Picture 3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38" name="TextBox 37"/>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9" name="TextBox 38"/>
          <p:cNvSpPr txBox="1"/>
          <p:nvPr userDrawn="1"/>
        </p:nvSpPr>
        <p:spPr>
          <a:xfrm>
            <a:off x="478896" y="5173443"/>
            <a:ext cx="3979616" cy="307777"/>
          </a:xfrm>
          <a:prstGeom prst="rect">
            <a:avLst/>
          </a:prstGeom>
          <a:noFill/>
        </p:spPr>
        <p:txBody>
          <a:bodyPr wrap="none" lIns="0" tIns="0" rIns="0" bIns="0" rtlCol="0" anchor="b" anchorCtr="0">
            <a:spAutoFit/>
          </a:bodyPr>
          <a:lstStyle/>
          <a:p>
            <a:pPr algn="l"/>
            <a:r>
              <a:rPr lang="en-US" sz="2000" b="1" dirty="0" err="1">
                <a:solidFill>
                  <a:schemeClr val="bg2"/>
                </a:solidFill>
              </a:rPr>
              <a:t>ThinkWithUs</a:t>
            </a:r>
            <a:r>
              <a:rPr lang="en-US" sz="2000" b="1" dirty="0">
                <a:solidFill>
                  <a:schemeClr val="bg2"/>
                </a:solidFill>
              </a:rPr>
              <a:t> @</a:t>
            </a:r>
            <a:r>
              <a:rPr lang="en-US" sz="2000" b="1" dirty="0" err="1">
                <a:solidFill>
                  <a:schemeClr val="bg2"/>
                </a:solidFill>
              </a:rPr>
              <a:t>rethinkhealth.org</a:t>
            </a:r>
            <a:endParaRPr lang="en-US" sz="2000" b="1" dirty="0">
              <a:solidFill>
                <a:schemeClr val="bg2"/>
              </a:solidFill>
            </a:endParaRPr>
          </a:p>
        </p:txBody>
      </p:sp>
      <p:sp>
        <p:nvSpPr>
          <p:cNvPr id="40" name="TextBox 39"/>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
        <p:nvSpPr>
          <p:cNvPr id="18" name="TextBox 17">
            <a:extLst>
              <a:ext uri="{FF2B5EF4-FFF2-40B4-BE49-F238E27FC236}">
                <a16:creationId xmlns="" xmlns:a16="http://schemas.microsoft.com/office/drawing/2014/main" id="{CA96CCD3-69EF-814F-A25A-09996992CC3E}"/>
              </a:ext>
            </a:extLst>
          </p:cNvPr>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spTree>
    <p:extLst>
      <p:ext uri="{BB962C8B-B14F-4D97-AF65-F5344CB8AC3E}">
        <p14:creationId xmlns:p14="http://schemas.microsoft.com/office/powerpoint/2010/main" val="2264492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et Connected General w Twitter">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3EC36C91-162E-AF44-A265-929976677B79}"/>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cxnSp>
        <p:nvCxnSpPr>
          <p:cNvPr id="28" name="Straight Connector 27"/>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33" name="Rectangle 32"/>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4" name="Group 33"/>
          <p:cNvGrpSpPr/>
          <p:nvPr userDrawn="1"/>
        </p:nvGrpSpPr>
        <p:grpSpPr>
          <a:xfrm>
            <a:off x="478902" y="5643105"/>
            <a:ext cx="1086203" cy="327801"/>
            <a:chOff x="2558293" y="5360101"/>
            <a:chExt cx="1086203" cy="327801"/>
          </a:xfrm>
        </p:grpSpPr>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36" name="Picture 3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7" name="Picture 3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38" name="TextBox 37"/>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9" name="TextBox 38"/>
          <p:cNvSpPr txBox="1"/>
          <p:nvPr userDrawn="1"/>
        </p:nvSpPr>
        <p:spPr>
          <a:xfrm>
            <a:off x="478902" y="5173443"/>
            <a:ext cx="3909083" cy="307777"/>
          </a:xfrm>
          <a:prstGeom prst="rect">
            <a:avLst/>
          </a:prstGeom>
          <a:noFill/>
        </p:spPr>
        <p:txBody>
          <a:bodyPr wrap="none" lIns="0" tIns="0" rIns="0" bIns="0" rtlCol="0" anchor="b" anchorCtr="0">
            <a:spAutoFit/>
          </a:bodyPr>
          <a:lstStyle/>
          <a:p>
            <a:pPr algn="l"/>
            <a:r>
              <a:rPr lang="en-US" sz="2000" b="1" dirty="0" err="1">
                <a:solidFill>
                  <a:schemeClr val="bg2"/>
                </a:solidFill>
              </a:rPr>
              <a:t>ThinkWithUs@rethinkhealth.org</a:t>
            </a:r>
            <a:endParaRPr lang="en-US" sz="2000" b="1" dirty="0">
              <a:solidFill>
                <a:schemeClr val="bg2"/>
              </a:solidFill>
            </a:endParaRPr>
          </a:p>
        </p:txBody>
      </p:sp>
      <p:sp>
        <p:nvSpPr>
          <p:cNvPr id="40" name="TextBox 39"/>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
        <p:nvSpPr>
          <p:cNvPr id="16" name="TextBox 15">
            <a:extLst>
              <a:ext uri="{FF2B5EF4-FFF2-40B4-BE49-F238E27FC236}">
                <a16:creationId xmlns="" xmlns:a16="http://schemas.microsoft.com/office/drawing/2014/main" id="{DA88CB42-EB67-FA49-90E5-2FA12EC6ECD0}"/>
              </a:ext>
            </a:extLst>
          </p:cNvPr>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Author Title Pag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012B609A-7D6F-614D-9B37-E9A18D356C9D}"/>
              </a:ext>
            </a:extLst>
          </p:cNvPr>
          <p:cNvPicPr>
            <a:picLocks noChangeAspect="1"/>
          </p:cNvPicPr>
          <p:nvPr userDrawn="1"/>
        </p:nvPicPr>
        <p:blipFill>
          <a:blip r:embed="rId2"/>
          <a:stretch>
            <a:fillRect/>
          </a:stretch>
        </p:blipFill>
        <p:spPr>
          <a:xfrm>
            <a:off x="6" y="2034540"/>
            <a:ext cx="9143999" cy="4823460"/>
          </a:xfrm>
          <a:prstGeom prst="rect">
            <a:avLst/>
          </a:prstGeom>
        </p:spPr>
      </p:pic>
      <p:cxnSp>
        <p:nvCxnSpPr>
          <p:cNvPr id="14" name="Straight Connector 13"/>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
        <p:nvSpPr>
          <p:cNvPr id="5" name="Rectangle 4"/>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 Placeholder 26"/>
          <p:cNvSpPr>
            <a:spLocks noGrp="1"/>
          </p:cNvSpPr>
          <p:nvPr>
            <p:ph type="body" sz="quarter" idx="16" hasCustomPrompt="1"/>
          </p:nvPr>
        </p:nvSpPr>
        <p:spPr>
          <a:xfrm>
            <a:off x="457200" y="3976311"/>
            <a:ext cx="4195636"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2" y="4495312"/>
            <a:ext cx="2818720"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sp>
        <p:nvSpPr>
          <p:cNvPr id="31" name="Text Placeholder 30"/>
          <p:cNvSpPr>
            <a:spLocks noGrp="1"/>
          </p:cNvSpPr>
          <p:nvPr>
            <p:ph type="body" sz="quarter" idx="18" hasCustomPrompt="1"/>
          </p:nvPr>
        </p:nvSpPr>
        <p:spPr>
          <a:xfrm>
            <a:off x="457200" y="5394174"/>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sp>
        <p:nvSpPr>
          <p:cNvPr id="33" name="Text Placeholder 30"/>
          <p:cNvSpPr>
            <a:spLocks noGrp="1"/>
          </p:cNvSpPr>
          <p:nvPr>
            <p:ph type="body" sz="quarter" idx="19" hasCustomPrompt="1"/>
          </p:nvPr>
        </p:nvSpPr>
        <p:spPr>
          <a:xfrm>
            <a:off x="457200" y="5720082"/>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2 Name  |  Position</a:t>
            </a:r>
          </a:p>
        </p:txBody>
      </p:sp>
    </p:spTree>
    <p:extLst>
      <p:ext uri="{BB962C8B-B14F-4D97-AF65-F5344CB8AC3E}">
        <p14:creationId xmlns:p14="http://schemas.microsoft.com/office/powerpoint/2010/main" val="143795816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et Connected General ">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6647ADCA-92CB-D043-9D40-64DC984B2C89}"/>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cxnSp>
        <p:nvCxnSpPr>
          <p:cNvPr id="28" name="Straight Connector 27"/>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33" name="Rectangle 32"/>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4" name="Group 33"/>
          <p:cNvGrpSpPr/>
          <p:nvPr userDrawn="1"/>
        </p:nvGrpSpPr>
        <p:grpSpPr>
          <a:xfrm>
            <a:off x="478902" y="5643105"/>
            <a:ext cx="1086203" cy="327801"/>
            <a:chOff x="2558293" y="5360101"/>
            <a:chExt cx="1086203" cy="327801"/>
          </a:xfrm>
        </p:grpSpPr>
        <p:pic>
          <p:nvPicPr>
            <p:cNvPr id="35" name="Picture 3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7" name="Picture 3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38" name="TextBox 37"/>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9" name="TextBox 38"/>
          <p:cNvSpPr txBox="1"/>
          <p:nvPr userDrawn="1"/>
        </p:nvSpPr>
        <p:spPr>
          <a:xfrm>
            <a:off x="478902" y="5173443"/>
            <a:ext cx="3909083" cy="307777"/>
          </a:xfrm>
          <a:prstGeom prst="rect">
            <a:avLst/>
          </a:prstGeom>
          <a:noFill/>
        </p:spPr>
        <p:txBody>
          <a:bodyPr wrap="none" lIns="0" tIns="0" rIns="0" bIns="0" rtlCol="0" anchor="b" anchorCtr="0">
            <a:spAutoFit/>
          </a:bodyPr>
          <a:lstStyle/>
          <a:p>
            <a:pPr algn="l"/>
            <a:r>
              <a:rPr lang="en-US" sz="2000" b="1" dirty="0" err="1">
                <a:solidFill>
                  <a:schemeClr val="bg2"/>
                </a:solidFill>
              </a:rPr>
              <a:t>ThinkWithUs@rethinkhealth.org</a:t>
            </a:r>
            <a:endParaRPr lang="en-US" sz="2000" b="1" dirty="0">
              <a:solidFill>
                <a:schemeClr val="bg2"/>
              </a:solidFill>
            </a:endParaRPr>
          </a:p>
        </p:txBody>
      </p:sp>
      <p:sp>
        <p:nvSpPr>
          <p:cNvPr id="40" name="TextBox 39"/>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
        <p:nvSpPr>
          <p:cNvPr id="15" name="TextBox 14">
            <a:extLst>
              <a:ext uri="{FF2B5EF4-FFF2-40B4-BE49-F238E27FC236}">
                <a16:creationId xmlns="" xmlns:a16="http://schemas.microsoft.com/office/drawing/2014/main" id="{A2B3AE3F-937C-5447-87B4-E87264665EA2}"/>
              </a:ext>
            </a:extLst>
          </p:cNvPr>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spTree>
    <p:extLst>
      <p:ext uri="{BB962C8B-B14F-4D97-AF65-F5344CB8AC3E}">
        <p14:creationId xmlns:p14="http://schemas.microsoft.com/office/powerpoint/2010/main" val="3124686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y Use Copyright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B921AC8-C65B-E042-8D75-58C6718FBBF7}"/>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
        <p:nvSpPr>
          <p:cNvPr id="18" name="TextBox 17"/>
          <p:cNvSpPr txBox="1"/>
          <p:nvPr userDrawn="1"/>
        </p:nvSpPr>
        <p:spPr>
          <a:xfrm>
            <a:off x="457206" y="6107978"/>
            <a:ext cx="1905971" cy="138499"/>
          </a:xfrm>
          <a:prstGeom prst="rect">
            <a:avLst/>
          </a:prstGeom>
          <a:noFill/>
        </p:spPr>
        <p:txBody>
          <a:bodyPr wrap="none" lIns="0" tIns="0" rIns="0" bIns="0" rtlCol="0">
            <a:spAutoFit/>
          </a:bodyPr>
          <a:lstStyle/>
          <a:p>
            <a:pPr algn="l"/>
            <a:r>
              <a:rPr lang="en-US" sz="900" b="0" i="0" dirty="0">
                <a:solidFill>
                  <a:schemeClr val="bg2"/>
                </a:solidFill>
                <a:effectLst/>
                <a:latin typeface="Arial Regular" charset="0"/>
                <a:ea typeface="Arial Regular" charset="0"/>
                <a:cs typeface="Arial Regular" charset="0"/>
              </a:rPr>
              <a:t>©2018 THE RIPPEL FOUNDATION. </a:t>
            </a:r>
          </a:p>
        </p:txBody>
      </p:sp>
      <p:sp>
        <p:nvSpPr>
          <p:cNvPr id="27" name="Rectangle 26"/>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p:cNvSpPr/>
          <p:nvPr userDrawn="1"/>
        </p:nvSpPr>
        <p:spPr>
          <a:xfrm>
            <a:off x="457200" y="3460010"/>
            <a:ext cx="8219578" cy="1969770"/>
          </a:xfrm>
          <a:prstGeom prst="rect">
            <a:avLst/>
          </a:prstGeom>
        </p:spPr>
        <p:txBody>
          <a:bodyPr wrap="square" lIns="0" tIns="0" rIns="0" bIns="0">
            <a:spAutoFit/>
          </a:bodyPr>
          <a:lstStyle/>
          <a:p>
            <a:pPr lvl="0" algn="l">
              <a:lnSpc>
                <a:spcPct val="100000"/>
              </a:lnSpc>
            </a:pPr>
            <a:r>
              <a:rPr lang="en-US" sz="1600" dirty="0">
                <a:solidFill>
                  <a:schemeClr val="bg2"/>
                </a:solidFill>
              </a:rPr>
              <a:t>This work </a:t>
            </a:r>
            <a:r>
              <a:rPr lang="en-US" sz="1600" b="1" dirty="0">
                <a:solidFill>
                  <a:schemeClr val="bg2"/>
                </a:solidFill>
              </a:rPr>
              <a:t>may</a:t>
            </a:r>
            <a:r>
              <a:rPr lang="en-US" sz="1600" dirty="0">
                <a:solidFill>
                  <a:schemeClr val="bg2"/>
                </a:solidFill>
              </a:rPr>
              <a:t> be used, photocopied, and distributed for </a:t>
            </a:r>
          </a:p>
          <a:p>
            <a:pPr lvl="0" algn="l">
              <a:lnSpc>
                <a:spcPct val="100000"/>
              </a:lnSpc>
            </a:pPr>
            <a:r>
              <a:rPr lang="en-US" sz="1600" dirty="0">
                <a:solidFill>
                  <a:schemeClr val="bg2"/>
                </a:solidFill>
              </a:rPr>
              <a:t>educational purposes only and as long as the copyright notice remains </a:t>
            </a:r>
          </a:p>
          <a:p>
            <a:pPr lvl="0" algn="l">
              <a:lnSpc>
                <a:spcPct val="100000"/>
              </a:lnSpc>
            </a:pPr>
            <a:r>
              <a:rPr lang="en-US" sz="1600" dirty="0">
                <a:solidFill>
                  <a:schemeClr val="bg2"/>
                </a:solidFill>
              </a:rPr>
              <a:t>intact. For use on a website or social media platform, link directly to the </a:t>
            </a:r>
          </a:p>
          <a:p>
            <a:pPr lvl="0" algn="l">
              <a:lnSpc>
                <a:spcPct val="100000"/>
              </a:lnSpc>
            </a:pPr>
            <a:r>
              <a:rPr lang="en-US" sz="1600" dirty="0">
                <a:solidFill>
                  <a:schemeClr val="bg2"/>
                </a:solidFill>
              </a:rPr>
              <a:t>work on our website. Unless prior written permission is given by </a:t>
            </a:r>
            <a:r>
              <a:rPr lang="en-US" sz="1600" b="1" dirty="0">
                <a:solidFill>
                  <a:schemeClr val="bg2"/>
                </a:solidFill>
              </a:rPr>
              <a:t>The </a:t>
            </a:r>
            <a:r>
              <a:rPr lang="en-US" sz="1600" b="1" dirty="0" err="1">
                <a:solidFill>
                  <a:schemeClr val="bg2"/>
                </a:solidFill>
              </a:rPr>
              <a:t>Rippel</a:t>
            </a:r>
            <a:r>
              <a:rPr lang="en-US" sz="1600" b="1" dirty="0">
                <a:solidFill>
                  <a:schemeClr val="bg2"/>
                </a:solidFill>
              </a:rPr>
              <a:t> </a:t>
            </a:r>
            <a:br>
              <a:rPr lang="en-US" sz="1600" b="1" dirty="0">
                <a:solidFill>
                  <a:schemeClr val="bg2"/>
                </a:solidFill>
              </a:rPr>
            </a:br>
            <a:r>
              <a:rPr lang="en-US" sz="1600" b="1" dirty="0">
                <a:solidFill>
                  <a:schemeClr val="bg2"/>
                </a:solidFill>
              </a:rPr>
              <a:t>Foundation</a:t>
            </a:r>
            <a:r>
              <a:rPr lang="en-US" sz="1600" dirty="0">
                <a:solidFill>
                  <a:schemeClr val="bg2"/>
                </a:solidFill>
              </a:rPr>
              <a:t>, this material </a:t>
            </a:r>
            <a:r>
              <a:rPr lang="en-US" sz="1600" b="1" dirty="0">
                <a:solidFill>
                  <a:schemeClr val="bg2"/>
                </a:solidFill>
              </a:rPr>
              <a:t>may not </a:t>
            </a:r>
            <a:r>
              <a:rPr lang="en-US" sz="1600" dirty="0">
                <a:solidFill>
                  <a:schemeClr val="bg2"/>
                </a:solidFill>
              </a:rPr>
              <a:t>be (</a:t>
            </a:r>
            <a:r>
              <a:rPr lang="en-US" sz="1600" dirty="0" err="1">
                <a:solidFill>
                  <a:schemeClr val="bg2"/>
                </a:solidFill>
              </a:rPr>
              <a:t>i</a:t>
            </a:r>
            <a:r>
              <a:rPr lang="en-US" sz="1600" dirty="0">
                <a:solidFill>
                  <a:schemeClr val="bg2"/>
                </a:solidFill>
              </a:rPr>
              <a:t>) used or distributed for monetary </a:t>
            </a:r>
            <a:br>
              <a:rPr lang="en-US" sz="1600" dirty="0">
                <a:solidFill>
                  <a:schemeClr val="bg2"/>
                </a:solidFill>
              </a:rPr>
            </a:br>
            <a:r>
              <a:rPr lang="en-US" sz="1600" dirty="0">
                <a:solidFill>
                  <a:schemeClr val="bg2"/>
                </a:solidFill>
              </a:rPr>
              <a:t>purposes (i.e., do not sell our work), and (ii) edited or changed in any way. </a:t>
            </a:r>
          </a:p>
          <a:p>
            <a:pPr algn="l">
              <a:lnSpc>
                <a:spcPct val="100000"/>
              </a:lnSpc>
            </a:pPr>
            <a:endParaRPr lang="en-US" sz="1600" dirty="0">
              <a:solidFill>
                <a:schemeClr val="bg2"/>
              </a:solidFill>
            </a:endParaRPr>
          </a:p>
          <a:p>
            <a:pPr algn="l">
              <a:lnSpc>
                <a:spcPct val="100000"/>
              </a:lnSpc>
            </a:pPr>
            <a:r>
              <a:rPr lang="en-US" sz="1600" dirty="0">
                <a:solidFill>
                  <a:schemeClr val="bg2"/>
                </a:solidFill>
              </a:rPr>
              <a:t>Please email requests or questions to: </a:t>
            </a:r>
            <a:r>
              <a:rPr lang="en-US" sz="1600" b="1" dirty="0" err="1">
                <a:solidFill>
                  <a:schemeClr val="bg2"/>
                </a:solidFill>
              </a:rPr>
              <a:t>info@rippelfoundation.org</a:t>
            </a:r>
            <a:endParaRPr lang="en-US" sz="1600" dirty="0">
              <a:solidFill>
                <a:schemeClr val="bg2"/>
              </a:solidFill>
            </a:endParaRPr>
          </a:p>
        </p:txBody>
      </p:sp>
      <p:sp>
        <p:nvSpPr>
          <p:cNvPr id="28" name="TextBox 27"/>
          <p:cNvSpPr txBox="1"/>
          <p:nvPr userDrawn="1"/>
        </p:nvSpPr>
        <p:spPr>
          <a:xfrm>
            <a:off x="213917" y="6676277"/>
            <a:ext cx="724557" cy="123111"/>
          </a:xfrm>
          <a:prstGeom prst="rect">
            <a:avLst/>
          </a:prstGeom>
          <a:noFill/>
        </p:spPr>
        <p:txBody>
          <a:bodyPr wrap="none" lIns="0" tIns="0" rIns="0" bIns="0" rtlCol="0">
            <a:spAutoFit/>
          </a:bodyPr>
          <a:lstStyle/>
          <a:p>
            <a:pPr algn="r"/>
            <a:r>
              <a:rPr lang="en-US" sz="800" b="0" i="0" dirty="0">
                <a:solidFill>
                  <a:schemeClr val="bg2"/>
                </a:solidFill>
                <a:effectLst/>
                <a:latin typeface="Arial Regular" charset="0"/>
                <a:ea typeface="Arial Regular" charset="0"/>
                <a:cs typeface="Arial Regular" charset="0"/>
              </a:rPr>
              <a:t>Version</a:t>
            </a:r>
            <a:r>
              <a:rPr lang="en-US" sz="800" b="0" i="0" baseline="0" dirty="0">
                <a:solidFill>
                  <a:schemeClr val="bg2"/>
                </a:solidFill>
                <a:effectLst/>
                <a:latin typeface="Arial Regular" charset="0"/>
                <a:ea typeface="Arial Regular" charset="0"/>
                <a:cs typeface="Arial Regular" charset="0"/>
              </a:rPr>
              <a:t> 912018</a:t>
            </a:r>
            <a:endParaRPr lang="en-US" sz="800" b="0" i="0" dirty="0">
              <a:solidFill>
                <a:schemeClr val="bg2"/>
              </a:solidFill>
              <a:effectLst/>
              <a:latin typeface="Arial Regular" charset="0"/>
              <a:ea typeface="Arial Regular" charset="0"/>
              <a:cs typeface="Arial Regular"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y Not Use Copyright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6" y="2034540"/>
            <a:ext cx="9143999" cy="482346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
        <p:nvSpPr>
          <p:cNvPr id="18" name="TextBox 17"/>
          <p:cNvSpPr txBox="1"/>
          <p:nvPr userDrawn="1"/>
        </p:nvSpPr>
        <p:spPr>
          <a:xfrm>
            <a:off x="457205" y="6107978"/>
            <a:ext cx="3278141" cy="138499"/>
          </a:xfrm>
          <a:prstGeom prst="rect">
            <a:avLst/>
          </a:prstGeom>
          <a:noFill/>
        </p:spPr>
        <p:txBody>
          <a:bodyPr wrap="none" lIns="0" tIns="0" rIns="0" bIns="0" rtlCol="0">
            <a:spAutoFit/>
          </a:bodyPr>
          <a:lstStyle/>
          <a:p>
            <a:pPr algn="l"/>
            <a:r>
              <a:rPr lang="en-US" sz="900" b="0" i="0" dirty="0">
                <a:solidFill>
                  <a:schemeClr val="bg2"/>
                </a:solidFill>
                <a:effectLst/>
                <a:latin typeface="Arial Regular" charset="0"/>
                <a:ea typeface="Arial Regular" charset="0"/>
                <a:cs typeface="Arial Regular" charset="0"/>
              </a:rPr>
              <a:t>©2018 THE RIPPEL FOUNDATION. ALL RIGHTS RESERVED.</a:t>
            </a:r>
          </a:p>
        </p:txBody>
      </p:sp>
      <p:sp>
        <p:nvSpPr>
          <p:cNvPr id="27" name="Rectangle 26"/>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userDrawn="1"/>
        </p:nvSpPr>
        <p:spPr>
          <a:xfrm>
            <a:off x="213917" y="6676277"/>
            <a:ext cx="724557" cy="123111"/>
          </a:xfrm>
          <a:prstGeom prst="rect">
            <a:avLst/>
          </a:prstGeom>
          <a:noFill/>
        </p:spPr>
        <p:txBody>
          <a:bodyPr wrap="none" lIns="0" tIns="0" rIns="0" bIns="0" rtlCol="0">
            <a:spAutoFit/>
          </a:bodyPr>
          <a:lstStyle/>
          <a:p>
            <a:pPr algn="r"/>
            <a:r>
              <a:rPr lang="en-US" sz="800" b="0" i="0" dirty="0">
                <a:solidFill>
                  <a:schemeClr val="bg2"/>
                </a:solidFill>
                <a:effectLst/>
                <a:latin typeface="Arial Regular" charset="0"/>
                <a:ea typeface="Arial Regular" charset="0"/>
                <a:cs typeface="Arial Regular" charset="0"/>
              </a:rPr>
              <a:t>Version</a:t>
            </a:r>
            <a:r>
              <a:rPr lang="en-US" sz="800" b="0" i="0" baseline="0" dirty="0">
                <a:solidFill>
                  <a:schemeClr val="bg2"/>
                </a:solidFill>
                <a:effectLst/>
                <a:latin typeface="Arial Regular" charset="0"/>
                <a:ea typeface="Arial Regular" charset="0"/>
                <a:cs typeface="Arial Regular" charset="0"/>
              </a:rPr>
              <a:t> 912018</a:t>
            </a:r>
            <a:endParaRPr lang="en-US" sz="800" b="0" i="0" dirty="0">
              <a:solidFill>
                <a:schemeClr val="bg2"/>
              </a:solidFill>
              <a:effectLst/>
              <a:latin typeface="Arial Regular" charset="0"/>
              <a:ea typeface="Arial Regular" charset="0"/>
              <a:cs typeface="Arial Regular" charset="0"/>
            </a:endParaRPr>
          </a:p>
        </p:txBody>
      </p:sp>
      <p:sp>
        <p:nvSpPr>
          <p:cNvPr id="11" name="Rectangle 10"/>
          <p:cNvSpPr/>
          <p:nvPr userDrawn="1"/>
        </p:nvSpPr>
        <p:spPr>
          <a:xfrm>
            <a:off x="457200" y="4127427"/>
            <a:ext cx="8219578" cy="1046440"/>
          </a:xfrm>
          <a:prstGeom prst="rect">
            <a:avLst/>
          </a:prstGeom>
        </p:spPr>
        <p:txBody>
          <a:bodyPr wrap="square" lIns="0" tIns="0" rIns="0" bIns="0">
            <a:spAutoFit/>
          </a:bodyPr>
          <a:lstStyle/>
          <a:p>
            <a:pPr lvl="0" algn="l">
              <a:lnSpc>
                <a:spcPct val="100000"/>
              </a:lnSpc>
            </a:pPr>
            <a:r>
              <a:rPr lang="en-US" sz="1800" kern="1200" dirty="0">
                <a:solidFill>
                  <a:schemeClr val="bg2"/>
                </a:solidFill>
                <a:effectLst/>
                <a:latin typeface="+mn-lt"/>
                <a:ea typeface="+mn-ea"/>
                <a:cs typeface="+mn-cs"/>
              </a:rPr>
              <a:t>This work </a:t>
            </a:r>
            <a:r>
              <a:rPr lang="en-US" sz="1800" b="1" kern="1200" dirty="0">
                <a:solidFill>
                  <a:schemeClr val="bg2"/>
                </a:solidFill>
                <a:effectLst/>
                <a:latin typeface="+mn-lt"/>
                <a:ea typeface="+mn-ea"/>
                <a:cs typeface="+mn-cs"/>
              </a:rPr>
              <a:t>may not</a:t>
            </a:r>
            <a:r>
              <a:rPr lang="en-US" sz="1800" kern="1200" dirty="0">
                <a:solidFill>
                  <a:schemeClr val="bg2"/>
                </a:solidFill>
                <a:effectLst/>
                <a:latin typeface="+mn-lt"/>
                <a:ea typeface="+mn-ea"/>
                <a:cs typeface="+mn-cs"/>
              </a:rPr>
              <a:t> be used, photocopied, or distributed unless </a:t>
            </a:r>
          </a:p>
          <a:p>
            <a:pPr lvl="0" algn="l">
              <a:lnSpc>
                <a:spcPct val="100000"/>
              </a:lnSpc>
            </a:pPr>
            <a:r>
              <a:rPr lang="en-US" sz="1800" kern="1200" dirty="0">
                <a:solidFill>
                  <a:schemeClr val="bg2"/>
                </a:solidFill>
                <a:effectLst/>
                <a:latin typeface="+mn-lt"/>
                <a:ea typeface="+mn-ea"/>
                <a:cs typeface="+mn-cs"/>
              </a:rPr>
              <a:t>prior written permission is given by </a:t>
            </a:r>
            <a:r>
              <a:rPr lang="en-US" sz="1800" b="1" kern="1200" dirty="0">
                <a:solidFill>
                  <a:schemeClr val="bg2"/>
                </a:solidFill>
                <a:effectLst/>
                <a:latin typeface="+mn-lt"/>
                <a:ea typeface="+mn-ea"/>
                <a:cs typeface="+mn-cs"/>
              </a:rPr>
              <a:t>The </a:t>
            </a:r>
            <a:r>
              <a:rPr lang="en-US" sz="1800" b="1" kern="1200" dirty="0" err="1">
                <a:solidFill>
                  <a:schemeClr val="bg2"/>
                </a:solidFill>
                <a:effectLst/>
                <a:latin typeface="+mn-lt"/>
                <a:ea typeface="+mn-ea"/>
                <a:cs typeface="+mn-cs"/>
              </a:rPr>
              <a:t>Rippel</a:t>
            </a:r>
            <a:r>
              <a:rPr lang="en-US" sz="1800" b="1" kern="1200" dirty="0">
                <a:solidFill>
                  <a:schemeClr val="bg2"/>
                </a:solidFill>
                <a:effectLst/>
                <a:latin typeface="+mn-lt"/>
                <a:ea typeface="+mn-ea"/>
                <a:cs typeface="+mn-cs"/>
              </a:rPr>
              <a:t> Foundation</a:t>
            </a:r>
            <a:r>
              <a:rPr lang="en-US" sz="1800" kern="1200" dirty="0">
                <a:solidFill>
                  <a:schemeClr val="bg2"/>
                </a:solidFill>
                <a:effectLst/>
                <a:latin typeface="+mn-lt"/>
                <a:ea typeface="+mn-ea"/>
                <a:cs typeface="+mn-cs"/>
              </a:rPr>
              <a:t>.</a:t>
            </a:r>
          </a:p>
          <a:p>
            <a:pPr lvl="0" algn="l">
              <a:lnSpc>
                <a:spcPct val="100000"/>
              </a:lnSpc>
            </a:pPr>
            <a:r>
              <a:rPr lang="en-US" sz="1600" dirty="0">
                <a:solidFill>
                  <a:schemeClr val="bg2"/>
                </a:solidFill>
                <a:effectLst/>
              </a:rPr>
              <a:t> </a:t>
            </a:r>
            <a:endParaRPr lang="en-US" sz="1600" dirty="0">
              <a:solidFill>
                <a:schemeClr val="bg2"/>
              </a:solidFill>
            </a:endParaRPr>
          </a:p>
          <a:p>
            <a:pPr algn="l">
              <a:lnSpc>
                <a:spcPct val="100000"/>
              </a:lnSpc>
            </a:pPr>
            <a:r>
              <a:rPr lang="en-US" sz="1600" dirty="0">
                <a:solidFill>
                  <a:schemeClr val="bg2"/>
                </a:solidFill>
              </a:rPr>
              <a:t>Please email requests or questions to: </a:t>
            </a:r>
            <a:r>
              <a:rPr lang="en-US" sz="1600" b="1" dirty="0" err="1">
                <a:solidFill>
                  <a:schemeClr val="bg2"/>
                </a:solidFill>
              </a:rPr>
              <a:t>info@rippelfoundation.org</a:t>
            </a:r>
            <a:endParaRPr lang="en-US" sz="1600" dirty="0">
              <a:solidFill>
                <a:schemeClr val="bg2"/>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With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2"/>
          <p:cNvSpPr>
            <a:spLocks noGrp="1"/>
          </p:cNvSpPr>
          <p:nvPr>
            <p:ph idx="1"/>
          </p:nvPr>
        </p:nvSpPr>
        <p:spPr>
          <a:xfrm>
            <a:off x="457200" y="1358900"/>
            <a:ext cx="8229600" cy="1474250"/>
          </a:xfrm>
        </p:spPr>
        <p:txBody>
          <a:bodyPr>
            <a:spAutoFit/>
          </a:bodyPr>
          <a:lstStyle>
            <a:lvl1pPr>
              <a:defRPr sz="2500">
                <a:solidFill>
                  <a:srgbClr val="161616"/>
                </a:solidFill>
              </a:defRPr>
            </a:lvl1pPr>
            <a:lvl2pPr>
              <a:defRPr sz="2300">
                <a:solidFill>
                  <a:srgbClr val="161616"/>
                </a:solidFill>
              </a:defRPr>
            </a:lvl2pPr>
            <a:lvl3pPr>
              <a:defRPr sz="2000">
                <a:solidFill>
                  <a:srgbClr val="161616"/>
                </a:solidFill>
              </a:defRPr>
            </a:lvl3pPr>
            <a:lvl4pPr>
              <a:defRPr sz="1600">
                <a:solidFill>
                  <a:srgbClr val="161616"/>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5"/>
          <p:cNvSpPr>
            <a:spLocks noGrp="1"/>
          </p:cNvSpPr>
          <p:nvPr>
            <p:ph type="sldNum" sz="quarter" idx="4"/>
          </p:nvPr>
        </p:nvSpPr>
        <p:spPr>
          <a:xfrm>
            <a:off x="8415810" y="6339219"/>
            <a:ext cx="355600" cy="365125"/>
          </a:xfrm>
          <a:prstGeom prst="rect">
            <a:avLst/>
          </a:prstGeom>
        </p:spPr>
        <p:txBody>
          <a:bodyPr vert="horz" lIns="91440" tIns="45720" rIns="91440" bIns="45720" rtlCol="0" anchor="ctr"/>
          <a:lstStyle>
            <a:lvl1pPr algn="ctr">
              <a:defRPr sz="900">
                <a:solidFill>
                  <a:srgbClr val="A9A9A9"/>
                </a:solidFill>
                <a:latin typeface="Arial"/>
                <a:cs typeface="Aria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756653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905000"/>
            <a:ext cx="7696200" cy="3733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2"/>
          <p:cNvSpPr>
            <a:spLocks noGrp="1"/>
          </p:cNvSpPr>
          <p:nvPr>
            <p:ph type="title"/>
          </p:nvPr>
        </p:nvSpPr>
        <p:spPr>
          <a:xfrm>
            <a:off x="838200" y="762000"/>
            <a:ext cx="82296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913852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r>
              <a:rPr lang="en-US" altLang="en-US"/>
              <a:t>"Transforming Health Evaluation" by Bobby Milstein (2004 CDC Summer Evaluation Institute, June 9 2004)</a:t>
            </a:r>
          </a:p>
        </p:txBody>
      </p:sp>
      <p:sp>
        <p:nvSpPr>
          <p:cNvPr id="4" name="Slide Number Placeholder 3"/>
          <p:cNvSpPr>
            <a:spLocks noGrp="1"/>
          </p:cNvSpPr>
          <p:nvPr>
            <p:ph type="sldNum" sz="quarter" idx="12"/>
          </p:nvPr>
        </p:nvSpPr>
        <p:spPr/>
        <p:txBody>
          <a:bodyPr/>
          <a:lstStyle>
            <a:lvl1pPr>
              <a:defRPr/>
            </a:lvl1pPr>
          </a:lstStyle>
          <a:p>
            <a:fld id="{1FDF6EFD-0521-4398-963B-F3D9583E6EEF}" type="slidenum">
              <a:rPr lang="en-US" altLang="en-US"/>
              <a:pPr/>
              <a:t>‹#›</a:t>
            </a:fld>
            <a:endParaRPr lang="en-US" altLang="en-US"/>
          </a:p>
        </p:txBody>
      </p:sp>
    </p:spTree>
    <p:extLst>
      <p:ext uri="{BB962C8B-B14F-4D97-AF65-F5344CB8AC3E}">
        <p14:creationId xmlns:p14="http://schemas.microsoft.com/office/powerpoint/2010/main" val="16612104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6"/>
        <p:cNvGrpSpPr/>
        <p:nvPr/>
      </p:nvGrpSpPr>
      <p:grpSpPr>
        <a:xfrm>
          <a:off x="0" y="0"/>
          <a:ext cx="0" cy="0"/>
          <a:chOff x="0" y="0"/>
          <a:chExt cx="0" cy="0"/>
        </a:xfrm>
      </p:grpSpPr>
      <p:sp>
        <p:nvSpPr>
          <p:cNvPr id="27" name="Google Shape;27;p29"/>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9" name="Google Shape;29;p29"/>
          <p:cNvSpPr txBox="1">
            <a:spLocks noGrp="1"/>
          </p:cNvSpPr>
          <p:nvPr>
            <p:ph type="dt" idx="10"/>
          </p:nvPr>
        </p:nvSpPr>
        <p:spPr>
          <a:xfrm>
            <a:off x="628650" y="6356363"/>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ftr" idx="11"/>
          </p:nvPr>
        </p:nvSpPr>
        <p:spPr>
          <a:xfrm>
            <a:off x="3028950" y="6356363"/>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sldNum" idx="12"/>
          </p:nvPr>
        </p:nvSpPr>
        <p:spPr>
          <a:xfrm>
            <a:off x="6457950" y="6356363"/>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36466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 Author Title Page w Twitter">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0869E5C-BFB5-A941-BB49-F2593A9D0D1A}"/>
              </a:ext>
            </a:extLst>
          </p:cNvPr>
          <p:cNvPicPr>
            <a:picLocks noChangeAspect="1"/>
          </p:cNvPicPr>
          <p:nvPr/>
        </p:nvPicPr>
        <p:blipFill>
          <a:blip r:embed="rId2"/>
          <a:stretch>
            <a:fillRect/>
          </a:stretch>
        </p:blipFill>
        <p:spPr>
          <a:xfrm>
            <a:off x="0" y="2034540"/>
            <a:ext cx="9143999" cy="4823460"/>
          </a:xfrm>
          <a:prstGeom prst="rect">
            <a:avLst/>
          </a:prstGeom>
        </p:spPr>
      </p:pic>
      <p:sp>
        <p:nvSpPr>
          <p:cNvPr id="5" name="Rectangle 4"/>
          <p:cNvSpPr/>
          <p:nvPr/>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6"/>
          <p:cNvSpPr>
            <a:spLocks noGrp="1"/>
          </p:cNvSpPr>
          <p:nvPr>
            <p:ph type="body" sz="quarter" idx="16" hasCustomPrompt="1"/>
          </p:nvPr>
        </p:nvSpPr>
        <p:spPr>
          <a:xfrm>
            <a:off x="457200" y="3976321"/>
            <a:ext cx="4195764"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0" y="4495300"/>
            <a:ext cx="2818913"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cxnSp>
        <p:nvCxnSpPr>
          <p:cNvPr id="35" name="Straight Connector 34"/>
          <p:cNvCxnSpPr/>
          <p:nvPr/>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45" name="Text Placeholder 30"/>
          <p:cNvSpPr>
            <a:spLocks noGrp="1"/>
          </p:cNvSpPr>
          <p:nvPr>
            <p:ph type="body" sz="quarter" idx="18" hasCustomPrompt="1"/>
          </p:nvPr>
        </p:nvSpPr>
        <p:spPr>
          <a:xfrm>
            <a:off x="457200" y="5394162"/>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00" y="484050"/>
            <a:ext cx="3227412" cy="1355513"/>
          </a:xfrm>
          <a:prstGeom prst="rect">
            <a:avLst/>
          </a:prstGeom>
        </p:spPr>
      </p:pic>
      <p:pic>
        <p:nvPicPr>
          <p:cNvPr id="3" name="Picture 2" descr="A close up of a logo&#10;&#10;Description automatically generated">
            <a:extLst>
              <a:ext uri="{FF2B5EF4-FFF2-40B4-BE49-F238E27FC236}">
                <a16:creationId xmlns="" xmlns:a16="http://schemas.microsoft.com/office/drawing/2014/main" id="{29389A78-469E-924A-BB88-1A10C0BE3521}"/>
              </a:ext>
            </a:extLst>
          </p:cNvPr>
          <p:cNvPicPr>
            <a:picLocks noChangeAspect="1"/>
          </p:cNvPicPr>
          <p:nvPr/>
        </p:nvPicPr>
        <p:blipFill>
          <a:blip r:embed="rId4"/>
          <a:stretch>
            <a:fillRect/>
          </a:stretch>
        </p:blipFill>
        <p:spPr>
          <a:xfrm>
            <a:off x="6726723" y="6169738"/>
            <a:ext cx="2248403" cy="593578"/>
          </a:xfrm>
          <a:prstGeom prst="rect">
            <a:avLst/>
          </a:prstGeom>
        </p:spPr>
      </p:pic>
      <p:pic>
        <p:nvPicPr>
          <p:cNvPr id="11" name="Picture 10">
            <a:extLst>
              <a:ext uri="{FF2B5EF4-FFF2-40B4-BE49-F238E27FC236}">
                <a16:creationId xmlns="" xmlns:a16="http://schemas.microsoft.com/office/drawing/2014/main" id="{80869E5C-BFB5-A941-BB49-F2593A9D0D1A}"/>
              </a:ext>
            </a:extLst>
          </p:cNvPr>
          <p:cNvPicPr>
            <a:picLocks noChangeAspect="1"/>
          </p:cNvPicPr>
          <p:nvPr userDrawn="1"/>
        </p:nvPicPr>
        <p:blipFill>
          <a:blip r:embed="rId2"/>
          <a:stretch>
            <a:fillRect/>
          </a:stretch>
        </p:blipFill>
        <p:spPr>
          <a:xfrm>
            <a:off x="6" y="2034540"/>
            <a:ext cx="9143999" cy="4823460"/>
          </a:xfrm>
          <a:prstGeom prst="rect">
            <a:avLst/>
          </a:prstGeom>
        </p:spPr>
      </p:pic>
      <p:sp>
        <p:nvSpPr>
          <p:cNvPr id="12" name="Rectangle 11"/>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spTree>
    <p:extLst>
      <p:ext uri="{BB962C8B-B14F-4D97-AF65-F5344CB8AC3E}">
        <p14:creationId xmlns:p14="http://schemas.microsoft.com/office/powerpoint/2010/main" val="286912512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 Author Title Page">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1B980A8-2FA3-5C4C-8813-D25E22E05846}"/>
              </a:ext>
            </a:extLst>
          </p:cNvPr>
          <p:cNvPicPr>
            <a:picLocks noChangeAspect="1"/>
          </p:cNvPicPr>
          <p:nvPr/>
        </p:nvPicPr>
        <p:blipFill>
          <a:blip r:embed="rId2"/>
          <a:stretch>
            <a:fillRect/>
          </a:stretch>
        </p:blipFill>
        <p:spPr>
          <a:xfrm>
            <a:off x="0" y="2034540"/>
            <a:ext cx="9143999" cy="4823460"/>
          </a:xfrm>
          <a:prstGeom prst="rect">
            <a:avLst/>
          </a:prstGeom>
        </p:spPr>
      </p:pic>
      <p:sp>
        <p:nvSpPr>
          <p:cNvPr id="5" name="Rectangle 4"/>
          <p:cNvSpPr/>
          <p:nvPr/>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6"/>
          <p:cNvSpPr>
            <a:spLocks noGrp="1"/>
          </p:cNvSpPr>
          <p:nvPr>
            <p:ph type="body" sz="quarter" idx="16" hasCustomPrompt="1"/>
          </p:nvPr>
        </p:nvSpPr>
        <p:spPr>
          <a:xfrm>
            <a:off x="457200" y="3976321"/>
            <a:ext cx="4195764"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0" y="4495300"/>
            <a:ext cx="2818913"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cxnSp>
        <p:nvCxnSpPr>
          <p:cNvPr id="35" name="Straight Connector 34"/>
          <p:cNvCxnSpPr/>
          <p:nvPr/>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45" name="Text Placeholder 30"/>
          <p:cNvSpPr>
            <a:spLocks noGrp="1"/>
          </p:cNvSpPr>
          <p:nvPr>
            <p:ph type="body" sz="quarter" idx="18" hasCustomPrompt="1"/>
          </p:nvPr>
        </p:nvSpPr>
        <p:spPr>
          <a:xfrm>
            <a:off x="457200" y="5394162"/>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00" y="484050"/>
            <a:ext cx="3227412" cy="1355513"/>
          </a:xfrm>
          <a:prstGeom prst="rect">
            <a:avLst/>
          </a:prstGeom>
        </p:spPr>
      </p:pic>
      <p:pic>
        <p:nvPicPr>
          <p:cNvPr id="10" name="Picture 9">
            <a:extLst>
              <a:ext uri="{FF2B5EF4-FFF2-40B4-BE49-F238E27FC236}">
                <a16:creationId xmlns="" xmlns:a16="http://schemas.microsoft.com/office/drawing/2014/main" id="{E1B980A8-2FA3-5C4C-8813-D25E22E05846}"/>
              </a:ext>
            </a:extLst>
          </p:cNvPr>
          <p:cNvPicPr>
            <a:picLocks noChangeAspect="1"/>
          </p:cNvPicPr>
          <p:nvPr userDrawn="1"/>
        </p:nvPicPr>
        <p:blipFill>
          <a:blip r:embed="rId2"/>
          <a:stretch>
            <a:fillRect/>
          </a:stretch>
        </p:blipFill>
        <p:spPr>
          <a:xfrm>
            <a:off x="6" y="2034540"/>
            <a:ext cx="9143999" cy="4823460"/>
          </a:xfrm>
          <a:prstGeom prst="rect">
            <a:avLst/>
          </a:prstGeom>
        </p:spPr>
      </p:pic>
      <p:sp>
        <p:nvSpPr>
          <p:cNvPr id="11" name="Rectangle 10"/>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Tree>
    <p:extLst>
      <p:ext uri="{BB962C8B-B14F-4D97-AF65-F5344CB8AC3E}">
        <p14:creationId xmlns:p14="http://schemas.microsoft.com/office/powerpoint/2010/main" val="64120048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 Author Title Page w Twitter">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9914F591-57B9-AF45-84B8-39BFFCBA8C9C}"/>
              </a:ext>
            </a:extLst>
          </p:cNvPr>
          <p:cNvPicPr>
            <a:picLocks noChangeAspect="1"/>
          </p:cNvPicPr>
          <p:nvPr/>
        </p:nvPicPr>
        <p:blipFill>
          <a:blip r:embed="rId2"/>
          <a:stretch>
            <a:fillRect/>
          </a:stretch>
        </p:blipFill>
        <p:spPr>
          <a:xfrm>
            <a:off x="0" y="2034540"/>
            <a:ext cx="9143999" cy="4823460"/>
          </a:xfrm>
          <a:prstGeom prst="rect">
            <a:avLst/>
          </a:prstGeom>
        </p:spPr>
      </p:pic>
      <p:cxnSp>
        <p:nvCxnSpPr>
          <p:cNvPr id="14" name="Straight Connector 13"/>
          <p:cNvCxnSpPr/>
          <p:nvPr/>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00" y="484050"/>
            <a:ext cx="3227412" cy="1355513"/>
          </a:xfrm>
          <a:prstGeom prst="rect">
            <a:avLst/>
          </a:prstGeom>
        </p:spPr>
      </p:pic>
      <p:sp>
        <p:nvSpPr>
          <p:cNvPr id="5" name="Rectangle 4"/>
          <p:cNvSpPr/>
          <p:nvPr/>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6"/>
          <p:cNvSpPr>
            <a:spLocks noGrp="1"/>
          </p:cNvSpPr>
          <p:nvPr>
            <p:ph type="body" sz="quarter" idx="16" hasCustomPrompt="1"/>
          </p:nvPr>
        </p:nvSpPr>
        <p:spPr>
          <a:xfrm>
            <a:off x="457200" y="3976311"/>
            <a:ext cx="4195764"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0" y="4495300"/>
            <a:ext cx="2818913"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sp>
        <p:nvSpPr>
          <p:cNvPr id="31" name="Text Placeholder 30"/>
          <p:cNvSpPr>
            <a:spLocks noGrp="1"/>
          </p:cNvSpPr>
          <p:nvPr>
            <p:ph type="body" sz="quarter" idx="18" hasCustomPrompt="1"/>
          </p:nvPr>
        </p:nvSpPr>
        <p:spPr>
          <a:xfrm>
            <a:off x="457200" y="5394162"/>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sp>
        <p:nvSpPr>
          <p:cNvPr id="33" name="Text Placeholder 30"/>
          <p:cNvSpPr>
            <a:spLocks noGrp="1"/>
          </p:cNvSpPr>
          <p:nvPr>
            <p:ph type="body" sz="quarter" idx="19" hasCustomPrompt="1"/>
          </p:nvPr>
        </p:nvSpPr>
        <p:spPr>
          <a:xfrm>
            <a:off x="457200" y="5720070"/>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2 Name  |  Position</a:t>
            </a:r>
          </a:p>
        </p:txBody>
      </p:sp>
      <p:pic>
        <p:nvPicPr>
          <p:cNvPr id="12" name="Picture 11" descr="A close up of a logo&#10;&#10;Description automatically generated">
            <a:extLst>
              <a:ext uri="{FF2B5EF4-FFF2-40B4-BE49-F238E27FC236}">
                <a16:creationId xmlns="" xmlns:a16="http://schemas.microsoft.com/office/drawing/2014/main" id="{3C3AAE81-09E8-1C40-9841-86E97637AEF9}"/>
              </a:ext>
            </a:extLst>
          </p:cNvPr>
          <p:cNvPicPr>
            <a:picLocks noChangeAspect="1"/>
          </p:cNvPicPr>
          <p:nvPr/>
        </p:nvPicPr>
        <p:blipFill>
          <a:blip r:embed="rId4"/>
          <a:stretch>
            <a:fillRect/>
          </a:stretch>
        </p:blipFill>
        <p:spPr>
          <a:xfrm>
            <a:off x="6726723" y="6169738"/>
            <a:ext cx="2248403" cy="593578"/>
          </a:xfrm>
          <a:prstGeom prst="rect">
            <a:avLst/>
          </a:prstGeom>
        </p:spPr>
      </p:pic>
      <p:pic>
        <p:nvPicPr>
          <p:cNvPr id="13" name="Picture 12">
            <a:extLst>
              <a:ext uri="{FF2B5EF4-FFF2-40B4-BE49-F238E27FC236}">
                <a16:creationId xmlns="" xmlns:a16="http://schemas.microsoft.com/office/drawing/2014/main" id="{9914F591-57B9-AF45-84B8-39BFFCBA8C9C}"/>
              </a:ext>
            </a:extLst>
          </p:cNvPr>
          <p:cNvPicPr>
            <a:picLocks noChangeAspect="1"/>
          </p:cNvPicPr>
          <p:nvPr userDrawn="1"/>
        </p:nvPicPr>
        <p:blipFill>
          <a:blip r:embed="rId2"/>
          <a:stretch>
            <a:fillRect/>
          </a:stretch>
        </p:blipFill>
        <p:spPr>
          <a:xfrm>
            <a:off x="6" y="2034540"/>
            <a:ext cx="9143999" cy="4823460"/>
          </a:xfrm>
          <a:prstGeom prst="rect">
            <a:avLst/>
          </a:prstGeom>
        </p:spPr>
      </p:pic>
      <p:cxnSp>
        <p:nvCxnSpPr>
          <p:cNvPr id="16" name="Straight Connector 15"/>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sp>
        <p:nvSpPr>
          <p:cNvPr id="19" name="Rectangle 18"/>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7418252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ppel Mission Statement">
    <p:bg>
      <p:bgRef idx="1001">
        <a:schemeClr val="bg2"/>
      </p:bgRef>
    </p:bg>
    <p:spTree>
      <p:nvGrpSpPr>
        <p:cNvPr id="1" name=""/>
        <p:cNvGrpSpPr/>
        <p:nvPr/>
      </p:nvGrpSpPr>
      <p:grpSpPr>
        <a:xfrm>
          <a:off x="0" y="0"/>
          <a:ext cx="0" cy="0"/>
          <a:chOff x="0" y="0"/>
          <a:chExt cx="0" cy="0"/>
        </a:xfrm>
      </p:grpSpPr>
      <p:sp>
        <p:nvSpPr>
          <p:cNvPr id="5" name="Rectangle 4"/>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sp>
        <p:nvSpPr>
          <p:cNvPr id="12" name="Title 1"/>
          <p:cNvSpPr txBox="1">
            <a:spLocks/>
          </p:cNvSpPr>
          <p:nvPr userDrawn="1"/>
        </p:nvSpPr>
        <p:spPr>
          <a:xfrm>
            <a:off x="761202" y="768645"/>
            <a:ext cx="8314638" cy="580638"/>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sz="3800" b="0" dirty="0">
                <a:solidFill>
                  <a:schemeClr val="bg2"/>
                </a:solidFill>
                <a:latin typeface="Arial" charset="0"/>
                <a:ea typeface="Arial" charset="0"/>
                <a:cs typeface="Arial" charset="0"/>
              </a:rPr>
              <a:t>Mission Statement</a:t>
            </a:r>
          </a:p>
        </p:txBody>
      </p:sp>
      <p:sp>
        <p:nvSpPr>
          <p:cNvPr id="17" name="Text Placeholder 2"/>
          <p:cNvSpPr txBox="1">
            <a:spLocks/>
          </p:cNvSpPr>
          <p:nvPr userDrawn="1"/>
        </p:nvSpPr>
        <p:spPr>
          <a:xfrm>
            <a:off x="1072487" y="1453056"/>
            <a:ext cx="6460956" cy="3747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solidFill>
                  <a:schemeClr val="bg2"/>
                </a:solidFill>
                <a:latin typeface="Arial" charset="0"/>
                <a:ea typeface="Arial" charset="0"/>
                <a:cs typeface="Arial" charset="0"/>
              </a:rPr>
              <a:t>To achieve better health, and contain costs, </a:t>
            </a:r>
            <a:br>
              <a:rPr lang="en-US" sz="1800" dirty="0">
                <a:solidFill>
                  <a:schemeClr val="bg2"/>
                </a:solidFill>
                <a:latin typeface="Arial" charset="0"/>
                <a:ea typeface="Arial" charset="0"/>
                <a:cs typeface="Arial" charset="0"/>
              </a:rPr>
            </a:br>
            <a:r>
              <a:rPr lang="en-US" sz="1800" dirty="0">
                <a:solidFill>
                  <a:schemeClr val="bg2"/>
                </a:solidFill>
                <a:latin typeface="Arial" charset="0"/>
                <a:ea typeface="Arial" charset="0"/>
                <a:cs typeface="Arial" charset="0"/>
              </a:rPr>
              <a:t>we must simultaneously improve population </a:t>
            </a:r>
            <a:br>
              <a:rPr lang="en-US" sz="1800" dirty="0">
                <a:solidFill>
                  <a:schemeClr val="bg2"/>
                </a:solidFill>
                <a:latin typeface="Arial" charset="0"/>
                <a:ea typeface="Arial" charset="0"/>
                <a:cs typeface="Arial" charset="0"/>
              </a:rPr>
            </a:br>
            <a:r>
              <a:rPr lang="en-US" sz="1800" dirty="0">
                <a:solidFill>
                  <a:schemeClr val="bg2"/>
                </a:solidFill>
                <a:latin typeface="Arial" charset="0"/>
                <a:ea typeface="Arial" charset="0"/>
                <a:cs typeface="Arial" charset="0"/>
              </a:rPr>
              <a:t>health and fundamentally redesign how we </a:t>
            </a:r>
            <a:br>
              <a:rPr lang="en-US" sz="1800" dirty="0">
                <a:solidFill>
                  <a:schemeClr val="bg2"/>
                </a:solidFill>
                <a:latin typeface="Arial" charset="0"/>
                <a:ea typeface="Arial" charset="0"/>
                <a:cs typeface="Arial" charset="0"/>
              </a:rPr>
            </a:br>
            <a:r>
              <a:rPr lang="en-US" sz="1800" dirty="0">
                <a:solidFill>
                  <a:schemeClr val="bg2"/>
                </a:solidFill>
                <a:latin typeface="Arial" charset="0"/>
                <a:ea typeface="Arial" charset="0"/>
                <a:cs typeface="Arial" charset="0"/>
              </a:rPr>
              <a:t>deliver care. The </a:t>
            </a:r>
            <a:r>
              <a:rPr lang="en-US" sz="1800" dirty="0" err="1">
                <a:solidFill>
                  <a:schemeClr val="bg2"/>
                </a:solidFill>
                <a:latin typeface="Arial" charset="0"/>
                <a:ea typeface="Arial" charset="0"/>
                <a:cs typeface="Arial" charset="0"/>
              </a:rPr>
              <a:t>Rippel</a:t>
            </a:r>
            <a:r>
              <a:rPr lang="en-US" sz="1800" dirty="0">
                <a:solidFill>
                  <a:schemeClr val="bg2"/>
                </a:solidFill>
                <a:latin typeface="Arial" charset="0"/>
                <a:ea typeface="Arial" charset="0"/>
                <a:cs typeface="Arial" charset="0"/>
              </a:rPr>
              <a:t> Foundation’s mission </a:t>
            </a:r>
            <a:br>
              <a:rPr lang="en-US" sz="1800" dirty="0">
                <a:solidFill>
                  <a:schemeClr val="bg2"/>
                </a:solidFill>
                <a:latin typeface="Arial" charset="0"/>
                <a:ea typeface="Arial" charset="0"/>
                <a:cs typeface="Arial" charset="0"/>
              </a:rPr>
            </a:br>
            <a:r>
              <a:rPr lang="en-US" sz="1800" dirty="0">
                <a:solidFill>
                  <a:schemeClr val="bg2"/>
                </a:solidFill>
                <a:latin typeface="Arial" charset="0"/>
                <a:ea typeface="Arial" charset="0"/>
                <a:cs typeface="Arial" charset="0"/>
              </a:rPr>
              <a:t>is to seed and support innovations at the </a:t>
            </a:r>
            <a:br>
              <a:rPr lang="en-US" sz="1800" dirty="0">
                <a:solidFill>
                  <a:schemeClr val="bg2"/>
                </a:solidFill>
                <a:latin typeface="Arial" charset="0"/>
                <a:ea typeface="Arial" charset="0"/>
                <a:cs typeface="Arial" charset="0"/>
              </a:rPr>
            </a:br>
            <a:r>
              <a:rPr lang="en-US" sz="1800" dirty="0">
                <a:solidFill>
                  <a:schemeClr val="bg2"/>
                </a:solidFill>
                <a:latin typeface="Arial" charset="0"/>
                <a:ea typeface="Arial" charset="0"/>
                <a:cs typeface="Arial" charset="0"/>
              </a:rPr>
              <a:t>frontiers of this challenging work.</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3443" y="4027262"/>
            <a:ext cx="3225460" cy="105795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 Author Title Pag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012B609A-7D6F-614D-9B37-E9A18D356C9D}"/>
              </a:ext>
            </a:extLst>
          </p:cNvPr>
          <p:cNvPicPr>
            <a:picLocks noChangeAspect="1"/>
          </p:cNvPicPr>
          <p:nvPr/>
        </p:nvPicPr>
        <p:blipFill>
          <a:blip r:embed="rId2"/>
          <a:stretch>
            <a:fillRect/>
          </a:stretch>
        </p:blipFill>
        <p:spPr>
          <a:xfrm>
            <a:off x="0" y="2034540"/>
            <a:ext cx="9143999" cy="4823460"/>
          </a:xfrm>
          <a:prstGeom prst="rect">
            <a:avLst/>
          </a:prstGeom>
        </p:spPr>
      </p:pic>
      <p:cxnSp>
        <p:nvCxnSpPr>
          <p:cNvPr id="14" name="Straight Connector 13"/>
          <p:cNvCxnSpPr/>
          <p:nvPr/>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00" y="484050"/>
            <a:ext cx="3227412" cy="1355513"/>
          </a:xfrm>
          <a:prstGeom prst="rect">
            <a:avLst/>
          </a:prstGeom>
        </p:spPr>
      </p:pic>
      <p:sp>
        <p:nvSpPr>
          <p:cNvPr id="5" name="Rectangle 4"/>
          <p:cNvSpPr/>
          <p:nvPr/>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6"/>
          <p:cNvSpPr>
            <a:spLocks noGrp="1"/>
          </p:cNvSpPr>
          <p:nvPr>
            <p:ph type="body" sz="quarter" idx="16" hasCustomPrompt="1"/>
          </p:nvPr>
        </p:nvSpPr>
        <p:spPr>
          <a:xfrm>
            <a:off x="457200" y="3976311"/>
            <a:ext cx="4195764"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0" y="4495300"/>
            <a:ext cx="2818913"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sp>
        <p:nvSpPr>
          <p:cNvPr id="31" name="Text Placeholder 30"/>
          <p:cNvSpPr>
            <a:spLocks noGrp="1"/>
          </p:cNvSpPr>
          <p:nvPr>
            <p:ph type="body" sz="quarter" idx="18" hasCustomPrompt="1"/>
          </p:nvPr>
        </p:nvSpPr>
        <p:spPr>
          <a:xfrm>
            <a:off x="457200" y="5394162"/>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sp>
        <p:nvSpPr>
          <p:cNvPr id="33" name="Text Placeholder 30"/>
          <p:cNvSpPr>
            <a:spLocks noGrp="1"/>
          </p:cNvSpPr>
          <p:nvPr>
            <p:ph type="body" sz="quarter" idx="19" hasCustomPrompt="1"/>
          </p:nvPr>
        </p:nvSpPr>
        <p:spPr>
          <a:xfrm>
            <a:off x="457200" y="5720070"/>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2 Name  |  Position</a:t>
            </a:r>
          </a:p>
        </p:txBody>
      </p:sp>
      <p:pic>
        <p:nvPicPr>
          <p:cNvPr id="11" name="Picture 10">
            <a:extLst>
              <a:ext uri="{FF2B5EF4-FFF2-40B4-BE49-F238E27FC236}">
                <a16:creationId xmlns="" xmlns:a16="http://schemas.microsoft.com/office/drawing/2014/main" id="{012B609A-7D6F-614D-9B37-E9A18D356C9D}"/>
              </a:ext>
            </a:extLst>
          </p:cNvPr>
          <p:cNvPicPr>
            <a:picLocks noChangeAspect="1"/>
          </p:cNvPicPr>
          <p:nvPr userDrawn="1"/>
        </p:nvPicPr>
        <p:blipFill>
          <a:blip r:embed="rId2"/>
          <a:stretch>
            <a:fillRect/>
          </a:stretch>
        </p:blipFill>
        <p:spPr>
          <a:xfrm>
            <a:off x="6" y="2034540"/>
            <a:ext cx="9143999" cy="4823460"/>
          </a:xfrm>
          <a:prstGeom prst="rect">
            <a:avLst/>
          </a:prstGeom>
        </p:spPr>
      </p:pic>
      <p:cxnSp>
        <p:nvCxnSpPr>
          <p:cNvPr id="12" name="Straight Connector 11"/>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
        <p:nvSpPr>
          <p:cNvPr id="16" name="Rectangle 15"/>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0110970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White Section Page">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0"/>
          <p:cNvSpPr>
            <a:spLocks noGrp="1"/>
          </p:cNvSpPr>
          <p:nvPr>
            <p:ph type="body" sz="quarter" idx="10" hasCustomPrompt="1"/>
          </p:nvPr>
        </p:nvSpPr>
        <p:spPr>
          <a:xfrm>
            <a:off x="6254449" y="5030502"/>
            <a:ext cx="2427588" cy="443198"/>
          </a:xfrm>
          <a:prstGeom prst="rect">
            <a:avLst/>
          </a:prstGeom>
        </p:spPr>
        <p:txBody>
          <a:bodyPr vert="horz" wrap="none" lIns="0" tIns="0" rIns="0" bIns="0" anchor="b" anchorCtr="0">
            <a:spAutoFit/>
          </a:bodyPr>
          <a:lstStyle>
            <a:lvl1pPr marL="0" indent="0" algn="r">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
        <p:nvSpPr>
          <p:cNvPr id="19" name="Text Placeholder 10"/>
          <p:cNvSpPr>
            <a:spLocks noGrp="1"/>
          </p:cNvSpPr>
          <p:nvPr>
            <p:ph type="body" sz="quarter" idx="11" hasCustomPrompt="1"/>
          </p:nvPr>
        </p:nvSpPr>
        <p:spPr>
          <a:xfrm>
            <a:off x="6899498" y="5549900"/>
            <a:ext cx="1782539" cy="276999"/>
          </a:xfrm>
          <a:prstGeom prst="rect">
            <a:avLst/>
          </a:prstGeom>
        </p:spPr>
        <p:txBody>
          <a:bodyPr vert="horz" wrap="none" lIns="0" tIns="0" rIns="0" bIns="0" anchor="t" anchorCtr="0">
            <a:spAutoFit/>
          </a:bodyPr>
          <a:lstStyle>
            <a:lvl1pPr marL="0" indent="0" algn="r">
              <a:buNone/>
              <a:defRPr sz="20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Subtitle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98153" cy="4794250"/>
          </a:xfrm>
          <a:prstGeom prst="rect">
            <a:avLst/>
          </a:prstGeom>
        </p:spPr>
      </p:pic>
      <p:sp>
        <p:nvSpPr>
          <p:cNvPr id="6" name="TextBox 5">
            <a:extLst>
              <a:ext uri="{FF2B5EF4-FFF2-40B4-BE49-F238E27FC236}">
                <a16:creationId xmlns="" xmlns:a16="http://schemas.microsoft.com/office/drawing/2014/main" id="{8EB8FE32-DC46-A943-A64D-F14902697BA0}"/>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
        <p:nvSpPr>
          <p:cNvPr id="7" name="Rectangle 6"/>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4398153" cy="4794250"/>
          </a:xfrm>
          <a:prstGeom prst="rect">
            <a:avLst/>
          </a:prstGeom>
        </p:spPr>
      </p:pic>
    </p:spTree>
    <p:extLst>
      <p:ext uri="{BB962C8B-B14F-4D97-AF65-F5344CB8AC3E}">
        <p14:creationId xmlns:p14="http://schemas.microsoft.com/office/powerpoint/2010/main" val="4200396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White Section Page w Quote">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0"/>
          <p:cNvSpPr>
            <a:spLocks noGrp="1"/>
          </p:cNvSpPr>
          <p:nvPr>
            <p:ph type="body" sz="quarter" idx="10" hasCustomPrompt="1"/>
          </p:nvPr>
        </p:nvSpPr>
        <p:spPr>
          <a:xfrm>
            <a:off x="6254449" y="5030502"/>
            <a:ext cx="2427588" cy="443198"/>
          </a:xfrm>
          <a:prstGeom prst="rect">
            <a:avLst/>
          </a:prstGeom>
        </p:spPr>
        <p:txBody>
          <a:bodyPr vert="horz" wrap="none" lIns="0" tIns="0" rIns="0" bIns="0" anchor="b" anchorCtr="0">
            <a:spAutoFit/>
          </a:bodyPr>
          <a:lstStyle>
            <a:lvl1pPr marL="0" indent="0" algn="r">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
        <p:nvSpPr>
          <p:cNvPr id="19" name="Text Placeholder 10"/>
          <p:cNvSpPr>
            <a:spLocks noGrp="1"/>
          </p:cNvSpPr>
          <p:nvPr>
            <p:ph type="body" sz="quarter" idx="11" hasCustomPrompt="1"/>
          </p:nvPr>
        </p:nvSpPr>
        <p:spPr>
          <a:xfrm>
            <a:off x="6899498" y="5549900"/>
            <a:ext cx="1782539" cy="276999"/>
          </a:xfrm>
          <a:prstGeom prst="rect">
            <a:avLst/>
          </a:prstGeom>
        </p:spPr>
        <p:txBody>
          <a:bodyPr vert="horz" wrap="none" lIns="0" tIns="0" rIns="0" bIns="0" anchor="t" anchorCtr="0">
            <a:spAutoFit/>
          </a:bodyPr>
          <a:lstStyle>
            <a:lvl1pPr marL="0" indent="0" algn="r">
              <a:buNone/>
              <a:defRPr sz="20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Subtitle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98153" cy="4794250"/>
          </a:xfrm>
          <a:prstGeom prst="rect">
            <a:avLst/>
          </a:prstGeom>
        </p:spPr>
      </p:pic>
      <p:sp>
        <p:nvSpPr>
          <p:cNvPr id="8" name="Text Placeholder 13"/>
          <p:cNvSpPr>
            <a:spLocks noGrp="1"/>
          </p:cNvSpPr>
          <p:nvPr>
            <p:ph type="body" sz="quarter" idx="13" hasCustomPrompt="1"/>
          </p:nvPr>
        </p:nvSpPr>
        <p:spPr>
          <a:xfrm>
            <a:off x="4874808" y="628650"/>
            <a:ext cx="3792537" cy="2154436"/>
          </a:xfrm>
          <a:prstGeom prst="rect">
            <a:avLst/>
          </a:prstGeom>
          <a:noFill/>
        </p:spPr>
        <p:txBody>
          <a:bodyPr wrap="square" lIns="0" tIns="0" rIns="0" bIns="0">
            <a:spAutoFit/>
          </a:bodyPr>
          <a:lstStyle>
            <a:lvl1pPr marL="114300" indent="-114300">
              <a:lnSpc>
                <a:spcPct val="100000"/>
              </a:lnSpc>
              <a:spcBef>
                <a:spcPts val="0"/>
              </a:spcBef>
              <a:buNone/>
              <a:tabLst/>
              <a:defRPr sz="20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text area for short or long quotes. This text box can be adjusted in size. Quote citation text block should butt against the bottom of this text block. Please use quote marks on beginning and end of quote”</a:t>
            </a:r>
          </a:p>
        </p:txBody>
      </p:sp>
      <p:sp>
        <p:nvSpPr>
          <p:cNvPr id="9" name="Text Placeholder 13"/>
          <p:cNvSpPr>
            <a:spLocks noGrp="1"/>
          </p:cNvSpPr>
          <p:nvPr>
            <p:ph type="body" sz="quarter" idx="14" hasCustomPrompt="1"/>
          </p:nvPr>
        </p:nvSpPr>
        <p:spPr>
          <a:xfrm>
            <a:off x="4874808" y="2783086"/>
            <a:ext cx="3792537" cy="400110"/>
          </a:xfrm>
          <a:prstGeom prst="rect">
            <a:avLst/>
          </a:prstGeom>
          <a:noFill/>
        </p:spPr>
        <p:txBody>
          <a:bodyPr wrap="square" lIns="91440" tIns="91440" rIns="91440" bIns="91440">
            <a:spAutoFit/>
          </a:bodyPr>
          <a:lstStyle>
            <a:lvl1pPr marL="114300" indent="-114300" algn="r">
              <a:lnSpc>
                <a:spcPct val="100000"/>
              </a:lnSpc>
              <a:spcBef>
                <a:spcPts val="0"/>
              </a:spcBef>
              <a:buNone/>
              <a:tabLst/>
              <a:defRPr sz="14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Quote author</a:t>
            </a:r>
          </a:p>
        </p:txBody>
      </p:sp>
      <p:sp>
        <p:nvSpPr>
          <p:cNvPr id="10" name="TextBox 9">
            <a:extLst>
              <a:ext uri="{FF2B5EF4-FFF2-40B4-BE49-F238E27FC236}">
                <a16:creationId xmlns="" xmlns:a16="http://schemas.microsoft.com/office/drawing/2014/main" id="{A0F7E6F3-9A24-2545-8062-4C69E3A58D81}"/>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
        <p:nvSpPr>
          <p:cNvPr id="11" name="Rectangle 10"/>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4398153" cy="4794250"/>
          </a:xfrm>
          <a:prstGeom prst="rect">
            <a:avLst/>
          </a:prstGeom>
        </p:spPr>
      </p:pic>
    </p:spTree>
    <p:extLst>
      <p:ext uri="{BB962C8B-B14F-4D97-AF65-F5344CB8AC3E}">
        <p14:creationId xmlns:p14="http://schemas.microsoft.com/office/powerpoint/2010/main" val="29014575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with Header / Footer">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230CF83-3526-B849-8378-134F43ADAF19}"/>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4212284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with Header only">
    <p:spTree>
      <p:nvGrpSpPr>
        <p:cNvPr id="1" name=""/>
        <p:cNvGrpSpPr/>
        <p:nvPr/>
      </p:nvGrpSpPr>
      <p:grpSpPr>
        <a:xfrm>
          <a:off x="0" y="0"/>
          <a:ext cx="0" cy="0"/>
          <a:chOff x="0" y="0"/>
          <a:chExt cx="0" cy="0"/>
        </a:xfrm>
      </p:grpSpPr>
      <p:sp>
        <p:nvSpPr>
          <p:cNvPr id="2" name="Rectangle 1"/>
          <p:cNvSpPr/>
          <p:nvPr/>
        </p:nvSpPr>
        <p:spPr>
          <a:xfrm>
            <a:off x="0" y="155510"/>
            <a:ext cx="9144000" cy="67024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charset="0"/>
            </a:endParaRPr>
          </a:p>
        </p:txBody>
      </p:sp>
      <p:sp>
        <p:nvSpPr>
          <p:cNvPr id="3" name="TextBox 2">
            <a:extLst>
              <a:ext uri="{FF2B5EF4-FFF2-40B4-BE49-F238E27FC236}">
                <a16:creationId xmlns="" xmlns:a16="http://schemas.microsoft.com/office/drawing/2014/main" id="{0EEC6ACE-DDBF-4E4A-8C65-12BE096EE05E}"/>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
        <p:nvSpPr>
          <p:cNvPr id="4" name="Rectangle 3"/>
          <p:cNvSpPr/>
          <p:nvPr userDrawn="1"/>
        </p:nvSpPr>
        <p:spPr>
          <a:xfrm>
            <a:off x="0" y="155510"/>
            <a:ext cx="9144000" cy="67024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Tree>
    <p:extLst>
      <p:ext uri="{BB962C8B-B14F-4D97-AF65-F5344CB8AC3E}">
        <p14:creationId xmlns:p14="http://schemas.microsoft.com/office/powerpoint/2010/main" val="4160658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with Footer only">
    <p:spTree>
      <p:nvGrpSpPr>
        <p:cNvPr id="1" name=""/>
        <p:cNvGrpSpPr/>
        <p:nvPr/>
      </p:nvGrpSpPr>
      <p:grpSpPr>
        <a:xfrm>
          <a:off x="0" y="0"/>
          <a:ext cx="0" cy="0"/>
          <a:chOff x="0" y="0"/>
          <a:chExt cx="0" cy="0"/>
        </a:xfrm>
      </p:grpSpPr>
      <p:sp>
        <p:nvSpPr>
          <p:cNvPr id="2" name="Rectangle 1"/>
          <p:cNvSpPr/>
          <p:nvPr/>
        </p:nvSpPr>
        <p:spPr>
          <a:xfrm>
            <a:off x="0" y="0"/>
            <a:ext cx="9144000" cy="6307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charset="0"/>
            </a:endParaRPr>
          </a:p>
        </p:txBody>
      </p:sp>
      <p:sp>
        <p:nvSpPr>
          <p:cNvPr id="3" name="TextBox 2">
            <a:extLst>
              <a:ext uri="{FF2B5EF4-FFF2-40B4-BE49-F238E27FC236}">
                <a16:creationId xmlns="" xmlns:a16="http://schemas.microsoft.com/office/drawing/2014/main" id="{40B09C01-8D8A-B247-B4FF-56B4573F71B0}"/>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
        <p:nvSpPr>
          <p:cNvPr id="4" name="Rectangle 3"/>
          <p:cNvSpPr/>
          <p:nvPr userDrawn="1"/>
        </p:nvSpPr>
        <p:spPr>
          <a:xfrm>
            <a:off x="0" y="0"/>
            <a:ext cx="9144000" cy="6307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Tree>
    <p:extLst>
      <p:ext uri="{BB962C8B-B14F-4D97-AF65-F5344CB8AC3E}">
        <p14:creationId xmlns:p14="http://schemas.microsoft.com/office/powerpoint/2010/main" val="21346890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All Blank - No Footer / Header">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charset="0"/>
            </a:endParaRPr>
          </a:p>
        </p:txBody>
      </p:sp>
      <p:sp>
        <p:nvSpPr>
          <p:cNvPr id="3" name="TextBox 2">
            <a:extLst>
              <a:ext uri="{FF2B5EF4-FFF2-40B4-BE49-F238E27FC236}">
                <a16:creationId xmlns="" xmlns:a16="http://schemas.microsoft.com/office/drawing/2014/main" id="{309083D5-57FD-F745-B477-A65FEFCDB5E3}"/>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
        <p:nvSpPr>
          <p:cNvPr id="4" name="Rectangle 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Tree>
    <p:extLst>
      <p:ext uri="{BB962C8B-B14F-4D97-AF65-F5344CB8AC3E}">
        <p14:creationId xmlns:p14="http://schemas.microsoft.com/office/powerpoint/2010/main" val="34438755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 Subtitle / Bullet Points">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5" name="Text Placeholder 14"/>
          <p:cNvSpPr>
            <a:spLocks noGrp="1"/>
          </p:cNvSpPr>
          <p:nvPr>
            <p:ph type="body" sz="quarter" idx="11" hasCustomPrompt="1"/>
          </p:nvPr>
        </p:nvSpPr>
        <p:spPr>
          <a:xfrm>
            <a:off x="484271" y="1096282"/>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8" name="Text Placeholder 17"/>
          <p:cNvSpPr>
            <a:spLocks noGrp="1"/>
          </p:cNvSpPr>
          <p:nvPr>
            <p:ph type="body" sz="quarter" idx="12" hasCustomPrompt="1"/>
          </p:nvPr>
        </p:nvSpPr>
        <p:spPr>
          <a:xfrm>
            <a:off x="484187" y="1823742"/>
            <a:ext cx="8202613" cy="1641475"/>
          </a:xfrm>
          <a:prstGeom prst="rect">
            <a:avLst/>
          </a:prstGeom>
        </p:spPr>
        <p:txBody>
          <a:bodyPr wrap="square" lIns="91440" tIns="0" rIns="0" bIns="0">
            <a:spAutoFit/>
          </a:bodyPr>
          <a:lstStyle>
            <a:lvl1pPr marL="228600" indent="-228600">
              <a:spcBef>
                <a:spcPts val="0"/>
              </a:spcBef>
              <a:buClr>
                <a:schemeClr val="accent1"/>
              </a:buClr>
              <a:buFont typeface="Arial" charset="0"/>
              <a:buChar char="•"/>
              <a:tabLst/>
              <a:defRPr sz="2000" b="0" i="0">
                <a:latin typeface="+mn-lt"/>
                <a:ea typeface="Arial Bold" charset="0"/>
                <a:cs typeface="Arial Bold" charset="0"/>
              </a:defRPr>
            </a:lvl1pPr>
            <a:lvl2pPr marL="685800" indent="-228600">
              <a:buClr>
                <a:schemeClr val="accent1"/>
              </a:buClr>
              <a:buFont typeface="Arial" charset="0"/>
              <a:buChar char="•"/>
              <a:tabLst/>
              <a:defRPr sz="2000" b="0" i="0" baseline="0">
                <a:latin typeface="+mn-lt"/>
                <a:ea typeface="Arial Regular" charset="0"/>
                <a:cs typeface="Arial Regular" charset="0"/>
              </a:defRPr>
            </a:lvl2pPr>
            <a:lvl3pPr marL="1143000" indent="-228600">
              <a:buClr>
                <a:schemeClr val="accent1"/>
              </a:buClr>
              <a:buFont typeface="Arial" charset="0"/>
              <a:buChar char="•"/>
              <a:tabLst/>
              <a:defRPr sz="2000" b="0" i="0">
                <a:latin typeface="+mn-lt"/>
                <a:ea typeface="Arial Regular" charset="0"/>
                <a:cs typeface="Arial Regular" charset="0"/>
              </a:defRPr>
            </a:lvl3pPr>
            <a:lvl4pPr marL="1600200" indent="-228600">
              <a:buClr>
                <a:schemeClr val="accent1"/>
              </a:buClr>
              <a:buFont typeface="Arial" charset="0"/>
              <a:buChar char="•"/>
              <a:tabLst/>
              <a:defRPr sz="2000" b="0" i="0">
                <a:latin typeface="+mn-lt"/>
                <a:ea typeface="Arial Regular" charset="0"/>
                <a:cs typeface="Arial Regular" charset="0"/>
              </a:defRPr>
            </a:lvl4pPr>
            <a:lvl5pPr marL="2057400" indent="-228600">
              <a:buClr>
                <a:schemeClr val="accent1"/>
              </a:buClr>
              <a:buFont typeface="Arial" charset="0"/>
              <a:buChar char="•"/>
              <a:tabLst/>
              <a:defRPr sz="2000" b="0" i="0" baseline="0">
                <a:latin typeface="+mn-lt"/>
                <a:ea typeface="Arial Regular" charset="0"/>
                <a:cs typeface="Arial Regular" charset="0"/>
              </a:defRPr>
            </a:lvl5pPr>
          </a:lstStyle>
          <a:p>
            <a:pPr lvl="0"/>
            <a:r>
              <a:rPr lang="en-US" dirty="0"/>
              <a:t>Click to edit bullet styles</a:t>
            </a:r>
          </a:p>
          <a:p>
            <a:pPr lvl="1"/>
            <a:r>
              <a:rPr lang="en-US" dirty="0"/>
              <a:t>Tab in for 2nd level</a:t>
            </a:r>
          </a:p>
          <a:p>
            <a:pPr lvl="2"/>
            <a:r>
              <a:rPr lang="en-US" dirty="0"/>
              <a:t>3rd level</a:t>
            </a:r>
          </a:p>
          <a:p>
            <a:pPr lvl="3"/>
            <a:r>
              <a:rPr lang="en-US" dirty="0"/>
              <a:t>4th level</a:t>
            </a:r>
          </a:p>
          <a:p>
            <a:pPr lvl="4"/>
            <a:r>
              <a:rPr lang="en-US" dirty="0"/>
              <a:t>5th level</a:t>
            </a:r>
          </a:p>
        </p:txBody>
      </p:sp>
      <p:sp>
        <p:nvSpPr>
          <p:cNvPr id="5" name="TextBox 4">
            <a:extLst>
              <a:ext uri="{FF2B5EF4-FFF2-40B4-BE49-F238E27FC236}">
                <a16:creationId xmlns="" xmlns:a16="http://schemas.microsoft.com/office/drawing/2014/main" id="{B7240F09-9EDC-4344-8C97-FDB03348B9AC}"/>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28659481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 Subtitle / Bullets / Picture Righ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3" name="Text Placeholder 14"/>
          <p:cNvSpPr>
            <a:spLocks noGrp="1"/>
          </p:cNvSpPr>
          <p:nvPr>
            <p:ph type="body" sz="quarter" idx="11" hasCustomPrompt="1"/>
          </p:nvPr>
        </p:nvSpPr>
        <p:spPr>
          <a:xfrm>
            <a:off x="484271" y="1096282"/>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5" name="Picture Placeholder 4"/>
          <p:cNvSpPr>
            <a:spLocks noGrp="1"/>
          </p:cNvSpPr>
          <p:nvPr>
            <p:ph type="pic" sz="quarter" idx="16" hasCustomPrompt="1"/>
          </p:nvPr>
        </p:nvSpPr>
        <p:spPr>
          <a:xfrm>
            <a:off x="5035550" y="1562146"/>
            <a:ext cx="3657600" cy="4343400"/>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r>
              <a:rPr lang="en-US" dirty="0"/>
              <a:t>Picture sized to 4”w x 4.75”h</a:t>
            </a:r>
          </a:p>
        </p:txBody>
      </p:sp>
      <p:sp>
        <p:nvSpPr>
          <p:cNvPr id="20" name="Text Placeholder 17"/>
          <p:cNvSpPr>
            <a:spLocks noGrp="1"/>
          </p:cNvSpPr>
          <p:nvPr>
            <p:ph type="body" sz="quarter" idx="12" hasCustomPrompt="1"/>
          </p:nvPr>
        </p:nvSpPr>
        <p:spPr>
          <a:xfrm>
            <a:off x="484187" y="1823742"/>
            <a:ext cx="4195763" cy="1641475"/>
          </a:xfrm>
          <a:prstGeom prst="rect">
            <a:avLst/>
          </a:prstGeom>
        </p:spPr>
        <p:txBody>
          <a:bodyPr wrap="square" lIns="91440" tIns="0" rIns="0" bIns="0">
            <a:spAutoFit/>
          </a:bodyPr>
          <a:lstStyle>
            <a:lvl1pPr marL="228600" indent="-228600">
              <a:spcBef>
                <a:spcPts val="0"/>
              </a:spcBef>
              <a:buClr>
                <a:schemeClr val="accent1"/>
              </a:buClr>
              <a:buFont typeface="Arial" charset="0"/>
              <a:buChar char="•"/>
              <a:tabLst/>
              <a:defRPr sz="2000" b="0" i="0">
                <a:latin typeface="+mn-lt"/>
                <a:ea typeface="Arial Bold" charset="0"/>
                <a:cs typeface="Arial Bold" charset="0"/>
              </a:defRPr>
            </a:lvl1pPr>
            <a:lvl2pPr marL="685800" indent="-228600">
              <a:buClr>
                <a:schemeClr val="accent1"/>
              </a:buClr>
              <a:buFont typeface="Arial" charset="0"/>
              <a:buChar char="•"/>
              <a:tabLst/>
              <a:defRPr sz="2000" b="0" i="0" baseline="0">
                <a:latin typeface="+mn-lt"/>
                <a:ea typeface="Arial Regular" charset="0"/>
                <a:cs typeface="Arial Regular" charset="0"/>
              </a:defRPr>
            </a:lvl2pPr>
            <a:lvl3pPr marL="1143000" indent="-228600">
              <a:buClr>
                <a:schemeClr val="accent1"/>
              </a:buClr>
              <a:buFont typeface="Arial" charset="0"/>
              <a:buChar char="•"/>
              <a:tabLst/>
              <a:defRPr sz="2000" b="0" i="0">
                <a:latin typeface="+mn-lt"/>
                <a:ea typeface="Arial Regular" charset="0"/>
                <a:cs typeface="Arial Regular" charset="0"/>
              </a:defRPr>
            </a:lvl3pPr>
            <a:lvl4pPr marL="1600200" indent="-228600">
              <a:buClr>
                <a:schemeClr val="accent1"/>
              </a:buClr>
              <a:buFont typeface="Arial" charset="0"/>
              <a:buChar char="•"/>
              <a:tabLst/>
              <a:defRPr sz="2000" b="0" i="0">
                <a:latin typeface="+mn-lt"/>
                <a:ea typeface="Arial Regular" charset="0"/>
                <a:cs typeface="Arial Regular" charset="0"/>
              </a:defRPr>
            </a:lvl4pPr>
            <a:lvl5pPr marL="2057400" indent="-228600">
              <a:buClr>
                <a:schemeClr val="accent1"/>
              </a:buClr>
              <a:buFont typeface="Arial" charset="0"/>
              <a:buChar char="•"/>
              <a:tabLst/>
              <a:defRPr sz="2000" b="0" i="0" baseline="0">
                <a:latin typeface="+mn-lt"/>
                <a:ea typeface="Arial Regular" charset="0"/>
                <a:cs typeface="Arial Regular" charset="0"/>
              </a:defRPr>
            </a:lvl5pPr>
          </a:lstStyle>
          <a:p>
            <a:pPr lvl="0"/>
            <a:r>
              <a:rPr lang="en-US" dirty="0"/>
              <a:t>Click to edit bullet styles</a:t>
            </a:r>
          </a:p>
          <a:p>
            <a:pPr lvl="1"/>
            <a:r>
              <a:rPr lang="en-US" dirty="0"/>
              <a:t>Tab in for 2nd level</a:t>
            </a:r>
          </a:p>
          <a:p>
            <a:pPr lvl="2"/>
            <a:r>
              <a:rPr lang="en-US" dirty="0"/>
              <a:t>3rd level</a:t>
            </a:r>
          </a:p>
          <a:p>
            <a:pPr lvl="3"/>
            <a:r>
              <a:rPr lang="en-US" dirty="0"/>
              <a:t>4th level</a:t>
            </a:r>
          </a:p>
          <a:p>
            <a:pPr lvl="4"/>
            <a:r>
              <a:rPr lang="en-US" dirty="0"/>
              <a:t>5th level</a:t>
            </a:r>
          </a:p>
        </p:txBody>
      </p:sp>
      <p:sp>
        <p:nvSpPr>
          <p:cNvPr id="6" name="TextBox 5">
            <a:extLst>
              <a:ext uri="{FF2B5EF4-FFF2-40B4-BE49-F238E27FC236}">
                <a16:creationId xmlns="" xmlns:a16="http://schemas.microsoft.com/office/drawing/2014/main" id="{AF49241A-159E-F340-B9FB-15177E9C51D8}"/>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29495778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 Subtitle / Bullets / Picture Lef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8" name="Text Placeholder 14"/>
          <p:cNvSpPr>
            <a:spLocks noGrp="1"/>
          </p:cNvSpPr>
          <p:nvPr>
            <p:ph type="body" sz="quarter" idx="11" hasCustomPrompt="1"/>
          </p:nvPr>
        </p:nvSpPr>
        <p:spPr>
          <a:xfrm>
            <a:off x="484271" y="1096282"/>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2" name="Picture Placeholder 4"/>
          <p:cNvSpPr>
            <a:spLocks noGrp="1"/>
          </p:cNvSpPr>
          <p:nvPr>
            <p:ph type="pic" sz="quarter" idx="16" hasCustomPrompt="1"/>
          </p:nvPr>
        </p:nvSpPr>
        <p:spPr>
          <a:xfrm>
            <a:off x="484187" y="1562146"/>
            <a:ext cx="3657600" cy="4343400"/>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r>
              <a:rPr lang="en-US" dirty="0"/>
              <a:t>Picture sized to 4”w x 4.75”h</a:t>
            </a:r>
          </a:p>
          <a:p>
            <a:endParaRPr lang="en-US" dirty="0"/>
          </a:p>
        </p:txBody>
      </p:sp>
      <p:sp>
        <p:nvSpPr>
          <p:cNvPr id="13" name="Text Placeholder 17"/>
          <p:cNvSpPr>
            <a:spLocks noGrp="1"/>
          </p:cNvSpPr>
          <p:nvPr>
            <p:ph type="body" sz="quarter" idx="12" hasCustomPrompt="1"/>
          </p:nvPr>
        </p:nvSpPr>
        <p:spPr>
          <a:xfrm>
            <a:off x="4572000" y="1823742"/>
            <a:ext cx="4114800" cy="1641475"/>
          </a:xfrm>
          <a:prstGeom prst="rect">
            <a:avLst/>
          </a:prstGeom>
        </p:spPr>
        <p:txBody>
          <a:bodyPr wrap="square" lIns="91440" tIns="0" rIns="0" bIns="0">
            <a:spAutoFit/>
          </a:bodyPr>
          <a:lstStyle>
            <a:lvl1pPr marL="228600" indent="-228600">
              <a:spcBef>
                <a:spcPts val="0"/>
              </a:spcBef>
              <a:buClr>
                <a:schemeClr val="accent1"/>
              </a:buClr>
              <a:buFont typeface="Arial" charset="0"/>
              <a:buChar char="•"/>
              <a:tabLst/>
              <a:defRPr sz="2000" b="0" i="0">
                <a:latin typeface="+mn-lt"/>
                <a:ea typeface="Arial Bold" charset="0"/>
                <a:cs typeface="Arial Bold" charset="0"/>
              </a:defRPr>
            </a:lvl1pPr>
            <a:lvl2pPr marL="685800" indent="-228600">
              <a:buClr>
                <a:schemeClr val="accent1"/>
              </a:buClr>
              <a:buFont typeface="Arial" charset="0"/>
              <a:buChar char="•"/>
              <a:tabLst/>
              <a:defRPr sz="2000" b="0" i="0" baseline="0">
                <a:latin typeface="+mn-lt"/>
                <a:ea typeface="Arial Regular" charset="0"/>
                <a:cs typeface="Arial Regular" charset="0"/>
              </a:defRPr>
            </a:lvl2pPr>
            <a:lvl3pPr marL="1143000" indent="-228600">
              <a:buClr>
                <a:schemeClr val="accent1"/>
              </a:buClr>
              <a:buFont typeface="Arial" charset="0"/>
              <a:buChar char="•"/>
              <a:tabLst/>
              <a:defRPr sz="2000" b="0" i="0">
                <a:latin typeface="+mn-lt"/>
                <a:ea typeface="Arial Regular" charset="0"/>
                <a:cs typeface="Arial Regular" charset="0"/>
              </a:defRPr>
            </a:lvl3pPr>
            <a:lvl4pPr marL="1600200" indent="-228600">
              <a:buClr>
                <a:schemeClr val="accent1"/>
              </a:buClr>
              <a:buFont typeface="Arial" charset="0"/>
              <a:buChar char="•"/>
              <a:tabLst/>
              <a:defRPr sz="2000" b="0" i="0">
                <a:latin typeface="+mn-lt"/>
                <a:ea typeface="Arial Regular" charset="0"/>
                <a:cs typeface="Arial Regular" charset="0"/>
              </a:defRPr>
            </a:lvl4pPr>
            <a:lvl5pPr marL="2057400" indent="-228600">
              <a:buClr>
                <a:schemeClr val="accent1"/>
              </a:buClr>
              <a:buFont typeface="Arial" charset="0"/>
              <a:buChar char="•"/>
              <a:tabLst/>
              <a:defRPr sz="2000" b="0" i="0" baseline="0">
                <a:latin typeface="+mn-lt"/>
                <a:ea typeface="Arial Regular" charset="0"/>
                <a:cs typeface="Arial Regular" charset="0"/>
              </a:defRPr>
            </a:lvl5pPr>
          </a:lstStyle>
          <a:p>
            <a:pPr lvl="0"/>
            <a:r>
              <a:rPr lang="en-US" dirty="0"/>
              <a:t>Click to edit bullet styles</a:t>
            </a:r>
          </a:p>
          <a:p>
            <a:pPr lvl="1"/>
            <a:r>
              <a:rPr lang="en-US" dirty="0"/>
              <a:t>Tab in for 2nd level</a:t>
            </a:r>
          </a:p>
          <a:p>
            <a:pPr lvl="2"/>
            <a:r>
              <a:rPr lang="en-US" dirty="0"/>
              <a:t>3rd level</a:t>
            </a:r>
          </a:p>
          <a:p>
            <a:pPr lvl="3"/>
            <a:r>
              <a:rPr lang="en-US" dirty="0"/>
              <a:t>4th level</a:t>
            </a:r>
          </a:p>
          <a:p>
            <a:pPr lvl="4"/>
            <a:r>
              <a:rPr lang="en-US" dirty="0"/>
              <a:t>5th level</a:t>
            </a:r>
          </a:p>
        </p:txBody>
      </p:sp>
      <p:sp>
        <p:nvSpPr>
          <p:cNvPr id="6" name="TextBox 5">
            <a:extLst>
              <a:ext uri="{FF2B5EF4-FFF2-40B4-BE49-F238E27FC236}">
                <a16:creationId xmlns="" xmlns:a16="http://schemas.microsoft.com/office/drawing/2014/main" id="{1B6A6AA2-EA53-C34F-9E9B-14F9098429F5}"/>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85616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Section Page">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10"/>
          <p:cNvSpPr>
            <a:spLocks noGrp="1"/>
          </p:cNvSpPr>
          <p:nvPr>
            <p:ph type="body" sz="quarter" idx="10" hasCustomPrompt="1"/>
          </p:nvPr>
        </p:nvSpPr>
        <p:spPr>
          <a:xfrm>
            <a:off x="6254515" y="5030502"/>
            <a:ext cx="2427524" cy="443198"/>
          </a:xfrm>
          <a:prstGeom prst="rect">
            <a:avLst/>
          </a:prstGeom>
        </p:spPr>
        <p:txBody>
          <a:bodyPr vert="horz" wrap="none" lIns="0" tIns="0" rIns="0" bIns="0" anchor="b" anchorCtr="0">
            <a:spAutoFit/>
          </a:bodyPr>
          <a:lstStyle>
            <a:lvl1pPr marL="0" indent="0" algn="r">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
        <p:nvSpPr>
          <p:cNvPr id="19" name="Text Placeholder 10"/>
          <p:cNvSpPr>
            <a:spLocks noGrp="1"/>
          </p:cNvSpPr>
          <p:nvPr>
            <p:ph type="body" sz="quarter" idx="11" hasCustomPrompt="1"/>
          </p:nvPr>
        </p:nvSpPr>
        <p:spPr>
          <a:xfrm>
            <a:off x="6899504" y="5549912"/>
            <a:ext cx="1782539" cy="276999"/>
          </a:xfrm>
          <a:prstGeom prst="rect">
            <a:avLst/>
          </a:prstGeom>
        </p:spPr>
        <p:txBody>
          <a:bodyPr vert="horz" wrap="none" lIns="0" tIns="0" rIns="0" bIns="0" anchor="t" anchorCtr="0">
            <a:spAutoFit/>
          </a:bodyPr>
          <a:lstStyle>
            <a:lvl1pPr marL="0" indent="0" algn="r">
              <a:buNone/>
              <a:defRPr sz="20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Subtitle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4398153" cy="479425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 Subtitle / Text / Picture Bottom">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484269" y="2880325"/>
            <a:ext cx="8229600" cy="320040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3.5”h</a:t>
            </a:r>
          </a:p>
        </p:txBody>
      </p:sp>
      <p:sp>
        <p:nvSpPr>
          <p:cNvPr id="11" name="Text Placeholder 17"/>
          <p:cNvSpPr>
            <a:spLocks noGrp="1"/>
          </p:cNvSpPr>
          <p:nvPr>
            <p:ph type="body" sz="quarter" idx="13" hasCustomPrompt="1"/>
          </p:nvPr>
        </p:nvSpPr>
        <p:spPr>
          <a:xfrm>
            <a:off x="484270" y="1613338"/>
            <a:ext cx="8207375" cy="276999"/>
          </a:xfrm>
          <a:prstGeom prst="rect">
            <a:avLst/>
          </a:prstGeom>
        </p:spPr>
        <p:txBody>
          <a:bodyPr lIns="0" tIns="0" rIns="0" bIns="0">
            <a:spAutoFit/>
          </a:bodyPr>
          <a:lstStyle>
            <a:lvl1pPr marL="0" indent="0">
              <a:lnSpc>
                <a:spcPct val="100000"/>
              </a:lnSpc>
              <a:spcBef>
                <a:spcPts val="0"/>
              </a:spcBef>
              <a:buNone/>
              <a:defRPr sz="1800" b="0" i="0" baseline="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 Minimal allowable font size 14pt</a:t>
            </a:r>
          </a:p>
        </p:txBody>
      </p:sp>
      <p:sp>
        <p:nvSpPr>
          <p:cNvPr id="7"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8" name="Text Placeholder 14"/>
          <p:cNvSpPr>
            <a:spLocks noGrp="1"/>
          </p:cNvSpPr>
          <p:nvPr>
            <p:ph type="body" sz="quarter" idx="11" hasCustomPrompt="1"/>
          </p:nvPr>
        </p:nvSpPr>
        <p:spPr>
          <a:xfrm>
            <a:off x="484271" y="1096282"/>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6" name="TextBox 5">
            <a:extLst>
              <a:ext uri="{FF2B5EF4-FFF2-40B4-BE49-F238E27FC236}">
                <a16:creationId xmlns="" xmlns:a16="http://schemas.microsoft.com/office/drawing/2014/main" id="{EA0730F2-B109-AB48-B7C5-4CD1C6F8D900}"/>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31390603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 Text / Picture Bottom">
    <p:spTree>
      <p:nvGrpSpPr>
        <p:cNvPr id="1" name=""/>
        <p:cNvGrpSpPr/>
        <p:nvPr/>
      </p:nvGrpSpPr>
      <p:grpSpPr>
        <a:xfrm>
          <a:off x="0" y="0"/>
          <a:ext cx="0" cy="0"/>
          <a:chOff x="0" y="0"/>
          <a:chExt cx="0" cy="0"/>
        </a:xfrm>
      </p:grpSpPr>
      <p:sp>
        <p:nvSpPr>
          <p:cNvPr id="6" name="Picture Placeholder 2"/>
          <p:cNvSpPr>
            <a:spLocks noGrp="1"/>
          </p:cNvSpPr>
          <p:nvPr>
            <p:ph type="pic" sz="quarter" idx="12" hasCustomPrompt="1"/>
          </p:nvPr>
        </p:nvSpPr>
        <p:spPr>
          <a:xfrm>
            <a:off x="484269" y="2880325"/>
            <a:ext cx="8229600" cy="320040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3.5”h</a:t>
            </a:r>
          </a:p>
        </p:txBody>
      </p:sp>
      <p:sp>
        <p:nvSpPr>
          <p:cNvPr id="7" name="Text Placeholder 17"/>
          <p:cNvSpPr>
            <a:spLocks noGrp="1"/>
          </p:cNvSpPr>
          <p:nvPr>
            <p:ph type="body" sz="quarter" idx="13" hasCustomPrompt="1"/>
          </p:nvPr>
        </p:nvSpPr>
        <p:spPr>
          <a:xfrm>
            <a:off x="484270" y="1304588"/>
            <a:ext cx="8207375" cy="276999"/>
          </a:xfrm>
          <a:prstGeom prst="rect">
            <a:avLst/>
          </a:prstGeom>
        </p:spPr>
        <p:txBody>
          <a:bodyPr lIns="0" tIns="0" rIns="0" bIns="0">
            <a:spAutoFit/>
          </a:bodyPr>
          <a:lstStyle>
            <a:lvl1pPr marL="0" indent="0">
              <a:lnSpc>
                <a:spcPct val="100000"/>
              </a:lnSpc>
              <a:spcBef>
                <a:spcPts val="0"/>
              </a:spcBef>
              <a:buNone/>
              <a:defRPr sz="1800" b="0" i="0" baseline="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 Minimal allowable font size 14pt</a:t>
            </a:r>
          </a:p>
        </p:txBody>
      </p:sp>
      <p:sp>
        <p:nvSpPr>
          <p:cNvPr id="8"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5" name="TextBox 4">
            <a:extLst>
              <a:ext uri="{FF2B5EF4-FFF2-40B4-BE49-F238E27FC236}">
                <a16:creationId xmlns="" xmlns:a16="http://schemas.microsoft.com/office/drawing/2014/main" id="{0023A0DF-030F-8445-872B-178322B6145E}"/>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30883306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 Subtitle / Picture Bottom">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484269" y="1613337"/>
            <a:ext cx="8229600" cy="448056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4.9”h</a:t>
            </a:r>
          </a:p>
        </p:txBody>
      </p:sp>
      <p:sp>
        <p:nvSpPr>
          <p:cNvPr id="7"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8" name="Text Placeholder 14"/>
          <p:cNvSpPr>
            <a:spLocks noGrp="1"/>
          </p:cNvSpPr>
          <p:nvPr>
            <p:ph type="body" sz="quarter" idx="11" hasCustomPrompt="1"/>
          </p:nvPr>
        </p:nvSpPr>
        <p:spPr>
          <a:xfrm>
            <a:off x="484271" y="1096282"/>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5" name="TextBox 4">
            <a:extLst>
              <a:ext uri="{FF2B5EF4-FFF2-40B4-BE49-F238E27FC236}">
                <a16:creationId xmlns="" xmlns:a16="http://schemas.microsoft.com/office/drawing/2014/main" id="{8F45622C-87C2-614D-A72E-326F46B632F8}"/>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22023002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 Picture">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484269" y="1304588"/>
            <a:ext cx="8229600" cy="4800600"/>
          </a:xfrm>
          <a:prstGeom prst="rect">
            <a:avLst/>
          </a:prstGeom>
          <a:ln>
            <a:noFill/>
          </a:ln>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Arial Regular" charset="0"/>
                <a:ea typeface="Arial Regular" charset="0"/>
                <a:cs typeface="Arial Regular" charset="0"/>
              </a:defRPr>
            </a:lvl1pPr>
          </a:lstStyle>
          <a:p>
            <a:r>
              <a:rPr lang="en-US" dirty="0"/>
              <a:t>Picture sized to 9”w x 5.25”h</a:t>
            </a:r>
          </a:p>
        </p:txBody>
      </p:sp>
      <p:sp>
        <p:nvSpPr>
          <p:cNvPr id="7"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4" name="TextBox 3">
            <a:extLst>
              <a:ext uri="{FF2B5EF4-FFF2-40B4-BE49-F238E27FC236}">
                <a16:creationId xmlns="" xmlns:a16="http://schemas.microsoft.com/office/drawing/2014/main" id="{D86B169C-2D67-3E4B-B8F7-468F9738D97E}"/>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14704134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Header / Footer / Picture">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484272" y="534955"/>
            <a:ext cx="8229600" cy="557784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6.1”h</a:t>
            </a:r>
          </a:p>
        </p:txBody>
      </p:sp>
      <p:sp>
        <p:nvSpPr>
          <p:cNvPr id="4" name="TextBox 3">
            <a:extLst>
              <a:ext uri="{FF2B5EF4-FFF2-40B4-BE49-F238E27FC236}">
                <a16:creationId xmlns="" xmlns:a16="http://schemas.microsoft.com/office/drawing/2014/main" id="{3341FCDC-F968-4640-8AD7-24A5A22C6880}"/>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41893297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ull Picture - No Header / Footer">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charset="0"/>
            </a:endParaRPr>
          </a:p>
        </p:txBody>
      </p:sp>
      <p:sp>
        <p:nvSpPr>
          <p:cNvPr id="3" name="Picture Placeholder 2"/>
          <p:cNvSpPr>
            <a:spLocks noGrp="1"/>
          </p:cNvSpPr>
          <p:nvPr>
            <p:ph type="pic" sz="quarter" idx="12" hasCustomPrompt="1"/>
          </p:nvPr>
        </p:nvSpPr>
        <p:spPr>
          <a:xfrm>
            <a:off x="0" y="0"/>
            <a:ext cx="9144000" cy="6858000"/>
          </a:xfrm>
          <a:prstGeom prst="rect">
            <a:avLst/>
          </a:prstGeom>
          <a:ln>
            <a:noFill/>
          </a:ln>
        </p:spPr>
        <p:txBody>
          <a:bodyPr lIns="0" tIns="0" rIns="0" bIns="0"/>
          <a:lstStyle>
            <a:lvl1pPr marL="0" indent="0">
              <a:buFont typeface="Arial" charset="0"/>
              <a:buNone/>
              <a:defRPr sz="1800" b="0" i="0" baseline="0">
                <a:latin typeface="Arial Regular" charset="0"/>
                <a:ea typeface="Arial Regular" charset="0"/>
                <a:cs typeface="Arial Regular" charset="0"/>
              </a:defRPr>
            </a:lvl1pPr>
          </a:lstStyle>
          <a:p>
            <a:r>
              <a:rPr lang="en-US" dirty="0"/>
              <a:t>Full picture sized to 10”w x 7”h</a:t>
            </a:r>
          </a:p>
        </p:txBody>
      </p:sp>
      <p:sp>
        <p:nvSpPr>
          <p:cNvPr id="5" name="TextBox 4">
            <a:extLst>
              <a:ext uri="{FF2B5EF4-FFF2-40B4-BE49-F238E27FC236}">
                <a16:creationId xmlns="" xmlns:a16="http://schemas.microsoft.com/office/drawing/2014/main" id="{B57AEE20-2300-1345-9FE4-BEE1B9CA7F5F}"/>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
        <p:nvSpPr>
          <p:cNvPr id="6" name="Rectangle 5"/>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Tree>
    <p:extLst>
      <p:ext uri="{BB962C8B-B14F-4D97-AF65-F5344CB8AC3E}">
        <p14:creationId xmlns:p14="http://schemas.microsoft.com/office/powerpoint/2010/main" val="33543903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ull Picture with Quote">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charset="0"/>
            </a:endParaRPr>
          </a:p>
        </p:txBody>
      </p:sp>
      <p:sp>
        <p:nvSpPr>
          <p:cNvPr id="7" name="Picture Placeholder 2"/>
          <p:cNvSpPr>
            <a:spLocks noGrp="1"/>
          </p:cNvSpPr>
          <p:nvPr>
            <p:ph type="pic" sz="quarter" idx="12" hasCustomPrompt="1"/>
          </p:nvPr>
        </p:nvSpPr>
        <p:spPr>
          <a:xfrm>
            <a:off x="0" y="0"/>
            <a:ext cx="9144000" cy="6858000"/>
          </a:xfrm>
          <a:prstGeom prst="rect">
            <a:avLst/>
          </a:prstGeom>
          <a:ln>
            <a:noFill/>
          </a:ln>
        </p:spPr>
        <p:txBody>
          <a:bodyPr lIns="0" tIns="0" rIns="0" bIns="0"/>
          <a:lstStyle>
            <a:lvl1pPr marL="0" indent="0">
              <a:buFont typeface="Arial" charset="0"/>
              <a:buNone/>
              <a:defRPr sz="1800" b="0" i="0" baseline="0">
                <a:latin typeface="Arial Regular" charset="0"/>
                <a:ea typeface="Arial Regular" charset="0"/>
                <a:cs typeface="Arial Regular" charset="0"/>
              </a:defRPr>
            </a:lvl1pPr>
          </a:lstStyle>
          <a:p>
            <a:r>
              <a:rPr lang="en-US" dirty="0"/>
              <a:t>Full picture sized to 10”w x 7”h</a:t>
            </a:r>
          </a:p>
        </p:txBody>
      </p:sp>
      <p:sp>
        <p:nvSpPr>
          <p:cNvPr id="8" name="Text Placeholder 13"/>
          <p:cNvSpPr>
            <a:spLocks noGrp="1"/>
          </p:cNvSpPr>
          <p:nvPr>
            <p:ph type="body" sz="quarter" idx="13" hasCustomPrompt="1"/>
          </p:nvPr>
        </p:nvSpPr>
        <p:spPr>
          <a:xfrm>
            <a:off x="461963" y="2971800"/>
            <a:ext cx="4046537" cy="2954655"/>
          </a:xfrm>
          <a:prstGeom prst="rect">
            <a:avLst/>
          </a:prstGeom>
          <a:solidFill>
            <a:schemeClr val="bg2">
              <a:alpha val="70000"/>
            </a:schemeClr>
          </a:solidFill>
        </p:spPr>
        <p:txBody>
          <a:bodyPr wrap="square" lIns="91440" tIns="91440" rIns="91440" bIns="91440">
            <a:spAutoFit/>
          </a:bodyPr>
          <a:lstStyle>
            <a:lvl1pPr marL="114300" indent="-114300">
              <a:lnSpc>
                <a:spcPct val="100000"/>
              </a:lnSpc>
              <a:spcBef>
                <a:spcPts val="0"/>
              </a:spcBef>
              <a:buNone/>
              <a:tabLst/>
              <a:defRPr sz="20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text area for short or long quotes. This text box can be adjusted in size and placement to work with the open space of the photo. Quote citation text block should butt against the bottom of this text block. Please use quote marks on beginning and end of quote”</a:t>
            </a:r>
          </a:p>
        </p:txBody>
      </p:sp>
      <p:sp>
        <p:nvSpPr>
          <p:cNvPr id="9" name="Text Placeholder 13"/>
          <p:cNvSpPr>
            <a:spLocks noGrp="1"/>
          </p:cNvSpPr>
          <p:nvPr>
            <p:ph type="body" sz="quarter" idx="14" hasCustomPrompt="1"/>
          </p:nvPr>
        </p:nvSpPr>
        <p:spPr>
          <a:xfrm>
            <a:off x="461963" y="5926455"/>
            <a:ext cx="4046537" cy="400110"/>
          </a:xfrm>
          <a:prstGeom prst="rect">
            <a:avLst/>
          </a:prstGeom>
          <a:solidFill>
            <a:schemeClr val="bg2">
              <a:alpha val="70000"/>
            </a:schemeClr>
          </a:solidFill>
        </p:spPr>
        <p:txBody>
          <a:bodyPr wrap="square" lIns="91440" tIns="91440" rIns="91440" bIns="91440">
            <a:spAutoFit/>
          </a:bodyPr>
          <a:lstStyle>
            <a:lvl1pPr marL="114300" indent="-114300" algn="r">
              <a:lnSpc>
                <a:spcPct val="100000"/>
              </a:lnSpc>
              <a:spcBef>
                <a:spcPts val="0"/>
              </a:spcBef>
              <a:buNone/>
              <a:tabLst/>
              <a:defRPr sz="14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Quote citation here</a:t>
            </a:r>
          </a:p>
        </p:txBody>
      </p:sp>
      <p:sp>
        <p:nvSpPr>
          <p:cNvPr id="10" name="TextBox 9">
            <a:extLst>
              <a:ext uri="{FF2B5EF4-FFF2-40B4-BE49-F238E27FC236}">
                <a16:creationId xmlns="" xmlns:a16="http://schemas.microsoft.com/office/drawing/2014/main" id="{58D5EFB8-EF1A-774A-9FB6-E20054502734}"/>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
        <p:nvSpPr>
          <p:cNvPr id="11" name="Rectangle 10"/>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Tree>
    <p:extLst>
      <p:ext uri="{BB962C8B-B14F-4D97-AF65-F5344CB8AC3E}">
        <p14:creationId xmlns:p14="http://schemas.microsoft.com/office/powerpoint/2010/main" val="42131276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 Column / Picture Top / Text Bottom">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484270" y="597479"/>
            <a:ext cx="25146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2.75”w x 2”h</a:t>
            </a:r>
          </a:p>
        </p:txBody>
      </p:sp>
      <p:sp>
        <p:nvSpPr>
          <p:cNvPr id="12" name="Picture Placeholder 2"/>
          <p:cNvSpPr>
            <a:spLocks noGrp="1"/>
          </p:cNvSpPr>
          <p:nvPr>
            <p:ph type="pic" sz="quarter" idx="20" hasCustomPrompt="1"/>
          </p:nvPr>
        </p:nvSpPr>
        <p:spPr>
          <a:xfrm>
            <a:off x="6180220" y="597479"/>
            <a:ext cx="25146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2.75”w x 2”h</a:t>
            </a:r>
          </a:p>
        </p:txBody>
      </p:sp>
      <p:sp>
        <p:nvSpPr>
          <p:cNvPr id="14" name="Picture Placeholder 2"/>
          <p:cNvSpPr>
            <a:spLocks noGrp="1"/>
          </p:cNvSpPr>
          <p:nvPr>
            <p:ph type="pic" sz="quarter" idx="22" hasCustomPrompt="1"/>
          </p:nvPr>
        </p:nvSpPr>
        <p:spPr>
          <a:xfrm>
            <a:off x="3332204" y="597479"/>
            <a:ext cx="25146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2.75”w x 2”h</a:t>
            </a:r>
          </a:p>
        </p:txBody>
      </p:sp>
      <p:sp>
        <p:nvSpPr>
          <p:cNvPr id="15" name="Text Placeholder 17"/>
          <p:cNvSpPr>
            <a:spLocks noGrp="1"/>
          </p:cNvSpPr>
          <p:nvPr>
            <p:ph type="body" sz="quarter" idx="16" hasCustomPrompt="1"/>
          </p:nvPr>
        </p:nvSpPr>
        <p:spPr>
          <a:xfrm>
            <a:off x="484271" y="2640174"/>
            <a:ext cx="2514600"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6" name="Text Placeholder 17"/>
          <p:cNvSpPr>
            <a:spLocks noGrp="1"/>
          </p:cNvSpPr>
          <p:nvPr>
            <p:ph type="body" sz="quarter" idx="23" hasCustomPrompt="1"/>
          </p:nvPr>
        </p:nvSpPr>
        <p:spPr>
          <a:xfrm>
            <a:off x="3332204" y="2640174"/>
            <a:ext cx="2514600"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7" name="Text Placeholder 17"/>
          <p:cNvSpPr>
            <a:spLocks noGrp="1"/>
          </p:cNvSpPr>
          <p:nvPr>
            <p:ph type="body" sz="quarter" idx="24" hasCustomPrompt="1"/>
          </p:nvPr>
        </p:nvSpPr>
        <p:spPr>
          <a:xfrm>
            <a:off x="6180220" y="2640174"/>
            <a:ext cx="2514600"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8" name="TextBox 7">
            <a:extLst>
              <a:ext uri="{FF2B5EF4-FFF2-40B4-BE49-F238E27FC236}">
                <a16:creationId xmlns="" xmlns:a16="http://schemas.microsoft.com/office/drawing/2014/main" id="{8B2F1F04-FB07-C344-BF75-C710D37FCF33}"/>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29530770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 Column / Picture Top / Text Bottom">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37" y="2640174"/>
            <a:ext cx="3886279"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Picture Placeholder 2"/>
          <p:cNvSpPr>
            <a:spLocks noGrp="1"/>
          </p:cNvSpPr>
          <p:nvPr>
            <p:ph type="pic" sz="quarter" idx="12" hasCustomPrompt="1"/>
          </p:nvPr>
        </p:nvSpPr>
        <p:spPr>
          <a:xfrm>
            <a:off x="490617" y="597479"/>
            <a:ext cx="38862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4.25”w x 2”h</a:t>
            </a:r>
          </a:p>
        </p:txBody>
      </p:sp>
      <p:sp>
        <p:nvSpPr>
          <p:cNvPr id="18" name="Picture Placeholder 2"/>
          <p:cNvSpPr>
            <a:spLocks noGrp="1"/>
          </p:cNvSpPr>
          <p:nvPr>
            <p:ph type="pic" sz="quarter" idx="15" hasCustomPrompt="1"/>
          </p:nvPr>
        </p:nvSpPr>
        <p:spPr>
          <a:xfrm>
            <a:off x="4802267" y="597479"/>
            <a:ext cx="38862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4.25”w x 2”h</a:t>
            </a:r>
          </a:p>
        </p:txBody>
      </p:sp>
      <p:sp>
        <p:nvSpPr>
          <p:cNvPr id="19" name="Text Placeholder 17"/>
          <p:cNvSpPr>
            <a:spLocks noGrp="1"/>
          </p:cNvSpPr>
          <p:nvPr>
            <p:ph type="body" sz="quarter" idx="16" hasCustomPrompt="1"/>
          </p:nvPr>
        </p:nvSpPr>
        <p:spPr>
          <a:xfrm>
            <a:off x="4802267" y="2640174"/>
            <a:ext cx="3886279"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6" name="TextBox 5">
            <a:extLst>
              <a:ext uri="{FF2B5EF4-FFF2-40B4-BE49-F238E27FC236}">
                <a16:creationId xmlns="" xmlns:a16="http://schemas.microsoft.com/office/drawing/2014/main" id="{10ECE297-0FD8-BF48-BF56-188ECDE3708A}"/>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4122862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 Subtitle / 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37" y="1828800"/>
            <a:ext cx="8198009" cy="41148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3" name="Text Placeholder 14"/>
          <p:cNvSpPr>
            <a:spLocks noGrp="1"/>
          </p:cNvSpPr>
          <p:nvPr>
            <p:ph type="body" sz="quarter" idx="11" hasCustomPrompt="1"/>
          </p:nvPr>
        </p:nvSpPr>
        <p:spPr>
          <a:xfrm>
            <a:off x="484271" y="1096282"/>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5" name="TextBox 4">
            <a:extLst>
              <a:ext uri="{FF2B5EF4-FFF2-40B4-BE49-F238E27FC236}">
                <a16:creationId xmlns="" xmlns:a16="http://schemas.microsoft.com/office/drawing/2014/main" id="{53E4B30E-52EF-E446-99F2-5BE41FF7BD39}"/>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2420485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Section Page w Quote">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10"/>
          <p:cNvSpPr>
            <a:spLocks noGrp="1"/>
          </p:cNvSpPr>
          <p:nvPr>
            <p:ph type="body" sz="quarter" idx="10" hasCustomPrompt="1"/>
          </p:nvPr>
        </p:nvSpPr>
        <p:spPr>
          <a:xfrm>
            <a:off x="6254515" y="5030502"/>
            <a:ext cx="2427524" cy="443198"/>
          </a:xfrm>
          <a:prstGeom prst="rect">
            <a:avLst/>
          </a:prstGeom>
        </p:spPr>
        <p:txBody>
          <a:bodyPr vert="horz" wrap="none" lIns="0" tIns="0" rIns="0" bIns="0" anchor="b" anchorCtr="0">
            <a:spAutoFit/>
          </a:bodyPr>
          <a:lstStyle>
            <a:lvl1pPr marL="0" indent="0" algn="r">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
        <p:nvSpPr>
          <p:cNvPr id="19" name="Text Placeholder 10"/>
          <p:cNvSpPr>
            <a:spLocks noGrp="1"/>
          </p:cNvSpPr>
          <p:nvPr>
            <p:ph type="body" sz="quarter" idx="11" hasCustomPrompt="1"/>
          </p:nvPr>
        </p:nvSpPr>
        <p:spPr>
          <a:xfrm>
            <a:off x="6899504" y="5549912"/>
            <a:ext cx="1782539" cy="276999"/>
          </a:xfrm>
          <a:prstGeom prst="rect">
            <a:avLst/>
          </a:prstGeom>
        </p:spPr>
        <p:txBody>
          <a:bodyPr vert="horz" wrap="none" lIns="0" tIns="0" rIns="0" bIns="0" anchor="t" anchorCtr="0">
            <a:spAutoFit/>
          </a:bodyPr>
          <a:lstStyle>
            <a:lvl1pPr marL="0" indent="0" algn="r">
              <a:buNone/>
              <a:defRPr sz="20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Subtitle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4398153" cy="4794250"/>
          </a:xfrm>
          <a:prstGeom prst="rect">
            <a:avLst/>
          </a:prstGeom>
        </p:spPr>
      </p:pic>
      <p:sp>
        <p:nvSpPr>
          <p:cNvPr id="8" name="Text Placeholder 13"/>
          <p:cNvSpPr>
            <a:spLocks noGrp="1"/>
          </p:cNvSpPr>
          <p:nvPr>
            <p:ph type="body" sz="quarter" idx="13" hasCustomPrompt="1"/>
          </p:nvPr>
        </p:nvSpPr>
        <p:spPr>
          <a:xfrm>
            <a:off x="4874809" y="628656"/>
            <a:ext cx="3792537" cy="2154436"/>
          </a:xfrm>
          <a:prstGeom prst="rect">
            <a:avLst/>
          </a:prstGeom>
          <a:noFill/>
        </p:spPr>
        <p:txBody>
          <a:bodyPr wrap="square" lIns="0" tIns="0" rIns="0" bIns="0">
            <a:spAutoFit/>
          </a:bodyPr>
          <a:lstStyle>
            <a:lvl1pPr marL="114300" indent="-114300">
              <a:lnSpc>
                <a:spcPct val="100000"/>
              </a:lnSpc>
              <a:spcBef>
                <a:spcPts val="0"/>
              </a:spcBef>
              <a:buNone/>
              <a:tabLst/>
              <a:defRPr sz="20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text area for short or long quotes. This text box can be adjusted in size. Quote citation text block should butt against the bottom of this text block. Please use quote marks on beginning and end of quote”</a:t>
            </a:r>
          </a:p>
        </p:txBody>
      </p:sp>
      <p:sp>
        <p:nvSpPr>
          <p:cNvPr id="9" name="Text Placeholder 13"/>
          <p:cNvSpPr>
            <a:spLocks noGrp="1"/>
          </p:cNvSpPr>
          <p:nvPr>
            <p:ph type="body" sz="quarter" idx="14" hasCustomPrompt="1"/>
          </p:nvPr>
        </p:nvSpPr>
        <p:spPr>
          <a:xfrm>
            <a:off x="4874809" y="2783086"/>
            <a:ext cx="3792537" cy="400110"/>
          </a:xfrm>
          <a:prstGeom prst="rect">
            <a:avLst/>
          </a:prstGeom>
          <a:noFill/>
        </p:spPr>
        <p:txBody>
          <a:bodyPr wrap="square" lIns="91440" tIns="91440" rIns="91440" bIns="91440">
            <a:spAutoFit/>
          </a:bodyPr>
          <a:lstStyle>
            <a:lvl1pPr marL="114300" indent="-114300" algn="r">
              <a:lnSpc>
                <a:spcPct val="100000"/>
              </a:lnSpc>
              <a:spcBef>
                <a:spcPts val="0"/>
              </a:spcBef>
              <a:buNone/>
              <a:tabLst/>
              <a:defRPr sz="14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Quote author</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 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37" y="1579418"/>
            <a:ext cx="8198009" cy="4364182"/>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4" name="TextBox 3">
            <a:extLst>
              <a:ext uri="{FF2B5EF4-FFF2-40B4-BE49-F238E27FC236}">
                <a16:creationId xmlns="" xmlns:a16="http://schemas.microsoft.com/office/drawing/2014/main" id="{98F65234-88F8-924D-8B1F-6B4FD69EE68A}"/>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41420328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37" y="676734"/>
            <a:ext cx="8198009" cy="5266866"/>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3" name="TextBox 2">
            <a:extLst>
              <a:ext uri="{FF2B5EF4-FFF2-40B4-BE49-F238E27FC236}">
                <a16:creationId xmlns="" xmlns:a16="http://schemas.microsoft.com/office/drawing/2014/main" id="{516084F6-9D41-BC49-B018-FA1905340E23}"/>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25070597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itle / Subtitle / 2 Column 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37" y="1828800"/>
            <a:ext cx="3886279" cy="41148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ext Placeholder 17"/>
          <p:cNvSpPr>
            <a:spLocks noGrp="1"/>
          </p:cNvSpPr>
          <p:nvPr>
            <p:ph type="body" sz="quarter" idx="16" hasCustomPrompt="1"/>
          </p:nvPr>
        </p:nvSpPr>
        <p:spPr>
          <a:xfrm>
            <a:off x="4802267" y="1828800"/>
            <a:ext cx="3886279" cy="41148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3" name="Text Placeholder 14"/>
          <p:cNvSpPr>
            <a:spLocks noGrp="1"/>
          </p:cNvSpPr>
          <p:nvPr>
            <p:ph type="body" sz="quarter" idx="11" hasCustomPrompt="1"/>
          </p:nvPr>
        </p:nvSpPr>
        <p:spPr>
          <a:xfrm>
            <a:off x="484271" y="1096282"/>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6" name="TextBox 5">
            <a:extLst>
              <a:ext uri="{FF2B5EF4-FFF2-40B4-BE49-F238E27FC236}">
                <a16:creationId xmlns="" xmlns:a16="http://schemas.microsoft.com/office/drawing/2014/main" id="{DA654AF9-5559-DF45-A841-1272E65A719A}"/>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17990631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 2 Column Text">
    <p:spTree>
      <p:nvGrpSpPr>
        <p:cNvPr id="1" name=""/>
        <p:cNvGrpSpPr/>
        <p:nvPr/>
      </p:nvGrpSpPr>
      <p:grpSpPr>
        <a:xfrm>
          <a:off x="0" y="0"/>
          <a:ext cx="0" cy="0"/>
          <a:chOff x="0" y="0"/>
          <a:chExt cx="0" cy="0"/>
        </a:xfrm>
      </p:grpSpPr>
      <p:sp>
        <p:nvSpPr>
          <p:cNvPr id="6" name="Text Placeholder 17"/>
          <p:cNvSpPr>
            <a:spLocks noGrp="1"/>
          </p:cNvSpPr>
          <p:nvPr>
            <p:ph type="body" sz="quarter" idx="13" hasCustomPrompt="1"/>
          </p:nvPr>
        </p:nvSpPr>
        <p:spPr>
          <a:xfrm>
            <a:off x="490537" y="1520050"/>
            <a:ext cx="3886279"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7" name="Text Placeholder 17"/>
          <p:cNvSpPr>
            <a:spLocks noGrp="1"/>
          </p:cNvSpPr>
          <p:nvPr>
            <p:ph type="body" sz="quarter" idx="17" hasCustomPrompt="1"/>
          </p:nvPr>
        </p:nvSpPr>
        <p:spPr>
          <a:xfrm>
            <a:off x="4802267" y="1520050"/>
            <a:ext cx="3886279"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5" name="TextBox 4">
            <a:extLst>
              <a:ext uri="{FF2B5EF4-FFF2-40B4-BE49-F238E27FC236}">
                <a16:creationId xmlns="" xmlns:a16="http://schemas.microsoft.com/office/drawing/2014/main" id="{C5AEC21E-D35D-3740-B175-562E819005D4}"/>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22186704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sp>
        <p:nvSpPr>
          <p:cNvPr id="5" name="Text Placeholder 17"/>
          <p:cNvSpPr>
            <a:spLocks noGrp="1"/>
          </p:cNvSpPr>
          <p:nvPr>
            <p:ph type="body" sz="quarter" idx="13" hasCustomPrompt="1"/>
          </p:nvPr>
        </p:nvSpPr>
        <p:spPr>
          <a:xfrm>
            <a:off x="490537" y="685799"/>
            <a:ext cx="3886279" cy="530352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6" name="Text Placeholder 17"/>
          <p:cNvSpPr>
            <a:spLocks noGrp="1"/>
          </p:cNvSpPr>
          <p:nvPr>
            <p:ph type="body" sz="quarter" idx="17" hasCustomPrompt="1"/>
          </p:nvPr>
        </p:nvSpPr>
        <p:spPr>
          <a:xfrm>
            <a:off x="4802267" y="685800"/>
            <a:ext cx="3886279" cy="530352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4" name="TextBox 3">
            <a:extLst>
              <a:ext uri="{FF2B5EF4-FFF2-40B4-BE49-F238E27FC236}">
                <a16:creationId xmlns="" xmlns:a16="http://schemas.microsoft.com/office/drawing/2014/main" id="{32A56489-5B48-FD4A-992D-C0E13B446F5B}"/>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18305947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 Subtitle / 3 Column Text">
    <p:spTree>
      <p:nvGrpSpPr>
        <p:cNvPr id="1" name=""/>
        <p:cNvGrpSpPr/>
        <p:nvPr/>
      </p:nvGrpSpPr>
      <p:grpSpPr>
        <a:xfrm>
          <a:off x="0" y="0"/>
          <a:ext cx="0" cy="0"/>
          <a:chOff x="0" y="0"/>
          <a:chExt cx="0" cy="0"/>
        </a:xfrm>
      </p:grpSpPr>
      <p:sp>
        <p:nvSpPr>
          <p:cNvPr id="9" name="Text Placeholder 17"/>
          <p:cNvSpPr>
            <a:spLocks noGrp="1"/>
          </p:cNvSpPr>
          <p:nvPr>
            <p:ph type="body" sz="quarter" idx="17" hasCustomPrompt="1"/>
          </p:nvPr>
        </p:nvSpPr>
        <p:spPr>
          <a:xfrm>
            <a:off x="484271" y="1828800"/>
            <a:ext cx="2514600" cy="420624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ext Placeholder 17"/>
          <p:cNvSpPr>
            <a:spLocks noGrp="1"/>
          </p:cNvSpPr>
          <p:nvPr>
            <p:ph type="body" sz="quarter" idx="23" hasCustomPrompt="1"/>
          </p:nvPr>
        </p:nvSpPr>
        <p:spPr>
          <a:xfrm>
            <a:off x="3332204" y="1828800"/>
            <a:ext cx="2514600" cy="420624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3" name="Text Placeholder 17"/>
          <p:cNvSpPr>
            <a:spLocks noGrp="1"/>
          </p:cNvSpPr>
          <p:nvPr>
            <p:ph type="body" sz="quarter" idx="24" hasCustomPrompt="1"/>
          </p:nvPr>
        </p:nvSpPr>
        <p:spPr>
          <a:xfrm>
            <a:off x="6180220" y="1828800"/>
            <a:ext cx="2514600" cy="420624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4"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6" name="Text Placeholder 14"/>
          <p:cNvSpPr>
            <a:spLocks noGrp="1"/>
          </p:cNvSpPr>
          <p:nvPr>
            <p:ph type="body" sz="quarter" idx="11" hasCustomPrompt="1"/>
          </p:nvPr>
        </p:nvSpPr>
        <p:spPr>
          <a:xfrm>
            <a:off x="484271" y="1096282"/>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7" name="TextBox 6">
            <a:extLst>
              <a:ext uri="{FF2B5EF4-FFF2-40B4-BE49-F238E27FC236}">
                <a16:creationId xmlns="" xmlns:a16="http://schemas.microsoft.com/office/drawing/2014/main" id="{523D536F-C835-FB47-AD90-819E5086B572}"/>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33032170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 3 Column Text">
    <p:spTree>
      <p:nvGrpSpPr>
        <p:cNvPr id="1" name=""/>
        <p:cNvGrpSpPr/>
        <p:nvPr/>
      </p:nvGrpSpPr>
      <p:grpSpPr>
        <a:xfrm>
          <a:off x="0" y="0"/>
          <a:ext cx="0" cy="0"/>
          <a:chOff x="0" y="0"/>
          <a:chExt cx="0" cy="0"/>
        </a:xfrm>
      </p:grpSpPr>
      <p:sp>
        <p:nvSpPr>
          <p:cNvPr id="7" name="Text Placeholder 17"/>
          <p:cNvSpPr>
            <a:spLocks noGrp="1"/>
          </p:cNvSpPr>
          <p:nvPr>
            <p:ph type="body" sz="quarter" idx="17" hasCustomPrompt="1"/>
          </p:nvPr>
        </p:nvSpPr>
        <p:spPr>
          <a:xfrm>
            <a:off x="484271" y="1520050"/>
            <a:ext cx="2514600"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ext Placeholder 17"/>
          <p:cNvSpPr>
            <a:spLocks noGrp="1"/>
          </p:cNvSpPr>
          <p:nvPr>
            <p:ph type="body" sz="quarter" idx="23" hasCustomPrompt="1"/>
          </p:nvPr>
        </p:nvSpPr>
        <p:spPr>
          <a:xfrm>
            <a:off x="3332204" y="1520051"/>
            <a:ext cx="2514600"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ext Placeholder 17"/>
          <p:cNvSpPr>
            <a:spLocks noGrp="1"/>
          </p:cNvSpPr>
          <p:nvPr>
            <p:ph type="body" sz="quarter" idx="24" hasCustomPrompt="1"/>
          </p:nvPr>
        </p:nvSpPr>
        <p:spPr>
          <a:xfrm>
            <a:off x="6180220" y="1520051"/>
            <a:ext cx="2514600"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3"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6" name="TextBox 5">
            <a:extLst>
              <a:ext uri="{FF2B5EF4-FFF2-40B4-BE49-F238E27FC236}">
                <a16:creationId xmlns="" xmlns:a16="http://schemas.microsoft.com/office/drawing/2014/main" id="{FDF7190D-DE5C-7E4B-81CC-E418AF5A3187}"/>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16708804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Column Text">
    <p:spTree>
      <p:nvGrpSpPr>
        <p:cNvPr id="1" name=""/>
        <p:cNvGrpSpPr/>
        <p:nvPr/>
      </p:nvGrpSpPr>
      <p:grpSpPr>
        <a:xfrm>
          <a:off x="0" y="0"/>
          <a:ext cx="0" cy="0"/>
          <a:chOff x="0" y="0"/>
          <a:chExt cx="0" cy="0"/>
        </a:xfrm>
      </p:grpSpPr>
      <p:sp>
        <p:nvSpPr>
          <p:cNvPr id="7" name="Text Placeholder 17"/>
          <p:cNvSpPr>
            <a:spLocks noGrp="1"/>
          </p:cNvSpPr>
          <p:nvPr>
            <p:ph type="body" sz="quarter" idx="17" hasCustomPrompt="1"/>
          </p:nvPr>
        </p:nvSpPr>
        <p:spPr>
          <a:xfrm>
            <a:off x="484271" y="597480"/>
            <a:ext cx="2514600" cy="54864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ext Placeholder 17"/>
          <p:cNvSpPr>
            <a:spLocks noGrp="1"/>
          </p:cNvSpPr>
          <p:nvPr>
            <p:ph type="body" sz="quarter" idx="23" hasCustomPrompt="1"/>
          </p:nvPr>
        </p:nvSpPr>
        <p:spPr>
          <a:xfrm>
            <a:off x="3332204" y="597479"/>
            <a:ext cx="2514600" cy="54864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0" name="Text Placeholder 17"/>
          <p:cNvSpPr>
            <a:spLocks noGrp="1"/>
          </p:cNvSpPr>
          <p:nvPr>
            <p:ph type="body" sz="quarter" idx="24" hasCustomPrompt="1"/>
          </p:nvPr>
        </p:nvSpPr>
        <p:spPr>
          <a:xfrm>
            <a:off x="6180220" y="597479"/>
            <a:ext cx="2514600" cy="54864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5" name="TextBox 4">
            <a:extLst>
              <a:ext uri="{FF2B5EF4-FFF2-40B4-BE49-F238E27FC236}">
                <a16:creationId xmlns="" xmlns:a16="http://schemas.microsoft.com/office/drawing/2014/main" id="{7B2AE7CC-6A63-1F47-8C66-165587C9A168}"/>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1629738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3" name="TextBox 2">
            <a:extLst>
              <a:ext uri="{FF2B5EF4-FFF2-40B4-BE49-F238E27FC236}">
                <a16:creationId xmlns="" xmlns:a16="http://schemas.microsoft.com/office/drawing/2014/main" id="{04A62A4F-1A65-E643-A31C-73E37C45896A}"/>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9713358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 Subtitle / 3 Chart Graphics">
    <p:spTree>
      <p:nvGrpSpPr>
        <p:cNvPr id="1" name=""/>
        <p:cNvGrpSpPr/>
        <p:nvPr/>
      </p:nvGrpSpPr>
      <p:grpSpPr>
        <a:xfrm>
          <a:off x="0" y="0"/>
          <a:ext cx="0" cy="0"/>
          <a:chOff x="0" y="0"/>
          <a:chExt cx="0" cy="0"/>
        </a:xfrm>
      </p:grpSpPr>
      <p:sp>
        <p:nvSpPr>
          <p:cNvPr id="11" name="Chart Placeholder 3"/>
          <p:cNvSpPr>
            <a:spLocks noGrp="1"/>
          </p:cNvSpPr>
          <p:nvPr>
            <p:ph type="chart" sz="quarter" idx="14" hasCustomPrompt="1"/>
          </p:nvPr>
        </p:nvSpPr>
        <p:spPr>
          <a:xfrm>
            <a:off x="6180137" y="1828800"/>
            <a:ext cx="2514683"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
        <p:nvSpPr>
          <p:cNvPr id="14"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6" name="Text Placeholder 14"/>
          <p:cNvSpPr>
            <a:spLocks noGrp="1"/>
          </p:cNvSpPr>
          <p:nvPr>
            <p:ph type="body" sz="quarter" idx="11" hasCustomPrompt="1"/>
          </p:nvPr>
        </p:nvSpPr>
        <p:spPr>
          <a:xfrm>
            <a:off x="484271" y="1096282"/>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7" name="Chart Placeholder 3"/>
          <p:cNvSpPr>
            <a:spLocks noGrp="1"/>
          </p:cNvSpPr>
          <p:nvPr>
            <p:ph type="chart" sz="quarter" idx="15" hasCustomPrompt="1"/>
          </p:nvPr>
        </p:nvSpPr>
        <p:spPr>
          <a:xfrm>
            <a:off x="484271" y="1828800"/>
            <a:ext cx="2514683"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
        <p:nvSpPr>
          <p:cNvPr id="18" name="Chart Placeholder 3"/>
          <p:cNvSpPr>
            <a:spLocks noGrp="1"/>
          </p:cNvSpPr>
          <p:nvPr>
            <p:ph type="chart" sz="quarter" idx="16" hasCustomPrompt="1"/>
          </p:nvPr>
        </p:nvSpPr>
        <p:spPr>
          <a:xfrm>
            <a:off x="3332204" y="1828800"/>
            <a:ext cx="2514683"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
        <p:nvSpPr>
          <p:cNvPr id="7" name="TextBox 6">
            <a:extLst>
              <a:ext uri="{FF2B5EF4-FFF2-40B4-BE49-F238E27FC236}">
                <a16:creationId xmlns="" xmlns:a16="http://schemas.microsoft.com/office/drawing/2014/main" id="{9AB45F15-36D0-CF46-B616-19B18E58D8D0}"/>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831801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Header / Footer">
    <p:spTree>
      <p:nvGrpSpPr>
        <p:cNvPr id="1" name=""/>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 Subtitle / 2 Chart Graphics">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9" name="Text Placeholder 14"/>
          <p:cNvSpPr>
            <a:spLocks noGrp="1"/>
          </p:cNvSpPr>
          <p:nvPr>
            <p:ph type="body" sz="quarter" idx="11" hasCustomPrompt="1"/>
          </p:nvPr>
        </p:nvSpPr>
        <p:spPr>
          <a:xfrm>
            <a:off x="484271" y="1096282"/>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0" name="Chart Placeholder 3"/>
          <p:cNvSpPr>
            <a:spLocks noGrp="1"/>
          </p:cNvSpPr>
          <p:nvPr>
            <p:ph type="chart" sz="quarter" idx="16" hasCustomPrompt="1"/>
          </p:nvPr>
        </p:nvSpPr>
        <p:spPr>
          <a:xfrm>
            <a:off x="484270" y="1828800"/>
            <a:ext cx="3840480"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
        <p:nvSpPr>
          <p:cNvPr id="14" name="Chart Placeholder 3"/>
          <p:cNvSpPr>
            <a:spLocks noGrp="1"/>
          </p:cNvSpPr>
          <p:nvPr>
            <p:ph type="chart" sz="quarter" idx="17" hasCustomPrompt="1"/>
          </p:nvPr>
        </p:nvSpPr>
        <p:spPr>
          <a:xfrm>
            <a:off x="4854340" y="1828800"/>
            <a:ext cx="3840480"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
        <p:nvSpPr>
          <p:cNvPr id="6" name="TextBox 5">
            <a:extLst>
              <a:ext uri="{FF2B5EF4-FFF2-40B4-BE49-F238E27FC236}">
                <a16:creationId xmlns="" xmlns:a16="http://schemas.microsoft.com/office/drawing/2014/main" id="{77A8C7BB-0770-7143-A278-592BD96A04C9}"/>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1704101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 Subtitle / 1 Chart Graphic">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84271"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7" name="Text Placeholder 14"/>
          <p:cNvSpPr>
            <a:spLocks noGrp="1"/>
          </p:cNvSpPr>
          <p:nvPr>
            <p:ph type="body" sz="quarter" idx="11" hasCustomPrompt="1"/>
          </p:nvPr>
        </p:nvSpPr>
        <p:spPr>
          <a:xfrm>
            <a:off x="484271" y="1096282"/>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8" name="Chart Placeholder 3"/>
          <p:cNvSpPr>
            <a:spLocks noGrp="1"/>
          </p:cNvSpPr>
          <p:nvPr>
            <p:ph type="chart" sz="quarter" idx="16" hasCustomPrompt="1"/>
          </p:nvPr>
        </p:nvSpPr>
        <p:spPr>
          <a:xfrm>
            <a:off x="484270" y="1828800"/>
            <a:ext cx="8202530"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
        <p:nvSpPr>
          <p:cNvPr id="5" name="TextBox 4">
            <a:extLst>
              <a:ext uri="{FF2B5EF4-FFF2-40B4-BE49-F238E27FC236}">
                <a16:creationId xmlns="" xmlns:a16="http://schemas.microsoft.com/office/drawing/2014/main" id="{E83295DB-FBB5-4C4B-A4FB-00B2A8CB153D}"/>
              </a:ext>
            </a:extLst>
          </p:cNvPr>
          <p:cNvSpPr txBox="1"/>
          <p:nvPr/>
        </p:nvSpPr>
        <p:spPr>
          <a:xfrm>
            <a:off x="8647290" y="6502399"/>
            <a:ext cx="338667" cy="215444"/>
          </a:xfrm>
          <a:prstGeom prst="rect">
            <a:avLst/>
          </a:prstGeom>
          <a:noFill/>
        </p:spPr>
        <p:txBody>
          <a:bodyPr wrap="square" lIns="0" tIns="0" rIns="0" bIns="0" rtlCol="0" anchor="t" anchorCtr="0">
            <a:spAutoFit/>
          </a:bodyPr>
          <a:lstStyle/>
          <a:p>
            <a:pPr algn="ctr"/>
            <a:fld id="{A9AF89CA-076C-0F46-A9B5-83E2EC7F2196}" type="slidenum">
              <a:rPr lang="en-US" sz="1400" b="1" smtClean="0">
                <a:solidFill>
                  <a:schemeClr val="tx2"/>
                </a:solidFill>
              </a:rPr>
              <a:t>‹#›</a:t>
            </a:fld>
            <a:endParaRPr lang="en-US" sz="1400" b="1" dirty="0">
              <a:solidFill>
                <a:schemeClr val="tx2"/>
              </a:solidFill>
            </a:endParaRPr>
          </a:p>
        </p:txBody>
      </p:sp>
    </p:spTree>
    <p:extLst>
      <p:ext uri="{BB962C8B-B14F-4D97-AF65-F5344CB8AC3E}">
        <p14:creationId xmlns:p14="http://schemas.microsoft.com/office/powerpoint/2010/main" val="34994921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Get Connected Personal w Twitter">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AA78C9F5-6349-3547-A245-2BAD133C6049}"/>
              </a:ext>
            </a:extLst>
          </p:cNvPr>
          <p:cNvPicPr>
            <a:picLocks noChangeAspect="1"/>
          </p:cNvPicPr>
          <p:nvPr/>
        </p:nvPicPr>
        <p:blipFill>
          <a:blip r:embed="rId2"/>
          <a:stretch>
            <a:fillRect/>
          </a:stretch>
        </p:blipFill>
        <p:spPr>
          <a:xfrm>
            <a:off x="0" y="2034540"/>
            <a:ext cx="9143999" cy="482346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00" y="484050"/>
            <a:ext cx="3227412" cy="1355513"/>
          </a:xfrm>
          <a:prstGeom prst="rect">
            <a:avLst/>
          </a:prstGeom>
        </p:spPr>
      </p:pic>
      <p:cxnSp>
        <p:nvCxnSpPr>
          <p:cNvPr id="28" name="Straight Connector 27"/>
          <p:cNvCxnSpPr/>
          <p:nvPr/>
        </p:nvCxnSpPr>
        <p:spPr>
          <a:xfrm flipV="1">
            <a:off x="0"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2334" y="6423437"/>
            <a:ext cx="2592056" cy="138499"/>
          </a:xfrm>
          <a:prstGeom prst="rect">
            <a:avLst/>
          </a:prstGeom>
          <a:noFill/>
        </p:spPr>
        <p:txBody>
          <a:bodyPr wrap="none" lIns="0" tIns="0" rIns="0" bIns="0" rtlCol="0">
            <a:spAutoFit/>
          </a:bodyPr>
          <a:lstStyle/>
          <a:p>
            <a:pPr algn="l"/>
            <a:r>
              <a:rPr lang="en-US" sz="900" b="0" i="0" dirty="0">
                <a:solidFill>
                  <a:schemeClr val="bg2"/>
                </a:solidFill>
                <a:effectLst/>
                <a:latin typeface="Arial Regular" charset="0"/>
                <a:ea typeface="Arial Regular" charset="0"/>
                <a:cs typeface="Arial Regular" charset="0"/>
              </a:rPr>
              <a:t>COPYRIGHT ©2020 THE RIPPEL FOUNDATION.</a:t>
            </a:r>
          </a:p>
        </p:txBody>
      </p:sp>
      <p:sp>
        <p:nvSpPr>
          <p:cNvPr id="26" name="Text Placeholder 21"/>
          <p:cNvSpPr>
            <a:spLocks noGrp="1"/>
          </p:cNvSpPr>
          <p:nvPr>
            <p:ph type="body" sz="quarter" idx="13" hasCustomPrompt="1"/>
          </p:nvPr>
        </p:nvSpPr>
        <p:spPr>
          <a:xfrm>
            <a:off x="478896" y="3049114"/>
            <a:ext cx="3638817" cy="1077218"/>
          </a:xfrm>
          <a:prstGeom prst="rect">
            <a:avLst/>
          </a:prstGeom>
        </p:spPr>
        <p:txBody>
          <a:bodyPr wrap="none" lIns="0" tIns="0" rIns="0" bIns="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0" i="0">
                <a:solidFill>
                  <a:schemeClr val="bg2"/>
                </a:solidFill>
                <a:latin typeface="Arial Regular" charset="0"/>
                <a:ea typeface="Arial Regular" charset="0"/>
                <a:cs typeface="Arial Regular" charset="0"/>
              </a:defRPr>
            </a:lvl1pPr>
          </a:lstStyle>
          <a:p>
            <a:pPr lvl="0"/>
            <a:r>
              <a:rPr lang="en-US" dirty="0"/>
              <a:t>Full Name</a:t>
            </a:r>
          </a:p>
          <a:p>
            <a:pPr lvl="0"/>
            <a:r>
              <a:rPr lang="en-US" dirty="0"/>
              <a:t>Your Position</a:t>
            </a:r>
          </a:p>
          <a:p>
            <a:pPr lvl="0"/>
            <a:r>
              <a:rPr lang="en-US" dirty="0" err="1"/>
              <a:t>youremail@rippelfoundation.org</a:t>
            </a:r>
            <a:endParaRPr lang="en-US" dirty="0"/>
          </a:p>
        </p:txBody>
      </p:sp>
      <p:sp>
        <p:nvSpPr>
          <p:cNvPr id="8" name="Text Placeholder 21"/>
          <p:cNvSpPr>
            <a:spLocks noGrp="1"/>
          </p:cNvSpPr>
          <p:nvPr>
            <p:ph type="body" sz="quarter" idx="14" hasCustomPrompt="1"/>
          </p:nvPr>
        </p:nvSpPr>
        <p:spPr>
          <a:xfrm>
            <a:off x="871831" y="4536692"/>
            <a:ext cx="1843453" cy="359073"/>
          </a:xfrm>
          <a:prstGeom prst="rect">
            <a:avLst/>
          </a:prstGeom>
        </p:spPr>
        <p:txBody>
          <a:bodyPr wrap="none" lIns="0" tIns="0" rIns="0" bIns="0" anchor="ctr" anchorCtr="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1" i="0">
                <a:solidFill>
                  <a:schemeClr val="bg2"/>
                </a:solidFill>
                <a:latin typeface="Arial Bold" charset="0"/>
                <a:ea typeface="Arial Bold" charset="0"/>
                <a:cs typeface="Arial Bold" charset="0"/>
              </a:defRPr>
            </a:lvl1pPr>
          </a:lstStyle>
          <a:p>
            <a:pPr lvl="0"/>
            <a:r>
              <a:rPr lang="en-US" dirty="0"/>
              <a:t>@</a:t>
            </a:r>
            <a:r>
              <a:rPr lang="en-US" dirty="0" err="1"/>
              <a:t>twitterhandle</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96" y="4545517"/>
            <a:ext cx="325994" cy="325994"/>
          </a:xfrm>
          <a:prstGeom prst="rect">
            <a:avLst/>
          </a:prstGeom>
        </p:spPr>
      </p:pic>
      <p:sp>
        <p:nvSpPr>
          <p:cNvPr id="33" name="Rectangle 32"/>
          <p:cNvSpPr/>
          <p:nvPr/>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78896" y="5643093"/>
            <a:ext cx="718929" cy="325994"/>
            <a:chOff x="2558293" y="5360101"/>
            <a:chExt cx="718929" cy="325994"/>
          </a:xfrm>
        </p:grpSpPr>
        <p:pic>
          <p:nvPicPr>
            <p:cNvPr id="36" name="Picture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7" name="Picture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51228" y="5360101"/>
              <a:ext cx="325994" cy="325994"/>
            </a:xfrm>
            <a:prstGeom prst="rect">
              <a:avLst/>
            </a:prstGeom>
          </p:spPr>
        </p:pic>
      </p:grpSp>
      <p:sp>
        <p:nvSpPr>
          <p:cNvPr id="38" name="TextBox 37"/>
          <p:cNvSpPr txBox="1"/>
          <p:nvPr/>
        </p:nvSpPr>
        <p:spPr>
          <a:xfrm>
            <a:off x="1283786" y="5645998"/>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9" name="TextBox 38"/>
          <p:cNvSpPr txBox="1"/>
          <p:nvPr/>
        </p:nvSpPr>
        <p:spPr>
          <a:xfrm>
            <a:off x="478896" y="5173431"/>
            <a:ext cx="3979616" cy="307777"/>
          </a:xfrm>
          <a:prstGeom prst="rect">
            <a:avLst/>
          </a:prstGeom>
          <a:noFill/>
        </p:spPr>
        <p:txBody>
          <a:bodyPr wrap="none" lIns="0" tIns="0" rIns="0" bIns="0" rtlCol="0" anchor="b" anchorCtr="0">
            <a:spAutoFit/>
          </a:bodyPr>
          <a:lstStyle/>
          <a:p>
            <a:pPr algn="l"/>
            <a:r>
              <a:rPr lang="en-US" sz="2000" b="1">
                <a:solidFill>
                  <a:schemeClr val="bg2"/>
                </a:solidFill>
              </a:rPr>
              <a:t>ThinkWithUs@</a:t>
            </a:r>
            <a:r>
              <a:rPr lang="en-US" sz="2000" b="1" dirty="0" err="1">
                <a:solidFill>
                  <a:schemeClr val="bg2"/>
                </a:solidFill>
              </a:rPr>
              <a:t>rethinkhealth.org</a:t>
            </a:r>
            <a:endParaRPr lang="en-US" sz="2000" b="1" dirty="0">
              <a:solidFill>
                <a:schemeClr val="bg2"/>
              </a:solidFill>
            </a:endParaRPr>
          </a:p>
        </p:txBody>
      </p:sp>
      <p:sp>
        <p:nvSpPr>
          <p:cNvPr id="40" name="TextBox 39"/>
          <p:cNvSpPr txBox="1"/>
          <p:nvPr/>
        </p:nvSpPr>
        <p:spPr>
          <a:xfrm>
            <a:off x="469900" y="803829"/>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pic>
        <p:nvPicPr>
          <p:cNvPr id="17" name="Picture 16" descr="A close up of a logo&#10;&#10;Description automatically generated">
            <a:extLst>
              <a:ext uri="{FF2B5EF4-FFF2-40B4-BE49-F238E27FC236}">
                <a16:creationId xmlns="" xmlns:a16="http://schemas.microsoft.com/office/drawing/2014/main" id="{45AD8084-1413-6D44-A023-3A9363E8C510}"/>
              </a:ext>
            </a:extLst>
          </p:cNvPr>
          <p:cNvPicPr>
            <a:picLocks noChangeAspect="1"/>
          </p:cNvPicPr>
          <p:nvPr/>
        </p:nvPicPr>
        <p:blipFill>
          <a:blip r:embed="rId6"/>
          <a:stretch>
            <a:fillRect/>
          </a:stretch>
        </p:blipFill>
        <p:spPr>
          <a:xfrm>
            <a:off x="6844419" y="6075800"/>
            <a:ext cx="2121089" cy="695274"/>
          </a:xfrm>
          <a:prstGeom prst="rect">
            <a:avLst/>
          </a:prstGeom>
        </p:spPr>
      </p:pic>
      <p:pic>
        <p:nvPicPr>
          <p:cNvPr id="18" name="Picture 17">
            <a:extLst>
              <a:ext uri="{FF2B5EF4-FFF2-40B4-BE49-F238E27FC236}">
                <a16:creationId xmlns="" xmlns:a16="http://schemas.microsoft.com/office/drawing/2014/main" id="{AA78C9F5-6349-3547-A245-2BAD133C6049}"/>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23" name="Picture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cxnSp>
        <p:nvCxnSpPr>
          <p:cNvPr id="24" name="Straight Connector 23"/>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8897" y="4545517"/>
            <a:ext cx="325994" cy="325994"/>
          </a:xfrm>
          <a:prstGeom prst="rect">
            <a:avLst/>
          </a:prstGeom>
        </p:spPr>
      </p:pic>
      <p:sp>
        <p:nvSpPr>
          <p:cNvPr id="29" name="Rectangle 28"/>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0" name="Group 29"/>
          <p:cNvGrpSpPr/>
          <p:nvPr userDrawn="1"/>
        </p:nvGrpSpPr>
        <p:grpSpPr>
          <a:xfrm>
            <a:off x="478902" y="5643105"/>
            <a:ext cx="1086203" cy="327801"/>
            <a:chOff x="2558293" y="5360101"/>
            <a:chExt cx="1086203" cy="327801"/>
          </a:xfrm>
        </p:grpSpPr>
        <p:pic>
          <p:nvPicPr>
            <p:cNvPr id="31" name="Picture 3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32" name="Picture 3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41" name="TextBox 40"/>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42" name="TextBox 41"/>
          <p:cNvSpPr txBox="1"/>
          <p:nvPr userDrawn="1"/>
        </p:nvSpPr>
        <p:spPr>
          <a:xfrm>
            <a:off x="478902" y="5173443"/>
            <a:ext cx="3909083" cy="307777"/>
          </a:xfrm>
          <a:prstGeom prst="rect">
            <a:avLst/>
          </a:prstGeom>
          <a:noFill/>
        </p:spPr>
        <p:txBody>
          <a:bodyPr wrap="none" lIns="0" tIns="0" rIns="0" bIns="0" rtlCol="0" anchor="b" anchorCtr="0">
            <a:spAutoFit/>
          </a:bodyPr>
          <a:lstStyle/>
          <a:p>
            <a:pPr algn="l"/>
            <a:r>
              <a:rPr lang="en-US" sz="2000" b="1">
                <a:solidFill>
                  <a:schemeClr val="bg2"/>
                </a:solidFill>
              </a:rPr>
              <a:t>ThinkWithUs@</a:t>
            </a:r>
            <a:r>
              <a:rPr lang="en-US" sz="2000" b="1" dirty="0" err="1">
                <a:solidFill>
                  <a:schemeClr val="bg2"/>
                </a:solidFill>
              </a:rPr>
              <a:t>rethinkhealth.org</a:t>
            </a:r>
            <a:endParaRPr lang="en-US" sz="2000" b="1" dirty="0">
              <a:solidFill>
                <a:schemeClr val="bg2"/>
              </a:solidFill>
            </a:endParaRPr>
          </a:p>
        </p:txBody>
      </p:sp>
      <p:sp>
        <p:nvSpPr>
          <p:cNvPr id="43" name="TextBox 42"/>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Tree>
    <p:extLst>
      <p:ext uri="{BB962C8B-B14F-4D97-AF65-F5344CB8AC3E}">
        <p14:creationId xmlns:p14="http://schemas.microsoft.com/office/powerpoint/2010/main" val="40661965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Get Connected Personal ">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03D1D6FB-6B90-D641-83EA-FADB2FF9A118}"/>
              </a:ext>
            </a:extLst>
          </p:cNvPr>
          <p:cNvPicPr>
            <a:picLocks noChangeAspect="1"/>
          </p:cNvPicPr>
          <p:nvPr/>
        </p:nvPicPr>
        <p:blipFill>
          <a:blip r:embed="rId2"/>
          <a:stretch>
            <a:fillRect/>
          </a:stretch>
        </p:blipFill>
        <p:spPr>
          <a:xfrm>
            <a:off x="0" y="2034540"/>
            <a:ext cx="9143999" cy="482346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00" y="484050"/>
            <a:ext cx="3227412" cy="1355513"/>
          </a:xfrm>
          <a:prstGeom prst="rect">
            <a:avLst/>
          </a:prstGeom>
        </p:spPr>
      </p:pic>
      <p:cxnSp>
        <p:nvCxnSpPr>
          <p:cNvPr id="28" name="Straight Connector 27"/>
          <p:cNvCxnSpPr/>
          <p:nvPr/>
        </p:nvCxnSpPr>
        <p:spPr>
          <a:xfrm flipV="1">
            <a:off x="0"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26" name="Text Placeholder 21"/>
          <p:cNvSpPr>
            <a:spLocks noGrp="1"/>
          </p:cNvSpPr>
          <p:nvPr>
            <p:ph type="body" sz="quarter" idx="13" hasCustomPrompt="1"/>
          </p:nvPr>
        </p:nvSpPr>
        <p:spPr>
          <a:xfrm>
            <a:off x="478896" y="3049114"/>
            <a:ext cx="3638817" cy="1077218"/>
          </a:xfrm>
          <a:prstGeom prst="rect">
            <a:avLst/>
          </a:prstGeom>
        </p:spPr>
        <p:txBody>
          <a:bodyPr wrap="none" lIns="0" tIns="0" rIns="0" bIns="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0" i="0">
                <a:solidFill>
                  <a:schemeClr val="bg2"/>
                </a:solidFill>
                <a:latin typeface="Arial Regular" charset="0"/>
                <a:ea typeface="Arial Regular" charset="0"/>
                <a:cs typeface="Arial Regular" charset="0"/>
              </a:defRPr>
            </a:lvl1pPr>
          </a:lstStyle>
          <a:p>
            <a:pPr lvl="0"/>
            <a:r>
              <a:rPr lang="en-US" dirty="0"/>
              <a:t>Full Name</a:t>
            </a:r>
          </a:p>
          <a:p>
            <a:pPr lvl="0"/>
            <a:r>
              <a:rPr lang="en-US" dirty="0"/>
              <a:t>Your Position</a:t>
            </a:r>
          </a:p>
          <a:p>
            <a:pPr lvl="0"/>
            <a:r>
              <a:rPr lang="en-US" dirty="0" err="1"/>
              <a:t>youremail@rippelfoundation.org</a:t>
            </a:r>
            <a:endParaRPr lang="en-US" dirty="0"/>
          </a:p>
        </p:txBody>
      </p:sp>
      <p:sp>
        <p:nvSpPr>
          <p:cNvPr id="8" name="Text Placeholder 21"/>
          <p:cNvSpPr>
            <a:spLocks noGrp="1"/>
          </p:cNvSpPr>
          <p:nvPr>
            <p:ph type="body" sz="quarter" idx="14" hasCustomPrompt="1"/>
          </p:nvPr>
        </p:nvSpPr>
        <p:spPr>
          <a:xfrm>
            <a:off x="871831" y="4536692"/>
            <a:ext cx="1843453" cy="359073"/>
          </a:xfrm>
          <a:prstGeom prst="rect">
            <a:avLst/>
          </a:prstGeom>
        </p:spPr>
        <p:txBody>
          <a:bodyPr wrap="none" lIns="0" tIns="0" rIns="0" bIns="0" anchor="ctr" anchorCtr="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1" i="0">
                <a:solidFill>
                  <a:schemeClr val="bg2"/>
                </a:solidFill>
                <a:latin typeface="Arial Bold" charset="0"/>
                <a:ea typeface="Arial Bold" charset="0"/>
                <a:cs typeface="Arial Bold" charset="0"/>
              </a:defRPr>
            </a:lvl1pPr>
          </a:lstStyle>
          <a:p>
            <a:pPr lvl="0"/>
            <a:r>
              <a:rPr lang="en-US" dirty="0"/>
              <a:t>@</a:t>
            </a:r>
            <a:r>
              <a:rPr lang="en-US" dirty="0" err="1"/>
              <a:t>twitterhandle</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96" y="4545517"/>
            <a:ext cx="325994" cy="325994"/>
          </a:xfrm>
          <a:prstGeom prst="rect">
            <a:avLst/>
          </a:prstGeom>
        </p:spPr>
      </p:pic>
      <p:sp>
        <p:nvSpPr>
          <p:cNvPr id="33" name="Rectangle 32"/>
          <p:cNvSpPr/>
          <p:nvPr/>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78896" y="5173431"/>
            <a:ext cx="3979616" cy="307777"/>
          </a:xfrm>
          <a:prstGeom prst="rect">
            <a:avLst/>
          </a:prstGeom>
          <a:noFill/>
        </p:spPr>
        <p:txBody>
          <a:bodyPr wrap="none" lIns="0" tIns="0" rIns="0" bIns="0" rtlCol="0" anchor="b" anchorCtr="0">
            <a:spAutoFit/>
          </a:bodyPr>
          <a:lstStyle/>
          <a:p>
            <a:pPr algn="l"/>
            <a:r>
              <a:rPr lang="en-US" sz="2000" b="1" dirty="0" err="1">
                <a:solidFill>
                  <a:schemeClr val="bg2"/>
                </a:solidFill>
              </a:rPr>
              <a:t>ThinkWithUs</a:t>
            </a:r>
            <a:r>
              <a:rPr lang="en-US" sz="2000" b="1" dirty="0">
                <a:solidFill>
                  <a:schemeClr val="bg2"/>
                </a:solidFill>
              </a:rPr>
              <a:t> @</a:t>
            </a:r>
            <a:r>
              <a:rPr lang="en-US" sz="2000" b="1" dirty="0" err="1">
                <a:solidFill>
                  <a:schemeClr val="bg2"/>
                </a:solidFill>
              </a:rPr>
              <a:t>rethinkhealth.org</a:t>
            </a:r>
            <a:endParaRPr lang="en-US" sz="2000" b="1" dirty="0">
              <a:solidFill>
                <a:schemeClr val="bg2"/>
              </a:solidFill>
            </a:endParaRPr>
          </a:p>
        </p:txBody>
      </p:sp>
      <p:sp>
        <p:nvSpPr>
          <p:cNvPr id="40" name="TextBox 39"/>
          <p:cNvSpPr txBox="1"/>
          <p:nvPr/>
        </p:nvSpPr>
        <p:spPr>
          <a:xfrm>
            <a:off x="469900" y="803829"/>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
        <p:nvSpPr>
          <p:cNvPr id="18" name="TextBox 17">
            <a:extLst>
              <a:ext uri="{FF2B5EF4-FFF2-40B4-BE49-F238E27FC236}">
                <a16:creationId xmlns="" xmlns:a16="http://schemas.microsoft.com/office/drawing/2014/main" id="{CA96CCD3-69EF-814F-A25A-09996992CC3E}"/>
              </a:ext>
            </a:extLst>
          </p:cNvPr>
          <p:cNvSpPr txBox="1"/>
          <p:nvPr/>
        </p:nvSpPr>
        <p:spPr>
          <a:xfrm>
            <a:off x="392334" y="6423437"/>
            <a:ext cx="2592056" cy="138499"/>
          </a:xfrm>
          <a:prstGeom prst="rect">
            <a:avLst/>
          </a:prstGeom>
          <a:noFill/>
        </p:spPr>
        <p:txBody>
          <a:bodyPr wrap="none" lIns="0" tIns="0" rIns="0" bIns="0" rtlCol="0">
            <a:spAutoFit/>
          </a:bodyPr>
          <a:lstStyle/>
          <a:p>
            <a:pPr algn="l"/>
            <a:r>
              <a:rPr lang="en-US" sz="900" b="0" i="0" dirty="0">
                <a:solidFill>
                  <a:schemeClr val="bg2"/>
                </a:solidFill>
                <a:effectLst/>
                <a:latin typeface="Arial Regular" charset="0"/>
                <a:ea typeface="Arial Regular" charset="0"/>
                <a:cs typeface="Arial Regular" charset="0"/>
              </a:rPr>
              <a:t>COPYRIGHT ©2020 THE RIPPEL FOUNDATION.</a:t>
            </a:r>
          </a:p>
        </p:txBody>
      </p:sp>
      <p:grpSp>
        <p:nvGrpSpPr>
          <p:cNvPr id="19" name="Group 18">
            <a:extLst>
              <a:ext uri="{FF2B5EF4-FFF2-40B4-BE49-F238E27FC236}">
                <a16:creationId xmlns="" xmlns:a16="http://schemas.microsoft.com/office/drawing/2014/main" id="{B33AD8A9-2E75-074C-A9DF-E43C1DF873BD}"/>
              </a:ext>
            </a:extLst>
          </p:cNvPr>
          <p:cNvGrpSpPr/>
          <p:nvPr/>
        </p:nvGrpSpPr>
        <p:grpSpPr>
          <a:xfrm>
            <a:off x="478896" y="5643093"/>
            <a:ext cx="718929" cy="325994"/>
            <a:chOff x="2558293" y="5360101"/>
            <a:chExt cx="718929" cy="325994"/>
          </a:xfrm>
        </p:grpSpPr>
        <p:pic>
          <p:nvPicPr>
            <p:cNvPr id="21" name="Picture 20">
              <a:extLst>
                <a:ext uri="{FF2B5EF4-FFF2-40B4-BE49-F238E27FC236}">
                  <a16:creationId xmlns="" xmlns:a16="http://schemas.microsoft.com/office/drawing/2014/main" id="{510B86CC-0DA9-BA4F-87E9-11284884E5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22" name="Picture 21">
              <a:extLst>
                <a:ext uri="{FF2B5EF4-FFF2-40B4-BE49-F238E27FC236}">
                  <a16:creationId xmlns="" xmlns:a16="http://schemas.microsoft.com/office/drawing/2014/main" id="{9965095D-9F0D-AD45-B1DE-9D2590FEB03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51228" y="5360101"/>
              <a:ext cx="325994" cy="325994"/>
            </a:xfrm>
            <a:prstGeom prst="rect">
              <a:avLst/>
            </a:prstGeom>
          </p:spPr>
        </p:pic>
      </p:grpSp>
      <p:sp>
        <p:nvSpPr>
          <p:cNvPr id="23" name="TextBox 22">
            <a:extLst>
              <a:ext uri="{FF2B5EF4-FFF2-40B4-BE49-F238E27FC236}">
                <a16:creationId xmlns="" xmlns:a16="http://schemas.microsoft.com/office/drawing/2014/main" id="{4F610299-DA9E-9944-B3A1-98296E0DB2B6}"/>
              </a:ext>
            </a:extLst>
          </p:cNvPr>
          <p:cNvSpPr txBox="1"/>
          <p:nvPr/>
        </p:nvSpPr>
        <p:spPr>
          <a:xfrm>
            <a:off x="1283786" y="5645998"/>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pic>
        <p:nvPicPr>
          <p:cNvPr id="16" name="Picture 15">
            <a:extLst>
              <a:ext uri="{FF2B5EF4-FFF2-40B4-BE49-F238E27FC236}">
                <a16:creationId xmlns="" xmlns:a16="http://schemas.microsoft.com/office/drawing/2014/main" id="{03D1D6FB-6B90-D641-83EA-FADB2FF9A118}"/>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cxnSp>
        <p:nvCxnSpPr>
          <p:cNvPr id="25" name="Straight Connector 24"/>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8897" y="4545517"/>
            <a:ext cx="325994" cy="325994"/>
          </a:xfrm>
          <a:prstGeom prst="rect">
            <a:avLst/>
          </a:prstGeom>
        </p:spPr>
      </p:pic>
      <p:sp>
        <p:nvSpPr>
          <p:cNvPr id="29" name="Rectangle 28"/>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0" name="Group 29"/>
          <p:cNvGrpSpPr/>
          <p:nvPr userDrawn="1"/>
        </p:nvGrpSpPr>
        <p:grpSpPr>
          <a:xfrm>
            <a:off x="478902" y="5643105"/>
            <a:ext cx="1086203" cy="327801"/>
            <a:chOff x="2558293" y="5360101"/>
            <a:chExt cx="1086203" cy="327801"/>
          </a:xfrm>
        </p:grpSpPr>
        <p:pic>
          <p:nvPicPr>
            <p:cNvPr id="31" name="Picture 3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32" name="Picture 3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4" name="Picture 3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35" name="TextBox 34"/>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6" name="TextBox 35"/>
          <p:cNvSpPr txBox="1"/>
          <p:nvPr userDrawn="1"/>
        </p:nvSpPr>
        <p:spPr>
          <a:xfrm>
            <a:off x="478896" y="5173443"/>
            <a:ext cx="3979616" cy="307777"/>
          </a:xfrm>
          <a:prstGeom prst="rect">
            <a:avLst/>
          </a:prstGeom>
          <a:noFill/>
        </p:spPr>
        <p:txBody>
          <a:bodyPr wrap="none" lIns="0" tIns="0" rIns="0" bIns="0" rtlCol="0" anchor="b" anchorCtr="0">
            <a:spAutoFit/>
          </a:bodyPr>
          <a:lstStyle/>
          <a:p>
            <a:pPr algn="l"/>
            <a:r>
              <a:rPr lang="en-US" sz="2000" b="1" dirty="0" err="1">
                <a:solidFill>
                  <a:schemeClr val="bg2"/>
                </a:solidFill>
              </a:rPr>
              <a:t>ThinkWithUs</a:t>
            </a:r>
            <a:r>
              <a:rPr lang="en-US" sz="2000" b="1" dirty="0">
                <a:solidFill>
                  <a:schemeClr val="bg2"/>
                </a:solidFill>
              </a:rPr>
              <a:t> @</a:t>
            </a:r>
            <a:r>
              <a:rPr lang="en-US" sz="2000" b="1" dirty="0" err="1">
                <a:solidFill>
                  <a:schemeClr val="bg2"/>
                </a:solidFill>
              </a:rPr>
              <a:t>rethinkhealth.org</a:t>
            </a:r>
            <a:endParaRPr lang="en-US" sz="2000" b="1" dirty="0">
              <a:solidFill>
                <a:schemeClr val="bg2"/>
              </a:solidFill>
            </a:endParaRPr>
          </a:p>
        </p:txBody>
      </p:sp>
      <p:sp>
        <p:nvSpPr>
          <p:cNvPr id="37" name="TextBox 36"/>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
        <p:nvSpPr>
          <p:cNvPr id="38" name="TextBox 37">
            <a:extLst>
              <a:ext uri="{FF2B5EF4-FFF2-40B4-BE49-F238E27FC236}">
                <a16:creationId xmlns="" xmlns:a16="http://schemas.microsoft.com/office/drawing/2014/main" id="{CA96CCD3-69EF-814F-A25A-09996992CC3E}"/>
              </a:ext>
            </a:extLst>
          </p:cNvPr>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spTree>
    <p:extLst>
      <p:ext uri="{BB962C8B-B14F-4D97-AF65-F5344CB8AC3E}">
        <p14:creationId xmlns:p14="http://schemas.microsoft.com/office/powerpoint/2010/main" val="20231581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Get Connected General w Twitter">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3EC36C91-162E-AF44-A265-929976677B79}"/>
              </a:ext>
            </a:extLst>
          </p:cNvPr>
          <p:cNvPicPr>
            <a:picLocks noChangeAspect="1"/>
          </p:cNvPicPr>
          <p:nvPr/>
        </p:nvPicPr>
        <p:blipFill>
          <a:blip r:embed="rId2"/>
          <a:stretch>
            <a:fillRect/>
          </a:stretch>
        </p:blipFill>
        <p:spPr>
          <a:xfrm>
            <a:off x="0" y="2034540"/>
            <a:ext cx="9143999" cy="482346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00" y="484050"/>
            <a:ext cx="3227412" cy="1355513"/>
          </a:xfrm>
          <a:prstGeom prst="rect">
            <a:avLst/>
          </a:prstGeom>
        </p:spPr>
      </p:pic>
      <p:cxnSp>
        <p:nvCxnSpPr>
          <p:cNvPr id="28" name="Straight Connector 27"/>
          <p:cNvCxnSpPr/>
          <p:nvPr/>
        </p:nvCxnSpPr>
        <p:spPr>
          <a:xfrm flipV="1">
            <a:off x="0"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78896" y="5173431"/>
            <a:ext cx="3979616" cy="307777"/>
          </a:xfrm>
          <a:prstGeom prst="rect">
            <a:avLst/>
          </a:prstGeom>
          <a:noFill/>
        </p:spPr>
        <p:txBody>
          <a:bodyPr wrap="none" lIns="0" tIns="0" rIns="0" bIns="0" rtlCol="0" anchor="b" anchorCtr="0">
            <a:spAutoFit/>
          </a:bodyPr>
          <a:lstStyle/>
          <a:p>
            <a:pPr algn="l"/>
            <a:r>
              <a:rPr lang="en-US" sz="2000" b="1" dirty="0" err="1">
                <a:solidFill>
                  <a:schemeClr val="bg2"/>
                </a:solidFill>
              </a:rPr>
              <a:t>ThinkWithUs@rethinkhealth.org</a:t>
            </a:r>
            <a:endParaRPr lang="en-US" sz="2000" b="1" dirty="0">
              <a:solidFill>
                <a:schemeClr val="bg2"/>
              </a:solidFill>
            </a:endParaRPr>
          </a:p>
        </p:txBody>
      </p:sp>
      <p:sp>
        <p:nvSpPr>
          <p:cNvPr id="40" name="TextBox 39"/>
          <p:cNvSpPr txBox="1"/>
          <p:nvPr/>
        </p:nvSpPr>
        <p:spPr>
          <a:xfrm>
            <a:off x="469900" y="803829"/>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
        <p:nvSpPr>
          <p:cNvPr id="16" name="TextBox 15">
            <a:extLst>
              <a:ext uri="{FF2B5EF4-FFF2-40B4-BE49-F238E27FC236}">
                <a16:creationId xmlns="" xmlns:a16="http://schemas.microsoft.com/office/drawing/2014/main" id="{DA88CB42-EB67-FA49-90E5-2FA12EC6ECD0}"/>
              </a:ext>
            </a:extLst>
          </p:cNvPr>
          <p:cNvSpPr txBox="1"/>
          <p:nvPr/>
        </p:nvSpPr>
        <p:spPr>
          <a:xfrm>
            <a:off x="392334" y="6423437"/>
            <a:ext cx="2592056" cy="138499"/>
          </a:xfrm>
          <a:prstGeom prst="rect">
            <a:avLst/>
          </a:prstGeom>
          <a:noFill/>
        </p:spPr>
        <p:txBody>
          <a:bodyPr wrap="none" lIns="0" tIns="0" rIns="0" bIns="0" rtlCol="0">
            <a:spAutoFit/>
          </a:bodyPr>
          <a:lstStyle/>
          <a:p>
            <a:pPr algn="l"/>
            <a:r>
              <a:rPr lang="en-US" sz="900" b="0" i="0" dirty="0">
                <a:solidFill>
                  <a:schemeClr val="bg2"/>
                </a:solidFill>
                <a:effectLst/>
                <a:latin typeface="Arial Regular" charset="0"/>
                <a:ea typeface="Arial Regular" charset="0"/>
                <a:cs typeface="Arial Regular" charset="0"/>
              </a:rPr>
              <a:t>COPYRIGHT ©2020 THE RIPPEL FOUNDATION.</a:t>
            </a:r>
          </a:p>
        </p:txBody>
      </p:sp>
      <p:grpSp>
        <p:nvGrpSpPr>
          <p:cNvPr id="18" name="Group 17">
            <a:extLst>
              <a:ext uri="{FF2B5EF4-FFF2-40B4-BE49-F238E27FC236}">
                <a16:creationId xmlns="" xmlns:a16="http://schemas.microsoft.com/office/drawing/2014/main" id="{131401A5-BDD1-074B-8A6E-143FE5F4C7F2}"/>
              </a:ext>
            </a:extLst>
          </p:cNvPr>
          <p:cNvGrpSpPr/>
          <p:nvPr/>
        </p:nvGrpSpPr>
        <p:grpSpPr>
          <a:xfrm>
            <a:off x="478896" y="5643093"/>
            <a:ext cx="718929" cy="325994"/>
            <a:chOff x="2558293" y="5360101"/>
            <a:chExt cx="718929" cy="325994"/>
          </a:xfrm>
        </p:grpSpPr>
        <p:pic>
          <p:nvPicPr>
            <p:cNvPr id="19" name="Picture 18">
              <a:extLst>
                <a:ext uri="{FF2B5EF4-FFF2-40B4-BE49-F238E27FC236}">
                  <a16:creationId xmlns="" xmlns:a16="http://schemas.microsoft.com/office/drawing/2014/main" id="{DAED3720-2ED7-B146-9CB2-BAB56AA51B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22" name="Picture 21">
              <a:extLst>
                <a:ext uri="{FF2B5EF4-FFF2-40B4-BE49-F238E27FC236}">
                  <a16:creationId xmlns="" xmlns:a16="http://schemas.microsoft.com/office/drawing/2014/main" id="{1E3250FE-6BD5-EB41-9CD0-164113B3AD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51228" y="5360101"/>
              <a:ext cx="325994" cy="325994"/>
            </a:xfrm>
            <a:prstGeom prst="rect">
              <a:avLst/>
            </a:prstGeom>
          </p:spPr>
        </p:pic>
      </p:grpSp>
      <p:sp>
        <p:nvSpPr>
          <p:cNvPr id="23" name="TextBox 22">
            <a:extLst>
              <a:ext uri="{FF2B5EF4-FFF2-40B4-BE49-F238E27FC236}">
                <a16:creationId xmlns="" xmlns:a16="http://schemas.microsoft.com/office/drawing/2014/main" id="{8C0B9DA8-60FF-094A-9D4C-27342106ACE4}"/>
              </a:ext>
            </a:extLst>
          </p:cNvPr>
          <p:cNvSpPr txBox="1"/>
          <p:nvPr/>
        </p:nvSpPr>
        <p:spPr>
          <a:xfrm>
            <a:off x="1283786" y="5645998"/>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pic>
        <p:nvPicPr>
          <p:cNvPr id="14" name="Picture 13" descr="A close up of a logo&#10;&#10;Description automatically generated">
            <a:extLst>
              <a:ext uri="{FF2B5EF4-FFF2-40B4-BE49-F238E27FC236}">
                <a16:creationId xmlns="" xmlns:a16="http://schemas.microsoft.com/office/drawing/2014/main" id="{2D9E69F2-73C3-CE4E-A32F-C1CFBC32516E}"/>
              </a:ext>
            </a:extLst>
          </p:cNvPr>
          <p:cNvPicPr>
            <a:picLocks noChangeAspect="1"/>
          </p:cNvPicPr>
          <p:nvPr/>
        </p:nvPicPr>
        <p:blipFill>
          <a:blip r:embed="rId6"/>
          <a:stretch>
            <a:fillRect/>
          </a:stretch>
        </p:blipFill>
        <p:spPr>
          <a:xfrm>
            <a:off x="6844419" y="6075800"/>
            <a:ext cx="2121089" cy="695274"/>
          </a:xfrm>
          <a:prstGeom prst="rect">
            <a:avLst/>
          </a:prstGeom>
        </p:spPr>
      </p:pic>
      <p:pic>
        <p:nvPicPr>
          <p:cNvPr id="17" name="Picture 16">
            <a:extLst>
              <a:ext uri="{FF2B5EF4-FFF2-40B4-BE49-F238E27FC236}">
                <a16:creationId xmlns="" xmlns:a16="http://schemas.microsoft.com/office/drawing/2014/main" id="{3EC36C91-162E-AF44-A265-929976677B79}"/>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cxnSp>
        <p:nvCxnSpPr>
          <p:cNvPr id="25" name="Straight Connector 24"/>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p:cNvGrpSpPr/>
          <p:nvPr userDrawn="1"/>
        </p:nvGrpSpPr>
        <p:grpSpPr>
          <a:xfrm>
            <a:off x="478902" y="5643105"/>
            <a:ext cx="1086203" cy="327801"/>
            <a:chOff x="2558293" y="5360101"/>
            <a:chExt cx="1086203" cy="327801"/>
          </a:xfrm>
        </p:grpSpPr>
        <p:pic>
          <p:nvPicPr>
            <p:cNvPr id="29" name="Picture 2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30" name="Picture 2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1" name="Picture 3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32" name="TextBox 31"/>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4" name="TextBox 33"/>
          <p:cNvSpPr txBox="1"/>
          <p:nvPr userDrawn="1"/>
        </p:nvSpPr>
        <p:spPr>
          <a:xfrm>
            <a:off x="478902" y="5173443"/>
            <a:ext cx="3909083" cy="307777"/>
          </a:xfrm>
          <a:prstGeom prst="rect">
            <a:avLst/>
          </a:prstGeom>
          <a:noFill/>
        </p:spPr>
        <p:txBody>
          <a:bodyPr wrap="none" lIns="0" tIns="0" rIns="0" bIns="0" rtlCol="0" anchor="b" anchorCtr="0">
            <a:spAutoFit/>
          </a:bodyPr>
          <a:lstStyle/>
          <a:p>
            <a:pPr algn="l"/>
            <a:r>
              <a:rPr lang="en-US" sz="2000" b="1" dirty="0" err="1">
                <a:solidFill>
                  <a:schemeClr val="bg2"/>
                </a:solidFill>
              </a:rPr>
              <a:t>ThinkWithUs@rethinkhealth.org</a:t>
            </a:r>
            <a:endParaRPr lang="en-US" sz="2000" b="1" dirty="0">
              <a:solidFill>
                <a:schemeClr val="bg2"/>
              </a:solidFill>
            </a:endParaRPr>
          </a:p>
        </p:txBody>
      </p:sp>
      <p:sp>
        <p:nvSpPr>
          <p:cNvPr id="35" name="TextBox 34"/>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
        <p:nvSpPr>
          <p:cNvPr id="36" name="TextBox 35">
            <a:extLst>
              <a:ext uri="{FF2B5EF4-FFF2-40B4-BE49-F238E27FC236}">
                <a16:creationId xmlns="" xmlns:a16="http://schemas.microsoft.com/office/drawing/2014/main" id="{DA88CB42-EB67-FA49-90E5-2FA12EC6ECD0}"/>
              </a:ext>
            </a:extLst>
          </p:cNvPr>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spTree>
    <p:extLst>
      <p:ext uri="{BB962C8B-B14F-4D97-AF65-F5344CB8AC3E}">
        <p14:creationId xmlns:p14="http://schemas.microsoft.com/office/powerpoint/2010/main" val="9102341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Get Connected General ">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6647ADCA-92CB-D043-9D40-64DC984B2C89}"/>
              </a:ext>
            </a:extLst>
          </p:cNvPr>
          <p:cNvPicPr>
            <a:picLocks noChangeAspect="1"/>
          </p:cNvPicPr>
          <p:nvPr/>
        </p:nvPicPr>
        <p:blipFill>
          <a:blip r:embed="rId2"/>
          <a:stretch>
            <a:fillRect/>
          </a:stretch>
        </p:blipFill>
        <p:spPr>
          <a:xfrm>
            <a:off x="0" y="2034540"/>
            <a:ext cx="9143999" cy="482346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00" y="484050"/>
            <a:ext cx="3227412" cy="1355513"/>
          </a:xfrm>
          <a:prstGeom prst="rect">
            <a:avLst/>
          </a:prstGeom>
        </p:spPr>
      </p:pic>
      <p:cxnSp>
        <p:nvCxnSpPr>
          <p:cNvPr id="28" name="Straight Connector 27"/>
          <p:cNvCxnSpPr/>
          <p:nvPr/>
        </p:nvCxnSpPr>
        <p:spPr>
          <a:xfrm flipV="1">
            <a:off x="0"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78896" y="5173431"/>
            <a:ext cx="3909083" cy="307777"/>
          </a:xfrm>
          <a:prstGeom prst="rect">
            <a:avLst/>
          </a:prstGeom>
          <a:noFill/>
        </p:spPr>
        <p:txBody>
          <a:bodyPr wrap="none" lIns="0" tIns="0" rIns="0" bIns="0" rtlCol="0" anchor="b" anchorCtr="0">
            <a:spAutoFit/>
          </a:bodyPr>
          <a:lstStyle/>
          <a:p>
            <a:pPr algn="l"/>
            <a:r>
              <a:rPr lang="en-US" sz="2000" b="1" dirty="0" err="1">
                <a:solidFill>
                  <a:schemeClr val="bg2"/>
                </a:solidFill>
              </a:rPr>
              <a:t>ThinkWithUs@rethinkhealth.org</a:t>
            </a:r>
            <a:endParaRPr lang="en-US" sz="2000" b="1" dirty="0">
              <a:solidFill>
                <a:schemeClr val="bg2"/>
              </a:solidFill>
            </a:endParaRPr>
          </a:p>
        </p:txBody>
      </p:sp>
      <p:sp>
        <p:nvSpPr>
          <p:cNvPr id="40" name="TextBox 39"/>
          <p:cNvSpPr txBox="1"/>
          <p:nvPr/>
        </p:nvSpPr>
        <p:spPr>
          <a:xfrm>
            <a:off x="469900" y="803829"/>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
        <p:nvSpPr>
          <p:cNvPr id="15" name="TextBox 14">
            <a:extLst>
              <a:ext uri="{FF2B5EF4-FFF2-40B4-BE49-F238E27FC236}">
                <a16:creationId xmlns="" xmlns:a16="http://schemas.microsoft.com/office/drawing/2014/main" id="{A2B3AE3F-937C-5447-87B4-E87264665EA2}"/>
              </a:ext>
            </a:extLst>
          </p:cNvPr>
          <p:cNvSpPr txBox="1"/>
          <p:nvPr/>
        </p:nvSpPr>
        <p:spPr>
          <a:xfrm>
            <a:off x="392334" y="6423437"/>
            <a:ext cx="2592056" cy="138499"/>
          </a:xfrm>
          <a:prstGeom prst="rect">
            <a:avLst/>
          </a:prstGeom>
          <a:noFill/>
        </p:spPr>
        <p:txBody>
          <a:bodyPr wrap="none" lIns="0" tIns="0" rIns="0" bIns="0" rtlCol="0">
            <a:spAutoFit/>
          </a:bodyPr>
          <a:lstStyle/>
          <a:p>
            <a:pPr algn="l"/>
            <a:r>
              <a:rPr lang="en-US" sz="900" b="0" i="0" dirty="0">
                <a:solidFill>
                  <a:schemeClr val="bg2"/>
                </a:solidFill>
                <a:effectLst/>
                <a:latin typeface="Arial Regular" charset="0"/>
                <a:ea typeface="Arial Regular" charset="0"/>
                <a:cs typeface="Arial Regular" charset="0"/>
              </a:rPr>
              <a:t>COPYRIGHT ©2020 THE RIPPEL FOUNDATION.</a:t>
            </a:r>
          </a:p>
        </p:txBody>
      </p:sp>
      <p:grpSp>
        <p:nvGrpSpPr>
          <p:cNvPr id="16" name="Group 15">
            <a:extLst>
              <a:ext uri="{FF2B5EF4-FFF2-40B4-BE49-F238E27FC236}">
                <a16:creationId xmlns="" xmlns:a16="http://schemas.microsoft.com/office/drawing/2014/main" id="{E8CE97BB-EE0D-2546-A4FA-61279DE5A2F6}"/>
              </a:ext>
            </a:extLst>
          </p:cNvPr>
          <p:cNvGrpSpPr/>
          <p:nvPr/>
        </p:nvGrpSpPr>
        <p:grpSpPr>
          <a:xfrm>
            <a:off x="478896" y="5643093"/>
            <a:ext cx="718929" cy="325994"/>
            <a:chOff x="2558293" y="5360101"/>
            <a:chExt cx="718929" cy="325994"/>
          </a:xfrm>
        </p:grpSpPr>
        <p:pic>
          <p:nvPicPr>
            <p:cNvPr id="17" name="Picture 16">
              <a:extLst>
                <a:ext uri="{FF2B5EF4-FFF2-40B4-BE49-F238E27FC236}">
                  <a16:creationId xmlns="" xmlns:a16="http://schemas.microsoft.com/office/drawing/2014/main" id="{403D130A-64B5-7C42-BECE-0FC02CC7C0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18" name="Picture 17">
              <a:extLst>
                <a:ext uri="{FF2B5EF4-FFF2-40B4-BE49-F238E27FC236}">
                  <a16:creationId xmlns="" xmlns:a16="http://schemas.microsoft.com/office/drawing/2014/main" id="{17012412-6BDD-4E43-9D61-5CCE817F341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51228" y="5360101"/>
              <a:ext cx="325994" cy="325994"/>
            </a:xfrm>
            <a:prstGeom prst="rect">
              <a:avLst/>
            </a:prstGeom>
          </p:spPr>
        </p:pic>
      </p:grpSp>
      <p:sp>
        <p:nvSpPr>
          <p:cNvPr id="19" name="TextBox 18">
            <a:extLst>
              <a:ext uri="{FF2B5EF4-FFF2-40B4-BE49-F238E27FC236}">
                <a16:creationId xmlns="" xmlns:a16="http://schemas.microsoft.com/office/drawing/2014/main" id="{3A26345F-CB77-A54B-AB49-2E0013793EC3}"/>
              </a:ext>
            </a:extLst>
          </p:cNvPr>
          <p:cNvSpPr txBox="1"/>
          <p:nvPr/>
        </p:nvSpPr>
        <p:spPr>
          <a:xfrm>
            <a:off x="1283786" y="5645998"/>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pic>
        <p:nvPicPr>
          <p:cNvPr id="13" name="Picture 12">
            <a:extLst>
              <a:ext uri="{FF2B5EF4-FFF2-40B4-BE49-F238E27FC236}">
                <a16:creationId xmlns="" xmlns:a16="http://schemas.microsoft.com/office/drawing/2014/main" id="{6647ADCA-92CB-D043-9D40-64DC984B2C89}"/>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cxnSp>
        <p:nvCxnSpPr>
          <p:cNvPr id="22" name="Straight Connector 21"/>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23" name="Rectangle 22"/>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4" name="Group 23"/>
          <p:cNvGrpSpPr/>
          <p:nvPr userDrawn="1"/>
        </p:nvGrpSpPr>
        <p:grpSpPr>
          <a:xfrm>
            <a:off x="478902" y="5643105"/>
            <a:ext cx="1086203" cy="327801"/>
            <a:chOff x="2558293" y="5360101"/>
            <a:chExt cx="1086203" cy="327801"/>
          </a:xfrm>
        </p:grpSpPr>
        <p:pic>
          <p:nvPicPr>
            <p:cNvPr id="25" name="Picture 2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29" name="TextBox 28"/>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0" name="TextBox 29"/>
          <p:cNvSpPr txBox="1"/>
          <p:nvPr userDrawn="1"/>
        </p:nvSpPr>
        <p:spPr>
          <a:xfrm>
            <a:off x="478902" y="5173443"/>
            <a:ext cx="3909083" cy="307777"/>
          </a:xfrm>
          <a:prstGeom prst="rect">
            <a:avLst/>
          </a:prstGeom>
          <a:noFill/>
        </p:spPr>
        <p:txBody>
          <a:bodyPr wrap="none" lIns="0" tIns="0" rIns="0" bIns="0" rtlCol="0" anchor="b" anchorCtr="0">
            <a:spAutoFit/>
          </a:bodyPr>
          <a:lstStyle/>
          <a:p>
            <a:pPr algn="l"/>
            <a:r>
              <a:rPr lang="en-US" sz="2000" b="1" dirty="0" err="1">
                <a:solidFill>
                  <a:schemeClr val="bg2"/>
                </a:solidFill>
              </a:rPr>
              <a:t>ThinkWithUs@rethinkhealth.org</a:t>
            </a:r>
            <a:endParaRPr lang="en-US" sz="2000" b="1" dirty="0">
              <a:solidFill>
                <a:schemeClr val="bg2"/>
              </a:solidFill>
            </a:endParaRPr>
          </a:p>
        </p:txBody>
      </p:sp>
      <p:sp>
        <p:nvSpPr>
          <p:cNvPr id="31" name="TextBox 30"/>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
        <p:nvSpPr>
          <p:cNvPr id="32" name="TextBox 31">
            <a:extLst>
              <a:ext uri="{FF2B5EF4-FFF2-40B4-BE49-F238E27FC236}">
                <a16:creationId xmlns="" xmlns:a16="http://schemas.microsoft.com/office/drawing/2014/main" id="{A2B3AE3F-937C-5447-87B4-E87264665EA2}"/>
              </a:ext>
            </a:extLst>
          </p:cNvPr>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spTree>
    <p:extLst>
      <p:ext uri="{BB962C8B-B14F-4D97-AF65-F5344CB8AC3E}">
        <p14:creationId xmlns:p14="http://schemas.microsoft.com/office/powerpoint/2010/main" val="22787975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May Use Copyright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B921AC8-C65B-E042-8D75-58C6718FBBF7}"/>
              </a:ext>
            </a:extLst>
          </p:cNvPr>
          <p:cNvPicPr>
            <a:picLocks noChangeAspect="1"/>
          </p:cNvPicPr>
          <p:nvPr/>
        </p:nvPicPr>
        <p:blipFill>
          <a:blip r:embed="rId2"/>
          <a:stretch>
            <a:fillRect/>
          </a:stretch>
        </p:blipFill>
        <p:spPr>
          <a:xfrm>
            <a:off x="0" y="2034540"/>
            <a:ext cx="9143999" cy="482346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00" y="484050"/>
            <a:ext cx="3227412" cy="1355513"/>
          </a:xfrm>
          <a:prstGeom prst="rect">
            <a:avLst/>
          </a:prstGeom>
        </p:spPr>
      </p:pic>
      <p:sp>
        <p:nvSpPr>
          <p:cNvPr id="18" name="TextBox 17"/>
          <p:cNvSpPr txBox="1"/>
          <p:nvPr/>
        </p:nvSpPr>
        <p:spPr>
          <a:xfrm>
            <a:off x="457200" y="6107966"/>
            <a:ext cx="2592056" cy="138499"/>
          </a:xfrm>
          <a:prstGeom prst="rect">
            <a:avLst/>
          </a:prstGeom>
          <a:noFill/>
        </p:spPr>
        <p:txBody>
          <a:bodyPr wrap="none" lIns="0" tIns="0" rIns="0" bIns="0" rtlCol="0">
            <a:spAutoFit/>
          </a:bodyPr>
          <a:lstStyle/>
          <a:p>
            <a:pPr algn="l"/>
            <a:r>
              <a:rPr lang="en-US" sz="900" b="0" i="0" dirty="0">
                <a:solidFill>
                  <a:schemeClr val="bg2"/>
                </a:solidFill>
                <a:effectLst/>
                <a:latin typeface="Arial Regular" charset="0"/>
                <a:ea typeface="Arial Regular" charset="0"/>
                <a:cs typeface="Arial Regular" charset="0"/>
              </a:rPr>
              <a:t>COPYRIGHT ©2019 THE RIPPEL FOUNDATION.</a:t>
            </a:r>
          </a:p>
        </p:txBody>
      </p:sp>
      <p:sp>
        <p:nvSpPr>
          <p:cNvPr id="27" name="Rectangle 26"/>
          <p:cNvSpPr/>
          <p:nvPr/>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57200" y="3460010"/>
            <a:ext cx="8219578" cy="1969770"/>
          </a:xfrm>
          <a:prstGeom prst="rect">
            <a:avLst/>
          </a:prstGeom>
        </p:spPr>
        <p:txBody>
          <a:bodyPr wrap="square" lIns="0" tIns="0" rIns="0" bIns="0">
            <a:spAutoFit/>
          </a:bodyPr>
          <a:lstStyle/>
          <a:p>
            <a:pPr lvl="0" algn="l">
              <a:lnSpc>
                <a:spcPct val="100000"/>
              </a:lnSpc>
            </a:pPr>
            <a:r>
              <a:rPr lang="en-US" sz="1600" dirty="0">
                <a:solidFill>
                  <a:schemeClr val="bg2"/>
                </a:solidFill>
              </a:rPr>
              <a:t>This work </a:t>
            </a:r>
            <a:r>
              <a:rPr lang="en-US" sz="1600" b="1" dirty="0">
                <a:solidFill>
                  <a:schemeClr val="bg2"/>
                </a:solidFill>
              </a:rPr>
              <a:t>may</a:t>
            </a:r>
            <a:r>
              <a:rPr lang="en-US" sz="1600" dirty="0">
                <a:solidFill>
                  <a:schemeClr val="bg2"/>
                </a:solidFill>
              </a:rPr>
              <a:t> be used, photocopied, and distributed for </a:t>
            </a:r>
          </a:p>
          <a:p>
            <a:pPr lvl="0" algn="l">
              <a:lnSpc>
                <a:spcPct val="100000"/>
              </a:lnSpc>
            </a:pPr>
            <a:r>
              <a:rPr lang="en-US" sz="1600" dirty="0">
                <a:solidFill>
                  <a:schemeClr val="bg2"/>
                </a:solidFill>
              </a:rPr>
              <a:t>educational purposes only and as long as the copyright notice remains </a:t>
            </a:r>
          </a:p>
          <a:p>
            <a:pPr lvl="0" algn="l">
              <a:lnSpc>
                <a:spcPct val="100000"/>
              </a:lnSpc>
            </a:pPr>
            <a:r>
              <a:rPr lang="en-US" sz="1600" dirty="0">
                <a:solidFill>
                  <a:schemeClr val="bg2"/>
                </a:solidFill>
              </a:rPr>
              <a:t>intact. For use on a website or social media platform, link directly to the </a:t>
            </a:r>
          </a:p>
          <a:p>
            <a:pPr lvl="0" algn="l">
              <a:lnSpc>
                <a:spcPct val="100000"/>
              </a:lnSpc>
            </a:pPr>
            <a:r>
              <a:rPr lang="en-US" sz="1600" dirty="0">
                <a:solidFill>
                  <a:schemeClr val="bg2"/>
                </a:solidFill>
              </a:rPr>
              <a:t>work on our website. Unless prior written permission is given by </a:t>
            </a:r>
            <a:r>
              <a:rPr lang="en-US" sz="1600" b="1" dirty="0">
                <a:solidFill>
                  <a:schemeClr val="bg2"/>
                </a:solidFill>
              </a:rPr>
              <a:t>The </a:t>
            </a:r>
            <a:r>
              <a:rPr lang="en-US" sz="1600" b="1" dirty="0" err="1">
                <a:solidFill>
                  <a:schemeClr val="bg2"/>
                </a:solidFill>
              </a:rPr>
              <a:t>Rippel</a:t>
            </a:r>
            <a:r>
              <a:rPr lang="en-US" sz="1600" b="1" dirty="0">
                <a:solidFill>
                  <a:schemeClr val="bg2"/>
                </a:solidFill>
              </a:rPr>
              <a:t> </a:t>
            </a:r>
            <a:br>
              <a:rPr lang="en-US" sz="1600" b="1" dirty="0">
                <a:solidFill>
                  <a:schemeClr val="bg2"/>
                </a:solidFill>
              </a:rPr>
            </a:br>
            <a:r>
              <a:rPr lang="en-US" sz="1600" b="1" dirty="0">
                <a:solidFill>
                  <a:schemeClr val="bg2"/>
                </a:solidFill>
              </a:rPr>
              <a:t>Foundation</a:t>
            </a:r>
            <a:r>
              <a:rPr lang="en-US" sz="1600" dirty="0">
                <a:solidFill>
                  <a:schemeClr val="bg2"/>
                </a:solidFill>
              </a:rPr>
              <a:t>, this material </a:t>
            </a:r>
            <a:r>
              <a:rPr lang="en-US" sz="1600" b="1" dirty="0">
                <a:solidFill>
                  <a:schemeClr val="bg2"/>
                </a:solidFill>
              </a:rPr>
              <a:t>may not </a:t>
            </a:r>
            <a:r>
              <a:rPr lang="en-US" sz="1600" dirty="0">
                <a:solidFill>
                  <a:schemeClr val="bg2"/>
                </a:solidFill>
              </a:rPr>
              <a:t>be (</a:t>
            </a:r>
            <a:r>
              <a:rPr lang="en-US" sz="1600" dirty="0" err="1">
                <a:solidFill>
                  <a:schemeClr val="bg2"/>
                </a:solidFill>
              </a:rPr>
              <a:t>i</a:t>
            </a:r>
            <a:r>
              <a:rPr lang="en-US" sz="1600" dirty="0">
                <a:solidFill>
                  <a:schemeClr val="bg2"/>
                </a:solidFill>
              </a:rPr>
              <a:t>) used or distributed for monetary </a:t>
            </a:r>
            <a:br>
              <a:rPr lang="en-US" sz="1600" dirty="0">
                <a:solidFill>
                  <a:schemeClr val="bg2"/>
                </a:solidFill>
              </a:rPr>
            </a:br>
            <a:r>
              <a:rPr lang="en-US" sz="1600" dirty="0">
                <a:solidFill>
                  <a:schemeClr val="bg2"/>
                </a:solidFill>
              </a:rPr>
              <a:t>purposes (i.e., do not sell our work), and (ii) edited or changed in any way. </a:t>
            </a:r>
          </a:p>
          <a:p>
            <a:pPr algn="l">
              <a:lnSpc>
                <a:spcPct val="100000"/>
              </a:lnSpc>
            </a:pPr>
            <a:endParaRPr lang="en-US" sz="1600" dirty="0">
              <a:solidFill>
                <a:schemeClr val="bg2"/>
              </a:solidFill>
            </a:endParaRPr>
          </a:p>
          <a:p>
            <a:pPr algn="l">
              <a:lnSpc>
                <a:spcPct val="100000"/>
              </a:lnSpc>
            </a:pPr>
            <a:r>
              <a:rPr lang="en-US" sz="1600" dirty="0">
                <a:solidFill>
                  <a:schemeClr val="bg2"/>
                </a:solidFill>
              </a:rPr>
              <a:t>Please email requests or questions to: </a:t>
            </a:r>
            <a:r>
              <a:rPr lang="en-US" sz="1600" b="1" dirty="0" err="1">
                <a:solidFill>
                  <a:schemeClr val="bg2"/>
                </a:solidFill>
              </a:rPr>
              <a:t>info@rippelfoundation.org</a:t>
            </a:r>
            <a:endParaRPr lang="en-US" sz="1600" dirty="0">
              <a:solidFill>
                <a:schemeClr val="bg2"/>
              </a:solidFill>
            </a:endParaRPr>
          </a:p>
        </p:txBody>
      </p:sp>
      <p:sp>
        <p:nvSpPr>
          <p:cNvPr id="9" name="TextBox 8">
            <a:extLst>
              <a:ext uri="{FF2B5EF4-FFF2-40B4-BE49-F238E27FC236}">
                <a16:creationId xmlns="" xmlns:a16="http://schemas.microsoft.com/office/drawing/2014/main" id="{F43CDFD8-C408-C349-89AB-40004CBAA84D}"/>
              </a:ext>
            </a:extLst>
          </p:cNvPr>
          <p:cNvSpPr txBox="1"/>
          <p:nvPr/>
        </p:nvSpPr>
        <p:spPr>
          <a:xfrm>
            <a:off x="83123" y="6676265"/>
            <a:ext cx="724557" cy="123111"/>
          </a:xfrm>
          <a:prstGeom prst="rect">
            <a:avLst/>
          </a:prstGeom>
          <a:noFill/>
        </p:spPr>
        <p:txBody>
          <a:bodyPr wrap="none" lIns="0" tIns="0" rIns="0" bIns="0" rtlCol="0">
            <a:spAutoFit/>
          </a:bodyPr>
          <a:lstStyle/>
          <a:p>
            <a:pPr algn="r"/>
            <a:r>
              <a:rPr lang="en-US" sz="800" b="0" i="0" dirty="0">
                <a:solidFill>
                  <a:schemeClr val="bg2"/>
                </a:solidFill>
                <a:effectLst/>
                <a:latin typeface="Arial Regular" charset="0"/>
                <a:ea typeface="Arial Regular" charset="0"/>
                <a:cs typeface="Arial Regular" charset="0"/>
              </a:rPr>
              <a:t>Version</a:t>
            </a:r>
            <a:r>
              <a:rPr lang="en-US" sz="800" b="0" i="0" baseline="0" dirty="0">
                <a:solidFill>
                  <a:schemeClr val="bg2"/>
                </a:solidFill>
                <a:effectLst/>
                <a:latin typeface="Arial Regular" charset="0"/>
                <a:ea typeface="Arial Regular" charset="0"/>
                <a:cs typeface="Arial Regular" charset="0"/>
              </a:rPr>
              <a:t> 412020</a:t>
            </a:r>
            <a:endParaRPr lang="en-US" sz="800" b="0" i="0" dirty="0">
              <a:solidFill>
                <a:schemeClr val="bg2"/>
              </a:solidFill>
              <a:effectLst/>
              <a:latin typeface="Arial Regular" charset="0"/>
              <a:ea typeface="Arial Regular" charset="0"/>
              <a:cs typeface="Arial Regular" charset="0"/>
            </a:endParaRPr>
          </a:p>
        </p:txBody>
      </p:sp>
      <p:pic>
        <p:nvPicPr>
          <p:cNvPr id="11" name="Picture 10">
            <a:extLst>
              <a:ext uri="{FF2B5EF4-FFF2-40B4-BE49-F238E27FC236}">
                <a16:creationId xmlns="" xmlns:a16="http://schemas.microsoft.com/office/drawing/2014/main" id="{FB921AC8-C65B-E042-8D75-58C6718FBBF7}"/>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
        <p:nvSpPr>
          <p:cNvPr id="13" name="TextBox 12"/>
          <p:cNvSpPr txBox="1"/>
          <p:nvPr userDrawn="1"/>
        </p:nvSpPr>
        <p:spPr>
          <a:xfrm>
            <a:off x="457206" y="6107978"/>
            <a:ext cx="1905971" cy="138499"/>
          </a:xfrm>
          <a:prstGeom prst="rect">
            <a:avLst/>
          </a:prstGeom>
          <a:noFill/>
        </p:spPr>
        <p:txBody>
          <a:bodyPr wrap="none" lIns="0" tIns="0" rIns="0" bIns="0" rtlCol="0">
            <a:spAutoFit/>
          </a:bodyPr>
          <a:lstStyle/>
          <a:p>
            <a:pPr algn="l"/>
            <a:r>
              <a:rPr lang="en-US" sz="900" b="0" i="0" dirty="0">
                <a:solidFill>
                  <a:schemeClr val="bg2"/>
                </a:solidFill>
                <a:effectLst/>
                <a:latin typeface="Arial Regular" charset="0"/>
                <a:ea typeface="Arial Regular" charset="0"/>
                <a:cs typeface="Arial Regular" charset="0"/>
              </a:rPr>
              <a:t>©2018 THE RIPPEL FOUNDATION. </a:t>
            </a:r>
          </a:p>
        </p:txBody>
      </p:sp>
      <p:sp>
        <p:nvSpPr>
          <p:cNvPr id="14" name="Rectangle 13"/>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457200" y="3460010"/>
            <a:ext cx="8219578" cy="1969770"/>
          </a:xfrm>
          <a:prstGeom prst="rect">
            <a:avLst/>
          </a:prstGeom>
        </p:spPr>
        <p:txBody>
          <a:bodyPr wrap="square" lIns="0" tIns="0" rIns="0" bIns="0">
            <a:spAutoFit/>
          </a:bodyPr>
          <a:lstStyle/>
          <a:p>
            <a:pPr lvl="0" algn="l">
              <a:lnSpc>
                <a:spcPct val="100000"/>
              </a:lnSpc>
            </a:pPr>
            <a:r>
              <a:rPr lang="en-US" sz="1600" dirty="0">
                <a:solidFill>
                  <a:schemeClr val="bg2"/>
                </a:solidFill>
              </a:rPr>
              <a:t>This work </a:t>
            </a:r>
            <a:r>
              <a:rPr lang="en-US" sz="1600" b="1" dirty="0">
                <a:solidFill>
                  <a:schemeClr val="bg2"/>
                </a:solidFill>
              </a:rPr>
              <a:t>may</a:t>
            </a:r>
            <a:r>
              <a:rPr lang="en-US" sz="1600" dirty="0">
                <a:solidFill>
                  <a:schemeClr val="bg2"/>
                </a:solidFill>
              </a:rPr>
              <a:t> be used, photocopied, and distributed for </a:t>
            </a:r>
          </a:p>
          <a:p>
            <a:pPr lvl="0" algn="l">
              <a:lnSpc>
                <a:spcPct val="100000"/>
              </a:lnSpc>
            </a:pPr>
            <a:r>
              <a:rPr lang="en-US" sz="1600" dirty="0">
                <a:solidFill>
                  <a:schemeClr val="bg2"/>
                </a:solidFill>
              </a:rPr>
              <a:t>educational purposes only and as long as the copyright notice remains </a:t>
            </a:r>
          </a:p>
          <a:p>
            <a:pPr lvl="0" algn="l">
              <a:lnSpc>
                <a:spcPct val="100000"/>
              </a:lnSpc>
            </a:pPr>
            <a:r>
              <a:rPr lang="en-US" sz="1600" dirty="0">
                <a:solidFill>
                  <a:schemeClr val="bg2"/>
                </a:solidFill>
              </a:rPr>
              <a:t>intact. For use on a website or social media platform, link directly to the </a:t>
            </a:r>
          </a:p>
          <a:p>
            <a:pPr lvl="0" algn="l">
              <a:lnSpc>
                <a:spcPct val="100000"/>
              </a:lnSpc>
            </a:pPr>
            <a:r>
              <a:rPr lang="en-US" sz="1600" dirty="0">
                <a:solidFill>
                  <a:schemeClr val="bg2"/>
                </a:solidFill>
              </a:rPr>
              <a:t>work on our website. Unless prior written permission is given by </a:t>
            </a:r>
            <a:r>
              <a:rPr lang="en-US" sz="1600" b="1" dirty="0">
                <a:solidFill>
                  <a:schemeClr val="bg2"/>
                </a:solidFill>
              </a:rPr>
              <a:t>The </a:t>
            </a:r>
            <a:r>
              <a:rPr lang="en-US" sz="1600" b="1" dirty="0" err="1">
                <a:solidFill>
                  <a:schemeClr val="bg2"/>
                </a:solidFill>
              </a:rPr>
              <a:t>Rippel</a:t>
            </a:r>
            <a:r>
              <a:rPr lang="en-US" sz="1600" b="1" dirty="0">
                <a:solidFill>
                  <a:schemeClr val="bg2"/>
                </a:solidFill>
              </a:rPr>
              <a:t> </a:t>
            </a:r>
            <a:br>
              <a:rPr lang="en-US" sz="1600" b="1" dirty="0">
                <a:solidFill>
                  <a:schemeClr val="bg2"/>
                </a:solidFill>
              </a:rPr>
            </a:br>
            <a:r>
              <a:rPr lang="en-US" sz="1600" b="1" dirty="0">
                <a:solidFill>
                  <a:schemeClr val="bg2"/>
                </a:solidFill>
              </a:rPr>
              <a:t>Foundation</a:t>
            </a:r>
            <a:r>
              <a:rPr lang="en-US" sz="1600" dirty="0">
                <a:solidFill>
                  <a:schemeClr val="bg2"/>
                </a:solidFill>
              </a:rPr>
              <a:t>, this material </a:t>
            </a:r>
            <a:r>
              <a:rPr lang="en-US" sz="1600" b="1" dirty="0">
                <a:solidFill>
                  <a:schemeClr val="bg2"/>
                </a:solidFill>
              </a:rPr>
              <a:t>may not </a:t>
            </a:r>
            <a:r>
              <a:rPr lang="en-US" sz="1600" dirty="0">
                <a:solidFill>
                  <a:schemeClr val="bg2"/>
                </a:solidFill>
              </a:rPr>
              <a:t>be (</a:t>
            </a:r>
            <a:r>
              <a:rPr lang="en-US" sz="1600" dirty="0" err="1">
                <a:solidFill>
                  <a:schemeClr val="bg2"/>
                </a:solidFill>
              </a:rPr>
              <a:t>i</a:t>
            </a:r>
            <a:r>
              <a:rPr lang="en-US" sz="1600" dirty="0">
                <a:solidFill>
                  <a:schemeClr val="bg2"/>
                </a:solidFill>
              </a:rPr>
              <a:t>) used or distributed for monetary </a:t>
            </a:r>
            <a:br>
              <a:rPr lang="en-US" sz="1600" dirty="0">
                <a:solidFill>
                  <a:schemeClr val="bg2"/>
                </a:solidFill>
              </a:rPr>
            </a:br>
            <a:r>
              <a:rPr lang="en-US" sz="1600" dirty="0">
                <a:solidFill>
                  <a:schemeClr val="bg2"/>
                </a:solidFill>
              </a:rPr>
              <a:t>purposes (i.e., do not sell our work), and (ii) edited or changed in any way. </a:t>
            </a:r>
          </a:p>
          <a:p>
            <a:pPr algn="l">
              <a:lnSpc>
                <a:spcPct val="100000"/>
              </a:lnSpc>
            </a:pPr>
            <a:endParaRPr lang="en-US" sz="1600" dirty="0">
              <a:solidFill>
                <a:schemeClr val="bg2"/>
              </a:solidFill>
            </a:endParaRPr>
          </a:p>
          <a:p>
            <a:pPr algn="l">
              <a:lnSpc>
                <a:spcPct val="100000"/>
              </a:lnSpc>
            </a:pPr>
            <a:r>
              <a:rPr lang="en-US" sz="1600" dirty="0">
                <a:solidFill>
                  <a:schemeClr val="bg2"/>
                </a:solidFill>
              </a:rPr>
              <a:t>Please email requests or questions to: </a:t>
            </a:r>
            <a:r>
              <a:rPr lang="en-US" sz="1600" b="1" dirty="0" err="1">
                <a:solidFill>
                  <a:schemeClr val="bg2"/>
                </a:solidFill>
              </a:rPr>
              <a:t>info@rippelfoundation.org</a:t>
            </a:r>
            <a:endParaRPr lang="en-US" sz="1600" dirty="0">
              <a:solidFill>
                <a:schemeClr val="bg2"/>
              </a:solidFill>
            </a:endParaRPr>
          </a:p>
        </p:txBody>
      </p:sp>
      <p:sp>
        <p:nvSpPr>
          <p:cNvPr id="16" name="TextBox 15"/>
          <p:cNvSpPr txBox="1"/>
          <p:nvPr userDrawn="1"/>
        </p:nvSpPr>
        <p:spPr>
          <a:xfrm>
            <a:off x="213917" y="6676277"/>
            <a:ext cx="724557" cy="123111"/>
          </a:xfrm>
          <a:prstGeom prst="rect">
            <a:avLst/>
          </a:prstGeom>
          <a:noFill/>
        </p:spPr>
        <p:txBody>
          <a:bodyPr wrap="none" lIns="0" tIns="0" rIns="0" bIns="0" rtlCol="0">
            <a:spAutoFit/>
          </a:bodyPr>
          <a:lstStyle/>
          <a:p>
            <a:pPr algn="r"/>
            <a:r>
              <a:rPr lang="en-US" sz="800" b="0" i="0" dirty="0">
                <a:solidFill>
                  <a:schemeClr val="bg2"/>
                </a:solidFill>
                <a:effectLst/>
                <a:latin typeface="Arial Regular" charset="0"/>
                <a:ea typeface="Arial Regular" charset="0"/>
                <a:cs typeface="Arial Regular" charset="0"/>
              </a:rPr>
              <a:t>Version</a:t>
            </a:r>
            <a:r>
              <a:rPr lang="en-US" sz="800" b="0" i="0" baseline="0" dirty="0">
                <a:solidFill>
                  <a:schemeClr val="bg2"/>
                </a:solidFill>
                <a:effectLst/>
                <a:latin typeface="Arial Regular" charset="0"/>
                <a:ea typeface="Arial Regular" charset="0"/>
                <a:cs typeface="Arial Regular" charset="0"/>
              </a:rPr>
              <a:t> 912018</a:t>
            </a:r>
            <a:endParaRPr lang="en-US" sz="800" b="0" i="0" dirty="0">
              <a:solidFill>
                <a:schemeClr val="bg2"/>
              </a:solidFill>
              <a:effectLst/>
              <a:latin typeface="Arial Regular" charset="0"/>
              <a:ea typeface="Arial Regular" charset="0"/>
              <a:cs typeface="Arial Regular" charset="0"/>
            </a:endParaRPr>
          </a:p>
        </p:txBody>
      </p:sp>
    </p:spTree>
    <p:extLst>
      <p:ext uri="{BB962C8B-B14F-4D97-AF65-F5344CB8AC3E}">
        <p14:creationId xmlns:p14="http://schemas.microsoft.com/office/powerpoint/2010/main" val="26734267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May Not Use Copyright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2034540"/>
            <a:ext cx="9143999" cy="482346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00" y="484050"/>
            <a:ext cx="3227412" cy="1355513"/>
          </a:xfrm>
          <a:prstGeom prst="rect">
            <a:avLst/>
          </a:prstGeom>
        </p:spPr>
      </p:pic>
      <p:sp>
        <p:nvSpPr>
          <p:cNvPr id="18" name="TextBox 17"/>
          <p:cNvSpPr txBox="1"/>
          <p:nvPr/>
        </p:nvSpPr>
        <p:spPr>
          <a:xfrm>
            <a:off x="457200" y="6107966"/>
            <a:ext cx="2592056" cy="138499"/>
          </a:xfrm>
          <a:prstGeom prst="rect">
            <a:avLst/>
          </a:prstGeom>
          <a:noFill/>
        </p:spPr>
        <p:txBody>
          <a:bodyPr wrap="none" lIns="0" tIns="0" rIns="0" bIns="0" rtlCol="0">
            <a:spAutoFit/>
          </a:bodyPr>
          <a:lstStyle/>
          <a:p>
            <a:pPr algn="l"/>
            <a:r>
              <a:rPr lang="en-US" sz="900" b="0" i="0" dirty="0">
                <a:solidFill>
                  <a:schemeClr val="bg2"/>
                </a:solidFill>
                <a:effectLst/>
                <a:latin typeface="Arial Regular" charset="0"/>
                <a:ea typeface="Arial Regular" charset="0"/>
                <a:cs typeface="Arial Regular" charset="0"/>
              </a:rPr>
              <a:t>COPYRIGHT ©2019 THE RIPPEL FOUNDATION.</a:t>
            </a:r>
          </a:p>
        </p:txBody>
      </p:sp>
      <p:sp>
        <p:nvSpPr>
          <p:cNvPr id="27" name="Rectangle 26"/>
          <p:cNvSpPr/>
          <p:nvPr/>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3123" y="6676265"/>
            <a:ext cx="724557" cy="123111"/>
          </a:xfrm>
          <a:prstGeom prst="rect">
            <a:avLst/>
          </a:prstGeom>
          <a:noFill/>
        </p:spPr>
        <p:txBody>
          <a:bodyPr wrap="none" lIns="0" tIns="0" rIns="0" bIns="0" rtlCol="0">
            <a:spAutoFit/>
          </a:bodyPr>
          <a:lstStyle/>
          <a:p>
            <a:pPr algn="r"/>
            <a:r>
              <a:rPr lang="en-US" sz="800" b="0" i="0" dirty="0">
                <a:solidFill>
                  <a:schemeClr val="bg2"/>
                </a:solidFill>
                <a:effectLst/>
                <a:latin typeface="Arial Regular" charset="0"/>
                <a:ea typeface="Arial Regular" charset="0"/>
                <a:cs typeface="Arial Regular" charset="0"/>
              </a:rPr>
              <a:t>Version</a:t>
            </a:r>
            <a:r>
              <a:rPr lang="en-US" sz="800" b="0" i="0" baseline="0" dirty="0">
                <a:solidFill>
                  <a:schemeClr val="bg2"/>
                </a:solidFill>
                <a:effectLst/>
                <a:latin typeface="Arial Regular" charset="0"/>
                <a:ea typeface="Arial Regular" charset="0"/>
                <a:cs typeface="Arial Regular" charset="0"/>
              </a:rPr>
              <a:t> 412020</a:t>
            </a:r>
            <a:endParaRPr lang="en-US" sz="800" b="0" i="0" dirty="0">
              <a:solidFill>
                <a:schemeClr val="bg2"/>
              </a:solidFill>
              <a:effectLst/>
              <a:latin typeface="Arial Regular" charset="0"/>
              <a:ea typeface="Arial Regular" charset="0"/>
              <a:cs typeface="Arial Regular" charset="0"/>
            </a:endParaRPr>
          </a:p>
        </p:txBody>
      </p:sp>
      <p:sp>
        <p:nvSpPr>
          <p:cNvPr id="11" name="Rectangle 10"/>
          <p:cNvSpPr/>
          <p:nvPr/>
        </p:nvSpPr>
        <p:spPr>
          <a:xfrm>
            <a:off x="457200" y="4127427"/>
            <a:ext cx="8219578" cy="1323439"/>
          </a:xfrm>
          <a:prstGeom prst="rect">
            <a:avLst/>
          </a:prstGeom>
        </p:spPr>
        <p:txBody>
          <a:bodyPr wrap="square" lIns="0" tIns="0" rIns="0" bIns="0">
            <a:spAutoFit/>
          </a:bodyPr>
          <a:lstStyle/>
          <a:p>
            <a:pPr lvl="0" algn="l">
              <a:lnSpc>
                <a:spcPct val="100000"/>
              </a:lnSpc>
            </a:pPr>
            <a:r>
              <a:rPr lang="en-US" dirty="0">
                <a:solidFill>
                  <a:schemeClr val="bg2"/>
                </a:solidFill>
              </a:rPr>
              <a:t>This work </a:t>
            </a:r>
            <a:r>
              <a:rPr lang="en-US" b="1" dirty="0">
                <a:solidFill>
                  <a:schemeClr val="bg2"/>
                </a:solidFill>
              </a:rPr>
              <a:t>may not </a:t>
            </a:r>
            <a:r>
              <a:rPr lang="en-US" dirty="0">
                <a:solidFill>
                  <a:schemeClr val="bg2"/>
                </a:solidFill>
              </a:rPr>
              <a:t>be reproduced (copied), distributed, </a:t>
            </a:r>
            <a:br>
              <a:rPr lang="en-US" dirty="0">
                <a:solidFill>
                  <a:schemeClr val="bg2"/>
                </a:solidFill>
              </a:rPr>
            </a:br>
            <a:r>
              <a:rPr lang="en-US" dirty="0">
                <a:solidFill>
                  <a:schemeClr val="bg2"/>
                </a:solidFill>
              </a:rPr>
              <a:t>displayed, or adapted in any manner unless prior written </a:t>
            </a:r>
            <a:br>
              <a:rPr lang="en-US" dirty="0">
                <a:solidFill>
                  <a:schemeClr val="bg2"/>
                </a:solidFill>
              </a:rPr>
            </a:br>
            <a:r>
              <a:rPr lang="en-US" dirty="0">
                <a:solidFill>
                  <a:schemeClr val="bg2"/>
                </a:solidFill>
              </a:rPr>
              <a:t>permission is given by </a:t>
            </a:r>
            <a:r>
              <a:rPr lang="en-US" sz="1800" b="1" kern="1200" dirty="0">
                <a:solidFill>
                  <a:schemeClr val="bg2"/>
                </a:solidFill>
                <a:effectLst/>
                <a:latin typeface="+mn-lt"/>
                <a:ea typeface="+mn-ea"/>
                <a:cs typeface="+mn-cs"/>
              </a:rPr>
              <a:t>The </a:t>
            </a:r>
            <a:r>
              <a:rPr lang="en-US" sz="1800" b="1" kern="1200" dirty="0" err="1">
                <a:solidFill>
                  <a:schemeClr val="bg2"/>
                </a:solidFill>
                <a:effectLst/>
                <a:latin typeface="+mn-lt"/>
                <a:ea typeface="+mn-ea"/>
                <a:cs typeface="+mn-cs"/>
              </a:rPr>
              <a:t>Rippel</a:t>
            </a:r>
            <a:r>
              <a:rPr lang="en-US" sz="1800" b="1" kern="1200" dirty="0">
                <a:solidFill>
                  <a:schemeClr val="bg2"/>
                </a:solidFill>
                <a:effectLst/>
                <a:latin typeface="+mn-lt"/>
                <a:ea typeface="+mn-ea"/>
                <a:cs typeface="+mn-cs"/>
              </a:rPr>
              <a:t> Foundation</a:t>
            </a:r>
            <a:r>
              <a:rPr lang="en-US" sz="1800" kern="1200" dirty="0">
                <a:solidFill>
                  <a:schemeClr val="bg2"/>
                </a:solidFill>
                <a:effectLst/>
                <a:latin typeface="+mn-lt"/>
                <a:ea typeface="+mn-ea"/>
                <a:cs typeface="+mn-cs"/>
              </a:rPr>
              <a:t>.</a:t>
            </a:r>
          </a:p>
          <a:p>
            <a:pPr lvl="0" algn="l">
              <a:lnSpc>
                <a:spcPct val="100000"/>
              </a:lnSpc>
            </a:pPr>
            <a:r>
              <a:rPr lang="en-US" sz="1600" dirty="0">
                <a:solidFill>
                  <a:schemeClr val="bg2"/>
                </a:solidFill>
                <a:effectLst/>
              </a:rPr>
              <a:t> </a:t>
            </a:r>
            <a:endParaRPr lang="en-US" sz="1600" dirty="0">
              <a:solidFill>
                <a:schemeClr val="bg2"/>
              </a:solidFill>
            </a:endParaRPr>
          </a:p>
          <a:p>
            <a:pPr algn="l">
              <a:lnSpc>
                <a:spcPct val="100000"/>
              </a:lnSpc>
            </a:pPr>
            <a:r>
              <a:rPr lang="en-US" sz="1600" dirty="0">
                <a:solidFill>
                  <a:schemeClr val="bg2"/>
                </a:solidFill>
              </a:rPr>
              <a:t>Please email requests or questions to: </a:t>
            </a:r>
            <a:r>
              <a:rPr lang="en-US" sz="1600" b="1" dirty="0" err="1">
                <a:solidFill>
                  <a:schemeClr val="bg2"/>
                </a:solidFill>
              </a:rPr>
              <a:t>info@rippelfoundation.org</a:t>
            </a:r>
            <a:endParaRPr lang="en-US" sz="1600" dirty="0">
              <a:solidFill>
                <a:schemeClr val="bg2"/>
              </a:solidFill>
            </a:endParaRPr>
          </a:p>
        </p:txBody>
      </p:sp>
      <p:pic>
        <p:nvPicPr>
          <p:cNvPr id="8" name="Picture 7"/>
          <p:cNvPicPr>
            <a:picLocks noChangeAspect="1"/>
          </p:cNvPicPr>
          <p:nvPr userDrawn="1"/>
        </p:nvPicPr>
        <p:blipFill>
          <a:blip r:embed="rId2"/>
          <a:stretch>
            <a:fillRect/>
          </a:stretch>
        </p:blipFill>
        <p:spPr>
          <a:xfrm>
            <a:off x="6" y="2034540"/>
            <a:ext cx="9143999" cy="482346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
        <p:nvSpPr>
          <p:cNvPr id="13" name="TextBox 12"/>
          <p:cNvSpPr txBox="1"/>
          <p:nvPr userDrawn="1"/>
        </p:nvSpPr>
        <p:spPr>
          <a:xfrm>
            <a:off x="457205" y="6107978"/>
            <a:ext cx="3278141" cy="138499"/>
          </a:xfrm>
          <a:prstGeom prst="rect">
            <a:avLst/>
          </a:prstGeom>
          <a:noFill/>
        </p:spPr>
        <p:txBody>
          <a:bodyPr wrap="none" lIns="0" tIns="0" rIns="0" bIns="0" rtlCol="0">
            <a:spAutoFit/>
          </a:bodyPr>
          <a:lstStyle/>
          <a:p>
            <a:pPr algn="l"/>
            <a:r>
              <a:rPr lang="en-US" sz="900" b="0" i="0" dirty="0">
                <a:solidFill>
                  <a:schemeClr val="bg2"/>
                </a:solidFill>
                <a:effectLst/>
                <a:latin typeface="Arial Regular" charset="0"/>
                <a:ea typeface="Arial Regular" charset="0"/>
                <a:cs typeface="Arial Regular" charset="0"/>
              </a:rPr>
              <a:t>©2018 THE RIPPEL FOUNDATION. ALL RIGHTS RESERVED.</a:t>
            </a:r>
          </a:p>
        </p:txBody>
      </p:sp>
      <p:sp>
        <p:nvSpPr>
          <p:cNvPr id="14" name="Rectangle 13"/>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p:cNvSpPr txBox="1"/>
          <p:nvPr userDrawn="1"/>
        </p:nvSpPr>
        <p:spPr>
          <a:xfrm>
            <a:off x="213917" y="6676277"/>
            <a:ext cx="724557" cy="123111"/>
          </a:xfrm>
          <a:prstGeom prst="rect">
            <a:avLst/>
          </a:prstGeom>
          <a:noFill/>
        </p:spPr>
        <p:txBody>
          <a:bodyPr wrap="none" lIns="0" tIns="0" rIns="0" bIns="0" rtlCol="0">
            <a:spAutoFit/>
          </a:bodyPr>
          <a:lstStyle/>
          <a:p>
            <a:pPr algn="r"/>
            <a:r>
              <a:rPr lang="en-US" sz="800" b="0" i="0" dirty="0">
                <a:solidFill>
                  <a:schemeClr val="bg2"/>
                </a:solidFill>
                <a:effectLst/>
                <a:latin typeface="Arial Regular" charset="0"/>
                <a:ea typeface="Arial Regular" charset="0"/>
                <a:cs typeface="Arial Regular" charset="0"/>
              </a:rPr>
              <a:t>Version</a:t>
            </a:r>
            <a:r>
              <a:rPr lang="en-US" sz="800" b="0" i="0" baseline="0" dirty="0">
                <a:solidFill>
                  <a:schemeClr val="bg2"/>
                </a:solidFill>
                <a:effectLst/>
                <a:latin typeface="Arial Regular" charset="0"/>
                <a:ea typeface="Arial Regular" charset="0"/>
                <a:cs typeface="Arial Regular" charset="0"/>
              </a:rPr>
              <a:t> 912018</a:t>
            </a:r>
            <a:endParaRPr lang="en-US" sz="800" b="0" i="0" dirty="0">
              <a:solidFill>
                <a:schemeClr val="bg2"/>
              </a:solidFill>
              <a:effectLst/>
              <a:latin typeface="Arial Regular" charset="0"/>
              <a:ea typeface="Arial Regular" charset="0"/>
              <a:cs typeface="Arial Regular" charset="0"/>
            </a:endParaRPr>
          </a:p>
        </p:txBody>
      </p:sp>
      <p:sp>
        <p:nvSpPr>
          <p:cNvPr id="16" name="Rectangle 15"/>
          <p:cNvSpPr/>
          <p:nvPr userDrawn="1"/>
        </p:nvSpPr>
        <p:spPr>
          <a:xfrm>
            <a:off x="457200" y="4127427"/>
            <a:ext cx="8219578" cy="1046440"/>
          </a:xfrm>
          <a:prstGeom prst="rect">
            <a:avLst/>
          </a:prstGeom>
        </p:spPr>
        <p:txBody>
          <a:bodyPr wrap="square" lIns="0" tIns="0" rIns="0" bIns="0">
            <a:spAutoFit/>
          </a:bodyPr>
          <a:lstStyle/>
          <a:p>
            <a:pPr lvl="0" algn="l">
              <a:lnSpc>
                <a:spcPct val="100000"/>
              </a:lnSpc>
            </a:pPr>
            <a:r>
              <a:rPr lang="en-US" sz="1800" kern="1200" dirty="0">
                <a:solidFill>
                  <a:schemeClr val="bg2"/>
                </a:solidFill>
                <a:effectLst/>
                <a:latin typeface="+mn-lt"/>
                <a:ea typeface="+mn-ea"/>
                <a:cs typeface="+mn-cs"/>
              </a:rPr>
              <a:t>This work </a:t>
            </a:r>
            <a:r>
              <a:rPr lang="en-US" sz="1800" b="1" kern="1200" dirty="0">
                <a:solidFill>
                  <a:schemeClr val="bg2"/>
                </a:solidFill>
                <a:effectLst/>
                <a:latin typeface="+mn-lt"/>
                <a:ea typeface="+mn-ea"/>
                <a:cs typeface="+mn-cs"/>
              </a:rPr>
              <a:t>may not</a:t>
            </a:r>
            <a:r>
              <a:rPr lang="en-US" sz="1800" kern="1200" dirty="0">
                <a:solidFill>
                  <a:schemeClr val="bg2"/>
                </a:solidFill>
                <a:effectLst/>
                <a:latin typeface="+mn-lt"/>
                <a:ea typeface="+mn-ea"/>
                <a:cs typeface="+mn-cs"/>
              </a:rPr>
              <a:t> be used, photocopied, or distributed unless </a:t>
            </a:r>
          </a:p>
          <a:p>
            <a:pPr lvl="0" algn="l">
              <a:lnSpc>
                <a:spcPct val="100000"/>
              </a:lnSpc>
            </a:pPr>
            <a:r>
              <a:rPr lang="en-US" sz="1800" kern="1200" dirty="0">
                <a:solidFill>
                  <a:schemeClr val="bg2"/>
                </a:solidFill>
                <a:effectLst/>
                <a:latin typeface="+mn-lt"/>
                <a:ea typeface="+mn-ea"/>
                <a:cs typeface="+mn-cs"/>
              </a:rPr>
              <a:t>prior written permission is given by </a:t>
            </a:r>
            <a:r>
              <a:rPr lang="en-US" sz="1800" b="1" kern="1200" dirty="0">
                <a:solidFill>
                  <a:schemeClr val="bg2"/>
                </a:solidFill>
                <a:effectLst/>
                <a:latin typeface="+mn-lt"/>
                <a:ea typeface="+mn-ea"/>
                <a:cs typeface="+mn-cs"/>
              </a:rPr>
              <a:t>The </a:t>
            </a:r>
            <a:r>
              <a:rPr lang="en-US" sz="1800" b="1" kern="1200" dirty="0" err="1">
                <a:solidFill>
                  <a:schemeClr val="bg2"/>
                </a:solidFill>
                <a:effectLst/>
                <a:latin typeface="+mn-lt"/>
                <a:ea typeface="+mn-ea"/>
                <a:cs typeface="+mn-cs"/>
              </a:rPr>
              <a:t>Rippel</a:t>
            </a:r>
            <a:r>
              <a:rPr lang="en-US" sz="1800" b="1" kern="1200" dirty="0">
                <a:solidFill>
                  <a:schemeClr val="bg2"/>
                </a:solidFill>
                <a:effectLst/>
                <a:latin typeface="+mn-lt"/>
                <a:ea typeface="+mn-ea"/>
                <a:cs typeface="+mn-cs"/>
              </a:rPr>
              <a:t> Foundation</a:t>
            </a:r>
            <a:r>
              <a:rPr lang="en-US" sz="1800" kern="1200" dirty="0">
                <a:solidFill>
                  <a:schemeClr val="bg2"/>
                </a:solidFill>
                <a:effectLst/>
                <a:latin typeface="+mn-lt"/>
                <a:ea typeface="+mn-ea"/>
                <a:cs typeface="+mn-cs"/>
              </a:rPr>
              <a:t>.</a:t>
            </a:r>
          </a:p>
          <a:p>
            <a:pPr lvl="0" algn="l">
              <a:lnSpc>
                <a:spcPct val="100000"/>
              </a:lnSpc>
            </a:pPr>
            <a:r>
              <a:rPr lang="en-US" sz="1600" dirty="0">
                <a:solidFill>
                  <a:schemeClr val="bg2"/>
                </a:solidFill>
                <a:effectLst/>
              </a:rPr>
              <a:t> </a:t>
            </a:r>
            <a:endParaRPr lang="en-US" sz="1600" dirty="0">
              <a:solidFill>
                <a:schemeClr val="bg2"/>
              </a:solidFill>
            </a:endParaRPr>
          </a:p>
          <a:p>
            <a:pPr algn="l">
              <a:lnSpc>
                <a:spcPct val="100000"/>
              </a:lnSpc>
            </a:pPr>
            <a:r>
              <a:rPr lang="en-US" sz="1600" dirty="0">
                <a:solidFill>
                  <a:schemeClr val="bg2"/>
                </a:solidFill>
              </a:rPr>
              <a:t>Please email requests or questions to: </a:t>
            </a:r>
            <a:r>
              <a:rPr lang="en-US" sz="1600" b="1" dirty="0" err="1">
                <a:solidFill>
                  <a:schemeClr val="bg2"/>
                </a:solidFill>
              </a:rPr>
              <a:t>info@rippelfoundation.org</a:t>
            </a:r>
            <a:endParaRPr lang="en-US" sz="1600" dirty="0">
              <a:solidFill>
                <a:schemeClr val="bg2"/>
              </a:solidFill>
            </a:endParaRPr>
          </a:p>
        </p:txBody>
      </p:sp>
    </p:spTree>
    <p:extLst>
      <p:ext uri="{BB962C8B-B14F-4D97-AF65-F5344CB8AC3E}">
        <p14:creationId xmlns:p14="http://schemas.microsoft.com/office/powerpoint/2010/main" val="2541357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Header only">
    <p:spTree>
      <p:nvGrpSpPr>
        <p:cNvPr id="1" name=""/>
        <p:cNvGrpSpPr/>
        <p:nvPr/>
      </p:nvGrpSpPr>
      <p:grpSpPr>
        <a:xfrm>
          <a:off x="0" y="0"/>
          <a:ext cx="0" cy="0"/>
          <a:chOff x="0" y="0"/>
          <a:chExt cx="0" cy="0"/>
        </a:xfrm>
      </p:grpSpPr>
      <p:sp>
        <p:nvSpPr>
          <p:cNvPr id="2" name="Rectangle 1"/>
          <p:cNvSpPr/>
          <p:nvPr userDrawn="1"/>
        </p:nvSpPr>
        <p:spPr>
          <a:xfrm>
            <a:off x="0" y="155510"/>
            <a:ext cx="9144000" cy="67024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46" Type="http://schemas.openxmlformats.org/officeDocument/2006/relationships/slideLayout" Target="../slideLayouts/slideLayout46.xml"/><Relationship Id="rId47" Type="http://schemas.openxmlformats.org/officeDocument/2006/relationships/theme" Target="../theme/theme1.xml"/><Relationship Id="rId48" Type="http://schemas.openxmlformats.org/officeDocument/2006/relationships/image" Target="../media/image1.pn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66.xml"/><Relationship Id="rId21" Type="http://schemas.openxmlformats.org/officeDocument/2006/relationships/slideLayout" Target="../slideLayouts/slideLayout67.xml"/><Relationship Id="rId22" Type="http://schemas.openxmlformats.org/officeDocument/2006/relationships/slideLayout" Target="../slideLayouts/slideLayout68.xml"/><Relationship Id="rId23" Type="http://schemas.openxmlformats.org/officeDocument/2006/relationships/slideLayout" Target="../slideLayouts/slideLayout69.xml"/><Relationship Id="rId24" Type="http://schemas.openxmlformats.org/officeDocument/2006/relationships/slideLayout" Target="../slideLayouts/slideLayout70.xml"/><Relationship Id="rId25" Type="http://schemas.openxmlformats.org/officeDocument/2006/relationships/slideLayout" Target="../slideLayouts/slideLayout71.xml"/><Relationship Id="rId26" Type="http://schemas.openxmlformats.org/officeDocument/2006/relationships/slideLayout" Target="../slideLayouts/slideLayout72.xml"/><Relationship Id="rId27" Type="http://schemas.openxmlformats.org/officeDocument/2006/relationships/slideLayout" Target="../slideLayouts/slideLayout73.xml"/><Relationship Id="rId28" Type="http://schemas.openxmlformats.org/officeDocument/2006/relationships/slideLayout" Target="../slideLayouts/slideLayout74.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30" Type="http://schemas.openxmlformats.org/officeDocument/2006/relationships/slideLayout" Target="../slideLayouts/slideLayout76.xml"/><Relationship Id="rId31" Type="http://schemas.openxmlformats.org/officeDocument/2006/relationships/slideLayout" Target="../slideLayouts/slideLayout77.xml"/><Relationship Id="rId32" Type="http://schemas.openxmlformats.org/officeDocument/2006/relationships/slideLayout" Target="../slideLayouts/slideLayout78.xml"/><Relationship Id="rId9" Type="http://schemas.openxmlformats.org/officeDocument/2006/relationships/slideLayout" Target="../slideLayouts/slideLayout55.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33" Type="http://schemas.openxmlformats.org/officeDocument/2006/relationships/slideLayout" Target="../slideLayouts/slideLayout79.xml"/><Relationship Id="rId34" Type="http://schemas.openxmlformats.org/officeDocument/2006/relationships/slideLayout" Target="../slideLayouts/slideLayout80.xml"/><Relationship Id="rId35" Type="http://schemas.openxmlformats.org/officeDocument/2006/relationships/slideLayout" Target="../slideLayouts/slideLayout81.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Relationship Id="rId15" Type="http://schemas.openxmlformats.org/officeDocument/2006/relationships/slideLayout" Target="../slideLayouts/slideLayout61.xml"/><Relationship Id="rId16" Type="http://schemas.openxmlformats.org/officeDocument/2006/relationships/slideLayout" Target="../slideLayouts/slideLayout62.xml"/><Relationship Id="rId17" Type="http://schemas.openxmlformats.org/officeDocument/2006/relationships/slideLayout" Target="../slideLayouts/slideLayout63.xml"/><Relationship Id="rId18" Type="http://schemas.openxmlformats.org/officeDocument/2006/relationships/slideLayout" Target="../slideLayouts/slideLayout64.xml"/><Relationship Id="rId19" Type="http://schemas.openxmlformats.org/officeDocument/2006/relationships/slideLayout" Target="../slideLayouts/slideLayout65.xml"/><Relationship Id="rId37" Type="http://schemas.openxmlformats.org/officeDocument/2006/relationships/slideLayout" Target="../slideLayouts/slideLayout83.xml"/><Relationship Id="rId38" Type="http://schemas.openxmlformats.org/officeDocument/2006/relationships/slideLayout" Target="../slideLayouts/slideLayout84.xml"/><Relationship Id="rId39" Type="http://schemas.openxmlformats.org/officeDocument/2006/relationships/slideLayout" Target="../slideLayouts/slideLayout85.xml"/><Relationship Id="rId40" Type="http://schemas.openxmlformats.org/officeDocument/2006/relationships/slideLayout" Target="../slideLayouts/slideLayout86.xml"/><Relationship Id="rId41" Type="http://schemas.openxmlformats.org/officeDocument/2006/relationships/slideLayout" Target="../slideLayouts/slideLayout87.xml"/><Relationship Id="rId42" Type="http://schemas.openxmlformats.org/officeDocument/2006/relationships/theme" Target="../theme/theme2.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p:cNvSpPr/>
          <p:nvPr userDrawn="1"/>
        </p:nvSpPr>
        <p:spPr>
          <a:xfrm>
            <a:off x="0" y="12"/>
            <a:ext cx="9144000" cy="136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pic>
        <p:nvPicPr>
          <p:cNvPr id="2" name="Picture 1"/>
          <p:cNvPicPr>
            <a:picLocks noChangeAspect="1"/>
          </p:cNvPicPr>
          <p:nvPr userDrawn="1"/>
        </p:nvPicPr>
        <p:blipFill rotWithShape="1">
          <a:blip r:embed="rId48">
            <a:extLst>
              <a:ext uri="{28A0092B-C50C-407E-A947-70E740481C1C}">
                <a14:useLocalDpi xmlns:a14="http://schemas.microsoft.com/office/drawing/2010/main" val="0"/>
              </a:ext>
            </a:extLst>
          </a:blip>
          <a:srcRect r="2000"/>
          <a:stretch/>
        </p:blipFill>
        <p:spPr>
          <a:xfrm>
            <a:off x="182880" y="6438096"/>
            <a:ext cx="8961120" cy="343829"/>
          </a:xfrm>
          <a:prstGeom prst="rect">
            <a:avLst/>
          </a:prstGeom>
        </p:spPr>
      </p:pic>
    </p:spTree>
    <p:extLst>
      <p:ext uri="{BB962C8B-B14F-4D97-AF65-F5344CB8AC3E}">
        <p14:creationId xmlns:p14="http://schemas.microsoft.com/office/powerpoint/2010/main" val="173407703"/>
      </p:ext>
    </p:extLst>
  </p:cSld>
  <p:clrMap bg1="lt1" tx1="dk1" bg2="lt2" tx2="dk2" accent1="accent1" accent2="accent2" accent3="accent3" accent4="accent4" accent5="accent5" accent6="accent6" hlink="hlink" folHlink="folHlink"/>
  <p:sldLayoutIdLst>
    <p:sldLayoutId id="2147483661" r:id="rId1"/>
    <p:sldLayoutId id="2147483717" r:id="rId2"/>
    <p:sldLayoutId id="2147483705" r:id="rId3"/>
    <p:sldLayoutId id="2147483718" r:id="rId4"/>
    <p:sldLayoutId id="2147483709" r:id="rId5"/>
    <p:sldLayoutId id="2147483702" r:id="rId6"/>
    <p:sldLayoutId id="2147483711" r:id="rId7"/>
    <p:sldLayoutId id="2147483662" r:id="rId8"/>
    <p:sldLayoutId id="2147483695" r:id="rId9"/>
    <p:sldLayoutId id="2147483697" r:id="rId10"/>
    <p:sldLayoutId id="2147483696" r:id="rId11"/>
    <p:sldLayoutId id="2147483679" r:id="rId12"/>
    <p:sldLayoutId id="2147483674" r:id="rId13"/>
    <p:sldLayoutId id="2147483693" r:id="rId14"/>
    <p:sldLayoutId id="2147483673" r:id="rId15"/>
    <p:sldLayoutId id="2147483680" r:id="rId16"/>
    <p:sldLayoutId id="2147483707" r:id="rId17"/>
    <p:sldLayoutId id="2147483681" r:id="rId18"/>
    <p:sldLayoutId id="2147483691" r:id="rId19"/>
    <p:sldLayoutId id="2147483698" r:id="rId20"/>
    <p:sldLayoutId id="2147483699" r:id="rId21"/>
    <p:sldLayoutId id="2147483690" r:id="rId22"/>
    <p:sldLayoutId id="2147483689" r:id="rId23"/>
    <p:sldLayoutId id="2147483683" r:id="rId24"/>
    <p:sldLayoutId id="2147483715" r:id="rId25"/>
    <p:sldLayoutId id="2147483716" r:id="rId26"/>
    <p:sldLayoutId id="2147483714" r:id="rId27"/>
    <p:sldLayoutId id="2147483687" r:id="rId28"/>
    <p:sldLayoutId id="2147483688" r:id="rId29"/>
    <p:sldLayoutId id="2147483686" r:id="rId30"/>
    <p:sldLayoutId id="2147483684" r:id="rId31"/>
    <p:sldLayoutId id="2147483685" r:id="rId32"/>
    <p:sldLayoutId id="2147483682" r:id="rId33"/>
    <p:sldLayoutId id="2147483675" r:id="rId34"/>
    <p:sldLayoutId id="2147483692" r:id="rId35"/>
    <p:sldLayoutId id="2147483700" r:id="rId36"/>
    <p:sldLayoutId id="2147483704" r:id="rId37"/>
    <p:sldLayoutId id="2147483719" r:id="rId38"/>
    <p:sldLayoutId id="2147483712" r:id="rId39"/>
    <p:sldLayoutId id="2147483720" r:id="rId40"/>
    <p:sldLayoutId id="2147483678" r:id="rId41"/>
    <p:sldLayoutId id="2147483713" r:id="rId42"/>
    <p:sldLayoutId id="2147483724" r:id="rId43"/>
    <p:sldLayoutId id="2147483725" r:id="rId44"/>
    <p:sldLayoutId id="2147483726" r:id="rId45"/>
    <p:sldLayoutId id="2147483728" r:id="rId46"/>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p:cNvSpPr/>
          <p:nvPr/>
        </p:nvSpPr>
        <p:spPr>
          <a:xfrm>
            <a:off x="0" y="0"/>
            <a:ext cx="9144000" cy="136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charset="0"/>
            </a:endParaRPr>
          </a:p>
        </p:txBody>
      </p:sp>
      <p:pic>
        <p:nvPicPr>
          <p:cNvPr id="2" name="Picture 1"/>
          <p:cNvPicPr>
            <a:picLocks noChangeAspect="1"/>
          </p:cNvPicPr>
          <p:nvPr/>
        </p:nvPicPr>
        <p:blipFill rotWithShape="1">
          <a:blip r:embed="rId43">
            <a:extLst>
              <a:ext uri="{28A0092B-C50C-407E-A947-70E740481C1C}">
                <a14:useLocalDpi xmlns:a14="http://schemas.microsoft.com/office/drawing/2010/main" val="0"/>
              </a:ext>
            </a:extLst>
          </a:blip>
          <a:srcRect r="2000"/>
          <a:stretch/>
        </p:blipFill>
        <p:spPr>
          <a:xfrm>
            <a:off x="182880" y="6438084"/>
            <a:ext cx="8961120" cy="343829"/>
          </a:xfrm>
          <a:prstGeom prst="rect">
            <a:avLst/>
          </a:prstGeom>
        </p:spPr>
      </p:pic>
      <p:sp>
        <p:nvSpPr>
          <p:cNvPr id="4" name="Rectangle 3"/>
          <p:cNvSpPr/>
          <p:nvPr userDrawn="1"/>
        </p:nvSpPr>
        <p:spPr>
          <a:xfrm>
            <a:off x="0" y="12"/>
            <a:ext cx="9144000" cy="136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pic>
        <p:nvPicPr>
          <p:cNvPr id="5" name="Picture 4"/>
          <p:cNvPicPr>
            <a:picLocks noChangeAspect="1"/>
          </p:cNvPicPr>
          <p:nvPr userDrawn="1"/>
        </p:nvPicPr>
        <p:blipFill rotWithShape="1">
          <a:blip r:embed="rId43">
            <a:extLst>
              <a:ext uri="{28A0092B-C50C-407E-A947-70E740481C1C}">
                <a14:useLocalDpi xmlns:a14="http://schemas.microsoft.com/office/drawing/2010/main" val="0"/>
              </a:ext>
            </a:extLst>
          </a:blip>
          <a:srcRect r="2000"/>
          <a:stretch/>
        </p:blipFill>
        <p:spPr>
          <a:xfrm>
            <a:off x="182880" y="6438096"/>
            <a:ext cx="8961120" cy="343829"/>
          </a:xfrm>
          <a:prstGeom prst="rect">
            <a:avLst/>
          </a:prstGeom>
        </p:spPr>
      </p:pic>
    </p:spTree>
    <p:extLst>
      <p:ext uri="{BB962C8B-B14F-4D97-AF65-F5344CB8AC3E}">
        <p14:creationId xmlns:p14="http://schemas.microsoft.com/office/powerpoint/2010/main" val="365439813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sir.org/articles/entry/the_magic_of_multisolving" TargetMode="External"/><Relationship Id="rId4" Type="http://schemas.openxmlformats.org/officeDocument/2006/relationships/image" Target="../media/image13.emf"/><Relationship Id="rId1" Type="http://schemas.openxmlformats.org/officeDocument/2006/relationships/themeOverride" Target="../theme/themeOverride1.xml"/><Relationship Id="rId2"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hyperlink" Target="https://www.communitycommons.org/entities/e8ab9b13-a47d-438d-a18f-4aed7bb6d2d6" TargetMode="External"/><Relationship Id="rId1" Type="http://schemas.openxmlformats.org/officeDocument/2006/relationships/slideLayout" Target="../slideLayouts/slideLayout45.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hyperlink" Target="https://www.communitycommons.org/entities/e8ab9b13-a47d-438d-a18f-4aed7bb6d2d6" TargetMode="External"/><Relationship Id="rId1" Type="http://schemas.openxmlformats.org/officeDocument/2006/relationships/slideLayout" Target="../slideLayouts/slideLayout45.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hyperlink" Target="https://www.imaginefoxcities.com/" TargetMode="External"/><Relationship Id="rId6" Type="http://schemas.openxmlformats.org/officeDocument/2006/relationships/hyperlink" Target="http://www.communitycommons.org/entities/e8ab9b13-a47d-438d-a18f-4aed7bb6d2d6" TargetMode="External"/><Relationship Id="rId7" Type="http://schemas.openxmlformats.org/officeDocument/2006/relationships/image" Target="../media/image41.png"/><Relationship Id="rId8" Type="http://schemas.openxmlformats.org/officeDocument/2006/relationships/image" Target="../media/image42.jpg"/><Relationship Id="rId9" Type="http://schemas.openxmlformats.org/officeDocument/2006/relationships/image" Target="../media/image43.png"/><Relationship Id="rId1" Type="http://schemas.openxmlformats.org/officeDocument/2006/relationships/slideLayout" Target="../slideLayouts/slideLayout8.xml"/><Relationship Id="rId2"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hyperlink" Target="https://www.communityinitiatives.com/imagine-fox-cities" TargetMode="External"/><Relationship Id="rId4" Type="http://schemas.openxmlformats.org/officeDocument/2006/relationships/hyperlink" Target="https://www.cffoxvalley.org/loop/2019/10/03/next-steps-for-imagine-fox-cities/" TargetMode="External"/><Relationship Id="rId1" Type="http://schemas.openxmlformats.org/officeDocument/2006/relationships/slideLayout" Target="../slideLayouts/slideLayout8.xml"/><Relationship Id="rId2"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60%60%60?v=MvtWHOiU24s&amp;t=97s" TargetMode="External"/><Relationship Id="rId4" Type="http://schemas.openxmlformats.org/officeDocument/2006/relationships/image" Target="../media/image45.png"/><Relationship Id="rId1" Type="http://schemas.openxmlformats.org/officeDocument/2006/relationships/video" Target="https://www.youtube.com/embed/MvtWHOiU24s" TargetMode="External"/><Relationship Id="rId2"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s://news.gallup.com/poll/351932/americans-life-ratings-reach-record-high.aspx" TargetMode="External"/><Relationship Id="rId5" Type="http://schemas.openxmlformats.org/officeDocument/2006/relationships/hyperlink" Target="https://news.gallup.com/poll/308276/life-ratings-plummet-year-low.aspx" TargetMode="External"/><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45.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hyperlink" Target="http://thriving.us/" TargetMode="External"/><Relationship Id="rId1" Type="http://schemas.openxmlformats.org/officeDocument/2006/relationships/slideLayout" Target="../slideLayouts/slideLayout4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hyperlink" Target="http://thriving.us/" TargetMode="External"/><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 Type="http://schemas.openxmlformats.org/officeDocument/2006/relationships/slideLayout" Target="../slideLayouts/slideLayout8.xml"/><Relationship Id="rId2" Type="http://schemas.openxmlformats.org/officeDocument/2006/relationships/image" Target="../media/image2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xml"/><Relationship Id="rId3" Type="http://schemas.openxmlformats.org/officeDocument/2006/relationships/image" Target="../media/image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www.nobelprize.org/nobel_prizes/economic-sciences/laureates/2009/ostrom-lecture.html" TargetMode="External"/><Relationship Id="rId5" Type="http://schemas.openxmlformats.org/officeDocument/2006/relationships/hyperlink" Target="https://www.shareable.net/remembering-elinor-ostrom/" TargetMode="External"/><Relationship Id="rId1" Type="http://schemas.openxmlformats.org/officeDocument/2006/relationships/slideLayout" Target="../slideLayouts/slideLayout44.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www.rethinkhealth.org/pulsecheck" TargetMode="External"/><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3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3B303A6-B2C1-4D92-BC4C-68B292525F21}"/>
              </a:ext>
            </a:extLst>
          </p:cNvPr>
          <p:cNvSpPr/>
          <p:nvPr/>
        </p:nvSpPr>
        <p:spPr>
          <a:xfrm>
            <a:off x="4240286" y="1800274"/>
            <a:ext cx="4611777" cy="2862322"/>
          </a:xfrm>
          <a:prstGeom prst="rect">
            <a:avLst/>
          </a:prstGeom>
        </p:spPr>
        <p:txBody>
          <a:bodyPr wrap="square">
            <a:spAutoFit/>
          </a:bodyPr>
          <a:lstStyle/>
          <a:p>
            <a:r>
              <a:rPr lang="en-US" sz="3200" b="1" dirty="0">
                <a:solidFill>
                  <a:schemeClr val="tx2">
                    <a:lumMod val="75000"/>
                  </a:schemeClr>
                </a:solidFill>
                <a:latin typeface="Calibri" panose="020F0502020204030204" pitchFamily="34" charset="0"/>
                <a:ea typeface="Calibri" panose="020F0502020204030204" pitchFamily="34" charset="0"/>
              </a:rPr>
              <a:t>Dare to imagine that problems might be easier to solve together rather than one by one.</a:t>
            </a:r>
          </a:p>
          <a:p>
            <a:pPr algn="r"/>
            <a:endParaRPr lang="en-US" sz="2000" b="1" dirty="0">
              <a:solidFill>
                <a:schemeClr val="tx2">
                  <a:lumMod val="75000"/>
                </a:schemeClr>
              </a:solidFill>
              <a:latin typeface="Calibri" panose="020F0502020204030204" pitchFamily="34" charset="0"/>
              <a:ea typeface="Calibri" panose="020F0502020204030204" pitchFamily="34" charset="0"/>
            </a:endParaRPr>
          </a:p>
          <a:p>
            <a:pPr algn="r"/>
            <a:r>
              <a:rPr lang="en-US" sz="3200" b="1" dirty="0">
                <a:solidFill>
                  <a:schemeClr val="tx2">
                    <a:lumMod val="75000"/>
                  </a:schemeClr>
                </a:solidFill>
                <a:latin typeface="Calibri" panose="020F0502020204030204" pitchFamily="34" charset="0"/>
                <a:ea typeface="Calibri" panose="020F0502020204030204" pitchFamily="34" charset="0"/>
              </a:rPr>
              <a:t>– Elizabeth Sawin</a:t>
            </a:r>
            <a:endParaRPr lang="en-US" sz="4000" b="1" dirty="0">
              <a:solidFill>
                <a:schemeClr val="tx2">
                  <a:lumMod val="75000"/>
                </a:schemeClr>
              </a:solidFill>
              <a:latin typeface="Calibri" panose="020F0502020204030204" pitchFamily="34" charset="0"/>
              <a:ea typeface="Calibri" panose="020F0502020204030204" pitchFamily="34" charset="0"/>
            </a:endParaRPr>
          </a:p>
        </p:txBody>
      </p:sp>
      <p:sp>
        <p:nvSpPr>
          <p:cNvPr id="3" name="Rectangle 2"/>
          <p:cNvSpPr/>
          <p:nvPr/>
        </p:nvSpPr>
        <p:spPr>
          <a:xfrm>
            <a:off x="1128503" y="6476141"/>
            <a:ext cx="8494213" cy="246221"/>
          </a:xfrm>
          <a:prstGeom prst="rect">
            <a:avLst/>
          </a:prstGeom>
        </p:spPr>
        <p:txBody>
          <a:bodyPr wrap="square">
            <a:spAutoFit/>
          </a:bodyPr>
          <a:lstStyle/>
          <a:p>
            <a:r>
              <a:rPr lang="en-US" sz="1000" dirty="0"/>
              <a:t>Sawin E. The Magic of “Multisolving”. Stanford Social Innovation Review </a:t>
            </a:r>
            <a:r>
              <a:rPr lang="en-US" sz="1000" dirty="0">
                <a:hlinkClick r:id="rId3"/>
              </a:rPr>
              <a:t>https://ssir.org/articles/entry/the_magic_of_multisolving</a:t>
            </a:r>
            <a:r>
              <a:rPr lang="en-US" sz="1000" dirty="0"/>
              <a:t> </a:t>
            </a:r>
          </a:p>
        </p:txBody>
      </p:sp>
      <p:pic>
        <p:nvPicPr>
          <p:cNvPr id="4" name="Picture 3">
            <a:extLst>
              <a:ext uri="{FF2B5EF4-FFF2-40B4-BE49-F238E27FC236}">
                <a16:creationId xmlns="" xmlns:a16="http://schemas.microsoft.com/office/drawing/2014/main" id="{59892AB5-AA6A-0D41-870F-F088B9CA47E6}"/>
              </a:ext>
            </a:extLst>
          </p:cNvPr>
          <p:cNvPicPr>
            <a:picLocks noChangeAspect="1"/>
          </p:cNvPicPr>
          <p:nvPr/>
        </p:nvPicPr>
        <p:blipFill>
          <a:blip r:embed="rId4"/>
          <a:stretch>
            <a:fillRect/>
          </a:stretch>
        </p:blipFill>
        <p:spPr>
          <a:xfrm>
            <a:off x="173153" y="1518288"/>
            <a:ext cx="4067133" cy="3055434"/>
          </a:xfrm>
          <a:prstGeom prst="rect">
            <a:avLst/>
          </a:prstGeom>
        </p:spPr>
      </p:pic>
      <p:sp>
        <p:nvSpPr>
          <p:cNvPr id="5" name="Rectangle 4">
            <a:extLst>
              <a:ext uri="{FF2B5EF4-FFF2-40B4-BE49-F238E27FC236}">
                <a16:creationId xmlns="" xmlns:a16="http://schemas.microsoft.com/office/drawing/2014/main" id="{33CC799E-2CF0-4318-A03F-6DC26F1155E9}"/>
              </a:ext>
            </a:extLst>
          </p:cNvPr>
          <p:cNvSpPr/>
          <p:nvPr/>
        </p:nvSpPr>
        <p:spPr>
          <a:xfrm>
            <a:off x="3840413" y="1123417"/>
            <a:ext cx="699230" cy="1569660"/>
          </a:xfrm>
          <a:prstGeom prst="rect">
            <a:avLst/>
          </a:prstGeom>
        </p:spPr>
        <p:txBody>
          <a:bodyPr wrap="none">
            <a:spAutoFit/>
          </a:bodyPr>
          <a:lstStyle/>
          <a:p>
            <a:r>
              <a:rPr lang="en-US" sz="9600" dirty="0">
                <a:solidFill>
                  <a:schemeClr val="tx2">
                    <a:lumMod val="75000"/>
                  </a:schemeClr>
                </a:solidFill>
                <a:latin typeface="Calibri" panose="020F0502020204030204" pitchFamily="34" charset="0"/>
                <a:ea typeface="Calibri" panose="020F0502020204030204" pitchFamily="34" charset="0"/>
              </a:rPr>
              <a:t>“</a:t>
            </a:r>
            <a:endParaRPr lang="en-US" sz="9600" dirty="0"/>
          </a:p>
        </p:txBody>
      </p:sp>
    </p:spTree>
    <p:extLst>
      <p:ext uri="{BB962C8B-B14F-4D97-AF65-F5344CB8AC3E}">
        <p14:creationId xmlns:p14="http://schemas.microsoft.com/office/powerpoint/2010/main" val="50732709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pic>
        <p:nvPicPr>
          <p:cNvPr id="1541" name="Google Shape;1541;gcc3b65979f_1_1178"/>
          <p:cNvPicPr preferRelativeResize="0"/>
          <p:nvPr/>
        </p:nvPicPr>
        <p:blipFill>
          <a:blip r:embed="rId3">
            <a:alphaModFix/>
          </a:blip>
          <a:stretch>
            <a:fillRect/>
          </a:stretch>
        </p:blipFill>
        <p:spPr>
          <a:xfrm>
            <a:off x="872460" y="914183"/>
            <a:ext cx="7145645" cy="5045213"/>
          </a:xfrm>
          <a:prstGeom prst="rect">
            <a:avLst/>
          </a:prstGeom>
          <a:noFill/>
          <a:ln>
            <a:noFill/>
          </a:ln>
        </p:spPr>
      </p:pic>
      <p:sp>
        <p:nvSpPr>
          <p:cNvPr id="1544" name="Google Shape;1544;gcc3b65979f_1_1178"/>
          <p:cNvSpPr/>
          <p:nvPr/>
        </p:nvSpPr>
        <p:spPr>
          <a:xfrm>
            <a:off x="7067906" y="3850145"/>
            <a:ext cx="1410172" cy="692037"/>
          </a:xfrm>
          <a:prstGeom prst="wedgeRectCallout">
            <a:avLst>
              <a:gd name="adj1" fmla="val -60530"/>
              <a:gd name="adj2" fmla="val -224222"/>
            </a:avLst>
          </a:prstGeom>
          <a:solidFill>
            <a:schemeClr val="accent2">
              <a:lumMod val="75000"/>
            </a:schemeClr>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350" b="1" dirty="0">
                <a:solidFill>
                  <a:srgbClr val="FFFFFF"/>
                </a:solidFill>
              </a:rPr>
              <a:t>Healthy </a:t>
            </a:r>
            <a:r>
              <a:rPr lang="en-US" sz="1350" b="1" dirty="0" err="1">
                <a:solidFill>
                  <a:srgbClr val="FFFFFF"/>
                </a:solidFill>
              </a:rPr>
              <a:t>Commnities</a:t>
            </a:r>
            <a:r>
              <a:rPr lang="en-US" sz="1350" b="1" dirty="0">
                <a:solidFill>
                  <a:srgbClr val="FFFFFF"/>
                </a:solidFill>
              </a:rPr>
              <a:t> Delaware</a:t>
            </a:r>
            <a:endParaRPr sz="1350" b="1" dirty="0">
              <a:solidFill>
                <a:srgbClr val="FFFFFF"/>
              </a:solidFill>
            </a:endParaRPr>
          </a:p>
        </p:txBody>
      </p:sp>
      <p:sp>
        <p:nvSpPr>
          <p:cNvPr id="1549" name="Google Shape;1549;gcc3b65979f_1_1178"/>
          <p:cNvSpPr txBox="1"/>
          <p:nvPr/>
        </p:nvSpPr>
        <p:spPr>
          <a:xfrm>
            <a:off x="8711081" y="6510209"/>
            <a:ext cx="359325" cy="273825"/>
          </a:xfrm>
          <a:prstGeom prst="rect">
            <a:avLst/>
          </a:prstGeom>
          <a:noFill/>
          <a:ln>
            <a:noFill/>
          </a:ln>
        </p:spPr>
        <p:txBody>
          <a:bodyPr spcFirstLastPara="1" wrap="square" lIns="68569" tIns="34275" rIns="68569" bIns="34275" anchor="ctr" anchorCtr="0">
            <a:noAutofit/>
          </a:bodyPr>
          <a:lstStyle/>
          <a:p>
            <a:pPr algn="r"/>
            <a:fld id="{00000000-1234-1234-1234-123412341234}" type="slidenum">
              <a:rPr lang="en-US" sz="750" b="1">
                <a:solidFill>
                  <a:srgbClr val="09274A"/>
                </a:solidFill>
                <a:latin typeface="Open Sans"/>
                <a:ea typeface="Open Sans"/>
                <a:cs typeface="Open Sans"/>
                <a:sym typeface="Open Sans"/>
              </a:rPr>
              <a:pPr algn="r"/>
              <a:t>10</a:t>
            </a:fld>
            <a:endParaRPr sz="750" b="1" dirty="0">
              <a:solidFill>
                <a:srgbClr val="09274A"/>
              </a:solidFill>
              <a:latin typeface="Open Sans"/>
              <a:ea typeface="Open Sans"/>
              <a:cs typeface="Open Sans"/>
              <a:sym typeface="Open Sans"/>
            </a:endParaRPr>
          </a:p>
        </p:txBody>
      </p:sp>
      <p:sp>
        <p:nvSpPr>
          <p:cNvPr id="15" name="Rectangle 14"/>
          <p:cNvSpPr/>
          <p:nvPr/>
        </p:nvSpPr>
        <p:spPr>
          <a:xfrm>
            <a:off x="1078637" y="6353925"/>
            <a:ext cx="6609426" cy="430887"/>
          </a:xfrm>
          <a:prstGeom prst="rect">
            <a:avLst/>
          </a:prstGeom>
        </p:spPr>
        <p:txBody>
          <a:bodyPr wrap="square">
            <a:spAutoFit/>
          </a:bodyPr>
          <a:lstStyle/>
          <a:p>
            <a:r>
              <a:rPr lang="en-US" sz="1100" dirty="0">
                <a:hlinkClick r:id="rId4"/>
              </a:rPr>
              <a:t>https://www.imaginefoxcities.com/</a:t>
            </a:r>
          </a:p>
          <a:p>
            <a:r>
              <a:rPr lang="en-US" sz="1100" dirty="0">
                <a:hlinkClick r:id="rId4"/>
              </a:rPr>
              <a:t>https://www.communitycommons.org/entities/e8ab9b13-a47d-438d-a18f-4aed7bb6d2d6</a:t>
            </a:r>
            <a:r>
              <a:rPr lang="en-US" sz="1100" dirty="0"/>
              <a:t> </a:t>
            </a:r>
          </a:p>
        </p:txBody>
      </p:sp>
    </p:spTree>
    <p:extLst>
      <p:ext uri="{BB962C8B-B14F-4D97-AF65-F5344CB8AC3E}">
        <p14:creationId xmlns:p14="http://schemas.microsoft.com/office/powerpoint/2010/main" val="32711528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pic>
        <p:nvPicPr>
          <p:cNvPr id="1541" name="Google Shape;1541;gcc3b65979f_1_1178"/>
          <p:cNvPicPr preferRelativeResize="0"/>
          <p:nvPr/>
        </p:nvPicPr>
        <p:blipFill>
          <a:blip r:embed="rId3">
            <a:alphaModFix/>
          </a:blip>
          <a:stretch>
            <a:fillRect/>
          </a:stretch>
        </p:blipFill>
        <p:spPr>
          <a:xfrm>
            <a:off x="872460" y="914183"/>
            <a:ext cx="7145645" cy="5045213"/>
          </a:xfrm>
          <a:prstGeom prst="rect">
            <a:avLst/>
          </a:prstGeom>
          <a:noFill/>
          <a:ln>
            <a:noFill/>
          </a:ln>
        </p:spPr>
      </p:pic>
      <p:sp>
        <p:nvSpPr>
          <p:cNvPr id="1542" name="Google Shape;1542;gcc3b65979f_1_1178"/>
          <p:cNvSpPr/>
          <p:nvPr/>
        </p:nvSpPr>
        <p:spPr>
          <a:xfrm>
            <a:off x="12" y="1748489"/>
            <a:ext cx="1329207" cy="690300"/>
          </a:xfrm>
          <a:prstGeom prst="wedgeRectCallout">
            <a:avLst>
              <a:gd name="adj1" fmla="val 65888"/>
              <a:gd name="adj2" fmla="val -111680"/>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We Belong Here</a:t>
            </a:r>
            <a:br>
              <a:rPr lang="en-US" sz="1200" b="1" dirty="0">
                <a:solidFill>
                  <a:schemeClr val="accent2">
                    <a:lumMod val="75000"/>
                  </a:schemeClr>
                </a:solidFill>
              </a:rPr>
            </a:br>
            <a:r>
              <a:rPr lang="en-US" sz="1200" b="1" dirty="0">
                <a:solidFill>
                  <a:schemeClr val="accent2">
                    <a:lumMod val="75000"/>
                  </a:schemeClr>
                </a:solidFill>
              </a:rPr>
              <a:t>&amp;</a:t>
            </a:r>
            <a:endParaRPr sz="1200" b="1" dirty="0">
              <a:solidFill>
                <a:schemeClr val="accent2">
                  <a:lumMod val="75000"/>
                </a:schemeClr>
              </a:solidFill>
            </a:endParaRPr>
          </a:p>
          <a:p>
            <a:pPr algn="ctr"/>
            <a:r>
              <a:rPr lang="en-US" sz="1200" b="1" dirty="0">
                <a:solidFill>
                  <a:schemeClr val="accent2">
                    <a:lumMod val="75000"/>
                  </a:schemeClr>
                </a:solidFill>
              </a:rPr>
              <a:t>Civic Commons</a:t>
            </a:r>
            <a:endParaRPr sz="1200" b="1" dirty="0">
              <a:solidFill>
                <a:schemeClr val="accent2">
                  <a:lumMod val="75000"/>
                </a:schemeClr>
              </a:solidFill>
            </a:endParaRPr>
          </a:p>
        </p:txBody>
      </p:sp>
      <p:sp>
        <p:nvSpPr>
          <p:cNvPr id="1543" name="Google Shape;1543;gcc3b65979f_1_1178"/>
          <p:cNvSpPr/>
          <p:nvPr/>
        </p:nvSpPr>
        <p:spPr>
          <a:xfrm>
            <a:off x="2358114" y="1298958"/>
            <a:ext cx="1036350" cy="576000"/>
          </a:xfrm>
          <a:prstGeom prst="wedgeRectCallout">
            <a:avLst>
              <a:gd name="adj1" fmla="val -108775"/>
              <a:gd name="adj2" fmla="val -79844"/>
            </a:avLst>
          </a:prstGeom>
          <a:solidFill>
            <a:schemeClr val="bg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North Sound ACH</a:t>
            </a:r>
            <a:endParaRPr sz="1200" b="1" dirty="0">
              <a:solidFill>
                <a:schemeClr val="accent2">
                  <a:lumMod val="75000"/>
                </a:schemeClr>
              </a:solidFill>
            </a:endParaRPr>
          </a:p>
        </p:txBody>
      </p:sp>
      <p:sp>
        <p:nvSpPr>
          <p:cNvPr id="1544" name="Google Shape;1544;gcc3b65979f_1_1178"/>
          <p:cNvSpPr/>
          <p:nvPr/>
        </p:nvSpPr>
        <p:spPr>
          <a:xfrm>
            <a:off x="4334645" y="2438789"/>
            <a:ext cx="1036350" cy="576000"/>
          </a:xfrm>
          <a:prstGeom prst="wedgeRectCallout">
            <a:avLst>
              <a:gd name="adj1" fmla="val 52129"/>
              <a:gd name="adj2" fmla="val -110573"/>
            </a:avLst>
          </a:prstGeom>
          <a:solidFill>
            <a:schemeClr val="accent2">
              <a:lumMod val="75000"/>
            </a:schemeClr>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350" b="1">
                <a:solidFill>
                  <a:srgbClr val="FFFFFF"/>
                </a:solidFill>
              </a:rPr>
              <a:t>Imagine </a:t>
            </a:r>
            <a:br>
              <a:rPr lang="en-US" sz="1350" b="1">
                <a:solidFill>
                  <a:srgbClr val="FFFFFF"/>
                </a:solidFill>
              </a:rPr>
            </a:br>
            <a:r>
              <a:rPr lang="en-US" sz="1350" b="1">
                <a:solidFill>
                  <a:srgbClr val="FFFFFF"/>
                </a:solidFill>
              </a:rPr>
              <a:t>Fox Cities</a:t>
            </a:r>
            <a:endParaRPr sz="1350" b="1">
              <a:solidFill>
                <a:srgbClr val="FFFFFF"/>
              </a:solidFill>
            </a:endParaRPr>
          </a:p>
        </p:txBody>
      </p:sp>
      <p:sp>
        <p:nvSpPr>
          <p:cNvPr id="1546" name="Google Shape;1546;gcc3b65979f_1_1178"/>
          <p:cNvSpPr/>
          <p:nvPr/>
        </p:nvSpPr>
        <p:spPr>
          <a:xfrm>
            <a:off x="7200114" y="3887583"/>
            <a:ext cx="1036350" cy="576000"/>
          </a:xfrm>
          <a:prstGeom prst="wedgeRectCallout">
            <a:avLst>
              <a:gd name="adj1" fmla="val -80793"/>
              <a:gd name="adj2" fmla="val 90029"/>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a:solidFill>
                  <a:schemeClr val="accent2">
                    <a:lumMod val="75000"/>
                  </a:schemeClr>
                </a:solidFill>
              </a:rPr>
              <a:t>BeWellPBC</a:t>
            </a:r>
            <a:endParaRPr sz="1200" b="1">
              <a:solidFill>
                <a:schemeClr val="accent2">
                  <a:lumMod val="75000"/>
                </a:schemeClr>
              </a:solidFill>
            </a:endParaRPr>
          </a:p>
        </p:txBody>
      </p:sp>
      <p:sp>
        <p:nvSpPr>
          <p:cNvPr id="1547" name="Google Shape;1547;gcc3b65979f_1_1178"/>
          <p:cNvSpPr/>
          <p:nvPr/>
        </p:nvSpPr>
        <p:spPr>
          <a:xfrm>
            <a:off x="1664626" y="3507089"/>
            <a:ext cx="1036350" cy="576000"/>
          </a:xfrm>
          <a:prstGeom prst="wedgeRectCallout">
            <a:avLst>
              <a:gd name="adj1" fmla="val -80793"/>
              <a:gd name="adj2" fmla="val 90029"/>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endParaRPr sz="1350" b="1">
              <a:solidFill>
                <a:schemeClr val="accent2">
                  <a:lumMod val="75000"/>
                </a:schemeClr>
              </a:solidFill>
            </a:endParaRPr>
          </a:p>
          <a:p>
            <a:pPr algn="ctr"/>
            <a:r>
              <a:rPr lang="en-US" sz="1350" b="1">
                <a:solidFill>
                  <a:schemeClr val="accent2">
                    <a:lumMod val="75000"/>
                  </a:schemeClr>
                </a:solidFill>
              </a:rPr>
              <a:t>Mālama Honua</a:t>
            </a:r>
            <a:endParaRPr sz="1350" b="1">
              <a:solidFill>
                <a:schemeClr val="accent2">
                  <a:lumMod val="75000"/>
                </a:schemeClr>
              </a:solidFill>
            </a:endParaRPr>
          </a:p>
          <a:p>
            <a:pPr algn="ctr"/>
            <a:endParaRPr sz="1350" b="1">
              <a:solidFill>
                <a:schemeClr val="accent2">
                  <a:lumMod val="75000"/>
                </a:schemeClr>
              </a:solidFill>
            </a:endParaRPr>
          </a:p>
        </p:txBody>
      </p:sp>
      <p:sp>
        <p:nvSpPr>
          <p:cNvPr id="1548" name="Google Shape;1548;gcc3b65979f_1_1178"/>
          <p:cNvSpPr/>
          <p:nvPr/>
        </p:nvSpPr>
        <p:spPr>
          <a:xfrm>
            <a:off x="7079625" y="3193344"/>
            <a:ext cx="1402265" cy="576000"/>
          </a:xfrm>
          <a:prstGeom prst="wedgeRectCallout">
            <a:avLst>
              <a:gd name="adj1" fmla="val -54466"/>
              <a:gd name="adj2" fmla="val -186238"/>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Philadelphia Collaborative for Health Equity</a:t>
            </a:r>
            <a:endParaRPr sz="1200" b="1" dirty="0">
              <a:solidFill>
                <a:schemeClr val="accent2">
                  <a:lumMod val="75000"/>
                </a:schemeClr>
              </a:solidFill>
            </a:endParaRPr>
          </a:p>
        </p:txBody>
      </p:sp>
      <p:sp>
        <p:nvSpPr>
          <p:cNvPr id="1549" name="Google Shape;1549;gcc3b65979f_1_1178"/>
          <p:cNvSpPr txBox="1"/>
          <p:nvPr/>
        </p:nvSpPr>
        <p:spPr>
          <a:xfrm>
            <a:off x="8711081" y="6510209"/>
            <a:ext cx="359325" cy="273825"/>
          </a:xfrm>
          <a:prstGeom prst="rect">
            <a:avLst/>
          </a:prstGeom>
          <a:noFill/>
          <a:ln>
            <a:noFill/>
          </a:ln>
        </p:spPr>
        <p:txBody>
          <a:bodyPr spcFirstLastPara="1" wrap="square" lIns="68569" tIns="34275" rIns="68569" bIns="34275" anchor="ctr" anchorCtr="0">
            <a:noAutofit/>
          </a:bodyPr>
          <a:lstStyle/>
          <a:p>
            <a:pPr algn="r"/>
            <a:fld id="{00000000-1234-1234-1234-123412341234}" type="slidenum">
              <a:rPr lang="en-US" sz="750" b="1">
                <a:solidFill>
                  <a:srgbClr val="09274A"/>
                </a:solidFill>
                <a:latin typeface="Open Sans"/>
                <a:ea typeface="Open Sans"/>
                <a:cs typeface="Open Sans"/>
                <a:sym typeface="Open Sans"/>
              </a:rPr>
              <a:pPr algn="r"/>
              <a:t>11</a:t>
            </a:fld>
            <a:endParaRPr sz="750" b="1" dirty="0">
              <a:solidFill>
                <a:srgbClr val="09274A"/>
              </a:solidFill>
              <a:latin typeface="Open Sans"/>
              <a:ea typeface="Open Sans"/>
              <a:cs typeface="Open Sans"/>
              <a:sym typeface="Open Sans"/>
            </a:endParaRPr>
          </a:p>
        </p:txBody>
      </p:sp>
      <p:sp>
        <p:nvSpPr>
          <p:cNvPr id="1550" name="Google Shape;1550;gcc3b65979f_1_1178"/>
          <p:cNvSpPr/>
          <p:nvPr/>
        </p:nvSpPr>
        <p:spPr>
          <a:xfrm>
            <a:off x="3298295" y="4569239"/>
            <a:ext cx="1036350" cy="576000"/>
          </a:xfrm>
          <a:prstGeom prst="wedgeRectCallout">
            <a:avLst>
              <a:gd name="adj1" fmla="val -80793"/>
              <a:gd name="adj2" fmla="val 90029"/>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endParaRPr sz="1100" b="1" dirty="0">
              <a:solidFill>
                <a:schemeClr val="accent2">
                  <a:lumMod val="75000"/>
                </a:schemeClr>
              </a:solidFill>
            </a:endParaRPr>
          </a:p>
          <a:p>
            <a:pPr algn="ctr"/>
            <a:r>
              <a:rPr lang="en-US" sz="1100" b="1" dirty="0">
                <a:solidFill>
                  <a:schemeClr val="accent2">
                    <a:lumMod val="75000"/>
                  </a:schemeClr>
                </a:solidFill>
              </a:rPr>
              <a:t>Southcentral Foundation</a:t>
            </a:r>
            <a:endParaRPr sz="1100" b="1" dirty="0">
              <a:solidFill>
                <a:schemeClr val="accent2">
                  <a:lumMod val="75000"/>
                </a:schemeClr>
              </a:solidFill>
            </a:endParaRPr>
          </a:p>
          <a:p>
            <a:pPr algn="ctr"/>
            <a:endParaRPr sz="1100" b="1" dirty="0">
              <a:solidFill>
                <a:schemeClr val="accent2">
                  <a:lumMod val="75000"/>
                </a:schemeClr>
              </a:solidFill>
            </a:endParaRPr>
          </a:p>
        </p:txBody>
      </p:sp>
      <p:sp>
        <p:nvSpPr>
          <p:cNvPr id="1551" name="Google Shape;1551;gcc3b65979f_1_1178"/>
          <p:cNvSpPr/>
          <p:nvPr/>
        </p:nvSpPr>
        <p:spPr>
          <a:xfrm>
            <a:off x="5093340" y="3657593"/>
            <a:ext cx="766720" cy="460003"/>
          </a:xfrm>
          <a:prstGeom prst="wedgeRectCallout">
            <a:avLst>
              <a:gd name="adj1" fmla="val 98184"/>
              <a:gd name="adj2" fmla="val -28662"/>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ARCHI</a:t>
            </a:r>
            <a:endParaRPr sz="1200" b="1" dirty="0">
              <a:solidFill>
                <a:schemeClr val="accent2">
                  <a:lumMod val="75000"/>
                </a:schemeClr>
              </a:solidFill>
            </a:endParaRPr>
          </a:p>
        </p:txBody>
      </p:sp>
      <p:sp>
        <p:nvSpPr>
          <p:cNvPr id="1552" name="Google Shape;1552;gcc3b65979f_1_1178"/>
          <p:cNvSpPr/>
          <p:nvPr/>
        </p:nvSpPr>
        <p:spPr>
          <a:xfrm>
            <a:off x="5664751" y="2623271"/>
            <a:ext cx="1036350" cy="576000"/>
          </a:xfrm>
          <a:prstGeom prst="wedgeRectCallout">
            <a:avLst>
              <a:gd name="adj1" fmla="val -15684"/>
              <a:gd name="adj2" fmla="val -124206"/>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a:solidFill>
                  <a:schemeClr val="accent2">
                    <a:lumMod val="75000"/>
                  </a:schemeClr>
                </a:solidFill>
              </a:rPr>
              <a:t>Five Healthy Towns</a:t>
            </a:r>
            <a:endParaRPr sz="1200" b="1">
              <a:solidFill>
                <a:schemeClr val="accent2">
                  <a:lumMod val="75000"/>
                </a:schemeClr>
              </a:solidFill>
            </a:endParaRPr>
          </a:p>
        </p:txBody>
      </p:sp>
      <p:sp>
        <p:nvSpPr>
          <p:cNvPr id="15" name="Rectangle 14"/>
          <p:cNvSpPr/>
          <p:nvPr/>
        </p:nvSpPr>
        <p:spPr>
          <a:xfrm>
            <a:off x="1078637" y="6353925"/>
            <a:ext cx="6609426" cy="430887"/>
          </a:xfrm>
          <a:prstGeom prst="rect">
            <a:avLst/>
          </a:prstGeom>
        </p:spPr>
        <p:txBody>
          <a:bodyPr wrap="square">
            <a:spAutoFit/>
          </a:bodyPr>
          <a:lstStyle/>
          <a:p>
            <a:r>
              <a:rPr lang="en-US" sz="1100" dirty="0">
                <a:hlinkClick r:id="rId4"/>
              </a:rPr>
              <a:t>https://www.imaginefoxcities.com/</a:t>
            </a:r>
          </a:p>
          <a:p>
            <a:r>
              <a:rPr lang="en-US" sz="1100" dirty="0">
                <a:hlinkClick r:id="rId4"/>
              </a:rPr>
              <a:t>https://www.communitycommons.org/entities/e8ab9b13-a47d-438d-a18f-4aed7bb6d2d6</a:t>
            </a:r>
            <a:r>
              <a:rPr lang="en-US" sz="1100" dirty="0"/>
              <a:t> </a:t>
            </a:r>
          </a:p>
        </p:txBody>
      </p:sp>
      <p:sp>
        <p:nvSpPr>
          <p:cNvPr id="19" name="Google Shape;1546;gcc3b65979f_1_1178"/>
          <p:cNvSpPr/>
          <p:nvPr/>
        </p:nvSpPr>
        <p:spPr>
          <a:xfrm>
            <a:off x="7718289" y="2499105"/>
            <a:ext cx="1036350" cy="576000"/>
          </a:xfrm>
          <a:prstGeom prst="wedgeRectCallout">
            <a:avLst>
              <a:gd name="adj1" fmla="val -105887"/>
              <a:gd name="adj2" fmla="val -33767"/>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Trenton Health Team</a:t>
            </a:r>
            <a:endParaRPr sz="1200" b="1" dirty="0">
              <a:solidFill>
                <a:schemeClr val="accent2">
                  <a:lumMod val="75000"/>
                </a:schemeClr>
              </a:solidFill>
            </a:endParaRPr>
          </a:p>
        </p:txBody>
      </p:sp>
      <p:sp>
        <p:nvSpPr>
          <p:cNvPr id="20" name="Google Shape;1545;gcc3b65979f_1_1178"/>
          <p:cNvSpPr/>
          <p:nvPr/>
        </p:nvSpPr>
        <p:spPr>
          <a:xfrm>
            <a:off x="5860060" y="1079000"/>
            <a:ext cx="1036350" cy="576000"/>
          </a:xfrm>
          <a:prstGeom prst="wedgeRectCallout">
            <a:avLst>
              <a:gd name="adj1" fmla="val -44575"/>
              <a:gd name="adj2" fmla="val 118155"/>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THRIVE Great </a:t>
            </a:r>
            <a:br>
              <a:rPr lang="en-US" sz="1200" b="1" dirty="0">
                <a:solidFill>
                  <a:schemeClr val="accent2">
                    <a:lumMod val="75000"/>
                  </a:schemeClr>
                </a:solidFill>
              </a:rPr>
            </a:br>
            <a:r>
              <a:rPr lang="en-US" sz="1200" b="1" dirty="0">
                <a:solidFill>
                  <a:schemeClr val="accent2">
                    <a:lumMod val="75000"/>
                  </a:schemeClr>
                </a:solidFill>
              </a:rPr>
              <a:t>Lakes Bay</a:t>
            </a:r>
            <a:endParaRPr sz="1200" b="1" dirty="0">
              <a:solidFill>
                <a:schemeClr val="accent2">
                  <a:lumMod val="75000"/>
                </a:schemeClr>
              </a:solidFill>
            </a:endParaRPr>
          </a:p>
        </p:txBody>
      </p:sp>
      <p:sp>
        <p:nvSpPr>
          <p:cNvPr id="21" name="Google Shape;1546;gcc3b65979f_1_1178"/>
          <p:cNvSpPr/>
          <p:nvPr/>
        </p:nvSpPr>
        <p:spPr>
          <a:xfrm>
            <a:off x="7445528" y="1560347"/>
            <a:ext cx="1036350" cy="576000"/>
          </a:xfrm>
          <a:prstGeom prst="wedgeRectCallout">
            <a:avLst>
              <a:gd name="adj1" fmla="val -112364"/>
              <a:gd name="adj2" fmla="val 31772"/>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Common Ground Health</a:t>
            </a:r>
            <a:endParaRPr sz="1200" b="1" dirty="0">
              <a:solidFill>
                <a:schemeClr val="accent2">
                  <a:lumMod val="75000"/>
                </a:schemeClr>
              </a:solidFill>
            </a:endParaRPr>
          </a:p>
        </p:txBody>
      </p:sp>
    </p:spTree>
    <p:extLst>
      <p:ext uri="{BB962C8B-B14F-4D97-AF65-F5344CB8AC3E}">
        <p14:creationId xmlns:p14="http://schemas.microsoft.com/office/powerpoint/2010/main" val="33330627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762488" y="1362483"/>
            <a:ext cx="8202613" cy="609398"/>
          </a:xfrm>
        </p:spPr>
        <p:txBody>
          <a:bodyPr/>
          <a:lstStyle/>
          <a:p>
            <a:pPr marL="0" indent="0">
              <a:buNone/>
            </a:pPr>
            <a:r>
              <a:rPr lang="en-US" sz="4400" b="1" dirty="0">
                <a:solidFill>
                  <a:schemeClr val="accent2">
                    <a:lumMod val="75000"/>
                  </a:schemeClr>
                </a:solidFill>
              </a:rPr>
              <a:t>Similarities</a:t>
            </a:r>
          </a:p>
        </p:txBody>
      </p:sp>
      <p:sp>
        <p:nvSpPr>
          <p:cNvPr id="5" name="Text Placeholder 3"/>
          <p:cNvSpPr txBox="1">
            <a:spLocks/>
          </p:cNvSpPr>
          <p:nvPr/>
        </p:nvSpPr>
        <p:spPr>
          <a:xfrm>
            <a:off x="4863794" y="3087200"/>
            <a:ext cx="3677479" cy="609398"/>
          </a:xfrm>
          <a:prstGeom prst="rect">
            <a:avLst/>
          </a:prstGeom>
        </p:spPr>
        <p:txBody>
          <a:bodyPr wrap="square" lIns="91440" tIns="0" rIns="0" bIns="0">
            <a:spAutoFit/>
          </a:bodyPr>
          <a:lstStyle>
            <a:lvl1pPr marL="228600" indent="-228600" algn="l" defTabSz="914400" rtl="0" eaLnBrk="1" latinLnBrk="0" hangingPunct="1">
              <a:lnSpc>
                <a:spcPct val="90000"/>
              </a:lnSpc>
              <a:spcBef>
                <a:spcPts val="0"/>
              </a:spcBef>
              <a:buClr>
                <a:schemeClr val="accent1"/>
              </a:buClr>
              <a:buFont typeface="Arial" charset="0"/>
              <a:buChar char="•"/>
              <a:tabLst/>
              <a:defRPr sz="2000" b="0" i="0" kern="1200">
                <a:solidFill>
                  <a:schemeClr val="tx1"/>
                </a:solidFill>
                <a:latin typeface="+mn-lt"/>
                <a:ea typeface="Arial Bold" charset="0"/>
                <a:cs typeface="Arial Bold" charset="0"/>
              </a:defRPr>
            </a:lvl1pPr>
            <a:lvl2pPr marL="6858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2pPr>
            <a:lvl3pPr marL="11430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3pPr>
            <a:lvl4pPr marL="16002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4pPr>
            <a:lvl5pPr marL="20574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en-US" sz="4400" b="1" dirty="0">
                <a:solidFill>
                  <a:schemeClr val="accent1"/>
                </a:solidFill>
              </a:rPr>
              <a:t>Differences</a:t>
            </a:r>
          </a:p>
        </p:txBody>
      </p:sp>
      <p:cxnSp>
        <p:nvCxnSpPr>
          <p:cNvPr id="7" name="Straight Connector 6"/>
          <p:cNvCxnSpPr/>
          <p:nvPr/>
        </p:nvCxnSpPr>
        <p:spPr>
          <a:xfrm flipV="1">
            <a:off x="1811560" y="981838"/>
            <a:ext cx="5175649" cy="2941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3"/>
          <p:cNvSpPr txBox="1">
            <a:spLocks/>
          </p:cNvSpPr>
          <p:nvPr/>
        </p:nvSpPr>
        <p:spPr>
          <a:xfrm>
            <a:off x="612397" y="4934176"/>
            <a:ext cx="8095376" cy="609398"/>
          </a:xfrm>
          <a:prstGeom prst="rect">
            <a:avLst/>
          </a:prstGeom>
        </p:spPr>
        <p:txBody>
          <a:bodyPr wrap="square" lIns="91440" tIns="0" rIns="0" bIns="0">
            <a:spAutoFit/>
          </a:bodyPr>
          <a:lstStyle>
            <a:lvl1pPr marL="228600" indent="-228600" algn="l" defTabSz="914400" rtl="0" eaLnBrk="1" latinLnBrk="0" hangingPunct="1">
              <a:lnSpc>
                <a:spcPct val="90000"/>
              </a:lnSpc>
              <a:spcBef>
                <a:spcPts val="0"/>
              </a:spcBef>
              <a:buClr>
                <a:schemeClr val="accent1"/>
              </a:buClr>
              <a:buFont typeface="Arial" charset="0"/>
              <a:buChar char="•"/>
              <a:tabLst/>
              <a:defRPr sz="2000" b="0" i="0" kern="1200">
                <a:solidFill>
                  <a:schemeClr val="tx1"/>
                </a:solidFill>
                <a:latin typeface="+mn-lt"/>
                <a:ea typeface="Arial Bold" charset="0"/>
                <a:cs typeface="Arial Bold" charset="0"/>
              </a:defRPr>
            </a:lvl1pPr>
            <a:lvl2pPr marL="6858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2pPr>
            <a:lvl3pPr marL="11430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3pPr>
            <a:lvl4pPr marL="16002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4pPr>
            <a:lvl5pPr marL="20574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en-US" sz="4400" b="1" dirty="0" smtClean="0"/>
              <a:t>What practices are involved?</a:t>
            </a:r>
            <a:endParaRPr lang="en-US" sz="4400" b="1" dirty="0"/>
          </a:p>
        </p:txBody>
      </p:sp>
    </p:spTree>
    <p:extLst>
      <p:ext uri="{BB962C8B-B14F-4D97-AF65-F5344CB8AC3E}">
        <p14:creationId xmlns:p14="http://schemas.microsoft.com/office/powerpoint/2010/main" val="13841719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14634" y="1447164"/>
            <a:ext cx="4602520" cy="3310358"/>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a:stretch>
            <a:fillRect/>
          </a:stretch>
        </p:blipFill>
        <p:spPr>
          <a:xfrm>
            <a:off x="267042" y="1470291"/>
            <a:ext cx="4697725" cy="2614412"/>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305473" y="4107842"/>
            <a:ext cx="4624898" cy="672819"/>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p:cNvSpPr/>
          <p:nvPr/>
        </p:nvSpPr>
        <p:spPr>
          <a:xfrm>
            <a:off x="1016662" y="6473109"/>
            <a:ext cx="7789312" cy="261610"/>
          </a:xfrm>
          <a:prstGeom prst="rect">
            <a:avLst/>
          </a:prstGeom>
        </p:spPr>
        <p:txBody>
          <a:bodyPr wrap="none">
            <a:spAutoFit/>
          </a:bodyPr>
          <a:lstStyle/>
          <a:p>
            <a:r>
              <a:rPr lang="en-US" sz="1100" dirty="0">
                <a:hlinkClick r:id="rId5"/>
              </a:rPr>
              <a:t>https://www.imaginefoxcities.com/</a:t>
            </a:r>
            <a:r>
              <a:rPr lang="en-US" sz="1100" dirty="0"/>
              <a:t>; </a:t>
            </a:r>
            <a:r>
              <a:rPr lang="en-US" sz="1100" dirty="0">
                <a:hlinkClick r:id="rId6"/>
              </a:rPr>
              <a:t>http://www.communitycommons.org/entities/e8ab9b13-a47d-438d-a18f-4aed7bb6d2d6</a:t>
            </a:r>
            <a:r>
              <a:rPr lang="en-US" sz="1100" dirty="0"/>
              <a:t> </a:t>
            </a:r>
          </a:p>
        </p:txBody>
      </p:sp>
      <p:pic>
        <p:nvPicPr>
          <p:cNvPr id="3080" name="Picture 8" descr="See the source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7604" y="533124"/>
            <a:ext cx="3536396" cy="28078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7486" y="3602818"/>
            <a:ext cx="3951214" cy="2637128"/>
          </a:xfrm>
          <a:prstGeom prst="rect">
            <a:avLst/>
          </a:prstGeom>
          <a:ln>
            <a:solidFill>
              <a:schemeClr val="tx1"/>
            </a:solidFill>
          </a:ln>
          <a:effectLst>
            <a:outerShdw blurRad="50800" dist="38100" dir="2700000" algn="tl" rotWithShape="0">
              <a:prstClr val="black">
                <a:alpha val="40000"/>
              </a:prstClr>
            </a:outerShdw>
          </a:effectLst>
        </p:spPr>
      </p:pic>
      <p:sp>
        <p:nvSpPr>
          <p:cNvPr id="9" name="Rectangle 8"/>
          <p:cNvSpPr/>
          <p:nvPr/>
        </p:nvSpPr>
        <p:spPr>
          <a:xfrm rot="16200000">
            <a:off x="4307695" y="5633110"/>
            <a:ext cx="1240719" cy="184666"/>
          </a:xfrm>
          <a:prstGeom prst="rect">
            <a:avLst/>
          </a:prstGeom>
        </p:spPr>
        <p:txBody>
          <a:bodyPr wrap="square">
            <a:spAutoFit/>
          </a:bodyPr>
          <a:lstStyle/>
          <a:p>
            <a:r>
              <a:rPr lang="en-US" sz="600" dirty="0"/>
              <a:t>Source: Community Commons</a:t>
            </a:r>
          </a:p>
        </p:txBody>
      </p:sp>
      <p:grpSp>
        <p:nvGrpSpPr>
          <p:cNvPr id="13" name="Group 12"/>
          <p:cNvGrpSpPr/>
          <p:nvPr/>
        </p:nvGrpSpPr>
        <p:grpSpPr>
          <a:xfrm>
            <a:off x="1008949" y="3595438"/>
            <a:ext cx="3319770" cy="2501592"/>
            <a:chOff x="899892" y="3906445"/>
            <a:chExt cx="3319770" cy="2501592"/>
          </a:xfrm>
          <a:effectLst>
            <a:outerShdw blurRad="50800" dist="38100" dir="2700000" algn="tl" rotWithShape="0">
              <a:prstClr val="black">
                <a:alpha val="40000"/>
              </a:prstClr>
            </a:outerShdw>
          </a:effectLst>
        </p:grpSpPr>
        <p:pic>
          <p:nvPicPr>
            <p:cNvPr id="12" name="Picture 11"/>
            <p:cNvPicPr>
              <a:picLocks noChangeAspect="1"/>
            </p:cNvPicPr>
            <p:nvPr/>
          </p:nvPicPr>
          <p:blipFill>
            <a:blip r:embed="rId9"/>
            <a:stretch>
              <a:fillRect/>
            </a:stretch>
          </p:blipFill>
          <p:spPr>
            <a:xfrm>
              <a:off x="899892" y="3906445"/>
              <a:ext cx="3319770" cy="2501592"/>
            </a:xfrm>
            <a:prstGeom prst="rect">
              <a:avLst/>
            </a:prstGeom>
            <a:ln>
              <a:solidFill>
                <a:schemeClr val="tx1"/>
              </a:solidFill>
            </a:ln>
          </p:spPr>
        </p:pic>
        <p:sp>
          <p:nvSpPr>
            <p:cNvPr id="15" name="TextBox 14"/>
            <p:cNvSpPr txBox="1"/>
            <p:nvPr/>
          </p:nvSpPr>
          <p:spPr>
            <a:xfrm>
              <a:off x="933637" y="3942128"/>
              <a:ext cx="3286025" cy="256480"/>
            </a:xfrm>
            <a:prstGeom prst="rect">
              <a:avLst/>
            </a:prstGeom>
            <a:solidFill>
              <a:schemeClr val="bg2"/>
            </a:solidFill>
            <a:ln>
              <a:noFill/>
            </a:ln>
          </p:spPr>
          <p:txBody>
            <a:bodyPr wrap="square" lIns="0" tIns="0" rIns="0" bIns="0" rtlCol="0" anchor="t" anchorCtr="0">
              <a:spAutoFit/>
            </a:bodyPr>
            <a:lstStyle/>
            <a:p>
              <a:pPr>
                <a:lnSpc>
                  <a:spcPts val="2000"/>
                </a:lnSpc>
              </a:pPr>
              <a:r>
                <a:rPr lang="en-US" b="1" dirty="0"/>
                <a:t>Well-Being in Fox Cities </a:t>
              </a:r>
              <a:r>
                <a:rPr lang="en-US" sz="1200" dirty="0"/>
                <a:t>(2019)</a:t>
              </a:r>
              <a:endParaRPr lang="en-US" dirty="0"/>
            </a:p>
          </p:txBody>
        </p:sp>
      </p:grpSp>
      <p:sp>
        <p:nvSpPr>
          <p:cNvPr id="14" name="Title 1"/>
          <p:cNvSpPr txBox="1">
            <a:spLocks/>
          </p:cNvSpPr>
          <p:nvPr/>
        </p:nvSpPr>
        <p:spPr>
          <a:xfrm>
            <a:off x="267030" y="303970"/>
            <a:ext cx="6259214" cy="387798"/>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Expanding Aspirations:</a:t>
            </a:r>
            <a:br>
              <a:rPr lang="en-US" dirty="0"/>
            </a:br>
            <a:r>
              <a:rPr lang="en-US" dirty="0">
                <a:solidFill>
                  <a:schemeClr val="accent2">
                    <a:lumMod val="75000"/>
                  </a:schemeClr>
                </a:solidFill>
              </a:rPr>
              <a:t>Fox Cities, Wisconsin</a:t>
            </a:r>
          </a:p>
        </p:txBody>
      </p:sp>
    </p:spTree>
    <p:extLst>
      <p:ext uri="{BB962C8B-B14F-4D97-AF65-F5344CB8AC3E}">
        <p14:creationId xmlns:p14="http://schemas.microsoft.com/office/powerpoint/2010/main" val="1848119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97" y="4783184"/>
            <a:ext cx="6803471" cy="276999"/>
          </a:xfrm>
          <a:prstGeom prst="rect">
            <a:avLst/>
          </a:prstGeom>
          <a:noFill/>
        </p:spPr>
        <p:txBody>
          <a:bodyPr wrap="square" lIns="0" tIns="0" rIns="0" bIns="0" rtlCol="0" anchor="t" anchorCtr="0">
            <a:spAutoFit/>
          </a:bodyPr>
          <a:lstStyle/>
          <a:p>
            <a:r>
              <a:rPr lang="en-US" dirty="0"/>
              <a:t>. </a:t>
            </a:r>
          </a:p>
        </p:txBody>
      </p:sp>
      <p:pic>
        <p:nvPicPr>
          <p:cNvPr id="6" name="Picture 5"/>
          <p:cNvPicPr>
            <a:picLocks noChangeAspect="1"/>
          </p:cNvPicPr>
          <p:nvPr/>
        </p:nvPicPr>
        <p:blipFill>
          <a:blip r:embed="rId2"/>
          <a:stretch>
            <a:fillRect/>
          </a:stretch>
        </p:blipFill>
        <p:spPr>
          <a:xfrm>
            <a:off x="91289" y="1208011"/>
            <a:ext cx="9052712" cy="4839462"/>
          </a:xfrm>
          <a:prstGeom prst="rect">
            <a:avLst/>
          </a:prstGeom>
        </p:spPr>
      </p:pic>
      <p:sp>
        <p:nvSpPr>
          <p:cNvPr id="7" name="Rectangle 6"/>
          <p:cNvSpPr/>
          <p:nvPr/>
        </p:nvSpPr>
        <p:spPr>
          <a:xfrm>
            <a:off x="91288" y="5890112"/>
            <a:ext cx="7144399" cy="230832"/>
          </a:xfrm>
          <a:prstGeom prst="rect">
            <a:avLst/>
          </a:prstGeom>
        </p:spPr>
        <p:txBody>
          <a:bodyPr wrap="square">
            <a:spAutoFit/>
          </a:bodyPr>
          <a:lstStyle/>
          <a:p>
            <a:r>
              <a:rPr lang="en-US" sz="900" dirty="0"/>
              <a:t>Image: </a:t>
            </a:r>
            <a:r>
              <a:rPr lang="en-US" sz="900" dirty="0">
                <a:hlinkClick r:id="rId3"/>
              </a:rPr>
              <a:t>https://www.communityinitiatives.com/imagine-fox-cities</a:t>
            </a:r>
            <a:r>
              <a:rPr lang="en-US" sz="900" dirty="0"/>
              <a:t> </a:t>
            </a:r>
          </a:p>
        </p:txBody>
      </p:sp>
      <p:sp>
        <p:nvSpPr>
          <p:cNvPr id="5" name="Rectangle 4"/>
          <p:cNvSpPr/>
          <p:nvPr/>
        </p:nvSpPr>
        <p:spPr>
          <a:xfrm>
            <a:off x="385399" y="252247"/>
            <a:ext cx="8464492" cy="830997"/>
          </a:xfrm>
          <a:prstGeom prst="rect">
            <a:avLst/>
          </a:prstGeom>
        </p:spPr>
        <p:txBody>
          <a:bodyPr wrap="square">
            <a:spAutoFit/>
          </a:bodyPr>
          <a:lstStyle/>
          <a:p>
            <a:pPr algn="ctr"/>
            <a:r>
              <a:rPr lang="en-US" sz="2400" b="1" dirty="0" smtClean="0"/>
              <a:t>“</a:t>
            </a:r>
            <a:r>
              <a:rPr lang="en-US" sz="2400" b="1" dirty="0"/>
              <a:t>What </a:t>
            </a:r>
            <a:r>
              <a:rPr lang="en-US" sz="2400" b="1" dirty="0" smtClean="0"/>
              <a:t>do we want </a:t>
            </a:r>
            <a:r>
              <a:rPr lang="en-US" sz="2400" b="1" dirty="0"/>
              <a:t>for our children and grandchildren </a:t>
            </a:r>
            <a:r>
              <a:rPr lang="en-US" sz="2400" b="1" dirty="0" smtClean="0"/>
              <a:t/>
            </a:r>
            <a:br>
              <a:rPr lang="en-US" sz="2400" b="1" dirty="0" smtClean="0"/>
            </a:br>
            <a:r>
              <a:rPr lang="en-US" sz="2400" b="1" dirty="0" smtClean="0"/>
              <a:t>as </a:t>
            </a:r>
            <a:r>
              <a:rPr lang="en-US" sz="2400" b="1" dirty="0"/>
              <a:t>they live their lives in this place</a:t>
            </a:r>
            <a:r>
              <a:rPr lang="en-US" sz="2400" b="1" dirty="0" smtClean="0"/>
              <a:t>?”</a:t>
            </a:r>
            <a:endParaRPr lang="en-US" sz="2400" b="1" dirty="0"/>
          </a:p>
        </p:txBody>
      </p:sp>
      <p:sp>
        <p:nvSpPr>
          <p:cNvPr id="3" name="Rectangle 2"/>
          <p:cNvSpPr/>
          <p:nvPr/>
        </p:nvSpPr>
        <p:spPr>
          <a:xfrm>
            <a:off x="1077985" y="6436790"/>
            <a:ext cx="5423484" cy="276999"/>
          </a:xfrm>
          <a:prstGeom prst="rect">
            <a:avLst/>
          </a:prstGeom>
        </p:spPr>
        <p:txBody>
          <a:bodyPr wrap="square">
            <a:spAutoFit/>
          </a:bodyPr>
          <a:lstStyle/>
          <a:p>
            <a:r>
              <a:rPr lang="en-US" sz="1200" dirty="0">
                <a:hlinkClick r:id="rId4"/>
              </a:rPr>
              <a:t>https://www.cffoxvalley.org/loop/2019/10/03/next-steps-for-imagine-fox-cities</a:t>
            </a:r>
            <a:r>
              <a:rPr lang="en-US" sz="1200" dirty="0" smtClean="0">
                <a:hlinkClick r:id="rId4"/>
              </a:rPr>
              <a:t>/</a:t>
            </a:r>
            <a:r>
              <a:rPr lang="en-US" sz="1200" dirty="0" smtClean="0"/>
              <a:t> </a:t>
            </a:r>
            <a:endParaRPr lang="en-US" sz="1200" dirty="0"/>
          </a:p>
        </p:txBody>
      </p:sp>
    </p:spTree>
    <p:extLst>
      <p:ext uri="{BB962C8B-B14F-4D97-AF65-F5344CB8AC3E}">
        <p14:creationId xmlns:p14="http://schemas.microsoft.com/office/powerpoint/2010/main" val="28991459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9026"/>
            <a:ext cx="9144000" cy="62565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97997" y="4783184"/>
            <a:ext cx="6803471" cy="276999"/>
          </a:xfrm>
          <a:prstGeom prst="rect">
            <a:avLst/>
          </a:prstGeom>
          <a:noFill/>
        </p:spPr>
        <p:txBody>
          <a:bodyPr wrap="square" lIns="0" tIns="0" rIns="0" bIns="0" rtlCol="0" anchor="t" anchorCtr="0">
            <a:spAutoFit/>
          </a:bodyPr>
          <a:lstStyle/>
          <a:p>
            <a:r>
              <a:rPr lang="en-US" dirty="0"/>
              <a:t>. </a:t>
            </a:r>
          </a:p>
        </p:txBody>
      </p:sp>
      <p:sp>
        <p:nvSpPr>
          <p:cNvPr id="4" name="Rectangle 3"/>
          <p:cNvSpPr/>
          <p:nvPr/>
        </p:nvSpPr>
        <p:spPr>
          <a:xfrm>
            <a:off x="1097985" y="6480500"/>
            <a:ext cx="8046015" cy="261610"/>
          </a:xfrm>
          <a:prstGeom prst="rect">
            <a:avLst/>
          </a:prstGeom>
        </p:spPr>
        <p:txBody>
          <a:bodyPr wrap="square">
            <a:spAutoFit/>
          </a:bodyPr>
          <a:lstStyle/>
          <a:p>
            <a:r>
              <a:rPr lang="en-US" sz="1100" dirty="0" smtClean="0"/>
              <a:t>Community Initiatives Network: </a:t>
            </a:r>
            <a:r>
              <a:rPr lang="en-US" sz="1100" dirty="0" smtClean="0">
                <a:hlinkClick r:id="rId3"/>
              </a:rPr>
              <a:t>https://www.youtube.com/watch```?v=MvtWHOiU24s&amp;t=97s</a:t>
            </a:r>
            <a:r>
              <a:rPr lang="en-US" sz="1100" dirty="0" smtClean="0"/>
              <a:t> </a:t>
            </a:r>
          </a:p>
        </p:txBody>
      </p:sp>
      <p:pic>
        <p:nvPicPr>
          <p:cNvPr id="5" name="MvtWHOiU24s"/>
          <p:cNvPicPr>
            <a:picLocks noRot="1" noChangeAspect="1"/>
          </p:cNvPicPr>
          <p:nvPr>
            <a:quickTimeFile r:link="rId1"/>
          </p:nvPr>
        </p:nvPicPr>
        <p:blipFill>
          <a:blip r:embed="rId4"/>
          <a:stretch>
            <a:fillRect/>
          </a:stretch>
        </p:blipFill>
        <p:spPr>
          <a:xfrm>
            <a:off x="0" y="805070"/>
            <a:ext cx="9144000" cy="5143500"/>
          </a:xfrm>
          <a:prstGeom prst="rect">
            <a:avLst/>
          </a:prstGeom>
        </p:spPr>
      </p:pic>
    </p:spTree>
    <p:extLst>
      <p:ext uri="{BB962C8B-B14F-4D97-AF65-F5344CB8AC3E}">
        <p14:creationId xmlns:p14="http://schemas.microsoft.com/office/powerpoint/2010/main" val="30133039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
          <p:cNvSpPr txBox="1"/>
          <p:nvPr/>
        </p:nvSpPr>
        <p:spPr>
          <a:xfrm>
            <a:off x="451926" y="992455"/>
            <a:ext cx="8571053" cy="50010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2800" b="1" dirty="0">
                <a:solidFill>
                  <a:srgbClr val="0F0E30"/>
                </a:solidFill>
                <a:sym typeface="Arial"/>
              </a:rPr>
              <a:t>The Quest to Thrive Together</a:t>
            </a:r>
            <a:endParaRPr sz="2800" b="1" dirty="0">
              <a:solidFill>
                <a:srgbClr val="0F0E30"/>
              </a:solidFill>
              <a:sym typeface="Arial"/>
            </a:endParaRPr>
          </a:p>
        </p:txBody>
      </p:sp>
      <p:sp>
        <p:nvSpPr>
          <p:cNvPr id="7" name="Rectangle 6"/>
          <p:cNvSpPr/>
          <p:nvPr/>
        </p:nvSpPr>
        <p:spPr>
          <a:xfrm>
            <a:off x="1051182" y="6421131"/>
            <a:ext cx="9077569" cy="430887"/>
          </a:xfrm>
          <a:prstGeom prst="rect">
            <a:avLst/>
          </a:prstGeom>
        </p:spPr>
        <p:txBody>
          <a:bodyPr wrap="square">
            <a:spAutoFit/>
          </a:bodyPr>
          <a:lstStyle/>
          <a:p>
            <a:r>
              <a:rPr lang="en-US" sz="1100" dirty="0"/>
              <a:t>https://news.gallup.com/poll/351932/americans-life-ratings-reach-record-high.aspx;</a:t>
            </a:r>
            <a:br>
              <a:rPr lang="en-US" sz="1100" dirty="0"/>
            </a:br>
            <a:r>
              <a:rPr lang="en-US" sz="1100" dirty="0"/>
              <a:t>https://news.gallup.com/poll/308276/life-ratings-plummet-year-low.aspx</a:t>
            </a:r>
          </a:p>
        </p:txBody>
      </p:sp>
      <p:sp>
        <p:nvSpPr>
          <p:cNvPr id="17" name="Google Shape;548;p2"/>
          <p:cNvSpPr/>
          <p:nvPr/>
        </p:nvSpPr>
        <p:spPr>
          <a:xfrm>
            <a:off x="6626998" y="1808503"/>
            <a:ext cx="2239958" cy="3595787"/>
          </a:xfrm>
          <a:prstGeom prst="rect">
            <a:avLst/>
          </a:prstGeom>
          <a:solidFill>
            <a:srgbClr val="DDEAF6"/>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18" name="Rectangle 17"/>
          <p:cNvSpPr/>
          <p:nvPr/>
        </p:nvSpPr>
        <p:spPr>
          <a:xfrm>
            <a:off x="474417" y="1808503"/>
            <a:ext cx="6122345" cy="3592731"/>
          </a:xfrm>
          <a:prstGeom prst="rect">
            <a:avLst/>
          </a:prstGeom>
          <a:solidFill>
            <a:srgbClr val="70AD47">
              <a:lumMod val="20000"/>
              <a:lumOff val="80000"/>
            </a:srgbClr>
          </a:solidFill>
          <a:ln w="25400" cap="flat" cmpd="sng" algn="ctr">
            <a:solidFill>
              <a:srgbClr val="4472C4">
                <a:shade val="50000"/>
              </a:srgbClr>
            </a:solidFill>
            <a:prstDash val="solid"/>
          </a:ln>
          <a:effectLst/>
        </p:spPr>
        <p:txBody>
          <a:bodyPr rtlCol="0" anchor="ctr"/>
          <a:lstStyle/>
          <a:p>
            <a:pPr algn="ctr" defTabSz="685800">
              <a:buClr>
                <a:srgbClr val="000000"/>
              </a:buClr>
              <a:defRPr/>
            </a:pPr>
            <a:endParaRPr lang="en-US" sz="1050" kern="0">
              <a:solidFill>
                <a:srgbClr val="FFFFFF"/>
              </a:solidFill>
              <a:latin typeface="Arial"/>
              <a:sym typeface="Arial"/>
            </a:endParaRPr>
          </a:p>
        </p:txBody>
      </p:sp>
      <p:pic>
        <p:nvPicPr>
          <p:cNvPr id="19" name="Google Shape;552;p2"/>
          <p:cNvPicPr preferRelativeResize="0"/>
          <p:nvPr/>
        </p:nvPicPr>
        <p:blipFill rotWithShape="1">
          <a:blip r:embed="rId3">
            <a:alphaModFix/>
          </a:blip>
          <a:srcRect/>
          <a:stretch/>
        </p:blipFill>
        <p:spPr>
          <a:xfrm>
            <a:off x="2675795" y="2219362"/>
            <a:ext cx="1321594" cy="371475"/>
          </a:xfrm>
          <a:prstGeom prst="rect">
            <a:avLst/>
          </a:prstGeom>
          <a:noFill/>
          <a:ln w="28575" cap="flat" cmpd="sng">
            <a:solidFill>
              <a:srgbClr val="FF0000"/>
            </a:solidFill>
            <a:prstDash val="solid"/>
            <a:round/>
            <a:headEnd type="none" w="sm" len="sm"/>
            <a:tailEnd type="none" w="sm" len="sm"/>
          </a:ln>
          <a:effectLst>
            <a:outerShdw blurRad="50800" dist="38100" dir="2700000" algn="tl" rotWithShape="0">
              <a:srgbClr val="000000">
                <a:alpha val="40000"/>
              </a:srgbClr>
            </a:outerShdw>
          </a:effectLst>
        </p:spPr>
      </p:pic>
      <p:sp>
        <p:nvSpPr>
          <p:cNvPr id="20" name="Google Shape;553;p2"/>
          <p:cNvSpPr/>
          <p:nvPr/>
        </p:nvSpPr>
        <p:spPr>
          <a:xfrm>
            <a:off x="363136" y="5626252"/>
            <a:ext cx="6917552" cy="230802"/>
          </a:xfrm>
          <a:prstGeom prst="rect">
            <a:avLst/>
          </a:prstGeom>
          <a:noFill/>
          <a:ln>
            <a:noFill/>
          </a:ln>
        </p:spPr>
        <p:txBody>
          <a:bodyPr spcFirstLastPara="1" wrap="square" lIns="68569" tIns="34275" rIns="68569" bIns="34275" anchor="t" anchorCtr="0">
            <a:spAutoFit/>
          </a:bodyPr>
          <a:lstStyle/>
          <a:p>
            <a:pPr defTabSz="685800">
              <a:buClr>
                <a:srgbClr val="000000"/>
              </a:buClr>
              <a:buSzPts val="1400"/>
            </a:pPr>
            <a:r>
              <a:rPr lang="en-US" sz="1050" kern="0" dirty="0">
                <a:solidFill>
                  <a:srgbClr val="000000"/>
                </a:solidFill>
                <a:latin typeface="Calibri"/>
                <a:ea typeface="Calibri"/>
                <a:cs typeface="Calibri"/>
                <a:sym typeface="Calibri"/>
              </a:rPr>
              <a:t> </a:t>
            </a:r>
            <a:endParaRPr sz="1050" kern="0" dirty="0">
              <a:solidFill>
                <a:srgbClr val="000000"/>
              </a:solidFill>
              <a:ea typeface="Arial"/>
              <a:cs typeface="Arial"/>
              <a:sym typeface="Arial"/>
            </a:endParaRPr>
          </a:p>
        </p:txBody>
      </p:sp>
      <p:sp>
        <p:nvSpPr>
          <p:cNvPr id="21" name="TextBox 20"/>
          <p:cNvSpPr txBox="1"/>
          <p:nvPr/>
        </p:nvSpPr>
        <p:spPr>
          <a:xfrm>
            <a:off x="583007" y="1850383"/>
            <a:ext cx="3251288" cy="300082"/>
          </a:xfrm>
          <a:prstGeom prst="rect">
            <a:avLst/>
          </a:prstGeom>
          <a:noFill/>
        </p:spPr>
        <p:txBody>
          <a:bodyPr wrap="square" rtlCol="0">
            <a:spAutoFit/>
          </a:bodyPr>
          <a:lstStyle/>
          <a:p>
            <a:pPr defTabSz="685800">
              <a:buClr>
                <a:srgbClr val="000000"/>
              </a:buClr>
            </a:pPr>
            <a:r>
              <a:rPr lang="en-US" sz="1350" b="1" kern="0" dirty="0">
                <a:solidFill>
                  <a:srgbClr val="000000"/>
                </a:solidFill>
                <a:cs typeface="Arial"/>
                <a:sym typeface="Arial"/>
              </a:rPr>
              <a:t>Life Evaluations of U.S. Adults</a:t>
            </a:r>
          </a:p>
        </p:txBody>
      </p:sp>
      <p:sp>
        <p:nvSpPr>
          <p:cNvPr id="22" name="TextBox 21"/>
          <p:cNvSpPr txBox="1"/>
          <p:nvPr/>
        </p:nvSpPr>
        <p:spPr>
          <a:xfrm>
            <a:off x="789515" y="2160470"/>
            <a:ext cx="1173486" cy="300082"/>
          </a:xfrm>
          <a:prstGeom prst="rect">
            <a:avLst/>
          </a:prstGeom>
          <a:noFill/>
        </p:spPr>
        <p:txBody>
          <a:bodyPr wrap="square" rtlCol="0">
            <a:spAutoFit/>
          </a:bodyPr>
          <a:lstStyle/>
          <a:p>
            <a:pPr defTabSz="685800">
              <a:buClr>
                <a:srgbClr val="000000"/>
              </a:buClr>
            </a:pPr>
            <a:r>
              <a:rPr lang="en-US" sz="1350" kern="0" dirty="0">
                <a:solidFill>
                  <a:srgbClr val="000000"/>
                </a:solidFill>
                <a:cs typeface="Arial"/>
                <a:sym typeface="Arial"/>
              </a:rPr>
              <a:t>% Thriving</a:t>
            </a:r>
          </a:p>
        </p:txBody>
      </p:sp>
      <p:sp>
        <p:nvSpPr>
          <p:cNvPr id="23" name="Rectangle 22"/>
          <p:cNvSpPr/>
          <p:nvPr/>
        </p:nvSpPr>
        <p:spPr>
          <a:xfrm>
            <a:off x="656986" y="2221773"/>
            <a:ext cx="144056" cy="127376"/>
          </a:xfrm>
          <a:prstGeom prst="rect">
            <a:avLst/>
          </a:prstGeom>
          <a:solidFill>
            <a:srgbClr val="44546A"/>
          </a:solidFill>
          <a:ln w="25400" cap="flat" cmpd="sng" algn="ctr">
            <a:solidFill>
              <a:srgbClr val="4472C4">
                <a:shade val="50000"/>
              </a:srgbClr>
            </a:solidFill>
            <a:prstDash val="solid"/>
          </a:ln>
          <a:effectLst/>
        </p:spPr>
        <p:txBody>
          <a:bodyPr rtlCol="0" anchor="ctr"/>
          <a:lstStyle/>
          <a:p>
            <a:pPr algn="ctr" defTabSz="685800">
              <a:buClr>
                <a:srgbClr val="000000"/>
              </a:buClr>
              <a:defRPr/>
            </a:pPr>
            <a:endParaRPr lang="en-US" sz="1200" kern="0">
              <a:solidFill>
                <a:srgbClr val="FFFFFF"/>
              </a:solidFill>
              <a:latin typeface="Arial"/>
              <a:sym typeface="Arial"/>
            </a:endParaRPr>
          </a:p>
        </p:txBody>
      </p:sp>
      <p:sp>
        <p:nvSpPr>
          <p:cNvPr id="24" name="TextBox 23"/>
          <p:cNvSpPr txBox="1"/>
          <p:nvPr/>
        </p:nvSpPr>
        <p:spPr>
          <a:xfrm>
            <a:off x="524963" y="5030691"/>
            <a:ext cx="5771682" cy="369332"/>
          </a:xfrm>
          <a:prstGeom prst="rect">
            <a:avLst/>
          </a:prstGeom>
          <a:noFill/>
        </p:spPr>
        <p:txBody>
          <a:bodyPr wrap="square" rtlCol="0">
            <a:spAutoFit/>
          </a:bodyPr>
          <a:lstStyle/>
          <a:p>
            <a:pPr defTabSz="685800">
              <a:buClr>
                <a:srgbClr val="000000"/>
              </a:buClr>
            </a:pPr>
            <a:r>
              <a:rPr lang="en-US" sz="1050" kern="0" dirty="0">
                <a:solidFill>
                  <a:srgbClr val="000000"/>
                </a:solidFill>
                <a:cs typeface="Arial"/>
                <a:sym typeface="Arial"/>
              </a:rPr>
              <a:t>SOURCE: Gallup </a:t>
            </a:r>
            <a:r>
              <a:rPr lang="en-US" sz="750" kern="0" dirty="0">
                <a:solidFill>
                  <a:srgbClr val="000000"/>
                </a:solidFill>
                <a:cs typeface="Arial"/>
                <a:sym typeface="Arial"/>
                <a:hlinkClick r:id="rId4"/>
              </a:rPr>
              <a:t>https://news.gallup.com/poll/351932/americans-life-ratings-reach-record-high.aspx</a:t>
            </a:r>
            <a:r>
              <a:rPr lang="en-US" sz="750" kern="0" dirty="0">
                <a:solidFill>
                  <a:srgbClr val="000000"/>
                </a:solidFill>
                <a:cs typeface="Arial"/>
                <a:sym typeface="Arial"/>
              </a:rPr>
              <a:t>; 			               </a:t>
            </a:r>
            <a:r>
              <a:rPr lang="en-US" sz="750" u="sng" kern="0" dirty="0">
                <a:solidFill>
                  <a:srgbClr val="000000"/>
                </a:solidFill>
                <a:latin typeface="Calibri"/>
                <a:ea typeface="Calibri"/>
                <a:cs typeface="Calibri"/>
                <a:sym typeface="Calibri"/>
                <a:hlinkClick r:id="rId5"/>
              </a:rPr>
              <a:t>https://news.gallup.com/poll/308276/life-ratings-plummet-year-low.aspx</a:t>
            </a:r>
            <a:endParaRPr lang="en-US" sz="750" u="sng" kern="0" dirty="0">
              <a:solidFill>
                <a:srgbClr val="000000"/>
              </a:solidFill>
              <a:latin typeface="Calibri"/>
              <a:ea typeface="Calibri"/>
              <a:cs typeface="Calibri"/>
              <a:sym typeface="Calibri"/>
            </a:endParaRPr>
          </a:p>
        </p:txBody>
      </p:sp>
      <p:pic>
        <p:nvPicPr>
          <p:cNvPr id="38" name="Picture 37"/>
          <p:cNvPicPr>
            <a:picLocks noChangeAspect="1"/>
          </p:cNvPicPr>
          <p:nvPr/>
        </p:nvPicPr>
        <p:blipFill rotWithShape="1">
          <a:blip r:embed="rId6">
            <a:extLst>
              <a:ext uri="{28A0092B-C50C-407E-A947-70E740481C1C}">
                <a14:useLocalDpi xmlns:a14="http://schemas.microsoft.com/office/drawing/2010/main" val="0"/>
              </a:ext>
            </a:extLst>
          </a:blip>
          <a:srcRect t="13039"/>
          <a:stretch/>
        </p:blipFill>
        <p:spPr>
          <a:xfrm>
            <a:off x="524964" y="2421977"/>
            <a:ext cx="5927516" cy="2520394"/>
          </a:xfrm>
          <a:prstGeom prst="rect">
            <a:avLst/>
          </a:prstGeom>
        </p:spPr>
      </p:pic>
      <p:pic>
        <p:nvPicPr>
          <p:cNvPr id="40" name="Picture 39"/>
          <p:cNvPicPr>
            <a:picLocks noChangeAspect="1"/>
          </p:cNvPicPr>
          <p:nvPr/>
        </p:nvPicPr>
        <p:blipFill>
          <a:blip r:embed="rId7"/>
          <a:stretch>
            <a:fillRect/>
          </a:stretch>
        </p:blipFill>
        <p:spPr>
          <a:xfrm>
            <a:off x="4538453" y="1990614"/>
            <a:ext cx="1969754" cy="666458"/>
          </a:xfrm>
          <a:prstGeom prst="rect">
            <a:avLst/>
          </a:prstGeom>
          <a:ln w="12700">
            <a:solidFill>
              <a:srgbClr val="000000"/>
            </a:solidFill>
          </a:ln>
          <a:effectLst>
            <a:outerShdw blurRad="50800" dist="38100" dir="2700000" algn="tl" rotWithShape="0">
              <a:prstClr val="black">
                <a:alpha val="40000"/>
              </a:prstClr>
            </a:outerShdw>
          </a:effectLst>
        </p:spPr>
      </p:pic>
      <p:sp>
        <p:nvSpPr>
          <p:cNvPr id="41" name="Google Shape;555;p2"/>
          <p:cNvSpPr txBox="1"/>
          <p:nvPr/>
        </p:nvSpPr>
        <p:spPr>
          <a:xfrm>
            <a:off x="5704251" y="1929461"/>
            <a:ext cx="1033496" cy="276969"/>
          </a:xfrm>
          <a:prstGeom prst="rect">
            <a:avLst/>
          </a:prstGeom>
          <a:noFill/>
          <a:ln>
            <a:noFill/>
          </a:ln>
        </p:spPr>
        <p:txBody>
          <a:bodyPr spcFirstLastPara="1" wrap="square" lIns="68569" tIns="34275" rIns="68569" bIns="34275" anchor="t" anchorCtr="0">
            <a:spAutoFit/>
          </a:bodyPr>
          <a:lstStyle/>
          <a:p>
            <a:pPr defTabSz="685800">
              <a:buClr>
                <a:srgbClr val="000000"/>
              </a:buClr>
              <a:buSzPts val="1800"/>
            </a:pPr>
            <a:r>
              <a:rPr lang="en-US" sz="1350" b="1" kern="0" dirty="0">
                <a:solidFill>
                  <a:srgbClr val="FF0000"/>
                </a:solidFill>
                <a:latin typeface="Calibri"/>
                <a:ea typeface="Calibri"/>
                <a:cs typeface="Calibri"/>
                <a:sym typeface="Calibri"/>
              </a:rPr>
              <a:t>June 2021</a:t>
            </a:r>
            <a:endParaRPr sz="1050" kern="0" dirty="0">
              <a:solidFill>
                <a:srgbClr val="000000"/>
              </a:solidFill>
              <a:ea typeface="Arial"/>
              <a:cs typeface="Arial"/>
              <a:sym typeface="Arial"/>
            </a:endParaRPr>
          </a:p>
        </p:txBody>
      </p:sp>
      <p:pic>
        <p:nvPicPr>
          <p:cNvPr id="42" name="Picture 41"/>
          <p:cNvPicPr>
            <a:picLocks noChangeAspect="1"/>
          </p:cNvPicPr>
          <p:nvPr/>
        </p:nvPicPr>
        <p:blipFill>
          <a:blip r:embed="rId8"/>
          <a:stretch>
            <a:fillRect/>
          </a:stretch>
        </p:blipFill>
        <p:spPr>
          <a:xfrm>
            <a:off x="2777350" y="4002561"/>
            <a:ext cx="2020946" cy="607871"/>
          </a:xfrm>
          <a:prstGeom prst="rect">
            <a:avLst/>
          </a:prstGeom>
          <a:ln w="12700">
            <a:solidFill>
              <a:srgbClr val="000000"/>
            </a:solidFill>
          </a:ln>
          <a:effectLst>
            <a:outerShdw blurRad="50800" dist="38100" dir="2700000" algn="tl" rotWithShape="0">
              <a:prstClr val="black">
                <a:alpha val="40000"/>
              </a:prstClr>
            </a:outerShdw>
          </a:effectLst>
        </p:spPr>
      </p:pic>
      <p:sp>
        <p:nvSpPr>
          <p:cNvPr id="43" name="Google Shape;555;p2"/>
          <p:cNvSpPr txBox="1"/>
          <p:nvPr/>
        </p:nvSpPr>
        <p:spPr>
          <a:xfrm>
            <a:off x="3968340" y="3946602"/>
            <a:ext cx="1033496" cy="276969"/>
          </a:xfrm>
          <a:prstGeom prst="rect">
            <a:avLst/>
          </a:prstGeom>
          <a:noFill/>
          <a:ln>
            <a:noFill/>
          </a:ln>
        </p:spPr>
        <p:txBody>
          <a:bodyPr spcFirstLastPara="1" wrap="square" lIns="68569" tIns="34275" rIns="68569" bIns="34275" anchor="t" anchorCtr="0">
            <a:spAutoFit/>
          </a:bodyPr>
          <a:lstStyle/>
          <a:p>
            <a:pPr defTabSz="685800">
              <a:buClr>
                <a:srgbClr val="000000"/>
              </a:buClr>
              <a:buSzPts val="1800"/>
            </a:pPr>
            <a:r>
              <a:rPr lang="en-US" sz="1350" b="1" kern="0" dirty="0">
                <a:solidFill>
                  <a:srgbClr val="FF0000"/>
                </a:solidFill>
                <a:latin typeface="Calibri"/>
                <a:ea typeface="Calibri"/>
                <a:cs typeface="Calibri"/>
                <a:sym typeface="Calibri"/>
              </a:rPr>
              <a:t>April 2020</a:t>
            </a:r>
            <a:endParaRPr sz="1050" kern="0" dirty="0">
              <a:solidFill>
                <a:srgbClr val="000000"/>
              </a:solidFill>
              <a:ea typeface="Arial"/>
              <a:cs typeface="Arial"/>
              <a:sym typeface="Arial"/>
            </a:endParaRPr>
          </a:p>
        </p:txBody>
      </p:sp>
      <p:cxnSp>
        <p:nvCxnSpPr>
          <p:cNvPr id="44" name="Google Shape;560;p2"/>
          <p:cNvCxnSpPr/>
          <p:nvPr/>
        </p:nvCxnSpPr>
        <p:spPr>
          <a:xfrm>
            <a:off x="6341201" y="4831917"/>
            <a:ext cx="2312522" cy="11062"/>
          </a:xfrm>
          <a:prstGeom prst="straightConnector1">
            <a:avLst/>
          </a:prstGeom>
          <a:noFill/>
          <a:ln w="12700" cap="flat" cmpd="sng">
            <a:solidFill>
              <a:srgbClr val="E7E6E6">
                <a:lumMod val="90000"/>
              </a:srgbClr>
            </a:solidFill>
            <a:prstDash val="solid"/>
            <a:miter lim="800000"/>
            <a:headEnd type="none" w="sm" len="sm"/>
            <a:tailEnd type="none" w="sm" len="sm"/>
          </a:ln>
        </p:spPr>
      </p:cxnSp>
      <p:sp>
        <p:nvSpPr>
          <p:cNvPr id="45" name="Google Shape;562;p2"/>
          <p:cNvSpPr txBox="1"/>
          <p:nvPr/>
        </p:nvSpPr>
        <p:spPr>
          <a:xfrm>
            <a:off x="8299296" y="4863821"/>
            <a:ext cx="463244" cy="230802"/>
          </a:xfrm>
          <a:prstGeom prst="rect">
            <a:avLst/>
          </a:prstGeom>
          <a:noFill/>
          <a:ln>
            <a:noFill/>
          </a:ln>
        </p:spPr>
        <p:txBody>
          <a:bodyPr spcFirstLastPara="1" wrap="square" lIns="68569" tIns="34275" rIns="68569" bIns="34275" anchor="t" anchorCtr="0">
            <a:spAutoFit/>
          </a:bodyPr>
          <a:lstStyle/>
          <a:p>
            <a:pPr defTabSz="685800">
              <a:buClr>
                <a:srgbClr val="000000"/>
              </a:buClr>
              <a:buSzPts val="1100"/>
            </a:pPr>
            <a:r>
              <a:rPr lang="en-US" sz="1050" b="1" kern="0" dirty="0">
                <a:solidFill>
                  <a:srgbClr val="000000"/>
                </a:solidFill>
                <a:latin typeface="Calibri"/>
                <a:ea typeface="Calibri"/>
                <a:cs typeface="Calibri"/>
                <a:sym typeface="Calibri"/>
              </a:rPr>
              <a:t>2030</a:t>
            </a:r>
            <a:endParaRPr sz="1350" kern="0" dirty="0">
              <a:solidFill>
                <a:srgbClr val="000000"/>
              </a:solidFill>
              <a:ea typeface="Arial"/>
              <a:cs typeface="Arial"/>
              <a:sym typeface="Arial"/>
            </a:endParaRPr>
          </a:p>
        </p:txBody>
      </p:sp>
      <p:sp>
        <p:nvSpPr>
          <p:cNvPr id="46" name="Freeform 45"/>
          <p:cNvSpPr/>
          <p:nvPr/>
        </p:nvSpPr>
        <p:spPr>
          <a:xfrm>
            <a:off x="6316276" y="2038014"/>
            <a:ext cx="2380130" cy="842071"/>
          </a:xfrm>
          <a:custGeom>
            <a:avLst/>
            <a:gdLst>
              <a:gd name="connsiteX0" fmla="*/ 0 w 3173506"/>
              <a:gd name="connsiteY0" fmla="*/ 969080 h 1122761"/>
              <a:gd name="connsiteX1" fmla="*/ 145996 w 3173506"/>
              <a:gd name="connsiteY1" fmla="*/ 1061289 h 1122761"/>
              <a:gd name="connsiteX2" fmla="*/ 161365 w 3173506"/>
              <a:gd name="connsiteY2" fmla="*/ 1076657 h 1122761"/>
              <a:gd name="connsiteX3" fmla="*/ 184417 w 3173506"/>
              <a:gd name="connsiteY3" fmla="*/ 1084341 h 1122761"/>
              <a:gd name="connsiteX4" fmla="*/ 230521 w 3173506"/>
              <a:gd name="connsiteY4" fmla="*/ 1115077 h 1122761"/>
              <a:gd name="connsiteX5" fmla="*/ 276625 w 3173506"/>
              <a:gd name="connsiteY5" fmla="*/ 1122761 h 1122761"/>
              <a:gd name="connsiteX6" fmla="*/ 345781 w 3173506"/>
              <a:gd name="connsiteY6" fmla="*/ 1099709 h 1122761"/>
              <a:gd name="connsiteX7" fmla="*/ 361149 w 3173506"/>
              <a:gd name="connsiteY7" fmla="*/ 1076657 h 1122761"/>
              <a:gd name="connsiteX8" fmla="*/ 384202 w 3173506"/>
              <a:gd name="connsiteY8" fmla="*/ 1061289 h 1122761"/>
              <a:gd name="connsiteX9" fmla="*/ 422622 w 3173506"/>
              <a:gd name="connsiteY9" fmla="*/ 1022868 h 1122761"/>
              <a:gd name="connsiteX10" fmla="*/ 437990 w 3173506"/>
              <a:gd name="connsiteY10" fmla="*/ 999816 h 1122761"/>
              <a:gd name="connsiteX11" fmla="*/ 461042 w 3173506"/>
              <a:gd name="connsiteY11" fmla="*/ 984448 h 1122761"/>
              <a:gd name="connsiteX12" fmla="*/ 484094 w 3173506"/>
              <a:gd name="connsiteY12" fmla="*/ 961396 h 1122761"/>
              <a:gd name="connsiteX13" fmla="*/ 499462 w 3173506"/>
              <a:gd name="connsiteY13" fmla="*/ 938344 h 1122761"/>
              <a:gd name="connsiteX14" fmla="*/ 522514 w 3173506"/>
              <a:gd name="connsiteY14" fmla="*/ 930660 h 1122761"/>
              <a:gd name="connsiteX15" fmla="*/ 545566 w 3173506"/>
              <a:gd name="connsiteY15" fmla="*/ 915292 h 1122761"/>
              <a:gd name="connsiteX16" fmla="*/ 637775 w 3173506"/>
              <a:gd name="connsiteY16" fmla="*/ 953712 h 1122761"/>
              <a:gd name="connsiteX17" fmla="*/ 660827 w 3173506"/>
              <a:gd name="connsiteY17" fmla="*/ 969080 h 1122761"/>
              <a:gd name="connsiteX18" fmla="*/ 683879 w 3173506"/>
              <a:gd name="connsiteY18" fmla="*/ 984448 h 1122761"/>
              <a:gd name="connsiteX19" fmla="*/ 737667 w 3173506"/>
              <a:gd name="connsiteY19" fmla="*/ 969080 h 1122761"/>
              <a:gd name="connsiteX20" fmla="*/ 745351 w 3173506"/>
              <a:gd name="connsiteY20" fmla="*/ 946028 h 1122761"/>
              <a:gd name="connsiteX21" fmla="*/ 768403 w 3173506"/>
              <a:gd name="connsiteY21" fmla="*/ 922976 h 1122761"/>
              <a:gd name="connsiteX22" fmla="*/ 799139 w 3173506"/>
              <a:gd name="connsiteY22" fmla="*/ 876872 h 1122761"/>
              <a:gd name="connsiteX23" fmla="*/ 852928 w 3173506"/>
              <a:gd name="connsiteY23" fmla="*/ 853820 h 1122761"/>
              <a:gd name="connsiteX24" fmla="*/ 899032 w 3173506"/>
              <a:gd name="connsiteY24" fmla="*/ 830768 h 1122761"/>
              <a:gd name="connsiteX25" fmla="*/ 937452 w 3173506"/>
              <a:gd name="connsiteY25" fmla="*/ 800031 h 1122761"/>
              <a:gd name="connsiteX26" fmla="*/ 983556 w 3173506"/>
              <a:gd name="connsiteY26" fmla="*/ 784663 h 1122761"/>
              <a:gd name="connsiteX27" fmla="*/ 1029660 w 3173506"/>
              <a:gd name="connsiteY27" fmla="*/ 761611 h 1122761"/>
              <a:gd name="connsiteX28" fmla="*/ 1052712 w 3173506"/>
              <a:gd name="connsiteY28" fmla="*/ 738559 h 1122761"/>
              <a:gd name="connsiteX29" fmla="*/ 1098817 w 3173506"/>
              <a:gd name="connsiteY29" fmla="*/ 707823 h 1122761"/>
              <a:gd name="connsiteX30" fmla="*/ 1160289 w 3173506"/>
              <a:gd name="connsiteY30" fmla="*/ 638667 h 1122761"/>
              <a:gd name="connsiteX31" fmla="*/ 1206393 w 3173506"/>
              <a:gd name="connsiteY31" fmla="*/ 607931 h 1122761"/>
              <a:gd name="connsiteX32" fmla="*/ 1244813 w 3173506"/>
              <a:gd name="connsiteY32" fmla="*/ 615615 h 1122761"/>
              <a:gd name="connsiteX33" fmla="*/ 1267865 w 3173506"/>
              <a:gd name="connsiteY33" fmla="*/ 607931 h 1122761"/>
              <a:gd name="connsiteX34" fmla="*/ 1321654 w 3173506"/>
              <a:gd name="connsiteY34" fmla="*/ 615615 h 1122761"/>
              <a:gd name="connsiteX35" fmla="*/ 1390810 w 3173506"/>
              <a:gd name="connsiteY35" fmla="*/ 607931 h 1122761"/>
              <a:gd name="connsiteX36" fmla="*/ 1413862 w 3173506"/>
              <a:gd name="connsiteY36" fmla="*/ 600247 h 1122761"/>
              <a:gd name="connsiteX37" fmla="*/ 1521438 w 3173506"/>
              <a:gd name="connsiteY37" fmla="*/ 600247 h 1122761"/>
              <a:gd name="connsiteX38" fmla="*/ 1598279 w 3173506"/>
              <a:gd name="connsiteY38" fmla="*/ 584878 h 1122761"/>
              <a:gd name="connsiteX39" fmla="*/ 1621331 w 3173506"/>
              <a:gd name="connsiteY39" fmla="*/ 577194 h 1122761"/>
              <a:gd name="connsiteX40" fmla="*/ 1667435 w 3173506"/>
              <a:gd name="connsiteY40" fmla="*/ 538774 h 1122761"/>
              <a:gd name="connsiteX41" fmla="*/ 1698171 w 3173506"/>
              <a:gd name="connsiteY41" fmla="*/ 492670 h 1122761"/>
              <a:gd name="connsiteX42" fmla="*/ 1713539 w 3173506"/>
              <a:gd name="connsiteY42" fmla="*/ 469618 h 1122761"/>
              <a:gd name="connsiteX43" fmla="*/ 1751960 w 3173506"/>
              <a:gd name="connsiteY43" fmla="*/ 431198 h 1122761"/>
              <a:gd name="connsiteX44" fmla="*/ 1813432 w 3173506"/>
              <a:gd name="connsiteY44" fmla="*/ 415830 h 1122761"/>
              <a:gd name="connsiteX45" fmla="*/ 1844168 w 3173506"/>
              <a:gd name="connsiteY45" fmla="*/ 408146 h 1122761"/>
              <a:gd name="connsiteX46" fmla="*/ 1913324 w 3173506"/>
              <a:gd name="connsiteY46" fmla="*/ 392778 h 1122761"/>
              <a:gd name="connsiteX47" fmla="*/ 1959428 w 3173506"/>
              <a:gd name="connsiteY47" fmla="*/ 377410 h 1122761"/>
              <a:gd name="connsiteX48" fmla="*/ 1982481 w 3173506"/>
              <a:gd name="connsiteY48" fmla="*/ 369726 h 1122761"/>
              <a:gd name="connsiteX49" fmla="*/ 2036269 w 3173506"/>
              <a:gd name="connsiteY49" fmla="*/ 354357 h 1122761"/>
              <a:gd name="connsiteX50" fmla="*/ 2059321 w 3173506"/>
              <a:gd name="connsiteY50" fmla="*/ 338989 h 1122761"/>
              <a:gd name="connsiteX51" fmla="*/ 2136161 w 3173506"/>
              <a:gd name="connsiteY51" fmla="*/ 315937 h 1122761"/>
              <a:gd name="connsiteX52" fmla="*/ 2159213 w 3173506"/>
              <a:gd name="connsiteY52" fmla="*/ 300569 h 1122761"/>
              <a:gd name="connsiteX53" fmla="*/ 2213002 w 3173506"/>
              <a:gd name="connsiteY53" fmla="*/ 277517 h 1122761"/>
              <a:gd name="connsiteX54" fmla="*/ 2274474 w 3173506"/>
              <a:gd name="connsiteY54" fmla="*/ 262149 h 1122761"/>
              <a:gd name="connsiteX55" fmla="*/ 2297526 w 3173506"/>
              <a:gd name="connsiteY55" fmla="*/ 246781 h 1122761"/>
              <a:gd name="connsiteX56" fmla="*/ 2320578 w 3173506"/>
              <a:gd name="connsiteY56" fmla="*/ 239097 h 1122761"/>
              <a:gd name="connsiteX57" fmla="*/ 2343630 w 3173506"/>
              <a:gd name="connsiteY57" fmla="*/ 223729 h 1122761"/>
              <a:gd name="connsiteX58" fmla="*/ 2397418 w 3173506"/>
              <a:gd name="connsiteY58" fmla="*/ 208361 h 1122761"/>
              <a:gd name="connsiteX59" fmla="*/ 2420470 w 3173506"/>
              <a:gd name="connsiteY59" fmla="*/ 200677 h 1122761"/>
              <a:gd name="connsiteX60" fmla="*/ 2458891 w 3173506"/>
              <a:gd name="connsiteY60" fmla="*/ 192993 h 1122761"/>
              <a:gd name="connsiteX61" fmla="*/ 2558783 w 3173506"/>
              <a:gd name="connsiteY61" fmla="*/ 177625 h 1122761"/>
              <a:gd name="connsiteX62" fmla="*/ 2581835 w 3173506"/>
              <a:gd name="connsiteY62" fmla="*/ 185309 h 1122761"/>
              <a:gd name="connsiteX63" fmla="*/ 2697096 w 3173506"/>
              <a:gd name="connsiteY63" fmla="*/ 169941 h 1122761"/>
              <a:gd name="connsiteX64" fmla="*/ 2735516 w 3173506"/>
              <a:gd name="connsiteY64" fmla="*/ 154573 h 1122761"/>
              <a:gd name="connsiteX65" fmla="*/ 2789304 w 3173506"/>
              <a:gd name="connsiteY65" fmla="*/ 139204 h 1122761"/>
              <a:gd name="connsiteX66" fmla="*/ 2835408 w 3173506"/>
              <a:gd name="connsiteY66" fmla="*/ 100784 h 1122761"/>
              <a:gd name="connsiteX67" fmla="*/ 2858460 w 3173506"/>
              <a:gd name="connsiteY67" fmla="*/ 93100 h 1122761"/>
              <a:gd name="connsiteX68" fmla="*/ 2950669 w 3173506"/>
              <a:gd name="connsiteY68" fmla="*/ 77732 h 1122761"/>
              <a:gd name="connsiteX69" fmla="*/ 2973721 w 3173506"/>
              <a:gd name="connsiteY69" fmla="*/ 62364 h 1122761"/>
              <a:gd name="connsiteX70" fmla="*/ 2996773 w 3173506"/>
              <a:gd name="connsiteY70" fmla="*/ 54680 h 1122761"/>
              <a:gd name="connsiteX71" fmla="*/ 3019825 w 3173506"/>
              <a:gd name="connsiteY71" fmla="*/ 31628 h 1122761"/>
              <a:gd name="connsiteX72" fmla="*/ 3042877 w 3173506"/>
              <a:gd name="connsiteY72" fmla="*/ 23944 h 1122761"/>
              <a:gd name="connsiteX73" fmla="*/ 3088981 w 3173506"/>
              <a:gd name="connsiteY73" fmla="*/ 892 h 1122761"/>
              <a:gd name="connsiteX74" fmla="*/ 3173506 w 3173506"/>
              <a:gd name="connsiteY74" fmla="*/ 892 h 112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173506" h="1122761">
                <a:moveTo>
                  <a:pt x="0" y="969080"/>
                </a:moveTo>
                <a:cubicBezTo>
                  <a:pt x="48665" y="999816"/>
                  <a:pt x="98104" y="1029361"/>
                  <a:pt x="145996" y="1061289"/>
                </a:cubicBezTo>
                <a:cubicBezTo>
                  <a:pt x="152024" y="1065308"/>
                  <a:pt x="155153" y="1072930"/>
                  <a:pt x="161365" y="1076657"/>
                </a:cubicBezTo>
                <a:cubicBezTo>
                  <a:pt x="168310" y="1080824"/>
                  <a:pt x="177337" y="1080407"/>
                  <a:pt x="184417" y="1084341"/>
                </a:cubicBezTo>
                <a:cubicBezTo>
                  <a:pt x="200563" y="1093311"/>
                  <a:pt x="212302" y="1112041"/>
                  <a:pt x="230521" y="1115077"/>
                </a:cubicBezTo>
                <a:lnTo>
                  <a:pt x="276625" y="1122761"/>
                </a:lnTo>
                <a:cubicBezTo>
                  <a:pt x="295748" y="1117980"/>
                  <a:pt x="330201" y="1110838"/>
                  <a:pt x="345781" y="1099709"/>
                </a:cubicBezTo>
                <a:cubicBezTo>
                  <a:pt x="353296" y="1094341"/>
                  <a:pt x="354619" y="1083187"/>
                  <a:pt x="361149" y="1076657"/>
                </a:cubicBezTo>
                <a:cubicBezTo>
                  <a:pt x="367679" y="1070127"/>
                  <a:pt x="376518" y="1066412"/>
                  <a:pt x="384202" y="1061289"/>
                </a:cubicBezTo>
                <a:cubicBezTo>
                  <a:pt x="425181" y="999817"/>
                  <a:pt x="371398" y="1074092"/>
                  <a:pt x="422622" y="1022868"/>
                </a:cubicBezTo>
                <a:cubicBezTo>
                  <a:pt x="429152" y="1016338"/>
                  <a:pt x="431460" y="1006346"/>
                  <a:pt x="437990" y="999816"/>
                </a:cubicBezTo>
                <a:cubicBezTo>
                  <a:pt x="444520" y="993286"/>
                  <a:pt x="453947" y="990360"/>
                  <a:pt x="461042" y="984448"/>
                </a:cubicBezTo>
                <a:cubicBezTo>
                  <a:pt x="469390" y="977491"/>
                  <a:pt x="477137" y="969744"/>
                  <a:pt x="484094" y="961396"/>
                </a:cubicBezTo>
                <a:cubicBezTo>
                  <a:pt x="490006" y="954301"/>
                  <a:pt x="492251" y="944113"/>
                  <a:pt x="499462" y="938344"/>
                </a:cubicBezTo>
                <a:cubicBezTo>
                  <a:pt x="505787" y="933284"/>
                  <a:pt x="515269" y="934282"/>
                  <a:pt x="522514" y="930660"/>
                </a:cubicBezTo>
                <a:cubicBezTo>
                  <a:pt x="530774" y="926530"/>
                  <a:pt x="537882" y="920415"/>
                  <a:pt x="545566" y="915292"/>
                </a:cubicBezTo>
                <a:cubicBezTo>
                  <a:pt x="609889" y="926012"/>
                  <a:pt x="578707" y="914334"/>
                  <a:pt x="637775" y="953712"/>
                </a:cubicBezTo>
                <a:lnTo>
                  <a:pt x="660827" y="969080"/>
                </a:lnTo>
                <a:lnTo>
                  <a:pt x="683879" y="984448"/>
                </a:lnTo>
                <a:cubicBezTo>
                  <a:pt x="684145" y="984382"/>
                  <a:pt x="733992" y="972755"/>
                  <a:pt x="737667" y="969080"/>
                </a:cubicBezTo>
                <a:cubicBezTo>
                  <a:pt x="743394" y="963353"/>
                  <a:pt x="740858" y="952767"/>
                  <a:pt x="745351" y="946028"/>
                </a:cubicBezTo>
                <a:cubicBezTo>
                  <a:pt x="751379" y="936986"/>
                  <a:pt x="761731" y="931554"/>
                  <a:pt x="768403" y="922976"/>
                </a:cubicBezTo>
                <a:cubicBezTo>
                  <a:pt x="779743" y="908397"/>
                  <a:pt x="781617" y="882713"/>
                  <a:pt x="799139" y="876872"/>
                </a:cubicBezTo>
                <a:cubicBezTo>
                  <a:pt x="825000" y="868252"/>
                  <a:pt x="826342" y="869012"/>
                  <a:pt x="852928" y="853820"/>
                </a:cubicBezTo>
                <a:cubicBezTo>
                  <a:pt x="894638" y="829986"/>
                  <a:pt x="856766" y="844857"/>
                  <a:pt x="899032" y="830768"/>
                </a:cubicBezTo>
                <a:cubicBezTo>
                  <a:pt x="911806" y="817993"/>
                  <a:pt x="920003" y="807786"/>
                  <a:pt x="937452" y="800031"/>
                </a:cubicBezTo>
                <a:cubicBezTo>
                  <a:pt x="952255" y="793452"/>
                  <a:pt x="970077" y="793649"/>
                  <a:pt x="983556" y="784663"/>
                </a:cubicBezTo>
                <a:cubicBezTo>
                  <a:pt x="1013347" y="764802"/>
                  <a:pt x="997847" y="772215"/>
                  <a:pt x="1029660" y="761611"/>
                </a:cubicBezTo>
                <a:cubicBezTo>
                  <a:pt x="1037344" y="753927"/>
                  <a:pt x="1044134" y="745231"/>
                  <a:pt x="1052712" y="738559"/>
                </a:cubicBezTo>
                <a:cubicBezTo>
                  <a:pt x="1067292" y="727219"/>
                  <a:pt x="1098817" y="707823"/>
                  <a:pt x="1098817" y="707823"/>
                </a:cubicBezTo>
                <a:cubicBezTo>
                  <a:pt x="1117295" y="680107"/>
                  <a:pt x="1128709" y="659721"/>
                  <a:pt x="1160289" y="638667"/>
                </a:cubicBezTo>
                <a:lnTo>
                  <a:pt x="1206393" y="607931"/>
                </a:lnTo>
                <a:cubicBezTo>
                  <a:pt x="1219200" y="610492"/>
                  <a:pt x="1231753" y="615615"/>
                  <a:pt x="1244813" y="615615"/>
                </a:cubicBezTo>
                <a:cubicBezTo>
                  <a:pt x="1252913" y="615615"/>
                  <a:pt x="1259765" y="607931"/>
                  <a:pt x="1267865" y="607931"/>
                </a:cubicBezTo>
                <a:cubicBezTo>
                  <a:pt x="1285977" y="607931"/>
                  <a:pt x="1303724" y="613054"/>
                  <a:pt x="1321654" y="615615"/>
                </a:cubicBezTo>
                <a:cubicBezTo>
                  <a:pt x="1360074" y="628422"/>
                  <a:pt x="1337022" y="625860"/>
                  <a:pt x="1390810" y="607931"/>
                </a:cubicBezTo>
                <a:lnTo>
                  <a:pt x="1413862" y="600247"/>
                </a:lnTo>
                <a:cubicBezTo>
                  <a:pt x="1468979" y="611270"/>
                  <a:pt x="1450040" y="611521"/>
                  <a:pt x="1521438" y="600247"/>
                </a:cubicBezTo>
                <a:cubicBezTo>
                  <a:pt x="1547239" y="596173"/>
                  <a:pt x="1573498" y="593138"/>
                  <a:pt x="1598279" y="584878"/>
                </a:cubicBezTo>
                <a:cubicBezTo>
                  <a:pt x="1605963" y="582317"/>
                  <a:pt x="1614086" y="580816"/>
                  <a:pt x="1621331" y="577194"/>
                </a:cubicBezTo>
                <a:cubicBezTo>
                  <a:pt x="1637475" y="569122"/>
                  <a:pt x="1656621" y="552678"/>
                  <a:pt x="1667435" y="538774"/>
                </a:cubicBezTo>
                <a:cubicBezTo>
                  <a:pt x="1678775" y="524195"/>
                  <a:pt x="1687926" y="508038"/>
                  <a:pt x="1698171" y="492670"/>
                </a:cubicBezTo>
                <a:lnTo>
                  <a:pt x="1713539" y="469618"/>
                </a:lnTo>
                <a:cubicBezTo>
                  <a:pt x="1725834" y="451175"/>
                  <a:pt x="1729419" y="439395"/>
                  <a:pt x="1751960" y="431198"/>
                </a:cubicBezTo>
                <a:cubicBezTo>
                  <a:pt x="1771810" y="423980"/>
                  <a:pt x="1792941" y="420953"/>
                  <a:pt x="1813432" y="415830"/>
                </a:cubicBezTo>
                <a:cubicBezTo>
                  <a:pt x="1823677" y="413269"/>
                  <a:pt x="1833812" y="410217"/>
                  <a:pt x="1844168" y="408146"/>
                </a:cubicBezTo>
                <a:cubicBezTo>
                  <a:pt x="1866103" y="403759"/>
                  <a:pt x="1891621" y="399289"/>
                  <a:pt x="1913324" y="392778"/>
                </a:cubicBezTo>
                <a:cubicBezTo>
                  <a:pt x="1928840" y="388123"/>
                  <a:pt x="1944060" y="382533"/>
                  <a:pt x="1959428" y="377410"/>
                </a:cubicBezTo>
                <a:cubicBezTo>
                  <a:pt x="1967112" y="374849"/>
                  <a:pt x="1974623" y="371691"/>
                  <a:pt x="1982481" y="369726"/>
                </a:cubicBezTo>
                <a:cubicBezTo>
                  <a:pt x="1992325" y="367265"/>
                  <a:pt x="2025248" y="359867"/>
                  <a:pt x="2036269" y="354357"/>
                </a:cubicBezTo>
                <a:cubicBezTo>
                  <a:pt x="2044529" y="350227"/>
                  <a:pt x="2050882" y="342740"/>
                  <a:pt x="2059321" y="338989"/>
                </a:cubicBezTo>
                <a:cubicBezTo>
                  <a:pt x="2083374" y="328299"/>
                  <a:pt x="2110617" y="322323"/>
                  <a:pt x="2136161" y="315937"/>
                </a:cubicBezTo>
                <a:cubicBezTo>
                  <a:pt x="2143845" y="310814"/>
                  <a:pt x="2151195" y="305151"/>
                  <a:pt x="2159213" y="300569"/>
                </a:cubicBezTo>
                <a:cubicBezTo>
                  <a:pt x="2176319" y="290794"/>
                  <a:pt x="2193843" y="282307"/>
                  <a:pt x="2213002" y="277517"/>
                </a:cubicBezTo>
                <a:cubicBezTo>
                  <a:pt x="2230537" y="273133"/>
                  <a:pt x="2256910" y="270931"/>
                  <a:pt x="2274474" y="262149"/>
                </a:cubicBezTo>
                <a:cubicBezTo>
                  <a:pt x="2282734" y="258019"/>
                  <a:pt x="2289266" y="250911"/>
                  <a:pt x="2297526" y="246781"/>
                </a:cubicBezTo>
                <a:cubicBezTo>
                  <a:pt x="2304771" y="243159"/>
                  <a:pt x="2313333" y="242719"/>
                  <a:pt x="2320578" y="239097"/>
                </a:cubicBezTo>
                <a:cubicBezTo>
                  <a:pt x="2328838" y="234967"/>
                  <a:pt x="2335370" y="227859"/>
                  <a:pt x="2343630" y="223729"/>
                </a:cubicBezTo>
                <a:cubicBezTo>
                  <a:pt x="2355912" y="217588"/>
                  <a:pt x="2385929" y="211644"/>
                  <a:pt x="2397418" y="208361"/>
                </a:cubicBezTo>
                <a:cubicBezTo>
                  <a:pt x="2405206" y="206136"/>
                  <a:pt x="2412612" y="202641"/>
                  <a:pt x="2420470" y="200677"/>
                </a:cubicBezTo>
                <a:cubicBezTo>
                  <a:pt x="2433141" y="197509"/>
                  <a:pt x="2446041" y="195329"/>
                  <a:pt x="2458891" y="192993"/>
                </a:cubicBezTo>
                <a:cubicBezTo>
                  <a:pt x="2497985" y="185885"/>
                  <a:pt x="2518488" y="183381"/>
                  <a:pt x="2558783" y="177625"/>
                </a:cubicBezTo>
                <a:cubicBezTo>
                  <a:pt x="2566467" y="180186"/>
                  <a:pt x="2573735" y="185309"/>
                  <a:pt x="2581835" y="185309"/>
                </a:cubicBezTo>
                <a:cubicBezTo>
                  <a:pt x="2611990" y="185309"/>
                  <a:pt x="2663135" y="181261"/>
                  <a:pt x="2697096" y="169941"/>
                </a:cubicBezTo>
                <a:cubicBezTo>
                  <a:pt x="2710181" y="165579"/>
                  <a:pt x="2722431" y="158935"/>
                  <a:pt x="2735516" y="154573"/>
                </a:cubicBezTo>
                <a:cubicBezTo>
                  <a:pt x="2750297" y="149646"/>
                  <a:pt x="2774497" y="146608"/>
                  <a:pt x="2789304" y="139204"/>
                </a:cubicBezTo>
                <a:cubicBezTo>
                  <a:pt x="2839591" y="114060"/>
                  <a:pt x="2784418" y="134777"/>
                  <a:pt x="2835408" y="100784"/>
                </a:cubicBezTo>
                <a:cubicBezTo>
                  <a:pt x="2842147" y="96291"/>
                  <a:pt x="2850602" y="95064"/>
                  <a:pt x="2858460" y="93100"/>
                </a:cubicBezTo>
                <a:cubicBezTo>
                  <a:pt x="2888421" y="85610"/>
                  <a:pt x="2920310" y="82069"/>
                  <a:pt x="2950669" y="77732"/>
                </a:cubicBezTo>
                <a:cubicBezTo>
                  <a:pt x="2958353" y="72609"/>
                  <a:pt x="2965461" y="66494"/>
                  <a:pt x="2973721" y="62364"/>
                </a:cubicBezTo>
                <a:cubicBezTo>
                  <a:pt x="2980966" y="58742"/>
                  <a:pt x="2990034" y="59173"/>
                  <a:pt x="2996773" y="54680"/>
                </a:cubicBezTo>
                <a:cubicBezTo>
                  <a:pt x="3005815" y="48652"/>
                  <a:pt x="3010783" y="37656"/>
                  <a:pt x="3019825" y="31628"/>
                </a:cubicBezTo>
                <a:cubicBezTo>
                  <a:pt x="3026564" y="27135"/>
                  <a:pt x="3035632" y="27566"/>
                  <a:pt x="3042877" y="23944"/>
                </a:cubicBezTo>
                <a:cubicBezTo>
                  <a:pt x="3062087" y="14339"/>
                  <a:pt x="3066448" y="2501"/>
                  <a:pt x="3088981" y="892"/>
                </a:cubicBezTo>
                <a:cubicBezTo>
                  <a:pt x="3117084" y="-1115"/>
                  <a:pt x="3145331" y="892"/>
                  <a:pt x="3173506" y="892"/>
                </a:cubicBezTo>
              </a:path>
            </a:pathLst>
          </a:custGeom>
          <a:noFill/>
          <a:ln w="25400" cap="flat" cmpd="sng" algn="ctr">
            <a:solidFill>
              <a:srgbClr val="70AD47">
                <a:lumMod val="75000"/>
              </a:srgbClr>
            </a:solidFill>
            <a:prstDash val="sysDash"/>
          </a:ln>
          <a:effectLst/>
        </p:spPr>
        <p:txBody>
          <a:bodyPr rtlCol="0" anchor="ctr"/>
          <a:lstStyle/>
          <a:p>
            <a:pPr algn="ctr" defTabSz="685800">
              <a:buClr>
                <a:srgbClr val="000000"/>
              </a:buClr>
              <a:defRPr/>
            </a:pPr>
            <a:endParaRPr lang="en-US" sz="1050" kern="0">
              <a:solidFill>
                <a:srgbClr val="FFFFFF"/>
              </a:solidFill>
              <a:latin typeface="Arial"/>
              <a:sym typeface="Arial"/>
            </a:endParaRPr>
          </a:p>
        </p:txBody>
      </p:sp>
      <p:sp>
        <p:nvSpPr>
          <p:cNvPr id="47" name="Google Shape;555;p2"/>
          <p:cNvSpPr txBox="1"/>
          <p:nvPr/>
        </p:nvSpPr>
        <p:spPr>
          <a:xfrm>
            <a:off x="6737758" y="3083163"/>
            <a:ext cx="2024793" cy="1454214"/>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1800"/>
            </a:pPr>
            <a:r>
              <a:rPr lang="en-US" b="1" kern="0" dirty="0">
                <a:solidFill>
                  <a:srgbClr val="70AD47">
                    <a:lumMod val="75000"/>
                  </a:srgbClr>
                </a:solidFill>
                <a:latin typeface="Calibri"/>
                <a:ea typeface="Calibri"/>
                <a:cs typeface="Calibri"/>
                <a:sym typeface="Calibri"/>
              </a:rPr>
              <a:t>What will it take to reach even greater heights of well-being, equity, and resilience?</a:t>
            </a:r>
            <a:endParaRPr sz="1400" kern="0" dirty="0">
              <a:solidFill>
                <a:srgbClr val="70AD47">
                  <a:lumMod val="75000"/>
                </a:srgbClr>
              </a:solidFill>
              <a:cs typeface="Arial"/>
              <a:sym typeface="Arial"/>
            </a:endParaRPr>
          </a:p>
        </p:txBody>
      </p:sp>
      <p:sp>
        <p:nvSpPr>
          <p:cNvPr id="48" name="Google Shape;555;p2"/>
          <p:cNvSpPr txBox="1"/>
          <p:nvPr/>
        </p:nvSpPr>
        <p:spPr>
          <a:xfrm>
            <a:off x="4802541" y="4105289"/>
            <a:ext cx="902873" cy="504333"/>
          </a:xfrm>
          <a:prstGeom prst="rightArrow">
            <a:avLst/>
          </a:prstGeom>
          <a:solidFill>
            <a:srgbClr val="FF0000"/>
          </a:solidFill>
          <a:ln>
            <a:solidFill>
              <a:srgbClr val="FF0000"/>
            </a:solidFill>
          </a:ln>
        </p:spPr>
        <p:txBody>
          <a:bodyPr spcFirstLastPara="1" wrap="square" lIns="68569" tIns="34275" rIns="68569" bIns="34275" anchor="t" anchorCtr="0">
            <a:spAutoFit/>
          </a:bodyPr>
          <a:lstStyle/>
          <a:p>
            <a:pPr algn="ctr" defTabSz="685800">
              <a:buClr>
                <a:srgbClr val="000000"/>
              </a:buClr>
              <a:buSzPts val="1800"/>
            </a:pPr>
            <a:r>
              <a:rPr lang="en-US" sz="1200" b="1" kern="0" dirty="0">
                <a:solidFill>
                  <a:schemeClr val="bg2"/>
                </a:solidFill>
                <a:latin typeface="Calibri"/>
                <a:ea typeface="Calibri"/>
                <a:cs typeface="Calibri"/>
                <a:sym typeface="Calibri"/>
              </a:rPr>
              <a:t>COVID-19</a:t>
            </a:r>
            <a:endParaRPr sz="900" b="1" kern="0" dirty="0">
              <a:solidFill>
                <a:schemeClr val="bg2"/>
              </a:solidFill>
              <a:cs typeface="Arial"/>
              <a:sym typeface="Arial"/>
            </a:endParaRPr>
          </a:p>
        </p:txBody>
      </p:sp>
    </p:spTree>
    <p:extLst>
      <p:ext uri="{BB962C8B-B14F-4D97-AF65-F5344CB8AC3E}">
        <p14:creationId xmlns:p14="http://schemas.microsoft.com/office/powerpoint/2010/main" val="2059284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pSp>
        <p:nvGrpSpPr>
          <p:cNvPr id="17" name="Group 16"/>
          <p:cNvGrpSpPr/>
          <p:nvPr/>
        </p:nvGrpSpPr>
        <p:grpSpPr>
          <a:xfrm>
            <a:off x="277884" y="1200421"/>
            <a:ext cx="3123580" cy="3872668"/>
            <a:chOff x="5349465" y="1617403"/>
            <a:chExt cx="3553220" cy="4281976"/>
          </a:xfrm>
        </p:grpSpPr>
        <p:pic>
          <p:nvPicPr>
            <p:cNvPr id="18" name="Google Shape;146;p8"/>
            <p:cNvPicPr preferRelativeResize="0"/>
            <p:nvPr/>
          </p:nvPicPr>
          <p:blipFill rotWithShape="1">
            <a:blip r:embed="rId3">
              <a:alphaModFix/>
            </a:blip>
            <a:srcRect/>
            <a:stretch/>
          </p:blipFill>
          <p:spPr>
            <a:xfrm>
              <a:off x="5349465" y="1617403"/>
              <a:ext cx="3553220" cy="4281976"/>
            </a:xfrm>
            <a:prstGeom prst="rect">
              <a:avLst/>
            </a:prstGeom>
            <a:noFill/>
            <a:ln w="19050" cap="flat" cmpd="sng">
              <a:solidFill>
                <a:schemeClr val="dk2"/>
              </a:solidFill>
              <a:prstDash val="solid"/>
              <a:round/>
              <a:headEnd type="none" w="sm" len="sm"/>
              <a:tailEnd type="none" w="sm" len="sm"/>
            </a:ln>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4"/>
            <a:stretch>
              <a:fillRect/>
            </a:stretch>
          </p:blipFill>
          <p:spPr>
            <a:xfrm>
              <a:off x="5861958" y="5244458"/>
              <a:ext cx="2518773" cy="433484"/>
            </a:xfrm>
            <a:prstGeom prst="rect">
              <a:avLst/>
            </a:prstGeom>
            <a:solidFill>
              <a:schemeClr val="accent1">
                <a:lumMod val="75000"/>
              </a:schemeClr>
            </a:solidFill>
          </p:spPr>
        </p:pic>
      </p:grpSp>
      <p:sp>
        <p:nvSpPr>
          <p:cNvPr id="2" name="Title 1"/>
          <p:cNvSpPr>
            <a:spLocks noGrp="1"/>
          </p:cNvSpPr>
          <p:nvPr>
            <p:ph type="title"/>
          </p:nvPr>
        </p:nvSpPr>
        <p:spPr>
          <a:xfrm>
            <a:off x="3586213" y="1202445"/>
            <a:ext cx="5425440" cy="975283"/>
          </a:xfrm>
        </p:spPr>
        <p:txBody>
          <a:bodyPr/>
          <a:lstStyle/>
          <a:p>
            <a:r>
              <a:rPr lang="en-US" sz="2400" dirty="0">
                <a:latin typeface="+mn-lt"/>
              </a:rPr>
              <a:t>The </a:t>
            </a:r>
            <a:r>
              <a:rPr lang="en-US" sz="2400" i="1" dirty="0">
                <a:solidFill>
                  <a:schemeClr val="accent1"/>
                </a:solidFill>
                <a:latin typeface="+mn-lt"/>
              </a:rPr>
              <a:t>Thriving Together</a:t>
            </a:r>
            <a:r>
              <a:rPr lang="en-US" sz="2400" dirty="0">
                <a:solidFill>
                  <a:schemeClr val="accent1"/>
                </a:solidFill>
                <a:latin typeface="+mn-lt"/>
              </a:rPr>
              <a:t> </a:t>
            </a:r>
            <a:r>
              <a:rPr lang="en-US" sz="2400" i="1" dirty="0">
                <a:solidFill>
                  <a:schemeClr val="accent1"/>
                </a:solidFill>
                <a:latin typeface="+mn-lt"/>
              </a:rPr>
              <a:t>Springboard </a:t>
            </a:r>
            <a:r>
              <a:rPr lang="en-US" sz="2400" dirty="0">
                <a:latin typeface="+mn-lt"/>
              </a:rPr>
              <a:t>shows how we can convert loss into renewal</a:t>
            </a:r>
          </a:p>
        </p:txBody>
      </p:sp>
      <p:sp>
        <p:nvSpPr>
          <p:cNvPr id="22" name="Title 1"/>
          <p:cNvSpPr txBox="1">
            <a:spLocks/>
          </p:cNvSpPr>
          <p:nvPr/>
        </p:nvSpPr>
        <p:spPr>
          <a:xfrm>
            <a:off x="3718560" y="5491030"/>
            <a:ext cx="5221862" cy="1325563"/>
          </a:xfrm>
          <a:prstGeom prst="rect">
            <a:avLst/>
          </a:prstGeom>
          <a:noFill/>
          <a:ln>
            <a:noFill/>
          </a:ln>
        </p:spPr>
        <p:txBody>
          <a:bodyPr spcFirstLastPara="1" wrap="square" lIns="91425" tIns="45700" rIns="91425" bIns="45700" anchor="ctr" anchorCtr="0">
            <a:no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mj-lt"/>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lvl="0">
              <a:lnSpc>
                <a:spcPct val="100000"/>
              </a:lnSpc>
              <a:buClr>
                <a:srgbClr val="000000"/>
              </a:buClr>
              <a:buSzPts val="1500"/>
            </a:pPr>
            <a:endParaRPr lang="en-US" sz="2400" b="0" dirty="0">
              <a:solidFill>
                <a:srgbClr val="000000"/>
              </a:solidFill>
              <a:latin typeface="+mn-lt"/>
              <a:ea typeface="Calibri"/>
              <a:cs typeface="Calibri"/>
              <a:sym typeface="Calibri"/>
            </a:endParaRPr>
          </a:p>
        </p:txBody>
      </p:sp>
      <p:sp>
        <p:nvSpPr>
          <p:cNvPr id="8" name="Text Box 4"/>
          <p:cNvSpPr txBox="1">
            <a:spLocks noChangeArrowheads="1"/>
          </p:cNvSpPr>
          <p:nvPr/>
        </p:nvSpPr>
        <p:spPr bwMode="auto">
          <a:xfrm>
            <a:off x="571999" y="5311281"/>
            <a:ext cx="3014716" cy="461665"/>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dirty="0">
                <a:solidFill>
                  <a:schemeClr val="bg1"/>
                </a:solidFill>
                <a:hlinkClick r:id="rId5"/>
              </a:rPr>
              <a:t>http://Thriving.US</a:t>
            </a:r>
            <a:endParaRPr lang="en-US" altLang="en-US" sz="2400" b="1" dirty="0">
              <a:solidFill>
                <a:schemeClr val="bg1"/>
              </a:solidFill>
            </a:endParaRPr>
          </a:p>
        </p:txBody>
      </p:sp>
      <p:sp>
        <p:nvSpPr>
          <p:cNvPr id="9" name="Title 1"/>
          <p:cNvSpPr txBox="1">
            <a:spLocks/>
          </p:cNvSpPr>
          <p:nvPr/>
        </p:nvSpPr>
        <p:spPr>
          <a:xfrm>
            <a:off x="3562150" y="2990904"/>
            <a:ext cx="5449504" cy="1325563"/>
          </a:xfrm>
          <a:prstGeom prst="rect">
            <a:avLst/>
          </a:prstGeom>
          <a:noFill/>
          <a:ln>
            <a:noFill/>
          </a:ln>
        </p:spPr>
        <p:txBody>
          <a:bodyPr spcFirstLastPara="1" wrap="square" lIns="91425" tIns="45700" rIns="91425" bIns="45700" anchor="ctr" anchorCtr="0">
            <a:no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mj-lt"/>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lvl="0">
              <a:lnSpc>
                <a:spcPct val="100000"/>
              </a:lnSpc>
              <a:buClr>
                <a:srgbClr val="000000"/>
              </a:buClr>
              <a:buSzPts val="1500"/>
            </a:pPr>
            <a:r>
              <a:rPr lang="en-US" sz="2400" b="0" dirty="0">
                <a:solidFill>
                  <a:srgbClr val="000000"/>
                </a:solidFill>
                <a:latin typeface="+mn-lt"/>
                <a:ea typeface="Calibri"/>
                <a:cs typeface="Calibri"/>
                <a:sym typeface="Calibri"/>
              </a:rPr>
              <a:t>The immense resilience in America’s communities can propel us to organize local and nationwide action around </a:t>
            </a:r>
            <a:br>
              <a:rPr lang="en-US" sz="2400" b="0" dirty="0">
                <a:solidFill>
                  <a:srgbClr val="000000"/>
                </a:solidFill>
                <a:latin typeface="+mn-lt"/>
                <a:ea typeface="Calibri"/>
                <a:cs typeface="Calibri"/>
                <a:sym typeface="Calibri"/>
              </a:rPr>
            </a:br>
            <a:r>
              <a:rPr lang="en-US" sz="2400" dirty="0">
                <a:solidFill>
                  <a:srgbClr val="000000"/>
                </a:solidFill>
                <a:latin typeface="+mn-lt"/>
                <a:ea typeface="Calibri"/>
                <a:cs typeface="Calibri"/>
                <a:sym typeface="Calibri"/>
              </a:rPr>
              <a:t>one unifying and measurable expectation: </a:t>
            </a:r>
            <a:r>
              <a:rPr lang="en-US" sz="2400" dirty="0">
                <a:solidFill>
                  <a:schemeClr val="accent2">
                    <a:lumMod val="75000"/>
                  </a:schemeClr>
                </a:solidFill>
                <a:latin typeface="+mn-lt"/>
                <a:ea typeface="Calibri"/>
                <a:cs typeface="Calibri"/>
                <a:sym typeface="Calibri"/>
              </a:rPr>
              <a:t>All people and places thriving—no exceptions.</a:t>
            </a:r>
          </a:p>
        </p:txBody>
      </p:sp>
    </p:spTree>
    <p:extLst>
      <p:ext uri="{BB962C8B-B14F-4D97-AF65-F5344CB8AC3E}">
        <p14:creationId xmlns:p14="http://schemas.microsoft.com/office/powerpoint/2010/main" val="18133950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s://lh4.googleusercontent.com/_P3jyyyIdzuGDjW3fxxCdytsBQozYd3LgYDGvvFZsmRysEbRzlCdf0DNx3_JXWmSniSOmekYaPv4jKPmWXp529iE0RPoKh0Sv7bW92WBJRrcxuWiw_7_onXlcwPMRx9_Aoo2Mm6Z24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127" y="1416829"/>
            <a:ext cx="7760874" cy="37193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50918" y="6458403"/>
            <a:ext cx="1415772" cy="276999"/>
          </a:xfrm>
          <a:prstGeom prst="rect">
            <a:avLst/>
          </a:prstGeom>
        </p:spPr>
        <p:txBody>
          <a:bodyPr wrap="none">
            <a:spAutoFit/>
          </a:bodyPr>
          <a:lstStyle/>
          <a:p>
            <a:r>
              <a:rPr lang="en-US" sz="1200" dirty="0">
                <a:hlinkClick r:id="rId3"/>
              </a:rPr>
              <a:t>http://Thriving.US</a:t>
            </a:r>
            <a:r>
              <a:rPr lang="en-US" sz="1200" dirty="0"/>
              <a:t> </a:t>
            </a:r>
          </a:p>
        </p:txBody>
      </p:sp>
      <p:pic>
        <p:nvPicPr>
          <p:cNvPr id="8" name="Google Shape;191;p12"/>
          <p:cNvPicPr preferRelativeResize="0"/>
          <p:nvPr/>
        </p:nvPicPr>
        <p:blipFill rotWithShape="1">
          <a:blip r:embed="rId4">
            <a:alphaModFix/>
          </a:blip>
          <a:srcRect l="27178" b="81435"/>
          <a:stretch/>
        </p:blipFill>
        <p:spPr>
          <a:xfrm>
            <a:off x="2466702" y="191483"/>
            <a:ext cx="4110957" cy="1484626"/>
          </a:xfrm>
          <a:prstGeom prst="rect">
            <a:avLst/>
          </a:prstGeom>
          <a:noFill/>
          <a:ln>
            <a:noFill/>
          </a:ln>
        </p:spPr>
      </p:pic>
      <p:sp>
        <p:nvSpPr>
          <p:cNvPr id="2" name="Rectangle 1"/>
          <p:cNvSpPr/>
          <p:nvPr/>
        </p:nvSpPr>
        <p:spPr>
          <a:xfrm>
            <a:off x="1104269" y="1437905"/>
            <a:ext cx="1818168" cy="42530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626" y="2501660"/>
            <a:ext cx="4959153" cy="272597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6667" y="2913700"/>
            <a:ext cx="3452575" cy="2044480"/>
          </a:xfrm>
          <a:prstGeom prst="rect">
            <a:avLst/>
          </a:prstGeom>
        </p:spPr>
      </p:pic>
      <p:grpSp>
        <p:nvGrpSpPr>
          <p:cNvPr id="21" name="Group 20"/>
          <p:cNvGrpSpPr/>
          <p:nvPr/>
        </p:nvGrpSpPr>
        <p:grpSpPr>
          <a:xfrm>
            <a:off x="107577" y="1078592"/>
            <a:ext cx="2521936" cy="5106530"/>
            <a:chOff x="107577" y="1078592"/>
            <a:chExt cx="2521936" cy="5106530"/>
          </a:xfrm>
        </p:grpSpPr>
        <p:pic>
          <p:nvPicPr>
            <p:cNvPr id="22" name="Picture 3" descr="https://lh6.googleusercontent.com/8g2LRBSQm3Ipx9zUYqLCyR_gG_kuBD8JukT8BO2ZvzJ6WcrmZ4Fsze49WVHCi9CK9FFJA4t_7amtGZkzb1F32nEPMHSHfh_ELMfuWfYDmB0l983fhGwoc2eeVFJzfKHfR0QRR4-j_d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77" y="1494536"/>
              <a:ext cx="2030964" cy="45722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8"/>
            <a:stretch>
              <a:fillRect/>
            </a:stretch>
          </p:blipFill>
          <p:spPr>
            <a:xfrm>
              <a:off x="211516" y="1078592"/>
              <a:ext cx="1918079" cy="421396"/>
            </a:xfrm>
            <a:prstGeom prst="rect">
              <a:avLst/>
            </a:prstGeom>
          </p:spPr>
        </p:pic>
        <p:pic>
          <p:nvPicPr>
            <p:cNvPr id="24" name="Picture 23"/>
            <p:cNvPicPr>
              <a:picLocks noChangeAspect="1"/>
            </p:cNvPicPr>
            <p:nvPr/>
          </p:nvPicPr>
          <p:blipFill rotWithShape="1">
            <a:blip r:embed="rId9"/>
            <a:srcRect t="86816"/>
            <a:stretch/>
          </p:blipFill>
          <p:spPr>
            <a:xfrm>
              <a:off x="107577" y="5436610"/>
              <a:ext cx="2521936" cy="748512"/>
            </a:xfrm>
            <a:prstGeom prst="rect">
              <a:avLst/>
            </a:prstGeom>
          </p:spPr>
        </p:pic>
      </p:grpSp>
      <p:sp>
        <p:nvSpPr>
          <p:cNvPr id="25" name="Google Shape;611;p13"/>
          <p:cNvSpPr/>
          <p:nvPr/>
        </p:nvSpPr>
        <p:spPr>
          <a:xfrm>
            <a:off x="2704792" y="5480152"/>
            <a:ext cx="5232337" cy="669374"/>
          </a:xfrm>
          <a:prstGeom prst="rect">
            <a:avLst/>
          </a:prstGeom>
          <a:noFill/>
          <a:ln>
            <a:noFill/>
          </a:ln>
        </p:spPr>
        <p:txBody>
          <a:bodyPr spcFirstLastPara="1" wrap="square" lIns="91425" tIns="45700" rIns="91425" bIns="45700" anchor="t" anchorCtr="0">
            <a:spAutoFit/>
          </a:bodyPr>
          <a:lstStyle/>
          <a:p>
            <a:pPr>
              <a:lnSpc>
                <a:spcPts val="1500"/>
              </a:lnSpc>
              <a:buClr>
                <a:srgbClr val="000000"/>
              </a:buClr>
              <a:buSzPts val="1600"/>
            </a:pPr>
            <a:r>
              <a:rPr lang="en-US" sz="1400" b="1" dirty="0">
                <a:solidFill>
                  <a:schemeClr val="dk1"/>
                </a:solidFill>
                <a:latin typeface="Calibri"/>
                <a:ea typeface="Calibri"/>
                <a:cs typeface="Calibri"/>
                <a:sym typeface="Calibri"/>
              </a:rPr>
              <a:t>Belonging &amp; Civic Muscle </a:t>
            </a:r>
            <a:r>
              <a:rPr lang="en-US" sz="1400" dirty="0">
                <a:solidFill>
                  <a:schemeClr val="dk1"/>
                </a:solidFill>
                <a:latin typeface="Calibri"/>
                <a:ea typeface="Calibri"/>
                <a:cs typeface="Calibri"/>
                <a:sym typeface="Calibri"/>
              </a:rPr>
              <a:t>wraps around the others because it is both a vital condition and a practical capacity that is necessary for success in every other kind of work</a:t>
            </a:r>
            <a:endParaRPr sz="1200" dirty="0">
              <a:solidFill>
                <a:srgbClr val="000000"/>
              </a:solidFill>
              <a:latin typeface="Arial"/>
              <a:ea typeface="Arial"/>
              <a:cs typeface="Arial"/>
              <a:sym typeface="Arial"/>
            </a:endParaRPr>
          </a:p>
        </p:txBody>
      </p:sp>
      <p:sp>
        <p:nvSpPr>
          <p:cNvPr id="3" name="Rectangle 2"/>
          <p:cNvSpPr/>
          <p:nvPr/>
        </p:nvSpPr>
        <p:spPr>
          <a:xfrm>
            <a:off x="5394048" y="508000"/>
            <a:ext cx="988291" cy="5705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266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066355A-084C-D24E-9AD2-7E4FC41EA627}" type="slidenum">
              <a:rPr lang="en-US" smtClean="0">
                <a:solidFill>
                  <a:prstClr val="black">
                    <a:tint val="75000"/>
                  </a:prstClr>
                </a:solidFill>
              </a:rPr>
              <a:pPr/>
              <a:t>5</a:t>
            </a:fld>
            <a:endParaRPr lang="en-US" dirty="0">
              <a:solidFill>
                <a:prstClr val="black">
                  <a:tint val="75000"/>
                </a:prstClr>
              </a:solidFill>
            </a:endParaRPr>
          </a:p>
        </p:txBody>
      </p:sp>
      <p:sp>
        <p:nvSpPr>
          <p:cNvPr id="13" name="Title 2"/>
          <p:cNvSpPr>
            <a:spLocks noGrp="1"/>
          </p:cNvSpPr>
          <p:nvPr>
            <p:ph type="title"/>
          </p:nvPr>
        </p:nvSpPr>
        <p:spPr>
          <a:xfrm>
            <a:off x="195944" y="396631"/>
            <a:ext cx="8229600" cy="461665"/>
          </a:xfrm>
        </p:spPr>
        <p:txBody>
          <a:bodyPr/>
          <a:lstStyle/>
          <a:p>
            <a:r>
              <a:rPr lang="en-US" dirty="0"/>
              <a:t>The necessary transformation</a:t>
            </a:r>
          </a:p>
        </p:txBody>
      </p:sp>
      <p:sp>
        <p:nvSpPr>
          <p:cNvPr id="14" name="Content Placeholder 3"/>
          <p:cNvSpPr>
            <a:spLocks noGrp="1"/>
          </p:cNvSpPr>
          <p:nvPr>
            <p:ph idx="1"/>
          </p:nvPr>
        </p:nvSpPr>
        <p:spPr>
          <a:xfrm>
            <a:off x="275456" y="1060517"/>
            <a:ext cx="8773886" cy="1154162"/>
          </a:xfrm>
        </p:spPr>
        <p:txBody>
          <a:bodyPr/>
          <a:lstStyle/>
          <a:p>
            <a:pPr marL="0" indent="0">
              <a:buNone/>
            </a:pPr>
            <a:r>
              <a:rPr lang="en-US" b="1" dirty="0">
                <a:solidFill>
                  <a:schemeClr val="accent1">
                    <a:lumMod val="75000"/>
                  </a:schemeClr>
                </a:solidFill>
              </a:rPr>
              <a:t>Fragmentation</a:t>
            </a:r>
            <a:r>
              <a:rPr lang="en-US" dirty="0"/>
              <a:t>: Org boundaries, decision authority, performance standards, resources, and prestige are held by different individuals, groups, and institutions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903" y="2466951"/>
            <a:ext cx="6435524" cy="3619982"/>
          </a:xfrm>
          <a:prstGeom prst="rect">
            <a:avLst/>
          </a:prstGeom>
        </p:spPr>
      </p:pic>
    </p:spTree>
    <p:extLst>
      <p:ext uri="{BB962C8B-B14F-4D97-AF65-F5344CB8AC3E}">
        <p14:creationId xmlns:p14="http://schemas.microsoft.com/office/powerpoint/2010/main" val="7798997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562" y="554277"/>
            <a:ext cx="4394853" cy="5967490"/>
          </a:xfrm>
          <a:prstGeom prst="rect">
            <a:avLst/>
          </a:prstGeom>
        </p:spPr>
      </p:pic>
      <p:sp>
        <p:nvSpPr>
          <p:cNvPr id="4" name="Slide Number Placeholder 3"/>
          <p:cNvSpPr>
            <a:spLocks noGrp="1"/>
          </p:cNvSpPr>
          <p:nvPr>
            <p:ph type="sldNum" sz="quarter" idx="4"/>
          </p:nvPr>
        </p:nvSpPr>
        <p:spPr/>
        <p:txBody>
          <a:bodyPr/>
          <a:lstStyle/>
          <a:p>
            <a:fld id="{2066355A-084C-D24E-9AD2-7E4FC41EA627}" type="slidenum">
              <a:rPr lang="en-US" smtClean="0">
                <a:solidFill>
                  <a:prstClr val="black">
                    <a:tint val="75000"/>
                  </a:prstClr>
                </a:solidFill>
              </a:rPr>
              <a:pPr/>
              <a:t>6</a:t>
            </a:fld>
            <a:endParaRPr lang="en-US" dirty="0">
              <a:solidFill>
                <a:prstClr val="black">
                  <a:tint val="75000"/>
                </a:prstClr>
              </a:solidFill>
            </a:endParaRPr>
          </a:p>
        </p:txBody>
      </p:sp>
      <p:sp>
        <p:nvSpPr>
          <p:cNvPr id="13" name="Title 2"/>
          <p:cNvSpPr>
            <a:spLocks noGrp="1"/>
          </p:cNvSpPr>
          <p:nvPr>
            <p:ph type="title"/>
          </p:nvPr>
        </p:nvSpPr>
        <p:spPr>
          <a:xfrm>
            <a:off x="457200" y="396631"/>
            <a:ext cx="8229600" cy="461665"/>
          </a:xfrm>
        </p:spPr>
        <p:txBody>
          <a:bodyPr/>
          <a:lstStyle/>
          <a:p>
            <a:r>
              <a:rPr lang="en-US" dirty="0"/>
              <a:t>The necessary transformation</a:t>
            </a:r>
          </a:p>
        </p:txBody>
      </p:sp>
      <p:sp>
        <p:nvSpPr>
          <p:cNvPr id="14" name="Content Placeholder 3"/>
          <p:cNvSpPr>
            <a:spLocks noGrp="1"/>
          </p:cNvSpPr>
          <p:nvPr>
            <p:ph idx="1"/>
          </p:nvPr>
        </p:nvSpPr>
        <p:spPr>
          <a:xfrm>
            <a:off x="556590" y="1147144"/>
            <a:ext cx="8229600" cy="1154162"/>
          </a:xfrm>
        </p:spPr>
        <p:txBody>
          <a:bodyPr/>
          <a:lstStyle/>
          <a:p>
            <a:pPr marL="0" indent="0">
              <a:buNone/>
            </a:pPr>
            <a:r>
              <a:rPr lang="en-US" b="1" dirty="0" err="1">
                <a:solidFill>
                  <a:schemeClr val="accent1">
                    <a:lumMod val="75000"/>
                  </a:schemeClr>
                </a:solidFill>
              </a:rPr>
              <a:t>Stuckness</a:t>
            </a:r>
            <a:r>
              <a:rPr lang="en-US" dirty="0"/>
              <a:t>: Genuine progress requires interdependent action among disconnected, disenfranchised,…and sometimes competitive or hostile actors</a:t>
            </a:r>
          </a:p>
        </p:txBody>
      </p:sp>
    </p:spTree>
    <p:extLst>
      <p:ext uri="{BB962C8B-B14F-4D97-AF65-F5344CB8AC3E}">
        <p14:creationId xmlns:p14="http://schemas.microsoft.com/office/powerpoint/2010/main" val="1984445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057" y="121172"/>
            <a:ext cx="8994427" cy="1143000"/>
          </a:xfrm>
        </p:spPr>
        <p:txBody>
          <a:bodyPr>
            <a:noAutofit/>
          </a:bodyPr>
          <a:lstStyle/>
          <a:p>
            <a:pPr>
              <a:defRPr/>
            </a:pPr>
            <a:r>
              <a:rPr lang="en-US" dirty="0">
                <a:solidFill>
                  <a:schemeClr val="tx1">
                    <a:lumMod val="95000"/>
                    <a:lumOff val="5000"/>
                  </a:schemeClr>
                </a:solidFill>
                <a:ea typeface="+mj-ea"/>
              </a:rPr>
              <a:t>Inspiration from successful stewards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5578"/>
          <a:stretch/>
        </p:blipFill>
        <p:spPr bwMode="auto">
          <a:xfrm>
            <a:off x="265814" y="1317766"/>
            <a:ext cx="4487627" cy="2416223"/>
          </a:xfrm>
          <a:prstGeom prst="rect">
            <a:avLst/>
          </a:prstGeom>
          <a:noFill/>
          <a:ln w="9525">
            <a:solidFill>
              <a:schemeClr val="accent2">
                <a:lumMod val="50000"/>
              </a:schemeClr>
            </a:solidFill>
            <a:miter lim="800000"/>
            <a:headEnd/>
            <a:tailEnd/>
          </a:ln>
          <a:effectLst>
            <a:outerShdw dist="35921" dir="2700000" algn="ctr" rotWithShape="0">
              <a:schemeClr val="accent2">
                <a:lumMod val="50000"/>
              </a:schemeClr>
            </a:outerShdw>
          </a:effectLst>
          <a:extLst>
            <a:ext uri="{909E8E84-426E-40dd-AFC4-6F175D3DCCD1}">
              <a14:hiddenFill xmlns:a14="http://schemas.microsoft.com/office/drawing/2010/main">
                <a:solidFill>
                  <a:schemeClr val="accent1"/>
                </a:solidFill>
              </a14:hiddenFill>
            </a:ext>
          </a:extLst>
        </p:spPr>
      </p:pic>
      <p:sp>
        <p:nvSpPr>
          <p:cNvPr id="8" name="Text Box 39"/>
          <p:cNvSpPr txBox="1">
            <a:spLocks noChangeArrowheads="1"/>
          </p:cNvSpPr>
          <p:nvPr/>
        </p:nvSpPr>
        <p:spPr bwMode="auto">
          <a:xfrm>
            <a:off x="1049575" y="6272362"/>
            <a:ext cx="7153154" cy="577081"/>
          </a:xfrm>
          <a:prstGeom prst="rect">
            <a:avLst/>
          </a:prstGeom>
          <a:noFill/>
          <a:ln>
            <a:noFill/>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sz="1050" dirty="0" err="1">
                <a:solidFill>
                  <a:prstClr val="black"/>
                </a:solidFill>
                <a:latin typeface="Segoe UI" pitchFamily="34" charset="0"/>
                <a:cs typeface="Segoe UI" pitchFamily="34" charset="0"/>
              </a:rPr>
              <a:t>Ostrom</a:t>
            </a:r>
            <a:r>
              <a:rPr lang="en-US" sz="1050" dirty="0">
                <a:solidFill>
                  <a:prstClr val="black"/>
                </a:solidFill>
                <a:latin typeface="Segoe UI" pitchFamily="34" charset="0"/>
                <a:cs typeface="Segoe UI" pitchFamily="34" charset="0"/>
              </a:rPr>
              <a:t> E. Beyond Markets and States: Polycentric Governance of Complex Economic Systems. </a:t>
            </a:r>
            <a:br>
              <a:rPr lang="en-US" sz="1050" dirty="0">
                <a:solidFill>
                  <a:prstClr val="black"/>
                </a:solidFill>
                <a:latin typeface="Segoe UI" pitchFamily="34" charset="0"/>
                <a:cs typeface="Segoe UI" pitchFamily="34" charset="0"/>
              </a:rPr>
            </a:br>
            <a:r>
              <a:rPr lang="en-US" sz="1050" dirty="0">
                <a:solidFill>
                  <a:prstClr val="black"/>
                </a:solidFill>
                <a:latin typeface="Segoe UI" pitchFamily="34" charset="0"/>
                <a:cs typeface="Segoe UI" pitchFamily="34" charset="0"/>
              </a:rPr>
              <a:t>The </a:t>
            </a:r>
            <a:r>
              <a:rPr lang="en-US" sz="1050" dirty="0" err="1">
                <a:solidFill>
                  <a:prstClr val="black"/>
                </a:solidFill>
                <a:latin typeface="Segoe UI" pitchFamily="34" charset="0"/>
                <a:cs typeface="Segoe UI" pitchFamily="34" charset="0"/>
              </a:rPr>
              <a:t>Sveriges</a:t>
            </a:r>
            <a:r>
              <a:rPr lang="en-US" sz="1050" dirty="0">
                <a:solidFill>
                  <a:prstClr val="black"/>
                </a:solidFill>
                <a:latin typeface="Segoe UI" pitchFamily="34" charset="0"/>
                <a:cs typeface="Segoe UI" pitchFamily="34" charset="0"/>
              </a:rPr>
              <a:t> </a:t>
            </a:r>
            <a:r>
              <a:rPr lang="en-US" sz="1050" dirty="0" err="1">
                <a:solidFill>
                  <a:prstClr val="black"/>
                </a:solidFill>
                <a:latin typeface="Segoe UI" pitchFamily="34" charset="0"/>
                <a:cs typeface="Segoe UI" pitchFamily="34" charset="0"/>
              </a:rPr>
              <a:t>Riksbank</a:t>
            </a:r>
            <a:r>
              <a:rPr lang="en-US" sz="1050" dirty="0">
                <a:solidFill>
                  <a:prstClr val="black"/>
                </a:solidFill>
                <a:latin typeface="Segoe UI" pitchFamily="34" charset="0"/>
                <a:cs typeface="Segoe UI" pitchFamily="34" charset="0"/>
              </a:rPr>
              <a:t> Prize in Economic Sciences in Memory of Alfred Nobel; Stockholm; 2009 December 8.</a:t>
            </a:r>
          </a:p>
          <a:p>
            <a:pPr eaLnBrk="1" hangingPunct="1">
              <a:spcAft>
                <a:spcPts val="600"/>
              </a:spcAft>
            </a:pPr>
            <a:r>
              <a:rPr lang="en-US" sz="1050" dirty="0">
                <a:solidFill>
                  <a:prstClr val="black"/>
                </a:solidFill>
                <a:latin typeface="Segoe UI" pitchFamily="34" charset="0"/>
                <a:cs typeface="Segoe UI" pitchFamily="34" charset="0"/>
              </a:rPr>
              <a:t>Available at </a:t>
            </a:r>
            <a:r>
              <a:rPr lang="en-US" sz="1050" dirty="0">
                <a:solidFill>
                  <a:prstClr val="black"/>
                </a:solidFill>
                <a:latin typeface="Segoe UI" pitchFamily="34" charset="0"/>
                <a:cs typeface="Segoe UI" pitchFamily="34" charset="0"/>
                <a:hlinkClick r:id="rId4"/>
              </a:rPr>
              <a:t>http://www.nobelprize.org/nobel_prizes/economic-sciences/laureates/2009/ostrom-lecture.html</a:t>
            </a:r>
            <a:endParaRPr lang="en-US" sz="1050" dirty="0">
              <a:solidFill>
                <a:prstClr val="black"/>
              </a:solidFill>
              <a:latin typeface="Segoe UI" pitchFamily="34" charset="0"/>
              <a:cs typeface="Segoe UI" pitchFamily="34" charset="0"/>
            </a:endParaRPr>
          </a:p>
        </p:txBody>
      </p:sp>
      <p:sp>
        <p:nvSpPr>
          <p:cNvPr id="2" name="Rectangle 1"/>
          <p:cNvSpPr/>
          <p:nvPr/>
        </p:nvSpPr>
        <p:spPr>
          <a:xfrm>
            <a:off x="4873909" y="1317754"/>
            <a:ext cx="4201885" cy="4308872"/>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2200" b="1" dirty="0">
                <a:solidFill>
                  <a:schemeClr val="accent2">
                    <a:lumMod val="75000"/>
                  </a:schemeClr>
                </a:solidFill>
              </a:rPr>
              <a:t>Some communities fall prey to the “Tragedy of the Commons” </a:t>
            </a:r>
            <a:r>
              <a:rPr lang="en-US" sz="2200" b="1" dirty="0">
                <a:solidFill>
                  <a:schemeClr val="tx1">
                    <a:lumMod val="95000"/>
                    <a:lumOff val="5000"/>
                  </a:schemeClr>
                </a:solidFill>
              </a:rPr>
              <a:t>– as families, companies, or sub-groups each harvest as much as they can for their own gain </a:t>
            </a:r>
          </a:p>
          <a:p>
            <a:pPr marL="285750" indent="-285750">
              <a:spcAft>
                <a:spcPts val="1200"/>
              </a:spcAft>
              <a:buFont typeface="Arial" panose="020B0604020202020204" pitchFamily="34" charset="0"/>
              <a:buChar char="•"/>
            </a:pPr>
            <a:r>
              <a:rPr lang="en-US" sz="2200" b="1" dirty="0">
                <a:solidFill>
                  <a:schemeClr val="accent2">
                    <a:lumMod val="75000"/>
                  </a:schemeClr>
                </a:solidFill>
              </a:rPr>
              <a:t>Some communities do not. </a:t>
            </a:r>
            <a:r>
              <a:rPr lang="en-US" sz="2200" b="1" dirty="0">
                <a:solidFill>
                  <a:schemeClr val="tx1">
                    <a:lumMod val="95000"/>
                    <a:lumOff val="5000"/>
                  </a:schemeClr>
                </a:solidFill>
              </a:rPr>
              <a:t> Instead, they negotiate—and live by—local norms and practices, acting as interdependent stewards </a:t>
            </a:r>
            <a:br>
              <a:rPr lang="en-US" sz="2200" b="1" dirty="0">
                <a:solidFill>
                  <a:schemeClr val="tx1">
                    <a:lumMod val="95000"/>
                    <a:lumOff val="5000"/>
                  </a:schemeClr>
                </a:solidFill>
              </a:rPr>
            </a:br>
            <a:r>
              <a:rPr lang="en-US" sz="2200" b="1" dirty="0">
                <a:solidFill>
                  <a:schemeClr val="tx1">
                    <a:lumMod val="95000"/>
                    <a:lumOff val="5000"/>
                  </a:schemeClr>
                </a:solidFill>
              </a:rPr>
              <a:t>of a common world </a:t>
            </a:r>
          </a:p>
        </p:txBody>
      </p:sp>
      <p:sp>
        <p:nvSpPr>
          <p:cNvPr id="4" name="Rectangle 3"/>
          <p:cNvSpPr/>
          <p:nvPr/>
        </p:nvSpPr>
        <p:spPr>
          <a:xfrm>
            <a:off x="265814" y="3776954"/>
            <a:ext cx="5132502" cy="230832"/>
          </a:xfrm>
          <a:prstGeom prst="rect">
            <a:avLst/>
          </a:prstGeom>
        </p:spPr>
        <p:txBody>
          <a:bodyPr wrap="square">
            <a:spAutoFit/>
          </a:bodyPr>
          <a:lstStyle/>
          <a:p>
            <a:r>
              <a:rPr lang="en-US" sz="900" dirty="0" smtClean="0"/>
              <a:t>Source:  </a:t>
            </a:r>
            <a:r>
              <a:rPr lang="en-US" sz="900" dirty="0" smtClean="0">
                <a:hlinkClick r:id="rId5"/>
              </a:rPr>
              <a:t>https</a:t>
            </a:r>
            <a:r>
              <a:rPr lang="en-US" sz="900" dirty="0">
                <a:hlinkClick r:id="rId5"/>
              </a:rPr>
              <a:t>://www.shareable.net/remembering-elinor-ostrom</a:t>
            </a:r>
            <a:r>
              <a:rPr lang="en-US" sz="900" dirty="0" smtClean="0">
                <a:hlinkClick r:id="rId5"/>
              </a:rPr>
              <a:t>/</a:t>
            </a:r>
            <a:r>
              <a:rPr lang="en-US" sz="900" dirty="0" smtClean="0"/>
              <a:t> </a:t>
            </a:r>
            <a:endParaRPr lang="en-US" sz="900" dirty="0"/>
          </a:p>
        </p:txBody>
      </p:sp>
    </p:spTree>
    <p:extLst>
      <p:ext uri="{BB962C8B-B14F-4D97-AF65-F5344CB8AC3E}">
        <p14:creationId xmlns:p14="http://schemas.microsoft.com/office/powerpoint/2010/main" val="918276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427" y="108452"/>
            <a:ext cx="8604406" cy="723569"/>
          </a:xfrm>
        </p:spPr>
        <p:txBody>
          <a:bodyPr>
            <a:noAutofit/>
          </a:bodyPr>
          <a:lstStyle/>
          <a:p>
            <a:r>
              <a:rPr lang="en-US" sz="3200" dirty="0"/>
              <a:t/>
            </a:r>
            <a:br>
              <a:rPr lang="en-US" sz="3200" dirty="0"/>
            </a:br>
            <a:r>
              <a:rPr lang="en-US" sz="3200" dirty="0"/>
              <a:t>Multisector partnerships are on the rise</a:t>
            </a:r>
          </a:p>
        </p:txBody>
      </p:sp>
      <p:pic>
        <p:nvPicPr>
          <p:cNvPr id="10" name="Picture 9">
            <a:extLst>
              <a:ext uri="{FF2B5EF4-FFF2-40B4-BE49-F238E27FC236}">
                <a16:creationId xmlns="" xmlns:a16="http://schemas.microsoft.com/office/drawing/2014/main" id="{5A6266A1-FCBA-4215-8C77-0A25E0BC7A3C}"/>
              </a:ext>
            </a:extLst>
          </p:cNvPr>
          <p:cNvPicPr>
            <a:picLocks noChangeAspect="1"/>
          </p:cNvPicPr>
          <p:nvPr/>
        </p:nvPicPr>
        <p:blipFill>
          <a:blip r:embed="rId3"/>
          <a:stretch>
            <a:fillRect/>
          </a:stretch>
        </p:blipFill>
        <p:spPr>
          <a:xfrm>
            <a:off x="282606" y="931211"/>
            <a:ext cx="8221530" cy="4999713"/>
          </a:xfrm>
          <a:prstGeom prst="rect">
            <a:avLst/>
          </a:prstGeom>
        </p:spPr>
      </p:pic>
      <p:sp>
        <p:nvSpPr>
          <p:cNvPr id="3" name="Rounded Rectangle 2"/>
          <p:cNvSpPr/>
          <p:nvPr/>
        </p:nvSpPr>
        <p:spPr>
          <a:xfrm>
            <a:off x="2220698" y="1983246"/>
            <a:ext cx="4395267" cy="1123712"/>
          </a:xfrm>
          <a:prstGeom prst="roundRect">
            <a:avLst/>
          </a:prstGeom>
          <a:solidFill>
            <a:schemeClr val="bg1">
              <a:lumMod val="20000"/>
              <a:lumOff val="80000"/>
            </a:schemeClr>
          </a:solidFill>
          <a:ln>
            <a:solidFill>
              <a:schemeClr val="tx1">
                <a:lumMod val="95000"/>
                <a:lumOff val="5000"/>
              </a:schemeClr>
            </a:solidFill>
          </a:ln>
          <a:effectLst>
            <a:outerShdw blurRad="50800" dist="38100" dir="2700000" algn="tl" rotWithShape="0">
              <a:prstClr val="black">
                <a:alpha val="40000"/>
              </a:prstClr>
            </a:outerShdw>
          </a:effectLst>
        </p:spPr>
        <p:txBody>
          <a:bodyPr wrap="square">
            <a:spAutoFit/>
          </a:bodyPr>
          <a:lstStyle/>
          <a:p>
            <a:pPr algn="ctr"/>
            <a:r>
              <a:rPr lang="en-US" sz="2000" b="1" i="1" dirty="0">
                <a:solidFill>
                  <a:schemeClr val="accent1">
                    <a:lumMod val="75000"/>
                  </a:schemeClr>
                </a:solidFill>
                <a:latin typeface="Arial" panose="020B0604020202020204" pitchFamily="34" charset="0"/>
              </a:rPr>
              <a:t>“We are witnessing the growth of a new organizational layer across the U.S. health landscape.”</a:t>
            </a:r>
          </a:p>
        </p:txBody>
      </p:sp>
      <p:sp>
        <p:nvSpPr>
          <p:cNvPr id="7" name="Rectangle 6"/>
          <p:cNvSpPr/>
          <p:nvPr/>
        </p:nvSpPr>
        <p:spPr>
          <a:xfrm>
            <a:off x="1048522" y="6375499"/>
            <a:ext cx="7079381" cy="430887"/>
          </a:xfrm>
          <a:prstGeom prst="rect">
            <a:avLst/>
          </a:prstGeom>
        </p:spPr>
        <p:txBody>
          <a:bodyPr wrap="square">
            <a:spAutoFit/>
          </a:bodyPr>
          <a:lstStyle/>
          <a:p>
            <a:r>
              <a:rPr lang="en-US" sz="1100" dirty="0">
                <a:solidFill>
                  <a:srgbClr val="E1E1E1">
                    <a:lumMod val="10000"/>
                  </a:srgbClr>
                </a:solidFill>
                <a:latin typeface="Segoe UI" panose="020B0502040204020203" pitchFamily="34" charset="0"/>
                <a:cs typeface="Segoe UI" panose="020B0502040204020203" pitchFamily="34" charset="0"/>
              </a:rPr>
              <a:t>Multi-sector partnerships for health: 2016 pulse check findings. Cambridge, MA. ReThink Health, 2017.  Available from </a:t>
            </a:r>
            <a:r>
              <a:rPr lang="en-US" sz="1100" dirty="0">
                <a:solidFill>
                  <a:srgbClr val="E1E1E1">
                    <a:lumMod val="10000"/>
                  </a:srgbClr>
                </a:solidFill>
                <a:latin typeface="Segoe UI" panose="020B0502040204020203" pitchFamily="34" charset="0"/>
                <a:cs typeface="Segoe UI" panose="020B0502040204020203" pitchFamily="34" charset="0"/>
                <a:hlinkClick r:id="rId4"/>
              </a:rPr>
              <a:t>http://www.rethinkhealth.org/pulsecheck</a:t>
            </a:r>
            <a:r>
              <a:rPr lang="en-US" sz="1100" dirty="0">
                <a:solidFill>
                  <a:srgbClr val="E1E1E1">
                    <a:lumMod val="10000"/>
                  </a:srgbClr>
                </a:solidFill>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25499538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539" y="476950"/>
            <a:ext cx="6259214" cy="387798"/>
          </a:xfrm>
        </p:spPr>
        <p:txBody>
          <a:bodyPr/>
          <a:lstStyle/>
          <a:p>
            <a:r>
              <a:rPr lang="en-US" dirty="0"/>
              <a:t>A closer look at partnership maturity</a:t>
            </a:r>
          </a:p>
        </p:txBody>
      </p:sp>
      <p:sp>
        <p:nvSpPr>
          <p:cNvPr id="23" name="Text Box 4"/>
          <p:cNvSpPr txBox="1">
            <a:spLocks noChangeArrowheads="1"/>
          </p:cNvSpPr>
          <p:nvPr/>
        </p:nvSpPr>
        <p:spPr bwMode="auto">
          <a:xfrm>
            <a:off x="1068286" y="6411184"/>
            <a:ext cx="8137186" cy="430887"/>
          </a:xfrm>
          <a:prstGeom prst="rect">
            <a:avLst/>
          </a:prstGeom>
          <a:noFill/>
          <a:ln>
            <a:noFill/>
          </a:ln>
        </p:spPr>
        <p:txBody>
          <a:bodyPr wrap="square">
            <a:spAutoFit/>
          </a:bodyPr>
          <a:lstStyle>
            <a:lvl1pPr eaLnBrk="0" hangingPunct="0">
              <a:defRPr>
                <a:solidFill>
                  <a:schemeClr val="tx1"/>
                </a:solidFill>
                <a:latin typeface="Arial" charset="0"/>
                <a:ea typeface="ヒラギノ角ゴ Pro W3" charset="-128"/>
              </a:defRPr>
            </a:lvl1pPr>
            <a:lvl2pPr marL="742950" indent="-285750" eaLnBrk="0" hangingPunct="0">
              <a:defRPr>
                <a:solidFill>
                  <a:schemeClr val="tx1"/>
                </a:solidFill>
                <a:latin typeface="Arial" charset="0"/>
                <a:ea typeface="ヒラギノ角ゴ Pro W3" charset="-128"/>
              </a:defRPr>
            </a:lvl2pPr>
            <a:lvl3pPr marL="1143000" indent="-228600" eaLnBrk="0" hangingPunct="0">
              <a:defRPr>
                <a:solidFill>
                  <a:schemeClr val="tx1"/>
                </a:solidFill>
                <a:latin typeface="Arial" charset="0"/>
                <a:ea typeface="ヒラギノ角ゴ Pro W3" charset="-128"/>
              </a:defRPr>
            </a:lvl3pPr>
            <a:lvl4pPr marL="1600200" indent="-228600" eaLnBrk="0" hangingPunct="0">
              <a:defRPr>
                <a:solidFill>
                  <a:schemeClr val="tx1"/>
                </a:solidFill>
                <a:latin typeface="Arial" charset="0"/>
                <a:ea typeface="ヒラギノ角ゴ Pro W3" charset="-128"/>
              </a:defRPr>
            </a:lvl4pPr>
            <a:lvl5pPr marL="2057400" indent="-228600" eaLnBrk="0" hangingPunct="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pPr defTabSz="457200" eaLnBrk="1" hangingPunct="1">
              <a:spcAft>
                <a:spcPct val="50000"/>
              </a:spcAft>
            </a:pPr>
            <a:r>
              <a:rPr lang="en-US" sz="1100" dirty="0">
                <a:solidFill>
                  <a:prstClr val="black"/>
                </a:solidFill>
              </a:rPr>
              <a:t>Siegel B, Erickson J, Milstein B, Evans Pritchard K. Multisector partnerships need further development to fulfill aspirations for regional system change. Health Affairs. 2018;37(1):30-7.</a:t>
            </a:r>
          </a:p>
        </p:txBody>
      </p:sp>
      <p:grpSp>
        <p:nvGrpSpPr>
          <p:cNvPr id="24" name="Group 23"/>
          <p:cNvGrpSpPr/>
          <p:nvPr/>
        </p:nvGrpSpPr>
        <p:grpSpPr>
          <a:xfrm>
            <a:off x="307551" y="2106719"/>
            <a:ext cx="5371561" cy="3809071"/>
            <a:chOff x="484271" y="1064532"/>
            <a:chExt cx="7831817" cy="5234405"/>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srcRect r="12873"/>
            <a:stretch/>
          </p:blipFill>
          <p:spPr>
            <a:xfrm>
              <a:off x="484271" y="1064532"/>
              <a:ext cx="6875723" cy="5234405"/>
            </a:xfrm>
            <a:prstGeom prst="rect">
              <a:avLst/>
            </a:prstGeom>
            <a:ln>
              <a:solidFill>
                <a:schemeClr val="tx1">
                  <a:lumMod val="95000"/>
                  <a:lumOff val="5000"/>
                </a:schemeClr>
              </a:solidFill>
            </a:ln>
          </p:spPr>
        </p:pic>
        <p:pic>
          <p:nvPicPr>
            <p:cNvPr id="9" name="Picture 8"/>
            <p:cNvPicPr>
              <a:picLocks noChangeAspect="1"/>
            </p:cNvPicPr>
            <p:nvPr/>
          </p:nvPicPr>
          <p:blipFill>
            <a:blip r:embed="rId4"/>
            <a:stretch>
              <a:fillRect/>
            </a:stretch>
          </p:blipFill>
          <p:spPr>
            <a:xfrm>
              <a:off x="2855259" y="1323335"/>
              <a:ext cx="2823242" cy="1058716"/>
            </a:xfrm>
            <a:prstGeom prst="rect">
              <a:avLst/>
            </a:prstGeom>
            <a:ln>
              <a:noFill/>
            </a:ln>
          </p:spPr>
        </p:pic>
        <p:pic>
          <p:nvPicPr>
            <p:cNvPr id="10" name="Picture 9"/>
            <p:cNvPicPr>
              <a:picLocks noChangeAspect="1"/>
            </p:cNvPicPr>
            <p:nvPr/>
          </p:nvPicPr>
          <p:blipFill>
            <a:blip r:embed="rId4"/>
            <a:stretch>
              <a:fillRect/>
            </a:stretch>
          </p:blipFill>
          <p:spPr>
            <a:xfrm>
              <a:off x="5397394" y="1323335"/>
              <a:ext cx="1834344" cy="883664"/>
            </a:xfrm>
            <a:prstGeom prst="rect">
              <a:avLst/>
            </a:prstGeom>
            <a:ln>
              <a:noFill/>
            </a:ln>
          </p:spPr>
        </p:pic>
        <p:pic>
          <p:nvPicPr>
            <p:cNvPr id="11" name="Picture 10"/>
            <p:cNvPicPr>
              <a:picLocks noChangeAspect="1"/>
            </p:cNvPicPr>
            <p:nvPr/>
          </p:nvPicPr>
          <p:blipFill>
            <a:blip r:embed="rId4"/>
            <a:stretch>
              <a:fillRect/>
            </a:stretch>
          </p:blipFill>
          <p:spPr>
            <a:xfrm>
              <a:off x="5342324" y="1497695"/>
              <a:ext cx="2017670" cy="883664"/>
            </a:xfrm>
            <a:prstGeom prst="rect">
              <a:avLst/>
            </a:prstGeom>
            <a:ln>
              <a:noFill/>
            </a:ln>
          </p:spPr>
        </p:pic>
        <p:pic>
          <p:nvPicPr>
            <p:cNvPr id="12" name="Picture 11"/>
            <p:cNvPicPr>
              <a:picLocks noChangeAspect="1"/>
            </p:cNvPicPr>
            <p:nvPr/>
          </p:nvPicPr>
          <p:blipFill>
            <a:blip r:embed="rId4"/>
            <a:stretch>
              <a:fillRect/>
            </a:stretch>
          </p:blipFill>
          <p:spPr>
            <a:xfrm>
              <a:off x="2464805" y="1939527"/>
              <a:ext cx="1128017" cy="353065"/>
            </a:xfrm>
            <a:prstGeom prst="rect">
              <a:avLst/>
            </a:prstGeom>
            <a:ln>
              <a:noFill/>
            </a:ln>
          </p:spPr>
        </p:pic>
        <p:pic>
          <p:nvPicPr>
            <p:cNvPr id="13" name="Picture 12"/>
            <p:cNvPicPr>
              <a:picLocks noChangeAspect="1"/>
            </p:cNvPicPr>
            <p:nvPr/>
          </p:nvPicPr>
          <p:blipFill>
            <a:blip r:embed="rId5"/>
            <a:stretch>
              <a:fillRect/>
            </a:stretch>
          </p:blipFill>
          <p:spPr>
            <a:xfrm>
              <a:off x="2630718" y="2796989"/>
              <a:ext cx="2118776" cy="1214076"/>
            </a:xfrm>
            <a:prstGeom prst="rect">
              <a:avLst/>
            </a:prstGeom>
            <a:ln>
              <a:noFill/>
            </a:ln>
          </p:spPr>
        </p:pic>
        <p:pic>
          <p:nvPicPr>
            <p:cNvPr id="14" name="Picture 13"/>
            <p:cNvPicPr>
              <a:picLocks noChangeAspect="1"/>
            </p:cNvPicPr>
            <p:nvPr/>
          </p:nvPicPr>
          <p:blipFill>
            <a:blip r:embed="rId5"/>
            <a:stretch>
              <a:fillRect/>
            </a:stretch>
          </p:blipFill>
          <p:spPr>
            <a:xfrm>
              <a:off x="4443898" y="2857499"/>
              <a:ext cx="2118776" cy="1115145"/>
            </a:xfrm>
            <a:prstGeom prst="rect">
              <a:avLst/>
            </a:prstGeom>
            <a:ln>
              <a:noFill/>
            </a:ln>
          </p:spPr>
        </p:pic>
        <p:pic>
          <p:nvPicPr>
            <p:cNvPr id="15" name="Picture 14"/>
            <p:cNvPicPr>
              <a:picLocks noChangeAspect="1"/>
            </p:cNvPicPr>
            <p:nvPr/>
          </p:nvPicPr>
          <p:blipFill>
            <a:blip r:embed="rId5"/>
            <a:stretch>
              <a:fillRect/>
            </a:stretch>
          </p:blipFill>
          <p:spPr>
            <a:xfrm>
              <a:off x="5836553" y="2895920"/>
              <a:ext cx="1523441" cy="1115145"/>
            </a:xfrm>
            <a:prstGeom prst="rect">
              <a:avLst/>
            </a:prstGeom>
            <a:ln>
              <a:noFill/>
            </a:ln>
          </p:spPr>
        </p:pic>
        <p:pic>
          <p:nvPicPr>
            <p:cNvPr id="16" name="Picture 15"/>
            <p:cNvPicPr>
              <a:picLocks noChangeAspect="1"/>
            </p:cNvPicPr>
            <p:nvPr/>
          </p:nvPicPr>
          <p:blipFill>
            <a:blip r:embed="rId5"/>
            <a:stretch>
              <a:fillRect/>
            </a:stretch>
          </p:blipFill>
          <p:spPr>
            <a:xfrm>
              <a:off x="6101859" y="3246840"/>
              <a:ext cx="1258134" cy="670753"/>
            </a:xfrm>
            <a:prstGeom prst="rect">
              <a:avLst/>
            </a:prstGeom>
            <a:ln>
              <a:noFill/>
            </a:ln>
          </p:spPr>
        </p:pic>
        <p:sp>
          <p:nvSpPr>
            <p:cNvPr id="18" name="Rounded Rectangle 17"/>
            <p:cNvSpPr/>
            <p:nvPr/>
          </p:nvSpPr>
          <p:spPr>
            <a:xfrm>
              <a:off x="5017674" y="4175224"/>
              <a:ext cx="2342319" cy="206421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7" name="Picture 16"/>
            <p:cNvPicPr>
              <a:picLocks noChangeAspect="1"/>
            </p:cNvPicPr>
            <p:nvPr/>
          </p:nvPicPr>
          <p:blipFill>
            <a:blip r:embed="rId6"/>
            <a:stretch>
              <a:fillRect/>
            </a:stretch>
          </p:blipFill>
          <p:spPr>
            <a:xfrm>
              <a:off x="2458970" y="4322948"/>
              <a:ext cx="2711128" cy="1916487"/>
            </a:xfrm>
            <a:prstGeom prst="rect">
              <a:avLst/>
            </a:prstGeom>
            <a:ln>
              <a:noFill/>
            </a:ln>
          </p:spPr>
        </p:pic>
        <p:sp>
          <p:nvSpPr>
            <p:cNvPr id="19" name="TextBox 18"/>
            <p:cNvSpPr txBox="1"/>
            <p:nvPr/>
          </p:nvSpPr>
          <p:spPr>
            <a:xfrm flipH="1">
              <a:off x="2918656" y="1541335"/>
              <a:ext cx="5397432" cy="676713"/>
            </a:xfrm>
            <a:prstGeom prst="rect">
              <a:avLst/>
            </a:prstGeom>
            <a:noFill/>
            <a:ln>
              <a:noFill/>
            </a:ln>
          </p:spPr>
          <p:txBody>
            <a:bodyPr wrap="square" lIns="0" tIns="0" rIns="0" bIns="0" rtlCol="0" anchor="t" anchorCtr="0">
              <a:spAutoFit/>
            </a:bodyPr>
            <a:lstStyle/>
            <a:p>
              <a:r>
                <a:rPr lang="en-US" sz="1600" b="1" dirty="0"/>
                <a:t>N = 110 minimally poised </a:t>
              </a:r>
              <a:br>
                <a:rPr lang="en-US" sz="1600" b="1" dirty="0"/>
              </a:br>
              <a:r>
                <a:rPr lang="en-US" sz="1600" b="1" dirty="0"/>
                <a:t>for transformation</a:t>
              </a:r>
            </a:p>
          </p:txBody>
        </p:sp>
        <p:sp>
          <p:nvSpPr>
            <p:cNvPr id="20" name="TextBox 19"/>
            <p:cNvSpPr txBox="1"/>
            <p:nvPr/>
          </p:nvSpPr>
          <p:spPr>
            <a:xfrm flipH="1">
              <a:off x="2918656" y="3141420"/>
              <a:ext cx="4441337" cy="676713"/>
            </a:xfrm>
            <a:prstGeom prst="rect">
              <a:avLst/>
            </a:prstGeom>
            <a:noFill/>
            <a:ln>
              <a:noFill/>
            </a:ln>
          </p:spPr>
          <p:txBody>
            <a:bodyPr wrap="square" lIns="0" tIns="0" rIns="0" bIns="0" rtlCol="0" anchor="t" anchorCtr="0">
              <a:spAutoFit/>
            </a:bodyPr>
            <a:lstStyle/>
            <a:p>
              <a:r>
                <a:rPr lang="en-US" sz="1600" b="1" dirty="0"/>
                <a:t>N = 25 somewhat more poised </a:t>
              </a:r>
              <a:br>
                <a:rPr lang="en-US" sz="1600" b="1" dirty="0"/>
              </a:br>
              <a:r>
                <a:rPr lang="en-US" sz="1600" b="1" dirty="0"/>
                <a:t>for transformation</a:t>
              </a:r>
            </a:p>
          </p:txBody>
        </p:sp>
        <p:sp>
          <p:nvSpPr>
            <p:cNvPr id="22" name="TextBox 21"/>
            <p:cNvSpPr txBox="1"/>
            <p:nvPr/>
          </p:nvSpPr>
          <p:spPr>
            <a:xfrm flipH="1">
              <a:off x="2918656" y="4947551"/>
              <a:ext cx="5397432" cy="676713"/>
            </a:xfrm>
            <a:prstGeom prst="rect">
              <a:avLst/>
            </a:prstGeom>
            <a:noFill/>
            <a:ln>
              <a:noFill/>
            </a:ln>
          </p:spPr>
          <p:txBody>
            <a:bodyPr wrap="square" lIns="0" tIns="0" rIns="0" bIns="0" rtlCol="0" anchor="t" anchorCtr="0">
              <a:spAutoFit/>
            </a:bodyPr>
            <a:lstStyle/>
            <a:p>
              <a:r>
                <a:rPr lang="en-US" sz="1600" b="1" dirty="0"/>
                <a:t>N = 10 most poised </a:t>
              </a:r>
              <a:br>
                <a:rPr lang="en-US" sz="1600" b="1" dirty="0"/>
              </a:br>
              <a:r>
                <a:rPr lang="en-US" sz="1600" b="1" dirty="0"/>
                <a:t>for transformation</a:t>
              </a:r>
            </a:p>
          </p:txBody>
        </p:sp>
      </p:grpSp>
      <p:sp>
        <p:nvSpPr>
          <p:cNvPr id="21" name="Rectangle 20"/>
          <p:cNvSpPr/>
          <p:nvPr/>
        </p:nvSpPr>
        <p:spPr>
          <a:xfrm>
            <a:off x="5220847" y="2077787"/>
            <a:ext cx="3918255" cy="3939540"/>
          </a:xfrm>
          <a:prstGeom prst="rect">
            <a:avLst/>
          </a:prstGeom>
        </p:spPr>
        <p:txBody>
          <a:bodyPr wrap="square">
            <a:spAutoFit/>
          </a:bodyPr>
          <a:lstStyle/>
          <a:p>
            <a:pPr>
              <a:spcAft>
                <a:spcPts val="600"/>
              </a:spcAft>
              <a:defRPr/>
            </a:pPr>
            <a:r>
              <a:rPr lang="en-US" sz="2000" b="1" dirty="0">
                <a:solidFill>
                  <a:srgbClr val="ED6A36">
                    <a:lumMod val="75000"/>
                  </a:srgbClr>
                </a:solidFill>
                <a:latin typeface="Corbel"/>
              </a:rPr>
              <a:t>Selected Shortcomings</a:t>
            </a:r>
          </a:p>
          <a:p>
            <a:pPr marL="342900" indent="-342900">
              <a:spcAft>
                <a:spcPts val="600"/>
              </a:spcAft>
              <a:buFont typeface="Arial" panose="020B0604020202020204" pitchFamily="34" charset="0"/>
              <a:buChar char="•"/>
              <a:defRPr/>
            </a:pPr>
            <a:r>
              <a:rPr lang="en-US" sz="2000" b="1" dirty="0">
                <a:solidFill>
                  <a:prstClr val="black">
                    <a:lumMod val="75000"/>
                  </a:prstClr>
                </a:solidFill>
                <a:latin typeface="Corbel"/>
              </a:rPr>
              <a:t>Fragile governance, capacity</a:t>
            </a:r>
          </a:p>
          <a:p>
            <a:pPr marL="342900" indent="-342900">
              <a:spcAft>
                <a:spcPts val="600"/>
              </a:spcAft>
              <a:buFont typeface="Arial" panose="020B0604020202020204" pitchFamily="34" charset="0"/>
              <a:buChar char="•"/>
              <a:defRPr/>
            </a:pPr>
            <a:r>
              <a:rPr lang="en-US" sz="2000" b="1" dirty="0">
                <a:solidFill>
                  <a:prstClr val="black">
                    <a:lumMod val="75000"/>
                  </a:prstClr>
                </a:solidFill>
                <a:latin typeface="Corbel"/>
              </a:rPr>
              <a:t>Limited diversity, weak resident leadership</a:t>
            </a:r>
          </a:p>
          <a:p>
            <a:pPr marL="342900" indent="-342900">
              <a:spcAft>
                <a:spcPts val="600"/>
              </a:spcAft>
              <a:buFont typeface="Arial" panose="020B0604020202020204" pitchFamily="34" charset="0"/>
              <a:buChar char="•"/>
              <a:defRPr/>
            </a:pPr>
            <a:r>
              <a:rPr lang="en-US" sz="2000" b="1" dirty="0">
                <a:solidFill>
                  <a:prstClr val="black">
                    <a:lumMod val="75000"/>
                  </a:prstClr>
                </a:solidFill>
                <a:latin typeface="Corbel"/>
              </a:rPr>
              <a:t>Missing econ dev orgs, top health care execs, payers, </a:t>
            </a:r>
          </a:p>
          <a:p>
            <a:pPr marL="342900" indent="-342900">
              <a:spcAft>
                <a:spcPts val="600"/>
              </a:spcAft>
              <a:buFont typeface="Arial" panose="020B0604020202020204" pitchFamily="34" charset="0"/>
              <a:buChar char="•"/>
              <a:defRPr/>
            </a:pPr>
            <a:r>
              <a:rPr lang="en-US" sz="2000" b="1" dirty="0">
                <a:solidFill>
                  <a:prstClr val="black">
                    <a:lumMod val="75000"/>
                  </a:prstClr>
                </a:solidFill>
                <a:latin typeface="Corbel"/>
              </a:rPr>
              <a:t>Lopsided strategy</a:t>
            </a:r>
          </a:p>
          <a:p>
            <a:pPr marL="342900" indent="-342900">
              <a:spcAft>
                <a:spcPts val="600"/>
              </a:spcAft>
              <a:buFont typeface="Arial" panose="020B0604020202020204" pitchFamily="34" charset="0"/>
              <a:buChar char="•"/>
              <a:defRPr/>
            </a:pPr>
            <a:r>
              <a:rPr lang="en-US" sz="2000" b="1" dirty="0">
                <a:solidFill>
                  <a:prstClr val="black">
                    <a:lumMod val="75000"/>
                  </a:prstClr>
                </a:solidFill>
                <a:latin typeface="Corbel"/>
              </a:rPr>
              <a:t>Neutral conveners prioritize harmony over vested interests</a:t>
            </a:r>
          </a:p>
          <a:p>
            <a:pPr marL="342900" indent="-342900">
              <a:spcAft>
                <a:spcPts val="600"/>
              </a:spcAft>
              <a:buFont typeface="Arial" panose="020B0604020202020204" pitchFamily="34" charset="0"/>
              <a:buChar char="•"/>
              <a:defRPr/>
            </a:pPr>
            <a:r>
              <a:rPr lang="en-US" sz="2000" b="1" dirty="0">
                <a:solidFill>
                  <a:prstClr val="black">
                    <a:lumMod val="75000"/>
                  </a:prstClr>
                </a:solidFill>
                <a:latin typeface="Corbel"/>
              </a:rPr>
              <a:t>Rarely paid fully for the value they create</a:t>
            </a:r>
          </a:p>
        </p:txBody>
      </p:sp>
      <p:sp>
        <p:nvSpPr>
          <p:cNvPr id="3" name="Rectangle 2"/>
          <p:cNvSpPr/>
          <p:nvPr/>
        </p:nvSpPr>
        <p:spPr>
          <a:xfrm>
            <a:off x="234482" y="1462644"/>
            <a:ext cx="4758034" cy="400110"/>
          </a:xfrm>
          <a:prstGeom prst="rect">
            <a:avLst/>
          </a:prstGeom>
        </p:spPr>
        <p:txBody>
          <a:bodyPr wrap="none">
            <a:spAutoFit/>
          </a:bodyPr>
          <a:lstStyle/>
          <a:p>
            <a:r>
              <a:rPr lang="en-US" sz="2000" b="1" dirty="0">
                <a:solidFill>
                  <a:schemeClr val="accent2">
                    <a:lumMod val="75000"/>
                  </a:schemeClr>
                </a:solidFill>
                <a:latin typeface="Corbel"/>
              </a:rPr>
              <a:t>N = 145 noteworthy multisector ventures </a:t>
            </a:r>
            <a:endParaRPr lang="en-US" sz="2000" dirty="0">
              <a:solidFill>
                <a:schemeClr val="accent2">
                  <a:lumMod val="75000"/>
                </a:schemeClr>
              </a:solidFill>
            </a:endParaRPr>
          </a:p>
        </p:txBody>
      </p:sp>
      <p:pic>
        <p:nvPicPr>
          <p:cNvPr id="25" name="Picture 24"/>
          <p:cNvPicPr>
            <a:picLocks noChangeAspect="1"/>
          </p:cNvPicPr>
          <p:nvPr/>
        </p:nvPicPr>
        <p:blipFill rotWithShape="1">
          <a:blip r:embed="rId7"/>
          <a:srcRect l="21006" b="51653"/>
          <a:stretch/>
        </p:blipFill>
        <p:spPr>
          <a:xfrm>
            <a:off x="6699927" y="178131"/>
            <a:ext cx="2251612" cy="1499546"/>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26" name="Picture 25"/>
          <p:cNvPicPr>
            <a:picLocks noChangeAspect="1"/>
          </p:cNvPicPr>
          <p:nvPr/>
        </p:nvPicPr>
        <p:blipFill rotWithShape="1">
          <a:blip r:embed="rId8">
            <a:extLst>
              <a:ext uri="{28A0092B-C50C-407E-A947-70E740481C1C}">
                <a14:useLocalDpi xmlns:a14="http://schemas.microsoft.com/office/drawing/2010/main" val="0"/>
              </a:ext>
            </a:extLst>
          </a:blip>
          <a:srcRect t="4095" r="43206" b="82212"/>
          <a:stretch/>
        </p:blipFill>
        <p:spPr>
          <a:xfrm>
            <a:off x="5231973" y="1329136"/>
            <a:ext cx="2164360" cy="550068"/>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334618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ReThink Health Theme">
  <a:themeElements>
    <a:clrScheme name="RTH - Color Palette 2018">
      <a:dk1>
        <a:srgbClr val="000000"/>
      </a:dk1>
      <a:lt1>
        <a:srgbClr val="535454"/>
      </a:lt1>
      <a:dk2>
        <a:srgbClr val="9B9B9C"/>
      </a:dk2>
      <a:lt2>
        <a:srgbClr val="FFFFFF"/>
      </a:lt2>
      <a:accent1>
        <a:srgbClr val="E86916"/>
      </a:accent1>
      <a:accent2>
        <a:srgbClr val="00A7A7"/>
      </a:accent2>
      <a:accent3>
        <a:srgbClr val="2687BF"/>
      </a:accent3>
      <a:accent4>
        <a:srgbClr val="A08ABC"/>
      </a:accent4>
      <a:accent5>
        <a:srgbClr val="8DC63F"/>
      </a:accent5>
      <a:accent6>
        <a:srgbClr val="FCAF17"/>
      </a:accent6>
      <a:hlink>
        <a:srgbClr val="00A8A8"/>
      </a:hlink>
      <a:folHlink>
        <a:srgbClr val="6B80A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t" anchorCtr="0">
        <a:spAutoFit/>
      </a:bodyPr>
      <a:lstStyle>
        <a:defPPr>
          <a:defRPr sz="3200" dirty="0" err="1" smtClean="0"/>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Think Health Theme">
  <a:themeElements>
    <a:clrScheme name="RTH - Color Palette 2018">
      <a:dk1>
        <a:srgbClr val="000000"/>
      </a:dk1>
      <a:lt1>
        <a:srgbClr val="535454"/>
      </a:lt1>
      <a:dk2>
        <a:srgbClr val="9B9B9C"/>
      </a:dk2>
      <a:lt2>
        <a:srgbClr val="FFFFFF"/>
      </a:lt2>
      <a:accent1>
        <a:srgbClr val="E86916"/>
      </a:accent1>
      <a:accent2>
        <a:srgbClr val="00A7A7"/>
      </a:accent2>
      <a:accent3>
        <a:srgbClr val="2687BF"/>
      </a:accent3>
      <a:accent4>
        <a:srgbClr val="A08ABC"/>
      </a:accent4>
      <a:accent5>
        <a:srgbClr val="8DC63F"/>
      </a:accent5>
      <a:accent6>
        <a:srgbClr val="FCAF17"/>
      </a:accent6>
      <a:hlink>
        <a:srgbClr val="00A8A8"/>
      </a:hlink>
      <a:folHlink>
        <a:srgbClr val="6B80A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t" anchorCtr="0">
        <a:spAutoFit/>
      </a:bodyPr>
      <a:lstStyle>
        <a:defPPr>
          <a:defRPr sz="3200" dirty="0" err="1" smtClean="0"/>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TH - Color Palette 2018">
    <a:dk1>
      <a:srgbClr val="000000"/>
    </a:dk1>
    <a:lt1>
      <a:srgbClr val="535454"/>
    </a:lt1>
    <a:dk2>
      <a:srgbClr val="9B9B9C"/>
    </a:dk2>
    <a:lt2>
      <a:srgbClr val="FFFFFF"/>
    </a:lt2>
    <a:accent1>
      <a:srgbClr val="E86916"/>
    </a:accent1>
    <a:accent2>
      <a:srgbClr val="00A7A7"/>
    </a:accent2>
    <a:accent3>
      <a:srgbClr val="2687BF"/>
    </a:accent3>
    <a:accent4>
      <a:srgbClr val="A08ABC"/>
    </a:accent4>
    <a:accent5>
      <a:srgbClr val="8DC63F"/>
    </a:accent5>
    <a:accent6>
      <a:srgbClr val="FCAF17"/>
    </a:accent6>
    <a:hlink>
      <a:srgbClr val="00A8A8"/>
    </a:hlink>
    <a:folHlink>
      <a:srgbClr val="6B80A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22370</TotalTime>
  <Words>719</Words>
  <Application>Microsoft Macintosh PowerPoint</Application>
  <PresentationFormat>On-screen Show (4:3)</PresentationFormat>
  <Paragraphs>91</Paragraphs>
  <Slides>15</Slides>
  <Notes>9</Notes>
  <HiddenSlides>0</HiddenSlides>
  <MMClips>1</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ReThink Health Theme</vt:lpstr>
      <vt:lpstr>1_ReThink Health Theme</vt:lpstr>
      <vt:lpstr>PowerPoint Presentation</vt:lpstr>
      <vt:lpstr>PowerPoint Presentation</vt:lpstr>
      <vt:lpstr>The Thriving Together Springboard shows how we can convert loss into renewal</vt:lpstr>
      <vt:lpstr>PowerPoint Presentation</vt:lpstr>
      <vt:lpstr>The necessary transformation</vt:lpstr>
      <vt:lpstr>The necessary transformation</vt:lpstr>
      <vt:lpstr>Inspiration from successful stewards</vt:lpstr>
      <vt:lpstr> Multisector partnerships are on the rise</vt:lpstr>
      <vt:lpstr>A closer look at partnership maturity</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Julie Sherman</dc:creator>
  <cp:keywords/>
  <dc:description/>
  <cp:lastModifiedBy>PATRICK</cp:lastModifiedBy>
  <cp:revision>503</cp:revision>
  <cp:lastPrinted>2017-06-08T18:01:40Z</cp:lastPrinted>
  <dcterms:created xsi:type="dcterms:W3CDTF">2017-05-11T15:47:54Z</dcterms:created>
  <dcterms:modified xsi:type="dcterms:W3CDTF">2021-11-09T18:09:52Z</dcterms:modified>
  <cp:category/>
</cp:coreProperties>
</file>