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handoutMasterIdLst>
    <p:handoutMasterId r:id="rId25"/>
  </p:handoutMasterIdLst>
  <p:sldIdLst>
    <p:sldId id="430" r:id="rId2"/>
    <p:sldId id="431" r:id="rId3"/>
    <p:sldId id="433" r:id="rId4"/>
    <p:sldId id="495" r:id="rId5"/>
    <p:sldId id="423" r:id="rId6"/>
    <p:sldId id="494" r:id="rId7"/>
    <p:sldId id="493" r:id="rId8"/>
    <p:sldId id="390" r:id="rId9"/>
    <p:sldId id="471" r:id="rId10"/>
    <p:sldId id="472" r:id="rId11"/>
    <p:sldId id="498" r:id="rId12"/>
    <p:sldId id="491" r:id="rId13"/>
    <p:sldId id="426" r:id="rId14"/>
    <p:sldId id="427" r:id="rId15"/>
    <p:sldId id="368" r:id="rId16"/>
    <p:sldId id="474" r:id="rId17"/>
    <p:sldId id="499" r:id="rId18"/>
    <p:sldId id="475" r:id="rId19"/>
    <p:sldId id="476" r:id="rId20"/>
    <p:sldId id="477" r:id="rId21"/>
    <p:sldId id="488" r:id="rId22"/>
    <p:sldId id="49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Karyl)" id="{EA13C7F8-BD40-4CE3-A5FF-4613B2113555}">
          <p14:sldIdLst/>
        </p14:section>
        <p14:section name="HCD Opportunities for Alignment (Rita, Kate, Karyl, Stuart))" id="{214EB021-F420-4ADD-885F-4DCB55D1B847}">
          <p14:sldIdLst/>
        </p14:section>
        <p14:section name="Movement to Thrive Together (Soma)" id="{85C8A43B-756E-4CB6-9F26-33D9FDA2BBDD}">
          <p14:sldIdLst/>
        </p14:section>
        <p14:section name="Series Overview (Ella) 20 mins" id="{484D18ED-20D0-4211-B4D0-0FACF21242B0}">
          <p14:sldIdLst/>
        </p14:section>
        <p14:section name="Stories of Stewards in Action (50 mins)" id="{D139D51E-70BC-41EA-9DC3-7B9FB557095D}">
          <p14:sldIdLst>
            <p14:sldId id="430"/>
            <p14:sldId id="431"/>
            <p14:sldId id="433"/>
            <p14:sldId id="495"/>
            <p14:sldId id="423"/>
            <p14:sldId id="494"/>
            <p14:sldId id="493"/>
            <p14:sldId id="390"/>
            <p14:sldId id="471"/>
            <p14:sldId id="472"/>
            <p14:sldId id="498"/>
            <p14:sldId id="491"/>
          </p14:sldIdLst>
        </p14:section>
        <p14:section name="Stewardship Journey &amp; Self-Assessment (12 mins)" id="{8ED21DE1-B9F8-46EE-A331-7B7C8F6343C1}">
          <p14:sldIdLst>
            <p14:sldId id="426"/>
            <p14:sldId id="427"/>
            <p14:sldId id="368"/>
            <p14:sldId id="474"/>
            <p14:sldId id="499"/>
            <p14:sldId id="475"/>
            <p14:sldId id="476"/>
            <p14:sldId id="477"/>
            <p14:sldId id="488"/>
          </p14:sldIdLst>
        </p14:section>
        <p14:section name="The Journey Ahead (Lindsey) (12.5 mins)" id="{771375FC-AFFD-4FE9-9AE2-5358F517C4ED}">
          <p14:sldIdLst>
            <p14:sldId id="492"/>
          </p14:sldIdLst>
        </p14:section>
        <p14:section name="Wrap Up (Kate)" id="{E4A9468E-987D-4F3A-9056-D68730EF0A96}">
          <p14:sldIdLst/>
        </p14:section>
      </p14:sectionLst>
    </p:ex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Wright" initials="KW"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F3E9"/>
    <a:srgbClr val="74C5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6B25FF-3AE5-4B5E-8892-53C4AAA2D775}" v="31" dt="2021-10-22T13:43:13.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48" autoAdjust="0"/>
    <p:restoredTop sz="86395" autoAdjust="0"/>
  </p:normalViewPr>
  <p:slideViewPr>
    <p:cSldViewPr snapToGrid="0" snapToObjects="1">
      <p:cViewPr varScale="1">
        <p:scale>
          <a:sx n="73" d="100"/>
          <a:sy n="73" d="100"/>
        </p:scale>
        <p:origin x="-150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504"/>
    </p:cViewPr>
  </p:sorterViewPr>
  <p:notesViewPr>
    <p:cSldViewPr snapToGrid="0" snapToObjects="1">
      <p:cViewPr varScale="1">
        <p:scale>
          <a:sx n="164" d="100"/>
          <a:sy n="164" d="100"/>
        </p:scale>
        <p:origin x="6672" y="184"/>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71" Type="http://schemas.microsoft.com/office/2016/11/relationships/changesInfo" Target="changesInfos/changesInfo1.xml"/><Relationship Id="rId72"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theme" Target="theme/theme1.xml"/><Relationship Id="rId31" Type="http://schemas.openxmlformats.org/officeDocument/2006/relationships/tableStyles" Target="tableStyles.xml"/><Relationship Id="rId6" Type="http://schemas.openxmlformats.org/officeDocument/2006/relationships/slide" Target="slides/slide5.xml"/><Relationship Id="rId9" Type="http://schemas.openxmlformats.org/officeDocument/2006/relationships/slide" Target="slides/slide8.xml"/><Relationship Id="rId7" Type="http://schemas.openxmlformats.org/officeDocument/2006/relationships/slide" Target="slides/slide6.xml"/><Relationship Id="rId8" Type="http://schemas.openxmlformats.org/officeDocument/2006/relationships/slide" Target="slides/slide7.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Alexander" userId="eHhQT32ZqOKUzA49lTA7jOhmXn4pazsBszRROFcqG/E=" providerId="None" clId="Web-{EC6B25FF-3AE5-4B5E-8892-53C4AAA2D775}"/>
    <pc:docChg chg="modSld">
      <pc:chgData name="Lindsey  Alexander" userId="eHhQT32ZqOKUzA49lTA7jOhmXn4pazsBszRROFcqG/E=" providerId="None" clId="Web-{EC6B25FF-3AE5-4B5E-8892-53C4AAA2D775}" dt="2021-10-22T13:43:13.574" v="3"/>
      <pc:docMkLst>
        <pc:docMk/>
      </pc:docMkLst>
      <pc:sldChg chg="addSp delSp modSp">
        <pc:chgData name="Lindsey  Alexander" userId="eHhQT32ZqOKUzA49lTA7jOhmXn4pazsBszRROFcqG/E=" providerId="None" clId="Web-{EC6B25FF-3AE5-4B5E-8892-53C4AAA2D775}" dt="2021-10-22T13:42:23.996" v="1"/>
        <pc:sldMkLst>
          <pc:docMk/>
          <pc:sldMk cId="4260252548" sldId="304"/>
        </pc:sldMkLst>
        <pc:picChg chg="add del mod">
          <ac:chgData name="Lindsey  Alexander" userId="eHhQT32ZqOKUzA49lTA7jOhmXn4pazsBszRROFcqG/E=" providerId="None" clId="Web-{EC6B25FF-3AE5-4B5E-8892-53C4AAA2D775}" dt="2021-10-22T13:42:23.996" v="1"/>
          <ac:picMkLst>
            <pc:docMk/>
            <pc:sldMk cId="4260252548" sldId="304"/>
            <ac:picMk id="5" creationId="{999CAEC8-95F0-4739-9660-442825B268AC}"/>
          </ac:picMkLst>
        </pc:picChg>
      </pc:sldChg>
      <pc:sldChg chg="addSp modSp">
        <pc:chgData name="Lindsey  Alexander" userId="eHhQT32ZqOKUzA49lTA7jOhmXn4pazsBszRROFcqG/E=" providerId="None" clId="Web-{EC6B25FF-3AE5-4B5E-8892-53C4AAA2D775}" dt="2021-10-22T13:43:13.574" v="3"/>
        <pc:sldMkLst>
          <pc:docMk/>
          <pc:sldMk cId="1963332634" sldId="330"/>
        </pc:sldMkLst>
        <pc:picChg chg="add mod">
          <ac:chgData name="Lindsey  Alexander" userId="eHhQT32ZqOKUzA49lTA7jOhmXn4pazsBszRROFcqG/E=" providerId="None" clId="Web-{EC6B25FF-3AE5-4B5E-8892-53C4AAA2D775}" dt="2021-10-22T13:42:52.965" v="2"/>
          <ac:picMkLst>
            <pc:docMk/>
            <pc:sldMk cId="1963332634" sldId="330"/>
            <ac:picMk id="3" creationId="{BAE7D749-DAC8-43F4-B745-AFCAF589FEA6}"/>
          </ac:picMkLst>
        </pc:picChg>
        <pc:picChg chg="add mod">
          <ac:chgData name="Lindsey  Alexander" userId="eHhQT32ZqOKUzA49lTA7jOhmXn4pazsBszRROFcqG/E=" providerId="None" clId="Web-{EC6B25FF-3AE5-4B5E-8892-53C4AAA2D775}" dt="2021-10-22T13:43:13.574" v="3"/>
          <ac:picMkLst>
            <pc:docMk/>
            <pc:sldMk cId="1963332634" sldId="330"/>
            <ac:picMk id="4" creationId="{E8F89D91-16E3-45B6-B99F-807EC0F7B73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5AAD9B5-AFF7-4247-AE80-286A26D43C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24A76FE1-E7F8-6340-B531-6D241EC583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3D47A4-BB08-1D44-B5AC-C85A826F3B55}" type="datetimeFigureOut">
              <a:rPr lang="en-US" smtClean="0"/>
              <a:t>11/9/21</a:t>
            </a:fld>
            <a:endParaRPr lang="en-US"/>
          </a:p>
        </p:txBody>
      </p:sp>
      <p:sp>
        <p:nvSpPr>
          <p:cNvPr id="4" name="Footer Placeholder 3">
            <a:extLst>
              <a:ext uri="{FF2B5EF4-FFF2-40B4-BE49-F238E27FC236}">
                <a16:creationId xmlns="" xmlns:a16="http://schemas.microsoft.com/office/drawing/2014/main" id="{128131FF-B68A-3F44-8E45-37B1EF6981B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061D50EB-D2EF-6449-8808-A08FEE3DD2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442094-9992-BC44-9407-5345A98E98F0}" type="slidenum">
              <a:rPr lang="en-US" smtClean="0"/>
              <a:t>‹#›</a:t>
            </a:fld>
            <a:endParaRPr lang="en-US"/>
          </a:p>
        </p:txBody>
      </p:sp>
    </p:spTree>
    <p:extLst>
      <p:ext uri="{BB962C8B-B14F-4D97-AF65-F5344CB8AC3E}">
        <p14:creationId xmlns:p14="http://schemas.microsoft.com/office/powerpoint/2010/main" val="1706506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charset="0"/>
              </a:defRPr>
            </a:lvl1pPr>
          </a:lstStyle>
          <a:p>
            <a:fld id="{4E122BE6-D8AA-0D4B-B5D7-5FCA66931AEF}" type="datetimeFigureOut">
              <a:rPr lang="en-US" smtClean="0"/>
              <a:pPr/>
              <a:t>11/9/21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charset="0"/>
              </a:defRPr>
            </a:lvl1pPr>
          </a:lstStyle>
          <a:p>
            <a:fld id="{E8350518-DE91-E84F-893F-B44B6B2269C1}" type="slidenum">
              <a:rPr lang="en-US" smtClean="0"/>
              <a:pPr/>
              <a:t>‹#›</a:t>
            </a:fld>
            <a:endParaRPr lang="en-US" dirty="0"/>
          </a:p>
        </p:txBody>
      </p:sp>
    </p:spTree>
    <p:extLst>
      <p:ext uri="{BB962C8B-B14F-4D97-AF65-F5344CB8AC3E}">
        <p14:creationId xmlns:p14="http://schemas.microsoft.com/office/powerpoint/2010/main" val="715733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charset="0"/>
        <a:ea typeface="+mn-ea"/>
        <a:cs typeface="+mn-cs"/>
      </a:defRPr>
    </a:lvl1pPr>
    <a:lvl2pPr marL="457200" algn="l" defTabSz="914400" rtl="0" eaLnBrk="1" latinLnBrk="0" hangingPunct="1">
      <a:defRPr sz="1200" b="0" i="0" kern="1200">
        <a:solidFill>
          <a:schemeClr val="tx1"/>
        </a:solidFill>
        <a:latin typeface="Arial Regular" charset="0"/>
        <a:ea typeface="+mn-ea"/>
        <a:cs typeface="+mn-cs"/>
      </a:defRPr>
    </a:lvl2pPr>
    <a:lvl3pPr marL="914400" algn="l" defTabSz="914400" rtl="0" eaLnBrk="1" latinLnBrk="0" hangingPunct="1">
      <a:defRPr sz="1200" b="0" i="0" kern="1200">
        <a:solidFill>
          <a:schemeClr val="tx1"/>
        </a:solidFill>
        <a:latin typeface="Arial Regular" charset="0"/>
        <a:ea typeface="+mn-ea"/>
        <a:cs typeface="+mn-cs"/>
      </a:defRPr>
    </a:lvl3pPr>
    <a:lvl4pPr marL="1371600" algn="l" defTabSz="914400" rtl="0" eaLnBrk="1" latinLnBrk="0" hangingPunct="1">
      <a:defRPr sz="1200" b="0" i="0" kern="1200">
        <a:solidFill>
          <a:schemeClr val="tx1"/>
        </a:solidFill>
        <a:latin typeface="Arial Regular" charset="0"/>
        <a:ea typeface="+mn-ea"/>
        <a:cs typeface="+mn-cs"/>
      </a:defRPr>
    </a:lvl4pPr>
    <a:lvl5pPr marL="1828800" algn="l" defTabSz="914400" rtl="0" eaLnBrk="1" latinLnBrk="0" hangingPunct="1">
      <a:defRPr sz="1200" b="0" i="0" kern="1200">
        <a:solidFill>
          <a:schemeClr val="tx1"/>
        </a:solidFill>
        <a:latin typeface="Arial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How could Fox Cities benefit from looking ahead a generation or two to imagine what kind of community we might want to be.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Support for Imagine Fox Cities has been provided by grants from the Bright Idea Fund and David L. and Rita E. Nelson Family Fund, both within the Community Foundation, as well as major contributions from Bank of Kaukauna, </a:t>
            </a:r>
            <a:r>
              <a:rPr lang="en-US" sz="1200" dirty="0" err="1"/>
              <a:t>Boldt</a:t>
            </a:r>
            <a:r>
              <a:rPr lang="en-US" sz="1200" dirty="0"/>
              <a:t>, Community First Credit </a:t>
            </a:r>
            <a:r>
              <a:rPr lang="en-US" sz="1200" dirty="0" err="1"/>
              <a:t>Union,Galloway</a:t>
            </a:r>
            <a:r>
              <a:rPr lang="en-US" sz="1200" dirty="0"/>
              <a:t>, SECURA, </a:t>
            </a:r>
            <a:r>
              <a:rPr lang="en-US" sz="1200" dirty="0" err="1"/>
              <a:t>ThedaCare</a:t>
            </a:r>
            <a:r>
              <a:rPr lang="en-US" sz="1200" dirty="0"/>
              <a:t>, and Thrivent. Additional support came from Kimberly-Clark, Miller Electric, NAI </a:t>
            </a:r>
            <a:r>
              <a:rPr lang="en-US" sz="1200" dirty="0" err="1"/>
              <a:t>Pfefferle</a:t>
            </a:r>
            <a:r>
              <a:rPr lang="en-US" sz="1200" dirty="0"/>
              <a:t> and United Way.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8350518-DE91-E84F-893F-B44B6B2269C1}" type="slidenum">
              <a:rPr lang="en-US" smtClean="0"/>
              <a:pPr/>
              <a:t>1</a:t>
            </a:fld>
            <a:endParaRPr lang="en-US" dirty="0"/>
          </a:p>
        </p:txBody>
      </p:sp>
    </p:spTree>
    <p:extLst>
      <p:ext uri="{BB962C8B-B14F-4D97-AF65-F5344CB8AC3E}">
        <p14:creationId xmlns:p14="http://schemas.microsoft.com/office/powerpoint/2010/main" val="2667211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350518-DE91-E84F-893F-B44B6B2269C1}" type="slidenum">
              <a:rPr lang="en-US" smtClean="0"/>
              <a:pPr/>
              <a:t>4</a:t>
            </a:fld>
            <a:endParaRPr lang="en-US" dirty="0"/>
          </a:p>
        </p:txBody>
      </p:sp>
    </p:spTree>
    <p:extLst>
      <p:ext uri="{BB962C8B-B14F-4D97-AF65-F5344CB8AC3E}">
        <p14:creationId xmlns:p14="http://schemas.microsoft.com/office/powerpoint/2010/main" val="2897921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cc3b65979f_1_1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9" name="Google Shape;1539;gcc3b65979f_1_1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41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50518-DE91-E84F-893F-B44B6B2269C1}" type="slidenum">
              <a:rPr lang="en-US" smtClean="0"/>
              <a:pPr/>
              <a:t>6</a:t>
            </a:fld>
            <a:endParaRPr lang="en-US" dirty="0"/>
          </a:p>
        </p:txBody>
      </p:sp>
    </p:spTree>
    <p:extLst>
      <p:ext uri="{BB962C8B-B14F-4D97-AF65-F5344CB8AC3E}">
        <p14:creationId xmlns:p14="http://schemas.microsoft.com/office/powerpoint/2010/main" val="2615825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50518-DE91-E84F-893F-B44B6B2269C1}" type="slidenum">
              <a:rPr lang="en-US" smtClean="0"/>
              <a:pPr/>
              <a:t>7</a:t>
            </a:fld>
            <a:endParaRPr lang="en-US" dirty="0"/>
          </a:p>
        </p:txBody>
      </p:sp>
    </p:spTree>
    <p:extLst>
      <p:ext uri="{BB962C8B-B14F-4D97-AF65-F5344CB8AC3E}">
        <p14:creationId xmlns:p14="http://schemas.microsoft.com/office/powerpoint/2010/main" val="3357324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cc3b65979f_1_1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9" name="Google Shape;1539;gcc3b65979f_1_1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9010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50518-DE91-E84F-893F-B44B6B2269C1}" type="slidenum">
              <a:rPr lang="en-US" smtClean="0"/>
              <a:pPr/>
              <a:t>9</a:t>
            </a:fld>
            <a:endParaRPr lang="en-US" dirty="0"/>
          </a:p>
        </p:txBody>
      </p:sp>
    </p:spTree>
    <p:extLst>
      <p:ext uri="{BB962C8B-B14F-4D97-AF65-F5344CB8AC3E}">
        <p14:creationId xmlns:p14="http://schemas.microsoft.com/office/powerpoint/2010/main" val="2376762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3D525-A19B-49E3-A902-50BF3873486F}" type="slidenum">
              <a:rPr lang="en-US" smtClean="0"/>
              <a:pPr/>
              <a:t>13</a:t>
            </a:fld>
            <a:endParaRPr lang="en-US" dirty="0"/>
          </a:p>
        </p:txBody>
      </p:sp>
      <p:sp>
        <p:nvSpPr>
          <p:cNvPr id="123906" name="Rectangle 2"/>
          <p:cNvSpPr>
            <a:spLocks noGrp="1" noRot="1" noChangeAspect="1" noChangeArrowheads="1" noTextEdit="1"/>
          </p:cNvSpPr>
          <p:nvPr>
            <p:ph type="sldImg"/>
          </p:nvPr>
        </p:nvSpPr>
        <p:spPr>
          <a:xfrm>
            <a:off x="971550" y="758825"/>
            <a:ext cx="5062538" cy="3797300"/>
          </a:xfrm>
          <a:ln/>
        </p:spPr>
      </p:sp>
      <p:sp>
        <p:nvSpPr>
          <p:cNvPr id="123907" name="Rectangle 3"/>
          <p:cNvSpPr>
            <a:spLocks noGrp="1" noChangeArrowheads="1"/>
          </p:cNvSpPr>
          <p:nvPr>
            <p:ph type="body" idx="1"/>
          </p:nvPr>
        </p:nvSpPr>
        <p:spPr>
          <a:xfrm>
            <a:off x="699587" y="4808189"/>
            <a:ext cx="5603015" cy="4552764"/>
          </a:xfrm>
          <a:ln/>
        </p:spPr>
        <p:txBody>
          <a:bodyPr/>
          <a:lstStyle/>
          <a:p>
            <a:endParaRPr lang="en-US" dirty="0"/>
          </a:p>
        </p:txBody>
      </p:sp>
    </p:spTree>
    <p:extLst>
      <p:ext uri="{BB962C8B-B14F-4D97-AF65-F5344CB8AC3E}">
        <p14:creationId xmlns:p14="http://schemas.microsoft.com/office/powerpoint/2010/main" val="3488947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3D525-A19B-49E3-A902-50BF3873486F}" type="slidenum">
              <a:rPr lang="en-US" smtClean="0"/>
              <a:pPr/>
              <a:t>14</a:t>
            </a:fld>
            <a:endParaRPr lang="en-US" dirty="0"/>
          </a:p>
        </p:txBody>
      </p:sp>
      <p:sp>
        <p:nvSpPr>
          <p:cNvPr id="123906" name="Rectangle 2"/>
          <p:cNvSpPr>
            <a:spLocks noGrp="1" noRot="1" noChangeAspect="1" noChangeArrowheads="1" noTextEdit="1"/>
          </p:cNvSpPr>
          <p:nvPr>
            <p:ph type="sldImg"/>
          </p:nvPr>
        </p:nvSpPr>
        <p:spPr>
          <a:xfrm>
            <a:off x="971550" y="758825"/>
            <a:ext cx="5062538" cy="3797300"/>
          </a:xfrm>
          <a:ln/>
        </p:spPr>
      </p:sp>
      <p:sp>
        <p:nvSpPr>
          <p:cNvPr id="123907" name="Rectangle 3"/>
          <p:cNvSpPr>
            <a:spLocks noGrp="1" noChangeArrowheads="1"/>
          </p:cNvSpPr>
          <p:nvPr>
            <p:ph type="body" idx="1"/>
          </p:nvPr>
        </p:nvSpPr>
        <p:spPr>
          <a:xfrm>
            <a:off x="699587" y="4808189"/>
            <a:ext cx="5603015" cy="4552764"/>
          </a:xfrm>
          <a:ln/>
        </p:spPr>
        <p:txBody>
          <a:bodyPr/>
          <a:lstStyle/>
          <a:p>
            <a:endParaRPr lang="en-US" dirty="0"/>
          </a:p>
        </p:txBody>
      </p:sp>
    </p:spTree>
    <p:extLst>
      <p:ext uri="{BB962C8B-B14F-4D97-AF65-F5344CB8AC3E}">
        <p14:creationId xmlns:p14="http://schemas.microsoft.com/office/powerpoint/2010/main" val="1727869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Author Title Page w Twitter">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0869E5C-BFB5-A941-BB49-F2593A9D0D1A}"/>
              </a:ext>
            </a:extLst>
          </p:cNvPr>
          <p:cNvPicPr>
            <a:picLocks noChangeAspect="1"/>
          </p:cNvPicPr>
          <p:nvPr userDrawn="1"/>
        </p:nvPicPr>
        <p:blipFill>
          <a:blip r:embed="rId2"/>
          <a:stretch>
            <a:fillRect/>
          </a:stretch>
        </p:blipFill>
        <p:spPr>
          <a:xfrm>
            <a:off x="6" y="2034540"/>
            <a:ext cx="9143999" cy="4823460"/>
          </a:xfrm>
          <a:prstGeom prst="rect">
            <a:avLst/>
          </a:prstGeom>
        </p:spPr>
      </p:pic>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 Placeholder 26"/>
          <p:cNvSpPr>
            <a:spLocks noGrp="1"/>
          </p:cNvSpPr>
          <p:nvPr>
            <p:ph type="body" sz="quarter" idx="16" hasCustomPrompt="1"/>
          </p:nvPr>
        </p:nvSpPr>
        <p:spPr>
          <a:xfrm>
            <a:off x="457200" y="3976321"/>
            <a:ext cx="4195636"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2" y="4495312"/>
            <a:ext cx="2818720"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cxnSp>
        <p:nvCxnSpPr>
          <p:cNvPr id="35" name="Straight Connector 34"/>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45" name="Text Placeholder 30"/>
          <p:cNvSpPr>
            <a:spLocks noGrp="1"/>
          </p:cNvSpPr>
          <p:nvPr>
            <p:ph type="body" sz="quarter" idx="18" hasCustomPrompt="1"/>
          </p:nvPr>
        </p:nvSpPr>
        <p:spPr>
          <a:xfrm>
            <a:off x="457200" y="5394174"/>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Footer only">
    <p:spTree>
      <p:nvGrpSpPr>
        <p:cNvPr id="1" name=""/>
        <p:cNvGrpSpPr/>
        <p:nvPr/>
      </p:nvGrpSpPr>
      <p:grpSpPr>
        <a:xfrm>
          <a:off x="0" y="0"/>
          <a:ext cx="0" cy="0"/>
          <a:chOff x="0" y="0"/>
          <a:chExt cx="0" cy="0"/>
        </a:xfrm>
      </p:grpSpPr>
      <p:sp>
        <p:nvSpPr>
          <p:cNvPr id="2" name="Rectangle 1"/>
          <p:cNvSpPr/>
          <p:nvPr userDrawn="1"/>
        </p:nvSpPr>
        <p:spPr>
          <a:xfrm>
            <a:off x="0" y="0"/>
            <a:ext cx="9144000" cy="6307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 Blank - No Footer / Header">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ubtitle / Bullet Points">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5"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8" name="Text Placeholder 17"/>
          <p:cNvSpPr>
            <a:spLocks noGrp="1"/>
          </p:cNvSpPr>
          <p:nvPr>
            <p:ph type="body" sz="quarter" idx="12" hasCustomPrompt="1"/>
          </p:nvPr>
        </p:nvSpPr>
        <p:spPr>
          <a:xfrm>
            <a:off x="484193" y="1823754"/>
            <a:ext cx="8202613" cy="1641475"/>
          </a:xfrm>
          <a:prstGeom prst="rect">
            <a:avLst/>
          </a:prstGeom>
        </p:spPr>
        <p:txBody>
          <a:bodyPr wrap="square" lIns="91440" tIns="0" rIns="0" bIns="0">
            <a:spAutoFit/>
          </a:bodyPr>
          <a:lstStyle>
            <a:lvl1pPr marL="228600" indent="-228600">
              <a:spcBef>
                <a:spcPts val="0"/>
              </a:spcBef>
              <a:buClr>
                <a:schemeClr val="accent1"/>
              </a:buClr>
              <a:buFont typeface="Arial" charset="0"/>
              <a:buChar char="•"/>
              <a:tabLst/>
              <a:defRPr sz="2000" b="0" i="0">
                <a:latin typeface="+mn-lt"/>
                <a:ea typeface="Arial Bold" charset="0"/>
                <a:cs typeface="Arial Bold" charset="0"/>
              </a:defRPr>
            </a:lvl1pPr>
            <a:lvl2pPr marL="685800" indent="-228600">
              <a:buClr>
                <a:schemeClr val="accent1"/>
              </a:buClr>
              <a:buFont typeface="Arial" charset="0"/>
              <a:buChar char="•"/>
              <a:tabLst/>
              <a:defRPr sz="2000" b="0" i="0" baseline="0">
                <a:latin typeface="+mn-lt"/>
                <a:ea typeface="Arial Regular" charset="0"/>
                <a:cs typeface="Arial Regular" charset="0"/>
              </a:defRPr>
            </a:lvl2pPr>
            <a:lvl3pPr marL="1143000" indent="-228600">
              <a:buClr>
                <a:schemeClr val="accent1"/>
              </a:buClr>
              <a:buFont typeface="Arial" charset="0"/>
              <a:buChar char="•"/>
              <a:tabLst/>
              <a:defRPr sz="2000" b="0" i="0">
                <a:latin typeface="+mn-lt"/>
                <a:ea typeface="Arial Regular" charset="0"/>
                <a:cs typeface="Arial Regular" charset="0"/>
              </a:defRPr>
            </a:lvl3pPr>
            <a:lvl4pPr marL="1600200" indent="-228600">
              <a:buClr>
                <a:schemeClr val="accent1"/>
              </a:buClr>
              <a:buFont typeface="Arial" charset="0"/>
              <a:buChar char="•"/>
              <a:tabLst/>
              <a:defRPr sz="2000" b="0" i="0">
                <a:latin typeface="+mn-lt"/>
                <a:ea typeface="Arial Regular" charset="0"/>
                <a:cs typeface="Arial Regular" charset="0"/>
              </a:defRPr>
            </a:lvl4pPr>
            <a:lvl5pPr marL="2057400" indent="-228600">
              <a:buClr>
                <a:schemeClr val="accent1"/>
              </a:buClr>
              <a:buFont typeface="Arial" charset="0"/>
              <a:buChar char="•"/>
              <a:tabLst/>
              <a:defRPr sz="2000" b="0" i="0" baseline="0">
                <a:latin typeface="+mn-lt"/>
                <a:ea typeface="Arial Regular" charset="0"/>
                <a:cs typeface="Arial Regular" charset="0"/>
              </a:defRPr>
            </a:lvl5pPr>
          </a:lstStyle>
          <a:p>
            <a:pPr lvl="0"/>
            <a:r>
              <a:rPr lang="en-US" dirty="0"/>
              <a:t>Click to edit bullet styles</a:t>
            </a:r>
          </a:p>
          <a:p>
            <a:pPr lvl="1"/>
            <a:r>
              <a:rPr lang="en-US" dirty="0"/>
              <a:t>Tab in for 2nd level</a:t>
            </a:r>
          </a:p>
          <a:p>
            <a:pPr lvl="2"/>
            <a:r>
              <a:rPr lang="en-US" dirty="0"/>
              <a:t>3rd level</a:t>
            </a:r>
          </a:p>
          <a:p>
            <a:pPr lvl="3"/>
            <a:r>
              <a:rPr lang="en-US" dirty="0"/>
              <a:t>4th level</a:t>
            </a:r>
          </a:p>
          <a:p>
            <a:pPr lvl="4"/>
            <a:r>
              <a:rPr lang="en-US" dirty="0"/>
              <a:t>5th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title / Bullets / Picture Righ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3"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5" name="Picture Placeholder 4"/>
          <p:cNvSpPr>
            <a:spLocks noGrp="1"/>
          </p:cNvSpPr>
          <p:nvPr>
            <p:ph type="pic" sz="quarter" idx="16" hasCustomPrompt="1"/>
          </p:nvPr>
        </p:nvSpPr>
        <p:spPr>
          <a:xfrm>
            <a:off x="5035550" y="1562146"/>
            <a:ext cx="3657600" cy="4343400"/>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r>
              <a:rPr lang="en-US" dirty="0"/>
              <a:t>Picture sized to 4”w x 4.75”h</a:t>
            </a:r>
          </a:p>
        </p:txBody>
      </p:sp>
      <p:sp>
        <p:nvSpPr>
          <p:cNvPr id="20" name="Text Placeholder 17"/>
          <p:cNvSpPr>
            <a:spLocks noGrp="1"/>
          </p:cNvSpPr>
          <p:nvPr>
            <p:ph type="body" sz="quarter" idx="12" hasCustomPrompt="1"/>
          </p:nvPr>
        </p:nvSpPr>
        <p:spPr>
          <a:xfrm>
            <a:off x="484193" y="1823754"/>
            <a:ext cx="4195763" cy="1641475"/>
          </a:xfrm>
          <a:prstGeom prst="rect">
            <a:avLst/>
          </a:prstGeom>
        </p:spPr>
        <p:txBody>
          <a:bodyPr wrap="square" lIns="91440" tIns="0" rIns="0" bIns="0">
            <a:spAutoFit/>
          </a:bodyPr>
          <a:lstStyle>
            <a:lvl1pPr marL="228600" indent="-228600">
              <a:spcBef>
                <a:spcPts val="0"/>
              </a:spcBef>
              <a:buClr>
                <a:schemeClr val="accent1"/>
              </a:buClr>
              <a:buFont typeface="Arial" charset="0"/>
              <a:buChar char="•"/>
              <a:tabLst/>
              <a:defRPr sz="2000" b="0" i="0">
                <a:latin typeface="+mn-lt"/>
                <a:ea typeface="Arial Bold" charset="0"/>
                <a:cs typeface="Arial Bold" charset="0"/>
              </a:defRPr>
            </a:lvl1pPr>
            <a:lvl2pPr marL="685800" indent="-228600">
              <a:buClr>
                <a:schemeClr val="accent1"/>
              </a:buClr>
              <a:buFont typeface="Arial" charset="0"/>
              <a:buChar char="•"/>
              <a:tabLst/>
              <a:defRPr sz="2000" b="0" i="0" baseline="0">
                <a:latin typeface="+mn-lt"/>
                <a:ea typeface="Arial Regular" charset="0"/>
                <a:cs typeface="Arial Regular" charset="0"/>
              </a:defRPr>
            </a:lvl2pPr>
            <a:lvl3pPr marL="1143000" indent="-228600">
              <a:buClr>
                <a:schemeClr val="accent1"/>
              </a:buClr>
              <a:buFont typeface="Arial" charset="0"/>
              <a:buChar char="•"/>
              <a:tabLst/>
              <a:defRPr sz="2000" b="0" i="0">
                <a:latin typeface="+mn-lt"/>
                <a:ea typeface="Arial Regular" charset="0"/>
                <a:cs typeface="Arial Regular" charset="0"/>
              </a:defRPr>
            </a:lvl3pPr>
            <a:lvl4pPr marL="1600200" indent="-228600">
              <a:buClr>
                <a:schemeClr val="accent1"/>
              </a:buClr>
              <a:buFont typeface="Arial" charset="0"/>
              <a:buChar char="•"/>
              <a:tabLst/>
              <a:defRPr sz="2000" b="0" i="0">
                <a:latin typeface="+mn-lt"/>
                <a:ea typeface="Arial Regular" charset="0"/>
                <a:cs typeface="Arial Regular" charset="0"/>
              </a:defRPr>
            </a:lvl4pPr>
            <a:lvl5pPr marL="2057400" indent="-228600">
              <a:buClr>
                <a:schemeClr val="accent1"/>
              </a:buClr>
              <a:buFont typeface="Arial" charset="0"/>
              <a:buChar char="•"/>
              <a:tabLst/>
              <a:defRPr sz="2000" b="0" i="0" baseline="0">
                <a:latin typeface="+mn-lt"/>
                <a:ea typeface="Arial Regular" charset="0"/>
                <a:cs typeface="Arial Regular" charset="0"/>
              </a:defRPr>
            </a:lvl5pPr>
          </a:lstStyle>
          <a:p>
            <a:pPr lvl="0"/>
            <a:r>
              <a:rPr lang="en-US" dirty="0"/>
              <a:t>Click to edit bullet styles</a:t>
            </a:r>
          </a:p>
          <a:p>
            <a:pPr lvl="1"/>
            <a:r>
              <a:rPr lang="en-US" dirty="0"/>
              <a:t>Tab in for 2nd level</a:t>
            </a:r>
          </a:p>
          <a:p>
            <a:pPr lvl="2"/>
            <a:r>
              <a:rPr lang="en-US" dirty="0"/>
              <a:t>3rd level</a:t>
            </a:r>
          </a:p>
          <a:p>
            <a:pPr lvl="3"/>
            <a:r>
              <a:rPr lang="en-US" dirty="0"/>
              <a:t>4th level</a:t>
            </a:r>
          </a:p>
          <a:p>
            <a:pPr lvl="4"/>
            <a:r>
              <a:rPr lang="en-US" dirty="0"/>
              <a:t>5th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Subtitle / Bullets / Picture Lef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8"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2" name="Picture Placeholder 4"/>
          <p:cNvSpPr>
            <a:spLocks noGrp="1"/>
          </p:cNvSpPr>
          <p:nvPr>
            <p:ph type="pic" sz="quarter" idx="16" hasCustomPrompt="1"/>
          </p:nvPr>
        </p:nvSpPr>
        <p:spPr>
          <a:xfrm>
            <a:off x="484187" y="1562146"/>
            <a:ext cx="3657600" cy="4343400"/>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r>
              <a:rPr lang="en-US" dirty="0"/>
              <a:t>Picture sized to 4”w x 4.75”h</a:t>
            </a:r>
          </a:p>
          <a:p>
            <a:endParaRPr lang="en-US" dirty="0"/>
          </a:p>
        </p:txBody>
      </p:sp>
      <p:sp>
        <p:nvSpPr>
          <p:cNvPr id="13" name="Text Placeholder 17"/>
          <p:cNvSpPr>
            <a:spLocks noGrp="1"/>
          </p:cNvSpPr>
          <p:nvPr>
            <p:ph type="body" sz="quarter" idx="12" hasCustomPrompt="1"/>
          </p:nvPr>
        </p:nvSpPr>
        <p:spPr>
          <a:xfrm>
            <a:off x="4572000" y="1823754"/>
            <a:ext cx="4114800" cy="1641475"/>
          </a:xfrm>
          <a:prstGeom prst="rect">
            <a:avLst/>
          </a:prstGeom>
        </p:spPr>
        <p:txBody>
          <a:bodyPr wrap="square" lIns="91440" tIns="0" rIns="0" bIns="0">
            <a:spAutoFit/>
          </a:bodyPr>
          <a:lstStyle>
            <a:lvl1pPr marL="228600" indent="-228600">
              <a:spcBef>
                <a:spcPts val="0"/>
              </a:spcBef>
              <a:buClr>
                <a:schemeClr val="accent1"/>
              </a:buClr>
              <a:buFont typeface="Arial" charset="0"/>
              <a:buChar char="•"/>
              <a:tabLst/>
              <a:defRPr sz="2000" b="0" i="0">
                <a:latin typeface="+mn-lt"/>
                <a:ea typeface="Arial Bold" charset="0"/>
                <a:cs typeface="Arial Bold" charset="0"/>
              </a:defRPr>
            </a:lvl1pPr>
            <a:lvl2pPr marL="685800" indent="-228600">
              <a:buClr>
                <a:schemeClr val="accent1"/>
              </a:buClr>
              <a:buFont typeface="Arial" charset="0"/>
              <a:buChar char="•"/>
              <a:tabLst/>
              <a:defRPr sz="2000" b="0" i="0" baseline="0">
                <a:latin typeface="+mn-lt"/>
                <a:ea typeface="Arial Regular" charset="0"/>
                <a:cs typeface="Arial Regular" charset="0"/>
              </a:defRPr>
            </a:lvl2pPr>
            <a:lvl3pPr marL="1143000" indent="-228600">
              <a:buClr>
                <a:schemeClr val="accent1"/>
              </a:buClr>
              <a:buFont typeface="Arial" charset="0"/>
              <a:buChar char="•"/>
              <a:tabLst/>
              <a:defRPr sz="2000" b="0" i="0">
                <a:latin typeface="+mn-lt"/>
                <a:ea typeface="Arial Regular" charset="0"/>
                <a:cs typeface="Arial Regular" charset="0"/>
              </a:defRPr>
            </a:lvl3pPr>
            <a:lvl4pPr marL="1600200" indent="-228600">
              <a:buClr>
                <a:schemeClr val="accent1"/>
              </a:buClr>
              <a:buFont typeface="Arial" charset="0"/>
              <a:buChar char="•"/>
              <a:tabLst/>
              <a:defRPr sz="2000" b="0" i="0">
                <a:latin typeface="+mn-lt"/>
                <a:ea typeface="Arial Regular" charset="0"/>
                <a:cs typeface="Arial Regular" charset="0"/>
              </a:defRPr>
            </a:lvl4pPr>
            <a:lvl5pPr marL="2057400" indent="-228600">
              <a:buClr>
                <a:schemeClr val="accent1"/>
              </a:buClr>
              <a:buFont typeface="Arial" charset="0"/>
              <a:buChar char="•"/>
              <a:tabLst/>
              <a:defRPr sz="2000" b="0" i="0" baseline="0">
                <a:latin typeface="+mn-lt"/>
                <a:ea typeface="Arial Regular" charset="0"/>
                <a:cs typeface="Arial Regular" charset="0"/>
              </a:defRPr>
            </a:lvl5pPr>
          </a:lstStyle>
          <a:p>
            <a:pPr lvl="0"/>
            <a:r>
              <a:rPr lang="en-US" dirty="0"/>
              <a:t>Click to edit bullet styles</a:t>
            </a:r>
          </a:p>
          <a:p>
            <a:pPr lvl="1"/>
            <a:r>
              <a:rPr lang="en-US" dirty="0"/>
              <a:t>Tab in for 2nd level</a:t>
            </a:r>
          </a:p>
          <a:p>
            <a:pPr lvl="2"/>
            <a:r>
              <a:rPr lang="en-US" dirty="0"/>
              <a:t>3rd level</a:t>
            </a:r>
          </a:p>
          <a:p>
            <a:pPr lvl="3"/>
            <a:r>
              <a:rPr lang="en-US" dirty="0"/>
              <a:t>4th level</a:t>
            </a:r>
          </a:p>
          <a:p>
            <a:pPr lvl="4"/>
            <a:r>
              <a:rPr lang="en-US" dirty="0"/>
              <a:t>5th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ubtitle / Text / Picture Bottom">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484269" y="2880325"/>
            <a:ext cx="8229600" cy="320040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3.5”h</a:t>
            </a:r>
          </a:p>
        </p:txBody>
      </p:sp>
      <p:sp>
        <p:nvSpPr>
          <p:cNvPr id="11" name="Text Placeholder 17"/>
          <p:cNvSpPr>
            <a:spLocks noGrp="1"/>
          </p:cNvSpPr>
          <p:nvPr>
            <p:ph type="body" sz="quarter" idx="13" hasCustomPrompt="1"/>
          </p:nvPr>
        </p:nvSpPr>
        <p:spPr>
          <a:xfrm>
            <a:off x="484276" y="1613338"/>
            <a:ext cx="8207375" cy="276999"/>
          </a:xfrm>
          <a:prstGeom prst="rect">
            <a:avLst/>
          </a:prstGeom>
        </p:spPr>
        <p:txBody>
          <a:bodyPr lIns="0" tIns="0" rIns="0" bIns="0">
            <a:spAutoFit/>
          </a:bodyPr>
          <a:lstStyle>
            <a:lvl1pPr marL="0" indent="0">
              <a:lnSpc>
                <a:spcPct val="100000"/>
              </a:lnSpc>
              <a:spcBef>
                <a:spcPts val="0"/>
              </a:spcBef>
              <a:buNone/>
              <a:defRPr sz="1800" b="0" i="0" baseline="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 Minimal allowable font size 14pt</a:t>
            </a:r>
          </a:p>
        </p:txBody>
      </p:sp>
      <p:sp>
        <p:nvSpPr>
          <p:cNvPr id="7"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8"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Text / Picture Bottom">
    <p:spTree>
      <p:nvGrpSpPr>
        <p:cNvPr id="1" name=""/>
        <p:cNvGrpSpPr/>
        <p:nvPr/>
      </p:nvGrpSpPr>
      <p:grpSpPr>
        <a:xfrm>
          <a:off x="0" y="0"/>
          <a:ext cx="0" cy="0"/>
          <a:chOff x="0" y="0"/>
          <a:chExt cx="0" cy="0"/>
        </a:xfrm>
      </p:grpSpPr>
      <p:sp>
        <p:nvSpPr>
          <p:cNvPr id="6" name="Picture Placeholder 2"/>
          <p:cNvSpPr>
            <a:spLocks noGrp="1"/>
          </p:cNvSpPr>
          <p:nvPr>
            <p:ph type="pic" sz="quarter" idx="12" hasCustomPrompt="1"/>
          </p:nvPr>
        </p:nvSpPr>
        <p:spPr>
          <a:xfrm>
            <a:off x="484269" y="2880325"/>
            <a:ext cx="8229600" cy="320040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3.5”h</a:t>
            </a:r>
          </a:p>
        </p:txBody>
      </p:sp>
      <p:sp>
        <p:nvSpPr>
          <p:cNvPr id="7" name="Text Placeholder 17"/>
          <p:cNvSpPr>
            <a:spLocks noGrp="1"/>
          </p:cNvSpPr>
          <p:nvPr>
            <p:ph type="body" sz="quarter" idx="13" hasCustomPrompt="1"/>
          </p:nvPr>
        </p:nvSpPr>
        <p:spPr>
          <a:xfrm>
            <a:off x="484276" y="1304600"/>
            <a:ext cx="8207375" cy="276999"/>
          </a:xfrm>
          <a:prstGeom prst="rect">
            <a:avLst/>
          </a:prstGeom>
        </p:spPr>
        <p:txBody>
          <a:bodyPr lIns="0" tIns="0" rIns="0" bIns="0">
            <a:spAutoFit/>
          </a:bodyPr>
          <a:lstStyle>
            <a:lvl1pPr marL="0" indent="0">
              <a:lnSpc>
                <a:spcPct val="100000"/>
              </a:lnSpc>
              <a:spcBef>
                <a:spcPts val="0"/>
              </a:spcBef>
              <a:buNone/>
              <a:defRPr sz="1800" b="0" i="0" baseline="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 Minimal allowable font size 14pt</a:t>
            </a:r>
          </a:p>
        </p:txBody>
      </p:sp>
      <p:sp>
        <p:nvSpPr>
          <p:cNvPr id="8"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title / Picture Bottom">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484269" y="1613337"/>
            <a:ext cx="8229600" cy="448056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4.9”h</a:t>
            </a:r>
          </a:p>
        </p:txBody>
      </p:sp>
      <p:sp>
        <p:nvSpPr>
          <p:cNvPr id="7"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8"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484269" y="1304588"/>
            <a:ext cx="8229600" cy="4800600"/>
          </a:xfrm>
          <a:prstGeom prst="rect">
            <a:avLst/>
          </a:prstGeom>
          <a:ln>
            <a:noFill/>
          </a:ln>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Arial Regular" charset="0"/>
                <a:ea typeface="Arial Regular" charset="0"/>
                <a:cs typeface="Arial Regular" charset="0"/>
              </a:defRPr>
            </a:lvl1pPr>
          </a:lstStyle>
          <a:p>
            <a:r>
              <a:rPr lang="en-US" dirty="0"/>
              <a:t>Picture sized to 9”w x 5.25”h</a:t>
            </a:r>
          </a:p>
        </p:txBody>
      </p:sp>
      <p:sp>
        <p:nvSpPr>
          <p:cNvPr id="7"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 Footer / Picture">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484272" y="534955"/>
            <a:ext cx="8229600" cy="5577840"/>
          </a:xfrm>
          <a:prstGeom prst="rect">
            <a:avLst/>
          </a:prstGeom>
          <a:ln>
            <a:noFill/>
          </a:ln>
        </p:spPr>
        <p:txBody>
          <a:bodyPr lIns="0" tIns="0" rIns="0" bIns="0"/>
          <a:lstStyle>
            <a:lvl1pPr marL="0" indent="0">
              <a:buNone/>
              <a:defRPr sz="1800" b="0" i="0">
                <a:latin typeface="Arial Regular" charset="0"/>
                <a:ea typeface="Arial Regular" charset="0"/>
                <a:cs typeface="Arial Regular" charset="0"/>
              </a:defRPr>
            </a:lvl1pPr>
          </a:lstStyle>
          <a:p>
            <a:r>
              <a:rPr lang="en-US" dirty="0"/>
              <a:t>Picture sized to 9”w x 6.1”h</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Author Title Page">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1B980A8-2FA3-5C4C-8813-D25E22E05846}"/>
              </a:ext>
            </a:extLst>
          </p:cNvPr>
          <p:cNvPicPr>
            <a:picLocks noChangeAspect="1"/>
          </p:cNvPicPr>
          <p:nvPr userDrawn="1"/>
        </p:nvPicPr>
        <p:blipFill>
          <a:blip r:embed="rId2"/>
          <a:stretch>
            <a:fillRect/>
          </a:stretch>
        </p:blipFill>
        <p:spPr>
          <a:xfrm>
            <a:off x="6" y="2034540"/>
            <a:ext cx="9143999" cy="4823460"/>
          </a:xfrm>
          <a:prstGeom prst="rect">
            <a:avLst/>
          </a:prstGeom>
        </p:spPr>
      </p:pic>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 Placeholder 26"/>
          <p:cNvSpPr>
            <a:spLocks noGrp="1"/>
          </p:cNvSpPr>
          <p:nvPr>
            <p:ph type="body" sz="quarter" idx="16" hasCustomPrompt="1"/>
          </p:nvPr>
        </p:nvSpPr>
        <p:spPr>
          <a:xfrm>
            <a:off x="457200" y="3976321"/>
            <a:ext cx="4195636"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2" y="4495312"/>
            <a:ext cx="2818720"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cxnSp>
        <p:nvCxnSpPr>
          <p:cNvPr id="35" name="Straight Connector 34"/>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45" name="Text Placeholder 30"/>
          <p:cNvSpPr>
            <a:spLocks noGrp="1"/>
          </p:cNvSpPr>
          <p:nvPr>
            <p:ph type="body" sz="quarter" idx="18" hasCustomPrompt="1"/>
          </p:nvPr>
        </p:nvSpPr>
        <p:spPr>
          <a:xfrm>
            <a:off x="457200" y="5394174"/>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Tree>
    <p:extLst>
      <p:ext uri="{BB962C8B-B14F-4D97-AF65-F5344CB8AC3E}">
        <p14:creationId xmlns:p14="http://schemas.microsoft.com/office/powerpoint/2010/main" val="17732374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icture - No Header / Foot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
        <p:nvSpPr>
          <p:cNvPr id="3" name="Picture Placeholder 2"/>
          <p:cNvSpPr>
            <a:spLocks noGrp="1"/>
          </p:cNvSpPr>
          <p:nvPr>
            <p:ph type="pic" sz="quarter" idx="12" hasCustomPrompt="1"/>
          </p:nvPr>
        </p:nvSpPr>
        <p:spPr>
          <a:xfrm>
            <a:off x="0" y="0"/>
            <a:ext cx="9144000" cy="6858000"/>
          </a:xfrm>
          <a:prstGeom prst="rect">
            <a:avLst/>
          </a:prstGeom>
          <a:ln>
            <a:noFill/>
          </a:ln>
        </p:spPr>
        <p:txBody>
          <a:bodyPr lIns="0" tIns="0" rIns="0" bIns="0"/>
          <a:lstStyle>
            <a:lvl1pPr marL="0" indent="0">
              <a:buFont typeface="Arial" charset="0"/>
              <a:buNone/>
              <a:defRPr sz="1800" b="0" i="0" baseline="0">
                <a:latin typeface="Arial Regular" charset="0"/>
                <a:ea typeface="Arial Regular" charset="0"/>
                <a:cs typeface="Arial Regular" charset="0"/>
              </a:defRPr>
            </a:lvl1pPr>
          </a:lstStyle>
          <a:p>
            <a:r>
              <a:rPr lang="en-US" dirty="0"/>
              <a:t>Full picture sized to 10”w x 7”h</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icture with Quot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
        <p:nvSpPr>
          <p:cNvPr id="7" name="Picture Placeholder 2"/>
          <p:cNvSpPr>
            <a:spLocks noGrp="1"/>
          </p:cNvSpPr>
          <p:nvPr>
            <p:ph type="pic" sz="quarter" idx="12" hasCustomPrompt="1"/>
          </p:nvPr>
        </p:nvSpPr>
        <p:spPr>
          <a:xfrm>
            <a:off x="0" y="0"/>
            <a:ext cx="9144000" cy="6858000"/>
          </a:xfrm>
          <a:prstGeom prst="rect">
            <a:avLst/>
          </a:prstGeom>
          <a:ln>
            <a:noFill/>
          </a:ln>
        </p:spPr>
        <p:txBody>
          <a:bodyPr lIns="0" tIns="0" rIns="0" bIns="0"/>
          <a:lstStyle>
            <a:lvl1pPr marL="0" indent="0">
              <a:buFont typeface="Arial" charset="0"/>
              <a:buNone/>
              <a:defRPr sz="1800" b="0" i="0" baseline="0">
                <a:latin typeface="Arial Regular" charset="0"/>
                <a:ea typeface="Arial Regular" charset="0"/>
                <a:cs typeface="Arial Regular" charset="0"/>
              </a:defRPr>
            </a:lvl1pPr>
          </a:lstStyle>
          <a:p>
            <a:r>
              <a:rPr lang="en-US" dirty="0"/>
              <a:t>Full picture sized to 10”w x 7”h</a:t>
            </a:r>
          </a:p>
        </p:txBody>
      </p:sp>
      <p:sp>
        <p:nvSpPr>
          <p:cNvPr id="8" name="Text Placeholder 13"/>
          <p:cNvSpPr>
            <a:spLocks noGrp="1"/>
          </p:cNvSpPr>
          <p:nvPr>
            <p:ph type="body" sz="quarter" idx="13" hasCustomPrompt="1"/>
          </p:nvPr>
        </p:nvSpPr>
        <p:spPr>
          <a:xfrm>
            <a:off x="461969" y="2971806"/>
            <a:ext cx="4046537" cy="2954655"/>
          </a:xfrm>
          <a:prstGeom prst="rect">
            <a:avLst/>
          </a:prstGeom>
          <a:solidFill>
            <a:schemeClr val="bg2">
              <a:alpha val="70000"/>
            </a:schemeClr>
          </a:solidFill>
        </p:spPr>
        <p:txBody>
          <a:bodyPr wrap="square" lIns="91440" tIns="91440" rIns="91440" bIns="91440">
            <a:spAutoFit/>
          </a:bodyPr>
          <a:lstStyle>
            <a:lvl1pPr marL="114300" indent="-114300">
              <a:lnSpc>
                <a:spcPct val="100000"/>
              </a:lnSpc>
              <a:spcBef>
                <a:spcPts val="0"/>
              </a:spcBef>
              <a:buNone/>
              <a:tabLst/>
              <a:defRPr sz="20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text area for short or long quotes. This text box can be adjusted in size and placement to work with the open space of the photo. Quote citation text block should butt against the bottom of this text block. Please use quote marks on beginning and end of quote”</a:t>
            </a:r>
          </a:p>
        </p:txBody>
      </p:sp>
      <p:sp>
        <p:nvSpPr>
          <p:cNvPr id="9" name="Text Placeholder 13"/>
          <p:cNvSpPr>
            <a:spLocks noGrp="1"/>
          </p:cNvSpPr>
          <p:nvPr>
            <p:ph type="body" sz="quarter" idx="14" hasCustomPrompt="1"/>
          </p:nvPr>
        </p:nvSpPr>
        <p:spPr>
          <a:xfrm>
            <a:off x="461969" y="5926455"/>
            <a:ext cx="4046537" cy="400110"/>
          </a:xfrm>
          <a:prstGeom prst="rect">
            <a:avLst/>
          </a:prstGeom>
          <a:solidFill>
            <a:schemeClr val="bg2">
              <a:alpha val="70000"/>
            </a:schemeClr>
          </a:solidFill>
        </p:spPr>
        <p:txBody>
          <a:bodyPr wrap="square" lIns="91440" tIns="91440" rIns="91440" bIns="91440">
            <a:spAutoFit/>
          </a:bodyPr>
          <a:lstStyle>
            <a:lvl1pPr marL="114300" indent="-114300" algn="r">
              <a:lnSpc>
                <a:spcPct val="100000"/>
              </a:lnSpc>
              <a:spcBef>
                <a:spcPts val="0"/>
              </a:spcBef>
              <a:buNone/>
              <a:tabLst/>
              <a:defRPr sz="14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Quote citation here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 Picture Top / Text Bottom">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484270" y="597479"/>
            <a:ext cx="25146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2.75”w x 2”h</a:t>
            </a:r>
          </a:p>
        </p:txBody>
      </p:sp>
      <p:sp>
        <p:nvSpPr>
          <p:cNvPr id="12" name="Picture Placeholder 2"/>
          <p:cNvSpPr>
            <a:spLocks noGrp="1"/>
          </p:cNvSpPr>
          <p:nvPr>
            <p:ph type="pic" sz="quarter" idx="20" hasCustomPrompt="1"/>
          </p:nvPr>
        </p:nvSpPr>
        <p:spPr>
          <a:xfrm>
            <a:off x="6180220" y="597479"/>
            <a:ext cx="25146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2.75”w x 2”h</a:t>
            </a:r>
          </a:p>
        </p:txBody>
      </p:sp>
      <p:sp>
        <p:nvSpPr>
          <p:cNvPr id="14" name="Picture Placeholder 2"/>
          <p:cNvSpPr>
            <a:spLocks noGrp="1"/>
          </p:cNvSpPr>
          <p:nvPr>
            <p:ph type="pic" sz="quarter" idx="22" hasCustomPrompt="1"/>
          </p:nvPr>
        </p:nvSpPr>
        <p:spPr>
          <a:xfrm>
            <a:off x="3332204" y="597479"/>
            <a:ext cx="25146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2.75”w x 2”h</a:t>
            </a:r>
          </a:p>
        </p:txBody>
      </p:sp>
      <p:sp>
        <p:nvSpPr>
          <p:cNvPr id="15" name="Text Placeholder 17"/>
          <p:cNvSpPr>
            <a:spLocks noGrp="1"/>
          </p:cNvSpPr>
          <p:nvPr>
            <p:ph type="body" sz="quarter" idx="16" hasCustomPrompt="1"/>
          </p:nvPr>
        </p:nvSpPr>
        <p:spPr>
          <a:xfrm>
            <a:off x="484271" y="2640174"/>
            <a:ext cx="2514600"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6" name="Text Placeholder 17"/>
          <p:cNvSpPr>
            <a:spLocks noGrp="1"/>
          </p:cNvSpPr>
          <p:nvPr>
            <p:ph type="body" sz="quarter" idx="23" hasCustomPrompt="1"/>
          </p:nvPr>
        </p:nvSpPr>
        <p:spPr>
          <a:xfrm>
            <a:off x="3332204" y="2640174"/>
            <a:ext cx="2514600"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7" name="Text Placeholder 17"/>
          <p:cNvSpPr>
            <a:spLocks noGrp="1"/>
          </p:cNvSpPr>
          <p:nvPr>
            <p:ph type="body" sz="quarter" idx="24" hasCustomPrompt="1"/>
          </p:nvPr>
        </p:nvSpPr>
        <p:spPr>
          <a:xfrm>
            <a:off x="6180220" y="2640174"/>
            <a:ext cx="2514600"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 Picture Top / Text Bottom">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2640174"/>
            <a:ext cx="3886279"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Picture Placeholder 2"/>
          <p:cNvSpPr>
            <a:spLocks noGrp="1"/>
          </p:cNvSpPr>
          <p:nvPr>
            <p:ph type="pic" sz="quarter" idx="12" hasCustomPrompt="1"/>
          </p:nvPr>
        </p:nvSpPr>
        <p:spPr>
          <a:xfrm>
            <a:off x="490617" y="597479"/>
            <a:ext cx="38862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4.25”w x 2”h</a:t>
            </a:r>
          </a:p>
        </p:txBody>
      </p:sp>
      <p:sp>
        <p:nvSpPr>
          <p:cNvPr id="18" name="Picture Placeholder 2"/>
          <p:cNvSpPr>
            <a:spLocks noGrp="1"/>
          </p:cNvSpPr>
          <p:nvPr>
            <p:ph type="pic" sz="quarter" idx="15" hasCustomPrompt="1"/>
          </p:nvPr>
        </p:nvSpPr>
        <p:spPr>
          <a:xfrm>
            <a:off x="4802267" y="597479"/>
            <a:ext cx="3886200" cy="1828800"/>
          </a:xfrm>
          <a:prstGeom prst="rect">
            <a:avLst/>
          </a:prstGeom>
          <a:ln>
            <a:noFill/>
          </a:ln>
        </p:spPr>
        <p:txBody>
          <a:bodyPr wrap="none"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latin typeface="Arial Regular" charset="0"/>
                <a:ea typeface="Arial Regular" charset="0"/>
                <a:cs typeface="Arial Regular" charset="0"/>
              </a:defRPr>
            </a:lvl1pPr>
          </a:lstStyle>
          <a:p>
            <a:r>
              <a:rPr lang="en-US" dirty="0"/>
              <a:t>Picture sized to 4.25”w x 2”h</a:t>
            </a:r>
          </a:p>
        </p:txBody>
      </p:sp>
      <p:sp>
        <p:nvSpPr>
          <p:cNvPr id="19" name="Text Placeholder 17"/>
          <p:cNvSpPr>
            <a:spLocks noGrp="1"/>
          </p:cNvSpPr>
          <p:nvPr>
            <p:ph type="body" sz="quarter" idx="16" hasCustomPrompt="1"/>
          </p:nvPr>
        </p:nvSpPr>
        <p:spPr>
          <a:xfrm>
            <a:off x="4802273" y="2640174"/>
            <a:ext cx="3886279" cy="3429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Subtitle / 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1828800"/>
            <a:ext cx="8198009" cy="41148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3"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1579418"/>
            <a:ext cx="8198009" cy="4364182"/>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extLst>
      <p:ext uri="{BB962C8B-B14F-4D97-AF65-F5344CB8AC3E}">
        <p14:creationId xmlns:p14="http://schemas.microsoft.com/office/powerpoint/2010/main" val="2999732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676734"/>
            <a:ext cx="8198009" cy="5266866"/>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extLst>
      <p:ext uri="{BB962C8B-B14F-4D97-AF65-F5344CB8AC3E}">
        <p14:creationId xmlns:p14="http://schemas.microsoft.com/office/powerpoint/2010/main" val="3192914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 Subtitle / 2 Column Text">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490543" y="1828800"/>
            <a:ext cx="3886279" cy="41148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ext Placeholder 17"/>
          <p:cNvSpPr>
            <a:spLocks noGrp="1"/>
          </p:cNvSpPr>
          <p:nvPr>
            <p:ph type="body" sz="quarter" idx="16" hasCustomPrompt="1"/>
          </p:nvPr>
        </p:nvSpPr>
        <p:spPr>
          <a:xfrm>
            <a:off x="4802273" y="1828800"/>
            <a:ext cx="3886279" cy="41148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3"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extLst>
      <p:ext uri="{BB962C8B-B14F-4D97-AF65-F5344CB8AC3E}">
        <p14:creationId xmlns:p14="http://schemas.microsoft.com/office/powerpoint/2010/main" val="675942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2 Column Text">
    <p:spTree>
      <p:nvGrpSpPr>
        <p:cNvPr id="1" name=""/>
        <p:cNvGrpSpPr/>
        <p:nvPr/>
      </p:nvGrpSpPr>
      <p:grpSpPr>
        <a:xfrm>
          <a:off x="0" y="0"/>
          <a:ext cx="0" cy="0"/>
          <a:chOff x="0" y="0"/>
          <a:chExt cx="0" cy="0"/>
        </a:xfrm>
      </p:grpSpPr>
      <p:sp>
        <p:nvSpPr>
          <p:cNvPr id="6" name="Text Placeholder 17"/>
          <p:cNvSpPr>
            <a:spLocks noGrp="1"/>
          </p:cNvSpPr>
          <p:nvPr>
            <p:ph type="body" sz="quarter" idx="13" hasCustomPrompt="1"/>
          </p:nvPr>
        </p:nvSpPr>
        <p:spPr>
          <a:xfrm>
            <a:off x="490543" y="1520050"/>
            <a:ext cx="3886279"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7" name="Text Placeholder 17"/>
          <p:cNvSpPr>
            <a:spLocks noGrp="1"/>
          </p:cNvSpPr>
          <p:nvPr>
            <p:ph type="body" sz="quarter" idx="17" hasCustomPrompt="1"/>
          </p:nvPr>
        </p:nvSpPr>
        <p:spPr>
          <a:xfrm>
            <a:off x="4802273" y="1520050"/>
            <a:ext cx="3886279"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5" name="Text Placeholder 17"/>
          <p:cNvSpPr>
            <a:spLocks noGrp="1"/>
          </p:cNvSpPr>
          <p:nvPr>
            <p:ph type="body" sz="quarter" idx="13" hasCustomPrompt="1"/>
          </p:nvPr>
        </p:nvSpPr>
        <p:spPr>
          <a:xfrm>
            <a:off x="490543" y="685799"/>
            <a:ext cx="3886279" cy="530352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6" name="Text Placeholder 17"/>
          <p:cNvSpPr>
            <a:spLocks noGrp="1"/>
          </p:cNvSpPr>
          <p:nvPr>
            <p:ph type="body" sz="quarter" idx="17" hasCustomPrompt="1"/>
          </p:nvPr>
        </p:nvSpPr>
        <p:spPr>
          <a:xfrm>
            <a:off x="4802273" y="685800"/>
            <a:ext cx="3886279" cy="530352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Author Title Page w Twitter">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9914F591-57B9-AF45-84B8-39BFFCBA8C9C}"/>
              </a:ext>
            </a:extLst>
          </p:cNvPr>
          <p:cNvPicPr>
            <a:picLocks noChangeAspect="1"/>
          </p:cNvPicPr>
          <p:nvPr userDrawn="1"/>
        </p:nvPicPr>
        <p:blipFill>
          <a:blip r:embed="rId2"/>
          <a:stretch>
            <a:fillRect/>
          </a:stretch>
        </p:blipFill>
        <p:spPr>
          <a:xfrm>
            <a:off x="6" y="2034540"/>
            <a:ext cx="9143999" cy="4823460"/>
          </a:xfrm>
          <a:prstGeom prst="rect">
            <a:avLst/>
          </a:prstGeom>
        </p:spPr>
      </p:pic>
      <p:cxnSp>
        <p:nvCxnSpPr>
          <p:cNvPr id="14" name="Straight Connector 13"/>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 Placeholder 26"/>
          <p:cNvSpPr>
            <a:spLocks noGrp="1"/>
          </p:cNvSpPr>
          <p:nvPr>
            <p:ph type="body" sz="quarter" idx="16" hasCustomPrompt="1"/>
          </p:nvPr>
        </p:nvSpPr>
        <p:spPr>
          <a:xfrm>
            <a:off x="457200" y="3976311"/>
            <a:ext cx="4195636"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2" y="4495312"/>
            <a:ext cx="2818720"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sp>
        <p:nvSpPr>
          <p:cNvPr id="31" name="Text Placeholder 30"/>
          <p:cNvSpPr>
            <a:spLocks noGrp="1"/>
          </p:cNvSpPr>
          <p:nvPr>
            <p:ph type="body" sz="quarter" idx="18" hasCustomPrompt="1"/>
          </p:nvPr>
        </p:nvSpPr>
        <p:spPr>
          <a:xfrm>
            <a:off x="457200" y="5394174"/>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sp>
        <p:nvSpPr>
          <p:cNvPr id="33" name="Text Placeholder 30"/>
          <p:cNvSpPr>
            <a:spLocks noGrp="1"/>
          </p:cNvSpPr>
          <p:nvPr>
            <p:ph type="body" sz="quarter" idx="19" hasCustomPrompt="1"/>
          </p:nvPr>
        </p:nvSpPr>
        <p:spPr>
          <a:xfrm>
            <a:off x="457200" y="5720082"/>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2 Name  |  Position</a:t>
            </a: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ubtitle / 3 Column Text">
    <p:spTree>
      <p:nvGrpSpPr>
        <p:cNvPr id="1" name=""/>
        <p:cNvGrpSpPr/>
        <p:nvPr/>
      </p:nvGrpSpPr>
      <p:grpSpPr>
        <a:xfrm>
          <a:off x="0" y="0"/>
          <a:ext cx="0" cy="0"/>
          <a:chOff x="0" y="0"/>
          <a:chExt cx="0" cy="0"/>
        </a:xfrm>
      </p:grpSpPr>
      <p:sp>
        <p:nvSpPr>
          <p:cNvPr id="9" name="Text Placeholder 17"/>
          <p:cNvSpPr>
            <a:spLocks noGrp="1"/>
          </p:cNvSpPr>
          <p:nvPr>
            <p:ph type="body" sz="quarter" idx="17" hasCustomPrompt="1"/>
          </p:nvPr>
        </p:nvSpPr>
        <p:spPr>
          <a:xfrm>
            <a:off x="484271" y="1828800"/>
            <a:ext cx="2514600" cy="420624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ext Placeholder 17"/>
          <p:cNvSpPr>
            <a:spLocks noGrp="1"/>
          </p:cNvSpPr>
          <p:nvPr>
            <p:ph type="body" sz="quarter" idx="23" hasCustomPrompt="1"/>
          </p:nvPr>
        </p:nvSpPr>
        <p:spPr>
          <a:xfrm>
            <a:off x="3332204" y="1828800"/>
            <a:ext cx="2514600" cy="420624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3" name="Text Placeholder 17"/>
          <p:cNvSpPr>
            <a:spLocks noGrp="1"/>
          </p:cNvSpPr>
          <p:nvPr>
            <p:ph type="body" sz="quarter" idx="24" hasCustomPrompt="1"/>
          </p:nvPr>
        </p:nvSpPr>
        <p:spPr>
          <a:xfrm>
            <a:off x="6180220" y="1828800"/>
            <a:ext cx="2514600" cy="420624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4"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6"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3 Column Text">
    <p:spTree>
      <p:nvGrpSpPr>
        <p:cNvPr id="1" name=""/>
        <p:cNvGrpSpPr/>
        <p:nvPr/>
      </p:nvGrpSpPr>
      <p:grpSpPr>
        <a:xfrm>
          <a:off x="0" y="0"/>
          <a:ext cx="0" cy="0"/>
          <a:chOff x="0" y="0"/>
          <a:chExt cx="0" cy="0"/>
        </a:xfrm>
      </p:grpSpPr>
      <p:sp>
        <p:nvSpPr>
          <p:cNvPr id="7" name="Text Placeholder 17"/>
          <p:cNvSpPr>
            <a:spLocks noGrp="1"/>
          </p:cNvSpPr>
          <p:nvPr>
            <p:ph type="body" sz="quarter" idx="17" hasCustomPrompt="1"/>
          </p:nvPr>
        </p:nvSpPr>
        <p:spPr>
          <a:xfrm>
            <a:off x="484271" y="1520050"/>
            <a:ext cx="2514600"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ext Placeholder 17"/>
          <p:cNvSpPr>
            <a:spLocks noGrp="1"/>
          </p:cNvSpPr>
          <p:nvPr>
            <p:ph type="body" sz="quarter" idx="23" hasCustomPrompt="1"/>
          </p:nvPr>
        </p:nvSpPr>
        <p:spPr>
          <a:xfrm>
            <a:off x="3332204" y="1520051"/>
            <a:ext cx="2514600"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2" name="Text Placeholder 17"/>
          <p:cNvSpPr>
            <a:spLocks noGrp="1"/>
          </p:cNvSpPr>
          <p:nvPr>
            <p:ph type="body" sz="quarter" idx="24" hasCustomPrompt="1"/>
          </p:nvPr>
        </p:nvSpPr>
        <p:spPr>
          <a:xfrm>
            <a:off x="6180220" y="1520051"/>
            <a:ext cx="2514600" cy="45720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3"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7" name="Text Placeholder 17"/>
          <p:cNvSpPr>
            <a:spLocks noGrp="1"/>
          </p:cNvSpPr>
          <p:nvPr>
            <p:ph type="body" sz="quarter" idx="17" hasCustomPrompt="1"/>
          </p:nvPr>
        </p:nvSpPr>
        <p:spPr>
          <a:xfrm>
            <a:off x="484271" y="597480"/>
            <a:ext cx="2514600" cy="54864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9" name="Text Placeholder 17"/>
          <p:cNvSpPr>
            <a:spLocks noGrp="1"/>
          </p:cNvSpPr>
          <p:nvPr>
            <p:ph type="body" sz="quarter" idx="23" hasCustomPrompt="1"/>
          </p:nvPr>
        </p:nvSpPr>
        <p:spPr>
          <a:xfrm>
            <a:off x="3332204" y="597479"/>
            <a:ext cx="2514600" cy="54864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
        <p:nvSpPr>
          <p:cNvPr id="10" name="Text Placeholder 17"/>
          <p:cNvSpPr>
            <a:spLocks noGrp="1"/>
          </p:cNvSpPr>
          <p:nvPr>
            <p:ph type="body" sz="quarter" idx="24" hasCustomPrompt="1"/>
          </p:nvPr>
        </p:nvSpPr>
        <p:spPr>
          <a:xfrm>
            <a:off x="6180220" y="597479"/>
            <a:ext cx="2514600" cy="5486400"/>
          </a:xfrm>
          <a:prstGeom prst="rect">
            <a:avLst/>
          </a:prstGeom>
        </p:spPr>
        <p:txBody>
          <a:bodyPr lIns="0" tIns="0" rIns="0" bIns="0"/>
          <a:lstStyle>
            <a:lvl1pPr marL="0" indent="0">
              <a:spcBef>
                <a:spcPts val="0"/>
              </a:spcBef>
              <a:buNone/>
              <a:defRPr sz="1800" b="0" i="0">
                <a:latin typeface="Arial Regular" charset="0"/>
                <a:ea typeface="Arial Regular" charset="0"/>
                <a:cs typeface="Arial Regular"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18pt text placeholder </a:t>
            </a:r>
          </a:p>
          <a:p>
            <a:pPr lvl="0"/>
            <a:endParaRPr lang="en-US" dirty="0"/>
          </a:p>
          <a:p>
            <a:pPr lvl="0"/>
            <a:r>
              <a:rPr lang="en-US" dirty="0"/>
              <a:t>Minimum allowable font size is 16pt</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Subtitle / 3 Chart Graphics">
    <p:spTree>
      <p:nvGrpSpPr>
        <p:cNvPr id="1" name=""/>
        <p:cNvGrpSpPr/>
        <p:nvPr/>
      </p:nvGrpSpPr>
      <p:grpSpPr>
        <a:xfrm>
          <a:off x="0" y="0"/>
          <a:ext cx="0" cy="0"/>
          <a:chOff x="0" y="0"/>
          <a:chExt cx="0" cy="0"/>
        </a:xfrm>
      </p:grpSpPr>
      <p:sp>
        <p:nvSpPr>
          <p:cNvPr id="11" name="Chart Placeholder 3"/>
          <p:cNvSpPr>
            <a:spLocks noGrp="1"/>
          </p:cNvSpPr>
          <p:nvPr>
            <p:ph type="chart" sz="quarter" idx="14" hasCustomPrompt="1"/>
          </p:nvPr>
        </p:nvSpPr>
        <p:spPr>
          <a:xfrm>
            <a:off x="6180143" y="1828800"/>
            <a:ext cx="2514683"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14"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16"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7" name="Chart Placeholder 3"/>
          <p:cNvSpPr>
            <a:spLocks noGrp="1"/>
          </p:cNvSpPr>
          <p:nvPr>
            <p:ph type="chart" sz="quarter" idx="15" hasCustomPrompt="1"/>
          </p:nvPr>
        </p:nvSpPr>
        <p:spPr>
          <a:xfrm>
            <a:off x="484277" y="1828800"/>
            <a:ext cx="2514683"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18" name="Chart Placeholder 3"/>
          <p:cNvSpPr>
            <a:spLocks noGrp="1"/>
          </p:cNvSpPr>
          <p:nvPr>
            <p:ph type="chart" sz="quarter" idx="16" hasCustomPrompt="1"/>
          </p:nvPr>
        </p:nvSpPr>
        <p:spPr>
          <a:xfrm>
            <a:off x="3332210" y="1828800"/>
            <a:ext cx="2514683"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Subtitle / 2 Chart Graphics">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9"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10" name="Chart Placeholder 3"/>
          <p:cNvSpPr>
            <a:spLocks noGrp="1"/>
          </p:cNvSpPr>
          <p:nvPr>
            <p:ph type="chart" sz="quarter" idx="16" hasCustomPrompt="1"/>
          </p:nvPr>
        </p:nvSpPr>
        <p:spPr>
          <a:xfrm>
            <a:off x="484270" y="1828800"/>
            <a:ext cx="3840480"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
        <p:nvSpPr>
          <p:cNvPr id="14" name="Chart Placeholder 3"/>
          <p:cNvSpPr>
            <a:spLocks noGrp="1"/>
          </p:cNvSpPr>
          <p:nvPr>
            <p:ph type="chart" sz="quarter" idx="17" hasCustomPrompt="1"/>
          </p:nvPr>
        </p:nvSpPr>
        <p:spPr>
          <a:xfrm>
            <a:off x="4854340" y="1828800"/>
            <a:ext cx="3840480"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Subtitle / 1 Chart Graphic">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84277" y="676734"/>
            <a:ext cx="3827907" cy="387798"/>
          </a:xfrm>
          <a:prstGeom prst="rect">
            <a:avLst/>
          </a:prstGeom>
        </p:spPr>
        <p:txBody>
          <a:bodyPr vert="horz" wrap="none" lIns="0" tIns="0" rIns="0" bIns="0" rtlCol="0" anchor="b">
            <a:spAutoFit/>
          </a:bodyPr>
          <a:lstStyle>
            <a:lvl1pPr>
              <a:defRPr sz="2800" b="1" i="0">
                <a:latin typeface="Arial Bold" charset="0"/>
                <a:ea typeface="Arial Bold" charset="0"/>
                <a:cs typeface="Arial Bold" charset="0"/>
              </a:defRPr>
            </a:lvl1pPr>
          </a:lstStyle>
          <a:p>
            <a:r>
              <a:rPr lang="en-US" dirty="0"/>
              <a:t>Page Title Placeholder</a:t>
            </a:r>
          </a:p>
        </p:txBody>
      </p:sp>
      <p:sp>
        <p:nvSpPr>
          <p:cNvPr id="7" name="Text Placeholder 14"/>
          <p:cNvSpPr>
            <a:spLocks noGrp="1"/>
          </p:cNvSpPr>
          <p:nvPr>
            <p:ph type="body" sz="quarter" idx="11" hasCustomPrompt="1"/>
          </p:nvPr>
        </p:nvSpPr>
        <p:spPr>
          <a:xfrm>
            <a:off x="484274" y="1096294"/>
            <a:ext cx="2654573" cy="276999"/>
          </a:xfrm>
          <a:prstGeom prst="rect">
            <a:avLst/>
          </a:prstGeom>
        </p:spPr>
        <p:txBody>
          <a:bodyPr wrap="none" lIns="0" tIns="0" rIns="0" bIns="0">
            <a:spAutoFit/>
          </a:bodyPr>
          <a:lstStyle>
            <a:lvl1pPr marL="0" indent="0">
              <a:lnSpc>
                <a:spcPct val="100000"/>
              </a:lnSpc>
              <a:spcBef>
                <a:spcPts val="0"/>
              </a:spcBef>
              <a:buNone/>
              <a:defRPr sz="1800" b="0" i="0">
                <a:solidFill>
                  <a:schemeClr val="accent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Subtitle Placeholder</a:t>
            </a:r>
          </a:p>
        </p:txBody>
      </p:sp>
      <p:sp>
        <p:nvSpPr>
          <p:cNvPr id="8" name="Chart Placeholder 3"/>
          <p:cNvSpPr>
            <a:spLocks noGrp="1"/>
          </p:cNvSpPr>
          <p:nvPr>
            <p:ph type="chart" sz="quarter" idx="16" hasCustomPrompt="1"/>
          </p:nvPr>
        </p:nvSpPr>
        <p:spPr>
          <a:xfrm>
            <a:off x="484270" y="1828800"/>
            <a:ext cx="8202530" cy="4114800"/>
          </a:xfrm>
          <a:prstGeom prst="rect">
            <a:avLst/>
          </a:prstGeom>
        </p:spPr>
        <p:txBody>
          <a:bodyPr/>
          <a:lstStyle>
            <a:lvl1pPr marL="0" indent="0">
              <a:buNone/>
              <a:defRPr sz="1600" b="0" i="0">
                <a:latin typeface="Arial Regular" charset="0"/>
                <a:ea typeface="Arial Regular" charset="0"/>
                <a:cs typeface="Arial Regular" charset="0"/>
              </a:defRPr>
            </a:lvl1pPr>
          </a:lstStyle>
          <a:p>
            <a:r>
              <a:rPr lang="en-US"/>
              <a:t>Chart Graphic</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et Connected Personal w Twitter">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AA78C9F5-6349-3547-A245-2BAD133C6049}"/>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cxnSp>
        <p:nvCxnSpPr>
          <p:cNvPr id="28" name="Straight Connector 27"/>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
        <p:nvSpPr>
          <p:cNvPr id="26" name="Text Placeholder 21"/>
          <p:cNvSpPr>
            <a:spLocks noGrp="1"/>
          </p:cNvSpPr>
          <p:nvPr>
            <p:ph type="body" sz="quarter" idx="13" hasCustomPrompt="1"/>
          </p:nvPr>
        </p:nvSpPr>
        <p:spPr>
          <a:xfrm>
            <a:off x="478902" y="3049114"/>
            <a:ext cx="3638817" cy="1077218"/>
          </a:xfrm>
          <a:prstGeom prst="rect">
            <a:avLst/>
          </a:prstGeom>
        </p:spPr>
        <p:txBody>
          <a:bodyPr wrap="none" lIns="0" tIns="0" rIns="0" bIns="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0" i="0">
                <a:solidFill>
                  <a:schemeClr val="bg2"/>
                </a:solidFill>
                <a:latin typeface="Arial Regular" charset="0"/>
                <a:ea typeface="Arial Regular" charset="0"/>
                <a:cs typeface="Arial Regular" charset="0"/>
              </a:defRPr>
            </a:lvl1pPr>
          </a:lstStyle>
          <a:p>
            <a:pPr lvl="0"/>
            <a:r>
              <a:rPr lang="en-US" dirty="0"/>
              <a:t>Full Name  |  Designation</a:t>
            </a:r>
          </a:p>
          <a:p>
            <a:pPr lvl="0"/>
            <a:r>
              <a:rPr lang="en-US" dirty="0"/>
              <a:t>Your Position</a:t>
            </a:r>
          </a:p>
          <a:p>
            <a:pPr lvl="0"/>
            <a:r>
              <a:rPr lang="en-US" dirty="0" err="1"/>
              <a:t>youremail@rippelfoundation.org</a:t>
            </a:r>
            <a:endParaRPr lang="en-US" dirty="0"/>
          </a:p>
        </p:txBody>
      </p:sp>
      <p:sp>
        <p:nvSpPr>
          <p:cNvPr id="8" name="Text Placeholder 21"/>
          <p:cNvSpPr>
            <a:spLocks noGrp="1"/>
          </p:cNvSpPr>
          <p:nvPr>
            <p:ph type="body" sz="quarter" idx="14" hasCustomPrompt="1"/>
          </p:nvPr>
        </p:nvSpPr>
        <p:spPr>
          <a:xfrm>
            <a:off x="871837" y="4536704"/>
            <a:ext cx="1843453" cy="359073"/>
          </a:xfrm>
          <a:prstGeom prst="rect">
            <a:avLst/>
          </a:prstGeom>
        </p:spPr>
        <p:txBody>
          <a:bodyPr wrap="none" lIns="0" tIns="0" rIns="0" bIns="0" anchor="ctr" anchorCtr="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1" i="0">
                <a:solidFill>
                  <a:schemeClr val="bg2"/>
                </a:solidFill>
                <a:latin typeface="Arial Bold" charset="0"/>
                <a:ea typeface="Arial Bold" charset="0"/>
                <a:cs typeface="Arial Bold" charset="0"/>
              </a:defRPr>
            </a:lvl1pPr>
          </a:lstStyle>
          <a:p>
            <a:pPr lvl="0"/>
            <a:r>
              <a:rPr lang="en-US" dirty="0"/>
              <a:t>@</a:t>
            </a:r>
            <a:r>
              <a:rPr lang="en-US" dirty="0" err="1"/>
              <a:t>twitterhandle</a:t>
            </a:r>
            <a:endParaRPr lang="en-US" dirty="0"/>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8897" y="4545517"/>
            <a:ext cx="325994" cy="325994"/>
          </a:xfrm>
          <a:prstGeom prst="rect">
            <a:avLst/>
          </a:prstGeom>
        </p:spPr>
      </p:pic>
      <p:sp>
        <p:nvSpPr>
          <p:cNvPr id="33" name="Rectangle 32"/>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4" name="Group 33"/>
          <p:cNvGrpSpPr/>
          <p:nvPr userDrawn="1"/>
        </p:nvGrpSpPr>
        <p:grpSpPr>
          <a:xfrm>
            <a:off x="478902" y="5643105"/>
            <a:ext cx="1086203" cy="327801"/>
            <a:chOff x="2558293" y="5360101"/>
            <a:chExt cx="1086203" cy="327801"/>
          </a:xfrm>
        </p:grpSpPr>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7" name="Picture 3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38" name="TextBox 37"/>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9" name="TextBox 38"/>
          <p:cNvSpPr txBox="1"/>
          <p:nvPr userDrawn="1"/>
        </p:nvSpPr>
        <p:spPr>
          <a:xfrm>
            <a:off x="478902" y="5173443"/>
            <a:ext cx="3909083" cy="307777"/>
          </a:xfrm>
          <a:prstGeom prst="rect">
            <a:avLst/>
          </a:prstGeom>
          <a:noFill/>
        </p:spPr>
        <p:txBody>
          <a:bodyPr wrap="none" lIns="0" tIns="0" rIns="0" bIns="0" rtlCol="0" anchor="b" anchorCtr="0">
            <a:spAutoFit/>
          </a:bodyPr>
          <a:lstStyle/>
          <a:p>
            <a:pPr algn="l"/>
            <a:r>
              <a:rPr lang="en-US" sz="2000" b="1">
                <a:solidFill>
                  <a:schemeClr val="bg2"/>
                </a:solidFill>
              </a:rPr>
              <a:t>ThinkWithUs@</a:t>
            </a:r>
            <a:r>
              <a:rPr lang="en-US" sz="2000" b="1" dirty="0" err="1">
                <a:solidFill>
                  <a:schemeClr val="bg2"/>
                </a:solidFill>
              </a:rPr>
              <a:t>rethinkhealth.org</a:t>
            </a:r>
            <a:endParaRPr lang="en-US" sz="2000" b="1" dirty="0">
              <a:solidFill>
                <a:schemeClr val="bg2"/>
              </a:solidFill>
            </a:endParaRPr>
          </a:p>
        </p:txBody>
      </p:sp>
      <p:sp>
        <p:nvSpPr>
          <p:cNvPr id="40" name="TextBox 39"/>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et Connected Personal ">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03D1D6FB-6B90-D641-83EA-FADB2FF9A118}"/>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cxnSp>
        <p:nvCxnSpPr>
          <p:cNvPr id="28" name="Straight Connector 27"/>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26" name="Text Placeholder 21"/>
          <p:cNvSpPr>
            <a:spLocks noGrp="1"/>
          </p:cNvSpPr>
          <p:nvPr>
            <p:ph type="body" sz="quarter" idx="13" hasCustomPrompt="1"/>
          </p:nvPr>
        </p:nvSpPr>
        <p:spPr>
          <a:xfrm>
            <a:off x="478902" y="3049114"/>
            <a:ext cx="3638817" cy="1077218"/>
          </a:xfrm>
          <a:prstGeom prst="rect">
            <a:avLst/>
          </a:prstGeom>
        </p:spPr>
        <p:txBody>
          <a:bodyPr wrap="none" lIns="0" tIns="0" rIns="0" bIns="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0" i="0">
                <a:solidFill>
                  <a:schemeClr val="bg2"/>
                </a:solidFill>
                <a:latin typeface="Arial Regular" charset="0"/>
                <a:ea typeface="Arial Regular" charset="0"/>
                <a:cs typeface="Arial Regular" charset="0"/>
              </a:defRPr>
            </a:lvl1pPr>
          </a:lstStyle>
          <a:p>
            <a:pPr lvl="0"/>
            <a:r>
              <a:rPr lang="en-US" dirty="0"/>
              <a:t>Full Name  |  Designation</a:t>
            </a:r>
          </a:p>
          <a:p>
            <a:pPr lvl="0"/>
            <a:r>
              <a:rPr lang="en-US" dirty="0"/>
              <a:t>Your Position</a:t>
            </a:r>
          </a:p>
          <a:p>
            <a:pPr lvl="0"/>
            <a:r>
              <a:rPr lang="en-US" dirty="0" err="1"/>
              <a:t>youremail@rippelfoundation.org</a:t>
            </a:r>
            <a:endParaRPr lang="en-US" dirty="0"/>
          </a:p>
        </p:txBody>
      </p:sp>
      <p:sp>
        <p:nvSpPr>
          <p:cNvPr id="8" name="Text Placeholder 21"/>
          <p:cNvSpPr>
            <a:spLocks noGrp="1"/>
          </p:cNvSpPr>
          <p:nvPr>
            <p:ph type="body" sz="quarter" idx="14" hasCustomPrompt="1"/>
          </p:nvPr>
        </p:nvSpPr>
        <p:spPr>
          <a:xfrm>
            <a:off x="871837" y="4536704"/>
            <a:ext cx="1843453" cy="359073"/>
          </a:xfrm>
          <a:prstGeom prst="rect">
            <a:avLst/>
          </a:prstGeom>
        </p:spPr>
        <p:txBody>
          <a:bodyPr wrap="none" lIns="0" tIns="0" rIns="0" bIns="0" anchor="ctr" anchorCtr="0">
            <a:spAutoFit/>
          </a:bodyPr>
          <a:lstStyle>
            <a:lvl1pPr marL="0" marR="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sz="2000" b="1" i="0">
                <a:solidFill>
                  <a:schemeClr val="bg2"/>
                </a:solidFill>
                <a:latin typeface="Arial Bold" charset="0"/>
                <a:ea typeface="Arial Bold" charset="0"/>
                <a:cs typeface="Arial Bold" charset="0"/>
              </a:defRPr>
            </a:lvl1pPr>
          </a:lstStyle>
          <a:p>
            <a:pPr lvl="0"/>
            <a:r>
              <a:rPr lang="en-US" dirty="0"/>
              <a:t>@</a:t>
            </a:r>
            <a:r>
              <a:rPr lang="en-US" dirty="0" err="1"/>
              <a:t>twitterhandle</a:t>
            </a:r>
            <a:endParaRPr lang="en-US" dirty="0"/>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8897" y="4545517"/>
            <a:ext cx="325994" cy="325994"/>
          </a:xfrm>
          <a:prstGeom prst="rect">
            <a:avLst/>
          </a:prstGeom>
        </p:spPr>
      </p:pic>
      <p:sp>
        <p:nvSpPr>
          <p:cNvPr id="33" name="Rectangle 32"/>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4" name="Group 33"/>
          <p:cNvGrpSpPr/>
          <p:nvPr userDrawn="1"/>
        </p:nvGrpSpPr>
        <p:grpSpPr>
          <a:xfrm>
            <a:off x="478902" y="5643105"/>
            <a:ext cx="1086203" cy="327801"/>
            <a:chOff x="2558293" y="5360101"/>
            <a:chExt cx="1086203" cy="327801"/>
          </a:xfrm>
        </p:grpSpPr>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6" name="Picture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7" name="Picture 3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38" name="TextBox 37"/>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9" name="TextBox 38"/>
          <p:cNvSpPr txBox="1"/>
          <p:nvPr userDrawn="1"/>
        </p:nvSpPr>
        <p:spPr>
          <a:xfrm>
            <a:off x="478896" y="5173443"/>
            <a:ext cx="3979616"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a:t>
            </a:r>
            <a:r>
              <a:rPr lang="en-US" sz="2000" b="1" dirty="0">
                <a:solidFill>
                  <a:schemeClr val="bg2"/>
                </a:solidFill>
              </a:rPr>
              <a:t> @</a:t>
            </a:r>
            <a:r>
              <a:rPr lang="en-US" sz="2000" b="1" dirty="0" err="1">
                <a:solidFill>
                  <a:schemeClr val="bg2"/>
                </a:solidFill>
              </a:rPr>
              <a:t>rethinkhealth.org</a:t>
            </a:r>
            <a:endParaRPr lang="en-US" sz="2000" b="1" dirty="0">
              <a:solidFill>
                <a:schemeClr val="bg2"/>
              </a:solidFill>
            </a:endParaRPr>
          </a:p>
        </p:txBody>
      </p:sp>
      <p:sp>
        <p:nvSpPr>
          <p:cNvPr id="40" name="TextBox 39"/>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18" name="TextBox 17">
            <a:extLst>
              <a:ext uri="{FF2B5EF4-FFF2-40B4-BE49-F238E27FC236}">
                <a16:creationId xmlns="" xmlns:a16="http://schemas.microsoft.com/office/drawing/2014/main" id="{CA96CCD3-69EF-814F-A25A-09996992CC3E}"/>
              </a:ext>
            </a:extLst>
          </p:cNvPr>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Tree>
    <p:extLst>
      <p:ext uri="{BB962C8B-B14F-4D97-AF65-F5344CB8AC3E}">
        <p14:creationId xmlns:p14="http://schemas.microsoft.com/office/powerpoint/2010/main" val="2264492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et Connected General w Twitter">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3EC36C91-162E-AF44-A265-929976677B79}"/>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4073" y="6135153"/>
            <a:ext cx="2286000" cy="610362"/>
          </a:xfrm>
          <a:prstGeom prst="rect">
            <a:avLst/>
          </a:prstGeom>
        </p:spPr>
      </p:pic>
      <p:cxnSp>
        <p:nvCxnSpPr>
          <p:cNvPr id="28" name="Straight Connector 27"/>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33" name="Rectangle 32"/>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4" name="Group 33"/>
          <p:cNvGrpSpPr/>
          <p:nvPr userDrawn="1"/>
        </p:nvGrpSpPr>
        <p:grpSpPr>
          <a:xfrm>
            <a:off x="478902" y="5643105"/>
            <a:ext cx="1086203" cy="327801"/>
            <a:chOff x="2558293" y="5360101"/>
            <a:chExt cx="1086203" cy="327801"/>
          </a:xfrm>
        </p:grpSpPr>
        <p:pic>
          <p:nvPicPr>
            <p:cNvPr id="35" name="Picture 3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6" name="Picture 3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7" name="Picture 3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38" name="TextBox 37"/>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9" name="TextBox 38"/>
          <p:cNvSpPr txBox="1"/>
          <p:nvPr userDrawn="1"/>
        </p:nvSpPr>
        <p:spPr>
          <a:xfrm>
            <a:off x="478902" y="5173443"/>
            <a:ext cx="3909083"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ThinkWithUs@rethinkhealth.org</a:t>
            </a:r>
            <a:endParaRPr lang="en-US" sz="2000" b="1" dirty="0">
              <a:solidFill>
                <a:schemeClr val="bg2"/>
              </a:solidFill>
            </a:endParaRPr>
          </a:p>
        </p:txBody>
      </p:sp>
      <p:sp>
        <p:nvSpPr>
          <p:cNvPr id="40" name="TextBox 39"/>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16" name="TextBox 15">
            <a:extLst>
              <a:ext uri="{FF2B5EF4-FFF2-40B4-BE49-F238E27FC236}">
                <a16:creationId xmlns="" xmlns:a16="http://schemas.microsoft.com/office/drawing/2014/main" id="{DA88CB42-EB67-FA49-90E5-2FA12EC6ECD0}"/>
              </a:ext>
            </a:extLst>
          </p:cNvPr>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Author Title Pag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012B609A-7D6F-614D-9B37-E9A18D356C9D}"/>
              </a:ext>
            </a:extLst>
          </p:cNvPr>
          <p:cNvPicPr>
            <a:picLocks noChangeAspect="1"/>
          </p:cNvPicPr>
          <p:nvPr userDrawn="1"/>
        </p:nvPicPr>
        <p:blipFill>
          <a:blip r:embed="rId2"/>
          <a:stretch>
            <a:fillRect/>
          </a:stretch>
        </p:blipFill>
        <p:spPr>
          <a:xfrm>
            <a:off x="6" y="2034540"/>
            <a:ext cx="9143999" cy="4823460"/>
          </a:xfrm>
          <a:prstGeom prst="rect">
            <a:avLst/>
          </a:prstGeom>
        </p:spPr>
      </p:pic>
      <p:cxnSp>
        <p:nvCxnSpPr>
          <p:cNvPr id="14" name="Straight Connector 13"/>
          <p:cNvCxnSpPr/>
          <p:nvPr userDrawn="1"/>
        </p:nvCxnSpPr>
        <p:spPr>
          <a:xfrm flipV="1">
            <a:off x="0" y="5200650"/>
            <a:ext cx="77724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 Placeholder 26"/>
          <p:cNvSpPr>
            <a:spLocks noGrp="1"/>
          </p:cNvSpPr>
          <p:nvPr>
            <p:ph type="body" sz="quarter" idx="16" hasCustomPrompt="1"/>
          </p:nvPr>
        </p:nvSpPr>
        <p:spPr>
          <a:xfrm>
            <a:off x="457200" y="3976311"/>
            <a:ext cx="4195636" cy="443198"/>
          </a:xfrm>
          <a:prstGeom prst="rect">
            <a:avLst/>
          </a:prstGeom>
        </p:spPr>
        <p:txBody>
          <a:bodyPr wrap="none" lIns="0" tIns="0" rIns="0" bIns="0" anchor="b" anchorCtr="0">
            <a:spAutoFit/>
          </a:bodyPr>
          <a:lstStyle>
            <a:lvl1pPr marL="0" indent="0" algn="l">
              <a:spcBef>
                <a:spcPts val="0"/>
              </a:spcBef>
              <a:buNone/>
              <a:defRPr sz="3200" b="1" baseline="0">
                <a:solidFill>
                  <a:schemeClr val="bg2"/>
                </a:solidFill>
              </a:defRPr>
            </a:lvl1pPr>
          </a:lstStyle>
          <a:p>
            <a:pPr lvl="0"/>
            <a:r>
              <a:rPr lang="en-US" dirty="0"/>
              <a:t>Title Text Placeholder</a:t>
            </a:r>
          </a:p>
        </p:txBody>
      </p:sp>
      <p:sp>
        <p:nvSpPr>
          <p:cNvPr id="29" name="Text Placeholder 28"/>
          <p:cNvSpPr>
            <a:spLocks noGrp="1"/>
          </p:cNvSpPr>
          <p:nvPr>
            <p:ph type="body" sz="quarter" idx="17" hasCustomPrompt="1"/>
          </p:nvPr>
        </p:nvSpPr>
        <p:spPr>
          <a:xfrm>
            <a:off x="457202" y="4495312"/>
            <a:ext cx="2818720" cy="307777"/>
          </a:xfrm>
          <a:prstGeom prst="rect">
            <a:avLst/>
          </a:prstGeom>
        </p:spPr>
        <p:txBody>
          <a:bodyPr wrap="none" lIns="0" tIns="0" rIns="0" bIns="0">
            <a:spAutoFit/>
          </a:bodyPr>
          <a:lstStyle>
            <a:lvl1pPr marL="0" indent="0" algn="l">
              <a:lnSpc>
                <a:spcPct val="100000"/>
              </a:lnSpc>
              <a:spcBef>
                <a:spcPts val="0"/>
              </a:spcBef>
              <a:buFontTx/>
              <a:buNone/>
              <a:defRPr sz="2000">
                <a:solidFill>
                  <a:schemeClr val="accent2"/>
                </a:solidFill>
              </a:defRPr>
            </a:lvl1pPr>
            <a:lvl2pPr marL="457200" indent="0" algn="r">
              <a:buFontTx/>
              <a:buNone/>
              <a:defRPr>
                <a:solidFill>
                  <a:schemeClr val="accent2"/>
                </a:solidFill>
              </a:defRPr>
            </a:lvl2pPr>
            <a:lvl3pPr marL="914400" indent="0" algn="r">
              <a:buFontTx/>
              <a:buNone/>
              <a:defRPr>
                <a:solidFill>
                  <a:schemeClr val="accent2"/>
                </a:solidFill>
              </a:defRPr>
            </a:lvl3pPr>
            <a:lvl4pPr marL="1371600" indent="0" algn="r">
              <a:buFontTx/>
              <a:buNone/>
              <a:defRPr>
                <a:solidFill>
                  <a:schemeClr val="accent2"/>
                </a:solidFill>
              </a:defRPr>
            </a:lvl4pPr>
            <a:lvl5pPr marL="1828800" indent="0" algn="r">
              <a:buFontTx/>
              <a:buNone/>
              <a:defRPr>
                <a:solidFill>
                  <a:schemeClr val="accent2"/>
                </a:solidFill>
              </a:defRPr>
            </a:lvl5pPr>
          </a:lstStyle>
          <a:p>
            <a:pPr lvl="0"/>
            <a:r>
              <a:rPr lang="en-US" dirty="0"/>
              <a:t>Subtitle Text Placeholder</a:t>
            </a:r>
          </a:p>
        </p:txBody>
      </p:sp>
      <p:sp>
        <p:nvSpPr>
          <p:cNvPr id="31" name="Text Placeholder 30"/>
          <p:cNvSpPr>
            <a:spLocks noGrp="1"/>
          </p:cNvSpPr>
          <p:nvPr>
            <p:ph type="body" sz="quarter" idx="18" hasCustomPrompt="1"/>
          </p:nvPr>
        </p:nvSpPr>
        <p:spPr>
          <a:xfrm>
            <a:off x="457200" y="5394174"/>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1 Name  |  Position</a:t>
            </a:r>
          </a:p>
        </p:txBody>
      </p:sp>
      <p:sp>
        <p:nvSpPr>
          <p:cNvPr id="33" name="Text Placeholder 30"/>
          <p:cNvSpPr>
            <a:spLocks noGrp="1"/>
          </p:cNvSpPr>
          <p:nvPr>
            <p:ph type="body" sz="quarter" idx="19" hasCustomPrompt="1"/>
          </p:nvPr>
        </p:nvSpPr>
        <p:spPr>
          <a:xfrm>
            <a:off x="457200" y="5720082"/>
            <a:ext cx="2391680" cy="221599"/>
          </a:xfrm>
          <a:prstGeom prst="rect">
            <a:avLst/>
          </a:prstGeom>
        </p:spPr>
        <p:txBody>
          <a:bodyPr wrap="none" lIns="0" tIns="0" rIns="0" bIns="0">
            <a:spAutoFit/>
          </a:bodyPr>
          <a:lstStyle>
            <a:lvl1pPr marL="0" indent="0" algn="l">
              <a:spcBef>
                <a:spcPts val="0"/>
              </a:spcBef>
              <a:buNone/>
              <a:defRPr sz="1600">
                <a:solidFill>
                  <a:schemeClr val="bg2"/>
                </a:solidFill>
              </a:defRPr>
            </a:lvl1pPr>
            <a:lvl2pPr marL="457200" indent="0" algn="r">
              <a:buNone/>
              <a:defRPr>
                <a:solidFill>
                  <a:schemeClr val="bg2"/>
                </a:solidFill>
              </a:defRPr>
            </a:lvl2pPr>
            <a:lvl3pPr marL="914400" indent="0" algn="r">
              <a:buNone/>
              <a:defRPr>
                <a:solidFill>
                  <a:schemeClr val="bg2"/>
                </a:solidFill>
              </a:defRPr>
            </a:lvl3pPr>
            <a:lvl4pPr marL="1371600" indent="0" algn="r">
              <a:buNone/>
              <a:defRPr>
                <a:solidFill>
                  <a:schemeClr val="bg2"/>
                </a:solidFill>
              </a:defRPr>
            </a:lvl4pPr>
            <a:lvl5pPr marL="1828800" indent="0" algn="r">
              <a:buNone/>
              <a:defRPr>
                <a:solidFill>
                  <a:schemeClr val="bg2"/>
                </a:solidFill>
              </a:defRPr>
            </a:lvl5pPr>
          </a:lstStyle>
          <a:p>
            <a:pPr lvl="0"/>
            <a:r>
              <a:rPr lang="en-US" dirty="0"/>
              <a:t>Author 2 Name  |  Position</a:t>
            </a:r>
          </a:p>
        </p:txBody>
      </p:sp>
    </p:spTree>
    <p:extLst>
      <p:ext uri="{BB962C8B-B14F-4D97-AF65-F5344CB8AC3E}">
        <p14:creationId xmlns:p14="http://schemas.microsoft.com/office/powerpoint/2010/main" val="143795816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et Connected General ">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6647ADCA-92CB-D043-9D40-64DC984B2C89}"/>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cxnSp>
        <p:nvCxnSpPr>
          <p:cNvPr id="28" name="Straight Connector 27"/>
          <p:cNvCxnSpPr/>
          <p:nvPr userDrawn="1"/>
        </p:nvCxnSpPr>
        <p:spPr>
          <a:xfrm flipV="1">
            <a:off x="1" y="5023952"/>
            <a:ext cx="4787900" cy="3302"/>
          </a:xfrm>
          <a:prstGeom prst="line">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33" name="Rectangle 32"/>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4" name="Group 33"/>
          <p:cNvGrpSpPr/>
          <p:nvPr userDrawn="1"/>
        </p:nvGrpSpPr>
        <p:grpSpPr>
          <a:xfrm>
            <a:off x="478902" y="5643105"/>
            <a:ext cx="1086203" cy="327801"/>
            <a:chOff x="2558293" y="5360101"/>
            <a:chExt cx="1086203" cy="327801"/>
          </a:xfrm>
        </p:grpSpPr>
        <p:pic>
          <p:nvPicPr>
            <p:cNvPr id="35" name="Picture 3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8528" y="5362169"/>
              <a:ext cx="325733" cy="325733"/>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58293" y="5360101"/>
              <a:ext cx="325994" cy="325994"/>
            </a:xfrm>
            <a:prstGeom prst="rect">
              <a:avLst/>
            </a:prstGeom>
          </p:spPr>
        </p:pic>
        <p:pic>
          <p:nvPicPr>
            <p:cNvPr id="37" name="Picture 3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18502" y="5360101"/>
              <a:ext cx="325994" cy="325994"/>
            </a:xfrm>
            <a:prstGeom prst="rect">
              <a:avLst/>
            </a:prstGeom>
          </p:spPr>
        </p:pic>
      </p:grpSp>
      <p:sp>
        <p:nvSpPr>
          <p:cNvPr id="38" name="TextBox 37"/>
          <p:cNvSpPr txBox="1"/>
          <p:nvPr userDrawn="1"/>
        </p:nvSpPr>
        <p:spPr>
          <a:xfrm>
            <a:off x="1619079" y="5646010"/>
            <a:ext cx="2281074" cy="307777"/>
          </a:xfrm>
          <a:prstGeom prst="rect">
            <a:avLst/>
          </a:prstGeom>
          <a:noFill/>
        </p:spPr>
        <p:txBody>
          <a:bodyPr wrap="none" lIns="0" tIns="0" rIns="0" bIns="0" rtlCol="0" anchor="b" anchorCtr="0">
            <a:spAutoFit/>
          </a:bodyPr>
          <a:lstStyle/>
          <a:p>
            <a:pPr algn="l"/>
            <a:r>
              <a:rPr lang="en-US" sz="2000" b="1" dirty="0" err="1">
                <a:solidFill>
                  <a:schemeClr val="bg2"/>
                </a:solidFill>
              </a:rPr>
              <a:t>ReThinkHealth.org</a:t>
            </a:r>
            <a:endParaRPr lang="en-US" sz="2000" b="1" dirty="0">
              <a:solidFill>
                <a:schemeClr val="bg2"/>
              </a:solidFill>
            </a:endParaRPr>
          </a:p>
        </p:txBody>
      </p:sp>
      <p:sp>
        <p:nvSpPr>
          <p:cNvPr id="39" name="TextBox 38"/>
          <p:cNvSpPr txBox="1"/>
          <p:nvPr userDrawn="1"/>
        </p:nvSpPr>
        <p:spPr>
          <a:xfrm>
            <a:off x="478902" y="5173443"/>
            <a:ext cx="3909083" cy="307777"/>
          </a:xfrm>
          <a:prstGeom prst="rect">
            <a:avLst/>
          </a:prstGeom>
          <a:noFill/>
        </p:spPr>
        <p:txBody>
          <a:bodyPr wrap="none" lIns="0" tIns="0" rIns="0" bIns="0" rtlCol="0" anchor="b" anchorCtr="0">
            <a:spAutoFit/>
          </a:bodyPr>
          <a:lstStyle/>
          <a:p>
            <a:pPr algn="l"/>
            <a:r>
              <a:rPr lang="en-US" sz="2000" b="1" dirty="0" err="1">
                <a:solidFill>
                  <a:schemeClr val="bg2"/>
                </a:solidFill>
              </a:rPr>
              <a:t>ThinkWithUs@rethinkhealth.org</a:t>
            </a:r>
            <a:endParaRPr lang="en-US" sz="2000" b="1" dirty="0">
              <a:solidFill>
                <a:schemeClr val="bg2"/>
              </a:solidFill>
            </a:endParaRPr>
          </a:p>
        </p:txBody>
      </p:sp>
      <p:sp>
        <p:nvSpPr>
          <p:cNvPr id="40" name="TextBox 39"/>
          <p:cNvSpPr txBox="1"/>
          <p:nvPr userDrawn="1"/>
        </p:nvSpPr>
        <p:spPr>
          <a:xfrm>
            <a:off x="469906" y="803853"/>
            <a:ext cx="2912657" cy="492443"/>
          </a:xfrm>
          <a:prstGeom prst="rect">
            <a:avLst/>
          </a:prstGeom>
          <a:noFill/>
        </p:spPr>
        <p:txBody>
          <a:bodyPr wrap="none" lIns="0" tIns="0" rIns="0" bIns="0" rtlCol="0" anchor="b" anchorCtr="0">
            <a:spAutoFit/>
          </a:bodyPr>
          <a:lstStyle/>
          <a:p>
            <a:pPr algn="l"/>
            <a:r>
              <a:rPr lang="en-US" sz="3200" b="1" dirty="0">
                <a:solidFill>
                  <a:schemeClr val="accent1"/>
                </a:solidFill>
              </a:rPr>
              <a:t>Get Connected</a:t>
            </a:r>
          </a:p>
        </p:txBody>
      </p:sp>
      <p:sp>
        <p:nvSpPr>
          <p:cNvPr id="15" name="TextBox 14">
            <a:extLst>
              <a:ext uri="{FF2B5EF4-FFF2-40B4-BE49-F238E27FC236}">
                <a16:creationId xmlns="" xmlns:a16="http://schemas.microsoft.com/office/drawing/2014/main" id="{A2B3AE3F-937C-5447-87B4-E87264665EA2}"/>
              </a:ext>
            </a:extLst>
          </p:cNvPr>
          <p:cNvSpPr txBox="1"/>
          <p:nvPr userDrawn="1"/>
        </p:nvSpPr>
        <p:spPr>
          <a:xfrm>
            <a:off x="392338" y="6423449"/>
            <a:ext cx="1905971" cy="138499"/>
          </a:xfrm>
          <a:prstGeom prst="rect">
            <a:avLst/>
          </a:prstGeom>
          <a:noFill/>
        </p:spPr>
        <p:txBody>
          <a:bodyPr wrap="none" lIns="0" tIns="0" rIns="0" bIns="0" rtlCol="0">
            <a:spAutoFit/>
          </a:bodyPr>
          <a:lstStyle/>
          <a:p>
            <a:pPr algn="r"/>
            <a:r>
              <a:rPr lang="en-US" sz="900" b="0" i="0" dirty="0">
                <a:solidFill>
                  <a:schemeClr val="bg2"/>
                </a:solidFill>
                <a:effectLst/>
                <a:latin typeface="Arial Regular" charset="0"/>
                <a:ea typeface="Arial Regular" charset="0"/>
                <a:cs typeface="Arial Regular" charset="0"/>
              </a:rPr>
              <a:t>©2018 THE RIPPEL FOUNDATION. </a:t>
            </a:r>
          </a:p>
        </p:txBody>
      </p:sp>
    </p:spTree>
    <p:extLst>
      <p:ext uri="{BB962C8B-B14F-4D97-AF65-F5344CB8AC3E}">
        <p14:creationId xmlns:p14="http://schemas.microsoft.com/office/powerpoint/2010/main" val="3124686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y Use Copyright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FB921AC8-C65B-E042-8D75-58C6718FBBF7}"/>
              </a:ext>
            </a:extLst>
          </p:cNvPr>
          <p:cNvPicPr>
            <a:picLocks noChangeAspect="1"/>
          </p:cNvPicPr>
          <p:nvPr userDrawn="1"/>
        </p:nvPicPr>
        <p:blipFill>
          <a:blip r:embed="rId2"/>
          <a:stretch>
            <a:fillRect/>
          </a:stretch>
        </p:blipFill>
        <p:spPr>
          <a:xfrm>
            <a:off x="6" y="2034540"/>
            <a:ext cx="9143999" cy="482346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
        <p:nvSpPr>
          <p:cNvPr id="18" name="TextBox 17"/>
          <p:cNvSpPr txBox="1"/>
          <p:nvPr userDrawn="1"/>
        </p:nvSpPr>
        <p:spPr>
          <a:xfrm>
            <a:off x="457206" y="6107978"/>
            <a:ext cx="1905971" cy="138499"/>
          </a:xfrm>
          <a:prstGeom prst="rect">
            <a:avLst/>
          </a:prstGeom>
          <a:noFill/>
        </p:spPr>
        <p:txBody>
          <a:bodyPr wrap="none" lIns="0" tIns="0" rIns="0" bIns="0" rtlCol="0">
            <a:spAutoFit/>
          </a:bodyPr>
          <a:lstStyle/>
          <a:p>
            <a:pPr algn="l"/>
            <a:r>
              <a:rPr lang="en-US" sz="900" b="0" i="0" dirty="0">
                <a:solidFill>
                  <a:schemeClr val="bg2"/>
                </a:solidFill>
                <a:effectLst/>
                <a:latin typeface="Arial Regular" charset="0"/>
                <a:ea typeface="Arial Regular" charset="0"/>
                <a:cs typeface="Arial Regular" charset="0"/>
              </a:rPr>
              <a:t>©2018 THE RIPPEL FOUNDATION. </a:t>
            </a:r>
          </a:p>
        </p:txBody>
      </p:sp>
      <p:sp>
        <p:nvSpPr>
          <p:cNvPr id="27" name="Rectangle 26"/>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p:cNvSpPr/>
          <p:nvPr userDrawn="1"/>
        </p:nvSpPr>
        <p:spPr>
          <a:xfrm>
            <a:off x="457200" y="3460010"/>
            <a:ext cx="8219578" cy="1969770"/>
          </a:xfrm>
          <a:prstGeom prst="rect">
            <a:avLst/>
          </a:prstGeom>
        </p:spPr>
        <p:txBody>
          <a:bodyPr wrap="square" lIns="0" tIns="0" rIns="0" bIns="0">
            <a:spAutoFit/>
          </a:bodyPr>
          <a:lstStyle/>
          <a:p>
            <a:pPr lvl="0" algn="l">
              <a:lnSpc>
                <a:spcPct val="100000"/>
              </a:lnSpc>
            </a:pPr>
            <a:r>
              <a:rPr lang="en-US" sz="1600" dirty="0">
                <a:solidFill>
                  <a:schemeClr val="bg2"/>
                </a:solidFill>
              </a:rPr>
              <a:t>This work </a:t>
            </a:r>
            <a:r>
              <a:rPr lang="en-US" sz="1600" b="1" dirty="0">
                <a:solidFill>
                  <a:schemeClr val="bg2"/>
                </a:solidFill>
              </a:rPr>
              <a:t>may</a:t>
            </a:r>
            <a:r>
              <a:rPr lang="en-US" sz="1600" dirty="0">
                <a:solidFill>
                  <a:schemeClr val="bg2"/>
                </a:solidFill>
              </a:rPr>
              <a:t> be used, photocopied, and distributed for </a:t>
            </a:r>
          </a:p>
          <a:p>
            <a:pPr lvl="0" algn="l">
              <a:lnSpc>
                <a:spcPct val="100000"/>
              </a:lnSpc>
            </a:pPr>
            <a:r>
              <a:rPr lang="en-US" sz="1600" dirty="0">
                <a:solidFill>
                  <a:schemeClr val="bg2"/>
                </a:solidFill>
              </a:rPr>
              <a:t>educational purposes only and as long as the copyright notice remains </a:t>
            </a:r>
          </a:p>
          <a:p>
            <a:pPr lvl="0" algn="l">
              <a:lnSpc>
                <a:spcPct val="100000"/>
              </a:lnSpc>
            </a:pPr>
            <a:r>
              <a:rPr lang="en-US" sz="1600" dirty="0">
                <a:solidFill>
                  <a:schemeClr val="bg2"/>
                </a:solidFill>
              </a:rPr>
              <a:t>intact. For use on a website or social media platform, link directly to the </a:t>
            </a:r>
          </a:p>
          <a:p>
            <a:pPr lvl="0" algn="l">
              <a:lnSpc>
                <a:spcPct val="100000"/>
              </a:lnSpc>
            </a:pPr>
            <a:r>
              <a:rPr lang="en-US" sz="1600" dirty="0">
                <a:solidFill>
                  <a:schemeClr val="bg2"/>
                </a:solidFill>
              </a:rPr>
              <a:t>work on our website. Unless prior written permission is given by </a:t>
            </a:r>
            <a:r>
              <a:rPr lang="en-US" sz="1600" b="1" dirty="0">
                <a:solidFill>
                  <a:schemeClr val="bg2"/>
                </a:solidFill>
              </a:rPr>
              <a:t>The </a:t>
            </a:r>
            <a:r>
              <a:rPr lang="en-US" sz="1600" b="1" dirty="0" err="1">
                <a:solidFill>
                  <a:schemeClr val="bg2"/>
                </a:solidFill>
              </a:rPr>
              <a:t>Rippel</a:t>
            </a:r>
            <a:r>
              <a:rPr lang="en-US" sz="1600" b="1" dirty="0">
                <a:solidFill>
                  <a:schemeClr val="bg2"/>
                </a:solidFill>
              </a:rPr>
              <a:t> </a:t>
            </a:r>
            <a:br>
              <a:rPr lang="en-US" sz="1600" b="1" dirty="0">
                <a:solidFill>
                  <a:schemeClr val="bg2"/>
                </a:solidFill>
              </a:rPr>
            </a:br>
            <a:r>
              <a:rPr lang="en-US" sz="1600" b="1" dirty="0">
                <a:solidFill>
                  <a:schemeClr val="bg2"/>
                </a:solidFill>
              </a:rPr>
              <a:t>Foundation</a:t>
            </a:r>
            <a:r>
              <a:rPr lang="en-US" sz="1600" dirty="0">
                <a:solidFill>
                  <a:schemeClr val="bg2"/>
                </a:solidFill>
              </a:rPr>
              <a:t>, this material </a:t>
            </a:r>
            <a:r>
              <a:rPr lang="en-US" sz="1600" b="1" dirty="0">
                <a:solidFill>
                  <a:schemeClr val="bg2"/>
                </a:solidFill>
              </a:rPr>
              <a:t>may not </a:t>
            </a:r>
            <a:r>
              <a:rPr lang="en-US" sz="1600" dirty="0">
                <a:solidFill>
                  <a:schemeClr val="bg2"/>
                </a:solidFill>
              </a:rPr>
              <a:t>be (</a:t>
            </a:r>
            <a:r>
              <a:rPr lang="en-US" sz="1600" dirty="0" err="1">
                <a:solidFill>
                  <a:schemeClr val="bg2"/>
                </a:solidFill>
              </a:rPr>
              <a:t>i</a:t>
            </a:r>
            <a:r>
              <a:rPr lang="en-US" sz="1600" dirty="0">
                <a:solidFill>
                  <a:schemeClr val="bg2"/>
                </a:solidFill>
              </a:rPr>
              <a:t>) used or distributed for monetary </a:t>
            </a:r>
            <a:br>
              <a:rPr lang="en-US" sz="1600" dirty="0">
                <a:solidFill>
                  <a:schemeClr val="bg2"/>
                </a:solidFill>
              </a:rPr>
            </a:br>
            <a:r>
              <a:rPr lang="en-US" sz="1600" dirty="0">
                <a:solidFill>
                  <a:schemeClr val="bg2"/>
                </a:solidFill>
              </a:rPr>
              <a:t>purposes (i.e., do not sell our work), and (ii) edited or changed in any way. </a:t>
            </a:r>
          </a:p>
          <a:p>
            <a:pPr algn="l">
              <a:lnSpc>
                <a:spcPct val="100000"/>
              </a:lnSpc>
            </a:pPr>
            <a:endParaRPr lang="en-US" sz="1600" dirty="0">
              <a:solidFill>
                <a:schemeClr val="bg2"/>
              </a:solidFill>
            </a:endParaRPr>
          </a:p>
          <a:p>
            <a:pPr algn="l">
              <a:lnSpc>
                <a:spcPct val="100000"/>
              </a:lnSpc>
            </a:pPr>
            <a:r>
              <a:rPr lang="en-US" sz="1600" dirty="0">
                <a:solidFill>
                  <a:schemeClr val="bg2"/>
                </a:solidFill>
              </a:rPr>
              <a:t>Please email requests or questions to: </a:t>
            </a:r>
            <a:r>
              <a:rPr lang="en-US" sz="1600" b="1" dirty="0" err="1">
                <a:solidFill>
                  <a:schemeClr val="bg2"/>
                </a:solidFill>
              </a:rPr>
              <a:t>info@rippelfoundation.org</a:t>
            </a:r>
            <a:endParaRPr lang="en-US" sz="1600" dirty="0">
              <a:solidFill>
                <a:schemeClr val="bg2"/>
              </a:solidFill>
            </a:endParaRPr>
          </a:p>
        </p:txBody>
      </p:sp>
      <p:sp>
        <p:nvSpPr>
          <p:cNvPr id="28" name="TextBox 27"/>
          <p:cNvSpPr txBox="1"/>
          <p:nvPr userDrawn="1"/>
        </p:nvSpPr>
        <p:spPr>
          <a:xfrm>
            <a:off x="213917" y="6676277"/>
            <a:ext cx="724557" cy="123111"/>
          </a:xfrm>
          <a:prstGeom prst="rect">
            <a:avLst/>
          </a:prstGeom>
          <a:noFill/>
        </p:spPr>
        <p:txBody>
          <a:bodyPr wrap="none" lIns="0" tIns="0" rIns="0" bIns="0" rtlCol="0">
            <a:spAutoFit/>
          </a:bodyPr>
          <a:lstStyle/>
          <a:p>
            <a:pPr algn="r"/>
            <a:r>
              <a:rPr lang="en-US" sz="800" b="0" i="0" dirty="0">
                <a:solidFill>
                  <a:schemeClr val="bg2"/>
                </a:solidFill>
                <a:effectLst/>
                <a:latin typeface="Arial Regular" charset="0"/>
                <a:ea typeface="Arial Regular" charset="0"/>
                <a:cs typeface="Arial Regular" charset="0"/>
              </a:rPr>
              <a:t>Version</a:t>
            </a:r>
            <a:r>
              <a:rPr lang="en-US" sz="800" b="0" i="0" baseline="0" dirty="0">
                <a:solidFill>
                  <a:schemeClr val="bg2"/>
                </a:solidFill>
                <a:effectLst/>
                <a:latin typeface="Arial Regular" charset="0"/>
                <a:ea typeface="Arial Regular" charset="0"/>
                <a:cs typeface="Arial Regular" charset="0"/>
              </a:rPr>
              <a:t> 912018</a:t>
            </a:r>
            <a:endParaRPr lang="en-US" sz="800" b="0" i="0" dirty="0">
              <a:solidFill>
                <a:schemeClr val="bg2"/>
              </a:solidFill>
              <a:effectLst/>
              <a:latin typeface="Arial Regular" charset="0"/>
              <a:ea typeface="Arial Regular" charset="0"/>
              <a:cs typeface="Arial Regular"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y Not Use Copyright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6" y="2034540"/>
            <a:ext cx="9143999" cy="482346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2900" y="484062"/>
            <a:ext cx="3227412" cy="1355513"/>
          </a:xfrm>
          <a:prstGeom prst="rect">
            <a:avLst/>
          </a:prstGeom>
        </p:spPr>
      </p:pic>
      <p:sp>
        <p:nvSpPr>
          <p:cNvPr id="18" name="TextBox 17"/>
          <p:cNvSpPr txBox="1"/>
          <p:nvPr userDrawn="1"/>
        </p:nvSpPr>
        <p:spPr>
          <a:xfrm>
            <a:off x="457205" y="6107978"/>
            <a:ext cx="3278141" cy="138499"/>
          </a:xfrm>
          <a:prstGeom prst="rect">
            <a:avLst/>
          </a:prstGeom>
          <a:noFill/>
        </p:spPr>
        <p:txBody>
          <a:bodyPr wrap="none" lIns="0" tIns="0" rIns="0" bIns="0" rtlCol="0">
            <a:spAutoFit/>
          </a:bodyPr>
          <a:lstStyle/>
          <a:p>
            <a:pPr algn="l"/>
            <a:r>
              <a:rPr lang="en-US" sz="900" b="0" i="0" dirty="0">
                <a:solidFill>
                  <a:schemeClr val="bg2"/>
                </a:solidFill>
                <a:effectLst/>
                <a:latin typeface="Arial Regular" charset="0"/>
                <a:ea typeface="Arial Regular" charset="0"/>
                <a:cs typeface="Arial Regular" charset="0"/>
              </a:rPr>
              <a:t>©2018 THE RIPPEL FOUNDATION. ALL RIGHTS RESERVED.</a:t>
            </a:r>
          </a:p>
        </p:txBody>
      </p:sp>
      <p:sp>
        <p:nvSpPr>
          <p:cNvPr id="27" name="Rectangle 26"/>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userDrawn="1"/>
        </p:nvSpPr>
        <p:spPr>
          <a:xfrm>
            <a:off x="213917" y="6676277"/>
            <a:ext cx="724557" cy="123111"/>
          </a:xfrm>
          <a:prstGeom prst="rect">
            <a:avLst/>
          </a:prstGeom>
          <a:noFill/>
        </p:spPr>
        <p:txBody>
          <a:bodyPr wrap="none" lIns="0" tIns="0" rIns="0" bIns="0" rtlCol="0">
            <a:spAutoFit/>
          </a:bodyPr>
          <a:lstStyle/>
          <a:p>
            <a:pPr algn="r"/>
            <a:r>
              <a:rPr lang="en-US" sz="800" b="0" i="0" dirty="0">
                <a:solidFill>
                  <a:schemeClr val="bg2"/>
                </a:solidFill>
                <a:effectLst/>
                <a:latin typeface="Arial Regular" charset="0"/>
                <a:ea typeface="Arial Regular" charset="0"/>
                <a:cs typeface="Arial Regular" charset="0"/>
              </a:rPr>
              <a:t>Version</a:t>
            </a:r>
            <a:r>
              <a:rPr lang="en-US" sz="800" b="0" i="0" baseline="0" dirty="0">
                <a:solidFill>
                  <a:schemeClr val="bg2"/>
                </a:solidFill>
                <a:effectLst/>
                <a:latin typeface="Arial Regular" charset="0"/>
                <a:ea typeface="Arial Regular" charset="0"/>
                <a:cs typeface="Arial Regular" charset="0"/>
              </a:rPr>
              <a:t> 912018</a:t>
            </a:r>
            <a:endParaRPr lang="en-US" sz="800" b="0" i="0" dirty="0">
              <a:solidFill>
                <a:schemeClr val="bg2"/>
              </a:solidFill>
              <a:effectLst/>
              <a:latin typeface="Arial Regular" charset="0"/>
              <a:ea typeface="Arial Regular" charset="0"/>
              <a:cs typeface="Arial Regular" charset="0"/>
            </a:endParaRPr>
          </a:p>
        </p:txBody>
      </p:sp>
      <p:sp>
        <p:nvSpPr>
          <p:cNvPr id="11" name="Rectangle 10"/>
          <p:cNvSpPr/>
          <p:nvPr userDrawn="1"/>
        </p:nvSpPr>
        <p:spPr>
          <a:xfrm>
            <a:off x="457200" y="4127427"/>
            <a:ext cx="8219578" cy="1046440"/>
          </a:xfrm>
          <a:prstGeom prst="rect">
            <a:avLst/>
          </a:prstGeom>
        </p:spPr>
        <p:txBody>
          <a:bodyPr wrap="square" lIns="0" tIns="0" rIns="0" bIns="0">
            <a:spAutoFit/>
          </a:bodyPr>
          <a:lstStyle/>
          <a:p>
            <a:pPr lvl="0" algn="l">
              <a:lnSpc>
                <a:spcPct val="100000"/>
              </a:lnSpc>
            </a:pPr>
            <a:r>
              <a:rPr lang="en-US" sz="1800" kern="1200" dirty="0">
                <a:solidFill>
                  <a:schemeClr val="bg2"/>
                </a:solidFill>
                <a:effectLst/>
                <a:latin typeface="+mn-lt"/>
                <a:ea typeface="+mn-ea"/>
                <a:cs typeface="+mn-cs"/>
              </a:rPr>
              <a:t>This work </a:t>
            </a:r>
            <a:r>
              <a:rPr lang="en-US" sz="1800" b="1" kern="1200" dirty="0">
                <a:solidFill>
                  <a:schemeClr val="bg2"/>
                </a:solidFill>
                <a:effectLst/>
                <a:latin typeface="+mn-lt"/>
                <a:ea typeface="+mn-ea"/>
                <a:cs typeface="+mn-cs"/>
              </a:rPr>
              <a:t>may not</a:t>
            </a:r>
            <a:r>
              <a:rPr lang="en-US" sz="1800" kern="1200" dirty="0">
                <a:solidFill>
                  <a:schemeClr val="bg2"/>
                </a:solidFill>
                <a:effectLst/>
                <a:latin typeface="+mn-lt"/>
                <a:ea typeface="+mn-ea"/>
                <a:cs typeface="+mn-cs"/>
              </a:rPr>
              <a:t> be used, photocopied, or distributed unless </a:t>
            </a:r>
          </a:p>
          <a:p>
            <a:pPr lvl="0" algn="l">
              <a:lnSpc>
                <a:spcPct val="100000"/>
              </a:lnSpc>
            </a:pPr>
            <a:r>
              <a:rPr lang="en-US" sz="1800" kern="1200" dirty="0">
                <a:solidFill>
                  <a:schemeClr val="bg2"/>
                </a:solidFill>
                <a:effectLst/>
                <a:latin typeface="+mn-lt"/>
                <a:ea typeface="+mn-ea"/>
                <a:cs typeface="+mn-cs"/>
              </a:rPr>
              <a:t>prior written permission is given by </a:t>
            </a:r>
            <a:r>
              <a:rPr lang="en-US" sz="1800" b="1" kern="1200" dirty="0">
                <a:solidFill>
                  <a:schemeClr val="bg2"/>
                </a:solidFill>
                <a:effectLst/>
                <a:latin typeface="+mn-lt"/>
                <a:ea typeface="+mn-ea"/>
                <a:cs typeface="+mn-cs"/>
              </a:rPr>
              <a:t>The </a:t>
            </a:r>
            <a:r>
              <a:rPr lang="en-US" sz="1800" b="1" kern="1200" dirty="0" err="1">
                <a:solidFill>
                  <a:schemeClr val="bg2"/>
                </a:solidFill>
                <a:effectLst/>
                <a:latin typeface="+mn-lt"/>
                <a:ea typeface="+mn-ea"/>
                <a:cs typeface="+mn-cs"/>
              </a:rPr>
              <a:t>Rippel</a:t>
            </a:r>
            <a:r>
              <a:rPr lang="en-US" sz="1800" b="1" kern="1200" dirty="0">
                <a:solidFill>
                  <a:schemeClr val="bg2"/>
                </a:solidFill>
                <a:effectLst/>
                <a:latin typeface="+mn-lt"/>
                <a:ea typeface="+mn-ea"/>
                <a:cs typeface="+mn-cs"/>
              </a:rPr>
              <a:t> Foundation</a:t>
            </a:r>
            <a:r>
              <a:rPr lang="en-US" sz="1800" kern="1200" dirty="0">
                <a:solidFill>
                  <a:schemeClr val="bg2"/>
                </a:solidFill>
                <a:effectLst/>
                <a:latin typeface="+mn-lt"/>
                <a:ea typeface="+mn-ea"/>
                <a:cs typeface="+mn-cs"/>
              </a:rPr>
              <a:t>.</a:t>
            </a:r>
          </a:p>
          <a:p>
            <a:pPr lvl="0" algn="l">
              <a:lnSpc>
                <a:spcPct val="100000"/>
              </a:lnSpc>
            </a:pPr>
            <a:r>
              <a:rPr lang="en-US" sz="1600" dirty="0">
                <a:solidFill>
                  <a:schemeClr val="bg2"/>
                </a:solidFill>
                <a:effectLst/>
              </a:rPr>
              <a:t> </a:t>
            </a:r>
            <a:endParaRPr lang="en-US" sz="1600" dirty="0">
              <a:solidFill>
                <a:schemeClr val="bg2"/>
              </a:solidFill>
            </a:endParaRPr>
          </a:p>
          <a:p>
            <a:pPr algn="l">
              <a:lnSpc>
                <a:spcPct val="100000"/>
              </a:lnSpc>
            </a:pPr>
            <a:r>
              <a:rPr lang="en-US" sz="1600" dirty="0">
                <a:solidFill>
                  <a:schemeClr val="bg2"/>
                </a:solidFill>
              </a:rPr>
              <a:t>Please email requests or questions to: </a:t>
            </a:r>
            <a:r>
              <a:rPr lang="en-US" sz="1600" b="1" dirty="0" err="1">
                <a:solidFill>
                  <a:schemeClr val="bg2"/>
                </a:solidFill>
              </a:rPr>
              <a:t>info@rippelfoundation.org</a:t>
            </a:r>
            <a:endParaRPr lang="en-US" sz="1600" dirty="0">
              <a:solidFill>
                <a:schemeClr val="bg2"/>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r>
              <a:rPr lang="en-US" altLang="en-US"/>
              <a:t>"Transforming Health Evaluation" by Bobby Milstein (2004 CDC Summer Evaluation Institute, June 9 2004)</a:t>
            </a:r>
          </a:p>
        </p:txBody>
      </p:sp>
      <p:sp>
        <p:nvSpPr>
          <p:cNvPr id="4" name="Slide Number Placeholder 3"/>
          <p:cNvSpPr>
            <a:spLocks noGrp="1"/>
          </p:cNvSpPr>
          <p:nvPr>
            <p:ph type="sldNum" sz="quarter" idx="12"/>
          </p:nvPr>
        </p:nvSpPr>
        <p:spPr/>
        <p:txBody>
          <a:bodyPr/>
          <a:lstStyle>
            <a:lvl1pPr>
              <a:defRPr/>
            </a:lvl1pPr>
          </a:lstStyle>
          <a:p>
            <a:fld id="{1FDF6EFD-0521-4398-963B-F3D9583E6EEF}" type="slidenum">
              <a:rPr lang="en-US" altLang="en-US"/>
              <a:pPr/>
              <a:t>‹#›</a:t>
            </a:fld>
            <a:endParaRPr lang="en-US" altLang="en-US"/>
          </a:p>
        </p:txBody>
      </p:sp>
    </p:spTree>
    <p:extLst>
      <p:ext uri="{BB962C8B-B14F-4D97-AF65-F5344CB8AC3E}">
        <p14:creationId xmlns:p14="http://schemas.microsoft.com/office/powerpoint/2010/main" val="16612104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321970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ppel Mission Statement">
    <p:bg>
      <p:bgRef idx="1001">
        <a:schemeClr val="bg2"/>
      </p:bgRef>
    </p:bg>
    <p:spTree>
      <p:nvGrpSpPr>
        <p:cNvPr id="1" name=""/>
        <p:cNvGrpSpPr/>
        <p:nvPr/>
      </p:nvGrpSpPr>
      <p:grpSpPr>
        <a:xfrm>
          <a:off x="0" y="0"/>
          <a:ext cx="0" cy="0"/>
          <a:chOff x="0" y="0"/>
          <a:chExt cx="0" cy="0"/>
        </a:xfrm>
      </p:grpSpPr>
      <p:sp>
        <p:nvSpPr>
          <p:cNvPr id="5" name="Rectangle 4"/>
          <p:cNvSpPr/>
          <p:nvPr userDrawn="1"/>
        </p:nvSpPr>
        <p:spPr>
          <a:xfrm>
            <a:off x="0" y="-1"/>
            <a:ext cx="9144000" cy="176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sp>
        <p:nvSpPr>
          <p:cNvPr id="12" name="Title 1"/>
          <p:cNvSpPr txBox="1">
            <a:spLocks/>
          </p:cNvSpPr>
          <p:nvPr userDrawn="1"/>
        </p:nvSpPr>
        <p:spPr>
          <a:xfrm>
            <a:off x="761202" y="768645"/>
            <a:ext cx="8314638" cy="580638"/>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sz="3800" b="0" dirty="0">
                <a:solidFill>
                  <a:schemeClr val="bg2"/>
                </a:solidFill>
                <a:latin typeface="Arial" charset="0"/>
                <a:ea typeface="Arial" charset="0"/>
                <a:cs typeface="Arial" charset="0"/>
              </a:rPr>
              <a:t>Mission Statement</a:t>
            </a:r>
          </a:p>
        </p:txBody>
      </p:sp>
      <p:sp>
        <p:nvSpPr>
          <p:cNvPr id="17" name="Text Placeholder 2"/>
          <p:cNvSpPr txBox="1">
            <a:spLocks/>
          </p:cNvSpPr>
          <p:nvPr userDrawn="1"/>
        </p:nvSpPr>
        <p:spPr>
          <a:xfrm>
            <a:off x="1072487" y="1453056"/>
            <a:ext cx="6460956" cy="3747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solidFill>
                  <a:schemeClr val="bg2"/>
                </a:solidFill>
                <a:latin typeface="Arial" charset="0"/>
                <a:ea typeface="Arial" charset="0"/>
                <a:cs typeface="Arial" charset="0"/>
              </a:rPr>
              <a:t>To achieve better health, and contain costs,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we must simultaneously improve population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health and fundamentally redesign how we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deliver care. The </a:t>
            </a:r>
            <a:r>
              <a:rPr lang="en-US" sz="1800" dirty="0" err="1">
                <a:solidFill>
                  <a:schemeClr val="bg2"/>
                </a:solidFill>
                <a:latin typeface="Arial" charset="0"/>
                <a:ea typeface="Arial" charset="0"/>
                <a:cs typeface="Arial" charset="0"/>
              </a:rPr>
              <a:t>Rippel</a:t>
            </a:r>
            <a:r>
              <a:rPr lang="en-US" sz="1800" dirty="0">
                <a:solidFill>
                  <a:schemeClr val="bg2"/>
                </a:solidFill>
                <a:latin typeface="Arial" charset="0"/>
                <a:ea typeface="Arial" charset="0"/>
                <a:cs typeface="Arial" charset="0"/>
              </a:rPr>
              <a:t> Foundation’s mission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is to seed and support innovations at the </a:t>
            </a:r>
            <a:br>
              <a:rPr lang="en-US" sz="1800" dirty="0">
                <a:solidFill>
                  <a:schemeClr val="bg2"/>
                </a:solidFill>
                <a:latin typeface="Arial" charset="0"/>
                <a:ea typeface="Arial" charset="0"/>
                <a:cs typeface="Arial" charset="0"/>
              </a:rPr>
            </a:br>
            <a:r>
              <a:rPr lang="en-US" sz="1800" dirty="0">
                <a:solidFill>
                  <a:schemeClr val="bg2"/>
                </a:solidFill>
                <a:latin typeface="Arial" charset="0"/>
                <a:ea typeface="Arial" charset="0"/>
                <a:cs typeface="Arial" charset="0"/>
              </a:rPr>
              <a:t>frontiers of this challenging work.</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3443" y="4027262"/>
            <a:ext cx="3225460" cy="105795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Section Page">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10"/>
          <p:cNvSpPr>
            <a:spLocks noGrp="1"/>
          </p:cNvSpPr>
          <p:nvPr>
            <p:ph type="body" sz="quarter" idx="10" hasCustomPrompt="1"/>
          </p:nvPr>
        </p:nvSpPr>
        <p:spPr>
          <a:xfrm>
            <a:off x="6254515" y="5030502"/>
            <a:ext cx="2427524" cy="443198"/>
          </a:xfrm>
          <a:prstGeom prst="rect">
            <a:avLst/>
          </a:prstGeom>
        </p:spPr>
        <p:txBody>
          <a:bodyPr vert="horz" wrap="none" lIns="0" tIns="0" rIns="0" bIns="0" anchor="b" anchorCtr="0">
            <a:spAutoFit/>
          </a:bodyPr>
          <a:lstStyle>
            <a:lvl1pPr marL="0" indent="0" algn="r">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19" name="Text Placeholder 10"/>
          <p:cNvSpPr>
            <a:spLocks noGrp="1"/>
          </p:cNvSpPr>
          <p:nvPr>
            <p:ph type="body" sz="quarter" idx="11" hasCustomPrompt="1"/>
          </p:nvPr>
        </p:nvSpPr>
        <p:spPr>
          <a:xfrm>
            <a:off x="6899504" y="5549912"/>
            <a:ext cx="1782539" cy="276999"/>
          </a:xfrm>
          <a:prstGeom prst="rect">
            <a:avLst/>
          </a:prstGeom>
        </p:spPr>
        <p:txBody>
          <a:bodyPr vert="horz" wrap="none" lIns="0" tIns="0" rIns="0" bIns="0" anchor="t" anchorCtr="0">
            <a:spAutoFit/>
          </a:bodyPr>
          <a:lstStyle>
            <a:lvl1pPr marL="0" indent="0" algn="r">
              <a:buNone/>
              <a:defRPr sz="20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Subtitle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4398153" cy="479425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Section Page w Quote">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ext Placeholder 10"/>
          <p:cNvSpPr>
            <a:spLocks noGrp="1"/>
          </p:cNvSpPr>
          <p:nvPr>
            <p:ph type="body" sz="quarter" idx="10" hasCustomPrompt="1"/>
          </p:nvPr>
        </p:nvSpPr>
        <p:spPr>
          <a:xfrm>
            <a:off x="6254515" y="5030502"/>
            <a:ext cx="2427524" cy="443198"/>
          </a:xfrm>
          <a:prstGeom prst="rect">
            <a:avLst/>
          </a:prstGeom>
        </p:spPr>
        <p:txBody>
          <a:bodyPr vert="horz" wrap="none" lIns="0" tIns="0" rIns="0" bIns="0" anchor="b" anchorCtr="0">
            <a:spAutoFit/>
          </a:bodyPr>
          <a:lstStyle>
            <a:lvl1pPr marL="0" indent="0" algn="r">
              <a:buNone/>
              <a:defRPr sz="32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Title</a:t>
            </a:r>
          </a:p>
        </p:txBody>
      </p:sp>
      <p:sp>
        <p:nvSpPr>
          <p:cNvPr id="19" name="Text Placeholder 10"/>
          <p:cNvSpPr>
            <a:spLocks noGrp="1"/>
          </p:cNvSpPr>
          <p:nvPr>
            <p:ph type="body" sz="quarter" idx="11" hasCustomPrompt="1"/>
          </p:nvPr>
        </p:nvSpPr>
        <p:spPr>
          <a:xfrm>
            <a:off x="6899504" y="5549912"/>
            <a:ext cx="1782539" cy="276999"/>
          </a:xfrm>
          <a:prstGeom prst="rect">
            <a:avLst/>
          </a:prstGeom>
        </p:spPr>
        <p:txBody>
          <a:bodyPr vert="horz" wrap="none" lIns="0" tIns="0" rIns="0" bIns="0" anchor="t" anchorCtr="0">
            <a:spAutoFit/>
          </a:bodyPr>
          <a:lstStyle>
            <a:lvl1pPr marL="0" indent="0" algn="r">
              <a:buNone/>
              <a:defRPr sz="20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Section Subtitle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4398153" cy="4794250"/>
          </a:xfrm>
          <a:prstGeom prst="rect">
            <a:avLst/>
          </a:prstGeom>
        </p:spPr>
      </p:pic>
      <p:sp>
        <p:nvSpPr>
          <p:cNvPr id="8" name="Text Placeholder 13"/>
          <p:cNvSpPr>
            <a:spLocks noGrp="1"/>
          </p:cNvSpPr>
          <p:nvPr>
            <p:ph type="body" sz="quarter" idx="13" hasCustomPrompt="1"/>
          </p:nvPr>
        </p:nvSpPr>
        <p:spPr>
          <a:xfrm>
            <a:off x="4874809" y="628656"/>
            <a:ext cx="3792537" cy="2154436"/>
          </a:xfrm>
          <a:prstGeom prst="rect">
            <a:avLst/>
          </a:prstGeom>
          <a:noFill/>
        </p:spPr>
        <p:txBody>
          <a:bodyPr wrap="square" lIns="0" tIns="0" rIns="0" bIns="0">
            <a:spAutoFit/>
          </a:bodyPr>
          <a:lstStyle>
            <a:lvl1pPr marL="114300" indent="-114300">
              <a:lnSpc>
                <a:spcPct val="100000"/>
              </a:lnSpc>
              <a:spcBef>
                <a:spcPts val="0"/>
              </a:spcBef>
              <a:buNone/>
              <a:tabLst/>
              <a:defRPr sz="20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text area for short or long quotes. This text box can be adjusted in size. Quote citation text block should butt against the bottom of this text block. Please use quote marks on beginning and end of quote”</a:t>
            </a:r>
          </a:p>
        </p:txBody>
      </p:sp>
      <p:sp>
        <p:nvSpPr>
          <p:cNvPr id="9" name="Text Placeholder 13"/>
          <p:cNvSpPr>
            <a:spLocks noGrp="1"/>
          </p:cNvSpPr>
          <p:nvPr>
            <p:ph type="body" sz="quarter" idx="14" hasCustomPrompt="1"/>
          </p:nvPr>
        </p:nvSpPr>
        <p:spPr>
          <a:xfrm>
            <a:off x="4874809" y="2783086"/>
            <a:ext cx="3792537" cy="400110"/>
          </a:xfrm>
          <a:prstGeom prst="rect">
            <a:avLst/>
          </a:prstGeom>
          <a:noFill/>
        </p:spPr>
        <p:txBody>
          <a:bodyPr wrap="square" lIns="91440" tIns="91440" rIns="91440" bIns="91440">
            <a:spAutoFit/>
          </a:bodyPr>
          <a:lstStyle>
            <a:lvl1pPr marL="114300" indent="-114300" algn="r">
              <a:lnSpc>
                <a:spcPct val="100000"/>
              </a:lnSpc>
              <a:spcBef>
                <a:spcPts val="0"/>
              </a:spcBef>
              <a:buNone/>
              <a:tabLst/>
              <a:defRPr sz="1400" i="1"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Quote author</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Header / Footer">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Header only">
    <p:spTree>
      <p:nvGrpSpPr>
        <p:cNvPr id="1" name=""/>
        <p:cNvGrpSpPr/>
        <p:nvPr/>
      </p:nvGrpSpPr>
      <p:grpSpPr>
        <a:xfrm>
          <a:off x="0" y="0"/>
          <a:ext cx="0" cy="0"/>
          <a:chOff x="0" y="0"/>
          <a:chExt cx="0" cy="0"/>
        </a:xfrm>
      </p:grpSpPr>
      <p:sp>
        <p:nvSpPr>
          <p:cNvPr id="2" name="Rectangle 1"/>
          <p:cNvSpPr/>
          <p:nvPr userDrawn="1"/>
        </p:nvSpPr>
        <p:spPr>
          <a:xfrm>
            <a:off x="0" y="155510"/>
            <a:ext cx="9144000" cy="67024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46" Type="http://schemas.openxmlformats.org/officeDocument/2006/relationships/image" Target="../media/image1.pn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p:cNvSpPr/>
          <p:nvPr userDrawn="1"/>
        </p:nvSpPr>
        <p:spPr>
          <a:xfrm>
            <a:off x="0" y="12"/>
            <a:ext cx="9144000" cy="1361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pic>
        <p:nvPicPr>
          <p:cNvPr id="2" name="Picture 1"/>
          <p:cNvPicPr>
            <a:picLocks noChangeAspect="1"/>
          </p:cNvPicPr>
          <p:nvPr userDrawn="1"/>
        </p:nvPicPr>
        <p:blipFill rotWithShape="1">
          <a:blip r:embed="rId46">
            <a:extLst>
              <a:ext uri="{28A0092B-C50C-407E-A947-70E740481C1C}">
                <a14:useLocalDpi xmlns:a14="http://schemas.microsoft.com/office/drawing/2010/main" val="0"/>
              </a:ext>
            </a:extLst>
          </a:blip>
          <a:srcRect r="2000"/>
          <a:stretch/>
        </p:blipFill>
        <p:spPr>
          <a:xfrm>
            <a:off x="182880" y="6438096"/>
            <a:ext cx="8961120" cy="343829"/>
          </a:xfrm>
          <a:prstGeom prst="rect">
            <a:avLst/>
          </a:prstGeom>
        </p:spPr>
      </p:pic>
    </p:spTree>
    <p:extLst>
      <p:ext uri="{BB962C8B-B14F-4D97-AF65-F5344CB8AC3E}">
        <p14:creationId xmlns:p14="http://schemas.microsoft.com/office/powerpoint/2010/main" val="173407703"/>
      </p:ext>
    </p:extLst>
  </p:cSld>
  <p:clrMap bg1="lt1" tx1="dk1" bg2="lt2" tx2="dk2" accent1="accent1" accent2="accent2" accent3="accent3" accent4="accent4" accent5="accent5" accent6="accent6" hlink="hlink" folHlink="folHlink"/>
  <p:sldLayoutIdLst>
    <p:sldLayoutId id="2147483661" r:id="rId1"/>
    <p:sldLayoutId id="2147483717" r:id="rId2"/>
    <p:sldLayoutId id="2147483705" r:id="rId3"/>
    <p:sldLayoutId id="2147483718" r:id="rId4"/>
    <p:sldLayoutId id="2147483709" r:id="rId5"/>
    <p:sldLayoutId id="2147483702" r:id="rId6"/>
    <p:sldLayoutId id="2147483711" r:id="rId7"/>
    <p:sldLayoutId id="2147483662" r:id="rId8"/>
    <p:sldLayoutId id="2147483695" r:id="rId9"/>
    <p:sldLayoutId id="2147483697" r:id="rId10"/>
    <p:sldLayoutId id="2147483696" r:id="rId11"/>
    <p:sldLayoutId id="2147483679" r:id="rId12"/>
    <p:sldLayoutId id="2147483674" r:id="rId13"/>
    <p:sldLayoutId id="2147483693" r:id="rId14"/>
    <p:sldLayoutId id="2147483673" r:id="rId15"/>
    <p:sldLayoutId id="2147483680" r:id="rId16"/>
    <p:sldLayoutId id="2147483707" r:id="rId17"/>
    <p:sldLayoutId id="2147483681" r:id="rId18"/>
    <p:sldLayoutId id="2147483691" r:id="rId19"/>
    <p:sldLayoutId id="2147483698" r:id="rId20"/>
    <p:sldLayoutId id="2147483699" r:id="rId21"/>
    <p:sldLayoutId id="2147483690" r:id="rId22"/>
    <p:sldLayoutId id="2147483689" r:id="rId23"/>
    <p:sldLayoutId id="2147483683" r:id="rId24"/>
    <p:sldLayoutId id="2147483715" r:id="rId25"/>
    <p:sldLayoutId id="2147483716" r:id="rId26"/>
    <p:sldLayoutId id="2147483714" r:id="rId27"/>
    <p:sldLayoutId id="2147483687" r:id="rId28"/>
    <p:sldLayoutId id="2147483688" r:id="rId29"/>
    <p:sldLayoutId id="2147483686" r:id="rId30"/>
    <p:sldLayoutId id="2147483684" r:id="rId31"/>
    <p:sldLayoutId id="2147483685" r:id="rId32"/>
    <p:sldLayoutId id="2147483682" r:id="rId33"/>
    <p:sldLayoutId id="2147483675" r:id="rId34"/>
    <p:sldLayoutId id="2147483692" r:id="rId35"/>
    <p:sldLayoutId id="2147483700" r:id="rId36"/>
    <p:sldLayoutId id="2147483704" r:id="rId37"/>
    <p:sldLayoutId id="2147483719" r:id="rId38"/>
    <p:sldLayoutId id="2147483712" r:id="rId39"/>
    <p:sldLayoutId id="2147483720" r:id="rId40"/>
    <p:sldLayoutId id="2147483678" r:id="rId41"/>
    <p:sldLayoutId id="2147483713" r:id="rId42"/>
    <p:sldLayoutId id="2147483726" r:id="rId43"/>
    <p:sldLayoutId id="2147483727" r:id="rId44"/>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ffoxvalley.org/loop/2020/06/22/community-conversations-aim-to-understand-race-racism-antiracism/" TargetMode="External"/><Relationship Id="rId4" Type="http://schemas.openxmlformats.org/officeDocument/2006/relationships/hyperlink" Target="https://www.cffoxvalley.org/loop/2019/10/03/next-steps-for-imagine-fox-cities/" TargetMode="External"/><Relationship Id="rId5" Type="http://schemas.openxmlformats.org/officeDocument/2006/relationships/image" Target="../media/image11.pn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image" Target="../media/image27.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bit.ly/AmplifyingStewardship" TargetMode="External"/><Relationship Id="rId4" Type="http://schemas.openxmlformats.org/officeDocument/2006/relationships/hyperlink" Target="https://rethinkhealth.org/podcasts/" TargetMode="External"/><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33.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bit.ly/AmplifyingStewardship" TargetMode="External"/><Relationship Id="rId5" Type="http://schemas.openxmlformats.org/officeDocument/2006/relationships/image" Target="../media/image30.png"/><Relationship Id="rId1" Type="http://schemas.openxmlformats.org/officeDocument/2006/relationships/slideLayout" Target="../slideLayouts/slideLayout33.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31.emf"/><Relationship Id="rId3" Type="http://schemas.openxmlformats.org/officeDocument/2006/relationships/hyperlink" Target="https://www.dropbox.com/s/qo2cut4ui0zapja/ReThink%20Health,%20Action%20Learning%20Synthesis,%20May%202021%20(May%205).pdf?dl=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 Id="rId3" Type="http://schemas.openxmlformats.org/officeDocument/2006/relationships/hyperlink" Target="https://www.cffoxvalley.org/loop/2020/06/22/community-conversations-aim-to-understand-race-racism-antiracis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hyperlink" Target="https://www.cffoxvalley.org/loop/2020/09/11/placeholder-imagine-fox-cities-keep-the-conversation-going-about-antiracism-belonging-and-community/" TargetMode="External"/><Relationship Id="rId4" Type="http://schemas.openxmlformats.org/officeDocument/2006/relationships/image" Target="../media/image14.png"/><Relationship Id="rId5" Type="http://schemas.openxmlformats.org/officeDocument/2006/relationships/hyperlink" Target="https://www.imaginefoxcities.com/conversations-on-race" TargetMode="External"/><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4.png"/><Relationship Id="rId5" Type="http://schemas.openxmlformats.org/officeDocument/2006/relationships/hyperlink" Target="https://www.youtube.com/watch%60%60%60?v=MvtWHOiU24s&amp;t=97s" TargetMode="External"/><Relationship Id="rId1" Type="http://schemas.openxmlformats.org/officeDocument/2006/relationships/video" Target="https://www.youtube.com/embed/q0bVdCMk6c4" TargetMode="External"/><Relationship Id="rId2"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q0bVdCMk6c4" TargetMode="External"/><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16674" y="6284268"/>
            <a:ext cx="7276351" cy="600164"/>
          </a:xfrm>
          <a:prstGeom prst="rect">
            <a:avLst/>
          </a:prstGeom>
        </p:spPr>
        <p:txBody>
          <a:bodyPr wrap="none">
            <a:spAutoFit/>
          </a:bodyPr>
          <a:lstStyle/>
          <a:p>
            <a:r>
              <a:rPr lang="en-US" sz="1100" dirty="0">
                <a:hlinkClick r:id="rId3"/>
              </a:rPr>
              <a:t>https://imaginefoxcities.com/wp-content/uploads/2019/10/IFC_Summit_LivingVision_8.5x11.pdf</a:t>
            </a:r>
          </a:p>
          <a:p>
            <a:r>
              <a:rPr lang="en-US" sz="1100" dirty="0">
                <a:hlinkClick r:id="rId3"/>
              </a:rPr>
              <a:t>https://www.cffoxvalley.org/loop/2020/06/22/community-conversations-aim-to-understand-race-racism-antiracism/</a:t>
            </a:r>
            <a:r>
              <a:rPr lang="en-US" sz="1100" dirty="0"/>
              <a:t> </a:t>
            </a:r>
          </a:p>
          <a:p>
            <a:r>
              <a:rPr lang="en-US" sz="1100" dirty="0">
                <a:hlinkClick r:id="rId4"/>
              </a:rPr>
              <a:t>https://www.cffoxvalley.org/loop/2019/10/03/next-steps-for-imagine-fox-cities/</a:t>
            </a:r>
            <a:r>
              <a:rPr lang="en-US" sz="1100" dirty="0"/>
              <a:t> </a:t>
            </a:r>
          </a:p>
        </p:txBody>
      </p:sp>
      <p:sp>
        <p:nvSpPr>
          <p:cNvPr id="8" name="Rectangle 7"/>
          <p:cNvSpPr/>
          <p:nvPr/>
        </p:nvSpPr>
        <p:spPr>
          <a:xfrm>
            <a:off x="152057" y="5380716"/>
            <a:ext cx="8188690" cy="276999"/>
          </a:xfrm>
          <a:prstGeom prst="rect">
            <a:avLst/>
          </a:prstGeom>
        </p:spPr>
        <p:txBody>
          <a:bodyPr wrap="square">
            <a:spAutoFit/>
          </a:bodyPr>
          <a:lstStyle/>
          <a:p>
            <a:endParaRPr lang="en-US" sz="1200" dirty="0"/>
          </a:p>
        </p:txBody>
      </p:sp>
      <p:pic>
        <p:nvPicPr>
          <p:cNvPr id="2" name="Picture 1"/>
          <p:cNvPicPr>
            <a:picLocks noChangeAspect="1"/>
          </p:cNvPicPr>
          <p:nvPr/>
        </p:nvPicPr>
        <p:blipFill>
          <a:blip r:embed="rId5"/>
          <a:stretch>
            <a:fillRect/>
          </a:stretch>
        </p:blipFill>
        <p:spPr>
          <a:xfrm>
            <a:off x="254337" y="913105"/>
            <a:ext cx="3044676" cy="4019573"/>
          </a:xfrm>
          <a:prstGeom prst="rect">
            <a:avLst/>
          </a:prstGeom>
          <a:ln>
            <a:solidFill>
              <a:schemeClr val="tx1"/>
            </a:solidFill>
          </a:ln>
          <a:effectLst>
            <a:outerShdw blurRad="50800" dist="38100" dir="2700000" algn="tl" rotWithShape="0">
              <a:prstClr val="black">
                <a:alpha val="40000"/>
              </a:prstClr>
            </a:outerShdw>
          </a:effectLst>
        </p:spPr>
      </p:pic>
      <p:sp>
        <p:nvSpPr>
          <p:cNvPr id="7" name="Rectangle 6"/>
          <p:cNvSpPr/>
          <p:nvPr/>
        </p:nvSpPr>
        <p:spPr>
          <a:xfrm>
            <a:off x="3541727" y="1083233"/>
            <a:ext cx="5778442" cy="3662541"/>
          </a:xfrm>
          <a:prstGeom prst="rect">
            <a:avLst/>
          </a:prstGeom>
        </p:spPr>
        <p:txBody>
          <a:bodyPr wrap="square">
            <a:spAutoFit/>
          </a:bodyPr>
          <a:lstStyle/>
          <a:p>
            <a:pPr>
              <a:spcAft>
                <a:spcPts val="1200"/>
              </a:spcAft>
            </a:pPr>
            <a:r>
              <a:rPr lang="en-US" sz="2400" b="1" dirty="0"/>
              <a:t>We Imagine Fox Cities as a Place…</a:t>
            </a:r>
          </a:p>
          <a:p>
            <a:pPr marL="285750" indent="-285750">
              <a:spcAft>
                <a:spcPts val="1200"/>
              </a:spcAft>
              <a:buFont typeface="Arial" panose="020B0604020202020204" pitchFamily="34" charset="0"/>
              <a:buChar char="•"/>
            </a:pPr>
            <a:r>
              <a:rPr lang="en-US" sz="2400" dirty="0"/>
              <a:t>Where </a:t>
            </a:r>
            <a:r>
              <a:rPr lang="en-US" sz="2400" b="1" dirty="0">
                <a:solidFill>
                  <a:schemeClr val="accent2">
                    <a:lumMod val="75000"/>
                  </a:schemeClr>
                </a:solidFill>
              </a:rPr>
              <a:t>kids get off to a strong start</a:t>
            </a:r>
            <a:r>
              <a:rPr lang="en-US" sz="2400" b="1" dirty="0"/>
              <a:t> </a:t>
            </a:r>
            <a:r>
              <a:rPr lang="en-US" sz="2400" dirty="0"/>
              <a:t>and onto a positive life pathway.</a:t>
            </a:r>
          </a:p>
          <a:p>
            <a:pPr marL="285750" indent="-285750">
              <a:spcAft>
                <a:spcPts val="1200"/>
              </a:spcAft>
              <a:buFont typeface="Arial" panose="020B0604020202020204" pitchFamily="34" charset="0"/>
              <a:buChar char="•"/>
            </a:pPr>
            <a:r>
              <a:rPr lang="en-US" sz="2400" dirty="0"/>
              <a:t>Where we have an </a:t>
            </a:r>
            <a:r>
              <a:rPr lang="en-US" sz="2400" b="1" dirty="0">
                <a:solidFill>
                  <a:schemeClr val="accent2">
                    <a:lumMod val="75000"/>
                  </a:schemeClr>
                </a:solidFill>
              </a:rPr>
              <a:t>economy that works for everyone</a:t>
            </a:r>
            <a:r>
              <a:rPr lang="en-US" sz="2400" dirty="0"/>
              <a:t>.</a:t>
            </a:r>
          </a:p>
          <a:p>
            <a:pPr marL="285750" indent="-285750">
              <a:spcAft>
                <a:spcPts val="1200"/>
              </a:spcAft>
              <a:buFont typeface="Arial" panose="020B0604020202020204" pitchFamily="34" charset="0"/>
              <a:buChar char="•"/>
            </a:pPr>
            <a:r>
              <a:rPr lang="en-US" sz="2400" dirty="0"/>
              <a:t>Where </a:t>
            </a:r>
            <a:r>
              <a:rPr lang="en-US" sz="2400" b="1" dirty="0">
                <a:solidFill>
                  <a:schemeClr val="accent2">
                    <a:lumMod val="75000"/>
                  </a:schemeClr>
                </a:solidFill>
              </a:rPr>
              <a:t>shared spaces</a:t>
            </a:r>
            <a:r>
              <a:rPr lang="en-US" sz="2400" dirty="0"/>
              <a:t> and a rich </a:t>
            </a:r>
            <a:r>
              <a:rPr lang="en-US" sz="2400" b="1" dirty="0">
                <a:solidFill>
                  <a:schemeClr val="accent2">
                    <a:lumMod val="75000"/>
                  </a:schemeClr>
                </a:solidFill>
              </a:rPr>
              <a:t>cultural environment</a:t>
            </a:r>
            <a:r>
              <a:rPr lang="en-US" sz="2400" dirty="0"/>
              <a:t> </a:t>
            </a:r>
            <a:r>
              <a:rPr lang="en-US" sz="2400" b="1" dirty="0">
                <a:solidFill>
                  <a:schemeClr val="accent2">
                    <a:lumMod val="75000"/>
                  </a:schemeClr>
                </a:solidFill>
              </a:rPr>
              <a:t>connect us</a:t>
            </a:r>
            <a:r>
              <a:rPr lang="en-US" sz="2400" dirty="0"/>
              <a:t>.</a:t>
            </a:r>
          </a:p>
          <a:p>
            <a:pPr marL="285750" indent="-285750">
              <a:spcAft>
                <a:spcPts val="1200"/>
              </a:spcAft>
              <a:buFont typeface="Arial" panose="020B0604020202020204" pitchFamily="34" charset="0"/>
              <a:buChar char="•"/>
            </a:pPr>
            <a:r>
              <a:rPr lang="en-US" sz="2400" dirty="0"/>
              <a:t>Where </a:t>
            </a:r>
            <a:r>
              <a:rPr lang="en-US" sz="2400" b="1" dirty="0">
                <a:solidFill>
                  <a:schemeClr val="accent2">
                    <a:lumMod val="75000"/>
                  </a:schemeClr>
                </a:solidFill>
              </a:rPr>
              <a:t>we all belong</a:t>
            </a:r>
            <a:r>
              <a:rPr lang="en-US" sz="2400" dirty="0"/>
              <a:t>.</a:t>
            </a:r>
            <a:endParaRPr lang="en-US" sz="2400" dirty="0">
              <a:effectLst/>
            </a:endParaRPr>
          </a:p>
        </p:txBody>
      </p:sp>
      <p:sp>
        <p:nvSpPr>
          <p:cNvPr id="10" name="Rectangle 9"/>
          <p:cNvSpPr/>
          <p:nvPr/>
        </p:nvSpPr>
        <p:spPr>
          <a:xfrm>
            <a:off x="635665" y="308359"/>
            <a:ext cx="5089694" cy="523220"/>
          </a:xfrm>
          <a:prstGeom prst="rect">
            <a:avLst/>
          </a:prstGeom>
        </p:spPr>
        <p:txBody>
          <a:bodyPr wrap="square">
            <a:spAutoFit/>
          </a:bodyPr>
          <a:lstStyle/>
          <a:p>
            <a:pPr>
              <a:spcAft>
                <a:spcPts val="1200"/>
              </a:spcAft>
            </a:pPr>
            <a:r>
              <a:rPr lang="en-US" sz="2800" b="1" dirty="0"/>
              <a:t>Living Vision</a:t>
            </a:r>
            <a:endParaRPr lang="en-US" sz="2800" dirty="0">
              <a:effectLst/>
            </a:endParaRPr>
          </a:p>
        </p:txBody>
      </p:sp>
      <p:sp>
        <p:nvSpPr>
          <p:cNvPr id="9" name="Rectangle 8"/>
          <p:cNvSpPr/>
          <p:nvPr/>
        </p:nvSpPr>
        <p:spPr>
          <a:xfrm>
            <a:off x="371783" y="5149883"/>
            <a:ext cx="8700819" cy="1015663"/>
          </a:xfrm>
          <a:prstGeom prst="rect">
            <a:avLst/>
          </a:prstGeom>
        </p:spPr>
        <p:txBody>
          <a:bodyPr wrap="square">
            <a:spAutoFit/>
          </a:bodyPr>
          <a:lstStyle/>
          <a:p>
            <a:r>
              <a:rPr lang="en-US" sz="2000" b="1" dirty="0">
                <a:solidFill>
                  <a:schemeClr val="accent2">
                    <a:lumMod val="75000"/>
                  </a:schemeClr>
                </a:solidFill>
              </a:rPr>
              <a:t>We commit</a:t>
            </a:r>
            <a:r>
              <a:rPr lang="en-US" sz="2000" dirty="0"/>
              <a:t>: To sustain what makes this place special, to foster innovation, to be inclusive, to measure what matters, to build on and align efforts, to offer gracious space and to act with the next generations in mind</a:t>
            </a:r>
          </a:p>
        </p:txBody>
      </p:sp>
    </p:spTree>
    <p:extLst>
      <p:ext uri="{BB962C8B-B14F-4D97-AF65-F5344CB8AC3E}">
        <p14:creationId xmlns:p14="http://schemas.microsoft.com/office/powerpoint/2010/main" val="33200115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5782" y="226941"/>
            <a:ext cx="8524193" cy="775597"/>
          </a:xfrm>
        </p:spPr>
        <p:txBody>
          <a:bodyPr/>
          <a:lstStyle/>
          <a:p>
            <a:r>
              <a:rPr lang="en-US" dirty="0"/>
              <a:t>Stewardship Voices:  </a:t>
            </a:r>
            <a:br>
              <a:rPr lang="en-US" dirty="0"/>
            </a:br>
            <a:r>
              <a:rPr lang="en-US" dirty="0"/>
              <a:t>Erin Morton, Sr. Director of Strategic Partnerships</a:t>
            </a:r>
          </a:p>
        </p:txBody>
      </p:sp>
      <p:sp>
        <p:nvSpPr>
          <p:cNvPr id="4" name="Text Placeholder 3"/>
          <p:cNvSpPr>
            <a:spLocks noGrp="1"/>
          </p:cNvSpPr>
          <p:nvPr>
            <p:ph type="body" sz="quarter" idx="11"/>
          </p:nvPr>
        </p:nvSpPr>
        <p:spPr>
          <a:xfrm>
            <a:off x="375782" y="1051824"/>
            <a:ext cx="5608587" cy="276999"/>
          </a:xfrm>
        </p:spPr>
        <p:txBody>
          <a:bodyPr/>
          <a:lstStyle/>
          <a:p>
            <a:r>
              <a:rPr lang="en-US" dirty="0"/>
              <a:t>Jefferson’s Philadelphia Collaborative for Health Equity</a:t>
            </a:r>
          </a:p>
        </p:txBody>
      </p:sp>
      <p:pic>
        <p:nvPicPr>
          <p:cNvPr id="5" name="Erin Morton[97].mp4" descr="Erin Morton[97].mp4">
            <a:hlinkClick r:id="" action="ppaction://media"/>
            <a:extLst>
              <a:ext uri="{FF2B5EF4-FFF2-40B4-BE49-F238E27FC236}">
                <a16:creationId xmlns="" xmlns:a16="http://schemas.microsoft.com/office/drawing/2014/main" id="{A35B8DEE-E29D-9345-9FAE-AC933EDBB8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2995" y="1569885"/>
            <a:ext cx="8198010" cy="4611381"/>
          </a:xfrm>
          <a:prstGeom prst="rect">
            <a:avLst/>
          </a:prstGeom>
        </p:spPr>
      </p:pic>
    </p:spTree>
    <p:extLst>
      <p:ext uri="{BB962C8B-B14F-4D97-AF65-F5344CB8AC3E}">
        <p14:creationId xmlns:p14="http://schemas.microsoft.com/office/powerpoint/2010/main" val="808853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762488" y="1362483"/>
            <a:ext cx="8202613" cy="609398"/>
          </a:xfrm>
        </p:spPr>
        <p:txBody>
          <a:bodyPr/>
          <a:lstStyle/>
          <a:p>
            <a:pPr marL="0" indent="0">
              <a:buNone/>
            </a:pPr>
            <a:r>
              <a:rPr lang="en-US" sz="4400" b="1" dirty="0">
                <a:solidFill>
                  <a:schemeClr val="accent2">
                    <a:lumMod val="75000"/>
                  </a:schemeClr>
                </a:solidFill>
              </a:rPr>
              <a:t>Similarities</a:t>
            </a:r>
          </a:p>
        </p:txBody>
      </p:sp>
      <p:sp>
        <p:nvSpPr>
          <p:cNvPr id="5" name="Text Placeholder 3"/>
          <p:cNvSpPr txBox="1">
            <a:spLocks/>
          </p:cNvSpPr>
          <p:nvPr/>
        </p:nvSpPr>
        <p:spPr>
          <a:xfrm>
            <a:off x="4863794" y="3087200"/>
            <a:ext cx="3677479" cy="609398"/>
          </a:xfrm>
          <a:prstGeom prst="rect">
            <a:avLst/>
          </a:prstGeom>
        </p:spPr>
        <p:txBody>
          <a:bodyPr wrap="square" lIns="91440" tIns="0" rIns="0" bIns="0">
            <a:spAutoFit/>
          </a:bodyPr>
          <a:lstStyle>
            <a:lvl1pPr marL="228600" indent="-228600" algn="l" defTabSz="914400" rtl="0" eaLnBrk="1" latinLnBrk="0" hangingPunct="1">
              <a:lnSpc>
                <a:spcPct val="90000"/>
              </a:lnSpc>
              <a:spcBef>
                <a:spcPts val="0"/>
              </a:spcBef>
              <a:buClr>
                <a:schemeClr val="accent1"/>
              </a:buClr>
              <a:buFont typeface="Arial" charset="0"/>
              <a:buChar char="•"/>
              <a:tabLst/>
              <a:defRPr sz="2000" b="0" i="0" kern="1200">
                <a:solidFill>
                  <a:schemeClr val="tx1"/>
                </a:solidFill>
                <a:latin typeface="+mn-lt"/>
                <a:ea typeface="Arial Bold" charset="0"/>
                <a:cs typeface="Arial Bold" charset="0"/>
              </a:defRPr>
            </a:lvl1pPr>
            <a:lvl2pPr marL="6858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2pPr>
            <a:lvl3pPr marL="11430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3pPr>
            <a:lvl4pPr marL="16002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4pPr>
            <a:lvl5pPr marL="20574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en-US" sz="4400" b="1" dirty="0">
                <a:solidFill>
                  <a:schemeClr val="accent1"/>
                </a:solidFill>
              </a:rPr>
              <a:t>Differences</a:t>
            </a:r>
          </a:p>
        </p:txBody>
      </p:sp>
      <p:cxnSp>
        <p:nvCxnSpPr>
          <p:cNvPr id="7" name="Straight Connector 6"/>
          <p:cNvCxnSpPr/>
          <p:nvPr/>
        </p:nvCxnSpPr>
        <p:spPr>
          <a:xfrm flipV="1">
            <a:off x="1811560" y="981838"/>
            <a:ext cx="5175649" cy="2941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3"/>
          <p:cNvSpPr txBox="1">
            <a:spLocks/>
          </p:cNvSpPr>
          <p:nvPr/>
        </p:nvSpPr>
        <p:spPr>
          <a:xfrm>
            <a:off x="612397" y="4934176"/>
            <a:ext cx="8095376" cy="609398"/>
          </a:xfrm>
          <a:prstGeom prst="rect">
            <a:avLst/>
          </a:prstGeom>
        </p:spPr>
        <p:txBody>
          <a:bodyPr wrap="square" lIns="91440" tIns="0" rIns="0" bIns="0">
            <a:spAutoFit/>
          </a:bodyPr>
          <a:lstStyle>
            <a:lvl1pPr marL="228600" indent="-228600" algn="l" defTabSz="914400" rtl="0" eaLnBrk="1" latinLnBrk="0" hangingPunct="1">
              <a:lnSpc>
                <a:spcPct val="90000"/>
              </a:lnSpc>
              <a:spcBef>
                <a:spcPts val="0"/>
              </a:spcBef>
              <a:buClr>
                <a:schemeClr val="accent1"/>
              </a:buClr>
              <a:buFont typeface="Arial" charset="0"/>
              <a:buChar char="•"/>
              <a:tabLst/>
              <a:defRPr sz="2000" b="0" i="0" kern="1200">
                <a:solidFill>
                  <a:schemeClr val="tx1"/>
                </a:solidFill>
                <a:latin typeface="+mn-lt"/>
                <a:ea typeface="Arial Bold" charset="0"/>
                <a:cs typeface="Arial Bold" charset="0"/>
              </a:defRPr>
            </a:lvl1pPr>
            <a:lvl2pPr marL="6858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2pPr>
            <a:lvl3pPr marL="11430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3pPr>
            <a:lvl4pPr marL="16002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4pPr>
            <a:lvl5pPr marL="20574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en-US" sz="4400" b="1" dirty="0" smtClean="0"/>
              <a:t>What practices are involved?</a:t>
            </a:r>
            <a:endParaRPr lang="en-US" sz="4400" b="1" dirty="0"/>
          </a:p>
        </p:txBody>
      </p:sp>
    </p:spTree>
    <p:extLst>
      <p:ext uri="{BB962C8B-B14F-4D97-AF65-F5344CB8AC3E}">
        <p14:creationId xmlns:p14="http://schemas.microsoft.com/office/powerpoint/2010/main" val="42617372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2305538" y="2431075"/>
            <a:ext cx="4009537" cy="1828193"/>
          </a:xfrm>
        </p:spPr>
        <p:txBody>
          <a:bodyPr/>
          <a:lstStyle/>
          <a:p>
            <a:pPr marL="0" indent="0" algn="ctr">
              <a:buNone/>
            </a:pPr>
            <a:r>
              <a:rPr lang="en-US" sz="4400" b="1" dirty="0">
                <a:solidFill>
                  <a:schemeClr val="accent2">
                    <a:lumMod val="75000"/>
                  </a:schemeClr>
                </a:solidFill>
              </a:rPr>
              <a:t>Questions </a:t>
            </a:r>
            <a:br>
              <a:rPr lang="en-US" sz="4400" b="1" dirty="0">
                <a:solidFill>
                  <a:schemeClr val="accent2">
                    <a:lumMod val="75000"/>
                  </a:schemeClr>
                </a:solidFill>
              </a:rPr>
            </a:br>
            <a:r>
              <a:rPr lang="en-US" sz="4400" b="1" dirty="0">
                <a:solidFill>
                  <a:schemeClr val="accent2">
                    <a:lumMod val="75000"/>
                  </a:schemeClr>
                </a:solidFill>
              </a:rPr>
              <a:t>&amp; </a:t>
            </a:r>
            <a:br>
              <a:rPr lang="en-US" sz="4400" b="1" dirty="0">
                <a:solidFill>
                  <a:schemeClr val="accent2">
                    <a:lumMod val="75000"/>
                  </a:schemeClr>
                </a:solidFill>
              </a:rPr>
            </a:br>
            <a:r>
              <a:rPr lang="en-US" sz="4400" b="1" dirty="0">
                <a:solidFill>
                  <a:schemeClr val="accent2">
                    <a:lumMod val="75000"/>
                  </a:schemeClr>
                </a:solidFill>
              </a:rPr>
              <a:t>Observations</a:t>
            </a:r>
          </a:p>
        </p:txBody>
      </p:sp>
    </p:spTree>
    <p:extLst>
      <p:ext uri="{BB962C8B-B14F-4D97-AF65-F5344CB8AC3E}">
        <p14:creationId xmlns:p14="http://schemas.microsoft.com/office/powerpoint/2010/main" val="34898353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1040235" y="6479303"/>
            <a:ext cx="8229600" cy="261610"/>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100" dirty="0">
                <a:solidFill>
                  <a:schemeClr val="bg1"/>
                </a:solidFill>
              </a:rPr>
              <a:t>Amplifying Stewardship: </a:t>
            </a:r>
            <a:r>
              <a:rPr lang="en-US" altLang="en-US" sz="1100" dirty="0">
                <a:solidFill>
                  <a:schemeClr val="bg1"/>
                </a:solidFill>
                <a:hlinkClick r:id="rId3"/>
              </a:rPr>
              <a:t>http://bit.ly/AmplifyingStewardship</a:t>
            </a:r>
            <a:r>
              <a:rPr lang="en-US" altLang="en-US" sz="1100" dirty="0">
                <a:solidFill>
                  <a:schemeClr val="bg1"/>
                </a:solidFill>
              </a:rPr>
              <a:t>; Unsung Stewards Podcast </a:t>
            </a:r>
            <a:r>
              <a:rPr lang="en-US" altLang="en-US" sz="1100" dirty="0">
                <a:solidFill>
                  <a:schemeClr val="bg1"/>
                </a:solidFill>
                <a:hlinkClick r:id="rId4"/>
              </a:rPr>
              <a:t>https://rethinkhealth.org/podcasts/</a:t>
            </a:r>
            <a:r>
              <a:rPr lang="en-US" altLang="en-US" sz="1100" dirty="0">
                <a:solidFill>
                  <a:schemeClr val="bg1"/>
                </a:solidFill>
              </a:rPr>
              <a:t>  </a:t>
            </a:r>
          </a:p>
        </p:txBody>
      </p:sp>
      <p:sp>
        <p:nvSpPr>
          <p:cNvPr id="8" name="Rectangle 7"/>
          <p:cNvSpPr/>
          <p:nvPr/>
        </p:nvSpPr>
        <p:spPr>
          <a:xfrm>
            <a:off x="3724725" y="1258579"/>
            <a:ext cx="5419287" cy="1631216"/>
          </a:xfrm>
          <a:prstGeom prst="rect">
            <a:avLst/>
          </a:prstGeom>
        </p:spPr>
        <p:txBody>
          <a:bodyPr wrap="square">
            <a:spAutoFit/>
          </a:bodyPr>
          <a:lstStyle/>
          <a:p>
            <a:pPr>
              <a:lnSpc>
                <a:spcPts val="2400"/>
              </a:lnSpc>
            </a:pPr>
            <a:r>
              <a:rPr lang="en-US" sz="2200" b="1" dirty="0">
                <a:solidFill>
                  <a:schemeClr val="accent2">
                    <a:lumMod val="75000"/>
                  </a:schemeClr>
                </a:solidFill>
                <a:latin typeface="Arial" panose="020B0604020202020204" pitchFamily="34" charset="0"/>
              </a:rPr>
              <a:t>Stewardship is becoming a more prominent practice</a:t>
            </a:r>
            <a:r>
              <a:rPr lang="en-US" sz="2200" dirty="0">
                <a:latin typeface="Arial" panose="020B0604020202020204" pitchFamily="34" charset="0"/>
              </a:rPr>
              <a:t>, but those who do this work remain largely </a:t>
            </a:r>
            <a:r>
              <a:rPr lang="en-US" sz="2200" b="1" dirty="0">
                <a:solidFill>
                  <a:schemeClr val="accent2">
                    <a:lumMod val="75000"/>
                  </a:schemeClr>
                </a:solidFill>
                <a:latin typeface="Arial" panose="020B0604020202020204" pitchFamily="34" charset="0"/>
              </a:rPr>
              <a:t>disparate, disconnected, and outmatched </a:t>
            </a:r>
            <a:r>
              <a:rPr lang="en-US" sz="2200" dirty="0">
                <a:latin typeface="Arial" panose="020B0604020202020204" pitchFamily="34" charset="0"/>
              </a:rPr>
              <a:t>by the forces of injustice and systemic crises.</a:t>
            </a:r>
            <a:endParaRPr lang="en-US" sz="2200" dirty="0"/>
          </a:p>
        </p:txBody>
      </p:sp>
      <p:sp>
        <p:nvSpPr>
          <p:cNvPr id="9" name="Rectangle 8"/>
          <p:cNvSpPr/>
          <p:nvPr/>
        </p:nvSpPr>
        <p:spPr>
          <a:xfrm>
            <a:off x="3766658" y="3155901"/>
            <a:ext cx="5285064" cy="2554545"/>
          </a:xfrm>
          <a:prstGeom prst="rect">
            <a:avLst/>
          </a:prstGeom>
        </p:spPr>
        <p:txBody>
          <a:bodyPr wrap="square">
            <a:spAutoFit/>
          </a:bodyPr>
          <a:lstStyle/>
          <a:p>
            <a:pPr>
              <a:lnSpc>
                <a:spcPts val="2400"/>
              </a:lnSpc>
            </a:pPr>
            <a:r>
              <a:rPr lang="en-US" sz="2200" dirty="0">
                <a:latin typeface="Arial" panose="020B0604020202020204" pitchFamily="34" charset="0"/>
              </a:rPr>
              <a:t>The stakes could hardly be higher </a:t>
            </a:r>
          </a:p>
          <a:p>
            <a:pPr>
              <a:lnSpc>
                <a:spcPts val="2400"/>
              </a:lnSpc>
            </a:pPr>
            <a:endParaRPr lang="en-US" sz="2200" dirty="0">
              <a:latin typeface="Arial" panose="020B0604020202020204" pitchFamily="34" charset="0"/>
            </a:endParaRPr>
          </a:p>
          <a:p>
            <a:pPr>
              <a:lnSpc>
                <a:spcPts val="2400"/>
              </a:lnSpc>
            </a:pPr>
            <a:r>
              <a:rPr lang="en-US" sz="2200" dirty="0">
                <a:latin typeface="Arial" panose="020B0604020202020204" pitchFamily="34" charset="0"/>
              </a:rPr>
              <a:t>The strength of our shared stewardship will likely determine </a:t>
            </a:r>
            <a:r>
              <a:rPr lang="en-US" sz="2200" b="1" dirty="0">
                <a:solidFill>
                  <a:schemeClr val="accent2">
                    <a:lumMod val="75000"/>
                  </a:schemeClr>
                </a:solidFill>
                <a:latin typeface="Arial" panose="020B0604020202020204" pitchFamily="34" charset="0"/>
              </a:rPr>
              <a:t>whether we sink deeper into an adversity spiral, or whether we find pragmatic ways to create the vital conditions that all people need to thrive.</a:t>
            </a:r>
            <a:endParaRPr lang="en-US" sz="2200" b="1" dirty="0">
              <a:solidFill>
                <a:schemeClr val="accent2">
                  <a:lumMod val="75000"/>
                </a:schemeClr>
              </a:solidFill>
            </a:endParaRPr>
          </a:p>
        </p:txBody>
      </p:sp>
      <p:sp>
        <p:nvSpPr>
          <p:cNvPr id="10" name="Rectangle 9"/>
          <p:cNvSpPr/>
          <p:nvPr/>
        </p:nvSpPr>
        <p:spPr>
          <a:xfrm>
            <a:off x="219513" y="520728"/>
            <a:ext cx="7070520" cy="400110"/>
          </a:xfrm>
          <a:prstGeom prst="rect">
            <a:avLst/>
          </a:prstGeom>
        </p:spPr>
        <p:txBody>
          <a:bodyPr wrap="square">
            <a:spAutoFit/>
          </a:bodyPr>
          <a:lstStyle/>
          <a:p>
            <a:pPr>
              <a:lnSpc>
                <a:spcPts val="2400"/>
              </a:lnSpc>
            </a:pPr>
            <a:r>
              <a:rPr lang="en-US" sz="2200" b="1" dirty="0">
                <a:latin typeface="Arial" panose="020B0604020202020204" pitchFamily="34" charset="0"/>
              </a:rPr>
              <a:t>Amplifying Stewardship as a Field of Practice</a:t>
            </a:r>
          </a:p>
        </p:txBody>
      </p:sp>
      <p:pic>
        <p:nvPicPr>
          <p:cNvPr id="2" name="Picture 1"/>
          <p:cNvPicPr>
            <a:picLocks noChangeAspect="1"/>
          </p:cNvPicPr>
          <p:nvPr/>
        </p:nvPicPr>
        <p:blipFill>
          <a:blip r:embed="rId5"/>
          <a:stretch>
            <a:fillRect/>
          </a:stretch>
        </p:blipFill>
        <p:spPr>
          <a:xfrm>
            <a:off x="239034" y="1148506"/>
            <a:ext cx="2807661" cy="2279591"/>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 xmlns:a16="http://schemas.microsoft.com/office/drawing/2014/main" id="{30351276-7430-5645-8506-B5ECF65963AC}"/>
              </a:ext>
            </a:extLst>
          </p:cNvPr>
          <p:cNvPicPr>
            <a:picLocks noChangeAspect="1"/>
          </p:cNvPicPr>
          <p:nvPr/>
        </p:nvPicPr>
        <p:blipFill>
          <a:blip r:embed="rId6"/>
          <a:stretch>
            <a:fillRect/>
          </a:stretch>
        </p:blipFill>
        <p:spPr>
          <a:xfrm>
            <a:off x="880149" y="2773127"/>
            <a:ext cx="2674455" cy="3474438"/>
          </a:xfrm>
          <a:prstGeom prst="rect">
            <a:avLst/>
          </a:prstGeom>
          <a:ln>
            <a:solidFill>
              <a:schemeClr val="tx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006474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0351276-7430-5645-8506-B5ECF65963AC}"/>
              </a:ext>
            </a:extLst>
          </p:cNvPr>
          <p:cNvPicPr>
            <a:picLocks noChangeAspect="1"/>
          </p:cNvPicPr>
          <p:nvPr/>
        </p:nvPicPr>
        <p:blipFill>
          <a:blip r:embed="rId3"/>
          <a:stretch>
            <a:fillRect/>
          </a:stretch>
        </p:blipFill>
        <p:spPr>
          <a:xfrm>
            <a:off x="265211" y="1271002"/>
            <a:ext cx="3120264" cy="4053597"/>
          </a:xfrm>
          <a:prstGeom prst="rect">
            <a:avLst/>
          </a:prstGeom>
          <a:ln>
            <a:solidFill>
              <a:schemeClr val="tx2"/>
            </a:solidFill>
          </a:ln>
          <a:effectLst>
            <a:outerShdw blurRad="50800" dist="38100" dir="2700000" algn="tl" rotWithShape="0">
              <a:prstClr val="black">
                <a:alpha val="40000"/>
              </a:prstClr>
            </a:outerShdw>
          </a:effectLst>
        </p:spPr>
      </p:pic>
      <p:sp>
        <p:nvSpPr>
          <p:cNvPr id="7" name="Text Box 4"/>
          <p:cNvSpPr txBox="1">
            <a:spLocks noChangeArrowheads="1"/>
          </p:cNvSpPr>
          <p:nvPr/>
        </p:nvSpPr>
        <p:spPr bwMode="auto">
          <a:xfrm>
            <a:off x="1040235" y="6479303"/>
            <a:ext cx="8229600" cy="261610"/>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100" dirty="0">
                <a:solidFill>
                  <a:schemeClr val="bg1"/>
                </a:solidFill>
              </a:rPr>
              <a:t>Amplifying Stewardship: </a:t>
            </a:r>
            <a:r>
              <a:rPr lang="en-US" altLang="en-US" sz="1100" dirty="0">
                <a:solidFill>
                  <a:schemeClr val="bg1"/>
                </a:solidFill>
                <a:hlinkClick r:id="rId4"/>
              </a:rPr>
              <a:t>http://bit.ly/AmplifyingStewardship</a:t>
            </a:r>
            <a:r>
              <a:rPr lang="en-US" altLang="en-US" sz="1100" dirty="0">
                <a:solidFill>
                  <a:schemeClr val="bg1"/>
                </a:solidFill>
              </a:rPr>
              <a:t> </a:t>
            </a:r>
          </a:p>
        </p:txBody>
      </p:sp>
      <p:sp>
        <p:nvSpPr>
          <p:cNvPr id="8" name="Rectangle 7"/>
          <p:cNvSpPr/>
          <p:nvPr/>
        </p:nvSpPr>
        <p:spPr>
          <a:xfrm>
            <a:off x="265223" y="402902"/>
            <a:ext cx="9612125" cy="707886"/>
          </a:xfrm>
          <a:prstGeom prst="rect">
            <a:avLst/>
          </a:prstGeom>
        </p:spPr>
        <p:txBody>
          <a:bodyPr wrap="square">
            <a:spAutoFit/>
          </a:bodyPr>
          <a:lstStyle/>
          <a:p>
            <a:pPr>
              <a:lnSpc>
                <a:spcPts val="2400"/>
              </a:lnSpc>
            </a:pPr>
            <a:r>
              <a:rPr lang="en-US" sz="2200" b="1" dirty="0">
                <a:latin typeface="Arial" panose="020B0604020202020204" pitchFamily="34" charset="0"/>
              </a:rPr>
              <a:t>Stewards note that we must let go of certain norms, practices, </a:t>
            </a:r>
            <a:br>
              <a:rPr lang="en-US" sz="2200" b="1" dirty="0">
                <a:latin typeface="Arial" panose="020B0604020202020204" pitchFamily="34" charset="0"/>
              </a:rPr>
            </a:br>
            <a:r>
              <a:rPr lang="en-US" sz="2200" b="1" dirty="0">
                <a:latin typeface="Arial" panose="020B0604020202020204" pitchFamily="34" charset="0"/>
              </a:rPr>
              <a:t>and structures—and work to let others emerge</a:t>
            </a:r>
            <a:endParaRPr lang="en-US" sz="2200" dirty="0"/>
          </a:p>
        </p:txBody>
      </p:sp>
      <p:pic>
        <p:nvPicPr>
          <p:cNvPr id="2" name="Picture 1"/>
          <p:cNvPicPr>
            <a:picLocks noChangeAspect="1"/>
          </p:cNvPicPr>
          <p:nvPr/>
        </p:nvPicPr>
        <p:blipFill>
          <a:blip r:embed="rId5"/>
          <a:stretch>
            <a:fillRect/>
          </a:stretch>
        </p:blipFill>
        <p:spPr>
          <a:xfrm>
            <a:off x="1741453" y="2391352"/>
            <a:ext cx="7198250" cy="365173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36632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2F72F930-6BF3-F84C-8B09-CB97C845888B}"/>
              </a:ext>
            </a:extLst>
          </p:cNvPr>
          <p:cNvSpPr/>
          <p:nvPr/>
        </p:nvSpPr>
        <p:spPr>
          <a:xfrm>
            <a:off x="6764631" y="3570473"/>
            <a:ext cx="2176234" cy="2103120"/>
          </a:xfrm>
          <a:prstGeom prst="rect">
            <a:avLst/>
          </a:prstGeom>
          <a:solidFill>
            <a:srgbClr val="E46C2A"/>
          </a:solidFill>
          <a:ln w="12700" cap="flat" cmpd="sng" algn="ctr">
            <a:noFill/>
            <a:prstDash val="solid"/>
            <a:miter lim="800000"/>
          </a:ln>
          <a:effectLst/>
        </p:spPr>
        <p:txBody>
          <a:bodyPr tIns="0" rtlCol="0" anchor="t" anchorCtr="0"/>
          <a:lstStyle/>
          <a:p>
            <a:pPr algn="ctr" defTabSz="685800">
              <a:spcBef>
                <a:spcPts val="600"/>
              </a:spcBef>
              <a:defRPr/>
            </a:pPr>
            <a:endParaRPr lang="en-US" sz="400" b="1" kern="0" dirty="0">
              <a:solidFill>
                <a:srgbClr val="FFFFFF"/>
              </a:solidFill>
              <a:latin typeface="Arial"/>
            </a:endParaRPr>
          </a:p>
          <a:p>
            <a:pPr algn="ctr" defTabSz="685800">
              <a:spcBef>
                <a:spcPts val="600"/>
              </a:spcBef>
              <a:defRPr/>
            </a:pPr>
            <a:r>
              <a:rPr lang="en-US" sz="1600" b="1" kern="0" dirty="0">
                <a:solidFill>
                  <a:srgbClr val="FFFFFF"/>
                </a:solidFill>
                <a:latin typeface="Arial"/>
              </a:rPr>
              <a:t>System Designed </a:t>
            </a:r>
            <a:br>
              <a:rPr lang="en-US" sz="1600" b="1" kern="0" dirty="0">
                <a:solidFill>
                  <a:srgbClr val="FFFFFF"/>
                </a:solidFill>
                <a:latin typeface="Arial"/>
              </a:rPr>
            </a:br>
            <a:r>
              <a:rPr lang="en-US" sz="1600" b="1" kern="0" dirty="0">
                <a:solidFill>
                  <a:srgbClr val="FFFFFF"/>
                </a:solidFill>
                <a:latin typeface="Arial"/>
              </a:rPr>
              <a:t>for Well-Being, Equity, and </a:t>
            </a:r>
            <a:br>
              <a:rPr lang="en-US" sz="1600" b="1" kern="0" dirty="0">
                <a:solidFill>
                  <a:srgbClr val="FFFFFF"/>
                </a:solidFill>
                <a:latin typeface="Arial"/>
              </a:rPr>
            </a:br>
            <a:r>
              <a:rPr lang="en-US" sz="1600" b="1" kern="0" dirty="0">
                <a:solidFill>
                  <a:srgbClr val="FFFFFF"/>
                </a:solidFill>
                <a:latin typeface="Arial"/>
              </a:rPr>
              <a:t>Racial Justice</a:t>
            </a:r>
          </a:p>
          <a:p>
            <a:pPr algn="ctr" defTabSz="685800">
              <a:defRPr/>
            </a:pPr>
            <a:endParaRPr lang="en-US" sz="1200" b="1" kern="0" dirty="0">
              <a:solidFill>
                <a:srgbClr val="FFFFFF"/>
              </a:solidFill>
              <a:latin typeface="Arial"/>
            </a:endParaRPr>
          </a:p>
          <a:p>
            <a:pPr algn="ctr" defTabSz="685800">
              <a:defRPr/>
            </a:pPr>
            <a:endParaRPr lang="en-US" sz="1200" b="1" kern="0" dirty="0">
              <a:solidFill>
                <a:srgbClr val="FFFFFF"/>
              </a:solidFill>
              <a:latin typeface="Arial"/>
            </a:endParaRPr>
          </a:p>
          <a:p>
            <a:pPr algn="ctr" defTabSz="685800">
              <a:defRPr/>
            </a:pPr>
            <a:endParaRPr lang="en-US" sz="1200" b="1" kern="0" dirty="0">
              <a:solidFill>
                <a:srgbClr val="FFFFFF"/>
              </a:solidFill>
              <a:latin typeface="Arial"/>
            </a:endParaRPr>
          </a:p>
          <a:p>
            <a:pPr algn="ctr" defTabSz="685800">
              <a:defRPr/>
            </a:pPr>
            <a:endParaRPr lang="en-US" sz="1200" b="1" kern="0" dirty="0">
              <a:solidFill>
                <a:srgbClr val="FFFFFF"/>
              </a:solidFill>
              <a:latin typeface="Arial"/>
            </a:endParaRPr>
          </a:p>
        </p:txBody>
      </p:sp>
      <p:sp>
        <p:nvSpPr>
          <p:cNvPr id="6" name="Rounded Rectangle 5">
            <a:extLst>
              <a:ext uri="{FF2B5EF4-FFF2-40B4-BE49-F238E27FC236}">
                <a16:creationId xmlns="" xmlns:a16="http://schemas.microsoft.com/office/drawing/2014/main" id="{37C24821-4696-514F-AFB8-FB311BFE6AC2}"/>
              </a:ext>
            </a:extLst>
          </p:cNvPr>
          <p:cNvSpPr/>
          <p:nvPr/>
        </p:nvSpPr>
        <p:spPr>
          <a:xfrm>
            <a:off x="7016314" y="4781196"/>
            <a:ext cx="1644243" cy="780176"/>
          </a:xfrm>
          <a:prstGeom prst="roundRect">
            <a:avLst/>
          </a:prstGeom>
          <a:solidFill>
            <a:srgbClr val="F3B488"/>
          </a:solidFill>
          <a:ln w="12700" cap="flat" cmpd="sng" algn="ctr">
            <a:noFill/>
            <a:prstDash val="solid"/>
            <a:miter lim="800000"/>
          </a:ln>
          <a:effectLst/>
        </p:spPr>
        <p:txBody>
          <a:bodyPr rtlCol="0" anchor="ctr"/>
          <a:lstStyle/>
          <a:p>
            <a:pPr algn="ctr" defTabSz="685800">
              <a:defRPr/>
            </a:pPr>
            <a:r>
              <a:rPr lang="en-US" sz="1400" b="1" kern="0" dirty="0">
                <a:solidFill>
                  <a:srgbClr val="000000"/>
                </a:solidFill>
                <a:latin typeface="Arial"/>
              </a:rPr>
              <a:t>Thriving People and Places—</a:t>
            </a:r>
            <a:br>
              <a:rPr lang="en-US" sz="1400" b="1" kern="0" dirty="0">
                <a:solidFill>
                  <a:srgbClr val="000000"/>
                </a:solidFill>
                <a:latin typeface="Arial"/>
              </a:rPr>
            </a:br>
            <a:r>
              <a:rPr lang="en-US" sz="1400" b="1" kern="0" dirty="0">
                <a:solidFill>
                  <a:srgbClr val="000000"/>
                </a:solidFill>
                <a:latin typeface="Arial"/>
              </a:rPr>
              <a:t>No Exceptions</a:t>
            </a:r>
          </a:p>
        </p:txBody>
      </p:sp>
      <p:sp>
        <p:nvSpPr>
          <p:cNvPr id="7" name="TextBox 6">
            <a:extLst>
              <a:ext uri="{FF2B5EF4-FFF2-40B4-BE49-F238E27FC236}">
                <a16:creationId xmlns="" xmlns:a16="http://schemas.microsoft.com/office/drawing/2014/main" id="{A53D41D1-AF7D-F844-B6E9-0E7ABD3E3265}"/>
              </a:ext>
            </a:extLst>
          </p:cNvPr>
          <p:cNvSpPr txBox="1"/>
          <p:nvPr/>
        </p:nvSpPr>
        <p:spPr>
          <a:xfrm>
            <a:off x="3458045" y="3604295"/>
            <a:ext cx="2572478" cy="369332"/>
          </a:xfrm>
          <a:prstGeom prst="rect">
            <a:avLst/>
          </a:prstGeom>
          <a:noFill/>
        </p:spPr>
        <p:txBody>
          <a:bodyPr wrap="square" rtlCol="0">
            <a:spAutoFit/>
          </a:bodyPr>
          <a:lstStyle/>
          <a:p>
            <a:pPr algn="ctr"/>
            <a:r>
              <a:rPr lang="en-US" b="1" dirty="0">
                <a:solidFill>
                  <a:srgbClr val="E46C2A"/>
                </a:solidFill>
              </a:rPr>
              <a:t>Shared Stewardship</a:t>
            </a:r>
          </a:p>
        </p:txBody>
      </p:sp>
      <p:sp>
        <p:nvSpPr>
          <p:cNvPr id="8" name="TextBox 7">
            <a:extLst>
              <a:ext uri="{FF2B5EF4-FFF2-40B4-BE49-F238E27FC236}">
                <a16:creationId xmlns="" xmlns:a16="http://schemas.microsoft.com/office/drawing/2014/main" id="{CCCE23FA-87F0-7449-A0B7-BDC997E641D5}"/>
              </a:ext>
            </a:extLst>
          </p:cNvPr>
          <p:cNvSpPr txBox="1"/>
          <p:nvPr/>
        </p:nvSpPr>
        <p:spPr>
          <a:xfrm>
            <a:off x="3370824" y="4025702"/>
            <a:ext cx="3720044" cy="1554272"/>
          </a:xfrm>
          <a:prstGeom prst="rect">
            <a:avLst/>
          </a:prstGeom>
          <a:noFill/>
        </p:spPr>
        <p:txBody>
          <a:bodyPr wrap="square" rtlCol="0">
            <a:spAutoFit/>
          </a:bodyPr>
          <a:lstStyle/>
          <a:p>
            <a:pPr>
              <a:spcAft>
                <a:spcPts val="500"/>
              </a:spcAft>
            </a:pPr>
            <a:r>
              <a:rPr lang="en-US" sz="1500" b="1" dirty="0"/>
              <a:t>Devoted to equitable…</a:t>
            </a:r>
          </a:p>
          <a:p>
            <a:pPr>
              <a:spcAft>
                <a:spcPts val="500"/>
              </a:spcAft>
            </a:pPr>
            <a:r>
              <a:rPr lang="en-US" sz="1500" b="1" dirty="0">
                <a:solidFill>
                  <a:srgbClr val="E46C2A"/>
                </a:solidFill>
              </a:rPr>
              <a:t>• Processes</a:t>
            </a:r>
            <a:r>
              <a:rPr lang="en-US" sz="1500" b="1" dirty="0"/>
              <a:t> </a:t>
            </a:r>
            <a:r>
              <a:rPr lang="en-US" sz="1400" dirty="0"/>
              <a:t>(i.e., lived experiences)</a:t>
            </a:r>
            <a:endParaRPr lang="en-US" sz="1500" dirty="0"/>
          </a:p>
          <a:p>
            <a:pPr>
              <a:spcAft>
                <a:spcPts val="500"/>
              </a:spcAft>
            </a:pPr>
            <a:r>
              <a:rPr lang="en-US" sz="1500" b="1" dirty="0">
                <a:solidFill>
                  <a:srgbClr val="E46C2A"/>
                </a:solidFill>
              </a:rPr>
              <a:t>• </a:t>
            </a:r>
            <a:r>
              <a:rPr lang="en-US" sz="1500" b="1" spc="-50" dirty="0">
                <a:solidFill>
                  <a:srgbClr val="E46C2A"/>
                </a:solidFill>
              </a:rPr>
              <a:t>Agency</a:t>
            </a:r>
            <a:r>
              <a:rPr lang="en-US" sz="1500" b="1" spc="-50" dirty="0"/>
              <a:t> </a:t>
            </a:r>
            <a:r>
              <a:rPr lang="en-US" sz="1400" spc="-50" dirty="0"/>
              <a:t>(i.e., belonging and civic muscle)</a:t>
            </a:r>
            <a:endParaRPr lang="en-US" sz="1500" spc="-50" dirty="0"/>
          </a:p>
          <a:p>
            <a:pPr>
              <a:spcAft>
                <a:spcPts val="500"/>
              </a:spcAft>
            </a:pPr>
            <a:r>
              <a:rPr lang="en-US" sz="1500" b="1" dirty="0">
                <a:solidFill>
                  <a:srgbClr val="E46C2A"/>
                </a:solidFill>
              </a:rPr>
              <a:t>• Opportunities</a:t>
            </a:r>
            <a:r>
              <a:rPr lang="en-US" sz="1500" b="1" dirty="0"/>
              <a:t> </a:t>
            </a:r>
            <a:r>
              <a:rPr lang="en-US" sz="1400" dirty="0"/>
              <a:t>(i.e., vital conditions)</a:t>
            </a:r>
            <a:endParaRPr lang="en-US" sz="1500" dirty="0"/>
          </a:p>
          <a:p>
            <a:pPr>
              <a:spcAft>
                <a:spcPts val="500"/>
              </a:spcAft>
            </a:pPr>
            <a:r>
              <a:rPr lang="en-US" sz="1500" b="1" dirty="0">
                <a:solidFill>
                  <a:srgbClr val="E46C2A"/>
                </a:solidFill>
              </a:rPr>
              <a:t>• O</a:t>
            </a:r>
            <a:r>
              <a:rPr lang="en-US" sz="1500" b="1" spc="-50" dirty="0">
                <a:solidFill>
                  <a:srgbClr val="E46C2A"/>
                </a:solidFill>
              </a:rPr>
              <a:t>utcomes</a:t>
            </a:r>
            <a:r>
              <a:rPr lang="en-US" sz="1500" b="1" spc="-50" dirty="0"/>
              <a:t> </a:t>
            </a:r>
            <a:r>
              <a:rPr lang="en-US" sz="1400" spc="-50" dirty="0"/>
              <a:t>(i.e., WIN measures</a:t>
            </a:r>
            <a:r>
              <a:rPr lang="en-US" sz="1200" spc="-50" dirty="0"/>
              <a:t>, HP2030)</a:t>
            </a:r>
            <a:endParaRPr lang="en-US" sz="1400" spc="-50" dirty="0"/>
          </a:p>
        </p:txBody>
      </p:sp>
      <p:sp>
        <p:nvSpPr>
          <p:cNvPr id="9" name="TextBox 8">
            <a:extLst>
              <a:ext uri="{FF2B5EF4-FFF2-40B4-BE49-F238E27FC236}">
                <a16:creationId xmlns="" xmlns:a16="http://schemas.microsoft.com/office/drawing/2014/main" id="{EDBFE590-D5C9-DB42-93D6-00E7CF3FE7DE}"/>
              </a:ext>
            </a:extLst>
          </p:cNvPr>
          <p:cNvSpPr txBox="1"/>
          <p:nvPr/>
        </p:nvSpPr>
        <p:spPr>
          <a:xfrm>
            <a:off x="251670" y="3571365"/>
            <a:ext cx="2679906" cy="369332"/>
          </a:xfrm>
          <a:prstGeom prst="rect">
            <a:avLst/>
          </a:prstGeom>
          <a:noFill/>
        </p:spPr>
        <p:txBody>
          <a:bodyPr wrap="square" rtlCol="0">
            <a:spAutoFit/>
          </a:bodyPr>
          <a:lstStyle/>
          <a:p>
            <a:pPr algn="ctr"/>
            <a:r>
              <a:rPr lang="en-US" b="1" dirty="0">
                <a:solidFill>
                  <a:srgbClr val="E46C2A"/>
                </a:solidFill>
              </a:rPr>
              <a:t>Mindsets &amp; Actions,</a:t>
            </a:r>
          </a:p>
        </p:txBody>
      </p:sp>
      <p:sp>
        <p:nvSpPr>
          <p:cNvPr id="10" name="TextBox 9">
            <a:extLst>
              <a:ext uri="{FF2B5EF4-FFF2-40B4-BE49-F238E27FC236}">
                <a16:creationId xmlns="" xmlns:a16="http://schemas.microsoft.com/office/drawing/2014/main" id="{F97EB7B9-C183-8446-8956-A21D61F485E1}"/>
              </a:ext>
            </a:extLst>
          </p:cNvPr>
          <p:cNvSpPr txBox="1"/>
          <p:nvPr/>
        </p:nvSpPr>
        <p:spPr>
          <a:xfrm>
            <a:off x="354165" y="4025702"/>
            <a:ext cx="2686481" cy="1708160"/>
          </a:xfrm>
          <a:prstGeom prst="rect">
            <a:avLst/>
          </a:prstGeom>
          <a:noFill/>
        </p:spPr>
        <p:txBody>
          <a:bodyPr wrap="square" rtlCol="0">
            <a:spAutoFit/>
          </a:bodyPr>
          <a:lstStyle/>
          <a:p>
            <a:r>
              <a:rPr lang="en-US" sz="1500" b="1" dirty="0"/>
              <a:t>Practices affecting…</a:t>
            </a:r>
          </a:p>
          <a:p>
            <a:r>
              <a:rPr lang="en-US" sz="1500" dirty="0"/>
              <a:t>• Aspirations</a:t>
            </a:r>
          </a:p>
          <a:p>
            <a:r>
              <a:rPr lang="en-US" sz="1500" dirty="0"/>
              <a:t>• Mutual Accountabilities</a:t>
            </a:r>
          </a:p>
          <a:p>
            <a:r>
              <a:rPr lang="en-US" sz="1500" dirty="0"/>
              <a:t>• Interdependent Networks</a:t>
            </a:r>
          </a:p>
          <a:p>
            <a:r>
              <a:rPr lang="en-US" sz="1500" dirty="0"/>
              <a:t>• Policies &amp; Incentives</a:t>
            </a:r>
          </a:p>
          <a:p>
            <a:r>
              <a:rPr lang="en-US" sz="1500" dirty="0"/>
              <a:t>• Learning &amp; Adapting</a:t>
            </a:r>
          </a:p>
          <a:p>
            <a:r>
              <a:rPr lang="en-US" sz="1500" dirty="0"/>
              <a:t>• </a:t>
            </a:r>
            <a:r>
              <a:rPr lang="en-US" sz="1500" i="1" dirty="0"/>
              <a:t>Other frontiers…</a:t>
            </a:r>
          </a:p>
        </p:txBody>
      </p:sp>
      <p:sp>
        <p:nvSpPr>
          <p:cNvPr id="11" name="Rounded Rectangle 10">
            <a:extLst>
              <a:ext uri="{FF2B5EF4-FFF2-40B4-BE49-F238E27FC236}">
                <a16:creationId xmlns="" xmlns:a16="http://schemas.microsoft.com/office/drawing/2014/main" id="{D56940CC-B89A-5B41-AA5A-840EB652DD55}"/>
              </a:ext>
            </a:extLst>
          </p:cNvPr>
          <p:cNvSpPr/>
          <p:nvPr/>
        </p:nvSpPr>
        <p:spPr>
          <a:xfrm>
            <a:off x="7251770" y="1828584"/>
            <a:ext cx="1282641" cy="460832"/>
          </a:xfrm>
          <a:prstGeom prst="roundRect">
            <a:avLst/>
          </a:prstGeom>
          <a:solidFill>
            <a:srgbClr val="00AFA5"/>
          </a:solidFill>
          <a:ln w="12700" cap="flat" cmpd="sng" algn="ctr">
            <a:noFill/>
            <a:prstDash val="solid"/>
            <a:miter lim="800000"/>
          </a:ln>
          <a:effectLst/>
        </p:spPr>
        <p:txBody>
          <a:bodyPr rtlCol="0" anchor="ctr"/>
          <a:lstStyle/>
          <a:p>
            <a:pPr algn="ctr" defTabSz="685800">
              <a:defRPr/>
            </a:pPr>
            <a:r>
              <a:rPr lang="en-US" sz="1400" b="1" kern="0" dirty="0">
                <a:solidFill>
                  <a:schemeClr val="bg2"/>
                </a:solidFill>
                <a:latin typeface="Arial"/>
              </a:rPr>
              <a:t>Health &amp; </a:t>
            </a:r>
            <a:br>
              <a:rPr lang="en-US" sz="1400" b="1" kern="0" dirty="0">
                <a:solidFill>
                  <a:schemeClr val="bg2"/>
                </a:solidFill>
                <a:latin typeface="Arial"/>
              </a:rPr>
            </a:br>
            <a:r>
              <a:rPr lang="en-US" sz="1400" b="1" kern="0" dirty="0">
                <a:solidFill>
                  <a:schemeClr val="bg2"/>
                </a:solidFill>
                <a:latin typeface="Arial"/>
              </a:rPr>
              <a:t>Well-Being</a:t>
            </a:r>
          </a:p>
        </p:txBody>
      </p:sp>
      <p:sp>
        <p:nvSpPr>
          <p:cNvPr id="12" name="TextBox 11">
            <a:extLst>
              <a:ext uri="{FF2B5EF4-FFF2-40B4-BE49-F238E27FC236}">
                <a16:creationId xmlns="" xmlns:a16="http://schemas.microsoft.com/office/drawing/2014/main" id="{DD565F15-4263-0441-B260-5E82E65AF8F3}"/>
              </a:ext>
            </a:extLst>
          </p:cNvPr>
          <p:cNvSpPr txBox="1"/>
          <p:nvPr/>
        </p:nvSpPr>
        <p:spPr>
          <a:xfrm>
            <a:off x="3926954" y="2105326"/>
            <a:ext cx="1634660" cy="369332"/>
          </a:xfrm>
          <a:prstGeom prst="rect">
            <a:avLst/>
          </a:prstGeom>
          <a:noFill/>
        </p:spPr>
        <p:txBody>
          <a:bodyPr wrap="square" rtlCol="0">
            <a:spAutoFit/>
          </a:bodyPr>
          <a:lstStyle/>
          <a:p>
            <a:pPr algn="ctr"/>
            <a:r>
              <a:rPr lang="en-US" b="1" dirty="0">
                <a:solidFill>
                  <a:srgbClr val="00A7A7"/>
                </a:solidFill>
              </a:rPr>
              <a:t>Outcomes</a:t>
            </a:r>
          </a:p>
        </p:txBody>
      </p:sp>
      <p:sp>
        <p:nvSpPr>
          <p:cNvPr id="13" name="TextBox 12">
            <a:extLst>
              <a:ext uri="{FF2B5EF4-FFF2-40B4-BE49-F238E27FC236}">
                <a16:creationId xmlns="" xmlns:a16="http://schemas.microsoft.com/office/drawing/2014/main" id="{BD3CAD87-A794-554D-B7BE-703C5314E4B6}"/>
              </a:ext>
            </a:extLst>
          </p:cNvPr>
          <p:cNvSpPr txBox="1"/>
          <p:nvPr/>
        </p:nvSpPr>
        <p:spPr>
          <a:xfrm>
            <a:off x="848447" y="2012993"/>
            <a:ext cx="1697892" cy="553998"/>
          </a:xfrm>
          <a:prstGeom prst="rect">
            <a:avLst/>
          </a:prstGeom>
          <a:noFill/>
        </p:spPr>
        <p:txBody>
          <a:bodyPr wrap="square" rtlCol="0">
            <a:spAutoFit/>
          </a:bodyPr>
          <a:lstStyle/>
          <a:p>
            <a:pPr algn="ctr"/>
            <a:r>
              <a:rPr lang="en-US" b="1" dirty="0">
                <a:solidFill>
                  <a:srgbClr val="00A7A7"/>
                </a:solidFill>
              </a:rPr>
              <a:t>Interventions</a:t>
            </a:r>
          </a:p>
          <a:p>
            <a:pPr algn="ctr"/>
            <a:r>
              <a:rPr lang="en-US" sz="1200" b="1" dirty="0">
                <a:solidFill>
                  <a:srgbClr val="00A7A7"/>
                </a:solidFill>
              </a:rPr>
              <a:t>(programs, projects)</a:t>
            </a:r>
            <a:endParaRPr lang="en-US" sz="1600" b="1" dirty="0">
              <a:solidFill>
                <a:srgbClr val="00A7A7"/>
              </a:solidFill>
            </a:endParaRPr>
          </a:p>
        </p:txBody>
      </p:sp>
      <p:sp>
        <p:nvSpPr>
          <p:cNvPr id="14" name="Rounded Rectangle 13">
            <a:extLst>
              <a:ext uri="{FF2B5EF4-FFF2-40B4-BE49-F238E27FC236}">
                <a16:creationId xmlns="" xmlns:a16="http://schemas.microsoft.com/office/drawing/2014/main" id="{2DD34249-029B-B14D-940F-E13304C75EF7}"/>
              </a:ext>
            </a:extLst>
          </p:cNvPr>
          <p:cNvSpPr/>
          <p:nvPr/>
        </p:nvSpPr>
        <p:spPr>
          <a:xfrm>
            <a:off x="7251770" y="2359729"/>
            <a:ext cx="1282641" cy="460832"/>
          </a:xfrm>
          <a:prstGeom prst="roundRect">
            <a:avLst/>
          </a:prstGeom>
          <a:solidFill>
            <a:srgbClr val="00AFA5"/>
          </a:solidFill>
          <a:ln w="12700" cap="flat" cmpd="sng" algn="ctr">
            <a:noFill/>
            <a:prstDash val="solid"/>
            <a:miter lim="800000"/>
          </a:ln>
          <a:effectLst/>
        </p:spPr>
        <p:txBody>
          <a:bodyPr rtlCol="0" anchor="ctr"/>
          <a:lstStyle/>
          <a:p>
            <a:pPr algn="ctr" defTabSz="685800">
              <a:defRPr/>
            </a:pPr>
            <a:r>
              <a:rPr lang="en-US" sz="1400" b="1" kern="0" dirty="0">
                <a:solidFill>
                  <a:schemeClr val="bg2"/>
                </a:solidFill>
                <a:latin typeface="Arial"/>
              </a:rPr>
              <a:t>Equity</a:t>
            </a:r>
          </a:p>
        </p:txBody>
      </p:sp>
      <p:sp>
        <p:nvSpPr>
          <p:cNvPr id="15" name="TextBox 14">
            <a:extLst>
              <a:ext uri="{FF2B5EF4-FFF2-40B4-BE49-F238E27FC236}">
                <a16:creationId xmlns="" xmlns:a16="http://schemas.microsoft.com/office/drawing/2014/main" id="{D1EAB6BD-A928-FE4D-A663-3B241417A7A0}"/>
              </a:ext>
            </a:extLst>
          </p:cNvPr>
          <p:cNvSpPr txBox="1"/>
          <p:nvPr/>
        </p:nvSpPr>
        <p:spPr>
          <a:xfrm>
            <a:off x="7102054" y="1345406"/>
            <a:ext cx="1634660" cy="369332"/>
          </a:xfrm>
          <a:prstGeom prst="rect">
            <a:avLst/>
          </a:prstGeom>
          <a:noFill/>
        </p:spPr>
        <p:txBody>
          <a:bodyPr wrap="square" rtlCol="0">
            <a:spAutoFit/>
          </a:bodyPr>
          <a:lstStyle/>
          <a:p>
            <a:pPr algn="ctr"/>
            <a:r>
              <a:rPr lang="en-US" b="1" dirty="0">
                <a:solidFill>
                  <a:srgbClr val="00A7A7"/>
                </a:solidFill>
              </a:rPr>
              <a:t>Impacts</a:t>
            </a:r>
          </a:p>
        </p:txBody>
      </p:sp>
      <p:sp>
        <p:nvSpPr>
          <p:cNvPr id="16" name="TextBox 15">
            <a:extLst>
              <a:ext uri="{FF2B5EF4-FFF2-40B4-BE49-F238E27FC236}">
                <a16:creationId xmlns="" xmlns:a16="http://schemas.microsoft.com/office/drawing/2014/main" id="{E46FCE92-DA25-DD42-B088-89FF23B50962}"/>
              </a:ext>
            </a:extLst>
          </p:cNvPr>
          <p:cNvSpPr txBox="1"/>
          <p:nvPr/>
        </p:nvSpPr>
        <p:spPr>
          <a:xfrm>
            <a:off x="365805" y="582191"/>
            <a:ext cx="8343241" cy="489878"/>
          </a:xfrm>
          <a:prstGeom prst="rect">
            <a:avLst/>
          </a:prstGeom>
          <a:noFill/>
        </p:spPr>
        <p:txBody>
          <a:bodyPr wrap="square" rtlCol="0">
            <a:spAutoFit/>
          </a:bodyPr>
          <a:lstStyle/>
          <a:p>
            <a:pPr>
              <a:lnSpc>
                <a:spcPts val="3060"/>
              </a:lnSpc>
            </a:pPr>
            <a:r>
              <a:rPr lang="en-US" sz="2800" b="1" spc="-30" dirty="0">
                <a:solidFill>
                  <a:srgbClr val="0F0E30"/>
                </a:solidFill>
                <a:latin typeface="Arial" panose="020B0604020202020204" pitchFamily="34" charset="0"/>
                <a:cs typeface="Arial" panose="020B0604020202020204" pitchFamily="34" charset="0"/>
              </a:rPr>
              <a:t>Approaches to Change</a:t>
            </a:r>
          </a:p>
        </p:txBody>
      </p:sp>
      <p:sp>
        <p:nvSpPr>
          <p:cNvPr id="17" name="TextBox 16">
            <a:extLst>
              <a:ext uri="{FF2B5EF4-FFF2-40B4-BE49-F238E27FC236}">
                <a16:creationId xmlns="" xmlns:a16="http://schemas.microsoft.com/office/drawing/2014/main" id="{84F8BC9F-86A2-E24C-B367-56C35C96A7B6}"/>
              </a:ext>
            </a:extLst>
          </p:cNvPr>
          <p:cNvSpPr txBox="1"/>
          <p:nvPr/>
        </p:nvSpPr>
        <p:spPr>
          <a:xfrm>
            <a:off x="7046725" y="3138907"/>
            <a:ext cx="1634660" cy="369332"/>
          </a:xfrm>
          <a:prstGeom prst="rect">
            <a:avLst/>
          </a:prstGeom>
          <a:noFill/>
        </p:spPr>
        <p:txBody>
          <a:bodyPr wrap="square" rtlCol="0">
            <a:spAutoFit/>
          </a:bodyPr>
          <a:lstStyle/>
          <a:p>
            <a:pPr algn="ctr"/>
            <a:r>
              <a:rPr lang="en-US" b="1" dirty="0">
                <a:solidFill>
                  <a:srgbClr val="E46C2A"/>
                </a:solidFill>
              </a:rPr>
              <a:t>North Star</a:t>
            </a:r>
          </a:p>
        </p:txBody>
      </p:sp>
      <p:sp>
        <p:nvSpPr>
          <p:cNvPr id="18" name="TextBox 17">
            <a:extLst>
              <a:ext uri="{FF2B5EF4-FFF2-40B4-BE49-F238E27FC236}">
                <a16:creationId xmlns="" xmlns:a16="http://schemas.microsoft.com/office/drawing/2014/main" id="{4019831B-9286-934D-AEAA-60204C0B9777}"/>
              </a:ext>
            </a:extLst>
          </p:cNvPr>
          <p:cNvSpPr txBox="1"/>
          <p:nvPr/>
        </p:nvSpPr>
        <p:spPr>
          <a:xfrm>
            <a:off x="365805" y="1357728"/>
            <a:ext cx="4925535" cy="430887"/>
          </a:xfrm>
          <a:prstGeom prst="rect">
            <a:avLst/>
          </a:prstGeom>
          <a:noFill/>
        </p:spPr>
        <p:txBody>
          <a:bodyPr wrap="square" rtlCol="0">
            <a:spAutoFit/>
          </a:bodyPr>
          <a:lstStyle/>
          <a:p>
            <a:r>
              <a:rPr lang="en-US" sz="2200" b="1" dirty="0">
                <a:solidFill>
                  <a:srgbClr val="0F0E30"/>
                </a:solidFill>
                <a:latin typeface="Arial" panose="020B0604020202020204" pitchFamily="34" charset="0"/>
                <a:cs typeface="Arial" panose="020B0604020202020204" pitchFamily="34" charset="0"/>
              </a:rPr>
              <a:t>Transactional</a:t>
            </a:r>
          </a:p>
        </p:txBody>
      </p:sp>
      <p:sp>
        <p:nvSpPr>
          <p:cNvPr id="19" name="TextBox 18">
            <a:extLst>
              <a:ext uri="{FF2B5EF4-FFF2-40B4-BE49-F238E27FC236}">
                <a16:creationId xmlns="" xmlns:a16="http://schemas.microsoft.com/office/drawing/2014/main" id="{1D252FCB-C0CC-3449-9229-975CCA6BA4FF}"/>
              </a:ext>
            </a:extLst>
          </p:cNvPr>
          <p:cNvSpPr txBox="1"/>
          <p:nvPr/>
        </p:nvSpPr>
        <p:spPr>
          <a:xfrm>
            <a:off x="374258" y="3022558"/>
            <a:ext cx="3552022" cy="430887"/>
          </a:xfrm>
          <a:prstGeom prst="rect">
            <a:avLst/>
          </a:prstGeom>
          <a:noFill/>
        </p:spPr>
        <p:txBody>
          <a:bodyPr wrap="square" rtlCol="0">
            <a:spAutoFit/>
          </a:bodyPr>
          <a:lstStyle/>
          <a:p>
            <a:r>
              <a:rPr lang="en-US" sz="2200" b="1" dirty="0">
                <a:solidFill>
                  <a:srgbClr val="0F0E30"/>
                </a:solidFill>
                <a:latin typeface="Arial" panose="020B0604020202020204" pitchFamily="34" charset="0"/>
                <a:cs typeface="Arial" panose="020B0604020202020204" pitchFamily="34" charset="0"/>
              </a:rPr>
              <a:t>Transformational</a:t>
            </a:r>
          </a:p>
        </p:txBody>
      </p:sp>
      <p:pic>
        <p:nvPicPr>
          <p:cNvPr id="20" name="Picture 19">
            <a:extLst>
              <a:ext uri="{FF2B5EF4-FFF2-40B4-BE49-F238E27FC236}">
                <a16:creationId xmlns="" xmlns:a16="http://schemas.microsoft.com/office/drawing/2014/main" id="{56B88AA8-C801-9C4C-86EC-9B4DA25AA71C}"/>
              </a:ext>
            </a:extLst>
          </p:cNvPr>
          <p:cNvPicPr>
            <a:picLocks noChangeAspect="1"/>
          </p:cNvPicPr>
          <p:nvPr/>
        </p:nvPicPr>
        <p:blipFill>
          <a:blip r:embed="rId2"/>
          <a:stretch>
            <a:fillRect/>
          </a:stretch>
        </p:blipFill>
        <p:spPr>
          <a:xfrm>
            <a:off x="2852706" y="3640737"/>
            <a:ext cx="692538" cy="312604"/>
          </a:xfrm>
          <a:prstGeom prst="rect">
            <a:avLst/>
          </a:prstGeom>
        </p:spPr>
      </p:pic>
      <p:pic>
        <p:nvPicPr>
          <p:cNvPr id="21" name="Picture 20">
            <a:extLst>
              <a:ext uri="{FF2B5EF4-FFF2-40B4-BE49-F238E27FC236}">
                <a16:creationId xmlns="" xmlns:a16="http://schemas.microsoft.com/office/drawing/2014/main" id="{FD91F4E0-750C-B942-9AD6-204623697AAD}"/>
              </a:ext>
            </a:extLst>
          </p:cNvPr>
          <p:cNvPicPr>
            <a:picLocks noChangeAspect="1"/>
          </p:cNvPicPr>
          <p:nvPr/>
        </p:nvPicPr>
        <p:blipFill>
          <a:blip r:embed="rId2"/>
          <a:stretch>
            <a:fillRect/>
          </a:stretch>
        </p:blipFill>
        <p:spPr>
          <a:xfrm>
            <a:off x="5924019" y="3640737"/>
            <a:ext cx="692538" cy="312604"/>
          </a:xfrm>
          <a:prstGeom prst="rect">
            <a:avLst/>
          </a:prstGeom>
        </p:spPr>
      </p:pic>
      <p:pic>
        <p:nvPicPr>
          <p:cNvPr id="22" name="Picture 21">
            <a:extLst>
              <a:ext uri="{FF2B5EF4-FFF2-40B4-BE49-F238E27FC236}">
                <a16:creationId xmlns="" xmlns:a16="http://schemas.microsoft.com/office/drawing/2014/main" id="{A1EB17B2-5482-3847-8F64-ECB9F4BBFEF8}"/>
              </a:ext>
            </a:extLst>
          </p:cNvPr>
          <p:cNvPicPr>
            <a:picLocks noChangeAspect="1"/>
          </p:cNvPicPr>
          <p:nvPr/>
        </p:nvPicPr>
        <p:blipFill>
          <a:blip r:embed="rId2"/>
          <a:stretch>
            <a:fillRect/>
          </a:stretch>
        </p:blipFill>
        <p:spPr>
          <a:xfrm>
            <a:off x="2852706" y="2149836"/>
            <a:ext cx="692538" cy="312604"/>
          </a:xfrm>
          <a:prstGeom prst="rect">
            <a:avLst/>
          </a:prstGeom>
        </p:spPr>
      </p:pic>
      <p:pic>
        <p:nvPicPr>
          <p:cNvPr id="23" name="Picture 22">
            <a:extLst>
              <a:ext uri="{FF2B5EF4-FFF2-40B4-BE49-F238E27FC236}">
                <a16:creationId xmlns="" xmlns:a16="http://schemas.microsoft.com/office/drawing/2014/main" id="{CAC07ABD-8F86-2643-87DB-7F47E0A40085}"/>
              </a:ext>
            </a:extLst>
          </p:cNvPr>
          <p:cNvPicPr>
            <a:picLocks noChangeAspect="1"/>
          </p:cNvPicPr>
          <p:nvPr/>
        </p:nvPicPr>
        <p:blipFill>
          <a:blip r:embed="rId2"/>
          <a:stretch>
            <a:fillRect/>
          </a:stretch>
        </p:blipFill>
        <p:spPr>
          <a:xfrm>
            <a:off x="5924019" y="2149836"/>
            <a:ext cx="692538" cy="312604"/>
          </a:xfrm>
          <a:prstGeom prst="rect">
            <a:avLst/>
          </a:prstGeom>
        </p:spPr>
      </p:pic>
      <p:cxnSp>
        <p:nvCxnSpPr>
          <p:cNvPr id="24" name="Straight Connector 23">
            <a:extLst>
              <a:ext uri="{FF2B5EF4-FFF2-40B4-BE49-F238E27FC236}">
                <a16:creationId xmlns="" xmlns:a16="http://schemas.microsoft.com/office/drawing/2014/main" id="{1ADC9E09-F410-BF4C-8D58-4B0FA9BD1B23}"/>
              </a:ext>
            </a:extLst>
          </p:cNvPr>
          <p:cNvCxnSpPr/>
          <p:nvPr/>
        </p:nvCxnSpPr>
        <p:spPr>
          <a:xfrm>
            <a:off x="457200" y="2969014"/>
            <a:ext cx="8251834" cy="0"/>
          </a:xfrm>
          <a:prstGeom prst="line">
            <a:avLst/>
          </a:prstGeom>
          <a:ln w="25400">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A2ADB32C-179A-F049-99B1-B8688D0258BD}"/>
              </a:ext>
            </a:extLst>
          </p:cNvPr>
          <p:cNvCxnSpPr/>
          <p:nvPr/>
        </p:nvCxnSpPr>
        <p:spPr>
          <a:xfrm>
            <a:off x="457212" y="5847595"/>
            <a:ext cx="8443519" cy="0"/>
          </a:xfrm>
          <a:prstGeom prst="line">
            <a:avLst/>
          </a:prstGeom>
          <a:ln w="25400">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1629F790-1FE6-D24F-8401-69960029824F}"/>
              </a:ext>
            </a:extLst>
          </p:cNvPr>
          <p:cNvCxnSpPr/>
          <p:nvPr/>
        </p:nvCxnSpPr>
        <p:spPr>
          <a:xfrm>
            <a:off x="457200" y="1232682"/>
            <a:ext cx="8251834" cy="0"/>
          </a:xfrm>
          <a:prstGeom prst="line">
            <a:avLst/>
          </a:prstGeom>
          <a:ln w="25400">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Google Shape;1318;gd53b0444ed_0_63"/>
          <p:cNvSpPr txBox="1"/>
          <p:nvPr/>
        </p:nvSpPr>
        <p:spPr>
          <a:xfrm>
            <a:off x="1078588" y="6434652"/>
            <a:ext cx="7719400" cy="346226"/>
          </a:xfrm>
          <a:prstGeom prst="rect">
            <a:avLst/>
          </a:prstGeom>
          <a:noFill/>
          <a:ln>
            <a:noFill/>
          </a:ln>
        </p:spPr>
        <p:txBody>
          <a:bodyPr spcFirstLastPara="1" wrap="square" lIns="68569" tIns="68569" rIns="68569" bIns="68569" anchor="t" anchorCtr="0">
            <a:spAutoFit/>
          </a:bodyPr>
          <a:lstStyle/>
          <a:p>
            <a:r>
              <a:rPr lang="en-US" sz="1350" dirty="0">
                <a:hlinkClick r:id="rId3"/>
              </a:rPr>
              <a:t>Anderson T, et.al. Shared Stewardship and Prospects for Thriving Together. ReThink Health. 2021</a:t>
            </a:r>
            <a:endParaRPr sz="1350" dirty="0"/>
          </a:p>
        </p:txBody>
      </p:sp>
    </p:spTree>
    <p:extLst>
      <p:ext uri="{BB962C8B-B14F-4D97-AF65-F5344CB8AC3E}">
        <p14:creationId xmlns:p14="http://schemas.microsoft.com/office/powerpoint/2010/main" val="3261049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P spid="11" grpId="0" animBg="1"/>
      <p:bldP spid="12" grpId="0"/>
      <p:bldP spid="13" grpId="0"/>
      <p:bldP spid="14" grpId="0" animBg="1"/>
      <p:bldP spid="15"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EA721E-37F2-7C42-9279-BF888C691693}"/>
              </a:ext>
            </a:extLst>
          </p:cNvPr>
          <p:cNvSpPr>
            <a:spLocks noGrp="1"/>
          </p:cNvSpPr>
          <p:nvPr>
            <p:ph type="title"/>
          </p:nvPr>
        </p:nvSpPr>
        <p:spPr>
          <a:xfrm>
            <a:off x="121661" y="235295"/>
            <a:ext cx="9000862" cy="387798"/>
          </a:xfrm>
        </p:spPr>
        <p:txBody>
          <a:bodyPr/>
          <a:lstStyle/>
          <a:p>
            <a:r>
              <a:rPr lang="en-US" dirty="0"/>
              <a:t>Assessing Your Organization’s Stewardship Journey</a:t>
            </a:r>
          </a:p>
        </p:txBody>
      </p:sp>
      <p:sp>
        <p:nvSpPr>
          <p:cNvPr id="3" name="Text Placeholder 2">
            <a:extLst>
              <a:ext uri="{FF2B5EF4-FFF2-40B4-BE49-F238E27FC236}">
                <a16:creationId xmlns="" xmlns:a16="http://schemas.microsoft.com/office/drawing/2014/main" id="{28CB1906-D18B-2E4B-84EC-CF251AEFD348}"/>
              </a:ext>
            </a:extLst>
          </p:cNvPr>
          <p:cNvSpPr>
            <a:spLocks noGrp="1"/>
          </p:cNvSpPr>
          <p:nvPr>
            <p:ph type="body" sz="quarter" idx="11"/>
          </p:nvPr>
        </p:nvSpPr>
        <p:spPr>
          <a:xfrm>
            <a:off x="216256" y="686375"/>
            <a:ext cx="1795363" cy="276999"/>
          </a:xfrm>
        </p:spPr>
        <p:txBody>
          <a:bodyPr/>
          <a:lstStyle/>
          <a:p>
            <a:r>
              <a:rPr lang="en-US" dirty="0"/>
              <a:t>Polling Questions</a:t>
            </a:r>
          </a:p>
        </p:txBody>
      </p:sp>
      <p:sp>
        <p:nvSpPr>
          <p:cNvPr id="4" name="Text Placeholder 3">
            <a:extLst>
              <a:ext uri="{FF2B5EF4-FFF2-40B4-BE49-F238E27FC236}">
                <a16:creationId xmlns="" xmlns:a16="http://schemas.microsoft.com/office/drawing/2014/main" id="{05471C6D-A640-3C45-AB68-0534A551D6BB}"/>
              </a:ext>
            </a:extLst>
          </p:cNvPr>
          <p:cNvSpPr>
            <a:spLocks noGrp="1"/>
          </p:cNvSpPr>
          <p:nvPr>
            <p:ph type="body" sz="quarter" idx="12"/>
          </p:nvPr>
        </p:nvSpPr>
        <p:spPr>
          <a:xfrm>
            <a:off x="3231763" y="1857346"/>
            <a:ext cx="6868581" cy="2554545"/>
          </a:xfrm>
        </p:spPr>
        <p:txBody>
          <a:bodyPr/>
          <a:lstStyle/>
          <a:p>
            <a:pPr marL="0" indent="0">
              <a:spcAft>
                <a:spcPts val="1200"/>
              </a:spcAft>
              <a:buNone/>
            </a:pPr>
            <a:r>
              <a:rPr lang="en-US" sz="2800" b="1" dirty="0" smtClean="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Four Essential Practices (among others)</a:t>
            </a:r>
          </a:p>
          <a:p>
            <a:pPr>
              <a:spcAft>
                <a:spcPts val="1200"/>
              </a:spcAft>
            </a:pPr>
            <a:r>
              <a:rPr lang="en-US" sz="2800" b="1" dirty="0" smtClean="0">
                <a:latin typeface="Calibri" panose="020F0502020204030204" pitchFamily="34" charset="0"/>
                <a:ea typeface="Calibri" panose="020F0502020204030204" pitchFamily="34" charset="0"/>
                <a:cs typeface="Times New Roman" panose="02020603050405020304" pitchFamily="18" charset="0"/>
              </a:rPr>
              <a:t>Aspirations</a:t>
            </a:r>
          </a:p>
          <a:p>
            <a:pPr>
              <a:spcAft>
                <a:spcPts val="1200"/>
              </a:spcAft>
            </a:pPr>
            <a:r>
              <a:rPr lang="en-US" sz="2800" b="1" dirty="0" smtClean="0">
                <a:latin typeface="Calibri" panose="020F0502020204030204" pitchFamily="34" charset="0"/>
                <a:ea typeface="Calibri" panose="020F0502020204030204" pitchFamily="34" charset="0"/>
                <a:cs typeface="Times New Roman" panose="02020603050405020304" pitchFamily="18" charset="0"/>
              </a:rPr>
              <a:t>Interdependence</a:t>
            </a:r>
          </a:p>
          <a:p>
            <a:pPr>
              <a:spcAft>
                <a:spcPts val="1200"/>
              </a:spcAft>
            </a:pPr>
            <a:r>
              <a:rPr lang="en-US" sz="2800" b="1" dirty="0" smtClean="0">
                <a:latin typeface="Calibri" panose="020F0502020204030204" pitchFamily="34" charset="0"/>
                <a:ea typeface="Calibri" panose="020F0502020204030204" pitchFamily="34" charset="0"/>
                <a:cs typeface="Times New Roman" panose="02020603050405020304" pitchFamily="18" charset="0"/>
              </a:rPr>
              <a:t>Resources</a:t>
            </a:r>
          </a:p>
          <a:p>
            <a:pPr>
              <a:spcAft>
                <a:spcPts val="1200"/>
              </a:spcAft>
            </a:pPr>
            <a:r>
              <a:rPr lang="en-US" sz="2800" b="1" dirty="0" smtClean="0">
                <a:latin typeface="Calibri" panose="020F0502020204030204" pitchFamily="34" charset="0"/>
                <a:ea typeface="Calibri" panose="020F0502020204030204" pitchFamily="34" charset="0"/>
                <a:cs typeface="Times New Roman" panose="02020603050405020304" pitchFamily="18" charset="0"/>
              </a:rPr>
              <a:t>Resident Voices</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 y="1444172"/>
            <a:ext cx="2838449" cy="3854148"/>
          </a:xfrm>
          <a:prstGeom prst="rect">
            <a:avLst/>
          </a:prstGeom>
        </p:spPr>
      </p:pic>
    </p:spTree>
    <p:extLst>
      <p:ext uri="{BB962C8B-B14F-4D97-AF65-F5344CB8AC3E}">
        <p14:creationId xmlns:p14="http://schemas.microsoft.com/office/powerpoint/2010/main" val="13431169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EA721E-37F2-7C42-9279-BF888C691693}"/>
              </a:ext>
            </a:extLst>
          </p:cNvPr>
          <p:cNvSpPr>
            <a:spLocks noGrp="1"/>
          </p:cNvSpPr>
          <p:nvPr>
            <p:ph type="title"/>
          </p:nvPr>
        </p:nvSpPr>
        <p:spPr>
          <a:xfrm>
            <a:off x="121661" y="235295"/>
            <a:ext cx="9000862" cy="387798"/>
          </a:xfrm>
        </p:spPr>
        <p:txBody>
          <a:bodyPr/>
          <a:lstStyle/>
          <a:p>
            <a:r>
              <a:rPr lang="en-US" dirty="0"/>
              <a:t>Assessing Your Organization’s Stewardship Journey</a:t>
            </a:r>
          </a:p>
        </p:txBody>
      </p:sp>
      <p:sp>
        <p:nvSpPr>
          <p:cNvPr id="3" name="Text Placeholder 2">
            <a:extLst>
              <a:ext uri="{FF2B5EF4-FFF2-40B4-BE49-F238E27FC236}">
                <a16:creationId xmlns="" xmlns:a16="http://schemas.microsoft.com/office/drawing/2014/main" id="{28CB1906-D18B-2E4B-84EC-CF251AEFD348}"/>
              </a:ext>
            </a:extLst>
          </p:cNvPr>
          <p:cNvSpPr>
            <a:spLocks noGrp="1"/>
          </p:cNvSpPr>
          <p:nvPr>
            <p:ph type="body" sz="quarter" idx="11"/>
          </p:nvPr>
        </p:nvSpPr>
        <p:spPr>
          <a:xfrm>
            <a:off x="216256" y="686375"/>
            <a:ext cx="1795363" cy="276999"/>
          </a:xfrm>
        </p:spPr>
        <p:txBody>
          <a:bodyPr/>
          <a:lstStyle/>
          <a:p>
            <a:r>
              <a:rPr lang="en-US" dirty="0"/>
              <a:t>Polling Questions</a:t>
            </a:r>
          </a:p>
        </p:txBody>
      </p:sp>
      <p:sp>
        <p:nvSpPr>
          <p:cNvPr id="4" name="Text Placeholder 3">
            <a:extLst>
              <a:ext uri="{FF2B5EF4-FFF2-40B4-BE49-F238E27FC236}">
                <a16:creationId xmlns="" xmlns:a16="http://schemas.microsoft.com/office/drawing/2014/main" id="{05471C6D-A640-3C45-AB68-0534A551D6BB}"/>
              </a:ext>
            </a:extLst>
          </p:cNvPr>
          <p:cNvSpPr>
            <a:spLocks noGrp="1"/>
          </p:cNvSpPr>
          <p:nvPr>
            <p:ph type="body" sz="quarter" idx="12"/>
          </p:nvPr>
        </p:nvSpPr>
        <p:spPr>
          <a:xfrm>
            <a:off x="404674" y="1624959"/>
            <a:ext cx="8638336" cy="3721019"/>
          </a:xfrm>
        </p:spPr>
        <p:txBody>
          <a:bodyPr/>
          <a:lstStyle/>
          <a:p>
            <a:pPr marL="0" indent="0">
              <a:buNone/>
            </a:pP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Aspirations</a:t>
            </a:r>
          </a:p>
          <a:p>
            <a:pPr marL="0" indent="0">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800" b="1" dirty="0">
                <a:latin typeface="Calibri" panose="020F0502020204030204" pitchFamily="34" charset="0"/>
                <a:ea typeface="Calibri" panose="020F0502020204030204" pitchFamily="34" charset="0"/>
                <a:cs typeface="Times New Roman" panose="02020603050405020304" pitchFamily="18" charset="0"/>
              </a:rPr>
              <a:t>To what extent is your organization committed to an equitable future for community health and well-being?  </a:t>
            </a:r>
            <a:br>
              <a:rPr lang="en-US" sz="2800" b="1" dirty="0">
                <a:latin typeface="Calibri" panose="020F0502020204030204" pitchFamily="34" charset="0"/>
                <a:ea typeface="Calibri" panose="020F0502020204030204" pitchFamily="34" charset="0"/>
                <a:cs typeface="Times New Roman" panose="02020603050405020304" pitchFamily="18" charset="0"/>
              </a:rPr>
            </a:b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600"/>
              </a:spcAft>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Not at all (we focus on specific, short-term aims)</a:t>
            </a:r>
          </a:p>
          <a:p>
            <a:pPr marL="800100" lvl="1" indent="-342900">
              <a:spcBef>
                <a:spcPts val="0"/>
              </a:spcBef>
              <a:spcAft>
                <a:spcPts val="600"/>
              </a:spcAft>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Somewhat</a:t>
            </a:r>
          </a:p>
          <a:p>
            <a:pPr marL="800100" lvl="1" indent="-342900">
              <a:spcBef>
                <a:spcPts val="0"/>
              </a:spcBef>
              <a:spcAft>
                <a:spcPts val="600"/>
              </a:spcAft>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Moderately</a:t>
            </a:r>
          </a:p>
          <a:p>
            <a:pPr marL="800100" lvl="1" indent="-342900">
              <a:spcBef>
                <a:spcPts val="0"/>
              </a:spcBef>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Extremely</a:t>
            </a:r>
            <a:endParaRPr lang="en-US" sz="4800" dirty="0"/>
          </a:p>
        </p:txBody>
      </p:sp>
    </p:spTree>
    <p:extLst>
      <p:ext uri="{BB962C8B-B14F-4D97-AF65-F5344CB8AC3E}">
        <p14:creationId xmlns:p14="http://schemas.microsoft.com/office/powerpoint/2010/main" val="18975692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EA721E-37F2-7C42-9279-BF888C691693}"/>
              </a:ext>
            </a:extLst>
          </p:cNvPr>
          <p:cNvSpPr>
            <a:spLocks noGrp="1"/>
          </p:cNvSpPr>
          <p:nvPr>
            <p:ph type="title"/>
          </p:nvPr>
        </p:nvSpPr>
        <p:spPr>
          <a:xfrm>
            <a:off x="121661" y="235295"/>
            <a:ext cx="9000862" cy="387798"/>
          </a:xfrm>
        </p:spPr>
        <p:txBody>
          <a:bodyPr/>
          <a:lstStyle/>
          <a:p>
            <a:r>
              <a:rPr lang="en-US" dirty="0"/>
              <a:t>Assessing Your Organization’s Stewardship Journey</a:t>
            </a:r>
          </a:p>
        </p:txBody>
      </p:sp>
      <p:sp>
        <p:nvSpPr>
          <p:cNvPr id="3" name="Text Placeholder 2">
            <a:extLst>
              <a:ext uri="{FF2B5EF4-FFF2-40B4-BE49-F238E27FC236}">
                <a16:creationId xmlns="" xmlns:a16="http://schemas.microsoft.com/office/drawing/2014/main" id="{28CB1906-D18B-2E4B-84EC-CF251AEFD348}"/>
              </a:ext>
            </a:extLst>
          </p:cNvPr>
          <p:cNvSpPr>
            <a:spLocks noGrp="1"/>
          </p:cNvSpPr>
          <p:nvPr>
            <p:ph type="body" sz="quarter" idx="11"/>
          </p:nvPr>
        </p:nvSpPr>
        <p:spPr>
          <a:xfrm>
            <a:off x="216256" y="686375"/>
            <a:ext cx="1795363" cy="276999"/>
          </a:xfrm>
        </p:spPr>
        <p:txBody>
          <a:bodyPr/>
          <a:lstStyle/>
          <a:p>
            <a:r>
              <a:rPr lang="en-US" dirty="0"/>
              <a:t>Polling Questions</a:t>
            </a:r>
          </a:p>
        </p:txBody>
      </p:sp>
      <p:sp>
        <p:nvSpPr>
          <p:cNvPr id="4" name="Text Placeholder 3">
            <a:extLst>
              <a:ext uri="{FF2B5EF4-FFF2-40B4-BE49-F238E27FC236}">
                <a16:creationId xmlns="" xmlns:a16="http://schemas.microsoft.com/office/drawing/2014/main" id="{05471C6D-A640-3C45-AB68-0534A551D6BB}"/>
              </a:ext>
            </a:extLst>
          </p:cNvPr>
          <p:cNvSpPr>
            <a:spLocks noGrp="1"/>
          </p:cNvSpPr>
          <p:nvPr>
            <p:ph type="body" sz="quarter" idx="12"/>
          </p:nvPr>
        </p:nvSpPr>
        <p:spPr>
          <a:xfrm>
            <a:off x="404674" y="1624959"/>
            <a:ext cx="8638336" cy="4339650"/>
          </a:xfrm>
        </p:spPr>
        <p:txBody>
          <a:bodyPr/>
          <a:lstStyle/>
          <a:p>
            <a:pPr marL="0" indent="0">
              <a:buNone/>
            </a:pP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Interdependence</a:t>
            </a:r>
          </a:p>
          <a:p>
            <a:pPr marL="0" indent="0">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800" b="1" dirty="0">
                <a:latin typeface="Calibri" panose="020F0502020204030204" pitchFamily="34" charset="0"/>
                <a:ea typeface="Calibri" panose="020F0502020204030204" pitchFamily="34" charset="0"/>
                <a:cs typeface="Times New Roman" panose="02020603050405020304" pitchFamily="18" charset="0"/>
              </a:rPr>
              <a:t>To what extent does your organization make decisions based on interdependencies with organizations in other sectors?  </a:t>
            </a:r>
            <a:br>
              <a:rPr lang="en-US" sz="2800" b="1" dirty="0">
                <a:latin typeface="Calibri" panose="020F0502020204030204" pitchFamily="34" charset="0"/>
                <a:ea typeface="Calibri" panose="020F0502020204030204" pitchFamily="34" charset="0"/>
                <a:cs typeface="Times New Roman" panose="02020603050405020304" pitchFamily="18" charset="0"/>
              </a:rPr>
            </a:b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Not at all (our decisions are independent)</a:t>
            </a:r>
          </a:p>
          <a:p>
            <a:pPr marL="800100" lvl="1" indent="-342900">
              <a:spcBef>
                <a:spcPts val="0"/>
              </a:spcBef>
              <a:spcAft>
                <a:spcPts val="1200"/>
              </a:spcAft>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Somewhat</a:t>
            </a:r>
          </a:p>
          <a:p>
            <a:pPr marL="800100" lvl="1" indent="-342900">
              <a:spcBef>
                <a:spcPts val="0"/>
              </a:spcBef>
              <a:spcAft>
                <a:spcPts val="1200"/>
              </a:spcAft>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Moderately</a:t>
            </a:r>
          </a:p>
          <a:p>
            <a:pPr marL="800100" lvl="1" indent="-342900">
              <a:spcBef>
                <a:spcPts val="0"/>
              </a:spcBef>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Extremely</a:t>
            </a:r>
          </a:p>
        </p:txBody>
      </p:sp>
    </p:spTree>
    <p:extLst>
      <p:ext uri="{BB962C8B-B14F-4D97-AF65-F5344CB8AC3E}">
        <p14:creationId xmlns:p14="http://schemas.microsoft.com/office/powerpoint/2010/main" val="4339479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EA721E-37F2-7C42-9279-BF888C691693}"/>
              </a:ext>
            </a:extLst>
          </p:cNvPr>
          <p:cNvSpPr>
            <a:spLocks noGrp="1"/>
          </p:cNvSpPr>
          <p:nvPr>
            <p:ph type="title"/>
          </p:nvPr>
        </p:nvSpPr>
        <p:spPr>
          <a:xfrm>
            <a:off x="121661" y="235295"/>
            <a:ext cx="9000862" cy="387798"/>
          </a:xfrm>
        </p:spPr>
        <p:txBody>
          <a:bodyPr/>
          <a:lstStyle/>
          <a:p>
            <a:r>
              <a:rPr lang="en-US" dirty="0"/>
              <a:t>Assessing Your Organization’s Stewardship Journey</a:t>
            </a:r>
          </a:p>
        </p:txBody>
      </p:sp>
      <p:sp>
        <p:nvSpPr>
          <p:cNvPr id="3" name="Text Placeholder 2">
            <a:extLst>
              <a:ext uri="{FF2B5EF4-FFF2-40B4-BE49-F238E27FC236}">
                <a16:creationId xmlns="" xmlns:a16="http://schemas.microsoft.com/office/drawing/2014/main" id="{28CB1906-D18B-2E4B-84EC-CF251AEFD348}"/>
              </a:ext>
            </a:extLst>
          </p:cNvPr>
          <p:cNvSpPr>
            <a:spLocks noGrp="1"/>
          </p:cNvSpPr>
          <p:nvPr>
            <p:ph type="body" sz="quarter" idx="11"/>
          </p:nvPr>
        </p:nvSpPr>
        <p:spPr>
          <a:xfrm>
            <a:off x="216256" y="686375"/>
            <a:ext cx="1795363" cy="276999"/>
          </a:xfrm>
        </p:spPr>
        <p:txBody>
          <a:bodyPr/>
          <a:lstStyle/>
          <a:p>
            <a:r>
              <a:rPr lang="en-US" dirty="0"/>
              <a:t>Polling Questions</a:t>
            </a:r>
          </a:p>
        </p:txBody>
      </p:sp>
      <p:sp>
        <p:nvSpPr>
          <p:cNvPr id="4" name="Text Placeholder 3">
            <a:extLst>
              <a:ext uri="{FF2B5EF4-FFF2-40B4-BE49-F238E27FC236}">
                <a16:creationId xmlns="" xmlns:a16="http://schemas.microsoft.com/office/drawing/2014/main" id="{05471C6D-A640-3C45-AB68-0534A551D6BB}"/>
              </a:ext>
            </a:extLst>
          </p:cNvPr>
          <p:cNvSpPr>
            <a:spLocks noGrp="1"/>
          </p:cNvSpPr>
          <p:nvPr>
            <p:ph type="body" sz="quarter" idx="12"/>
          </p:nvPr>
        </p:nvSpPr>
        <p:spPr>
          <a:xfrm>
            <a:off x="404674" y="1624959"/>
            <a:ext cx="8638336" cy="3951851"/>
          </a:xfrm>
        </p:spPr>
        <p:txBody>
          <a:bodyPr/>
          <a:lstStyle/>
          <a:p>
            <a:pPr marL="0" indent="0">
              <a:buNone/>
            </a:pP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Resources</a:t>
            </a:r>
          </a:p>
          <a:p>
            <a:pPr marL="0" indent="0">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800" b="1" dirty="0">
                <a:latin typeface="Calibri" panose="020F0502020204030204" pitchFamily="34" charset="0"/>
                <a:ea typeface="Calibri" panose="020F0502020204030204" pitchFamily="34" charset="0"/>
                <a:cs typeface="Times New Roman" panose="02020603050405020304" pitchFamily="18" charset="0"/>
              </a:rPr>
              <a:t>To what extent does your organization channel resources for equitable health and well-being? </a:t>
            </a:r>
            <a:br>
              <a:rPr lang="en-US" sz="2800" b="1" dirty="0">
                <a:latin typeface="Calibri" panose="020F0502020204030204" pitchFamily="34" charset="0"/>
                <a:ea typeface="Calibri" panose="020F0502020204030204" pitchFamily="34" charset="0"/>
                <a:cs typeface="Times New Roman" panose="02020603050405020304" pitchFamily="18" charset="0"/>
              </a:rPr>
            </a:b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Not at all (our resources focus on specific org aims)</a:t>
            </a:r>
          </a:p>
          <a:p>
            <a:pPr marL="800100" lvl="1" indent="-342900">
              <a:spcBef>
                <a:spcPts val="0"/>
              </a:spcBef>
              <a:spcAft>
                <a:spcPts val="1200"/>
              </a:spcAft>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Somewhat</a:t>
            </a:r>
          </a:p>
          <a:p>
            <a:pPr marL="800100" lvl="1" indent="-342900">
              <a:spcBef>
                <a:spcPts val="0"/>
              </a:spcBef>
              <a:spcAft>
                <a:spcPts val="1200"/>
              </a:spcAft>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Moderately</a:t>
            </a:r>
          </a:p>
          <a:p>
            <a:pPr marL="800100" lvl="1" indent="-342900">
              <a:spcBef>
                <a:spcPts val="0"/>
              </a:spcBef>
              <a:spcAft>
                <a:spcPts val="1200"/>
              </a:spcAft>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Extremely</a:t>
            </a:r>
          </a:p>
        </p:txBody>
      </p:sp>
    </p:spTree>
    <p:extLst>
      <p:ext uri="{BB962C8B-B14F-4D97-AF65-F5344CB8AC3E}">
        <p14:creationId xmlns:p14="http://schemas.microsoft.com/office/powerpoint/2010/main" val="20065135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2496"/>
          <a:stretch/>
        </p:blipFill>
        <p:spPr>
          <a:xfrm>
            <a:off x="265044" y="1086492"/>
            <a:ext cx="3313044" cy="2042910"/>
          </a:xfrm>
          <a:prstGeom prst="rect">
            <a:avLst/>
          </a:prstGeom>
          <a:ln>
            <a:solidFill>
              <a:schemeClr val="tx1"/>
            </a:solidFill>
          </a:ln>
          <a:effectLst>
            <a:outerShdw blurRad="50800" dist="38100" dir="2700000" algn="tl" rotWithShape="0">
              <a:prstClr val="black">
                <a:alpha val="40000"/>
              </a:prstClr>
            </a:outerShdw>
          </a:effectLst>
        </p:spPr>
      </p:pic>
      <p:sp>
        <p:nvSpPr>
          <p:cNvPr id="4" name="Rectangle 3"/>
          <p:cNvSpPr/>
          <p:nvPr/>
        </p:nvSpPr>
        <p:spPr>
          <a:xfrm>
            <a:off x="1016674" y="6473109"/>
            <a:ext cx="7237879" cy="261610"/>
          </a:xfrm>
          <a:prstGeom prst="rect">
            <a:avLst/>
          </a:prstGeom>
        </p:spPr>
        <p:txBody>
          <a:bodyPr wrap="none">
            <a:spAutoFit/>
          </a:bodyPr>
          <a:lstStyle/>
          <a:p>
            <a:r>
              <a:rPr lang="en-US" sz="1100" dirty="0">
                <a:hlinkClick r:id="rId3"/>
              </a:rPr>
              <a:t>https://www.cffoxvalley.org/loop/2020/06/22/community-conversations-aim-to-understand-race-racism-antiracism/</a:t>
            </a:r>
            <a:r>
              <a:rPr lang="en-US" sz="1100" dirty="0"/>
              <a:t> </a:t>
            </a:r>
          </a:p>
        </p:txBody>
      </p:sp>
      <p:sp>
        <p:nvSpPr>
          <p:cNvPr id="7" name="Text Placeholder 3"/>
          <p:cNvSpPr txBox="1">
            <a:spLocks/>
          </p:cNvSpPr>
          <p:nvPr/>
        </p:nvSpPr>
        <p:spPr>
          <a:xfrm>
            <a:off x="1373041" y="3653593"/>
            <a:ext cx="6525143" cy="1518737"/>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2400"/>
              </a:spcAft>
            </a:pPr>
            <a:r>
              <a:rPr lang="en-US" sz="2800" b="1" dirty="0"/>
              <a:t>Belonging is feeling part of a community, embraced for who you are and valued for what you bring</a:t>
            </a:r>
          </a:p>
        </p:txBody>
      </p:sp>
      <p:sp>
        <p:nvSpPr>
          <p:cNvPr id="6" name="Text Placeholder 3"/>
          <p:cNvSpPr txBox="1">
            <a:spLocks/>
          </p:cNvSpPr>
          <p:nvPr/>
        </p:nvSpPr>
        <p:spPr>
          <a:xfrm>
            <a:off x="3360489" y="1526190"/>
            <a:ext cx="5495277" cy="16373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en-US" sz="2800" b="1" i="1" dirty="0">
                <a:solidFill>
                  <a:schemeClr val="accent2">
                    <a:lumMod val="75000"/>
                  </a:schemeClr>
                </a:solidFill>
              </a:rPr>
              <a:t>The place in which I’ll fit </a:t>
            </a:r>
            <a:br>
              <a:rPr lang="en-US" sz="2800" b="1" i="1" dirty="0">
                <a:solidFill>
                  <a:schemeClr val="accent2">
                    <a:lumMod val="75000"/>
                  </a:schemeClr>
                </a:solidFill>
              </a:rPr>
            </a:br>
            <a:r>
              <a:rPr lang="en-US" sz="2800" b="1" i="1" dirty="0">
                <a:solidFill>
                  <a:schemeClr val="accent2">
                    <a:lumMod val="75000"/>
                  </a:schemeClr>
                </a:solidFill>
              </a:rPr>
              <a:t>will not exist until I make it.</a:t>
            </a:r>
          </a:p>
          <a:p>
            <a:pPr marL="0" indent="0" algn="r">
              <a:spcAft>
                <a:spcPts val="2400"/>
              </a:spcAft>
              <a:buFont typeface="Arial" panose="020B0604020202020204" pitchFamily="34" charset="0"/>
              <a:buNone/>
            </a:pPr>
            <a:r>
              <a:rPr lang="en-US" sz="2800" dirty="0"/>
              <a:t>– </a:t>
            </a:r>
            <a:r>
              <a:rPr lang="en-US" sz="2800" b="1" dirty="0"/>
              <a:t>James Baldwin</a:t>
            </a:r>
          </a:p>
        </p:txBody>
      </p:sp>
    </p:spTree>
    <p:extLst>
      <p:ext uri="{BB962C8B-B14F-4D97-AF65-F5344CB8AC3E}">
        <p14:creationId xmlns:p14="http://schemas.microsoft.com/office/powerpoint/2010/main" val="2292507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EA721E-37F2-7C42-9279-BF888C691693}"/>
              </a:ext>
            </a:extLst>
          </p:cNvPr>
          <p:cNvSpPr>
            <a:spLocks noGrp="1"/>
          </p:cNvSpPr>
          <p:nvPr>
            <p:ph type="title"/>
          </p:nvPr>
        </p:nvSpPr>
        <p:spPr>
          <a:xfrm>
            <a:off x="121661" y="235295"/>
            <a:ext cx="9000862" cy="387798"/>
          </a:xfrm>
        </p:spPr>
        <p:txBody>
          <a:bodyPr/>
          <a:lstStyle/>
          <a:p>
            <a:r>
              <a:rPr lang="en-US" dirty="0"/>
              <a:t>Assessing Your Organization’s Stewardship Journey</a:t>
            </a:r>
          </a:p>
        </p:txBody>
      </p:sp>
      <p:sp>
        <p:nvSpPr>
          <p:cNvPr id="3" name="Text Placeholder 2">
            <a:extLst>
              <a:ext uri="{FF2B5EF4-FFF2-40B4-BE49-F238E27FC236}">
                <a16:creationId xmlns="" xmlns:a16="http://schemas.microsoft.com/office/drawing/2014/main" id="{28CB1906-D18B-2E4B-84EC-CF251AEFD348}"/>
              </a:ext>
            </a:extLst>
          </p:cNvPr>
          <p:cNvSpPr>
            <a:spLocks noGrp="1"/>
          </p:cNvSpPr>
          <p:nvPr>
            <p:ph type="body" sz="quarter" idx="11"/>
          </p:nvPr>
        </p:nvSpPr>
        <p:spPr>
          <a:xfrm>
            <a:off x="216256" y="686375"/>
            <a:ext cx="1795363" cy="276999"/>
          </a:xfrm>
        </p:spPr>
        <p:txBody>
          <a:bodyPr/>
          <a:lstStyle/>
          <a:p>
            <a:r>
              <a:rPr lang="en-US" dirty="0"/>
              <a:t>Polling Questions</a:t>
            </a:r>
          </a:p>
        </p:txBody>
      </p:sp>
      <p:sp>
        <p:nvSpPr>
          <p:cNvPr id="4" name="Text Placeholder 3">
            <a:extLst>
              <a:ext uri="{FF2B5EF4-FFF2-40B4-BE49-F238E27FC236}">
                <a16:creationId xmlns="" xmlns:a16="http://schemas.microsoft.com/office/drawing/2014/main" id="{05471C6D-A640-3C45-AB68-0534A551D6BB}"/>
              </a:ext>
            </a:extLst>
          </p:cNvPr>
          <p:cNvSpPr>
            <a:spLocks noGrp="1"/>
          </p:cNvSpPr>
          <p:nvPr>
            <p:ph type="body" sz="quarter" idx="12"/>
          </p:nvPr>
        </p:nvSpPr>
        <p:spPr>
          <a:xfrm>
            <a:off x="404674" y="1624959"/>
            <a:ext cx="8638336" cy="4339650"/>
          </a:xfrm>
        </p:spPr>
        <p:txBody>
          <a:bodyPr/>
          <a:lstStyle/>
          <a:p>
            <a:pPr marL="0" indent="0">
              <a:buNone/>
            </a:pPr>
            <a:r>
              <a:rPr lang="en-US" sz="28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Resident Voices</a:t>
            </a:r>
          </a:p>
          <a:p>
            <a:pPr marL="0" indent="0">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800" b="1" dirty="0">
                <a:latin typeface="Calibri" panose="020F0502020204030204" pitchFamily="34" charset="0"/>
                <a:ea typeface="Calibri" panose="020F0502020204030204" pitchFamily="34" charset="0"/>
                <a:cs typeface="Times New Roman" panose="02020603050405020304" pitchFamily="18" charset="0"/>
              </a:rPr>
              <a:t>To what extent does your organization co-design priorities with resident leaders who are usually unheard?  </a:t>
            </a:r>
            <a:br>
              <a:rPr lang="en-US" sz="2800" b="1" dirty="0">
                <a:latin typeface="Calibri" panose="020F0502020204030204" pitchFamily="34" charset="0"/>
                <a:ea typeface="Calibri" panose="020F0502020204030204" pitchFamily="34" charset="0"/>
                <a:cs typeface="Times New Roman" panose="02020603050405020304" pitchFamily="18" charset="0"/>
              </a:rPr>
            </a:b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spcAft>
                <a:spcPts val="1200"/>
              </a:spcAft>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Not at all (we design our own priorities, with occasional input from residents)</a:t>
            </a:r>
          </a:p>
          <a:p>
            <a:pPr marL="800100" lvl="1" indent="-342900">
              <a:spcBef>
                <a:spcPts val="0"/>
              </a:spcBef>
              <a:spcAft>
                <a:spcPts val="1200"/>
              </a:spcAft>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Somewhat</a:t>
            </a:r>
          </a:p>
          <a:p>
            <a:pPr marL="800100" lvl="1" indent="-342900">
              <a:spcBef>
                <a:spcPts val="0"/>
              </a:spcBef>
              <a:spcAft>
                <a:spcPts val="1200"/>
              </a:spcAft>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Moderately</a:t>
            </a:r>
          </a:p>
          <a:p>
            <a:pPr marL="800100" lvl="1" indent="-342900">
              <a:spcBef>
                <a:spcPts val="0"/>
              </a:spcBef>
              <a:spcAft>
                <a:spcPts val="1200"/>
              </a:spcAft>
              <a:buFont typeface="+mj-lt"/>
              <a:buAutoNum type="alphaU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Extremely</a:t>
            </a:r>
            <a:endParaRPr lang="en-US" sz="2800" dirty="0"/>
          </a:p>
        </p:txBody>
      </p:sp>
    </p:spTree>
    <p:extLst>
      <p:ext uri="{BB962C8B-B14F-4D97-AF65-F5344CB8AC3E}">
        <p14:creationId xmlns:p14="http://schemas.microsoft.com/office/powerpoint/2010/main" val="41567152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351290" y="1364539"/>
            <a:ext cx="8202613" cy="1218795"/>
          </a:xfrm>
        </p:spPr>
        <p:txBody>
          <a:bodyPr/>
          <a:lstStyle/>
          <a:p>
            <a:pPr marL="0" indent="0">
              <a:buNone/>
            </a:pPr>
            <a:r>
              <a:rPr lang="en-US" sz="4400" b="1" dirty="0">
                <a:solidFill>
                  <a:schemeClr val="accent2">
                    <a:lumMod val="75000"/>
                  </a:schemeClr>
                </a:solidFill>
              </a:rPr>
              <a:t>What is next </a:t>
            </a:r>
            <a:br>
              <a:rPr lang="en-US" sz="4400" b="1" dirty="0">
                <a:solidFill>
                  <a:schemeClr val="accent2">
                    <a:lumMod val="75000"/>
                  </a:schemeClr>
                </a:solidFill>
              </a:rPr>
            </a:br>
            <a:r>
              <a:rPr lang="en-US" sz="4400" b="1" dirty="0">
                <a:solidFill>
                  <a:schemeClr val="accent2">
                    <a:lumMod val="75000"/>
                  </a:schemeClr>
                </a:solidFill>
              </a:rPr>
              <a:t>for you?</a:t>
            </a:r>
          </a:p>
        </p:txBody>
      </p:sp>
      <p:sp>
        <p:nvSpPr>
          <p:cNvPr id="5" name="Text Placeholder 3"/>
          <p:cNvSpPr txBox="1">
            <a:spLocks/>
          </p:cNvSpPr>
          <p:nvPr/>
        </p:nvSpPr>
        <p:spPr>
          <a:xfrm>
            <a:off x="5308745" y="3582722"/>
            <a:ext cx="4783005" cy="1828193"/>
          </a:xfrm>
          <a:prstGeom prst="rect">
            <a:avLst/>
          </a:prstGeom>
        </p:spPr>
        <p:txBody>
          <a:bodyPr wrap="square" lIns="91440" tIns="0" rIns="0" bIns="0">
            <a:spAutoFit/>
          </a:bodyPr>
          <a:lstStyle>
            <a:lvl1pPr marL="228600" indent="-228600" algn="l" defTabSz="914400" rtl="0" eaLnBrk="1" latinLnBrk="0" hangingPunct="1">
              <a:lnSpc>
                <a:spcPct val="90000"/>
              </a:lnSpc>
              <a:spcBef>
                <a:spcPts val="0"/>
              </a:spcBef>
              <a:buClr>
                <a:schemeClr val="accent1"/>
              </a:buClr>
              <a:buFont typeface="Arial" charset="0"/>
              <a:buChar char="•"/>
              <a:tabLst/>
              <a:defRPr sz="2000" b="0" i="0" kern="1200">
                <a:solidFill>
                  <a:schemeClr val="tx1"/>
                </a:solidFill>
                <a:latin typeface="+mn-lt"/>
                <a:ea typeface="Arial Bold" charset="0"/>
                <a:cs typeface="Arial Bold" charset="0"/>
              </a:defRPr>
            </a:lvl1pPr>
            <a:lvl2pPr marL="6858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2pPr>
            <a:lvl3pPr marL="11430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3pPr>
            <a:lvl4pPr marL="16002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4pPr>
            <a:lvl5pPr marL="20574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en-US" sz="4400" b="1" dirty="0">
                <a:solidFill>
                  <a:schemeClr val="accent1"/>
                </a:solidFill>
              </a:rPr>
              <a:t>Who do you </a:t>
            </a:r>
            <a:br>
              <a:rPr lang="en-US" sz="4400" b="1" dirty="0">
                <a:solidFill>
                  <a:schemeClr val="accent1"/>
                </a:solidFill>
              </a:rPr>
            </a:br>
            <a:r>
              <a:rPr lang="en-US" sz="4400" b="1" dirty="0">
                <a:solidFill>
                  <a:schemeClr val="accent1"/>
                </a:solidFill>
              </a:rPr>
              <a:t>need to bring along?</a:t>
            </a:r>
          </a:p>
        </p:txBody>
      </p:sp>
      <p:cxnSp>
        <p:nvCxnSpPr>
          <p:cNvPr id="7" name="Straight Connector 6"/>
          <p:cNvCxnSpPr/>
          <p:nvPr/>
        </p:nvCxnSpPr>
        <p:spPr>
          <a:xfrm flipV="1">
            <a:off x="3602260" y="1554837"/>
            <a:ext cx="5175649" cy="2941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 y="1444172"/>
            <a:ext cx="2838449" cy="3854148"/>
          </a:xfrm>
          <a:prstGeom prst="rect">
            <a:avLst/>
          </a:prstGeom>
        </p:spPr>
      </p:pic>
    </p:spTree>
    <p:extLst>
      <p:ext uri="{BB962C8B-B14F-4D97-AF65-F5344CB8AC3E}">
        <p14:creationId xmlns:p14="http://schemas.microsoft.com/office/powerpoint/2010/main" val="17824799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351290" y="1807737"/>
            <a:ext cx="5592685" cy="1329595"/>
          </a:xfrm>
        </p:spPr>
        <p:txBody>
          <a:bodyPr/>
          <a:lstStyle/>
          <a:p>
            <a:pPr marL="0" indent="0">
              <a:buNone/>
            </a:pPr>
            <a:r>
              <a:rPr lang="en-US" sz="3200" b="1" dirty="0">
                <a:solidFill>
                  <a:schemeClr val="accent2">
                    <a:lumMod val="75000"/>
                  </a:schemeClr>
                </a:solidFill>
              </a:rPr>
              <a:t>Quiet Reflection (2.5 </a:t>
            </a:r>
            <a:r>
              <a:rPr lang="en-US" sz="3200" b="1" dirty="0" err="1">
                <a:solidFill>
                  <a:schemeClr val="accent2">
                    <a:lumMod val="75000"/>
                  </a:schemeClr>
                </a:solidFill>
              </a:rPr>
              <a:t>mins</a:t>
            </a:r>
            <a:r>
              <a:rPr lang="en-US" sz="3200" b="1" dirty="0">
                <a:solidFill>
                  <a:schemeClr val="accent2">
                    <a:lumMod val="75000"/>
                  </a:schemeClr>
                </a:solidFill>
              </a:rPr>
              <a:t>): </a:t>
            </a:r>
            <a:br>
              <a:rPr lang="en-US" sz="3200" b="1" dirty="0">
                <a:solidFill>
                  <a:schemeClr val="accent2">
                    <a:lumMod val="75000"/>
                  </a:schemeClr>
                </a:solidFill>
              </a:rPr>
            </a:br>
            <a:r>
              <a:rPr lang="en-US" sz="3200" b="1" dirty="0"/>
              <a:t>What is next for me and </a:t>
            </a:r>
            <a:br>
              <a:rPr lang="en-US" sz="3200" b="1" dirty="0"/>
            </a:br>
            <a:r>
              <a:rPr lang="en-US" sz="3200" b="1" dirty="0"/>
              <a:t>my organization?</a:t>
            </a:r>
          </a:p>
        </p:txBody>
      </p:sp>
      <p:sp>
        <p:nvSpPr>
          <p:cNvPr id="5" name="Text Placeholder 3"/>
          <p:cNvSpPr txBox="1">
            <a:spLocks/>
          </p:cNvSpPr>
          <p:nvPr/>
        </p:nvSpPr>
        <p:spPr>
          <a:xfrm>
            <a:off x="3351290" y="3706547"/>
            <a:ext cx="6740460" cy="1329595"/>
          </a:xfrm>
          <a:prstGeom prst="rect">
            <a:avLst/>
          </a:prstGeom>
        </p:spPr>
        <p:txBody>
          <a:bodyPr wrap="square" lIns="91440" tIns="0" rIns="0" bIns="0">
            <a:spAutoFit/>
          </a:bodyPr>
          <a:lstStyle>
            <a:lvl1pPr marL="228600" indent="-228600" algn="l" defTabSz="914400" rtl="0" eaLnBrk="1" latinLnBrk="0" hangingPunct="1">
              <a:lnSpc>
                <a:spcPct val="90000"/>
              </a:lnSpc>
              <a:spcBef>
                <a:spcPts val="0"/>
              </a:spcBef>
              <a:buClr>
                <a:schemeClr val="accent1"/>
              </a:buClr>
              <a:buFont typeface="Arial" charset="0"/>
              <a:buChar char="•"/>
              <a:tabLst/>
              <a:defRPr sz="2000" b="0" i="0" kern="1200">
                <a:solidFill>
                  <a:schemeClr val="tx1"/>
                </a:solidFill>
                <a:latin typeface="+mn-lt"/>
                <a:ea typeface="Arial Bold" charset="0"/>
                <a:cs typeface="Arial Bold" charset="0"/>
              </a:defRPr>
            </a:lvl1pPr>
            <a:lvl2pPr marL="6858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2pPr>
            <a:lvl3pPr marL="11430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3pPr>
            <a:lvl4pPr marL="1600200" indent="-228600"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mn-lt"/>
                <a:ea typeface="Arial Regular" charset="0"/>
                <a:cs typeface="Arial Regular" charset="0"/>
              </a:defRPr>
            </a:lvl4pPr>
            <a:lvl5pPr marL="2057400" indent="-228600" algn="l" defTabSz="914400" rtl="0" eaLnBrk="1" latinLnBrk="0" hangingPunct="1">
              <a:lnSpc>
                <a:spcPct val="90000"/>
              </a:lnSpc>
              <a:spcBef>
                <a:spcPts val="500"/>
              </a:spcBef>
              <a:buClr>
                <a:schemeClr val="accent1"/>
              </a:buClr>
              <a:buFont typeface="Arial" charset="0"/>
              <a:buChar char="•"/>
              <a:tabLst/>
              <a:defRPr sz="2000" b="0" i="0" kern="1200" baseline="0">
                <a:solidFill>
                  <a:schemeClr val="tx1"/>
                </a:solidFill>
                <a:latin typeface="+mn-lt"/>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en-US" sz="3200" b="1" dirty="0">
                <a:solidFill>
                  <a:schemeClr val="accent1"/>
                </a:solidFill>
              </a:rPr>
              <a:t>Group Huddle (10 </a:t>
            </a:r>
            <a:r>
              <a:rPr lang="en-US" sz="3200" b="1" dirty="0" err="1">
                <a:solidFill>
                  <a:schemeClr val="accent1"/>
                </a:solidFill>
              </a:rPr>
              <a:t>mins</a:t>
            </a:r>
            <a:r>
              <a:rPr lang="en-US" sz="3200" b="1" dirty="0">
                <a:solidFill>
                  <a:schemeClr val="accent1"/>
                </a:solidFill>
              </a:rPr>
              <a:t>): </a:t>
            </a:r>
            <a:br>
              <a:rPr lang="en-US" sz="3200" b="1" dirty="0">
                <a:solidFill>
                  <a:schemeClr val="accent1"/>
                </a:solidFill>
              </a:rPr>
            </a:br>
            <a:r>
              <a:rPr lang="en-US" sz="3200" b="1" dirty="0"/>
              <a:t>Who do we need to join </a:t>
            </a:r>
            <a:br>
              <a:rPr lang="en-US" sz="3200" b="1" dirty="0"/>
            </a:br>
            <a:r>
              <a:rPr lang="en-US" sz="3200" b="1" dirty="0"/>
              <a:t>us in this journey?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 y="1444172"/>
            <a:ext cx="2838449" cy="3854148"/>
          </a:xfrm>
          <a:prstGeom prst="rect">
            <a:avLst/>
          </a:prstGeom>
        </p:spPr>
      </p:pic>
    </p:spTree>
    <p:extLst>
      <p:ext uri="{BB962C8B-B14F-4D97-AF65-F5344CB8AC3E}">
        <p14:creationId xmlns:p14="http://schemas.microsoft.com/office/powerpoint/2010/main" val="33408989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94523" y="4159015"/>
            <a:ext cx="4706864" cy="1631216"/>
          </a:xfrm>
          <a:prstGeom prst="rect">
            <a:avLst/>
          </a:prstGeom>
        </p:spPr>
        <p:txBody>
          <a:bodyPr wrap="square">
            <a:spAutoFit/>
          </a:bodyPr>
          <a:lstStyle/>
          <a:p>
            <a:r>
              <a:rPr lang="en-US" sz="2000" b="1" u="sng" dirty="0" smtClean="0">
                <a:solidFill>
                  <a:schemeClr val="accent2">
                    <a:lumMod val="75000"/>
                  </a:schemeClr>
                </a:solidFill>
              </a:rPr>
              <a:t>Large Community Convening</a:t>
            </a:r>
            <a:r>
              <a:rPr lang="en-US" sz="2000" b="1" dirty="0" smtClean="0">
                <a:solidFill>
                  <a:schemeClr val="accent2">
                    <a:lumMod val="75000"/>
                  </a:schemeClr>
                </a:solidFill>
              </a:rPr>
              <a:t> </a:t>
            </a:r>
            <a:br>
              <a:rPr lang="en-US" sz="2000" b="1" dirty="0" smtClean="0">
                <a:solidFill>
                  <a:schemeClr val="accent2">
                    <a:lumMod val="75000"/>
                  </a:schemeClr>
                </a:solidFill>
              </a:rPr>
            </a:br>
            <a:r>
              <a:rPr lang="en-US" sz="2000" b="1" dirty="0" smtClean="0">
                <a:solidFill>
                  <a:schemeClr val="accent2">
                    <a:lumMod val="75000"/>
                  </a:schemeClr>
                </a:solidFill>
              </a:rPr>
              <a:t>More </a:t>
            </a:r>
            <a:r>
              <a:rPr lang="en-US" sz="2000" b="1" dirty="0">
                <a:solidFill>
                  <a:schemeClr val="accent2">
                    <a:lumMod val="75000"/>
                  </a:schemeClr>
                </a:solidFill>
              </a:rPr>
              <a:t>than 550 community members joined together virtually for Imagine Fox Cities’ convening on: </a:t>
            </a:r>
            <a:r>
              <a:rPr lang="en-US" sz="2000" b="1" dirty="0">
                <a:solidFill>
                  <a:schemeClr val="accent1">
                    <a:lumMod val="75000"/>
                  </a:schemeClr>
                </a:solidFill>
              </a:rPr>
              <a:t>Antiracism, Belonging and Community.</a:t>
            </a:r>
          </a:p>
        </p:txBody>
      </p:sp>
      <p:pic>
        <p:nvPicPr>
          <p:cNvPr id="6" name="Picture 5"/>
          <p:cNvPicPr>
            <a:picLocks noChangeAspect="1"/>
          </p:cNvPicPr>
          <p:nvPr/>
        </p:nvPicPr>
        <p:blipFill>
          <a:blip r:embed="rId2"/>
          <a:stretch>
            <a:fillRect/>
          </a:stretch>
        </p:blipFill>
        <p:spPr>
          <a:xfrm>
            <a:off x="4294535" y="636782"/>
            <a:ext cx="4792915" cy="1588043"/>
          </a:xfrm>
          <a:prstGeom prst="rect">
            <a:avLst/>
          </a:prstGeom>
          <a:ln>
            <a:solidFill>
              <a:schemeClr val="tx1"/>
            </a:solidFill>
          </a:ln>
          <a:effectLst>
            <a:outerShdw blurRad="50800" dist="38100" dir="2700000" algn="tl" rotWithShape="0">
              <a:prstClr val="black">
                <a:alpha val="40000"/>
              </a:prstClr>
            </a:outerShdw>
          </a:effectLst>
        </p:spPr>
      </p:pic>
      <p:sp>
        <p:nvSpPr>
          <p:cNvPr id="7" name="Rectangle 6"/>
          <p:cNvSpPr/>
          <p:nvPr/>
        </p:nvSpPr>
        <p:spPr>
          <a:xfrm>
            <a:off x="1041662" y="6422445"/>
            <a:ext cx="8102338" cy="246221"/>
          </a:xfrm>
          <a:prstGeom prst="rect">
            <a:avLst/>
          </a:prstGeom>
        </p:spPr>
        <p:txBody>
          <a:bodyPr wrap="square">
            <a:spAutoFit/>
          </a:bodyPr>
          <a:lstStyle/>
          <a:p>
            <a:r>
              <a:rPr lang="en-US" sz="10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https://www.cffoxvalley.org/loop/2020/09/11/placeholder-imagine-fox-cities-keep-the-conversation-going-about-antiracism-belonging-and-community/</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316425" y="608840"/>
            <a:ext cx="3827907" cy="4082780"/>
          </a:xfrm>
          <a:prstGeom prst="rect">
            <a:avLst/>
          </a:prstGeom>
          <a:ln>
            <a:solidFill>
              <a:schemeClr val="tx1"/>
            </a:solidFill>
          </a:ln>
          <a:effectLst>
            <a:outerShdw blurRad="50800" dist="38100" dir="2700000" algn="tl" rotWithShape="0">
              <a:prstClr val="black">
                <a:alpha val="40000"/>
              </a:prstClr>
            </a:outerShdw>
          </a:effectLst>
        </p:spPr>
      </p:pic>
      <p:sp>
        <p:nvSpPr>
          <p:cNvPr id="9" name="Rectangle 8"/>
          <p:cNvSpPr/>
          <p:nvPr/>
        </p:nvSpPr>
        <p:spPr>
          <a:xfrm>
            <a:off x="4294534" y="2445568"/>
            <a:ext cx="4056639" cy="400110"/>
          </a:xfrm>
          <a:prstGeom prst="rect">
            <a:avLst/>
          </a:prstGeom>
        </p:spPr>
        <p:txBody>
          <a:bodyPr wrap="square">
            <a:spAutoFit/>
          </a:bodyPr>
          <a:lstStyle/>
          <a:p>
            <a:r>
              <a:rPr lang="en-US" sz="2000" b="1" dirty="0"/>
              <a:t>Launched on Juneteenth (2020)</a:t>
            </a:r>
          </a:p>
        </p:txBody>
      </p:sp>
      <p:sp>
        <p:nvSpPr>
          <p:cNvPr id="10" name="Rectangle 9"/>
          <p:cNvSpPr/>
          <p:nvPr/>
        </p:nvSpPr>
        <p:spPr>
          <a:xfrm>
            <a:off x="4294523" y="2969360"/>
            <a:ext cx="4706864" cy="1015663"/>
          </a:xfrm>
          <a:prstGeom prst="rect">
            <a:avLst/>
          </a:prstGeom>
        </p:spPr>
        <p:txBody>
          <a:bodyPr wrap="square">
            <a:spAutoFit/>
          </a:bodyPr>
          <a:lstStyle/>
          <a:p>
            <a:r>
              <a:rPr lang="en-US" sz="2000" b="1" u="sng" dirty="0" smtClean="0">
                <a:solidFill>
                  <a:schemeClr val="accent2">
                    <a:lumMod val="75000"/>
                  </a:schemeClr>
                </a:solidFill>
              </a:rPr>
              <a:t>Living Room Conversations</a:t>
            </a:r>
            <a:r>
              <a:rPr lang="en-US" sz="2000" b="1" dirty="0" smtClean="0">
                <a:solidFill>
                  <a:schemeClr val="accent2">
                    <a:lumMod val="75000"/>
                  </a:schemeClr>
                </a:solidFill>
              </a:rPr>
              <a:t> </a:t>
            </a:r>
            <a:r>
              <a:rPr lang="en-US" sz="2000" b="1" dirty="0">
                <a:solidFill>
                  <a:schemeClr val="accent2">
                    <a:lumMod val="75000"/>
                  </a:schemeClr>
                </a:solidFill>
              </a:rPr>
              <a:t/>
            </a:r>
            <a:br>
              <a:rPr lang="en-US" sz="2000" b="1" dirty="0">
                <a:solidFill>
                  <a:schemeClr val="accent2">
                    <a:lumMod val="75000"/>
                  </a:schemeClr>
                </a:solidFill>
              </a:rPr>
            </a:br>
            <a:r>
              <a:rPr lang="en-US" sz="2000" b="1" dirty="0" smtClean="0">
                <a:solidFill>
                  <a:schemeClr val="accent2">
                    <a:lumMod val="75000"/>
                  </a:schemeClr>
                </a:solidFill>
              </a:rPr>
              <a:t>Three-part, self-organized dialogues to </a:t>
            </a:r>
            <a:r>
              <a:rPr lang="en-US" sz="2000" b="1" dirty="0">
                <a:solidFill>
                  <a:schemeClr val="accent2">
                    <a:lumMod val="75000"/>
                  </a:schemeClr>
                </a:solidFill>
              </a:rPr>
              <a:t>listen and </a:t>
            </a:r>
            <a:r>
              <a:rPr lang="en-US" sz="2000" b="1" dirty="0" smtClean="0">
                <a:solidFill>
                  <a:schemeClr val="accent2">
                    <a:lumMod val="75000"/>
                  </a:schemeClr>
                </a:solidFill>
              </a:rPr>
              <a:t>share</a:t>
            </a:r>
            <a:endParaRPr lang="en-US" sz="2000" b="1" dirty="0">
              <a:solidFill>
                <a:schemeClr val="accent2">
                  <a:lumMod val="75000"/>
                </a:schemeClr>
              </a:solidFill>
            </a:endParaRPr>
          </a:p>
        </p:txBody>
      </p:sp>
      <p:sp>
        <p:nvSpPr>
          <p:cNvPr id="4" name="Rectangle 3"/>
          <p:cNvSpPr/>
          <p:nvPr/>
        </p:nvSpPr>
        <p:spPr>
          <a:xfrm>
            <a:off x="316413" y="4802203"/>
            <a:ext cx="4572000" cy="200055"/>
          </a:xfrm>
          <a:prstGeom prst="rect">
            <a:avLst/>
          </a:prstGeom>
        </p:spPr>
        <p:txBody>
          <a:bodyPr>
            <a:spAutoFit/>
          </a:bodyPr>
          <a:lstStyle/>
          <a:p>
            <a:r>
              <a:rPr lang="en-US" sz="700" dirty="0">
                <a:hlinkClick r:id="rId5"/>
              </a:rPr>
              <a:t>https://www.imaginefoxcities.com/conversations-on-race</a:t>
            </a:r>
            <a:r>
              <a:rPr lang="en-US" sz="700" dirty="0"/>
              <a:t> /</a:t>
            </a:r>
          </a:p>
        </p:txBody>
      </p:sp>
    </p:spTree>
    <p:extLst>
      <p:ext uri="{BB962C8B-B14F-4D97-AF65-F5344CB8AC3E}">
        <p14:creationId xmlns:p14="http://schemas.microsoft.com/office/powerpoint/2010/main" val="23099346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with medium confidence">
            <a:extLst>
              <a:ext uri="{FF2B5EF4-FFF2-40B4-BE49-F238E27FC236}">
                <a16:creationId xmlns="" xmlns:a16="http://schemas.microsoft.com/office/drawing/2014/main" id="{C79323A5-9EF4-624D-97B3-0570830BD920}"/>
              </a:ext>
            </a:extLst>
          </p:cNvPr>
          <p:cNvPicPr>
            <a:picLocks noChangeAspect="1"/>
          </p:cNvPicPr>
          <p:nvPr/>
        </p:nvPicPr>
        <p:blipFill>
          <a:blip r:embed="rId3"/>
          <a:stretch>
            <a:fillRect/>
          </a:stretch>
        </p:blipFill>
        <p:spPr>
          <a:xfrm>
            <a:off x="3761448" y="2569916"/>
            <a:ext cx="1908426" cy="2062642"/>
          </a:xfrm>
          <a:prstGeom prst="rect">
            <a:avLst/>
          </a:prstGeom>
        </p:spPr>
      </p:pic>
      <p:pic>
        <p:nvPicPr>
          <p:cNvPr id="5" name="Picture 4"/>
          <p:cNvPicPr>
            <a:picLocks noChangeAspect="1"/>
          </p:cNvPicPr>
          <p:nvPr/>
        </p:nvPicPr>
        <p:blipFill>
          <a:blip r:embed="rId4"/>
          <a:stretch>
            <a:fillRect/>
          </a:stretch>
        </p:blipFill>
        <p:spPr>
          <a:xfrm>
            <a:off x="4081409" y="1288385"/>
            <a:ext cx="1119647" cy="1076584"/>
          </a:xfrm>
          <a:prstGeom prst="rect">
            <a:avLst/>
          </a:prstGeom>
        </p:spPr>
      </p:pic>
      <p:pic>
        <p:nvPicPr>
          <p:cNvPr id="6" name="Picture 5"/>
          <p:cNvPicPr>
            <a:picLocks noChangeAspect="1"/>
          </p:cNvPicPr>
          <p:nvPr/>
        </p:nvPicPr>
        <p:blipFill>
          <a:blip r:embed="rId5"/>
          <a:stretch>
            <a:fillRect/>
          </a:stretch>
        </p:blipFill>
        <p:spPr>
          <a:xfrm>
            <a:off x="5628889" y="1974530"/>
            <a:ext cx="2106671" cy="483415"/>
          </a:xfrm>
          <a:prstGeom prst="rect">
            <a:avLst/>
          </a:prstGeom>
        </p:spPr>
      </p:pic>
      <p:pic>
        <p:nvPicPr>
          <p:cNvPr id="7" name="Picture 6"/>
          <p:cNvPicPr>
            <a:picLocks noChangeAspect="1"/>
          </p:cNvPicPr>
          <p:nvPr/>
        </p:nvPicPr>
        <p:blipFill>
          <a:blip r:embed="rId6"/>
          <a:stretch>
            <a:fillRect/>
          </a:stretch>
        </p:blipFill>
        <p:spPr>
          <a:xfrm>
            <a:off x="1384184" y="3145172"/>
            <a:ext cx="1962754" cy="796908"/>
          </a:xfrm>
          <a:prstGeom prst="rect">
            <a:avLst/>
          </a:prstGeom>
        </p:spPr>
      </p:pic>
      <p:pic>
        <p:nvPicPr>
          <p:cNvPr id="8" name="Picture 7"/>
          <p:cNvPicPr>
            <a:picLocks noChangeAspect="1"/>
          </p:cNvPicPr>
          <p:nvPr/>
        </p:nvPicPr>
        <p:blipFill>
          <a:blip r:embed="rId7"/>
          <a:stretch>
            <a:fillRect/>
          </a:stretch>
        </p:blipFill>
        <p:spPr>
          <a:xfrm>
            <a:off x="6126149" y="2724651"/>
            <a:ext cx="1112152" cy="1585409"/>
          </a:xfrm>
          <a:prstGeom prst="rect">
            <a:avLst/>
          </a:prstGeom>
        </p:spPr>
      </p:pic>
      <p:pic>
        <p:nvPicPr>
          <p:cNvPr id="9" name="Picture 8"/>
          <p:cNvPicPr>
            <a:picLocks noChangeAspect="1"/>
          </p:cNvPicPr>
          <p:nvPr/>
        </p:nvPicPr>
        <p:blipFill>
          <a:blip r:embed="rId8"/>
          <a:stretch>
            <a:fillRect/>
          </a:stretch>
        </p:blipFill>
        <p:spPr>
          <a:xfrm>
            <a:off x="1692958" y="2139198"/>
            <a:ext cx="1854573" cy="545463"/>
          </a:xfrm>
          <a:prstGeom prst="rect">
            <a:avLst/>
          </a:prstGeom>
        </p:spPr>
      </p:pic>
      <p:pic>
        <p:nvPicPr>
          <p:cNvPr id="10" name="Picture 9"/>
          <p:cNvPicPr>
            <a:picLocks noChangeAspect="1"/>
          </p:cNvPicPr>
          <p:nvPr/>
        </p:nvPicPr>
        <p:blipFill>
          <a:blip r:embed="rId9"/>
          <a:stretch>
            <a:fillRect/>
          </a:stretch>
        </p:blipFill>
        <p:spPr>
          <a:xfrm>
            <a:off x="1384184" y="4402591"/>
            <a:ext cx="3031026" cy="809816"/>
          </a:xfrm>
          <a:prstGeom prst="rect">
            <a:avLst/>
          </a:prstGeom>
        </p:spPr>
      </p:pic>
      <p:pic>
        <p:nvPicPr>
          <p:cNvPr id="11" name="Picture 10"/>
          <p:cNvPicPr>
            <a:picLocks noChangeAspect="1"/>
          </p:cNvPicPr>
          <p:nvPr/>
        </p:nvPicPr>
        <p:blipFill>
          <a:blip r:embed="rId10"/>
          <a:stretch>
            <a:fillRect/>
          </a:stretch>
        </p:blipFill>
        <p:spPr>
          <a:xfrm>
            <a:off x="5115070" y="4663392"/>
            <a:ext cx="2123231" cy="549015"/>
          </a:xfrm>
          <a:prstGeom prst="rect">
            <a:avLst/>
          </a:prstGeom>
        </p:spPr>
      </p:pic>
      <p:sp>
        <p:nvSpPr>
          <p:cNvPr id="12" name="Rectangle 11"/>
          <p:cNvSpPr/>
          <p:nvPr/>
        </p:nvSpPr>
        <p:spPr>
          <a:xfrm>
            <a:off x="433205" y="544181"/>
            <a:ext cx="8416056" cy="523220"/>
          </a:xfrm>
          <a:prstGeom prst="rect">
            <a:avLst/>
          </a:prstGeom>
        </p:spPr>
        <p:txBody>
          <a:bodyPr wrap="square">
            <a:spAutoFit/>
          </a:bodyPr>
          <a:lstStyle/>
          <a:p>
            <a:pPr>
              <a:spcAft>
                <a:spcPts val="1200"/>
              </a:spcAft>
            </a:pPr>
            <a:r>
              <a:rPr lang="en-US" sz="2800" b="1" dirty="0"/>
              <a:t>Stewardship Investors Lab: Fox Cities </a:t>
            </a:r>
            <a:r>
              <a:rPr lang="en-US" sz="2800" b="1" dirty="0" smtClean="0"/>
              <a:t>Team</a:t>
            </a:r>
            <a:endParaRPr lang="en-US" sz="2800" dirty="0">
              <a:effectLst/>
            </a:endParaRPr>
          </a:p>
        </p:txBody>
      </p:sp>
      <p:sp>
        <p:nvSpPr>
          <p:cNvPr id="3" name="Rectangle 2"/>
          <p:cNvSpPr/>
          <p:nvPr/>
        </p:nvSpPr>
        <p:spPr>
          <a:xfrm>
            <a:off x="866430" y="5532647"/>
            <a:ext cx="7901330" cy="830997"/>
          </a:xfrm>
          <a:prstGeom prst="rect">
            <a:avLst/>
          </a:prstGeom>
        </p:spPr>
        <p:txBody>
          <a:bodyPr wrap="none">
            <a:spAutoFit/>
          </a:bodyPr>
          <a:lstStyle/>
          <a:p>
            <a:pPr algn="ctr"/>
            <a:r>
              <a:rPr lang="en-US" sz="2400" b="1" dirty="0" smtClean="0">
                <a:solidFill>
                  <a:schemeClr val="accent5">
                    <a:lumMod val="75000"/>
                  </a:schemeClr>
                </a:solidFill>
              </a:rPr>
              <a:t>New flows of federal and state money</a:t>
            </a:r>
            <a:r>
              <a:rPr lang="en-US" sz="2400" b="1" dirty="0" smtClean="0"/>
              <a:t>:</a:t>
            </a:r>
            <a:br>
              <a:rPr lang="en-US" sz="2400" b="1" dirty="0" smtClean="0"/>
            </a:br>
            <a:r>
              <a:rPr lang="en-US" sz="2400" b="1" dirty="0" smtClean="0"/>
              <a:t>Stewarding Fox City’s path from recovery-to-renewal</a:t>
            </a:r>
            <a:endParaRPr lang="en-US" sz="2400" dirty="0"/>
          </a:p>
        </p:txBody>
      </p:sp>
    </p:spTree>
    <p:extLst>
      <p:ext uri="{BB962C8B-B14F-4D97-AF65-F5344CB8AC3E}">
        <p14:creationId xmlns:p14="http://schemas.microsoft.com/office/powerpoint/2010/main" val="1369689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pic>
        <p:nvPicPr>
          <p:cNvPr id="1541" name="Google Shape;1541;gcc3b65979f_1_1178"/>
          <p:cNvPicPr preferRelativeResize="0"/>
          <p:nvPr/>
        </p:nvPicPr>
        <p:blipFill>
          <a:blip r:embed="rId3">
            <a:alphaModFix/>
          </a:blip>
          <a:stretch>
            <a:fillRect/>
          </a:stretch>
        </p:blipFill>
        <p:spPr>
          <a:xfrm>
            <a:off x="999190" y="748673"/>
            <a:ext cx="7145645" cy="5045213"/>
          </a:xfrm>
          <a:prstGeom prst="rect">
            <a:avLst/>
          </a:prstGeom>
          <a:noFill/>
          <a:ln>
            <a:noFill/>
          </a:ln>
        </p:spPr>
      </p:pic>
      <p:sp>
        <p:nvSpPr>
          <p:cNvPr id="1542" name="Google Shape;1542;gcc3b65979f_1_1178"/>
          <p:cNvSpPr/>
          <p:nvPr/>
        </p:nvSpPr>
        <p:spPr>
          <a:xfrm>
            <a:off x="126742" y="1582979"/>
            <a:ext cx="1329207" cy="690300"/>
          </a:xfrm>
          <a:prstGeom prst="wedgeRectCallout">
            <a:avLst>
              <a:gd name="adj1" fmla="val 65888"/>
              <a:gd name="adj2" fmla="val -11168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We Belong Here</a:t>
            </a:r>
            <a:br>
              <a:rPr lang="en-US" sz="1200" b="1" dirty="0">
                <a:solidFill>
                  <a:schemeClr val="accent2">
                    <a:lumMod val="75000"/>
                  </a:schemeClr>
                </a:solidFill>
              </a:rPr>
            </a:br>
            <a:r>
              <a:rPr lang="en-US" sz="1200" b="1" dirty="0">
                <a:solidFill>
                  <a:schemeClr val="accent2">
                    <a:lumMod val="75000"/>
                  </a:schemeClr>
                </a:solidFill>
              </a:rPr>
              <a:t>&amp;</a:t>
            </a:r>
            <a:endParaRPr sz="1200" b="1" dirty="0">
              <a:solidFill>
                <a:schemeClr val="accent2">
                  <a:lumMod val="75000"/>
                </a:schemeClr>
              </a:solidFill>
            </a:endParaRPr>
          </a:p>
          <a:p>
            <a:pPr algn="ctr"/>
            <a:r>
              <a:rPr lang="en-US" sz="1200" b="1" dirty="0">
                <a:solidFill>
                  <a:schemeClr val="accent2">
                    <a:lumMod val="75000"/>
                  </a:schemeClr>
                </a:solidFill>
              </a:rPr>
              <a:t>Civic Commons</a:t>
            </a:r>
            <a:endParaRPr sz="1200" b="1" dirty="0">
              <a:solidFill>
                <a:schemeClr val="accent2">
                  <a:lumMod val="75000"/>
                </a:schemeClr>
              </a:solidFill>
            </a:endParaRPr>
          </a:p>
        </p:txBody>
      </p:sp>
      <p:sp>
        <p:nvSpPr>
          <p:cNvPr id="1543" name="Google Shape;1543;gcc3b65979f_1_1178"/>
          <p:cNvSpPr/>
          <p:nvPr/>
        </p:nvSpPr>
        <p:spPr>
          <a:xfrm>
            <a:off x="2484844" y="1133448"/>
            <a:ext cx="1036350" cy="576000"/>
          </a:xfrm>
          <a:prstGeom prst="wedgeRectCallout">
            <a:avLst>
              <a:gd name="adj1" fmla="val -108775"/>
              <a:gd name="adj2" fmla="val -79844"/>
            </a:avLst>
          </a:prstGeom>
          <a:solidFill>
            <a:schemeClr val="bg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North Sound ACH</a:t>
            </a:r>
            <a:endParaRPr sz="1200" b="1" dirty="0">
              <a:solidFill>
                <a:schemeClr val="accent2">
                  <a:lumMod val="75000"/>
                </a:schemeClr>
              </a:solidFill>
            </a:endParaRPr>
          </a:p>
        </p:txBody>
      </p:sp>
      <p:sp>
        <p:nvSpPr>
          <p:cNvPr id="1544" name="Google Shape;1544;gcc3b65979f_1_1178"/>
          <p:cNvSpPr/>
          <p:nvPr/>
        </p:nvSpPr>
        <p:spPr>
          <a:xfrm>
            <a:off x="4461375" y="2273279"/>
            <a:ext cx="1036350" cy="576000"/>
          </a:xfrm>
          <a:prstGeom prst="wedgeRectCallout">
            <a:avLst>
              <a:gd name="adj1" fmla="val 52129"/>
              <a:gd name="adj2" fmla="val -110573"/>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Imagine </a:t>
            </a:r>
            <a:br>
              <a:rPr lang="en-US" sz="1200" b="1" dirty="0">
                <a:solidFill>
                  <a:schemeClr val="accent2">
                    <a:lumMod val="75000"/>
                  </a:schemeClr>
                </a:solidFill>
              </a:rPr>
            </a:br>
            <a:r>
              <a:rPr lang="en-US" sz="1200" b="1" dirty="0">
                <a:solidFill>
                  <a:schemeClr val="accent2">
                    <a:lumMod val="75000"/>
                  </a:schemeClr>
                </a:solidFill>
              </a:rPr>
              <a:t>Fox Cities</a:t>
            </a:r>
            <a:endParaRPr sz="1200" b="1" dirty="0">
              <a:solidFill>
                <a:schemeClr val="accent2">
                  <a:lumMod val="75000"/>
                </a:schemeClr>
              </a:solidFill>
            </a:endParaRPr>
          </a:p>
        </p:txBody>
      </p:sp>
      <p:sp>
        <p:nvSpPr>
          <p:cNvPr id="1545" name="Google Shape;1545;gcc3b65979f_1_1178"/>
          <p:cNvSpPr/>
          <p:nvPr/>
        </p:nvSpPr>
        <p:spPr>
          <a:xfrm>
            <a:off x="5986790" y="913490"/>
            <a:ext cx="1036350" cy="576000"/>
          </a:xfrm>
          <a:prstGeom prst="wedgeRectCallout">
            <a:avLst>
              <a:gd name="adj1" fmla="val -44575"/>
              <a:gd name="adj2" fmla="val 118155"/>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THRIVE Great </a:t>
            </a:r>
            <a:br>
              <a:rPr lang="en-US" sz="1200" b="1" dirty="0">
                <a:solidFill>
                  <a:schemeClr val="accent2">
                    <a:lumMod val="75000"/>
                  </a:schemeClr>
                </a:solidFill>
              </a:rPr>
            </a:br>
            <a:r>
              <a:rPr lang="en-US" sz="1200" b="1" dirty="0">
                <a:solidFill>
                  <a:schemeClr val="accent2">
                    <a:lumMod val="75000"/>
                  </a:schemeClr>
                </a:solidFill>
              </a:rPr>
              <a:t>Lakes Bay</a:t>
            </a:r>
            <a:endParaRPr sz="1200" b="1" dirty="0">
              <a:solidFill>
                <a:schemeClr val="accent2">
                  <a:lumMod val="75000"/>
                </a:schemeClr>
              </a:solidFill>
            </a:endParaRPr>
          </a:p>
        </p:txBody>
      </p:sp>
      <p:sp>
        <p:nvSpPr>
          <p:cNvPr id="1546" name="Google Shape;1546;gcc3b65979f_1_1178"/>
          <p:cNvSpPr/>
          <p:nvPr/>
        </p:nvSpPr>
        <p:spPr>
          <a:xfrm>
            <a:off x="7326844" y="3722073"/>
            <a:ext cx="1036350" cy="576000"/>
          </a:xfrm>
          <a:prstGeom prst="wedgeRectCallout">
            <a:avLst>
              <a:gd name="adj1" fmla="val -80793"/>
              <a:gd name="adj2" fmla="val 90029"/>
            </a:avLst>
          </a:prstGeom>
          <a:solidFill>
            <a:schemeClr val="accent2">
              <a:lumMod val="75000"/>
            </a:schemeClr>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bg2"/>
                </a:solidFill>
              </a:rPr>
              <a:t>Palm Beach County</a:t>
            </a:r>
            <a:endParaRPr sz="1200" b="1" dirty="0">
              <a:solidFill>
                <a:schemeClr val="bg2"/>
              </a:solidFill>
            </a:endParaRPr>
          </a:p>
        </p:txBody>
      </p:sp>
      <p:sp>
        <p:nvSpPr>
          <p:cNvPr id="1547" name="Google Shape;1547;gcc3b65979f_1_1178"/>
          <p:cNvSpPr/>
          <p:nvPr/>
        </p:nvSpPr>
        <p:spPr>
          <a:xfrm>
            <a:off x="1791356" y="3341579"/>
            <a:ext cx="1036350" cy="576000"/>
          </a:xfrm>
          <a:prstGeom prst="wedgeRectCallout">
            <a:avLst>
              <a:gd name="adj1" fmla="val -80793"/>
              <a:gd name="adj2" fmla="val 90029"/>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endParaRPr sz="1350" b="1">
              <a:solidFill>
                <a:schemeClr val="accent2">
                  <a:lumMod val="75000"/>
                </a:schemeClr>
              </a:solidFill>
            </a:endParaRPr>
          </a:p>
          <a:p>
            <a:pPr algn="ctr"/>
            <a:r>
              <a:rPr lang="en-US" sz="1350" b="1">
                <a:solidFill>
                  <a:schemeClr val="accent2">
                    <a:lumMod val="75000"/>
                  </a:schemeClr>
                </a:solidFill>
              </a:rPr>
              <a:t>Mālama Honua</a:t>
            </a:r>
            <a:endParaRPr sz="1350" b="1">
              <a:solidFill>
                <a:schemeClr val="accent2">
                  <a:lumMod val="75000"/>
                </a:schemeClr>
              </a:solidFill>
            </a:endParaRPr>
          </a:p>
          <a:p>
            <a:pPr algn="ctr"/>
            <a:endParaRPr sz="1350" b="1">
              <a:solidFill>
                <a:schemeClr val="accent2">
                  <a:lumMod val="75000"/>
                </a:schemeClr>
              </a:solidFill>
            </a:endParaRPr>
          </a:p>
        </p:txBody>
      </p:sp>
      <p:sp>
        <p:nvSpPr>
          <p:cNvPr id="1548" name="Google Shape;1548;gcc3b65979f_1_1178"/>
          <p:cNvSpPr/>
          <p:nvPr/>
        </p:nvSpPr>
        <p:spPr>
          <a:xfrm>
            <a:off x="7206355" y="3027834"/>
            <a:ext cx="1402265" cy="576000"/>
          </a:xfrm>
          <a:prstGeom prst="wedgeRectCallout">
            <a:avLst>
              <a:gd name="adj1" fmla="val -54466"/>
              <a:gd name="adj2" fmla="val -186238"/>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Philadelphia Collaborative for Health Equity</a:t>
            </a:r>
            <a:endParaRPr sz="1200" b="1" dirty="0">
              <a:solidFill>
                <a:schemeClr val="accent2">
                  <a:lumMod val="75000"/>
                </a:schemeClr>
              </a:solidFill>
            </a:endParaRPr>
          </a:p>
        </p:txBody>
      </p:sp>
      <p:sp>
        <p:nvSpPr>
          <p:cNvPr id="1549" name="Google Shape;1549;gcc3b65979f_1_1178"/>
          <p:cNvSpPr txBox="1"/>
          <p:nvPr/>
        </p:nvSpPr>
        <p:spPr>
          <a:xfrm>
            <a:off x="8711081" y="6510209"/>
            <a:ext cx="359325" cy="273825"/>
          </a:xfrm>
          <a:prstGeom prst="rect">
            <a:avLst/>
          </a:prstGeom>
          <a:noFill/>
          <a:ln>
            <a:noFill/>
          </a:ln>
        </p:spPr>
        <p:txBody>
          <a:bodyPr spcFirstLastPara="1" wrap="square" lIns="68569" tIns="34275" rIns="68569" bIns="34275" anchor="ctr" anchorCtr="0">
            <a:noAutofit/>
          </a:bodyPr>
          <a:lstStyle/>
          <a:p>
            <a:pPr algn="r"/>
            <a:fld id="{00000000-1234-1234-1234-123412341234}" type="slidenum">
              <a:rPr lang="en-US" sz="750" b="1">
                <a:solidFill>
                  <a:srgbClr val="09274A"/>
                </a:solidFill>
                <a:latin typeface="Open Sans"/>
                <a:ea typeface="Open Sans"/>
                <a:cs typeface="Open Sans"/>
                <a:sym typeface="Open Sans"/>
              </a:rPr>
              <a:pPr algn="r"/>
              <a:t>5</a:t>
            </a:fld>
            <a:endParaRPr sz="750" b="1" dirty="0">
              <a:solidFill>
                <a:srgbClr val="09274A"/>
              </a:solidFill>
              <a:latin typeface="Open Sans"/>
              <a:ea typeface="Open Sans"/>
              <a:cs typeface="Open Sans"/>
              <a:sym typeface="Open Sans"/>
            </a:endParaRPr>
          </a:p>
        </p:txBody>
      </p:sp>
      <p:sp>
        <p:nvSpPr>
          <p:cNvPr id="1550" name="Google Shape;1550;gcc3b65979f_1_1178"/>
          <p:cNvSpPr/>
          <p:nvPr/>
        </p:nvSpPr>
        <p:spPr>
          <a:xfrm>
            <a:off x="3425025" y="4403729"/>
            <a:ext cx="1036350" cy="576000"/>
          </a:xfrm>
          <a:prstGeom prst="wedgeRectCallout">
            <a:avLst>
              <a:gd name="adj1" fmla="val -80793"/>
              <a:gd name="adj2" fmla="val 90029"/>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endParaRPr sz="1100" b="1" dirty="0">
              <a:solidFill>
                <a:schemeClr val="accent2">
                  <a:lumMod val="75000"/>
                </a:schemeClr>
              </a:solidFill>
            </a:endParaRPr>
          </a:p>
          <a:p>
            <a:pPr algn="ctr"/>
            <a:r>
              <a:rPr lang="en-US" sz="1100" b="1" dirty="0">
                <a:solidFill>
                  <a:schemeClr val="accent2">
                    <a:lumMod val="75000"/>
                  </a:schemeClr>
                </a:solidFill>
              </a:rPr>
              <a:t>Southcentral Foundation</a:t>
            </a:r>
            <a:endParaRPr sz="1100" b="1" dirty="0">
              <a:solidFill>
                <a:schemeClr val="accent2">
                  <a:lumMod val="75000"/>
                </a:schemeClr>
              </a:solidFill>
            </a:endParaRPr>
          </a:p>
          <a:p>
            <a:pPr algn="ctr"/>
            <a:endParaRPr sz="1100" b="1" dirty="0">
              <a:solidFill>
                <a:schemeClr val="accent2">
                  <a:lumMod val="75000"/>
                </a:schemeClr>
              </a:solidFill>
            </a:endParaRPr>
          </a:p>
        </p:txBody>
      </p:sp>
      <p:sp>
        <p:nvSpPr>
          <p:cNvPr id="1551" name="Google Shape;1551;gcc3b65979f_1_1178"/>
          <p:cNvSpPr/>
          <p:nvPr/>
        </p:nvSpPr>
        <p:spPr>
          <a:xfrm>
            <a:off x="5220070" y="3492083"/>
            <a:ext cx="766720" cy="460003"/>
          </a:xfrm>
          <a:prstGeom prst="wedgeRectCallout">
            <a:avLst>
              <a:gd name="adj1" fmla="val 98184"/>
              <a:gd name="adj2" fmla="val -28662"/>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ARCHI</a:t>
            </a:r>
            <a:endParaRPr sz="1200" b="1" dirty="0">
              <a:solidFill>
                <a:schemeClr val="accent2">
                  <a:lumMod val="75000"/>
                </a:schemeClr>
              </a:solidFill>
            </a:endParaRPr>
          </a:p>
        </p:txBody>
      </p:sp>
      <p:sp>
        <p:nvSpPr>
          <p:cNvPr id="1552" name="Google Shape;1552;gcc3b65979f_1_1178"/>
          <p:cNvSpPr/>
          <p:nvPr/>
        </p:nvSpPr>
        <p:spPr>
          <a:xfrm>
            <a:off x="5791481" y="2457761"/>
            <a:ext cx="1036350" cy="576000"/>
          </a:xfrm>
          <a:prstGeom prst="wedgeRectCallout">
            <a:avLst>
              <a:gd name="adj1" fmla="val -15684"/>
              <a:gd name="adj2" fmla="val -124206"/>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a:solidFill>
                  <a:schemeClr val="accent2">
                    <a:lumMod val="75000"/>
                  </a:schemeClr>
                </a:solidFill>
              </a:rPr>
              <a:t>Five Healthy Towns</a:t>
            </a:r>
            <a:endParaRPr sz="1200" b="1">
              <a:solidFill>
                <a:schemeClr val="accent2">
                  <a:lumMod val="75000"/>
                </a:schemeClr>
              </a:solidFill>
            </a:endParaRPr>
          </a:p>
        </p:txBody>
      </p:sp>
      <p:sp>
        <p:nvSpPr>
          <p:cNvPr id="18" name="Google Shape;1546;gcc3b65979f_1_1178"/>
          <p:cNvSpPr/>
          <p:nvPr/>
        </p:nvSpPr>
        <p:spPr>
          <a:xfrm>
            <a:off x="7572258" y="1394837"/>
            <a:ext cx="1036350" cy="576000"/>
          </a:xfrm>
          <a:prstGeom prst="wedgeRectCallout">
            <a:avLst>
              <a:gd name="adj1" fmla="val -112364"/>
              <a:gd name="adj2" fmla="val 31772"/>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Common Ground Health</a:t>
            </a:r>
            <a:endParaRPr sz="1200" b="1" dirty="0">
              <a:solidFill>
                <a:schemeClr val="accent2">
                  <a:lumMod val="75000"/>
                </a:schemeClr>
              </a:solidFill>
            </a:endParaRPr>
          </a:p>
        </p:txBody>
      </p:sp>
      <p:sp>
        <p:nvSpPr>
          <p:cNvPr id="19" name="Google Shape;1546;gcc3b65979f_1_1178"/>
          <p:cNvSpPr/>
          <p:nvPr/>
        </p:nvSpPr>
        <p:spPr>
          <a:xfrm>
            <a:off x="7845019" y="2333595"/>
            <a:ext cx="1036350" cy="576000"/>
          </a:xfrm>
          <a:prstGeom prst="wedgeRectCallout">
            <a:avLst>
              <a:gd name="adj1" fmla="val -105887"/>
              <a:gd name="adj2" fmla="val -33767"/>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Trenton Health Team</a:t>
            </a:r>
            <a:endParaRPr sz="1200" b="1" dirty="0">
              <a:solidFill>
                <a:schemeClr val="accent2">
                  <a:lumMod val="75000"/>
                </a:schemeClr>
              </a:solidFill>
            </a:endParaRPr>
          </a:p>
        </p:txBody>
      </p:sp>
      <p:sp>
        <p:nvSpPr>
          <p:cNvPr id="20" name="Rectangle 19"/>
          <p:cNvSpPr/>
          <p:nvPr/>
        </p:nvSpPr>
        <p:spPr>
          <a:xfrm>
            <a:off x="1120582" y="6488137"/>
            <a:ext cx="6609426" cy="261610"/>
          </a:xfrm>
          <a:prstGeom prst="rect">
            <a:avLst/>
          </a:prstGeom>
        </p:spPr>
        <p:txBody>
          <a:bodyPr wrap="square">
            <a:spAutoFit/>
          </a:bodyPr>
          <a:lstStyle/>
          <a:p>
            <a:r>
              <a:rPr lang="en-US" sz="1100" dirty="0"/>
              <a:t>x</a:t>
            </a:r>
          </a:p>
        </p:txBody>
      </p:sp>
    </p:spTree>
    <p:extLst>
      <p:ext uri="{BB962C8B-B14F-4D97-AF65-F5344CB8AC3E}">
        <p14:creationId xmlns:p14="http://schemas.microsoft.com/office/powerpoint/2010/main" val="12136396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85834C-B038-3642-971B-C1FB68B0C292}"/>
              </a:ext>
            </a:extLst>
          </p:cNvPr>
          <p:cNvSpPr>
            <a:spLocks noGrp="1"/>
          </p:cNvSpPr>
          <p:nvPr>
            <p:ph type="title"/>
          </p:nvPr>
        </p:nvSpPr>
        <p:spPr>
          <a:xfrm>
            <a:off x="184725" y="241637"/>
            <a:ext cx="8528040" cy="775597"/>
          </a:xfrm>
        </p:spPr>
        <p:txBody>
          <a:bodyPr/>
          <a:lstStyle/>
          <a:p>
            <a:r>
              <a:rPr lang="en-US" dirty="0"/>
              <a:t>Re-Shaping Investments with Community’s Voice:</a:t>
            </a:r>
            <a:br>
              <a:rPr lang="en-US" dirty="0"/>
            </a:br>
            <a:r>
              <a:rPr lang="en-US" dirty="0" smtClean="0">
                <a:solidFill>
                  <a:schemeClr val="accent1"/>
                </a:solidFill>
              </a:rPr>
              <a:t>Palm </a:t>
            </a:r>
            <a:r>
              <a:rPr lang="en-US" dirty="0">
                <a:solidFill>
                  <a:schemeClr val="accent1"/>
                </a:solidFill>
              </a:rPr>
              <a:t>Beach County</a:t>
            </a:r>
          </a:p>
        </p:txBody>
      </p:sp>
      <p:sp>
        <p:nvSpPr>
          <p:cNvPr id="3" name="Text Placeholder 2">
            <a:extLst>
              <a:ext uri="{FF2B5EF4-FFF2-40B4-BE49-F238E27FC236}">
                <a16:creationId xmlns="" xmlns:a16="http://schemas.microsoft.com/office/drawing/2014/main" id="{46166AE7-9BFD-2E4D-B89C-61BA9345AC0D}"/>
              </a:ext>
            </a:extLst>
          </p:cNvPr>
          <p:cNvSpPr>
            <a:spLocks noGrp="1"/>
          </p:cNvSpPr>
          <p:nvPr>
            <p:ph type="body" sz="quarter" idx="11"/>
          </p:nvPr>
        </p:nvSpPr>
        <p:spPr>
          <a:xfrm>
            <a:off x="184723" y="1033220"/>
            <a:ext cx="6531916" cy="276999"/>
          </a:xfrm>
        </p:spPr>
        <p:txBody>
          <a:bodyPr/>
          <a:lstStyle/>
          <a:p>
            <a:r>
              <a:rPr lang="en-US" dirty="0"/>
              <a:t>2021 Winner of Robert Wood Johnson’s Culture of Health Prize</a:t>
            </a:r>
          </a:p>
        </p:txBody>
      </p:sp>
      <p:pic>
        <p:nvPicPr>
          <p:cNvPr id="6" name="q0bVdCMk6c4"/>
          <p:cNvPicPr>
            <a:picLocks noRot="1" noChangeAspect="1"/>
          </p:cNvPicPr>
          <p:nvPr>
            <a:quickTimeFile r:link="rId1"/>
          </p:nvPr>
        </p:nvPicPr>
        <p:blipFill>
          <a:blip r:embed="rId4"/>
          <a:stretch>
            <a:fillRect/>
          </a:stretch>
        </p:blipFill>
        <p:spPr>
          <a:xfrm>
            <a:off x="470714" y="1510017"/>
            <a:ext cx="8336795" cy="4689447"/>
          </a:xfrm>
          <a:prstGeom prst="rect">
            <a:avLst/>
          </a:prstGeom>
        </p:spPr>
      </p:pic>
      <p:sp>
        <p:nvSpPr>
          <p:cNvPr id="5" name="Rectangle 4"/>
          <p:cNvSpPr/>
          <p:nvPr/>
        </p:nvSpPr>
        <p:spPr>
          <a:xfrm>
            <a:off x="1097985" y="6480500"/>
            <a:ext cx="8046015" cy="261610"/>
          </a:xfrm>
          <a:prstGeom prst="rect">
            <a:avLst/>
          </a:prstGeom>
        </p:spPr>
        <p:txBody>
          <a:bodyPr wrap="square">
            <a:spAutoFit/>
          </a:bodyPr>
          <a:lstStyle/>
          <a:p>
            <a:r>
              <a:rPr lang="en-US" sz="1100" dirty="0"/>
              <a:t>Robert Wood Johnson </a:t>
            </a:r>
            <a:r>
              <a:rPr lang="en-US" sz="1100" dirty="0" smtClean="0"/>
              <a:t>Foundation: </a:t>
            </a:r>
            <a:r>
              <a:rPr lang="en-US" sz="1100" dirty="0" smtClean="0">
                <a:hlinkClick r:id="rId5"/>
              </a:rPr>
              <a:t>https://www.youtube.com/watch```?v=MvtWHOiU24s&amp;t=97s</a:t>
            </a:r>
            <a:r>
              <a:rPr lang="en-US" sz="1100" dirty="0" smtClean="0"/>
              <a:t> </a:t>
            </a:r>
          </a:p>
        </p:txBody>
      </p:sp>
    </p:spTree>
    <p:extLst>
      <p:ext uri="{BB962C8B-B14F-4D97-AF65-F5344CB8AC3E}">
        <p14:creationId xmlns:p14="http://schemas.microsoft.com/office/powerpoint/2010/main" val="32448493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85834C-B038-3642-971B-C1FB68B0C292}"/>
              </a:ext>
            </a:extLst>
          </p:cNvPr>
          <p:cNvSpPr>
            <a:spLocks noGrp="1"/>
          </p:cNvSpPr>
          <p:nvPr>
            <p:ph type="title"/>
          </p:nvPr>
        </p:nvSpPr>
        <p:spPr>
          <a:xfrm>
            <a:off x="184725" y="241637"/>
            <a:ext cx="8528040" cy="775597"/>
          </a:xfrm>
        </p:spPr>
        <p:txBody>
          <a:bodyPr/>
          <a:lstStyle/>
          <a:p>
            <a:r>
              <a:rPr lang="en-US" dirty="0"/>
              <a:t>Re-Shaping Investments with Community’s Voice:</a:t>
            </a:r>
            <a:br>
              <a:rPr lang="en-US" dirty="0"/>
            </a:br>
            <a:r>
              <a:rPr lang="en-US" dirty="0" smtClean="0">
                <a:solidFill>
                  <a:schemeClr val="accent1"/>
                </a:solidFill>
              </a:rPr>
              <a:t>Palm </a:t>
            </a:r>
            <a:r>
              <a:rPr lang="en-US" dirty="0">
                <a:solidFill>
                  <a:schemeClr val="accent1"/>
                </a:solidFill>
              </a:rPr>
              <a:t>Beach County</a:t>
            </a:r>
          </a:p>
        </p:txBody>
      </p:sp>
      <p:sp>
        <p:nvSpPr>
          <p:cNvPr id="3" name="Text Placeholder 2">
            <a:extLst>
              <a:ext uri="{FF2B5EF4-FFF2-40B4-BE49-F238E27FC236}">
                <a16:creationId xmlns="" xmlns:a16="http://schemas.microsoft.com/office/drawing/2014/main" id="{46166AE7-9BFD-2E4D-B89C-61BA9345AC0D}"/>
              </a:ext>
            </a:extLst>
          </p:cNvPr>
          <p:cNvSpPr>
            <a:spLocks noGrp="1"/>
          </p:cNvSpPr>
          <p:nvPr>
            <p:ph type="body" sz="quarter" idx="11"/>
          </p:nvPr>
        </p:nvSpPr>
        <p:spPr>
          <a:xfrm>
            <a:off x="184723" y="1033220"/>
            <a:ext cx="6531916" cy="276999"/>
          </a:xfrm>
        </p:spPr>
        <p:txBody>
          <a:bodyPr/>
          <a:lstStyle/>
          <a:p>
            <a:r>
              <a:rPr lang="en-US" dirty="0"/>
              <a:t>2021 Winner of Robert Wood Johnson’s Culture of Health Prize</a:t>
            </a:r>
          </a:p>
        </p:txBody>
      </p:sp>
      <p:sp>
        <p:nvSpPr>
          <p:cNvPr id="4" name="Text Placeholder 3">
            <a:extLst>
              <a:ext uri="{FF2B5EF4-FFF2-40B4-BE49-F238E27FC236}">
                <a16:creationId xmlns="" xmlns:a16="http://schemas.microsoft.com/office/drawing/2014/main" id="{D61F1774-8D16-0B41-BD8E-F1D0A73A45CC}"/>
              </a:ext>
            </a:extLst>
          </p:cNvPr>
          <p:cNvSpPr>
            <a:spLocks noGrp="1"/>
          </p:cNvSpPr>
          <p:nvPr>
            <p:ph type="body" sz="quarter" idx="12"/>
          </p:nvPr>
        </p:nvSpPr>
        <p:spPr>
          <a:xfrm>
            <a:off x="2762250" y="1671342"/>
            <a:ext cx="6381750" cy="4473019"/>
          </a:xfrm>
        </p:spPr>
        <p:txBody>
          <a:bodyPr/>
          <a:lstStyle/>
          <a:p>
            <a:r>
              <a:rPr lang="en-US" dirty="0"/>
              <a:t>Four major resource holders combined to rethink youth mental health:</a:t>
            </a:r>
          </a:p>
          <a:p>
            <a:pPr lvl="1"/>
            <a:r>
              <a:rPr lang="en-US" dirty="0"/>
              <a:t>Palm Health Foundation</a:t>
            </a:r>
          </a:p>
          <a:p>
            <a:pPr lvl="1"/>
            <a:r>
              <a:rPr lang="en-US" dirty="0"/>
              <a:t>Palm Beach County Youth Services</a:t>
            </a:r>
          </a:p>
          <a:p>
            <a:pPr lvl="1"/>
            <a:r>
              <a:rPr lang="en-US" dirty="0"/>
              <a:t>Palm Beach County Community Services</a:t>
            </a:r>
          </a:p>
          <a:p>
            <a:pPr lvl="1">
              <a:spcAft>
                <a:spcPts val="1200"/>
              </a:spcAft>
            </a:pPr>
            <a:r>
              <a:rPr lang="en-US" dirty="0"/>
              <a:t>Children’s Services Council</a:t>
            </a:r>
          </a:p>
          <a:p>
            <a:pPr>
              <a:spcAft>
                <a:spcPts val="1200"/>
              </a:spcAft>
            </a:pPr>
            <a:r>
              <a:rPr lang="en-US" dirty="0"/>
              <a:t>Used </a:t>
            </a:r>
            <a:r>
              <a:rPr lang="en-US" dirty="0" err="1"/>
              <a:t>BeWell</a:t>
            </a:r>
            <a:r>
              <a:rPr lang="en-US" dirty="0"/>
              <a:t> PBC to build a routinized mechanisms for capturing community voice</a:t>
            </a:r>
          </a:p>
          <a:p>
            <a:pPr>
              <a:spcAft>
                <a:spcPts val="1200"/>
              </a:spcAft>
            </a:pPr>
            <a:r>
              <a:rPr lang="en-US" dirty="0"/>
              <a:t>Developed the leadership of community context matter experts</a:t>
            </a:r>
          </a:p>
          <a:p>
            <a:pPr>
              <a:spcAft>
                <a:spcPts val="1200"/>
              </a:spcAft>
            </a:pPr>
            <a:r>
              <a:rPr lang="en-US" dirty="0"/>
              <a:t>Directed investment into building civic muscle and belonging, using the Well-being Portfolio framework.</a:t>
            </a:r>
          </a:p>
          <a:p>
            <a:r>
              <a:rPr lang="en-US" dirty="0"/>
              <a:t>Demonstrated shifts in resource alignment</a:t>
            </a:r>
          </a:p>
        </p:txBody>
      </p:sp>
      <p:pic>
        <p:nvPicPr>
          <p:cNvPr id="5" name="Picture 2">
            <a:hlinkClick r:id="rId3"/>
            <a:extLst>
              <a:ext uri="{FF2B5EF4-FFF2-40B4-BE49-F238E27FC236}">
                <a16:creationId xmlns="" xmlns:a16="http://schemas.microsoft.com/office/drawing/2014/main" id="{10A5CBA6-E30C-D041-93A9-A4A42B358618}"/>
              </a:ext>
            </a:extLst>
          </p:cNvPr>
          <p:cNvPicPr>
            <a:picLocks noChangeAspect="1"/>
          </p:cNvPicPr>
          <p:nvPr/>
        </p:nvPicPr>
        <p:blipFill rotWithShape="1">
          <a:blip r:embed="rId4"/>
          <a:srcRect l="73719" t="27991" r="5331" b="45912"/>
          <a:stretch/>
        </p:blipFill>
        <p:spPr>
          <a:xfrm>
            <a:off x="601389" y="5018262"/>
            <a:ext cx="1885950" cy="1343025"/>
          </a:xfrm>
          <a:prstGeom prst="rect">
            <a:avLst/>
          </a:prstGeom>
        </p:spPr>
      </p:pic>
      <p:pic>
        <p:nvPicPr>
          <p:cNvPr id="6" name="Picture 2">
            <a:hlinkClick r:id="rId3"/>
            <a:extLst>
              <a:ext uri="{FF2B5EF4-FFF2-40B4-BE49-F238E27FC236}">
                <a16:creationId xmlns="" xmlns:a16="http://schemas.microsoft.com/office/drawing/2014/main" id="{10A5CBA6-E30C-D041-93A9-A4A42B358618}"/>
              </a:ext>
            </a:extLst>
          </p:cNvPr>
          <p:cNvPicPr>
            <a:picLocks noChangeAspect="1"/>
          </p:cNvPicPr>
          <p:nvPr/>
        </p:nvPicPr>
        <p:blipFill rotWithShape="1">
          <a:blip r:embed="rId4"/>
          <a:srcRect l="52346" t="26511" r="30301" b="42396"/>
          <a:stretch/>
        </p:blipFill>
        <p:spPr>
          <a:xfrm>
            <a:off x="574127" y="3609773"/>
            <a:ext cx="1562100" cy="1600200"/>
          </a:xfrm>
          <a:prstGeom prst="rect">
            <a:avLst/>
          </a:prstGeom>
        </p:spPr>
      </p:pic>
      <p:pic>
        <p:nvPicPr>
          <p:cNvPr id="7" name="Picture 2">
            <a:hlinkClick r:id="rId3"/>
            <a:extLst>
              <a:ext uri="{FF2B5EF4-FFF2-40B4-BE49-F238E27FC236}">
                <a16:creationId xmlns="" xmlns:a16="http://schemas.microsoft.com/office/drawing/2014/main" id="{10A5CBA6-E30C-D041-93A9-A4A42B358618}"/>
              </a:ext>
            </a:extLst>
          </p:cNvPr>
          <p:cNvPicPr>
            <a:picLocks noChangeAspect="1"/>
          </p:cNvPicPr>
          <p:nvPr/>
        </p:nvPicPr>
        <p:blipFill rotWithShape="1">
          <a:blip r:embed="rId4"/>
          <a:srcRect l="28539" t="29102" r="51463" b="47578"/>
          <a:stretch/>
        </p:blipFill>
        <p:spPr>
          <a:xfrm>
            <a:off x="455065" y="2575634"/>
            <a:ext cx="1800225" cy="1200150"/>
          </a:xfrm>
          <a:prstGeom prst="rect">
            <a:avLst/>
          </a:prstGeom>
        </p:spPr>
      </p:pic>
      <p:pic>
        <p:nvPicPr>
          <p:cNvPr id="8" name="Picture 2">
            <a:hlinkClick r:id="rId3"/>
            <a:extLst>
              <a:ext uri="{FF2B5EF4-FFF2-40B4-BE49-F238E27FC236}">
                <a16:creationId xmlns="" xmlns:a16="http://schemas.microsoft.com/office/drawing/2014/main" id="{10A5CBA6-E30C-D041-93A9-A4A42B358618}"/>
              </a:ext>
            </a:extLst>
          </p:cNvPr>
          <p:cNvPicPr>
            <a:picLocks noChangeAspect="1"/>
          </p:cNvPicPr>
          <p:nvPr/>
        </p:nvPicPr>
        <p:blipFill rotWithShape="1">
          <a:blip r:embed="rId4"/>
          <a:srcRect l="7800" t="28176" r="73789" b="45727"/>
          <a:stretch/>
        </p:blipFill>
        <p:spPr>
          <a:xfrm>
            <a:off x="601389" y="1382335"/>
            <a:ext cx="1657350" cy="1343025"/>
          </a:xfrm>
          <a:prstGeom prst="rect">
            <a:avLst/>
          </a:prstGeom>
        </p:spPr>
      </p:pic>
    </p:spTree>
    <p:extLst>
      <p:ext uri="{BB962C8B-B14F-4D97-AF65-F5344CB8AC3E}">
        <p14:creationId xmlns:p14="http://schemas.microsoft.com/office/powerpoint/2010/main" val="25668453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pic>
        <p:nvPicPr>
          <p:cNvPr id="1541" name="Google Shape;1541;gcc3b65979f_1_1178"/>
          <p:cNvPicPr preferRelativeResize="0"/>
          <p:nvPr/>
        </p:nvPicPr>
        <p:blipFill>
          <a:blip r:embed="rId3">
            <a:alphaModFix/>
          </a:blip>
          <a:stretch>
            <a:fillRect/>
          </a:stretch>
        </p:blipFill>
        <p:spPr>
          <a:xfrm>
            <a:off x="999190" y="873745"/>
            <a:ext cx="7145645" cy="5045213"/>
          </a:xfrm>
          <a:prstGeom prst="rect">
            <a:avLst/>
          </a:prstGeom>
          <a:noFill/>
          <a:ln>
            <a:noFill/>
          </a:ln>
        </p:spPr>
      </p:pic>
      <p:sp>
        <p:nvSpPr>
          <p:cNvPr id="1542" name="Google Shape;1542;gcc3b65979f_1_1178"/>
          <p:cNvSpPr/>
          <p:nvPr/>
        </p:nvSpPr>
        <p:spPr>
          <a:xfrm>
            <a:off x="126742" y="1708051"/>
            <a:ext cx="1329207" cy="690300"/>
          </a:xfrm>
          <a:prstGeom prst="wedgeRectCallout">
            <a:avLst>
              <a:gd name="adj1" fmla="val 65888"/>
              <a:gd name="adj2" fmla="val -111680"/>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We Belong Here</a:t>
            </a:r>
            <a:br>
              <a:rPr lang="en-US" sz="1200" b="1" dirty="0">
                <a:solidFill>
                  <a:schemeClr val="accent2">
                    <a:lumMod val="75000"/>
                  </a:schemeClr>
                </a:solidFill>
              </a:rPr>
            </a:br>
            <a:r>
              <a:rPr lang="en-US" sz="1200" b="1" dirty="0">
                <a:solidFill>
                  <a:schemeClr val="accent2">
                    <a:lumMod val="75000"/>
                  </a:schemeClr>
                </a:solidFill>
              </a:rPr>
              <a:t>&amp;</a:t>
            </a:r>
            <a:endParaRPr sz="1200" b="1" dirty="0">
              <a:solidFill>
                <a:schemeClr val="accent2">
                  <a:lumMod val="75000"/>
                </a:schemeClr>
              </a:solidFill>
            </a:endParaRPr>
          </a:p>
          <a:p>
            <a:pPr algn="ctr"/>
            <a:r>
              <a:rPr lang="en-US" sz="1200" b="1" dirty="0">
                <a:solidFill>
                  <a:schemeClr val="accent2">
                    <a:lumMod val="75000"/>
                  </a:schemeClr>
                </a:solidFill>
              </a:rPr>
              <a:t>Civic Commons</a:t>
            </a:r>
            <a:endParaRPr sz="1200" b="1" dirty="0">
              <a:solidFill>
                <a:schemeClr val="accent2">
                  <a:lumMod val="75000"/>
                </a:schemeClr>
              </a:solidFill>
            </a:endParaRPr>
          </a:p>
        </p:txBody>
      </p:sp>
      <p:sp>
        <p:nvSpPr>
          <p:cNvPr id="1543" name="Google Shape;1543;gcc3b65979f_1_1178"/>
          <p:cNvSpPr/>
          <p:nvPr/>
        </p:nvSpPr>
        <p:spPr>
          <a:xfrm>
            <a:off x="2484844" y="1258520"/>
            <a:ext cx="1036350" cy="576000"/>
          </a:xfrm>
          <a:prstGeom prst="wedgeRectCallout">
            <a:avLst>
              <a:gd name="adj1" fmla="val -108775"/>
              <a:gd name="adj2" fmla="val -79844"/>
            </a:avLst>
          </a:prstGeom>
          <a:solidFill>
            <a:schemeClr val="bg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North Sound ACH</a:t>
            </a:r>
            <a:endParaRPr sz="1200" b="1" dirty="0">
              <a:solidFill>
                <a:schemeClr val="accent2">
                  <a:lumMod val="75000"/>
                </a:schemeClr>
              </a:solidFill>
            </a:endParaRPr>
          </a:p>
        </p:txBody>
      </p:sp>
      <p:sp>
        <p:nvSpPr>
          <p:cNvPr id="1546" name="Google Shape;1546;gcc3b65979f_1_1178"/>
          <p:cNvSpPr/>
          <p:nvPr/>
        </p:nvSpPr>
        <p:spPr>
          <a:xfrm>
            <a:off x="7326844" y="3847145"/>
            <a:ext cx="1036350" cy="576000"/>
          </a:xfrm>
          <a:prstGeom prst="wedgeRectCallout">
            <a:avLst>
              <a:gd name="adj1" fmla="val -80793"/>
              <a:gd name="adj2" fmla="val 90029"/>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a:solidFill>
                  <a:schemeClr val="accent2">
                    <a:lumMod val="75000"/>
                  </a:schemeClr>
                </a:solidFill>
              </a:rPr>
              <a:t>BeWellPBC</a:t>
            </a:r>
            <a:endParaRPr sz="1200" b="1">
              <a:solidFill>
                <a:schemeClr val="accent2">
                  <a:lumMod val="75000"/>
                </a:schemeClr>
              </a:solidFill>
            </a:endParaRPr>
          </a:p>
        </p:txBody>
      </p:sp>
      <p:sp>
        <p:nvSpPr>
          <p:cNvPr id="1547" name="Google Shape;1547;gcc3b65979f_1_1178"/>
          <p:cNvSpPr/>
          <p:nvPr/>
        </p:nvSpPr>
        <p:spPr>
          <a:xfrm>
            <a:off x="1791356" y="3466651"/>
            <a:ext cx="1036350" cy="576000"/>
          </a:xfrm>
          <a:prstGeom prst="wedgeRectCallout">
            <a:avLst>
              <a:gd name="adj1" fmla="val -80793"/>
              <a:gd name="adj2" fmla="val 90029"/>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endParaRPr sz="1350" b="1">
              <a:solidFill>
                <a:schemeClr val="accent2">
                  <a:lumMod val="75000"/>
                </a:schemeClr>
              </a:solidFill>
            </a:endParaRPr>
          </a:p>
          <a:p>
            <a:pPr algn="ctr"/>
            <a:r>
              <a:rPr lang="en-US" sz="1350" b="1">
                <a:solidFill>
                  <a:schemeClr val="accent2">
                    <a:lumMod val="75000"/>
                  </a:schemeClr>
                </a:solidFill>
              </a:rPr>
              <a:t>Mālama Honua</a:t>
            </a:r>
            <a:endParaRPr sz="1350" b="1">
              <a:solidFill>
                <a:schemeClr val="accent2">
                  <a:lumMod val="75000"/>
                </a:schemeClr>
              </a:solidFill>
            </a:endParaRPr>
          </a:p>
          <a:p>
            <a:pPr algn="ctr"/>
            <a:endParaRPr sz="1350" b="1">
              <a:solidFill>
                <a:schemeClr val="accent2">
                  <a:lumMod val="75000"/>
                </a:schemeClr>
              </a:solidFill>
            </a:endParaRPr>
          </a:p>
        </p:txBody>
      </p:sp>
      <p:sp>
        <p:nvSpPr>
          <p:cNvPr id="1548" name="Google Shape;1548;gcc3b65979f_1_1178"/>
          <p:cNvSpPr/>
          <p:nvPr/>
        </p:nvSpPr>
        <p:spPr>
          <a:xfrm>
            <a:off x="7206355" y="3152906"/>
            <a:ext cx="1402265" cy="576000"/>
          </a:xfrm>
          <a:prstGeom prst="wedgeRectCallout">
            <a:avLst>
              <a:gd name="adj1" fmla="val -54466"/>
              <a:gd name="adj2" fmla="val -186238"/>
            </a:avLst>
          </a:prstGeom>
          <a:solidFill>
            <a:schemeClr val="accent2">
              <a:lumMod val="75000"/>
            </a:schemeClr>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bg2"/>
                </a:solidFill>
              </a:rPr>
              <a:t>Philadelphia Collaborative for Health Equity</a:t>
            </a:r>
            <a:endParaRPr sz="1200" b="1" dirty="0">
              <a:solidFill>
                <a:schemeClr val="bg2"/>
              </a:solidFill>
            </a:endParaRPr>
          </a:p>
        </p:txBody>
      </p:sp>
      <p:sp>
        <p:nvSpPr>
          <p:cNvPr id="1549" name="Google Shape;1549;gcc3b65979f_1_1178"/>
          <p:cNvSpPr txBox="1"/>
          <p:nvPr/>
        </p:nvSpPr>
        <p:spPr>
          <a:xfrm>
            <a:off x="8711081" y="6510209"/>
            <a:ext cx="359325" cy="273825"/>
          </a:xfrm>
          <a:prstGeom prst="rect">
            <a:avLst/>
          </a:prstGeom>
          <a:noFill/>
          <a:ln>
            <a:noFill/>
          </a:ln>
        </p:spPr>
        <p:txBody>
          <a:bodyPr spcFirstLastPara="1" wrap="square" lIns="68569" tIns="34275" rIns="68569" bIns="34275" anchor="ctr" anchorCtr="0">
            <a:noAutofit/>
          </a:bodyPr>
          <a:lstStyle/>
          <a:p>
            <a:pPr algn="r"/>
            <a:fld id="{00000000-1234-1234-1234-123412341234}" type="slidenum">
              <a:rPr lang="en-US" sz="750" b="1">
                <a:solidFill>
                  <a:srgbClr val="09274A"/>
                </a:solidFill>
                <a:latin typeface="Open Sans"/>
                <a:ea typeface="Open Sans"/>
                <a:cs typeface="Open Sans"/>
                <a:sym typeface="Open Sans"/>
              </a:rPr>
              <a:pPr algn="r"/>
              <a:t>8</a:t>
            </a:fld>
            <a:endParaRPr sz="750" b="1" dirty="0">
              <a:solidFill>
                <a:srgbClr val="09274A"/>
              </a:solidFill>
              <a:latin typeface="Open Sans"/>
              <a:ea typeface="Open Sans"/>
              <a:cs typeface="Open Sans"/>
              <a:sym typeface="Open Sans"/>
            </a:endParaRPr>
          </a:p>
        </p:txBody>
      </p:sp>
      <p:sp>
        <p:nvSpPr>
          <p:cNvPr id="1550" name="Google Shape;1550;gcc3b65979f_1_1178"/>
          <p:cNvSpPr/>
          <p:nvPr/>
        </p:nvSpPr>
        <p:spPr>
          <a:xfrm>
            <a:off x="3425025" y="4528801"/>
            <a:ext cx="1036350" cy="576000"/>
          </a:xfrm>
          <a:prstGeom prst="wedgeRectCallout">
            <a:avLst>
              <a:gd name="adj1" fmla="val -80793"/>
              <a:gd name="adj2" fmla="val 90029"/>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endParaRPr sz="1100" b="1" dirty="0">
              <a:solidFill>
                <a:schemeClr val="accent2">
                  <a:lumMod val="75000"/>
                </a:schemeClr>
              </a:solidFill>
            </a:endParaRPr>
          </a:p>
          <a:p>
            <a:pPr algn="ctr"/>
            <a:r>
              <a:rPr lang="en-US" sz="1100" b="1" dirty="0">
                <a:solidFill>
                  <a:schemeClr val="accent2">
                    <a:lumMod val="75000"/>
                  </a:schemeClr>
                </a:solidFill>
              </a:rPr>
              <a:t>Southcentral Foundation</a:t>
            </a:r>
            <a:endParaRPr sz="1100" b="1" dirty="0">
              <a:solidFill>
                <a:schemeClr val="accent2">
                  <a:lumMod val="75000"/>
                </a:schemeClr>
              </a:solidFill>
            </a:endParaRPr>
          </a:p>
          <a:p>
            <a:pPr algn="ctr"/>
            <a:endParaRPr sz="1100" b="1" dirty="0">
              <a:solidFill>
                <a:schemeClr val="accent2">
                  <a:lumMod val="75000"/>
                </a:schemeClr>
              </a:solidFill>
            </a:endParaRPr>
          </a:p>
        </p:txBody>
      </p:sp>
      <p:sp>
        <p:nvSpPr>
          <p:cNvPr id="1551" name="Google Shape;1551;gcc3b65979f_1_1178"/>
          <p:cNvSpPr/>
          <p:nvPr/>
        </p:nvSpPr>
        <p:spPr>
          <a:xfrm>
            <a:off x="5220070" y="3617155"/>
            <a:ext cx="766720" cy="460003"/>
          </a:xfrm>
          <a:prstGeom prst="wedgeRectCallout">
            <a:avLst>
              <a:gd name="adj1" fmla="val 98184"/>
              <a:gd name="adj2" fmla="val -28662"/>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ARCHI</a:t>
            </a:r>
            <a:endParaRPr sz="1200" b="1" dirty="0">
              <a:solidFill>
                <a:schemeClr val="accent2">
                  <a:lumMod val="75000"/>
                </a:schemeClr>
              </a:solidFill>
            </a:endParaRPr>
          </a:p>
        </p:txBody>
      </p:sp>
      <p:sp>
        <p:nvSpPr>
          <p:cNvPr id="1552" name="Google Shape;1552;gcc3b65979f_1_1178"/>
          <p:cNvSpPr/>
          <p:nvPr/>
        </p:nvSpPr>
        <p:spPr>
          <a:xfrm>
            <a:off x="5791481" y="2582833"/>
            <a:ext cx="1036350" cy="576000"/>
          </a:xfrm>
          <a:prstGeom prst="wedgeRectCallout">
            <a:avLst>
              <a:gd name="adj1" fmla="val -15684"/>
              <a:gd name="adj2" fmla="val -124206"/>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a:solidFill>
                  <a:schemeClr val="accent2">
                    <a:lumMod val="75000"/>
                  </a:schemeClr>
                </a:solidFill>
              </a:rPr>
              <a:t>Five Healthy Towns</a:t>
            </a:r>
            <a:endParaRPr sz="1200" b="1">
              <a:solidFill>
                <a:schemeClr val="accent2">
                  <a:lumMod val="75000"/>
                </a:schemeClr>
              </a:solidFill>
            </a:endParaRPr>
          </a:p>
        </p:txBody>
      </p:sp>
      <p:sp>
        <p:nvSpPr>
          <p:cNvPr id="19" name="Google Shape;1546;gcc3b65979f_1_1178"/>
          <p:cNvSpPr/>
          <p:nvPr/>
        </p:nvSpPr>
        <p:spPr>
          <a:xfrm>
            <a:off x="7845019" y="2458667"/>
            <a:ext cx="1036350" cy="576000"/>
          </a:xfrm>
          <a:prstGeom prst="wedgeRectCallout">
            <a:avLst>
              <a:gd name="adj1" fmla="val -105887"/>
              <a:gd name="adj2" fmla="val -33767"/>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Trenton Health Team</a:t>
            </a:r>
            <a:endParaRPr sz="1200" b="1" dirty="0">
              <a:solidFill>
                <a:schemeClr val="accent2">
                  <a:lumMod val="75000"/>
                </a:schemeClr>
              </a:solidFill>
            </a:endParaRPr>
          </a:p>
        </p:txBody>
      </p:sp>
      <p:sp>
        <p:nvSpPr>
          <p:cNvPr id="20" name="Google Shape;1544;gcc3b65979f_1_1178"/>
          <p:cNvSpPr/>
          <p:nvPr/>
        </p:nvSpPr>
        <p:spPr>
          <a:xfrm>
            <a:off x="4461375" y="2398351"/>
            <a:ext cx="1036350" cy="576000"/>
          </a:xfrm>
          <a:prstGeom prst="wedgeRectCallout">
            <a:avLst>
              <a:gd name="adj1" fmla="val 52129"/>
              <a:gd name="adj2" fmla="val -110573"/>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Imagine </a:t>
            </a:r>
            <a:br>
              <a:rPr lang="en-US" sz="1200" b="1" dirty="0">
                <a:solidFill>
                  <a:schemeClr val="accent2">
                    <a:lumMod val="75000"/>
                  </a:schemeClr>
                </a:solidFill>
              </a:rPr>
            </a:br>
            <a:r>
              <a:rPr lang="en-US" sz="1200" b="1" dirty="0">
                <a:solidFill>
                  <a:schemeClr val="accent2">
                    <a:lumMod val="75000"/>
                  </a:schemeClr>
                </a:solidFill>
              </a:rPr>
              <a:t>Fox Cities</a:t>
            </a:r>
            <a:endParaRPr sz="1200" b="1" dirty="0">
              <a:solidFill>
                <a:schemeClr val="accent2">
                  <a:lumMod val="75000"/>
                </a:schemeClr>
              </a:solidFill>
            </a:endParaRPr>
          </a:p>
        </p:txBody>
      </p:sp>
      <p:sp>
        <p:nvSpPr>
          <p:cNvPr id="21" name="Google Shape;1545;gcc3b65979f_1_1178"/>
          <p:cNvSpPr/>
          <p:nvPr/>
        </p:nvSpPr>
        <p:spPr>
          <a:xfrm>
            <a:off x="5986790" y="1038562"/>
            <a:ext cx="1036350" cy="576000"/>
          </a:xfrm>
          <a:prstGeom prst="wedgeRectCallout">
            <a:avLst>
              <a:gd name="adj1" fmla="val -44575"/>
              <a:gd name="adj2" fmla="val 118155"/>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THRIVE Great </a:t>
            </a:r>
            <a:br>
              <a:rPr lang="en-US" sz="1200" b="1" dirty="0">
                <a:solidFill>
                  <a:schemeClr val="accent2">
                    <a:lumMod val="75000"/>
                  </a:schemeClr>
                </a:solidFill>
              </a:rPr>
            </a:br>
            <a:r>
              <a:rPr lang="en-US" sz="1200" b="1" dirty="0">
                <a:solidFill>
                  <a:schemeClr val="accent2">
                    <a:lumMod val="75000"/>
                  </a:schemeClr>
                </a:solidFill>
              </a:rPr>
              <a:t>Lakes Bay</a:t>
            </a:r>
            <a:endParaRPr sz="1200" b="1" dirty="0">
              <a:solidFill>
                <a:schemeClr val="accent2">
                  <a:lumMod val="75000"/>
                </a:schemeClr>
              </a:solidFill>
            </a:endParaRPr>
          </a:p>
        </p:txBody>
      </p:sp>
      <p:sp>
        <p:nvSpPr>
          <p:cNvPr id="22" name="Google Shape;1546;gcc3b65979f_1_1178"/>
          <p:cNvSpPr/>
          <p:nvPr/>
        </p:nvSpPr>
        <p:spPr>
          <a:xfrm>
            <a:off x="7572258" y="1519909"/>
            <a:ext cx="1036350" cy="576000"/>
          </a:xfrm>
          <a:prstGeom prst="wedgeRectCallout">
            <a:avLst>
              <a:gd name="adj1" fmla="val -112364"/>
              <a:gd name="adj2" fmla="val 31772"/>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200" b="1" dirty="0">
                <a:solidFill>
                  <a:schemeClr val="accent2">
                    <a:lumMod val="75000"/>
                  </a:schemeClr>
                </a:solidFill>
              </a:rPr>
              <a:t>Common Ground Health</a:t>
            </a:r>
            <a:endParaRPr sz="1200" b="1" dirty="0">
              <a:solidFill>
                <a:schemeClr val="accent2">
                  <a:lumMod val="75000"/>
                </a:schemeClr>
              </a:solidFill>
            </a:endParaRPr>
          </a:p>
        </p:txBody>
      </p:sp>
    </p:spTree>
    <p:extLst>
      <p:ext uri="{BB962C8B-B14F-4D97-AF65-F5344CB8AC3E}">
        <p14:creationId xmlns:p14="http://schemas.microsoft.com/office/powerpoint/2010/main" val="37858168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80A915D-59FC-8C4B-A13B-23582FE25FCB}"/>
              </a:ext>
            </a:extLst>
          </p:cNvPr>
          <p:cNvSpPr txBox="1"/>
          <p:nvPr/>
        </p:nvSpPr>
        <p:spPr>
          <a:xfrm>
            <a:off x="247974" y="139485"/>
            <a:ext cx="8745856" cy="1292662"/>
          </a:xfrm>
          <a:prstGeom prst="rect">
            <a:avLst/>
          </a:prstGeom>
          <a:noFill/>
        </p:spPr>
        <p:txBody>
          <a:bodyPr wrap="none" lIns="0" tIns="0" rIns="0" bIns="0" rtlCol="0" anchor="t" anchorCtr="0">
            <a:spAutoFit/>
          </a:bodyPr>
          <a:lstStyle/>
          <a:p>
            <a:r>
              <a:rPr lang="en-US" sz="2800" b="1" dirty="0"/>
              <a:t>Developing Organizational Stewardship:  </a:t>
            </a:r>
          </a:p>
          <a:p>
            <a:r>
              <a:rPr lang="en-US" sz="2800" dirty="0">
                <a:solidFill>
                  <a:schemeClr val="accent1"/>
                </a:solidFill>
              </a:rPr>
              <a:t>Jefferson’s Philadelphia Collaborative for Health Equity</a:t>
            </a:r>
          </a:p>
          <a:p>
            <a:endParaRPr lang="en-US" sz="2800" dirty="0" err="1"/>
          </a:p>
        </p:txBody>
      </p:sp>
      <p:pic>
        <p:nvPicPr>
          <p:cNvPr id="5" name="Picture 2" descr="Kennedy Health And Jefferson Sign Definitive Agreement">
            <a:extLst>
              <a:ext uri="{FF2B5EF4-FFF2-40B4-BE49-F238E27FC236}">
                <a16:creationId xmlns="" xmlns:a16="http://schemas.microsoft.com/office/drawing/2014/main" id="{E8D426C8-B7F3-9F4E-AC19-4D85CCB4E6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8216" y="1106684"/>
            <a:ext cx="3632559" cy="9497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EF10336B-686C-9C47-9746-A8E545B262DE}"/>
              </a:ext>
            </a:extLst>
          </p:cNvPr>
          <p:cNvSpPr/>
          <p:nvPr/>
        </p:nvSpPr>
        <p:spPr>
          <a:xfrm>
            <a:off x="247970" y="2148878"/>
            <a:ext cx="8694549" cy="5016758"/>
          </a:xfrm>
          <a:prstGeom prst="rect">
            <a:avLst/>
          </a:prstGeom>
        </p:spPr>
        <p:txBody>
          <a:bodyPr wrap="square">
            <a:spAutoFit/>
          </a:bodyPr>
          <a:lstStyle/>
          <a:p>
            <a:r>
              <a:rPr lang="en-US" sz="2000" b="1" dirty="0"/>
              <a:t>Stewardship Ambition:</a:t>
            </a:r>
          </a:p>
          <a:p>
            <a:pPr marL="285750" indent="-285750">
              <a:buFont typeface="Arial" panose="020B0604020202020204" pitchFamily="34" charset="0"/>
              <a:buChar char="•"/>
            </a:pPr>
            <a:r>
              <a:rPr lang="en-US" sz="2000" dirty="0"/>
              <a:t>CEO pegged his compensation to </a:t>
            </a:r>
            <a:r>
              <a:rPr lang="en-US" sz="2000" dirty="0" smtClean="0"/>
              <a:t>health of people in Philadelphia</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Simultaneously, he has directed a massive philanthropic effort towards addressing the city’s significant health disparities</a:t>
            </a:r>
          </a:p>
          <a:p>
            <a:endParaRPr lang="en-US" sz="2000" dirty="0"/>
          </a:p>
          <a:p>
            <a:r>
              <a:rPr lang="en-US" sz="2000" b="1" dirty="0"/>
              <a:t>Stewardship Move:</a:t>
            </a:r>
            <a:endParaRPr lang="en-US" sz="2000" dirty="0"/>
          </a:p>
          <a:p>
            <a:pPr marL="285750" indent="-285750">
              <a:buFont typeface="Arial" panose="020B0604020202020204" pitchFamily="34" charset="0"/>
              <a:buChar char="•"/>
            </a:pPr>
            <a:r>
              <a:rPr lang="en-US" sz="2000" dirty="0"/>
              <a:t>Created the </a:t>
            </a:r>
            <a:r>
              <a:rPr lang="en-US" sz="2000" b="1" dirty="0">
                <a:solidFill>
                  <a:schemeClr val="accent1"/>
                </a:solidFill>
              </a:rPr>
              <a:t>Philadelphia Collaborative for Health Equity </a:t>
            </a:r>
            <a:r>
              <a:rPr lang="en-US" sz="2000" dirty="0"/>
              <a:t>– to channel philanthropy towards addressing the underlying drivers of health disparities, as opposed to traditional hospital philanthropy</a:t>
            </a:r>
          </a:p>
          <a:p>
            <a:endParaRPr lang="en-US" sz="2000" dirty="0"/>
          </a:p>
          <a:p>
            <a:pPr marL="285750" indent="-285750">
              <a:buFont typeface="Arial" panose="020B0604020202020204" pitchFamily="34" charset="0"/>
              <a:buChar char="•"/>
            </a:pPr>
            <a:r>
              <a:rPr lang="en-US" sz="2000" dirty="0"/>
              <a:t>Raised $40 million of $100 million goal that will sustain new site partnerships for primary care, community health workers and a grants to CBO partners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051907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Think Health Theme">
  <a:themeElements>
    <a:clrScheme name="RTH - Color Palette 2018">
      <a:dk1>
        <a:srgbClr val="000000"/>
      </a:dk1>
      <a:lt1>
        <a:srgbClr val="535454"/>
      </a:lt1>
      <a:dk2>
        <a:srgbClr val="9B9B9C"/>
      </a:dk2>
      <a:lt2>
        <a:srgbClr val="FFFFFF"/>
      </a:lt2>
      <a:accent1>
        <a:srgbClr val="E86916"/>
      </a:accent1>
      <a:accent2>
        <a:srgbClr val="00A7A7"/>
      </a:accent2>
      <a:accent3>
        <a:srgbClr val="2687BF"/>
      </a:accent3>
      <a:accent4>
        <a:srgbClr val="A08ABC"/>
      </a:accent4>
      <a:accent5>
        <a:srgbClr val="8DC63F"/>
      </a:accent5>
      <a:accent6>
        <a:srgbClr val="FCAF17"/>
      </a:accent6>
      <a:hlink>
        <a:srgbClr val="00A8A8"/>
      </a:hlink>
      <a:folHlink>
        <a:srgbClr val="6B80A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t" anchorCtr="0">
        <a:spAutoFit/>
      </a:bodyPr>
      <a:lstStyle>
        <a:defPPr>
          <a:defRPr sz="3200" dirty="0" err="1" smtClean="0"/>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22369</TotalTime>
  <Words>1097</Words>
  <Application>Microsoft Macintosh PowerPoint</Application>
  <PresentationFormat>On-screen Show (4:3)</PresentationFormat>
  <Paragraphs>180</Paragraphs>
  <Slides>22</Slides>
  <Notes>9</Notes>
  <HiddenSlides>4</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ReThink Health Theme</vt:lpstr>
      <vt:lpstr>PowerPoint Presentation</vt:lpstr>
      <vt:lpstr>PowerPoint Presentation</vt:lpstr>
      <vt:lpstr>PowerPoint Presentation</vt:lpstr>
      <vt:lpstr>PowerPoint Presentation</vt:lpstr>
      <vt:lpstr>PowerPoint Presentation</vt:lpstr>
      <vt:lpstr>Re-Shaping Investments with Community’s Voice: Palm Beach County</vt:lpstr>
      <vt:lpstr>Re-Shaping Investments with Community’s Voice: Palm Beach County</vt:lpstr>
      <vt:lpstr>PowerPoint Presentation</vt:lpstr>
      <vt:lpstr>PowerPoint Presentation</vt:lpstr>
      <vt:lpstr>Stewardship Voices:   Erin Morton, Sr. Director of Strategic Partnerships</vt:lpstr>
      <vt:lpstr>PowerPoint Presentation</vt:lpstr>
      <vt:lpstr>PowerPoint Presentation</vt:lpstr>
      <vt:lpstr>PowerPoint Presentation</vt:lpstr>
      <vt:lpstr>PowerPoint Presentation</vt:lpstr>
      <vt:lpstr>PowerPoint Presentation</vt:lpstr>
      <vt:lpstr>Assessing Your Organization’s Stewardship Journey</vt:lpstr>
      <vt:lpstr>Assessing Your Organization’s Stewardship Journey</vt:lpstr>
      <vt:lpstr>Assessing Your Organization’s Stewardship Journey</vt:lpstr>
      <vt:lpstr>Assessing Your Organization’s Stewardship Journey</vt:lpstr>
      <vt:lpstr>Assessing Your Organization’s Stewardship Journey</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Julie Sherman</dc:creator>
  <cp:keywords/>
  <dc:description/>
  <cp:lastModifiedBy>PATRICK</cp:lastModifiedBy>
  <cp:revision>503</cp:revision>
  <cp:lastPrinted>2017-06-08T18:01:40Z</cp:lastPrinted>
  <dcterms:created xsi:type="dcterms:W3CDTF">2017-05-11T15:47:54Z</dcterms:created>
  <dcterms:modified xsi:type="dcterms:W3CDTF">2021-11-09T18:10:57Z</dcterms:modified>
  <cp:category/>
</cp:coreProperties>
</file>