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7" r:id="rId2"/>
    <p:sldId id="278" r:id="rId3"/>
    <p:sldId id="275" r:id="rId4"/>
    <p:sldId id="268" r:id="rId5"/>
    <p:sldId id="258" r:id="rId6"/>
    <p:sldId id="274" r:id="rId7"/>
    <p:sldId id="279" r:id="rId8"/>
    <p:sldId id="276" r:id="rId9"/>
    <p:sldId id="265" r:id="rId10"/>
    <p:sldId id="280" r:id="rId11"/>
    <p:sldId id="266" r:id="rId12"/>
    <p:sldId id="277" r:id="rId13"/>
    <p:sldId id="2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550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683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64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869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3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11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16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690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856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05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1859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72" r:id="rId5"/>
    <p:sldLayoutId id="2147483666" r:id="rId6"/>
    <p:sldLayoutId id="2147483667" r:id="rId7"/>
    <p:sldLayoutId id="2147483668" r:id="rId8"/>
    <p:sldLayoutId id="2147483671" r:id="rId9"/>
    <p:sldLayoutId id="2147483669" r:id="rId10"/>
    <p:sldLayoutId id="214748367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32C9DB-8113-4925-B530-89E798FBA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3 Things to Increase Sales-TODAY</a:t>
            </a: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positive thinking">
            <a:extLst>
              <a:ext uri="{FF2B5EF4-FFF2-40B4-BE49-F238E27FC236}">
                <a16:creationId xmlns:a16="http://schemas.microsoft.com/office/drawing/2014/main" id="{FE653DD8-B7DD-4374-916C-0A8203064AE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53" r="33072" b="-1"/>
          <a:stretch/>
        </p:blipFill>
        <p:spPr bwMode="auto">
          <a:xfrm>
            <a:off x="4635095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2A5B19DD-33E1-4D50-8BE2-951C181DAB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" y="5833814"/>
            <a:ext cx="2674711" cy="1024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63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357E2-B887-4246-A7A8-2787D61C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Personality Types – Selling Guides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41A6A4E-F498-4EAB-A21D-FF784B6C9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571463"/>
              </p:ext>
            </p:extLst>
          </p:nvPr>
        </p:nvGraphicFramePr>
        <p:xfrm>
          <a:off x="1096963" y="2108200"/>
          <a:ext cx="10058400" cy="2494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679852267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178235133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1829439929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0088996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H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chemeClr val="tx1"/>
                          </a:solidFill>
                        </a:rPr>
                        <a:t>E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R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O</a:t>
                      </a:r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84286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Habitual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Expressive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Respected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668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Permission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Enthusiastic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Assertive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Cautious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825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Dependable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Likeable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Demanding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Organized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892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Resistant to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Non-Committal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Analytical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775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Hard 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Inconsistent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Leader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Statistical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643828"/>
                  </a:ext>
                </a:extLst>
              </a:tr>
            </a:tbl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3FF6633F-9047-42B5-8134-E14676A4F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5056" y="917061"/>
            <a:ext cx="1479664" cy="820299"/>
          </a:xfrm>
          <a:prstGeom prst="rect">
            <a:avLst/>
          </a:prstGeom>
        </p:spPr>
      </p:pic>
      <p:pic>
        <p:nvPicPr>
          <p:cNvPr id="7" name="Picture 6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AF06E980-07DE-4498-A5F0-1F094C17F8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4" y="5647938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72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A15-2D6F-4BC7-843A-EBF86373A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each one want / fear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7E6F253-50CA-4DF1-A112-D44C47FC95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313802"/>
              </p:ext>
            </p:extLst>
          </p:nvPr>
        </p:nvGraphicFramePr>
        <p:xfrm>
          <a:off x="1097280" y="2124953"/>
          <a:ext cx="10058400" cy="3534700"/>
        </p:xfrm>
        <a:graphic>
          <a:graphicData uri="http://schemas.openxmlformats.org/drawingml/2006/table">
            <a:tbl>
              <a:tblPr firstRow="1" bandRow="1">
                <a:tableStyleId>{125E5076-3810-47DD-B79F-674D7AD40C01}</a:tableStyleId>
              </a:tblPr>
              <a:tblGrid>
                <a:gridCol w="1905802">
                  <a:extLst>
                    <a:ext uri="{9D8B030D-6E8A-4147-A177-3AD203B41FA5}">
                      <a16:colId xmlns:a16="http://schemas.microsoft.com/office/drawing/2014/main" val="1279195435"/>
                    </a:ext>
                  </a:extLst>
                </a:gridCol>
                <a:gridCol w="3869356">
                  <a:extLst>
                    <a:ext uri="{9D8B030D-6E8A-4147-A177-3AD203B41FA5}">
                      <a16:colId xmlns:a16="http://schemas.microsoft.com/office/drawing/2014/main" val="878280392"/>
                    </a:ext>
                  </a:extLst>
                </a:gridCol>
                <a:gridCol w="4283242">
                  <a:extLst>
                    <a:ext uri="{9D8B030D-6E8A-4147-A177-3AD203B41FA5}">
                      <a16:colId xmlns:a16="http://schemas.microsoft.com/office/drawing/2014/main" val="1748767498"/>
                    </a:ext>
                  </a:extLst>
                </a:gridCol>
              </a:tblGrid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Personality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Wants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Fears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2836890"/>
                  </a:ext>
                </a:extLst>
              </a:tr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No Pressure Guidance / To feel heard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Losing Security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5979332"/>
                  </a:ext>
                </a:extLst>
              </a:tr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Compliment / Attention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Being Rejected (un-liked)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98522"/>
                  </a:ext>
                </a:extLst>
              </a:tr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 be the decision maker / You to hurry Up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Being taken advantage of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242509"/>
                  </a:ext>
                </a:extLst>
              </a:tr>
              <a:tr h="7069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Details / Patience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Criticism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3111319"/>
                  </a:ext>
                </a:extLst>
              </a:tr>
            </a:tbl>
          </a:graphicData>
        </a:graphic>
      </p:graphicFrame>
      <p:pic>
        <p:nvPicPr>
          <p:cNvPr id="5" name="Picture 4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A16B9A83-D387-4A7D-8A78-F154F77A36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811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572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0AF4F2BA-3C03-4E2C-8ABC-0949B61B3C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Placeholder 5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8D7EF55-913F-47D3-BB28-74DEE9E00C61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6" b="3987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F756876-3D9C-4A79-B270-F389DF803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6218" y="2034079"/>
            <a:ext cx="10058400" cy="356616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www.thegeniuslinks.com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07787ED-5EDC-4C54-AD87-55B60D0FE3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>
            <a:extLst>
              <a:ext uri="{FF2B5EF4-FFF2-40B4-BE49-F238E27FC236}">
                <a16:creationId xmlns:a16="http://schemas.microsoft.com/office/drawing/2014/main" id="{B40A8CA7-7D5A-43B0-A1A0-B558ECA9E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A8D3830C-74F3-43EE-BA6A-700FFF0489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811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37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36">
            <a:extLst>
              <a:ext uri="{FF2B5EF4-FFF2-40B4-BE49-F238E27FC236}">
                <a16:creationId xmlns:a16="http://schemas.microsoft.com/office/drawing/2014/main" id="{416A0E3C-60E6-4F39-BC55-5F7C224E1F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1" name="Straight Connector 138">
            <a:extLst>
              <a:ext uri="{FF2B5EF4-FFF2-40B4-BE49-F238E27FC236}">
                <a16:creationId xmlns:a16="http://schemas.microsoft.com/office/drawing/2014/main" id="{C5025DAC-8B93-4160-B017-3A274A5828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32" name="Rectangle 140">
            <a:extLst>
              <a:ext uri="{FF2B5EF4-FFF2-40B4-BE49-F238E27FC236}">
                <a16:creationId xmlns:a16="http://schemas.microsoft.com/office/drawing/2014/main" id="{990D0034-F768-41E7-85D4-F38C4DE857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Why Texting Is the Future of Recruiting | Inc.com">
            <a:extLst>
              <a:ext uri="{FF2B5EF4-FFF2-40B4-BE49-F238E27FC236}">
                <a16:creationId xmlns:a16="http://schemas.microsoft.com/office/drawing/2014/main" id="{25635766-1584-44EA-B4C9-38E6C7D4B0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75" r="5597"/>
          <a:stretch/>
        </p:blipFill>
        <p:spPr bwMode="auto">
          <a:xfrm>
            <a:off x="8195" y="-12678"/>
            <a:ext cx="12186315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142">
            <a:extLst>
              <a:ext uri="{FF2B5EF4-FFF2-40B4-BE49-F238E27FC236}">
                <a16:creationId xmlns:a16="http://schemas.microsoft.com/office/drawing/2014/main" id="{95B38FD6-641F-41BF-B466-C1C636642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07474" y="1238442"/>
            <a:ext cx="3635926" cy="4355751"/>
          </a:xfrm>
          <a:prstGeom prst="rect">
            <a:avLst/>
          </a:prstGeom>
          <a:solidFill>
            <a:srgbClr val="000000">
              <a:alpha val="7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">
            <a:extLst>
              <a:ext uri="{FF2B5EF4-FFF2-40B4-BE49-F238E27FC236}">
                <a16:creationId xmlns:a16="http://schemas.microsoft.com/office/drawing/2014/main" id="{5FAEA647-5C9B-4177-BED9-FE8BF8F2E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648" y="1419273"/>
            <a:ext cx="3153580" cy="135818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TEXT EVERYONE</a:t>
            </a:r>
          </a:p>
        </p:txBody>
      </p: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6BF9119E-766E-4526-AAE5-639F577C04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8277" y="2865016"/>
            <a:ext cx="29260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9B0723-16B9-4685-82B2-92BB7F73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48648" y="2978254"/>
            <a:ext cx="3153580" cy="2444238"/>
          </a:xfrm>
        </p:spPr>
        <p:txBody>
          <a:bodyPr vert="horz" lIns="0" tIns="45720" rIns="0" bIns="45720" rtlCol="0">
            <a:normAutofit/>
          </a:bodyPr>
          <a:lstStyle/>
          <a:p>
            <a:r>
              <a:rPr lang="en-US" sz="1600" dirty="0"/>
              <a:t>Psychology behind the Call/text</a:t>
            </a:r>
          </a:p>
          <a:p>
            <a:r>
              <a:rPr lang="en-US" sz="1600" dirty="0"/>
              <a:t>Why Texting works better?</a:t>
            </a:r>
          </a:p>
          <a:p>
            <a:r>
              <a:rPr lang="en-US" sz="1600" dirty="0"/>
              <a:t>To emoji or not?</a:t>
            </a:r>
          </a:p>
          <a:p>
            <a:endParaRPr lang="en-US" sz="1600" dirty="0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1FE461C7-FF45-427F-83D7-18DFBD481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704D62-41A2-4BB7-860A-B7CA558799E5}"/>
              </a:ext>
            </a:extLst>
          </p:cNvPr>
          <p:cNvSpPr/>
          <p:nvPr/>
        </p:nvSpPr>
        <p:spPr>
          <a:xfrm>
            <a:off x="768986" y="1162735"/>
            <a:ext cx="22765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BONUS</a:t>
            </a:r>
          </a:p>
        </p:txBody>
      </p:sp>
      <p:pic>
        <p:nvPicPr>
          <p:cNvPr id="39" name="Picture 38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602BEC92-9100-43A3-BC66-A9BFD879F3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811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2554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DAF3-2E9A-4AC0-8A90-4CF8701D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9933" y="693314"/>
            <a:ext cx="9989036" cy="1193968"/>
          </a:xfr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kern="1200" dirty="0">
                <a:solidFill>
                  <a:srgbClr val="3F3F3F"/>
                </a:solidFill>
                <a:latin typeface="+mj-lt"/>
                <a:ea typeface="+mj-ea"/>
                <a:cs typeface="+mj-cs"/>
              </a:rPr>
              <a:t>Gut Check Moment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F9579-F02C-4457-A4FE-996EAC6A5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9933" y="3204908"/>
            <a:ext cx="4749977" cy="2959777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000" dirty="0"/>
              <a:t>I am excellent at handling prospects and converting them into customers.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8284681-42AC-4342-8B58-DEE50CD0ED63}"/>
              </a:ext>
            </a:extLst>
          </p:cNvPr>
          <p:cNvSpPr txBox="1">
            <a:spLocks/>
          </p:cNvSpPr>
          <p:nvPr/>
        </p:nvSpPr>
        <p:spPr>
          <a:xfrm>
            <a:off x="6417729" y="3204908"/>
            <a:ext cx="5245525" cy="29597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00100" indent="-514350">
              <a:buFont typeface="+mj-lt"/>
              <a:buAutoNum type="alphaUcPeriod"/>
            </a:pPr>
            <a:r>
              <a:rPr lang="en-US" dirty="0"/>
              <a:t>I can say that this is my situation today</a:t>
            </a:r>
          </a:p>
          <a:p>
            <a:pPr marL="800100" indent="-514350">
              <a:buFont typeface="+mj-lt"/>
              <a:buAutoNum type="alphaUcPeriod"/>
            </a:pPr>
            <a:r>
              <a:rPr lang="en-US" dirty="0"/>
              <a:t>I wish I could say this is my situation today</a:t>
            </a:r>
          </a:p>
          <a:p>
            <a:pPr marL="800100" indent="-514350">
              <a:buFont typeface="+mj-lt"/>
              <a:buAutoNum type="alphaUcPeriod"/>
            </a:pPr>
            <a:r>
              <a:rPr lang="en-US" dirty="0"/>
              <a:t>This statement doesn’t apply to my situation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7BCC5E1-E4D0-4329-A7A5-EABE462B106D}"/>
              </a:ext>
            </a:extLst>
          </p:cNvPr>
          <p:cNvSpPr txBox="1">
            <a:spLocks/>
          </p:cNvSpPr>
          <p:nvPr/>
        </p:nvSpPr>
        <p:spPr>
          <a:xfrm>
            <a:off x="2734897" y="2374084"/>
            <a:ext cx="1600046" cy="514166"/>
          </a:xfrm>
          <a:prstGeom prst="rect">
            <a:avLst/>
          </a:prstGeo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3F3F3F"/>
                </a:solidFill>
              </a:rPr>
              <a:t>Read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F99DCA2-9AFF-401A-B53D-BBDE64976466}"/>
              </a:ext>
            </a:extLst>
          </p:cNvPr>
          <p:cNvSpPr txBox="1">
            <a:spLocks/>
          </p:cNvSpPr>
          <p:nvPr/>
        </p:nvSpPr>
        <p:spPr>
          <a:xfrm>
            <a:off x="8240469" y="2374084"/>
            <a:ext cx="1600046" cy="514166"/>
          </a:xfrm>
          <a:prstGeom prst="rect">
            <a:avLst/>
          </a:prstGeom>
          <a:solidFill>
            <a:srgbClr val="FFFFFF"/>
          </a:solidFill>
          <a:ln w="38100">
            <a:solidFill>
              <a:srgbClr val="7F7F7F"/>
            </a:solidFill>
            <a:miter lim="800000"/>
          </a:ln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>
                <a:solidFill>
                  <a:srgbClr val="3F3F3F"/>
                </a:solidFill>
              </a:rPr>
              <a:t>Evaluate</a:t>
            </a:r>
          </a:p>
        </p:txBody>
      </p:sp>
      <p:pic>
        <p:nvPicPr>
          <p:cNvPr id="12" name="Picture 11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D2BEEBF0-0E13-4932-93D2-60EAF2114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811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5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/>
      <p:bldP spid="8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4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4255687-A162-460B-9447-11097E8AD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203018" y="891512"/>
            <a:ext cx="5785963" cy="507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66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Rectangle 134">
            <a:extLst>
              <a:ext uri="{FF2B5EF4-FFF2-40B4-BE49-F238E27FC236}">
                <a16:creationId xmlns:a16="http://schemas.microsoft.com/office/drawing/2014/main" id="{39E3965E-AC41-4711-9D10-E25ABB132D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F5DC8C3-BA5F-4EED-BB9A-A14272BD82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ectangle 13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D7C857-4463-4808-8821-1DA6C142C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814" y="640080"/>
            <a:ext cx="3659246" cy="285031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>
                <a:solidFill>
                  <a:srgbClr val="FFFFFF"/>
                </a:solidFill>
              </a:rPr>
              <a:t>CHANGE YOUR LANGUAGE</a:t>
            </a:r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two people talking">
            <a:extLst>
              <a:ext uri="{FF2B5EF4-FFF2-40B4-BE49-F238E27FC236}">
                <a16:creationId xmlns:a16="http://schemas.microsoft.com/office/drawing/2014/main" id="{B50A51F0-9312-40D4-BF08-DB49D505FF3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6441"/>
          <a:stretch/>
        </p:blipFill>
        <p:spPr bwMode="auto">
          <a:xfrm>
            <a:off x="4635095" y="10"/>
            <a:ext cx="755688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0494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5AC87-9F0A-4140-930E-E7E02A58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is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AF44D-405B-4C9E-BEC5-F9279F4B0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Brain cannot process the Negative in Language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40ACA27-E6AB-4519-9ECC-41A35DF649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036320" y="3028778"/>
            <a:ext cx="5505450" cy="2516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no problem">
            <a:extLst>
              <a:ext uri="{FF2B5EF4-FFF2-40B4-BE49-F238E27FC236}">
                <a16:creationId xmlns:a16="http://schemas.microsoft.com/office/drawing/2014/main" id="{17B17A39-104C-458C-BF0E-4383EEE61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697" y="2100068"/>
            <a:ext cx="3769023" cy="376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DC8D86C5-E41A-4EFB-A699-E4283E4D19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811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4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4255687-A162-460B-9447-11097E8AD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222104" y="905933"/>
            <a:ext cx="3779796" cy="5039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278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584AB37-884C-4886-8390-A8DE0F6589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" y="0"/>
            <a:ext cx="1219198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7B24C4-1E65-4F0E-A5EA-02A60B350FED}"/>
              </a:ext>
            </a:extLst>
          </p:cNvPr>
          <p:cNvSpPr txBox="1">
            <a:spLocks/>
          </p:cNvSpPr>
          <p:nvPr/>
        </p:nvSpPr>
        <p:spPr>
          <a:xfrm>
            <a:off x="643467" y="516835"/>
            <a:ext cx="3448259" cy="16665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solidFill>
                  <a:srgbClr val="FFFFFF"/>
                </a:solidFill>
              </a:rPr>
              <a:t>Mirroring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2C432BB-52D4-4CD7-A566-5335E62CC4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3686" y="2353592"/>
            <a:ext cx="329184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534713-5BEB-4D3C-BDAE-A6F26781D41C}"/>
              </a:ext>
            </a:extLst>
          </p:cNvPr>
          <p:cNvSpPr txBox="1">
            <a:spLocks/>
          </p:cNvSpPr>
          <p:nvPr/>
        </p:nvSpPr>
        <p:spPr>
          <a:xfrm>
            <a:off x="643467" y="2546224"/>
            <a:ext cx="3448259" cy="3342747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bri" panose="020F0502020204030204" pitchFamily="34" charset="0"/>
              <a:buNone/>
            </a:pPr>
            <a:r>
              <a:rPr lang="en-US" sz="1800">
                <a:solidFill>
                  <a:srgbClr val="FFFFFF"/>
                </a:solidFill>
              </a:rPr>
              <a:t>Matching and Mirroring is key</a:t>
            </a:r>
          </a:p>
          <a:p>
            <a:pPr marL="1115568" lvl="3" indent="-457200"/>
            <a:r>
              <a:rPr lang="en-US" sz="1800">
                <a:solidFill>
                  <a:srgbClr val="FFFFFF"/>
                </a:solidFill>
              </a:rPr>
              <a:t>Physical movements (3-5 seconds)</a:t>
            </a:r>
          </a:p>
          <a:p>
            <a:pPr marL="1115568" lvl="3" indent="-457200"/>
            <a:r>
              <a:rPr lang="en-US" sz="1800">
                <a:solidFill>
                  <a:srgbClr val="FFFFFF"/>
                </a:solidFill>
              </a:rPr>
              <a:t>Posture </a:t>
            </a:r>
          </a:p>
          <a:p>
            <a:pPr marL="1115568" lvl="3" indent="-457200"/>
            <a:r>
              <a:rPr lang="en-US" sz="1800">
                <a:solidFill>
                  <a:srgbClr val="FFFFFF"/>
                </a:solidFill>
              </a:rPr>
              <a:t>Volume</a:t>
            </a:r>
          </a:p>
          <a:p>
            <a:pPr marL="1115568" lvl="3" indent="-457200"/>
            <a:r>
              <a:rPr lang="en-US" sz="1800">
                <a:solidFill>
                  <a:srgbClr val="FFFFFF"/>
                </a:solidFill>
              </a:rPr>
              <a:t>Speed</a:t>
            </a:r>
          </a:p>
          <a:p>
            <a:pPr marL="1115568" lvl="3" indent="-457200"/>
            <a:r>
              <a:rPr lang="en-US" sz="1800" b="1" u="sng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Wording</a:t>
            </a:r>
            <a:endParaRPr lang="en-US" sz="1800" b="1" u="sng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Picture 6" descr="Image result for staring into a mirror">
            <a:extLst>
              <a:ext uri="{FF2B5EF4-FFF2-40B4-BE49-F238E27FC236}">
                <a16:creationId xmlns:a16="http://schemas.microsoft.com/office/drawing/2014/main" id="{F9D57E25-CCC3-43B0-B9CB-023B72FAAA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67"/>
          <a:stretch/>
        </p:blipFill>
        <p:spPr bwMode="auto">
          <a:xfrm>
            <a:off x="4654296" y="10"/>
            <a:ext cx="7537703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60513D82-6FC1-4EA2-AE98-1A2F23082C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1859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0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75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25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500"/>
                            </p:stCondLst>
                            <p:childTnLst>
                              <p:par>
                                <p:cTn id="29" presetID="26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34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652BD35A-BC99-4831-A358-06E2CEB96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noFill/>
          <a:ln w="69850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4255687-A162-460B-9447-11097E8AD6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222104" y="911272"/>
            <a:ext cx="3779796" cy="502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8938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Rectangle 141">
            <a:extLst>
              <a:ext uri="{FF2B5EF4-FFF2-40B4-BE49-F238E27FC236}">
                <a16:creationId xmlns:a16="http://schemas.microsoft.com/office/drawing/2014/main" id="{A8E9C91B-7EAD-4562-AB0E-DFB9663AE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1497DE5-0939-4D1D-9350-0C5E1B209C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5CCC70ED-6C63-4537-B7EB-51990D6C0A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24" y="457200"/>
            <a:ext cx="11274552" cy="59436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76E24C1-2968-40DC-A36E-F6B85F0F0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732" y="521208"/>
            <a:ext cx="11146536" cy="58155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F0D924-0241-4391-B7F4-172BCFF47F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706" y="905933"/>
            <a:ext cx="9080591" cy="5039728"/>
          </a:xfrm>
          <a:prstGeom prst="rect">
            <a:avLst/>
          </a:prstGeom>
        </p:spPr>
      </p:pic>
      <p:pic>
        <p:nvPicPr>
          <p:cNvPr id="13" name="Picture 12" descr="A picture containing light, clock, drawing&#10;&#10;Description automatically generated">
            <a:extLst>
              <a:ext uri="{FF2B5EF4-FFF2-40B4-BE49-F238E27FC236}">
                <a16:creationId xmlns:a16="http://schemas.microsoft.com/office/drawing/2014/main" id="{0A4508AF-D13E-47D1-957A-692BE710BE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474" y="5647938"/>
            <a:ext cx="1555037" cy="59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44429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">
      <a:dk1>
        <a:srgbClr val="000000"/>
      </a:dk1>
      <a:lt1>
        <a:srgbClr val="FFFFFF"/>
      </a:lt1>
      <a:dk2>
        <a:srgbClr val="3B3921"/>
      </a:dk2>
      <a:lt2>
        <a:srgbClr val="E8E5E2"/>
      </a:lt2>
      <a:accent1>
        <a:srgbClr val="85A4C6"/>
      </a:accent1>
      <a:accent2>
        <a:srgbClr val="71ACB3"/>
      </a:accent2>
      <a:accent3>
        <a:srgbClr val="7BAC9C"/>
      </a:accent3>
      <a:accent4>
        <a:srgbClr val="70B281"/>
      </a:accent4>
      <a:accent5>
        <a:srgbClr val="83AD7B"/>
      </a:accent5>
      <a:accent6>
        <a:srgbClr val="8FAB6B"/>
      </a:accent6>
      <a:hlink>
        <a:srgbClr val="9B7E5E"/>
      </a:hlink>
      <a:folHlink>
        <a:srgbClr val="82828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184</Words>
  <Application>Microsoft Office PowerPoint</Application>
  <PresentationFormat>Widescreen</PresentationFormat>
  <Paragraphs>65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Calibri Light</vt:lpstr>
      <vt:lpstr>RetrospectVTI</vt:lpstr>
      <vt:lpstr>3 Things to Increase Sales-TODAY</vt:lpstr>
      <vt:lpstr>Gut Check Moment</vt:lpstr>
      <vt:lpstr>PowerPoint Presentation</vt:lpstr>
      <vt:lpstr>CHANGE YOUR LANGUAGE</vt:lpstr>
      <vt:lpstr>Everything is Input</vt:lpstr>
      <vt:lpstr>PowerPoint Presentation</vt:lpstr>
      <vt:lpstr>PowerPoint Presentation</vt:lpstr>
      <vt:lpstr>PowerPoint Presentation</vt:lpstr>
      <vt:lpstr>PowerPoint Presentation</vt:lpstr>
      <vt:lpstr>Personality Types – Selling Guides</vt:lpstr>
      <vt:lpstr>What does each one want / fear</vt:lpstr>
      <vt:lpstr>www.thegeniuslinks.com</vt:lpstr>
      <vt:lpstr>TEXT EVERYONE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Things to Increase Sales-TODAY</dc:title>
  <dc:creator>Joe Ingram</dc:creator>
  <cp:lastModifiedBy>Joe Ingram</cp:lastModifiedBy>
  <cp:revision>1</cp:revision>
  <dcterms:created xsi:type="dcterms:W3CDTF">2020-04-10T23:00:36Z</dcterms:created>
  <dcterms:modified xsi:type="dcterms:W3CDTF">2020-04-10T23:10:15Z</dcterms:modified>
</cp:coreProperties>
</file>