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78" r:id="rId2"/>
  </p:sldMasterIdLst>
  <p:notesMasterIdLst>
    <p:notesMasterId r:id="rId22"/>
  </p:notesMasterIdLst>
  <p:handoutMasterIdLst>
    <p:handoutMasterId r:id="rId23"/>
  </p:handoutMasterIdLst>
  <p:sldIdLst>
    <p:sldId id="845" r:id="rId3"/>
    <p:sldId id="2134804525" r:id="rId4"/>
    <p:sldId id="2134804508" r:id="rId5"/>
    <p:sldId id="1589" r:id="rId6"/>
    <p:sldId id="2134804510" r:id="rId7"/>
    <p:sldId id="2147470052" r:id="rId8"/>
    <p:sldId id="2134804515" r:id="rId9"/>
    <p:sldId id="1234" r:id="rId10"/>
    <p:sldId id="2134804514" r:id="rId11"/>
    <p:sldId id="364" r:id="rId12"/>
    <p:sldId id="809" r:id="rId13"/>
    <p:sldId id="789" r:id="rId14"/>
    <p:sldId id="2147470054" r:id="rId15"/>
    <p:sldId id="2134804526" r:id="rId16"/>
    <p:sldId id="2147470055" r:id="rId17"/>
    <p:sldId id="359" r:id="rId18"/>
    <p:sldId id="348" r:id="rId19"/>
    <p:sldId id="1170" r:id="rId20"/>
    <p:sldId id="270" r:id="rId2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pos="558"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y Morrow" initials="CM" lastIdx="5" clrIdx="0">
    <p:extLst>
      <p:ext uri="{19B8F6BF-5375-455C-9EA6-DF929625EA0E}">
        <p15:presenceInfo xmlns:p15="http://schemas.microsoft.com/office/powerpoint/2012/main" userId="f866e9e2df50d0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82C"/>
    <a:srgbClr val="C65224"/>
    <a:srgbClr val="E48312"/>
    <a:srgbClr val="404040"/>
    <a:srgbClr val="F0EEE8"/>
    <a:srgbClr val="005C3C"/>
    <a:srgbClr val="80C9E3"/>
    <a:srgbClr val="F5E9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66" autoAdjust="0"/>
    <p:restoredTop sz="89952" autoAdjust="0"/>
  </p:normalViewPr>
  <p:slideViewPr>
    <p:cSldViewPr snapToGrid="0">
      <p:cViewPr varScale="1">
        <p:scale>
          <a:sx n="99" d="100"/>
          <a:sy n="99" d="100"/>
        </p:scale>
        <p:origin x="1554" y="90"/>
      </p:cViewPr>
      <p:guideLst>
        <p:guide pos="2880"/>
        <p:guide pos="558"/>
        <p:guide orient="horz" pos="2160"/>
      </p:guideLst>
    </p:cSldViewPr>
  </p:slideViewPr>
  <p:outlineViewPr>
    <p:cViewPr>
      <p:scale>
        <a:sx n="33" d="100"/>
        <a:sy n="33" d="100"/>
      </p:scale>
      <p:origin x="0" y="-3576"/>
    </p:cViewPr>
  </p:outlineViewPr>
  <p:notesTextViewPr>
    <p:cViewPr>
      <p:scale>
        <a:sx n="3" d="2"/>
        <a:sy n="3" d="2"/>
      </p:scale>
      <p:origin x="0" y="0"/>
    </p:cViewPr>
  </p:notesTextViewPr>
  <p:sorterViewPr>
    <p:cViewPr varScale="1">
      <p:scale>
        <a:sx n="1" d="1"/>
        <a:sy n="1" d="1"/>
      </p:scale>
      <p:origin x="0" y="-774"/>
    </p:cViewPr>
  </p:sorterViewPr>
  <p:notesViewPr>
    <p:cSldViewPr snapToGrid="0">
      <p:cViewPr varScale="1">
        <p:scale>
          <a:sx n="59" d="100"/>
          <a:sy n="59" d="100"/>
        </p:scale>
        <p:origin x="2342"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M. Bladen" userId="4f83ac9e1f09f470" providerId="LiveId" clId="{0FDA2FB1-4D3A-437B-BA94-86BAA04EBFB2}"/>
    <pc:docChg chg="custSel modSld">
      <pc:chgData name="Amy M. Bladen" userId="4f83ac9e1f09f470" providerId="LiveId" clId="{0FDA2FB1-4D3A-437B-BA94-86BAA04EBFB2}" dt="2024-11-12T15:12:29.488" v="3" actId="20577"/>
      <pc:docMkLst>
        <pc:docMk/>
      </pc:docMkLst>
      <pc:sldChg chg="modSp mod">
        <pc:chgData name="Amy M. Bladen" userId="4f83ac9e1f09f470" providerId="LiveId" clId="{0FDA2FB1-4D3A-437B-BA94-86BAA04EBFB2}" dt="2024-11-12T15:12:29.488" v="3" actId="20577"/>
        <pc:sldMkLst>
          <pc:docMk/>
          <pc:sldMk cId="336299640" sldId="809"/>
        </pc:sldMkLst>
        <pc:spChg chg="mod">
          <ac:chgData name="Amy M. Bladen" userId="4f83ac9e1f09f470" providerId="LiveId" clId="{0FDA2FB1-4D3A-437B-BA94-86BAA04EBFB2}" dt="2024-11-12T15:12:29.488" v="3" actId="20577"/>
          <ac:spMkLst>
            <pc:docMk/>
            <pc:sldMk cId="336299640" sldId="809"/>
            <ac:spMk id="7" creationId="{BFE0A370-D9D5-D6F5-5EF8-8B9BD155799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883415-E49D-4F0B-AECF-CE83011D9624}"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A09C5B46-E6F5-4DD9-94F4-8E8C89606649}">
      <dgm:prSet phldrT="[Text]" custT="1"/>
      <dgm:spPr>
        <a:solidFill>
          <a:schemeClr val="bg1"/>
        </a:solidFill>
      </dgm:spPr>
      <dgm:t>
        <a:bodyPr anchor="t"/>
        <a:lstStyle/>
        <a:p>
          <a:r>
            <a:rPr lang="en-US" sz="1400" b="1" dirty="0">
              <a:solidFill>
                <a:schemeClr val="accent1"/>
              </a:solidFill>
            </a:rPr>
            <a:t>Leadership</a:t>
          </a:r>
        </a:p>
        <a:p>
          <a:r>
            <a:rPr lang="en-US" sz="1200" b="0" dirty="0">
              <a:solidFill>
                <a:schemeClr val="tx1">
                  <a:lumMod val="85000"/>
                  <a:lumOff val="15000"/>
                </a:schemeClr>
              </a:solidFill>
            </a:rPr>
            <a:t>Articulate direction and inspire followers</a:t>
          </a:r>
        </a:p>
        <a:p>
          <a:endParaRPr lang="en-US" sz="1200" b="0" dirty="0">
            <a:solidFill>
              <a:schemeClr val="tx1">
                <a:lumMod val="85000"/>
                <a:lumOff val="15000"/>
              </a:schemeClr>
            </a:solidFill>
          </a:endParaRPr>
        </a:p>
        <a:p>
          <a:endParaRPr lang="en-US" sz="1200" b="1" dirty="0">
            <a:solidFill>
              <a:schemeClr val="accent1"/>
            </a:solidFill>
          </a:endParaRPr>
        </a:p>
      </dgm:t>
    </dgm:pt>
    <dgm:pt modelId="{C078D17B-A25A-495C-B200-DFC1728620E3}" type="parTrans" cxnId="{B6B6DF01-98B3-4A26-A06C-FA593FEA9F63}">
      <dgm:prSet/>
      <dgm:spPr/>
      <dgm:t>
        <a:bodyPr/>
        <a:lstStyle/>
        <a:p>
          <a:endParaRPr lang="en-US" sz="1400"/>
        </a:p>
      </dgm:t>
    </dgm:pt>
    <dgm:pt modelId="{48D1B940-F735-40C8-97EA-8F13156807AA}" type="sibTrans" cxnId="{B6B6DF01-98B3-4A26-A06C-FA593FEA9F63}">
      <dgm:prSet/>
      <dgm:spPr/>
      <dgm:t>
        <a:bodyPr/>
        <a:lstStyle/>
        <a:p>
          <a:endParaRPr lang="en-US" sz="1400"/>
        </a:p>
      </dgm:t>
    </dgm:pt>
    <dgm:pt modelId="{463B9959-7F2F-4936-B3B6-1FD41F9F3FED}">
      <dgm:prSet phldrT="[Text]" custT="1"/>
      <dgm:spPr>
        <a:solidFill>
          <a:schemeClr val="bg1"/>
        </a:solidFill>
      </dgm:spPr>
      <dgm:t>
        <a:bodyPr anchor="t"/>
        <a:lstStyle/>
        <a:p>
          <a:r>
            <a:rPr lang="en-US" sz="1400" b="1" dirty="0">
              <a:solidFill>
                <a:schemeClr val="accent1"/>
              </a:solidFill>
            </a:rPr>
            <a:t>Teamwork</a:t>
          </a:r>
        </a:p>
        <a:p>
          <a:r>
            <a:rPr lang="en-US" sz="1200" b="0" dirty="0">
              <a:solidFill>
                <a:schemeClr val="tx1">
                  <a:lumMod val="75000"/>
                  <a:lumOff val="25000"/>
                </a:schemeClr>
              </a:solidFill>
            </a:rPr>
            <a:t>Form and maintain internal working relationships and trust</a:t>
          </a:r>
        </a:p>
      </dgm:t>
    </dgm:pt>
    <dgm:pt modelId="{E44D65AB-2FCE-4370-B0B1-FC96C0A24518}" type="parTrans" cxnId="{5C237B65-AD31-4294-80C6-1F282083F632}">
      <dgm:prSet/>
      <dgm:spPr/>
      <dgm:t>
        <a:bodyPr/>
        <a:lstStyle/>
        <a:p>
          <a:endParaRPr lang="en-US" sz="1400"/>
        </a:p>
      </dgm:t>
    </dgm:pt>
    <dgm:pt modelId="{2FCB35AE-06F7-4322-947C-D741F1003CF3}" type="sibTrans" cxnId="{5C237B65-AD31-4294-80C6-1F282083F632}">
      <dgm:prSet/>
      <dgm:spPr/>
      <dgm:t>
        <a:bodyPr/>
        <a:lstStyle/>
        <a:p>
          <a:endParaRPr lang="en-US" sz="1400"/>
        </a:p>
      </dgm:t>
    </dgm:pt>
    <dgm:pt modelId="{4BB78AC9-BDC1-4B37-B746-4AF7A6EA2890}">
      <dgm:prSet phldrT="[Text]" custT="1"/>
      <dgm:spPr>
        <a:solidFill>
          <a:schemeClr val="bg1"/>
        </a:solidFill>
      </dgm:spPr>
      <dgm:t>
        <a:bodyPr anchor="t"/>
        <a:lstStyle/>
        <a:p>
          <a:r>
            <a:rPr lang="en-US" sz="1400" b="1" dirty="0">
              <a:solidFill>
                <a:schemeClr val="accent1"/>
              </a:solidFill>
            </a:rPr>
            <a:t>Execution</a:t>
          </a:r>
        </a:p>
        <a:p>
          <a:r>
            <a:rPr lang="en-US" sz="1200" b="0" dirty="0">
              <a:solidFill>
                <a:schemeClr val="tx1">
                  <a:lumMod val="75000"/>
                  <a:lumOff val="25000"/>
                </a:schemeClr>
              </a:solidFill>
            </a:rPr>
            <a:t>Manage processes, projects, operations and teams to “get things done” efficiently</a:t>
          </a:r>
        </a:p>
        <a:p>
          <a:endParaRPr lang="en-US" sz="1200" b="0" dirty="0">
            <a:solidFill>
              <a:schemeClr val="accent1"/>
            </a:solidFill>
          </a:endParaRPr>
        </a:p>
      </dgm:t>
    </dgm:pt>
    <dgm:pt modelId="{99638428-EF21-496C-8F05-21965D73DD4A}" type="parTrans" cxnId="{29AFB55F-3C6A-4BFB-B5CF-1E4B47B4A678}">
      <dgm:prSet/>
      <dgm:spPr/>
      <dgm:t>
        <a:bodyPr/>
        <a:lstStyle/>
        <a:p>
          <a:endParaRPr lang="en-US" sz="1400"/>
        </a:p>
      </dgm:t>
    </dgm:pt>
    <dgm:pt modelId="{6369F44F-7590-4C8F-8701-3496D3583C3F}" type="sibTrans" cxnId="{29AFB55F-3C6A-4BFB-B5CF-1E4B47B4A678}">
      <dgm:prSet/>
      <dgm:spPr/>
      <dgm:t>
        <a:bodyPr/>
        <a:lstStyle/>
        <a:p>
          <a:endParaRPr lang="en-US" sz="1400"/>
        </a:p>
      </dgm:t>
    </dgm:pt>
    <dgm:pt modelId="{D76A3E7D-C4ED-48D3-A725-16C9B986CE4D}">
      <dgm:prSet phldrT="[Text]" custT="1"/>
      <dgm:spPr>
        <a:solidFill>
          <a:schemeClr val="bg1"/>
        </a:solidFill>
      </dgm:spPr>
      <dgm:t>
        <a:bodyPr/>
        <a:lstStyle/>
        <a:p>
          <a:r>
            <a:rPr lang="en-US" sz="1400" b="1" dirty="0">
              <a:solidFill>
                <a:schemeClr val="accent1"/>
              </a:solidFill>
            </a:rPr>
            <a:t>Market Innovation</a:t>
          </a:r>
        </a:p>
        <a:p>
          <a:r>
            <a:rPr lang="en-US" sz="1200" b="0" dirty="0">
              <a:solidFill>
                <a:schemeClr val="tx1">
                  <a:lumMod val="75000"/>
                  <a:lumOff val="25000"/>
                </a:schemeClr>
              </a:solidFill>
            </a:rPr>
            <a:t>Apply knowledge of competitor/customer needs to adapt, improve &amp; invent</a:t>
          </a:r>
        </a:p>
      </dgm:t>
    </dgm:pt>
    <dgm:pt modelId="{E8A1D155-2EBF-4514-BFA1-677E9DAA3102}" type="parTrans" cxnId="{151311D8-3BE9-4846-9F62-36970D1CC836}">
      <dgm:prSet/>
      <dgm:spPr/>
      <dgm:t>
        <a:bodyPr/>
        <a:lstStyle/>
        <a:p>
          <a:endParaRPr lang="en-US" sz="1400"/>
        </a:p>
      </dgm:t>
    </dgm:pt>
    <dgm:pt modelId="{27DBE7E1-B3D2-43E3-BD5F-67395E6057B6}" type="sibTrans" cxnId="{151311D8-3BE9-4846-9F62-36970D1CC836}">
      <dgm:prSet/>
      <dgm:spPr/>
      <dgm:t>
        <a:bodyPr/>
        <a:lstStyle/>
        <a:p>
          <a:endParaRPr lang="en-US" sz="1400"/>
        </a:p>
      </dgm:t>
    </dgm:pt>
    <dgm:pt modelId="{11705520-9E48-4653-A63E-156236446746}">
      <dgm:prSet phldrT="[Text]" custT="1"/>
      <dgm:spPr>
        <a:solidFill>
          <a:schemeClr val="bg1"/>
        </a:solidFill>
      </dgm:spPr>
      <dgm:t>
        <a:bodyPr anchor="t"/>
        <a:lstStyle/>
        <a:p>
          <a:r>
            <a:rPr lang="en-US" sz="1200" b="0" dirty="0">
              <a:solidFill>
                <a:schemeClr val="tx1">
                  <a:lumMod val="75000"/>
                  <a:lumOff val="25000"/>
                </a:schemeClr>
              </a:solidFill>
            </a:rPr>
            <a:t> </a:t>
          </a:r>
          <a:r>
            <a:rPr lang="en-US" sz="1400" b="1" dirty="0">
              <a:solidFill>
                <a:schemeClr val="accent1"/>
              </a:solidFill>
            </a:rPr>
            <a:t>Technical</a:t>
          </a:r>
        </a:p>
        <a:p>
          <a:r>
            <a:rPr lang="en-US" sz="1200" dirty="0">
              <a:solidFill>
                <a:schemeClr val="tx1">
                  <a:lumMod val="75000"/>
                  <a:lumOff val="25000"/>
                </a:schemeClr>
              </a:solidFill>
            </a:rPr>
            <a:t>Utilize mastery of the core disciplines of the business to gain competitive advantage </a:t>
          </a:r>
          <a:endParaRPr lang="en-US" sz="1200" b="0" dirty="0">
            <a:solidFill>
              <a:schemeClr val="tx1">
                <a:lumMod val="75000"/>
                <a:lumOff val="25000"/>
              </a:schemeClr>
            </a:solidFill>
          </a:endParaRPr>
        </a:p>
      </dgm:t>
    </dgm:pt>
    <dgm:pt modelId="{107254D6-87C0-429C-85E2-C1058E152140}" type="parTrans" cxnId="{AA111364-83AE-4B9D-BD51-3CE26EF80D1C}">
      <dgm:prSet/>
      <dgm:spPr/>
      <dgm:t>
        <a:bodyPr/>
        <a:lstStyle/>
        <a:p>
          <a:endParaRPr lang="en-US" sz="1400"/>
        </a:p>
      </dgm:t>
    </dgm:pt>
    <dgm:pt modelId="{80877C78-8892-4E50-A484-A6BE42DBA634}" type="sibTrans" cxnId="{AA111364-83AE-4B9D-BD51-3CE26EF80D1C}">
      <dgm:prSet/>
      <dgm:spPr/>
      <dgm:t>
        <a:bodyPr/>
        <a:lstStyle/>
        <a:p>
          <a:endParaRPr lang="en-US" sz="1400"/>
        </a:p>
      </dgm:t>
    </dgm:pt>
    <dgm:pt modelId="{B1D87313-8B25-4B9A-8891-A6E143005B52}">
      <dgm:prSet custT="1"/>
      <dgm:spPr>
        <a:solidFill>
          <a:schemeClr val="bg1"/>
        </a:solidFill>
      </dgm:spPr>
      <dgm:t>
        <a:bodyPr anchor="t"/>
        <a:lstStyle/>
        <a:p>
          <a:r>
            <a:rPr lang="en-US" sz="1400" b="1" dirty="0">
              <a:solidFill>
                <a:schemeClr val="accent1"/>
              </a:solidFill>
            </a:rPr>
            <a:t>Network</a:t>
          </a:r>
        </a:p>
        <a:p>
          <a:r>
            <a:rPr lang="en-US" sz="1200" b="0" dirty="0">
              <a:solidFill>
                <a:schemeClr val="tx1">
                  <a:lumMod val="75000"/>
                  <a:lumOff val="25000"/>
                </a:schemeClr>
              </a:solidFill>
            </a:rPr>
            <a:t>Develop and maintain critical external relationships and positive awareness in the market </a:t>
          </a:r>
        </a:p>
        <a:p>
          <a:endParaRPr lang="en-US" sz="1200" b="0" dirty="0">
            <a:solidFill>
              <a:schemeClr val="tx1">
                <a:lumMod val="75000"/>
                <a:lumOff val="25000"/>
              </a:schemeClr>
            </a:solidFill>
          </a:endParaRPr>
        </a:p>
      </dgm:t>
    </dgm:pt>
    <dgm:pt modelId="{53FAAA2E-AE1A-4474-96D3-39E062C588FD}" type="parTrans" cxnId="{16CF7517-CDDB-4F90-B2D9-93EFE1D808EB}">
      <dgm:prSet/>
      <dgm:spPr/>
      <dgm:t>
        <a:bodyPr/>
        <a:lstStyle/>
        <a:p>
          <a:endParaRPr lang="en-US" sz="1400"/>
        </a:p>
      </dgm:t>
    </dgm:pt>
    <dgm:pt modelId="{D3A7A6A4-8EBB-4EC9-9942-5B7C9DAE4C62}" type="sibTrans" cxnId="{16CF7517-CDDB-4F90-B2D9-93EFE1D808EB}">
      <dgm:prSet/>
      <dgm:spPr/>
      <dgm:t>
        <a:bodyPr/>
        <a:lstStyle/>
        <a:p>
          <a:endParaRPr lang="en-US" sz="1400"/>
        </a:p>
      </dgm:t>
    </dgm:pt>
    <dgm:pt modelId="{C046B59D-DB83-4447-AEEC-7F8F7EA81AC2}">
      <dgm:prSet custT="1"/>
      <dgm:spPr>
        <a:solidFill>
          <a:schemeClr val="bg1"/>
        </a:solidFill>
      </dgm:spPr>
      <dgm:t>
        <a:bodyPr anchor="t"/>
        <a:lstStyle/>
        <a:p>
          <a:r>
            <a:rPr lang="en-US" sz="1400" b="1" dirty="0">
              <a:solidFill>
                <a:schemeClr val="accent1"/>
              </a:solidFill>
            </a:rPr>
            <a:t>Business Development</a:t>
          </a:r>
        </a:p>
        <a:p>
          <a:r>
            <a:rPr lang="en-US" sz="1200" b="0" dirty="0">
              <a:solidFill>
                <a:schemeClr val="tx1">
                  <a:lumMod val="75000"/>
                  <a:lumOff val="25000"/>
                </a:schemeClr>
              </a:solidFill>
            </a:rPr>
            <a:t>Bring in new </a:t>
          </a:r>
          <a:r>
            <a:rPr lang="en-US" sz="1200" b="0" dirty="0">
              <a:solidFill>
                <a:schemeClr val="tx1">
                  <a:lumMod val="65000"/>
                  <a:lumOff val="35000"/>
                </a:schemeClr>
              </a:solidFill>
            </a:rPr>
            <a:t>revenue, business, or capital</a:t>
          </a:r>
          <a:endParaRPr lang="en-US" sz="1200" dirty="0">
            <a:solidFill>
              <a:schemeClr val="tx1">
                <a:lumMod val="65000"/>
                <a:lumOff val="35000"/>
              </a:schemeClr>
            </a:solidFill>
          </a:endParaRPr>
        </a:p>
      </dgm:t>
    </dgm:pt>
    <dgm:pt modelId="{A8957E7B-2A46-4320-9A03-3C579233E09F}" type="parTrans" cxnId="{F288338D-62C5-42C2-9295-5317B874A717}">
      <dgm:prSet/>
      <dgm:spPr/>
      <dgm:t>
        <a:bodyPr/>
        <a:lstStyle/>
        <a:p>
          <a:endParaRPr lang="en-US"/>
        </a:p>
      </dgm:t>
    </dgm:pt>
    <dgm:pt modelId="{3506D54B-4E1D-4BE5-896A-FB3C2508B08D}" type="sibTrans" cxnId="{F288338D-62C5-42C2-9295-5317B874A717}">
      <dgm:prSet/>
      <dgm:spPr/>
      <dgm:t>
        <a:bodyPr/>
        <a:lstStyle/>
        <a:p>
          <a:endParaRPr lang="en-US"/>
        </a:p>
      </dgm:t>
    </dgm:pt>
    <dgm:pt modelId="{6D0C97CD-D898-4227-B3E2-29D3E9E73805}">
      <dgm:prSet custT="1"/>
      <dgm:spPr>
        <a:solidFill>
          <a:schemeClr val="bg1"/>
        </a:solidFill>
      </dgm:spPr>
      <dgm:t>
        <a:bodyPr anchor="t"/>
        <a:lstStyle/>
        <a:p>
          <a:pPr>
            <a:lnSpc>
              <a:spcPct val="90000"/>
            </a:lnSpc>
          </a:pPr>
          <a:r>
            <a:rPr lang="en-US" sz="1400" b="1" dirty="0">
              <a:solidFill>
                <a:schemeClr val="accent1"/>
              </a:solidFill>
            </a:rPr>
            <a:t>Financial</a:t>
          </a:r>
        </a:p>
        <a:p>
          <a:pPr>
            <a:lnSpc>
              <a:spcPct val="90000"/>
            </a:lnSpc>
          </a:pPr>
          <a:r>
            <a:rPr lang="en-US" sz="1200" dirty="0">
              <a:solidFill>
                <a:schemeClr val="tx1">
                  <a:lumMod val="75000"/>
                  <a:lumOff val="25000"/>
                </a:schemeClr>
              </a:solidFill>
            </a:rPr>
            <a:t>Understand, predict, and control revenue, costs, profits and growth</a:t>
          </a:r>
        </a:p>
      </dgm:t>
    </dgm:pt>
    <dgm:pt modelId="{D290A170-4A34-4B2B-B6EE-8B4ED7B51D52}" type="parTrans" cxnId="{3948D5A9-F065-4DD6-9BF1-0767DC3E1E6E}">
      <dgm:prSet/>
      <dgm:spPr/>
      <dgm:t>
        <a:bodyPr/>
        <a:lstStyle/>
        <a:p>
          <a:endParaRPr lang="en-US"/>
        </a:p>
      </dgm:t>
    </dgm:pt>
    <dgm:pt modelId="{BC0762EB-5CAE-4D6C-980A-43C1B06B4BF2}" type="sibTrans" cxnId="{3948D5A9-F065-4DD6-9BF1-0767DC3E1E6E}">
      <dgm:prSet/>
      <dgm:spPr/>
      <dgm:t>
        <a:bodyPr/>
        <a:lstStyle/>
        <a:p>
          <a:endParaRPr lang="en-US"/>
        </a:p>
      </dgm:t>
    </dgm:pt>
    <dgm:pt modelId="{3CF2A77F-7D2E-43C4-BD57-575F889256BF}" type="pres">
      <dgm:prSet presAssocID="{32883415-E49D-4F0B-AECF-CE83011D9624}" presName="diagram" presStyleCnt="0">
        <dgm:presLayoutVars>
          <dgm:dir/>
          <dgm:resizeHandles val="exact"/>
        </dgm:presLayoutVars>
      </dgm:prSet>
      <dgm:spPr/>
    </dgm:pt>
    <dgm:pt modelId="{32442933-767C-4921-ABDF-AB6C8F7C6C18}" type="pres">
      <dgm:prSet presAssocID="{A09C5B46-E6F5-4DD9-94F4-8E8C89606649}" presName="node" presStyleLbl="node1" presStyleIdx="0" presStyleCnt="8" custScaleY="70220" custLinFactNeighborY="7389">
        <dgm:presLayoutVars>
          <dgm:bulletEnabled val="1"/>
        </dgm:presLayoutVars>
      </dgm:prSet>
      <dgm:spPr/>
    </dgm:pt>
    <dgm:pt modelId="{6983A782-CA07-4A9B-86EE-B954F8B3BFC8}" type="pres">
      <dgm:prSet presAssocID="{48D1B940-F735-40C8-97EA-8F13156807AA}" presName="sibTrans" presStyleCnt="0"/>
      <dgm:spPr/>
    </dgm:pt>
    <dgm:pt modelId="{F2A67D80-077C-4332-884F-F027E33DE779}" type="pres">
      <dgm:prSet presAssocID="{463B9959-7F2F-4936-B3B6-1FD41F9F3FED}" presName="node" presStyleLbl="node1" presStyleIdx="1" presStyleCnt="8" custScaleY="70220" custLinFactNeighborX="616" custLinFactNeighborY="7389">
        <dgm:presLayoutVars>
          <dgm:bulletEnabled val="1"/>
        </dgm:presLayoutVars>
      </dgm:prSet>
      <dgm:spPr/>
    </dgm:pt>
    <dgm:pt modelId="{829208E3-56DD-4FB2-B949-37699385411F}" type="pres">
      <dgm:prSet presAssocID="{2FCB35AE-06F7-4322-947C-D741F1003CF3}" presName="sibTrans" presStyleCnt="0"/>
      <dgm:spPr/>
    </dgm:pt>
    <dgm:pt modelId="{BD265281-3243-49BF-B171-90458C62C204}" type="pres">
      <dgm:prSet presAssocID="{4BB78AC9-BDC1-4B37-B746-4AF7A6EA2890}" presName="node" presStyleLbl="node1" presStyleIdx="2" presStyleCnt="8" custScaleY="70220" custLinFactNeighborX="-569" custLinFactNeighborY="8338">
        <dgm:presLayoutVars>
          <dgm:bulletEnabled val="1"/>
        </dgm:presLayoutVars>
      </dgm:prSet>
      <dgm:spPr/>
    </dgm:pt>
    <dgm:pt modelId="{61B743F8-4A04-42AD-9E0D-06FEF78198CD}" type="pres">
      <dgm:prSet presAssocID="{6369F44F-7590-4C8F-8701-3496D3583C3F}" presName="sibTrans" presStyleCnt="0"/>
      <dgm:spPr/>
    </dgm:pt>
    <dgm:pt modelId="{CCB46636-90F7-4060-93CD-27F3687C7B03}" type="pres">
      <dgm:prSet presAssocID="{6D0C97CD-D898-4227-B3E2-29D3E9E73805}" presName="node" presStyleLbl="node1" presStyleIdx="3" presStyleCnt="8" custScaleY="70220" custLinFactNeighborX="-2127" custLinFactNeighborY="5363">
        <dgm:presLayoutVars>
          <dgm:bulletEnabled val="1"/>
        </dgm:presLayoutVars>
      </dgm:prSet>
      <dgm:spPr/>
    </dgm:pt>
    <dgm:pt modelId="{E48A13D0-FEAE-4DB9-A0D1-4B71AA51D560}" type="pres">
      <dgm:prSet presAssocID="{BC0762EB-5CAE-4D6C-980A-43C1B06B4BF2}" presName="sibTrans" presStyleCnt="0"/>
      <dgm:spPr/>
    </dgm:pt>
    <dgm:pt modelId="{05442E5C-3964-40CB-BA23-4AB0B50B3018}" type="pres">
      <dgm:prSet presAssocID="{D76A3E7D-C4ED-48D3-A725-16C9B986CE4D}" presName="node" presStyleLbl="node1" presStyleIdx="4" presStyleCnt="8" custScaleY="82045" custLinFactNeighborY="11941">
        <dgm:presLayoutVars>
          <dgm:bulletEnabled val="1"/>
        </dgm:presLayoutVars>
      </dgm:prSet>
      <dgm:spPr/>
    </dgm:pt>
    <dgm:pt modelId="{A370814D-E746-4600-BB49-6096E0F855D1}" type="pres">
      <dgm:prSet presAssocID="{27DBE7E1-B3D2-43E3-BD5F-67395E6057B6}" presName="sibTrans" presStyleCnt="0"/>
      <dgm:spPr/>
    </dgm:pt>
    <dgm:pt modelId="{33AD4030-0AD8-4FC7-B0E2-1C67EDC893F3}" type="pres">
      <dgm:prSet presAssocID="{11705520-9E48-4653-A63E-156236446746}" presName="node" presStyleLbl="node1" presStyleIdx="5" presStyleCnt="8" custScaleY="82045" custLinFactNeighborX="2" custLinFactNeighborY="11941">
        <dgm:presLayoutVars>
          <dgm:bulletEnabled val="1"/>
        </dgm:presLayoutVars>
      </dgm:prSet>
      <dgm:spPr/>
    </dgm:pt>
    <dgm:pt modelId="{ACDCFC5E-344D-461D-AFEB-B0E34C259CDC}" type="pres">
      <dgm:prSet presAssocID="{80877C78-8892-4E50-A484-A6BE42DBA634}" presName="sibTrans" presStyleCnt="0"/>
      <dgm:spPr/>
    </dgm:pt>
    <dgm:pt modelId="{FD9D0A7B-3B62-4533-8F5D-A35BA3D43D21}" type="pres">
      <dgm:prSet presAssocID="{B1D87313-8B25-4B9A-8891-A6E143005B52}" presName="node" presStyleLbl="node1" presStyleIdx="6" presStyleCnt="8" custScaleY="82045" custLinFactNeighborX="-1138" custLinFactNeighborY="11941">
        <dgm:presLayoutVars>
          <dgm:bulletEnabled val="1"/>
        </dgm:presLayoutVars>
      </dgm:prSet>
      <dgm:spPr/>
    </dgm:pt>
    <dgm:pt modelId="{98418B45-223B-438B-AA3F-DDE740EE4AFB}" type="pres">
      <dgm:prSet presAssocID="{D3A7A6A4-8EBB-4EC9-9942-5B7C9DAE4C62}" presName="sibTrans" presStyleCnt="0"/>
      <dgm:spPr/>
    </dgm:pt>
    <dgm:pt modelId="{856E2D34-DB52-4EB0-8BF9-21D3078E4A20}" type="pres">
      <dgm:prSet presAssocID="{C046B59D-DB83-4447-AEEC-7F8F7EA81AC2}" presName="node" presStyleLbl="node1" presStyleIdx="7" presStyleCnt="8" custScaleY="82045" custLinFactNeighborX="-2166" custLinFactNeighborY="11801">
        <dgm:presLayoutVars>
          <dgm:bulletEnabled val="1"/>
        </dgm:presLayoutVars>
      </dgm:prSet>
      <dgm:spPr/>
    </dgm:pt>
  </dgm:ptLst>
  <dgm:cxnLst>
    <dgm:cxn modelId="{B6B6DF01-98B3-4A26-A06C-FA593FEA9F63}" srcId="{32883415-E49D-4F0B-AECF-CE83011D9624}" destId="{A09C5B46-E6F5-4DD9-94F4-8E8C89606649}" srcOrd="0" destOrd="0" parTransId="{C078D17B-A25A-495C-B200-DFC1728620E3}" sibTransId="{48D1B940-F735-40C8-97EA-8F13156807AA}"/>
    <dgm:cxn modelId="{E146DA03-795C-49E8-A659-03329965B57B}" type="presOf" srcId="{B1D87313-8B25-4B9A-8891-A6E143005B52}" destId="{FD9D0A7B-3B62-4533-8F5D-A35BA3D43D21}" srcOrd="0" destOrd="0" presId="urn:microsoft.com/office/officeart/2005/8/layout/default"/>
    <dgm:cxn modelId="{64ADF910-8711-4F5D-82E5-4945229A9311}" type="presOf" srcId="{4BB78AC9-BDC1-4B37-B746-4AF7A6EA2890}" destId="{BD265281-3243-49BF-B171-90458C62C204}" srcOrd="0" destOrd="0" presId="urn:microsoft.com/office/officeart/2005/8/layout/default"/>
    <dgm:cxn modelId="{16CF7517-CDDB-4F90-B2D9-93EFE1D808EB}" srcId="{32883415-E49D-4F0B-AECF-CE83011D9624}" destId="{B1D87313-8B25-4B9A-8891-A6E143005B52}" srcOrd="6" destOrd="0" parTransId="{53FAAA2E-AE1A-4474-96D3-39E062C588FD}" sibTransId="{D3A7A6A4-8EBB-4EC9-9942-5B7C9DAE4C62}"/>
    <dgm:cxn modelId="{BDFCF22F-71BA-4A32-9719-065067CFF33B}" type="presOf" srcId="{32883415-E49D-4F0B-AECF-CE83011D9624}" destId="{3CF2A77F-7D2E-43C4-BD57-575F889256BF}" srcOrd="0" destOrd="0" presId="urn:microsoft.com/office/officeart/2005/8/layout/default"/>
    <dgm:cxn modelId="{FA9DA25E-BF06-401D-AB69-73B27CCEAC6F}" type="presOf" srcId="{6D0C97CD-D898-4227-B3E2-29D3E9E73805}" destId="{CCB46636-90F7-4060-93CD-27F3687C7B03}" srcOrd="0" destOrd="0" presId="urn:microsoft.com/office/officeart/2005/8/layout/default"/>
    <dgm:cxn modelId="{29AFB55F-3C6A-4BFB-B5CF-1E4B47B4A678}" srcId="{32883415-E49D-4F0B-AECF-CE83011D9624}" destId="{4BB78AC9-BDC1-4B37-B746-4AF7A6EA2890}" srcOrd="2" destOrd="0" parTransId="{99638428-EF21-496C-8F05-21965D73DD4A}" sibTransId="{6369F44F-7590-4C8F-8701-3496D3583C3F}"/>
    <dgm:cxn modelId="{621DC142-6ACA-4172-984D-FAFD35AE7536}" type="presOf" srcId="{463B9959-7F2F-4936-B3B6-1FD41F9F3FED}" destId="{F2A67D80-077C-4332-884F-F027E33DE779}" srcOrd="0" destOrd="0" presId="urn:microsoft.com/office/officeart/2005/8/layout/default"/>
    <dgm:cxn modelId="{AA111364-83AE-4B9D-BD51-3CE26EF80D1C}" srcId="{32883415-E49D-4F0B-AECF-CE83011D9624}" destId="{11705520-9E48-4653-A63E-156236446746}" srcOrd="5" destOrd="0" parTransId="{107254D6-87C0-429C-85E2-C1058E152140}" sibTransId="{80877C78-8892-4E50-A484-A6BE42DBA634}"/>
    <dgm:cxn modelId="{5C237B65-AD31-4294-80C6-1F282083F632}" srcId="{32883415-E49D-4F0B-AECF-CE83011D9624}" destId="{463B9959-7F2F-4936-B3B6-1FD41F9F3FED}" srcOrd="1" destOrd="0" parTransId="{E44D65AB-2FCE-4370-B0B1-FC96C0A24518}" sibTransId="{2FCB35AE-06F7-4322-947C-D741F1003CF3}"/>
    <dgm:cxn modelId="{F9C3D865-A22C-437E-A18B-0BD09078BDA0}" type="presOf" srcId="{11705520-9E48-4653-A63E-156236446746}" destId="{33AD4030-0AD8-4FC7-B0E2-1C67EDC893F3}" srcOrd="0" destOrd="0" presId="urn:microsoft.com/office/officeart/2005/8/layout/default"/>
    <dgm:cxn modelId="{F288338D-62C5-42C2-9295-5317B874A717}" srcId="{32883415-E49D-4F0B-AECF-CE83011D9624}" destId="{C046B59D-DB83-4447-AEEC-7F8F7EA81AC2}" srcOrd="7" destOrd="0" parTransId="{A8957E7B-2A46-4320-9A03-3C579233E09F}" sibTransId="{3506D54B-4E1D-4BE5-896A-FB3C2508B08D}"/>
    <dgm:cxn modelId="{EC9F0D96-FC6B-4CD6-908F-31F337643865}" type="presOf" srcId="{D76A3E7D-C4ED-48D3-A725-16C9B986CE4D}" destId="{05442E5C-3964-40CB-BA23-4AB0B50B3018}" srcOrd="0" destOrd="0" presId="urn:microsoft.com/office/officeart/2005/8/layout/default"/>
    <dgm:cxn modelId="{3948D5A9-F065-4DD6-9BF1-0767DC3E1E6E}" srcId="{32883415-E49D-4F0B-AECF-CE83011D9624}" destId="{6D0C97CD-D898-4227-B3E2-29D3E9E73805}" srcOrd="3" destOrd="0" parTransId="{D290A170-4A34-4B2B-B6EE-8B4ED7B51D52}" sibTransId="{BC0762EB-5CAE-4D6C-980A-43C1B06B4BF2}"/>
    <dgm:cxn modelId="{9699BEB0-48B3-4212-80CA-08E01030BE77}" type="presOf" srcId="{A09C5B46-E6F5-4DD9-94F4-8E8C89606649}" destId="{32442933-767C-4921-ABDF-AB6C8F7C6C18}" srcOrd="0" destOrd="0" presId="urn:microsoft.com/office/officeart/2005/8/layout/default"/>
    <dgm:cxn modelId="{151311D8-3BE9-4846-9F62-36970D1CC836}" srcId="{32883415-E49D-4F0B-AECF-CE83011D9624}" destId="{D76A3E7D-C4ED-48D3-A725-16C9B986CE4D}" srcOrd="4" destOrd="0" parTransId="{E8A1D155-2EBF-4514-BFA1-677E9DAA3102}" sibTransId="{27DBE7E1-B3D2-43E3-BD5F-67395E6057B6}"/>
    <dgm:cxn modelId="{B3D409E3-5DC0-46F2-B78F-3875B2CB81A4}" type="presOf" srcId="{C046B59D-DB83-4447-AEEC-7F8F7EA81AC2}" destId="{856E2D34-DB52-4EB0-8BF9-21D3078E4A20}" srcOrd="0" destOrd="0" presId="urn:microsoft.com/office/officeart/2005/8/layout/default"/>
    <dgm:cxn modelId="{1B91FC06-34AF-4E8B-A5A5-316A4FA80BD1}" type="presParOf" srcId="{3CF2A77F-7D2E-43C4-BD57-575F889256BF}" destId="{32442933-767C-4921-ABDF-AB6C8F7C6C18}" srcOrd="0" destOrd="0" presId="urn:microsoft.com/office/officeart/2005/8/layout/default"/>
    <dgm:cxn modelId="{014F2C0E-CA2B-478A-AC33-79F3A5AD1419}" type="presParOf" srcId="{3CF2A77F-7D2E-43C4-BD57-575F889256BF}" destId="{6983A782-CA07-4A9B-86EE-B954F8B3BFC8}" srcOrd="1" destOrd="0" presId="urn:microsoft.com/office/officeart/2005/8/layout/default"/>
    <dgm:cxn modelId="{A27D4A91-296D-4D05-A95C-41BF34BF53AA}" type="presParOf" srcId="{3CF2A77F-7D2E-43C4-BD57-575F889256BF}" destId="{F2A67D80-077C-4332-884F-F027E33DE779}" srcOrd="2" destOrd="0" presId="urn:microsoft.com/office/officeart/2005/8/layout/default"/>
    <dgm:cxn modelId="{BA29B4B6-8C94-449E-9BC1-D313B82F1346}" type="presParOf" srcId="{3CF2A77F-7D2E-43C4-BD57-575F889256BF}" destId="{829208E3-56DD-4FB2-B949-37699385411F}" srcOrd="3" destOrd="0" presId="urn:microsoft.com/office/officeart/2005/8/layout/default"/>
    <dgm:cxn modelId="{35C73D95-D9E0-47A9-865B-3657FAFD6F79}" type="presParOf" srcId="{3CF2A77F-7D2E-43C4-BD57-575F889256BF}" destId="{BD265281-3243-49BF-B171-90458C62C204}" srcOrd="4" destOrd="0" presId="urn:microsoft.com/office/officeart/2005/8/layout/default"/>
    <dgm:cxn modelId="{729E6D65-6571-4A8B-9739-21A48783EC0C}" type="presParOf" srcId="{3CF2A77F-7D2E-43C4-BD57-575F889256BF}" destId="{61B743F8-4A04-42AD-9E0D-06FEF78198CD}" srcOrd="5" destOrd="0" presId="urn:microsoft.com/office/officeart/2005/8/layout/default"/>
    <dgm:cxn modelId="{70D9C221-940F-4A0C-A006-711F198A66F0}" type="presParOf" srcId="{3CF2A77F-7D2E-43C4-BD57-575F889256BF}" destId="{CCB46636-90F7-4060-93CD-27F3687C7B03}" srcOrd="6" destOrd="0" presId="urn:microsoft.com/office/officeart/2005/8/layout/default"/>
    <dgm:cxn modelId="{411DA1E3-9A69-4939-B673-BB7FC3B48BDB}" type="presParOf" srcId="{3CF2A77F-7D2E-43C4-BD57-575F889256BF}" destId="{E48A13D0-FEAE-4DB9-A0D1-4B71AA51D560}" srcOrd="7" destOrd="0" presId="urn:microsoft.com/office/officeart/2005/8/layout/default"/>
    <dgm:cxn modelId="{5D7A27B8-6D97-44ED-81DB-CF9B68AB1FAC}" type="presParOf" srcId="{3CF2A77F-7D2E-43C4-BD57-575F889256BF}" destId="{05442E5C-3964-40CB-BA23-4AB0B50B3018}" srcOrd="8" destOrd="0" presId="urn:microsoft.com/office/officeart/2005/8/layout/default"/>
    <dgm:cxn modelId="{F482DF68-BCD1-4E26-95A5-88BD06DFD408}" type="presParOf" srcId="{3CF2A77F-7D2E-43C4-BD57-575F889256BF}" destId="{A370814D-E746-4600-BB49-6096E0F855D1}" srcOrd="9" destOrd="0" presId="urn:microsoft.com/office/officeart/2005/8/layout/default"/>
    <dgm:cxn modelId="{06AC202E-A32D-4DEE-8BFA-67A5599F2DB6}" type="presParOf" srcId="{3CF2A77F-7D2E-43C4-BD57-575F889256BF}" destId="{33AD4030-0AD8-4FC7-B0E2-1C67EDC893F3}" srcOrd="10" destOrd="0" presId="urn:microsoft.com/office/officeart/2005/8/layout/default"/>
    <dgm:cxn modelId="{D1F477CB-D5EF-44B8-BE88-3623879D34B4}" type="presParOf" srcId="{3CF2A77F-7D2E-43C4-BD57-575F889256BF}" destId="{ACDCFC5E-344D-461D-AFEB-B0E34C259CDC}" srcOrd="11" destOrd="0" presId="urn:microsoft.com/office/officeart/2005/8/layout/default"/>
    <dgm:cxn modelId="{3DC19F1E-1CCD-4EF6-BF8F-A8FCD1DF78EE}" type="presParOf" srcId="{3CF2A77F-7D2E-43C4-BD57-575F889256BF}" destId="{FD9D0A7B-3B62-4533-8F5D-A35BA3D43D21}" srcOrd="12" destOrd="0" presId="urn:microsoft.com/office/officeart/2005/8/layout/default"/>
    <dgm:cxn modelId="{7614E767-4690-4F7E-BD5B-28C4FCBF35CE}" type="presParOf" srcId="{3CF2A77F-7D2E-43C4-BD57-575F889256BF}" destId="{98418B45-223B-438B-AA3F-DDE740EE4AFB}" srcOrd="13" destOrd="0" presId="urn:microsoft.com/office/officeart/2005/8/layout/default"/>
    <dgm:cxn modelId="{2C84756D-1107-492B-8224-CE010B6D6D2F}" type="presParOf" srcId="{3CF2A77F-7D2E-43C4-BD57-575F889256BF}" destId="{856E2D34-DB52-4EB0-8BF9-21D3078E4A20}" srcOrd="14" destOrd="0" presId="urn:microsoft.com/office/officeart/2005/8/layout/default"/>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42933-767C-4921-ABDF-AB6C8F7C6C18}">
      <dsp:nvSpPr>
        <dsp:cNvPr id="0" name=""/>
        <dsp:cNvSpPr/>
      </dsp:nvSpPr>
      <dsp:spPr>
        <a:xfrm>
          <a:off x="2545" y="163543"/>
          <a:ext cx="2019291" cy="850767"/>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chemeClr val="accent1"/>
              </a:solidFill>
            </a:rPr>
            <a:t>Leadership</a:t>
          </a:r>
        </a:p>
        <a:p>
          <a:pPr marL="0" lvl="0" indent="0" algn="ctr" defTabSz="622300">
            <a:lnSpc>
              <a:spcPct val="90000"/>
            </a:lnSpc>
            <a:spcBef>
              <a:spcPct val="0"/>
            </a:spcBef>
            <a:spcAft>
              <a:spcPct val="35000"/>
            </a:spcAft>
            <a:buNone/>
          </a:pPr>
          <a:r>
            <a:rPr lang="en-US" sz="1200" b="0" kern="1200" dirty="0">
              <a:solidFill>
                <a:schemeClr val="tx1">
                  <a:lumMod val="85000"/>
                  <a:lumOff val="15000"/>
                </a:schemeClr>
              </a:solidFill>
            </a:rPr>
            <a:t>Articulate direction and inspire followers</a:t>
          </a:r>
        </a:p>
        <a:p>
          <a:pPr marL="0" lvl="0" indent="0" algn="ctr" defTabSz="622300">
            <a:lnSpc>
              <a:spcPct val="90000"/>
            </a:lnSpc>
            <a:spcBef>
              <a:spcPct val="0"/>
            </a:spcBef>
            <a:spcAft>
              <a:spcPct val="35000"/>
            </a:spcAft>
            <a:buNone/>
          </a:pPr>
          <a:endParaRPr lang="en-US" sz="1200" b="0" kern="1200" dirty="0">
            <a:solidFill>
              <a:schemeClr val="tx1">
                <a:lumMod val="85000"/>
                <a:lumOff val="15000"/>
              </a:schemeClr>
            </a:solidFill>
          </a:endParaRPr>
        </a:p>
        <a:p>
          <a:pPr marL="0" lvl="0" indent="0" algn="ctr" defTabSz="622300">
            <a:lnSpc>
              <a:spcPct val="90000"/>
            </a:lnSpc>
            <a:spcBef>
              <a:spcPct val="0"/>
            </a:spcBef>
            <a:spcAft>
              <a:spcPct val="35000"/>
            </a:spcAft>
            <a:buNone/>
          </a:pPr>
          <a:endParaRPr lang="en-US" sz="1200" b="1" kern="1200" dirty="0">
            <a:solidFill>
              <a:schemeClr val="accent1"/>
            </a:solidFill>
          </a:endParaRPr>
        </a:p>
      </dsp:txBody>
      <dsp:txXfrm>
        <a:off x="2545" y="163543"/>
        <a:ext cx="2019291" cy="850767"/>
      </dsp:txXfrm>
    </dsp:sp>
    <dsp:sp modelId="{F2A67D80-077C-4332-884F-F027E33DE779}">
      <dsp:nvSpPr>
        <dsp:cNvPr id="0" name=""/>
        <dsp:cNvSpPr/>
      </dsp:nvSpPr>
      <dsp:spPr>
        <a:xfrm>
          <a:off x="2236204" y="163543"/>
          <a:ext cx="2019291" cy="850767"/>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chemeClr val="accent1"/>
              </a:solidFill>
            </a:rPr>
            <a:t>Teamwork</a:t>
          </a:r>
        </a:p>
        <a:p>
          <a:pPr marL="0" lvl="0" indent="0" algn="ctr" defTabSz="622300">
            <a:lnSpc>
              <a:spcPct val="90000"/>
            </a:lnSpc>
            <a:spcBef>
              <a:spcPct val="0"/>
            </a:spcBef>
            <a:spcAft>
              <a:spcPct val="35000"/>
            </a:spcAft>
            <a:buNone/>
          </a:pPr>
          <a:r>
            <a:rPr lang="en-US" sz="1200" b="0" kern="1200" dirty="0">
              <a:solidFill>
                <a:schemeClr val="tx1">
                  <a:lumMod val="75000"/>
                  <a:lumOff val="25000"/>
                </a:schemeClr>
              </a:solidFill>
            </a:rPr>
            <a:t>Form and maintain internal working relationships and trust</a:t>
          </a:r>
        </a:p>
      </dsp:txBody>
      <dsp:txXfrm>
        <a:off x="2236204" y="163543"/>
        <a:ext cx="2019291" cy="850767"/>
      </dsp:txXfrm>
    </dsp:sp>
    <dsp:sp modelId="{BD265281-3243-49BF-B171-90458C62C204}">
      <dsp:nvSpPr>
        <dsp:cNvPr id="0" name=""/>
        <dsp:cNvSpPr/>
      </dsp:nvSpPr>
      <dsp:spPr>
        <a:xfrm>
          <a:off x="4433496" y="175040"/>
          <a:ext cx="2019291" cy="850767"/>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chemeClr val="accent1"/>
              </a:solidFill>
            </a:rPr>
            <a:t>Execution</a:t>
          </a:r>
        </a:p>
        <a:p>
          <a:pPr marL="0" lvl="0" indent="0" algn="ctr" defTabSz="622300">
            <a:lnSpc>
              <a:spcPct val="90000"/>
            </a:lnSpc>
            <a:spcBef>
              <a:spcPct val="0"/>
            </a:spcBef>
            <a:spcAft>
              <a:spcPct val="35000"/>
            </a:spcAft>
            <a:buNone/>
          </a:pPr>
          <a:r>
            <a:rPr lang="en-US" sz="1200" b="0" kern="1200" dirty="0">
              <a:solidFill>
                <a:schemeClr val="tx1">
                  <a:lumMod val="75000"/>
                  <a:lumOff val="25000"/>
                </a:schemeClr>
              </a:solidFill>
            </a:rPr>
            <a:t>Manage processes, projects, operations and teams to “get things done” efficiently</a:t>
          </a:r>
        </a:p>
        <a:p>
          <a:pPr marL="0" lvl="0" indent="0" algn="ctr" defTabSz="622300">
            <a:lnSpc>
              <a:spcPct val="90000"/>
            </a:lnSpc>
            <a:spcBef>
              <a:spcPct val="0"/>
            </a:spcBef>
            <a:spcAft>
              <a:spcPct val="35000"/>
            </a:spcAft>
            <a:buNone/>
          </a:pPr>
          <a:endParaRPr lang="en-US" sz="1200" b="0" kern="1200" dirty="0">
            <a:solidFill>
              <a:schemeClr val="accent1"/>
            </a:solidFill>
          </a:endParaRPr>
        </a:p>
      </dsp:txBody>
      <dsp:txXfrm>
        <a:off x="4433496" y="175040"/>
        <a:ext cx="2019291" cy="850767"/>
      </dsp:txXfrm>
    </dsp:sp>
    <dsp:sp modelId="{CCB46636-90F7-4060-93CD-27F3687C7B03}">
      <dsp:nvSpPr>
        <dsp:cNvPr id="0" name=""/>
        <dsp:cNvSpPr/>
      </dsp:nvSpPr>
      <dsp:spPr>
        <a:xfrm>
          <a:off x="6623256" y="138996"/>
          <a:ext cx="2019291" cy="850767"/>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chemeClr val="accent1"/>
              </a:solidFill>
            </a:rPr>
            <a:t>Financial</a:t>
          </a:r>
        </a:p>
        <a:p>
          <a:pPr marL="0" lvl="0" indent="0" algn="ctr" defTabSz="622300">
            <a:lnSpc>
              <a:spcPct val="90000"/>
            </a:lnSpc>
            <a:spcBef>
              <a:spcPct val="0"/>
            </a:spcBef>
            <a:spcAft>
              <a:spcPct val="35000"/>
            </a:spcAft>
            <a:buNone/>
          </a:pPr>
          <a:r>
            <a:rPr lang="en-US" sz="1200" kern="1200" dirty="0">
              <a:solidFill>
                <a:schemeClr val="tx1">
                  <a:lumMod val="75000"/>
                  <a:lumOff val="25000"/>
                </a:schemeClr>
              </a:solidFill>
            </a:rPr>
            <a:t>Understand, predict, and control revenue, costs, profits and growth</a:t>
          </a:r>
        </a:p>
      </dsp:txBody>
      <dsp:txXfrm>
        <a:off x="6623256" y="138996"/>
        <a:ext cx="2019291" cy="850767"/>
      </dsp:txXfrm>
    </dsp:sp>
    <dsp:sp modelId="{05442E5C-3964-40CB-BA23-4AB0B50B3018}">
      <dsp:nvSpPr>
        <dsp:cNvPr id="0" name=""/>
        <dsp:cNvSpPr/>
      </dsp:nvSpPr>
      <dsp:spPr>
        <a:xfrm>
          <a:off x="2545" y="1200736"/>
          <a:ext cx="2019291" cy="994036"/>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1"/>
              </a:solidFill>
            </a:rPr>
            <a:t>Market Innovation</a:t>
          </a:r>
        </a:p>
        <a:p>
          <a:pPr marL="0" lvl="0" indent="0" algn="ctr" defTabSz="622300">
            <a:lnSpc>
              <a:spcPct val="90000"/>
            </a:lnSpc>
            <a:spcBef>
              <a:spcPct val="0"/>
            </a:spcBef>
            <a:spcAft>
              <a:spcPct val="35000"/>
            </a:spcAft>
            <a:buNone/>
          </a:pPr>
          <a:r>
            <a:rPr lang="en-US" sz="1200" b="0" kern="1200" dirty="0">
              <a:solidFill>
                <a:schemeClr val="tx1">
                  <a:lumMod val="75000"/>
                  <a:lumOff val="25000"/>
                </a:schemeClr>
              </a:solidFill>
            </a:rPr>
            <a:t>Apply knowledge of competitor/customer needs to adapt, improve &amp; invent</a:t>
          </a:r>
        </a:p>
      </dsp:txBody>
      <dsp:txXfrm>
        <a:off x="2545" y="1200736"/>
        <a:ext cx="2019291" cy="994036"/>
      </dsp:txXfrm>
    </dsp:sp>
    <dsp:sp modelId="{33AD4030-0AD8-4FC7-B0E2-1C67EDC893F3}">
      <dsp:nvSpPr>
        <dsp:cNvPr id="0" name=""/>
        <dsp:cNvSpPr/>
      </dsp:nvSpPr>
      <dsp:spPr>
        <a:xfrm>
          <a:off x="2223806" y="1200736"/>
          <a:ext cx="2019291" cy="994036"/>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0" kern="1200" dirty="0">
              <a:solidFill>
                <a:schemeClr val="tx1">
                  <a:lumMod val="75000"/>
                  <a:lumOff val="25000"/>
                </a:schemeClr>
              </a:solidFill>
            </a:rPr>
            <a:t> </a:t>
          </a:r>
          <a:r>
            <a:rPr lang="en-US" sz="1400" b="1" kern="1200" dirty="0">
              <a:solidFill>
                <a:schemeClr val="accent1"/>
              </a:solidFill>
            </a:rPr>
            <a:t>Technical</a:t>
          </a:r>
        </a:p>
        <a:p>
          <a:pPr marL="0" lvl="0" indent="0" algn="ctr" defTabSz="533400">
            <a:lnSpc>
              <a:spcPct val="90000"/>
            </a:lnSpc>
            <a:spcBef>
              <a:spcPct val="0"/>
            </a:spcBef>
            <a:spcAft>
              <a:spcPct val="35000"/>
            </a:spcAft>
            <a:buNone/>
          </a:pPr>
          <a:r>
            <a:rPr lang="en-US" sz="1200" kern="1200" dirty="0">
              <a:solidFill>
                <a:schemeClr val="tx1">
                  <a:lumMod val="75000"/>
                  <a:lumOff val="25000"/>
                </a:schemeClr>
              </a:solidFill>
            </a:rPr>
            <a:t>Utilize mastery of the core disciplines of the business to gain competitive advantage </a:t>
          </a:r>
          <a:endParaRPr lang="en-US" sz="1200" b="0" kern="1200" dirty="0">
            <a:solidFill>
              <a:schemeClr val="tx1">
                <a:lumMod val="75000"/>
                <a:lumOff val="25000"/>
              </a:schemeClr>
            </a:solidFill>
          </a:endParaRPr>
        </a:p>
      </dsp:txBody>
      <dsp:txXfrm>
        <a:off x="2223806" y="1200736"/>
        <a:ext cx="2019291" cy="994036"/>
      </dsp:txXfrm>
    </dsp:sp>
    <dsp:sp modelId="{FD9D0A7B-3B62-4533-8F5D-A35BA3D43D21}">
      <dsp:nvSpPr>
        <dsp:cNvPr id="0" name=""/>
        <dsp:cNvSpPr/>
      </dsp:nvSpPr>
      <dsp:spPr>
        <a:xfrm>
          <a:off x="4422006" y="1200736"/>
          <a:ext cx="2019291" cy="994036"/>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chemeClr val="accent1"/>
              </a:solidFill>
            </a:rPr>
            <a:t>Network</a:t>
          </a:r>
        </a:p>
        <a:p>
          <a:pPr marL="0" lvl="0" indent="0" algn="ctr" defTabSz="622300">
            <a:lnSpc>
              <a:spcPct val="90000"/>
            </a:lnSpc>
            <a:spcBef>
              <a:spcPct val="0"/>
            </a:spcBef>
            <a:spcAft>
              <a:spcPct val="35000"/>
            </a:spcAft>
            <a:buNone/>
          </a:pPr>
          <a:r>
            <a:rPr lang="en-US" sz="1200" b="0" kern="1200" dirty="0">
              <a:solidFill>
                <a:schemeClr val="tx1">
                  <a:lumMod val="75000"/>
                  <a:lumOff val="25000"/>
                </a:schemeClr>
              </a:solidFill>
            </a:rPr>
            <a:t>Develop and maintain critical external relationships and positive awareness in the market </a:t>
          </a:r>
        </a:p>
        <a:p>
          <a:pPr marL="0" lvl="0" indent="0" algn="ctr" defTabSz="622300">
            <a:lnSpc>
              <a:spcPct val="90000"/>
            </a:lnSpc>
            <a:spcBef>
              <a:spcPct val="0"/>
            </a:spcBef>
            <a:spcAft>
              <a:spcPct val="35000"/>
            </a:spcAft>
            <a:buNone/>
          </a:pPr>
          <a:endParaRPr lang="en-US" sz="1200" b="0" kern="1200" dirty="0">
            <a:solidFill>
              <a:schemeClr val="tx1">
                <a:lumMod val="75000"/>
                <a:lumOff val="25000"/>
              </a:schemeClr>
            </a:solidFill>
          </a:endParaRPr>
        </a:p>
      </dsp:txBody>
      <dsp:txXfrm>
        <a:off x="4422006" y="1200736"/>
        <a:ext cx="2019291" cy="994036"/>
      </dsp:txXfrm>
    </dsp:sp>
    <dsp:sp modelId="{856E2D34-DB52-4EB0-8BF9-21D3078E4A20}">
      <dsp:nvSpPr>
        <dsp:cNvPr id="0" name=""/>
        <dsp:cNvSpPr/>
      </dsp:nvSpPr>
      <dsp:spPr>
        <a:xfrm>
          <a:off x="6622468" y="1200736"/>
          <a:ext cx="2019291" cy="994036"/>
        </a:xfrm>
        <a:prstGeom prst="rect">
          <a:avLst/>
        </a:prstGeom>
        <a:solidFill>
          <a:schemeClr val="bg1"/>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chemeClr val="accent1"/>
              </a:solidFill>
            </a:rPr>
            <a:t>Business Development</a:t>
          </a:r>
        </a:p>
        <a:p>
          <a:pPr marL="0" lvl="0" indent="0" algn="ctr" defTabSz="622300">
            <a:lnSpc>
              <a:spcPct val="90000"/>
            </a:lnSpc>
            <a:spcBef>
              <a:spcPct val="0"/>
            </a:spcBef>
            <a:spcAft>
              <a:spcPct val="35000"/>
            </a:spcAft>
            <a:buNone/>
          </a:pPr>
          <a:r>
            <a:rPr lang="en-US" sz="1200" b="0" kern="1200" dirty="0">
              <a:solidFill>
                <a:schemeClr val="tx1">
                  <a:lumMod val="75000"/>
                  <a:lumOff val="25000"/>
                </a:schemeClr>
              </a:solidFill>
            </a:rPr>
            <a:t>Bring in new </a:t>
          </a:r>
          <a:r>
            <a:rPr lang="en-US" sz="1200" b="0" kern="1200" dirty="0">
              <a:solidFill>
                <a:schemeClr val="tx1">
                  <a:lumMod val="65000"/>
                  <a:lumOff val="35000"/>
                </a:schemeClr>
              </a:solidFill>
            </a:rPr>
            <a:t>revenue, business, or capital</a:t>
          </a:r>
          <a:endParaRPr lang="en-US" sz="1200" kern="1200" dirty="0">
            <a:solidFill>
              <a:schemeClr val="tx1">
                <a:lumMod val="65000"/>
                <a:lumOff val="35000"/>
              </a:schemeClr>
            </a:solidFill>
          </a:endParaRPr>
        </a:p>
      </dsp:txBody>
      <dsp:txXfrm>
        <a:off x="6622468" y="1200736"/>
        <a:ext cx="2019291" cy="9940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E542A5-387E-4CA9-9167-8287426BF089}"/>
              </a:ext>
            </a:extLst>
          </p:cNvPr>
          <p:cNvSpPr>
            <a:spLocks noGrp="1"/>
          </p:cNvSpPr>
          <p:nvPr>
            <p:ph type="hdr" sz="quarter"/>
          </p:nvPr>
        </p:nvSpPr>
        <p:spPr>
          <a:xfrm>
            <a:off x="7" y="6"/>
            <a:ext cx="3170238" cy="481013"/>
          </a:xfrm>
          <a:prstGeom prst="rect">
            <a:avLst/>
          </a:prstGeom>
        </p:spPr>
        <p:txBody>
          <a:bodyPr vert="horz" lIns="91384" tIns="45692" rIns="91384" bIns="45692" rtlCol="0"/>
          <a:lstStyle>
            <a:lvl1pPr algn="l">
              <a:defRPr sz="1200"/>
            </a:lvl1pPr>
          </a:lstStyle>
          <a:p>
            <a:endParaRPr lang="en-US" dirty="0"/>
          </a:p>
        </p:txBody>
      </p:sp>
      <p:sp>
        <p:nvSpPr>
          <p:cNvPr id="3" name="Date Placeholder 2">
            <a:extLst>
              <a:ext uri="{FF2B5EF4-FFF2-40B4-BE49-F238E27FC236}">
                <a16:creationId xmlns:a16="http://schemas.microsoft.com/office/drawing/2014/main" id="{C3B897A3-4354-4F0E-B858-CAE8193FB477}"/>
              </a:ext>
            </a:extLst>
          </p:cNvPr>
          <p:cNvSpPr>
            <a:spLocks noGrp="1"/>
          </p:cNvSpPr>
          <p:nvPr>
            <p:ph type="dt" sz="quarter" idx="1"/>
          </p:nvPr>
        </p:nvSpPr>
        <p:spPr>
          <a:xfrm>
            <a:off x="4143379" y="6"/>
            <a:ext cx="3170238" cy="481013"/>
          </a:xfrm>
          <a:prstGeom prst="rect">
            <a:avLst/>
          </a:prstGeom>
        </p:spPr>
        <p:txBody>
          <a:bodyPr vert="horz" lIns="91384" tIns="45692" rIns="91384" bIns="45692" rtlCol="0"/>
          <a:lstStyle>
            <a:lvl1pPr algn="r">
              <a:defRPr sz="1200"/>
            </a:lvl1pPr>
          </a:lstStyle>
          <a:p>
            <a:fld id="{3C9C2611-A3F1-457E-97AF-51F9E1866CEA}" type="datetimeFigureOut">
              <a:rPr lang="en-US" smtClean="0"/>
              <a:t>11/12/2024</a:t>
            </a:fld>
            <a:endParaRPr lang="en-US" dirty="0"/>
          </a:p>
        </p:txBody>
      </p:sp>
      <p:sp>
        <p:nvSpPr>
          <p:cNvPr id="4" name="Footer Placeholder 3">
            <a:extLst>
              <a:ext uri="{FF2B5EF4-FFF2-40B4-BE49-F238E27FC236}">
                <a16:creationId xmlns:a16="http://schemas.microsoft.com/office/drawing/2014/main" id="{8BFF8BCA-8AA3-4BC4-9758-48AD7612A9E9}"/>
              </a:ext>
            </a:extLst>
          </p:cNvPr>
          <p:cNvSpPr>
            <a:spLocks noGrp="1"/>
          </p:cNvSpPr>
          <p:nvPr>
            <p:ph type="ftr" sz="quarter" idx="2"/>
          </p:nvPr>
        </p:nvSpPr>
        <p:spPr>
          <a:xfrm>
            <a:off x="7" y="9120188"/>
            <a:ext cx="3170238" cy="481012"/>
          </a:xfrm>
          <a:prstGeom prst="rect">
            <a:avLst/>
          </a:prstGeom>
        </p:spPr>
        <p:txBody>
          <a:bodyPr vert="horz" lIns="91384" tIns="45692" rIns="91384" bIns="4569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7570EA5-C9AB-4AD1-8DB4-F08308A04668}"/>
              </a:ext>
            </a:extLst>
          </p:cNvPr>
          <p:cNvSpPr>
            <a:spLocks noGrp="1"/>
          </p:cNvSpPr>
          <p:nvPr>
            <p:ph type="sldNum" sz="quarter" idx="3"/>
          </p:nvPr>
        </p:nvSpPr>
        <p:spPr>
          <a:xfrm>
            <a:off x="4143379" y="9120188"/>
            <a:ext cx="3170238" cy="481012"/>
          </a:xfrm>
          <a:prstGeom prst="rect">
            <a:avLst/>
          </a:prstGeom>
        </p:spPr>
        <p:txBody>
          <a:bodyPr vert="horz" lIns="91384" tIns="45692" rIns="91384" bIns="45692" rtlCol="0" anchor="b"/>
          <a:lstStyle>
            <a:lvl1pPr algn="r">
              <a:defRPr sz="1200"/>
            </a:lvl1pPr>
          </a:lstStyle>
          <a:p>
            <a:fld id="{88E5C6CC-FF23-4058-B3B1-3CDA39B359EC}" type="slidenum">
              <a:rPr lang="en-US" smtClean="0"/>
              <a:t>‹#›</a:t>
            </a:fld>
            <a:endParaRPr lang="en-US" dirty="0"/>
          </a:p>
        </p:txBody>
      </p:sp>
    </p:spTree>
    <p:extLst>
      <p:ext uri="{BB962C8B-B14F-4D97-AF65-F5344CB8AC3E}">
        <p14:creationId xmlns:p14="http://schemas.microsoft.com/office/powerpoint/2010/main" val="5036493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169920" cy="481728"/>
          </a:xfrm>
          <a:prstGeom prst="rect">
            <a:avLst/>
          </a:prstGeom>
        </p:spPr>
        <p:txBody>
          <a:bodyPr vert="horz" lIns="96594" tIns="48299" rIns="96594" bIns="48299" rtlCol="0"/>
          <a:lstStyle>
            <a:lvl1pPr algn="l">
              <a:defRPr sz="1200"/>
            </a:lvl1pPr>
          </a:lstStyle>
          <a:p>
            <a:endParaRPr lang="en-US" dirty="0"/>
          </a:p>
        </p:txBody>
      </p:sp>
      <p:sp>
        <p:nvSpPr>
          <p:cNvPr id="3" name="Date Placeholder 2"/>
          <p:cNvSpPr>
            <a:spLocks noGrp="1"/>
          </p:cNvSpPr>
          <p:nvPr>
            <p:ph type="dt" idx="1"/>
          </p:nvPr>
        </p:nvSpPr>
        <p:spPr>
          <a:xfrm>
            <a:off x="4143589" y="7"/>
            <a:ext cx="3169920" cy="481728"/>
          </a:xfrm>
          <a:prstGeom prst="rect">
            <a:avLst/>
          </a:prstGeom>
        </p:spPr>
        <p:txBody>
          <a:bodyPr vert="horz" lIns="96594" tIns="48299" rIns="96594" bIns="48299" rtlCol="0"/>
          <a:lstStyle>
            <a:lvl1pPr algn="r">
              <a:defRPr sz="1200"/>
            </a:lvl1pPr>
          </a:lstStyle>
          <a:p>
            <a:fld id="{6CE4DAAA-91F8-404D-B1E7-0B3820F7353E}" type="datetimeFigureOut">
              <a:rPr lang="en-US" smtClean="0"/>
              <a:t>11/12/2024</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594" tIns="48299" rIns="96594" bIns="48299" rtlCol="0" anchor="ctr"/>
          <a:lstStyle/>
          <a:p>
            <a:endParaRPr lang="en-US" dirty="0"/>
          </a:p>
        </p:txBody>
      </p:sp>
      <p:sp>
        <p:nvSpPr>
          <p:cNvPr id="5" name="Notes Placeholder 4"/>
          <p:cNvSpPr>
            <a:spLocks noGrp="1"/>
          </p:cNvSpPr>
          <p:nvPr>
            <p:ph type="body" sz="quarter" idx="3"/>
          </p:nvPr>
        </p:nvSpPr>
        <p:spPr>
          <a:xfrm>
            <a:off x="731521" y="4620577"/>
            <a:ext cx="5852160" cy="3780472"/>
          </a:xfrm>
          <a:prstGeom prst="rect">
            <a:avLst/>
          </a:prstGeom>
        </p:spPr>
        <p:txBody>
          <a:bodyPr vert="horz" lIns="96594" tIns="48299" rIns="96594" bIns="4829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80"/>
            <a:ext cx="3169920" cy="481727"/>
          </a:xfrm>
          <a:prstGeom prst="rect">
            <a:avLst/>
          </a:prstGeom>
        </p:spPr>
        <p:txBody>
          <a:bodyPr vert="horz" lIns="96594" tIns="48299" rIns="96594" bIns="4829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80"/>
            <a:ext cx="3169920" cy="481727"/>
          </a:xfrm>
          <a:prstGeom prst="rect">
            <a:avLst/>
          </a:prstGeom>
        </p:spPr>
        <p:txBody>
          <a:bodyPr vert="horz" lIns="96594" tIns="48299" rIns="96594" bIns="48299" rtlCol="0" anchor="b"/>
          <a:lstStyle>
            <a:lvl1pPr algn="r">
              <a:defRPr sz="1200"/>
            </a:lvl1pPr>
          </a:lstStyle>
          <a:p>
            <a:fld id="{14A573DE-F7D8-405C-BA7E-19C89D71818B}" type="slidenum">
              <a:rPr lang="en-US" smtClean="0"/>
              <a:t>‹#›</a:t>
            </a:fld>
            <a:endParaRPr lang="en-US" dirty="0"/>
          </a:p>
        </p:txBody>
      </p:sp>
    </p:spTree>
    <p:extLst>
      <p:ext uri="{BB962C8B-B14F-4D97-AF65-F5344CB8AC3E}">
        <p14:creationId xmlns:p14="http://schemas.microsoft.com/office/powerpoint/2010/main" val="1258749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etour.fr/2005/presentationus/enjeux.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Invitation for name, role, email and how they use or struggle with building high performance teams </a:t>
            </a:r>
          </a:p>
        </p:txBody>
      </p:sp>
      <p:sp>
        <p:nvSpPr>
          <p:cNvPr id="4" name="Slide Number Placeholder 3"/>
          <p:cNvSpPr>
            <a:spLocks noGrp="1"/>
          </p:cNvSpPr>
          <p:nvPr>
            <p:ph type="sldNum" sz="quarter" idx="5"/>
          </p:nvPr>
        </p:nvSpPr>
        <p:spPr/>
        <p:txBody>
          <a:bodyPr/>
          <a:lstStyle/>
          <a:p>
            <a:fld id="{9FA94D71-79EA-4C23-BCBB-3AF6BD404DCC}" type="slidenum">
              <a:rPr lang="en-US" smtClean="0"/>
              <a:t>1</a:t>
            </a:fld>
            <a:endParaRPr lang="en-US" dirty="0"/>
          </a:p>
        </p:txBody>
      </p:sp>
    </p:spTree>
    <p:extLst>
      <p:ext uri="{BB962C8B-B14F-4D97-AF65-F5344CB8AC3E}">
        <p14:creationId xmlns:p14="http://schemas.microsoft.com/office/powerpoint/2010/main" val="898881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5D082C-2762-E546-8970-3D80C352D19A}" type="slidenum">
              <a:rPr lang="en-US" altLang="en-US" smtClean="0"/>
              <a:pPr>
                <a:defRPr/>
              </a:pPr>
              <a:t>11</a:t>
            </a:fld>
            <a:endParaRPr lang="en-US" altLang="en-US"/>
          </a:p>
        </p:txBody>
      </p:sp>
    </p:spTree>
    <p:extLst>
      <p:ext uri="{BB962C8B-B14F-4D97-AF65-F5344CB8AC3E}">
        <p14:creationId xmlns:p14="http://schemas.microsoft.com/office/powerpoint/2010/main" val="3258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ea typeface="Trebuchet MS" charset="0"/>
                <a:cs typeface="Trebuchet MS" charset="0"/>
              </a:rPr>
              <a:t>Pragmatism </a:t>
            </a:r>
            <a:r>
              <a:rPr lang="en-US" sz="1200" kern="0" dirty="0">
                <a:solidFill>
                  <a:schemeClr val="tx1">
                    <a:lumMod val="75000"/>
                    <a:lumOff val="25000"/>
                  </a:schemeClr>
                </a:solidFill>
                <a:ea typeface="Trebuchet MS" charset="0"/>
                <a:cs typeface="Trebuchet MS" charset="0"/>
              </a:rPr>
              <a:t>- </a:t>
            </a:r>
            <a:r>
              <a:rPr lang="en-US" sz="1200" dirty="0">
                <a:solidFill>
                  <a:schemeClr val="tx1">
                    <a:lumMod val="75000"/>
                    <a:lumOff val="25000"/>
                  </a:schemeClr>
                </a:solidFill>
                <a:ea typeface="Trebuchet MS" charset="0"/>
                <a:cs typeface="Trebuchet MS" charset="0"/>
              </a:rPr>
              <a:t>People who provide practical, hard-headed evaluations of ideas and proposals. They advocate pragmatic solutions, and their views are not influenced by the need to maintain harmony. They are direct and grounded in reality.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ea typeface="Trebuchet MS" charset="0"/>
                <a:cs typeface="Trebuchet MS" charset="0"/>
              </a:rPr>
              <a:t>Innovation </a:t>
            </a:r>
            <a:r>
              <a:rPr lang="en-US" sz="1200" kern="0" dirty="0">
                <a:solidFill>
                  <a:schemeClr val="tx1">
                    <a:lumMod val="75000"/>
                    <a:lumOff val="25000"/>
                  </a:schemeClr>
                </a:solidFill>
                <a:ea typeface="Trebuchet MS" charset="0"/>
                <a:cs typeface="Trebuchet MS" charset="0"/>
              </a:rPr>
              <a:t>- </a:t>
            </a:r>
            <a:r>
              <a:rPr lang="en-US" sz="1200" dirty="0">
                <a:solidFill>
                  <a:schemeClr val="tx1">
                    <a:lumMod val="75000"/>
                    <a:lumOff val="25000"/>
                  </a:schemeClr>
                </a:solidFill>
                <a:ea typeface="Trebuchet MS" charset="0"/>
                <a:cs typeface="Trebuchet MS" charset="0"/>
              </a:rPr>
              <a:t>People who recognize when conditions have changed and when the team needs to adapt. They spot emerging trends and patterns quickly, enjoy solving problems, and generate creative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ea typeface="Trebuchet MS" charset="0"/>
                <a:cs typeface="Trebuchet MS" charset="0"/>
              </a:rPr>
              <a:t>Process </a:t>
            </a:r>
            <a:r>
              <a:rPr lang="en-US" sz="1200" kern="0" dirty="0">
                <a:solidFill>
                  <a:schemeClr val="tx1">
                    <a:lumMod val="75000"/>
                    <a:lumOff val="25000"/>
                  </a:schemeClr>
                </a:solidFill>
                <a:ea typeface="Trebuchet MS" charset="0"/>
                <a:cs typeface="Trebuchet MS" charset="0"/>
              </a:rPr>
              <a:t>- </a:t>
            </a:r>
            <a:r>
              <a:rPr lang="en-US" sz="1200" dirty="0">
                <a:solidFill>
                  <a:schemeClr val="tx1">
                    <a:lumMod val="75000"/>
                    <a:lumOff val="25000"/>
                  </a:schemeClr>
                </a:solidFill>
                <a:ea typeface="Trebuchet MS" charset="0"/>
                <a:cs typeface="Trebuchet MS" charset="0"/>
              </a:rPr>
              <a:t>People who are concerned with implementation, the details of execution, and the use of processes and systems to complete tasks. They are reliable, organized, and conscientious about following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ea typeface="Trebuchet MS" charset="0"/>
                <a:cs typeface="Trebuchet MS" charset="0"/>
              </a:rPr>
              <a:t>Relationships </a:t>
            </a:r>
            <a:r>
              <a:rPr lang="en-US" sz="1200" kern="0" dirty="0">
                <a:solidFill>
                  <a:schemeClr val="tx1">
                    <a:lumMod val="75000"/>
                    <a:lumOff val="25000"/>
                  </a:schemeClr>
                </a:solidFill>
                <a:ea typeface="Trebuchet MS" charset="0"/>
                <a:cs typeface="Trebuchet MS" charset="0"/>
              </a:rPr>
              <a:t>- People who are concerned about morale and how team members are getting along. They are positive and optimistic, attuned to people’s feelings, and good at building cohesive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ea typeface="Trebuchet MS" charset="0"/>
                <a:cs typeface="Trebuchet MS" charset="0"/>
              </a:rPr>
              <a:t>Results </a:t>
            </a:r>
            <a:r>
              <a:rPr lang="en-US" sz="1200" kern="0" dirty="0">
                <a:solidFill>
                  <a:schemeClr val="tx1">
                    <a:lumMod val="75000"/>
                    <a:lumOff val="25000"/>
                  </a:schemeClr>
                </a:solidFill>
                <a:ea typeface="Trebuchet MS" charset="0"/>
                <a:cs typeface="Trebuchet MS" charset="0"/>
              </a:rPr>
              <a:t>- </a:t>
            </a:r>
            <a:r>
              <a:rPr lang="en-US" sz="1200" dirty="0">
                <a:solidFill>
                  <a:schemeClr val="tx1">
                    <a:lumMod val="75000"/>
                    <a:lumOff val="25000"/>
                  </a:schemeClr>
                </a:solidFill>
                <a:ea typeface="Trebuchet MS" charset="0"/>
                <a:cs typeface="Trebuchet MS" charset="0"/>
              </a:rPr>
              <a:t>People who organize work, clarify roles, coordinate, and provide direction for others. They enjoy taking charge and pushing for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lumMod val="75000"/>
                  <a:lumOff val="25000"/>
                </a:schemeClr>
              </a:solidFill>
              <a:ea typeface="Trebuchet MS" charset="0"/>
              <a:cs typeface="Trebuchet MS" charset="0"/>
            </a:endParaRPr>
          </a:p>
          <a:p>
            <a:pPr marL="171450" indent="-171450">
              <a:spcAft>
                <a:spcPts val="1200"/>
              </a:spcAft>
              <a:buFont typeface="Arial" panose="020B0604020202020204" pitchFamily="34" charset="0"/>
              <a:buChar char="•"/>
              <a:defRPr sz="1800">
                <a:solidFill>
                  <a:srgbClr val="000000"/>
                </a:solidFill>
                <a:latin typeface="PT Sans"/>
                <a:ea typeface="PT Sans"/>
                <a:cs typeface="PT Sans"/>
                <a:sym typeface="PT Sans"/>
              </a:defRPr>
            </a:pPr>
            <a:r>
              <a:rPr lang="en-US" sz="1200" dirty="0">
                <a:solidFill>
                  <a:schemeClr val="bg1"/>
                </a:solidFill>
                <a:latin typeface="Trebuchet MS" panose="020B0603020202020204" pitchFamily="34" charset="0"/>
              </a:rPr>
              <a:t>Most teams require at least </a:t>
            </a:r>
            <a:r>
              <a:rPr lang="en-US" sz="1200" b="1" dirty="0">
                <a:solidFill>
                  <a:schemeClr val="bg1"/>
                </a:solidFill>
                <a:latin typeface="Trebuchet MS" panose="020B0603020202020204" pitchFamily="34" charset="0"/>
              </a:rPr>
              <a:t>five informal roles </a:t>
            </a:r>
            <a:r>
              <a:rPr lang="en-US" sz="1200" dirty="0">
                <a:solidFill>
                  <a:schemeClr val="bg1"/>
                </a:solidFill>
                <a:latin typeface="Trebuchet MS" panose="020B0603020202020204" pitchFamily="34" charset="0"/>
              </a:rPr>
              <a:t>to reach optimum performance</a:t>
            </a:r>
          </a:p>
          <a:p>
            <a:pPr marL="171450" indent="-171450">
              <a:spcAft>
                <a:spcPts val="1200"/>
              </a:spcAft>
              <a:buFont typeface="Arial" panose="020B0604020202020204" pitchFamily="34" charset="0"/>
              <a:buChar char="•"/>
              <a:defRPr sz="1800">
                <a:solidFill>
                  <a:srgbClr val="000000"/>
                </a:solidFill>
                <a:latin typeface="PT Sans"/>
                <a:ea typeface="PT Sans"/>
                <a:cs typeface="PT Sans"/>
                <a:sym typeface="PT Sans"/>
              </a:defRPr>
            </a:pPr>
            <a:r>
              <a:rPr lang="en-US" sz="1200" dirty="0">
                <a:solidFill>
                  <a:schemeClr val="bg1"/>
                </a:solidFill>
                <a:latin typeface="Trebuchet MS" panose="020B0603020202020204" pitchFamily="34" charset="0"/>
              </a:rPr>
              <a:t>An unfilled role may lead to a </a:t>
            </a:r>
            <a:r>
              <a:rPr lang="en-US" sz="1200" b="1" dirty="0">
                <a:solidFill>
                  <a:schemeClr val="bg1"/>
                </a:solidFill>
                <a:latin typeface="Trebuchet MS" panose="020B0603020202020204" pitchFamily="34" charset="0"/>
              </a:rPr>
              <a:t>team performance gap</a:t>
            </a:r>
          </a:p>
          <a:p>
            <a:pPr marL="171450" indent="-171450">
              <a:spcAft>
                <a:spcPts val="1200"/>
              </a:spcAft>
              <a:buFont typeface="Arial" panose="020B0604020202020204" pitchFamily="34" charset="0"/>
              <a:buChar char="•"/>
              <a:defRPr sz="1800">
                <a:solidFill>
                  <a:srgbClr val="000000"/>
                </a:solidFill>
                <a:latin typeface="PT Sans"/>
                <a:ea typeface="PT Sans"/>
                <a:cs typeface="PT Sans"/>
                <a:sym typeface="PT Sans"/>
              </a:defRPr>
            </a:pPr>
            <a:r>
              <a:rPr lang="en-US" sz="1200" dirty="0">
                <a:solidFill>
                  <a:schemeClr val="bg1"/>
                </a:solidFill>
                <a:latin typeface="Trebuchet MS" panose="020B0603020202020204" pitchFamily="34" charset="0"/>
              </a:rPr>
              <a:t>Over-represented roles suggest a </a:t>
            </a:r>
            <a:r>
              <a:rPr lang="en-US" sz="1200" b="1" dirty="0">
                <a:solidFill>
                  <a:schemeClr val="bg1"/>
                </a:solidFill>
                <a:latin typeface="Trebuchet MS" panose="020B0603020202020204" pitchFamily="34" charset="0"/>
              </a:rPr>
              <a:t>lack of diversity </a:t>
            </a:r>
            <a:r>
              <a:rPr lang="en-US" sz="1200" dirty="0">
                <a:solidFill>
                  <a:schemeClr val="bg1"/>
                </a:solidFill>
                <a:latin typeface="Trebuchet MS" panose="020B0603020202020204" pitchFamily="34" charset="0"/>
              </a:rPr>
              <a:t>can also lead to a team performance gap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0" dirty="0">
              <a:solidFill>
                <a:schemeClr val="tx1">
                  <a:lumMod val="75000"/>
                  <a:lumOff val="25000"/>
                </a:schemeClr>
              </a:solidFill>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lumMod val="75000"/>
                  <a:lumOff val="25000"/>
                </a:schemeClr>
              </a:solidFill>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0" dirty="0">
              <a:solidFill>
                <a:schemeClr val="tx1">
                  <a:lumMod val="75000"/>
                  <a:lumOff val="25000"/>
                </a:schemeClr>
              </a:solidFill>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0" dirty="0">
              <a:solidFill>
                <a:schemeClr val="tx1">
                  <a:lumMod val="75000"/>
                  <a:lumOff val="25000"/>
                </a:schemeClr>
              </a:solidFill>
              <a:ea typeface="Trebuchet MS" charset="0"/>
              <a:cs typeface="Trebuchet M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0" dirty="0">
              <a:solidFill>
                <a:schemeClr val="tx1">
                  <a:lumMod val="75000"/>
                  <a:lumOff val="25000"/>
                </a:schemeClr>
              </a:solidFill>
              <a:ea typeface="Trebuchet MS" charset="0"/>
              <a:cs typeface="Trebuchet MS" charset="0"/>
            </a:endParaRPr>
          </a:p>
          <a:p>
            <a:endParaRPr lang="en-US" dirty="0"/>
          </a:p>
        </p:txBody>
      </p:sp>
      <p:sp>
        <p:nvSpPr>
          <p:cNvPr id="4" name="Slide Number Placeholder 3"/>
          <p:cNvSpPr>
            <a:spLocks noGrp="1"/>
          </p:cNvSpPr>
          <p:nvPr>
            <p:ph type="sldNum" sz="quarter" idx="5"/>
          </p:nvPr>
        </p:nvSpPr>
        <p:spPr/>
        <p:txBody>
          <a:bodyPr/>
          <a:lstStyle/>
          <a:p>
            <a:pPr>
              <a:defRPr/>
            </a:pPr>
            <a:fld id="{225D082C-2762-E546-8970-3D80C352D19A}" type="slidenum">
              <a:rPr lang="en-US" altLang="en-US" smtClean="0"/>
              <a:pPr>
                <a:defRPr/>
              </a:pPr>
              <a:t>12</a:t>
            </a:fld>
            <a:endParaRPr lang="en-US" altLang="en-US"/>
          </a:p>
        </p:txBody>
      </p:sp>
    </p:spTree>
    <p:extLst>
      <p:ext uri="{BB962C8B-B14F-4D97-AF65-F5344CB8AC3E}">
        <p14:creationId xmlns:p14="http://schemas.microsoft.com/office/powerpoint/2010/main" val="9997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06E88-C41D-23C6-6896-1864F7D6A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8D79D-1208-A540-2FDA-073285243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8750D-22F5-E48F-B163-95A17F04A7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2A34C4-4D94-9570-DBA3-F057299A24C2}"/>
              </a:ext>
            </a:extLst>
          </p:cNvPr>
          <p:cNvSpPr>
            <a:spLocks noGrp="1"/>
          </p:cNvSpPr>
          <p:nvPr>
            <p:ph type="sldNum" sz="quarter" idx="5"/>
          </p:nvPr>
        </p:nvSpPr>
        <p:spPr/>
        <p:txBody>
          <a:bodyPr/>
          <a:lstStyle/>
          <a:p>
            <a:fld id="{316ADC9A-2176-4E54-BE62-08F523C85CC1}" type="slidenum">
              <a:rPr lang="en-US" smtClean="0"/>
              <a:t>13</a:t>
            </a:fld>
            <a:endParaRPr lang="en-US"/>
          </a:p>
        </p:txBody>
      </p:sp>
    </p:spTree>
    <p:extLst>
      <p:ext uri="{BB962C8B-B14F-4D97-AF65-F5344CB8AC3E}">
        <p14:creationId xmlns:p14="http://schemas.microsoft.com/office/powerpoint/2010/main" val="2915132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573DE-F7D8-405C-BA7E-19C89D71818B}" type="slidenum">
              <a:rPr lang="en-US" smtClean="0"/>
              <a:t>14</a:t>
            </a:fld>
            <a:endParaRPr lang="en-US" dirty="0"/>
          </a:p>
        </p:txBody>
      </p:sp>
    </p:spTree>
    <p:extLst>
      <p:ext uri="{BB962C8B-B14F-4D97-AF65-F5344CB8AC3E}">
        <p14:creationId xmlns:p14="http://schemas.microsoft.com/office/powerpoint/2010/main" val="314002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866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201738"/>
            <a:ext cx="4325938" cy="324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A573DE-F7D8-405C-BA7E-19C89D71818B}" type="slidenum">
              <a:rPr lang="en-US" smtClean="0"/>
              <a:t>19</a:t>
            </a:fld>
            <a:endParaRPr lang="en-US" dirty="0"/>
          </a:p>
        </p:txBody>
      </p:sp>
    </p:spTree>
    <p:extLst>
      <p:ext uri="{BB962C8B-B14F-4D97-AF65-F5344CB8AC3E}">
        <p14:creationId xmlns:p14="http://schemas.microsoft.com/office/powerpoint/2010/main" val="307123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ways to think of teams – we are looking at company-organized (intentional) groups of people evaluating the performance of the team as a whole – presumably for the purpose of becoming “high performing” – often times “teams” assessments are used in combination with styles, or personality assessments to combine the measure of the whole team with the measure of the individuals contributing to the performance of the team as a whole.</a:t>
            </a:r>
          </a:p>
        </p:txBody>
      </p:sp>
      <p:sp>
        <p:nvSpPr>
          <p:cNvPr id="4" name="Slide Number Placeholder 3"/>
          <p:cNvSpPr>
            <a:spLocks noGrp="1"/>
          </p:cNvSpPr>
          <p:nvPr>
            <p:ph type="sldNum" sz="quarter" idx="5"/>
          </p:nvPr>
        </p:nvSpPr>
        <p:spPr/>
        <p:txBody>
          <a:bodyPr/>
          <a:lstStyle/>
          <a:p>
            <a:fld id="{14A573DE-F7D8-405C-BA7E-19C89D71818B}" type="slidenum">
              <a:rPr lang="en-US" smtClean="0"/>
              <a:t>2</a:t>
            </a:fld>
            <a:endParaRPr lang="en-US" dirty="0"/>
          </a:p>
        </p:txBody>
      </p:sp>
    </p:spTree>
    <p:extLst>
      <p:ext uri="{BB962C8B-B14F-4D97-AF65-F5344CB8AC3E}">
        <p14:creationId xmlns:p14="http://schemas.microsoft.com/office/powerpoint/2010/main" val="226165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the </a:t>
            </a:r>
            <a:r>
              <a:rPr lang="en-US" dirty="0" err="1"/>
              <a:t>chatbox</a:t>
            </a:r>
            <a:r>
              <a:rPr lang="en-US" dirty="0"/>
              <a:t> - </a:t>
            </a:r>
          </a:p>
        </p:txBody>
      </p:sp>
      <p:sp>
        <p:nvSpPr>
          <p:cNvPr id="4" name="Slide Number Placeholder 3"/>
          <p:cNvSpPr>
            <a:spLocks noGrp="1"/>
          </p:cNvSpPr>
          <p:nvPr>
            <p:ph type="sldNum" sz="quarter" idx="5"/>
          </p:nvPr>
        </p:nvSpPr>
        <p:spPr/>
        <p:txBody>
          <a:bodyPr/>
          <a:lstStyle/>
          <a:p>
            <a:fld id="{14A573DE-F7D8-405C-BA7E-19C89D71818B}" type="slidenum">
              <a:rPr lang="en-US" smtClean="0"/>
              <a:t>3</a:t>
            </a:fld>
            <a:endParaRPr lang="en-US" dirty="0"/>
          </a:p>
        </p:txBody>
      </p:sp>
    </p:spTree>
    <p:extLst>
      <p:ext uri="{BB962C8B-B14F-4D97-AF65-F5344CB8AC3E}">
        <p14:creationId xmlns:p14="http://schemas.microsoft.com/office/powerpoint/2010/main" val="80676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Bike racing member of the team serves as its leader, and the others do everything they can to help him win. In the major races, each team leader works with eight other riders, called “domestiques,” who don’t have much chance of winning the race themselves. Top teams typically have 20 or more cyclists on their rosters, from which team managers can choose a nine-person team suited for each event. By tradition, the winner of a race like the Tour de France splits his cash </a:t>
            </a:r>
            <a:r>
              <a:rPr lang="en-US" dirty="0">
                <a:hlinkClick r:id="rId3"/>
              </a:rPr>
              <a:t>prize</a:t>
            </a:r>
            <a:r>
              <a:rPr lang="en-US" dirty="0"/>
              <a:t> with the members of the team and its staff.</a:t>
            </a:r>
          </a:p>
        </p:txBody>
      </p:sp>
      <p:sp>
        <p:nvSpPr>
          <p:cNvPr id="4" name="Slide Number Placeholder 3"/>
          <p:cNvSpPr>
            <a:spLocks noGrp="1"/>
          </p:cNvSpPr>
          <p:nvPr>
            <p:ph type="sldNum" sz="quarter" idx="5"/>
          </p:nvPr>
        </p:nvSpPr>
        <p:spPr/>
        <p:txBody>
          <a:bodyPr/>
          <a:lstStyle/>
          <a:p>
            <a:fld id="{14A573DE-F7D8-405C-BA7E-19C89D71818B}" type="slidenum">
              <a:rPr lang="en-US" smtClean="0"/>
              <a:t>4</a:t>
            </a:fld>
            <a:endParaRPr lang="en-US" dirty="0"/>
          </a:p>
        </p:txBody>
      </p:sp>
    </p:spTree>
    <p:extLst>
      <p:ext uri="{BB962C8B-B14F-4D97-AF65-F5344CB8AC3E}">
        <p14:creationId xmlns:p14="http://schemas.microsoft.com/office/powerpoint/2010/main" val="390714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Note – assessment at end</a:t>
            </a:r>
          </a:p>
        </p:txBody>
      </p:sp>
      <p:sp>
        <p:nvSpPr>
          <p:cNvPr id="4" name="Slide Number Placeholder 3"/>
          <p:cNvSpPr>
            <a:spLocks noGrp="1"/>
          </p:cNvSpPr>
          <p:nvPr>
            <p:ph type="sldNum" sz="quarter" idx="5"/>
          </p:nvPr>
        </p:nvSpPr>
        <p:spPr/>
        <p:txBody>
          <a:bodyPr/>
          <a:lstStyle/>
          <a:p>
            <a:fld id="{14A573DE-F7D8-405C-BA7E-19C89D71818B}" type="slidenum">
              <a:rPr lang="en-US" smtClean="0"/>
              <a:t>5</a:t>
            </a:fld>
            <a:endParaRPr lang="en-US" dirty="0"/>
          </a:p>
        </p:txBody>
      </p:sp>
    </p:spTree>
    <p:extLst>
      <p:ext uri="{BB962C8B-B14F-4D97-AF65-F5344CB8AC3E}">
        <p14:creationId xmlns:p14="http://schemas.microsoft.com/office/powerpoint/2010/main" val="347988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63BF1-AE69-837C-F716-1B22DAC5B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22E72-E78F-8913-75C1-32CCC2E27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5E507-8590-C8AA-9F7E-F8CCB56DD72A}"/>
              </a:ext>
            </a:extLst>
          </p:cNvPr>
          <p:cNvSpPr>
            <a:spLocks noGrp="1"/>
          </p:cNvSpPr>
          <p:nvPr>
            <p:ph type="body" idx="1"/>
          </p:nvPr>
        </p:nvSpPr>
        <p:spPr/>
        <p:txBody>
          <a:bodyPr/>
          <a:lstStyle/>
          <a:p>
            <a:r>
              <a:rPr lang="en-US" dirty="0"/>
              <a:t>What % are really high performing – says research?</a:t>
            </a:r>
          </a:p>
          <a:p>
            <a:endParaRPr lang="en-US" dirty="0"/>
          </a:p>
          <a:p>
            <a:r>
              <a:rPr lang="en-US" dirty="0"/>
              <a:t>Do we have right people/ team skills and competencies/ </a:t>
            </a:r>
          </a:p>
        </p:txBody>
      </p:sp>
      <p:sp>
        <p:nvSpPr>
          <p:cNvPr id="4" name="Slide Number Placeholder 3">
            <a:extLst>
              <a:ext uri="{FF2B5EF4-FFF2-40B4-BE49-F238E27FC236}">
                <a16:creationId xmlns:a16="http://schemas.microsoft.com/office/drawing/2014/main" id="{A4FBBCC1-84FF-A2A2-8B4E-EF488E7DB05C}"/>
              </a:ext>
            </a:extLst>
          </p:cNvPr>
          <p:cNvSpPr>
            <a:spLocks noGrp="1"/>
          </p:cNvSpPr>
          <p:nvPr>
            <p:ph type="sldNum" sz="quarter" idx="5"/>
          </p:nvPr>
        </p:nvSpPr>
        <p:spPr/>
        <p:txBody>
          <a:bodyPr/>
          <a:lstStyle/>
          <a:p>
            <a:fld id="{14A573DE-F7D8-405C-BA7E-19C89D71818B}" type="slidenum">
              <a:rPr lang="en-US" smtClean="0"/>
              <a:t>6</a:t>
            </a:fld>
            <a:endParaRPr lang="en-US" dirty="0"/>
          </a:p>
        </p:txBody>
      </p:sp>
    </p:spTree>
    <p:extLst>
      <p:ext uri="{BB962C8B-B14F-4D97-AF65-F5344CB8AC3E}">
        <p14:creationId xmlns:p14="http://schemas.microsoft.com/office/powerpoint/2010/main" val="2907685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a:p>
            <a:r>
              <a:rPr lang="en-US" dirty="0"/>
              <a:t>The </a:t>
            </a:r>
            <a:r>
              <a:rPr lang="en-US" b="1" u="sng" dirty="0"/>
              <a:t>Main Idea:</a:t>
            </a:r>
          </a:p>
          <a:p>
            <a:pPr marL="285750" indent="-285750">
              <a:buFont typeface="Arial" panose="020B0604020202020204" pitchFamily="34" charset="0"/>
              <a:buChar char="•"/>
            </a:pPr>
            <a:r>
              <a:rPr lang="en-US" dirty="0"/>
              <a:t>Behavior is affected by context </a:t>
            </a:r>
          </a:p>
          <a:p>
            <a:pPr marL="285750" indent="-285750">
              <a:buFont typeface="Arial" panose="020B0604020202020204" pitchFamily="34" charset="0"/>
              <a:buChar char="•"/>
            </a:pPr>
            <a:r>
              <a:rPr lang="en-US" dirty="0"/>
              <a:t>Understanding, and then adapting, the team context in which behaviors happen can improve results and interactions</a:t>
            </a:r>
          </a:p>
          <a:p>
            <a:pPr marL="285750" indent="-285750">
              <a:buFont typeface="Arial" panose="020B0604020202020204" pitchFamily="34" charset="0"/>
              <a:buChar char="•"/>
            </a:pPr>
            <a:r>
              <a:rPr lang="en-US" dirty="0"/>
              <a:t>Individual commitment to adhere to the desired team approach will make interactions easier and more effective</a:t>
            </a:r>
          </a:p>
          <a:p>
            <a:pPr marL="285750" indent="-285750">
              <a:buFont typeface="Arial" panose="020B0604020202020204" pitchFamily="34" charset="0"/>
              <a:buChar char="•"/>
            </a:pPr>
            <a:r>
              <a:rPr lang="en-US" dirty="0"/>
              <a:t>And, in this way, the team is accelerated to performance</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4A573DE-F7D8-405C-BA7E-19C89D71818B}" type="slidenum">
              <a:rPr lang="en-US" smtClean="0"/>
              <a:t>7</a:t>
            </a:fld>
            <a:endParaRPr lang="en-US" dirty="0"/>
          </a:p>
        </p:txBody>
      </p:sp>
    </p:spTree>
    <p:extLst>
      <p:ext uri="{BB962C8B-B14F-4D97-AF65-F5344CB8AC3E}">
        <p14:creationId xmlns:p14="http://schemas.microsoft.com/office/powerpoint/2010/main" val="329513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resources for a contact us</a:t>
            </a:r>
          </a:p>
        </p:txBody>
      </p:sp>
      <p:sp>
        <p:nvSpPr>
          <p:cNvPr id="4" name="Slide Number Placeholder 3"/>
          <p:cNvSpPr>
            <a:spLocks noGrp="1"/>
          </p:cNvSpPr>
          <p:nvPr>
            <p:ph type="sldNum" sz="quarter" idx="5"/>
          </p:nvPr>
        </p:nvSpPr>
        <p:spPr/>
        <p:txBody>
          <a:bodyPr/>
          <a:lstStyle/>
          <a:p>
            <a:fld id="{14A573DE-F7D8-405C-BA7E-19C89D71818B}" type="slidenum">
              <a:rPr lang="en-US" smtClean="0"/>
              <a:t>9</a:t>
            </a:fld>
            <a:endParaRPr lang="en-US" dirty="0"/>
          </a:p>
        </p:txBody>
      </p:sp>
    </p:spTree>
    <p:extLst>
      <p:ext uri="{BB962C8B-B14F-4D97-AF65-F5344CB8AC3E}">
        <p14:creationId xmlns:p14="http://schemas.microsoft.com/office/powerpoint/2010/main" val="203780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6ADC9A-2176-4E54-BE62-08F523C85CC1}" type="slidenum">
              <a:rPr lang="en-US" smtClean="0"/>
              <a:t>10</a:t>
            </a:fld>
            <a:endParaRPr lang="en-US"/>
          </a:p>
        </p:txBody>
      </p:sp>
    </p:spTree>
    <p:extLst>
      <p:ext uri="{BB962C8B-B14F-4D97-AF65-F5344CB8AC3E}">
        <p14:creationId xmlns:p14="http://schemas.microsoft.com/office/powerpoint/2010/main" val="235649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5300" y="2152654"/>
            <a:ext cx="5143500" cy="1419225"/>
          </a:xfrm>
        </p:spPr>
        <p:txBody>
          <a:bodyPr anchor="b">
            <a:normAutofit/>
          </a:bodyPr>
          <a:lstStyle>
            <a:lvl1pPr algn="l">
              <a:lnSpc>
                <a:spcPct val="85000"/>
              </a:lnSpc>
              <a:defRPr sz="3600" spc="-50" baseline="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495300" y="3728887"/>
            <a:ext cx="5143500" cy="400110"/>
          </a:xfrm>
        </p:spPr>
        <p:txBody>
          <a:bodyPr lIns="91440" rIns="91440">
            <a:spAutoFit/>
          </a:bodyPr>
          <a:lstStyle>
            <a:lvl1pPr marL="0" indent="0" algn="l">
              <a:buNone/>
              <a:defRPr sz="2000" cap="none" spc="200" baseline="0">
                <a:solidFill>
                  <a:schemeClr val="bg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18458588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8"/>
        <p:cNvGrpSpPr/>
        <p:nvPr/>
      </p:nvGrpSpPr>
      <p:grpSpPr>
        <a:xfrm>
          <a:off x="0" y="0"/>
          <a:ext cx="0" cy="0"/>
          <a:chOff x="0" y="0"/>
          <a:chExt cx="0" cy="0"/>
        </a:xfrm>
      </p:grpSpPr>
      <p:sp>
        <p:nvSpPr>
          <p:cNvPr id="69" name="Google Shape;69;p17"/>
          <p:cNvSpPr/>
          <p:nvPr/>
        </p:nvSpPr>
        <p:spPr>
          <a:xfrm>
            <a:off x="2383" y="6400800"/>
            <a:ext cx="9141619" cy="457200"/>
          </a:xfrm>
          <a:prstGeom prst="rect">
            <a:avLst/>
          </a:prstGeom>
          <a:solidFill>
            <a:srgbClr val="00B0F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70;p17"/>
          <p:cNvSpPr txBox="1">
            <a:spLocks noGrp="1"/>
          </p:cNvSpPr>
          <p:nvPr>
            <p:ph type="dt" idx="10"/>
          </p:nvPr>
        </p:nvSpPr>
        <p:spPr>
          <a:xfrm>
            <a:off x="6163819" y="6446841"/>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ftr" idx="11"/>
          </p:nvPr>
        </p:nvSpPr>
        <p:spPr>
          <a:xfrm>
            <a:off x="822960" y="6446841"/>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sldNum" idx="12"/>
          </p:nvPr>
        </p:nvSpPr>
        <p:spPr>
          <a:xfrm>
            <a:off x="8245186" y="6446841"/>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
        <p:nvSpPr>
          <p:cNvPr id="2" name="Google Shape;69;p17">
            <a:extLst>
              <a:ext uri="{FF2B5EF4-FFF2-40B4-BE49-F238E27FC236}">
                <a16:creationId xmlns:a16="http://schemas.microsoft.com/office/drawing/2014/main" id="{A9E74C8A-ED08-A818-1A41-524AA0D7F38D}"/>
              </a:ext>
            </a:extLst>
          </p:cNvPr>
          <p:cNvSpPr/>
          <p:nvPr userDrawn="1"/>
        </p:nvSpPr>
        <p:spPr>
          <a:xfrm>
            <a:off x="2381" y="-1"/>
            <a:ext cx="9141619" cy="854765"/>
          </a:xfrm>
          <a:prstGeom prst="rect">
            <a:avLst/>
          </a:prstGeom>
          <a:solidFill>
            <a:srgbClr val="00B0F0"/>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093406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Bullets - Primary (White)">
    <p:spTree>
      <p:nvGrpSpPr>
        <p:cNvPr id="1" name=""/>
        <p:cNvGrpSpPr/>
        <p:nvPr/>
      </p:nvGrpSpPr>
      <p:grpSpPr>
        <a:xfrm>
          <a:off x="0" y="0"/>
          <a:ext cx="0" cy="0"/>
          <a:chOff x="0" y="0"/>
          <a:chExt cx="0" cy="0"/>
        </a:xfrm>
      </p:grpSpPr>
      <p:sp>
        <p:nvSpPr>
          <p:cNvPr id="138" name="Rectangle"/>
          <p:cNvSpPr/>
          <p:nvPr/>
        </p:nvSpPr>
        <p:spPr>
          <a:xfrm>
            <a:off x="0" y="6350000"/>
            <a:ext cx="9144000" cy="508000"/>
          </a:xfrm>
          <a:prstGeom prst="rect">
            <a:avLst/>
          </a:prstGeom>
          <a:solidFill>
            <a:srgbClr val="F5F5F5"/>
          </a:solidFill>
          <a:ln w="12700">
            <a:miter lim="400000"/>
          </a:ln>
        </p:spPr>
        <p:txBody>
          <a:bodyPr lIns="19050" tIns="19050" rIns="19050" bIns="19050" anchor="ctr"/>
          <a:lstStyle/>
          <a:p>
            <a:pPr defTabSz="309563">
              <a:defRPr sz="3200">
                <a:solidFill>
                  <a:srgbClr val="FFFFFF"/>
                </a:solidFill>
                <a:latin typeface="Helvetica Neue Medium"/>
                <a:ea typeface="Helvetica Neue Medium"/>
                <a:cs typeface="Helvetica Neue Medium"/>
                <a:sym typeface="Helvetica Neue Medium"/>
              </a:defRPr>
            </a:pPr>
            <a:endParaRPr sz="1200" b="0" i="0" dirty="0">
              <a:solidFill>
                <a:schemeClr val="tx2"/>
              </a:solidFill>
              <a:latin typeface="FoundersGrotesk-Regular" panose="020B0503030202060203" pitchFamily="34" charset="0"/>
            </a:endParaRPr>
          </a:p>
        </p:txBody>
      </p:sp>
      <p:sp>
        <p:nvSpPr>
          <p:cNvPr id="139" name="Slide Number"/>
          <p:cNvSpPr txBox="1">
            <a:spLocks noGrp="1"/>
          </p:cNvSpPr>
          <p:nvPr>
            <p:ph type="sldNum" sz="quarter" idx="2"/>
          </p:nvPr>
        </p:nvSpPr>
        <p:spPr>
          <a:xfrm>
            <a:off x="8481467" y="6543753"/>
            <a:ext cx="91035" cy="120547"/>
          </a:xfrm>
          <a:prstGeom prst="rect">
            <a:avLst/>
          </a:prstGeom>
        </p:spPr>
        <p:txBody>
          <a:bodyPr lIns="12700" tIns="12700" rIns="12700" bIns="12700"/>
          <a:lstStyle>
            <a:lvl1pPr algn="r">
              <a:defRPr sz="525" b="0" i="0" spc="21">
                <a:solidFill>
                  <a:schemeClr val="tx2"/>
                </a:solidFill>
                <a:latin typeface="FoundersGrotesk-Regular" panose="020B0503030202060203" pitchFamily="34" charset="0"/>
              </a:defRPr>
            </a:lvl1pPr>
          </a:lstStyle>
          <a:p>
            <a:fld id="{86CB4B4D-7CA3-9044-876B-883B54F8677D}" type="slidenum">
              <a:rPr lang="en-US" smtClean="0"/>
              <a:pPr/>
              <a:t>‹#›</a:t>
            </a:fld>
            <a:endParaRPr lang="en-US" dirty="0"/>
          </a:p>
        </p:txBody>
      </p:sp>
      <p:sp>
        <p:nvSpPr>
          <p:cNvPr id="140" name="© 2021 CULTURE PARTNERS"/>
          <p:cNvSpPr txBox="1"/>
          <p:nvPr/>
        </p:nvSpPr>
        <p:spPr>
          <a:xfrm>
            <a:off x="571500" y="6564087"/>
            <a:ext cx="1391086" cy="119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b">
            <a:spAutoFit/>
          </a:bodyPr>
          <a:lstStyle>
            <a:lvl1pPr algn="l" defTabSz="584200">
              <a:defRPr sz="1400" spc="56">
                <a:solidFill>
                  <a:srgbClr val="999999"/>
                </a:solidFill>
              </a:defRPr>
            </a:lvl1pPr>
          </a:lstStyle>
          <a:p>
            <a:r>
              <a:rPr sz="525" b="0" i="0" dirty="0">
                <a:solidFill>
                  <a:schemeClr val="tx2"/>
                </a:solidFill>
                <a:latin typeface="FoundersGrotesk-Regular" panose="020B0503030202060203" pitchFamily="34" charset="0"/>
              </a:rPr>
              <a:t>© 202</a:t>
            </a:r>
            <a:r>
              <a:rPr lang="en-US" sz="525" b="0" i="0" dirty="0">
                <a:solidFill>
                  <a:schemeClr val="tx2"/>
                </a:solidFill>
                <a:latin typeface="FoundersGrotesk-Regular" panose="020B0503030202060203" pitchFamily="34" charset="0"/>
              </a:rPr>
              <a:t>2</a:t>
            </a:r>
            <a:r>
              <a:rPr sz="525" b="0" i="0" dirty="0">
                <a:solidFill>
                  <a:schemeClr val="tx2"/>
                </a:solidFill>
                <a:latin typeface="FoundersGrotesk-Regular" panose="020B0503030202060203" pitchFamily="34" charset="0"/>
              </a:rPr>
              <a:t> </a:t>
            </a:r>
            <a:r>
              <a:rPr lang="en-US" sz="525" b="0" i="0" dirty="0">
                <a:solidFill>
                  <a:schemeClr val="tx2"/>
                </a:solidFill>
                <a:latin typeface="FoundersGrotesk-Regular" panose="020B0503030202060203" pitchFamily="34" charset="0"/>
              </a:rPr>
              <a:t>POLARIS LEADERSHIP INSTITUTE</a:t>
            </a:r>
            <a:endParaRPr sz="525" b="0" i="0" dirty="0">
              <a:solidFill>
                <a:schemeClr val="tx2"/>
              </a:solidFill>
              <a:latin typeface="FoundersGrotesk-Regular" panose="020B0503030202060203" pitchFamily="34" charset="0"/>
            </a:endParaRPr>
          </a:p>
        </p:txBody>
      </p:sp>
      <p:sp>
        <p:nvSpPr>
          <p:cNvPr id="8" name="Slide Title">
            <a:extLst>
              <a:ext uri="{FF2B5EF4-FFF2-40B4-BE49-F238E27FC236}">
                <a16:creationId xmlns:a16="http://schemas.microsoft.com/office/drawing/2014/main" id="{2B2E646C-C6FA-427F-A8F8-FAFCB237FBBD}"/>
              </a:ext>
            </a:extLst>
          </p:cNvPr>
          <p:cNvSpPr txBox="1">
            <a:spLocks noGrp="1"/>
          </p:cNvSpPr>
          <p:nvPr>
            <p:ph type="title" hasCustomPrompt="1"/>
          </p:nvPr>
        </p:nvSpPr>
        <p:spPr>
          <a:xfrm>
            <a:off x="571500" y="635000"/>
            <a:ext cx="7624916" cy="806451"/>
          </a:xfrm>
          <a:prstGeom prst="rect">
            <a:avLst/>
          </a:prstGeom>
        </p:spPr>
        <p:txBody>
          <a:bodyPr lIns="0" tIns="0" rIns="0" bIns="0">
            <a:noAutofit/>
          </a:bodyPr>
          <a:lstStyle>
            <a:lvl1pPr>
              <a:defRPr sz="3300" b="0" spc="-33">
                <a:solidFill>
                  <a:srgbClr val="2520B9"/>
                </a:solidFill>
                <a:latin typeface="Tiempos Headline Medium"/>
                <a:ea typeface="Tiempos Headline Medium"/>
                <a:cs typeface="Tiempos Headline Medium"/>
                <a:sym typeface="Tiempos Headline Medium"/>
              </a:defRPr>
            </a:lvl1pPr>
          </a:lstStyle>
          <a:p>
            <a:r>
              <a:rPr dirty="0"/>
              <a:t>Slide Title</a:t>
            </a:r>
          </a:p>
        </p:txBody>
      </p:sp>
      <p:sp>
        <p:nvSpPr>
          <p:cNvPr id="9" name="Body Level One…">
            <a:extLst>
              <a:ext uri="{FF2B5EF4-FFF2-40B4-BE49-F238E27FC236}">
                <a16:creationId xmlns:a16="http://schemas.microsoft.com/office/drawing/2014/main" id="{79CCEC64-E79B-7844-B814-79C198C1D067}"/>
              </a:ext>
            </a:extLst>
          </p:cNvPr>
          <p:cNvSpPr txBox="1">
            <a:spLocks noGrp="1"/>
          </p:cNvSpPr>
          <p:nvPr>
            <p:ph type="body" idx="1" hasCustomPrompt="1"/>
          </p:nvPr>
        </p:nvSpPr>
        <p:spPr>
          <a:xfrm>
            <a:off x="571500" y="1875093"/>
            <a:ext cx="8001000" cy="3997476"/>
          </a:xfrm>
          <a:prstGeom prst="rect">
            <a:avLst/>
          </a:prstGeom>
        </p:spPr>
        <p:txBody>
          <a:bodyPr lIns="0" tIns="0" rIns="0" bIns="0"/>
          <a:lstStyle>
            <a:lvl1pPr>
              <a:lnSpc>
                <a:spcPct val="100000"/>
              </a:lnSpc>
              <a:spcBef>
                <a:spcPts val="1350"/>
              </a:spcBef>
              <a:buClr>
                <a:schemeClr val="accent6"/>
              </a:buClr>
              <a:buSzPct val="90000"/>
              <a:defRPr b="0" i="0">
                <a:solidFill>
                  <a:srgbClr val="1A1A1A"/>
                </a:solidFill>
                <a:latin typeface="+mn-lt"/>
                <a:ea typeface="Founders Grotesk Regular" panose="020B0503030202060203" pitchFamily="34" charset="77"/>
                <a:cs typeface="Founders Grotesk Regular" panose="020B0503030202060203" pitchFamily="34" charset="77"/>
                <a:sym typeface="Founders Grotesk"/>
              </a:defRPr>
            </a:lvl1pPr>
            <a:lvl2pPr marL="457200" marR="0" indent="-228600" algn="l" defTabSz="914377" rtl="0" eaLnBrk="1" fontAlgn="auto" latinLnBrk="0" hangingPunct="1">
              <a:lnSpc>
                <a:spcPct val="100000"/>
              </a:lnSpc>
              <a:spcBef>
                <a:spcPts val="1350"/>
              </a:spcBef>
              <a:spcAft>
                <a:spcPts val="0"/>
              </a:spcAft>
              <a:buClr>
                <a:schemeClr val="accent6"/>
              </a:buClr>
              <a:buSzPct val="90000"/>
              <a:buFontTx/>
              <a:buChar char="–"/>
              <a:tabLst/>
              <a:defRPr sz="1575" b="0" i="0">
                <a:solidFill>
                  <a:srgbClr val="1A1A1A"/>
                </a:solidFill>
                <a:latin typeface="Founders Grotesk Regular" panose="020B0503030202060203" pitchFamily="34" charset="77"/>
                <a:ea typeface="Founders Grotesk Regular" panose="020B0503030202060203" pitchFamily="34" charset="77"/>
                <a:cs typeface="Founders Grotesk Regular" panose="020B0503030202060203" pitchFamily="34" charset="77"/>
                <a:sym typeface="Founders Grotesk"/>
              </a:defRPr>
            </a:lvl2pPr>
            <a:lvl3pPr marL="685800" marR="0" indent="-228600" algn="l" defTabSz="914377" rtl="0" eaLnBrk="1" fontAlgn="auto" latinLnBrk="0" hangingPunct="1">
              <a:lnSpc>
                <a:spcPct val="100000"/>
              </a:lnSpc>
              <a:spcBef>
                <a:spcPts val="1350"/>
              </a:spcBef>
              <a:spcAft>
                <a:spcPts val="0"/>
              </a:spcAft>
              <a:buClr>
                <a:schemeClr val="accent6"/>
              </a:buClr>
              <a:buSzPct val="90000"/>
              <a:buFontTx/>
              <a:buChar char="‣"/>
              <a:tabLst/>
              <a:defRPr sz="1350" b="0" i="0">
                <a:solidFill>
                  <a:srgbClr val="1A1A1A"/>
                </a:solidFill>
                <a:latin typeface="Founders Grotesk Regular" panose="020B0503030202060203" pitchFamily="34" charset="77"/>
                <a:ea typeface="Founders Grotesk Regular" panose="020B0503030202060203" pitchFamily="34" charset="77"/>
                <a:cs typeface="Founders Grotesk Regular" panose="020B0503030202060203" pitchFamily="34" charset="77"/>
                <a:sym typeface="Founders Grotesk"/>
              </a:defRPr>
            </a:lvl3pPr>
            <a:lvl4pPr marL="914400" marR="0" indent="-228600" algn="l" defTabSz="914377" rtl="0" eaLnBrk="1" fontAlgn="auto" latinLnBrk="0" hangingPunct="1">
              <a:lnSpc>
                <a:spcPct val="100000"/>
              </a:lnSpc>
              <a:spcBef>
                <a:spcPts val="1350"/>
              </a:spcBef>
              <a:spcAft>
                <a:spcPts val="0"/>
              </a:spcAft>
              <a:buClr>
                <a:schemeClr val="accent6"/>
              </a:buClr>
              <a:buSzPct val="90000"/>
              <a:buFontTx/>
              <a:buChar char="-"/>
              <a:tabLst/>
              <a:defRPr sz="1350" b="0" i="0">
                <a:solidFill>
                  <a:srgbClr val="1A1A1A"/>
                </a:solidFill>
                <a:latin typeface="Founders Grotesk Regular" panose="020B0503030202060203" pitchFamily="34" charset="77"/>
                <a:ea typeface="Founders Grotesk Regular" panose="020B0503030202060203" pitchFamily="34" charset="77"/>
                <a:cs typeface="Founders Grotesk Regular" panose="020B0503030202060203" pitchFamily="34" charset="77"/>
                <a:sym typeface="Founders Grotesk"/>
              </a:defRPr>
            </a:lvl4pPr>
            <a:lvl5pPr marL="914400" marR="0" indent="0" algn="l" defTabSz="914377" rtl="0" eaLnBrk="1" fontAlgn="auto" latinLnBrk="0" hangingPunct="1">
              <a:lnSpc>
                <a:spcPct val="100000"/>
              </a:lnSpc>
              <a:spcBef>
                <a:spcPts val="1350"/>
              </a:spcBef>
              <a:spcAft>
                <a:spcPts val="0"/>
              </a:spcAft>
              <a:buClrTx/>
              <a:buSzPct val="123000"/>
              <a:buFontTx/>
              <a:buNone/>
              <a:tabLst/>
              <a:defRPr sz="1350" b="0" i="0">
                <a:solidFill>
                  <a:srgbClr val="343434"/>
                </a:solidFill>
                <a:latin typeface="Founders Grotesk Regular" panose="020B0503030202060203" pitchFamily="34" charset="77"/>
                <a:ea typeface="Founders Grotesk Regular" panose="020B0503030202060203" pitchFamily="34" charset="77"/>
                <a:cs typeface="Founders Grotesk Regular" panose="020B0503030202060203" pitchFamily="34" charset="77"/>
                <a:sym typeface="Founders Grotesk"/>
              </a:defRPr>
            </a:lvl5pPr>
          </a:lstStyle>
          <a:p>
            <a:r>
              <a:rPr lang="en-US" dirty="0"/>
              <a:t>Slide bullet text</a:t>
            </a:r>
          </a:p>
          <a:p>
            <a:pPr marL="457200" marR="0" lvl="1" indent="-228600" algn="l" defTabSz="914377" rtl="0" eaLnBrk="1" fontAlgn="auto" latinLnBrk="0" hangingPunct="1">
              <a:lnSpc>
                <a:spcPct val="100000"/>
              </a:lnSpc>
              <a:spcBef>
                <a:spcPts val="1350"/>
              </a:spcBef>
              <a:spcAft>
                <a:spcPts val="0"/>
              </a:spcAft>
              <a:buClr>
                <a:schemeClr val="accent6"/>
              </a:buClr>
              <a:buSzPct val="90000"/>
              <a:buFontTx/>
              <a:buChar char="–"/>
              <a:tabLst/>
              <a:defRPr/>
            </a:pPr>
            <a:r>
              <a:rPr lang="en-US" dirty="0"/>
              <a:t>Slide bullet text</a:t>
            </a:r>
          </a:p>
          <a:p>
            <a:pPr marL="685800" marR="0" lvl="2" indent="-228600" algn="l" defTabSz="914377" rtl="0" eaLnBrk="1" fontAlgn="auto" latinLnBrk="0" hangingPunct="1">
              <a:lnSpc>
                <a:spcPct val="100000"/>
              </a:lnSpc>
              <a:spcBef>
                <a:spcPts val="1350"/>
              </a:spcBef>
              <a:spcAft>
                <a:spcPts val="0"/>
              </a:spcAft>
              <a:buClr>
                <a:schemeClr val="accent6"/>
              </a:buClr>
              <a:buSzPct val="90000"/>
              <a:buFontTx/>
              <a:buChar char="‣"/>
              <a:tabLst/>
              <a:defRPr/>
            </a:pPr>
            <a:r>
              <a:rPr lang="en-US" dirty="0"/>
              <a:t>Slide bullet text</a:t>
            </a:r>
          </a:p>
          <a:p>
            <a:pPr marL="914400" marR="0" lvl="3" indent="-228600" algn="l" defTabSz="914377" rtl="0" eaLnBrk="1" fontAlgn="auto" latinLnBrk="0" hangingPunct="1">
              <a:lnSpc>
                <a:spcPct val="100000"/>
              </a:lnSpc>
              <a:spcBef>
                <a:spcPts val="1350"/>
              </a:spcBef>
              <a:spcAft>
                <a:spcPts val="0"/>
              </a:spcAft>
              <a:buClr>
                <a:schemeClr val="accent6"/>
              </a:buClr>
              <a:buSzPct val="90000"/>
              <a:buFontTx/>
              <a:buChar char="-"/>
              <a:tabLst/>
              <a:defRPr/>
            </a:pPr>
            <a:r>
              <a:rPr lang="en-US" dirty="0"/>
              <a:t>Slide bullet text</a:t>
            </a:r>
          </a:p>
          <a:p>
            <a:pPr marL="914400" marR="0" lvl="4" indent="0" algn="l" defTabSz="914377" rtl="0" eaLnBrk="1" fontAlgn="auto" latinLnBrk="0" hangingPunct="1">
              <a:lnSpc>
                <a:spcPct val="100000"/>
              </a:lnSpc>
              <a:spcBef>
                <a:spcPts val="1350"/>
              </a:spcBef>
              <a:spcAft>
                <a:spcPts val="0"/>
              </a:spcAft>
              <a:buClrTx/>
              <a:buSzPct val="123000"/>
              <a:buFontTx/>
              <a:buNone/>
              <a:tabLst/>
              <a:defRPr/>
            </a:pPr>
            <a:r>
              <a:rPr lang="en-US" dirty="0"/>
              <a:t>Slide bullet text</a:t>
            </a:r>
          </a:p>
          <a:p>
            <a:pPr lvl="4"/>
            <a:endParaRPr lang="en-US" dirty="0"/>
          </a:p>
        </p:txBody>
      </p:sp>
      <p:pic>
        <p:nvPicPr>
          <p:cNvPr id="5" name="Picture 4" descr="A picture containing star, darkness, night&#10;&#10;Description automatically generated">
            <a:extLst>
              <a:ext uri="{FF2B5EF4-FFF2-40B4-BE49-F238E27FC236}">
                <a16:creationId xmlns:a16="http://schemas.microsoft.com/office/drawing/2014/main" id="{0513C41F-FC4B-6112-3FA8-7C5C0F667F2B}"/>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72325" t="13155" r="10962" b="28225"/>
          <a:stretch/>
        </p:blipFill>
        <p:spPr>
          <a:xfrm>
            <a:off x="8230195" y="569516"/>
            <a:ext cx="489159" cy="704389"/>
          </a:xfrm>
          <a:prstGeom prst="rect">
            <a:avLst/>
          </a:prstGeom>
        </p:spPr>
      </p:pic>
    </p:spTree>
    <p:extLst>
      <p:ext uri="{BB962C8B-B14F-4D97-AF65-F5344CB8AC3E}">
        <p14:creationId xmlns:p14="http://schemas.microsoft.com/office/powerpoint/2010/main" val="3757488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22960" y="2108202"/>
            <a:ext cx="7543800" cy="3760891"/>
          </a:xfrm>
          <a:prstGeom prst="rect">
            <a:avLst/>
          </a:prstGeom>
          <a:noFill/>
          <a:ln>
            <a:noFill/>
          </a:ln>
        </p:spPr>
        <p:txBody>
          <a:bodyPr spcFirstLastPara="1" wrap="square" lIns="0" tIns="45700" rIns="0" bIns="45700" anchor="t" anchorCtr="0">
            <a:normAutofit/>
          </a:bodyPr>
          <a:lstStyle>
            <a:lvl1pPr marL="342900" lvl="0" indent="-257175" algn="l">
              <a:lnSpc>
                <a:spcPct val="110000"/>
              </a:lnSpc>
              <a:spcBef>
                <a:spcPts val="900"/>
              </a:spcBef>
              <a:spcAft>
                <a:spcPts val="0"/>
              </a:spcAft>
              <a:buSzPts val="1800"/>
              <a:buChar char=" "/>
              <a:defRPr/>
            </a:lvl1pPr>
            <a:lvl2pPr marL="685800" lvl="1" indent="-257175" algn="l">
              <a:lnSpc>
                <a:spcPct val="100000"/>
              </a:lnSpc>
              <a:spcBef>
                <a:spcPts val="150"/>
              </a:spcBef>
              <a:spcAft>
                <a:spcPts val="0"/>
              </a:spcAft>
              <a:buClr>
                <a:srgbClr val="3F3F3F"/>
              </a:buClr>
              <a:buSzPts val="1800"/>
              <a:buChar char="◦"/>
              <a:defRPr/>
            </a:lvl2pPr>
            <a:lvl3pPr marL="1028700" lvl="2" indent="-257175" algn="l">
              <a:lnSpc>
                <a:spcPct val="100000"/>
              </a:lnSpc>
              <a:spcBef>
                <a:spcPts val="300"/>
              </a:spcBef>
              <a:spcAft>
                <a:spcPts val="0"/>
              </a:spcAft>
              <a:buClr>
                <a:srgbClr val="3F3F3F"/>
              </a:buClr>
              <a:buSzPts val="1800"/>
              <a:buChar char="◦"/>
              <a:defRPr/>
            </a:lvl3pPr>
            <a:lvl4pPr marL="1371600" lvl="3" indent="-257175" algn="l">
              <a:lnSpc>
                <a:spcPct val="100000"/>
              </a:lnSpc>
              <a:spcBef>
                <a:spcPts val="300"/>
              </a:spcBef>
              <a:spcAft>
                <a:spcPts val="0"/>
              </a:spcAft>
              <a:buClr>
                <a:srgbClr val="3F3F3F"/>
              </a:buClr>
              <a:buSzPts val="1800"/>
              <a:buChar char="◦"/>
              <a:defRPr/>
            </a:lvl4pPr>
            <a:lvl5pPr marL="1714500" lvl="4" indent="-257175" algn="l">
              <a:lnSpc>
                <a:spcPct val="100000"/>
              </a:lnSpc>
              <a:spcBef>
                <a:spcPts val="300"/>
              </a:spcBef>
              <a:spcAft>
                <a:spcPts val="0"/>
              </a:spcAft>
              <a:buClr>
                <a:srgbClr val="3F3F3F"/>
              </a:buClr>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28" name="Google Shape;28;p11"/>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43708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39"/>
        <p:cNvGrpSpPr/>
        <p:nvPr/>
      </p:nvGrpSpPr>
      <p:grpSpPr>
        <a:xfrm>
          <a:off x="0" y="0"/>
          <a:ext cx="0" cy="0"/>
          <a:chOff x="0" y="0"/>
          <a:chExt cx="0" cy="0"/>
        </a:xfrm>
      </p:grpSpPr>
      <p:sp>
        <p:nvSpPr>
          <p:cNvPr id="40" name="Google Shape;40;p13"/>
          <p:cNvSpPr/>
          <p:nvPr/>
        </p:nvSpPr>
        <p:spPr>
          <a:xfrm>
            <a:off x="2382" y="6400800"/>
            <a:ext cx="9141619" cy="457200"/>
          </a:xfrm>
          <a:prstGeom prst="rect">
            <a:avLst/>
          </a:prstGeom>
          <a:solidFill>
            <a:srgbClr val="26262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1" name="Google Shape;41;p13"/>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Bookman Old Style"/>
              <a:buNone/>
              <a:defRPr sz="6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822960" y="4663440"/>
            <a:ext cx="7543800" cy="1143000"/>
          </a:xfrm>
          <a:prstGeom prst="rect">
            <a:avLst/>
          </a:prstGeom>
          <a:noFill/>
          <a:ln>
            <a:noFill/>
          </a:ln>
        </p:spPr>
        <p:txBody>
          <a:bodyPr spcFirstLastPara="1" wrap="square" lIns="91425" tIns="45700" rIns="91425" bIns="45700" anchor="t" anchorCtr="0">
            <a:normAutofit/>
          </a:bodyPr>
          <a:lstStyle>
            <a:lvl1pPr marL="342900" lvl="0" indent="-171450" algn="l">
              <a:lnSpc>
                <a:spcPct val="110000"/>
              </a:lnSpc>
              <a:spcBef>
                <a:spcPts val="900"/>
              </a:spcBef>
              <a:spcAft>
                <a:spcPts val="0"/>
              </a:spcAft>
              <a:buSzPts val="2400"/>
              <a:buNone/>
              <a:defRPr sz="1800" cap="none">
                <a:solidFill>
                  <a:schemeClr val="dk1"/>
                </a:solidFill>
                <a:latin typeface="Libre Franklin"/>
                <a:ea typeface="Libre Franklin"/>
                <a:cs typeface="Libre Franklin"/>
                <a:sym typeface="Libre Franklin"/>
              </a:defRPr>
            </a:lvl1pPr>
            <a:lvl2pPr marL="685800" lvl="1" indent="-171450" algn="l">
              <a:lnSpc>
                <a:spcPct val="100000"/>
              </a:lnSpc>
              <a:spcBef>
                <a:spcPts val="150"/>
              </a:spcBef>
              <a:spcAft>
                <a:spcPts val="0"/>
              </a:spcAft>
              <a:buClr>
                <a:srgbClr val="888888"/>
              </a:buClr>
              <a:buSzPts val="1800"/>
              <a:buNone/>
              <a:defRPr sz="1350">
                <a:solidFill>
                  <a:srgbClr val="888888"/>
                </a:solidFill>
              </a:defRPr>
            </a:lvl2pPr>
            <a:lvl3pPr marL="1028700" lvl="2" indent="-171450" algn="l">
              <a:lnSpc>
                <a:spcPct val="100000"/>
              </a:lnSpc>
              <a:spcBef>
                <a:spcPts val="300"/>
              </a:spcBef>
              <a:spcAft>
                <a:spcPts val="0"/>
              </a:spcAft>
              <a:buClr>
                <a:srgbClr val="888888"/>
              </a:buClr>
              <a:buSzPts val="1600"/>
              <a:buNone/>
              <a:defRPr sz="1200">
                <a:solidFill>
                  <a:srgbClr val="888888"/>
                </a:solidFill>
              </a:defRPr>
            </a:lvl3pPr>
            <a:lvl4pPr marL="1371600" lvl="3" indent="-171450" algn="l">
              <a:lnSpc>
                <a:spcPct val="100000"/>
              </a:lnSpc>
              <a:spcBef>
                <a:spcPts val="300"/>
              </a:spcBef>
              <a:spcAft>
                <a:spcPts val="0"/>
              </a:spcAft>
              <a:buClr>
                <a:srgbClr val="888888"/>
              </a:buClr>
              <a:buSzPts val="1400"/>
              <a:buNone/>
              <a:defRPr sz="1050">
                <a:solidFill>
                  <a:srgbClr val="888888"/>
                </a:solidFill>
              </a:defRPr>
            </a:lvl4pPr>
            <a:lvl5pPr marL="1714500" lvl="4" indent="-171450" algn="l">
              <a:lnSpc>
                <a:spcPct val="100000"/>
              </a:lnSpc>
              <a:spcBef>
                <a:spcPts val="300"/>
              </a:spcBef>
              <a:spcAft>
                <a:spcPts val="0"/>
              </a:spcAft>
              <a:buClr>
                <a:srgbClr val="888888"/>
              </a:buClr>
              <a:buSzPts val="1400"/>
              <a:buNone/>
              <a:defRPr sz="1050">
                <a:solidFill>
                  <a:srgbClr val="888888"/>
                </a:solidFill>
              </a:defRPr>
            </a:lvl5pPr>
            <a:lvl6pPr marL="2057400" lvl="5" indent="-171450" algn="l">
              <a:lnSpc>
                <a:spcPct val="90000"/>
              </a:lnSpc>
              <a:spcBef>
                <a:spcPts val="300"/>
              </a:spcBef>
              <a:spcAft>
                <a:spcPts val="0"/>
              </a:spcAft>
              <a:buSzPts val="1400"/>
              <a:buNone/>
              <a:defRPr sz="1050">
                <a:solidFill>
                  <a:srgbClr val="888888"/>
                </a:solidFill>
              </a:defRPr>
            </a:lvl6pPr>
            <a:lvl7pPr marL="2400300" lvl="6" indent="-171450" algn="l">
              <a:lnSpc>
                <a:spcPct val="90000"/>
              </a:lnSpc>
              <a:spcBef>
                <a:spcPts val="300"/>
              </a:spcBef>
              <a:spcAft>
                <a:spcPts val="0"/>
              </a:spcAft>
              <a:buSzPts val="1400"/>
              <a:buNone/>
              <a:defRPr sz="1050">
                <a:solidFill>
                  <a:srgbClr val="888888"/>
                </a:solidFill>
              </a:defRPr>
            </a:lvl7pPr>
            <a:lvl8pPr marL="2743200" lvl="7" indent="-171450" algn="l">
              <a:lnSpc>
                <a:spcPct val="90000"/>
              </a:lnSpc>
              <a:spcBef>
                <a:spcPts val="300"/>
              </a:spcBef>
              <a:spcAft>
                <a:spcPts val="0"/>
              </a:spcAft>
              <a:buSzPts val="1400"/>
              <a:buNone/>
              <a:defRPr sz="1050">
                <a:solidFill>
                  <a:srgbClr val="888888"/>
                </a:solidFill>
              </a:defRPr>
            </a:lvl8pPr>
            <a:lvl9pPr marL="3086100" lvl="8" indent="-171450" algn="l">
              <a:lnSpc>
                <a:spcPct val="90000"/>
              </a:lnSpc>
              <a:spcBef>
                <a:spcPts val="300"/>
              </a:spcBef>
              <a:spcAft>
                <a:spcPts val="300"/>
              </a:spcAft>
              <a:buSzPts val="1400"/>
              <a:buNone/>
              <a:defRPr sz="1050">
                <a:solidFill>
                  <a:srgbClr val="888888"/>
                </a:solidFill>
              </a:defRPr>
            </a:lvl9pPr>
          </a:lstStyle>
          <a:p>
            <a:endParaRPr/>
          </a:p>
        </p:txBody>
      </p:sp>
      <p:cxnSp>
        <p:nvCxnSpPr>
          <p:cNvPr id="43" name="Google Shape;43;p13"/>
          <p:cNvCxnSpPr/>
          <p:nvPr/>
        </p:nvCxnSpPr>
        <p:spPr>
          <a:xfrm>
            <a:off x="905744" y="4485132"/>
            <a:ext cx="7406640" cy="0"/>
          </a:xfrm>
          <a:prstGeom prst="straightConnector1">
            <a:avLst/>
          </a:prstGeom>
          <a:noFill/>
          <a:ln w="12700" cap="flat" cmpd="sng">
            <a:solidFill>
              <a:srgbClr val="3F3F3F"/>
            </a:solidFill>
            <a:prstDash val="solid"/>
            <a:round/>
            <a:headEnd type="none" w="sm" len="sm"/>
            <a:tailEnd type="none" w="sm" len="sm"/>
          </a:ln>
        </p:spPr>
      </p:cxnSp>
      <p:sp>
        <p:nvSpPr>
          <p:cNvPr id="44" name="Google Shape;44;p13"/>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3"/>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3"/>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126992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14"/>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4"/>
          <p:cNvSpPr txBox="1">
            <a:spLocks noGrp="1"/>
          </p:cNvSpPr>
          <p:nvPr>
            <p:ph type="body" idx="1"/>
          </p:nvPr>
        </p:nvSpPr>
        <p:spPr>
          <a:xfrm>
            <a:off x="822960" y="2120900"/>
            <a:ext cx="3479802" cy="3748193"/>
          </a:xfrm>
          <a:prstGeom prst="rect">
            <a:avLst/>
          </a:prstGeom>
          <a:noFill/>
          <a:ln>
            <a:noFill/>
          </a:ln>
        </p:spPr>
        <p:txBody>
          <a:bodyPr spcFirstLastPara="1" wrap="square" lIns="0" tIns="45700" rIns="0" bIns="45700" anchor="t" anchorCtr="0">
            <a:normAutofit/>
          </a:bodyPr>
          <a:lstStyle>
            <a:lvl1pPr marL="342900" lvl="0" indent="-257175" algn="l">
              <a:lnSpc>
                <a:spcPct val="110000"/>
              </a:lnSpc>
              <a:spcBef>
                <a:spcPts val="900"/>
              </a:spcBef>
              <a:spcAft>
                <a:spcPts val="0"/>
              </a:spcAft>
              <a:buSzPts val="1800"/>
              <a:buChar char=" "/>
              <a:defRPr/>
            </a:lvl1pPr>
            <a:lvl2pPr marL="685800" lvl="1" indent="-257175" algn="l">
              <a:lnSpc>
                <a:spcPct val="100000"/>
              </a:lnSpc>
              <a:spcBef>
                <a:spcPts val="150"/>
              </a:spcBef>
              <a:spcAft>
                <a:spcPts val="0"/>
              </a:spcAft>
              <a:buClr>
                <a:srgbClr val="3F3F3F"/>
              </a:buClr>
              <a:buSzPts val="1800"/>
              <a:buChar char="◦"/>
              <a:defRPr/>
            </a:lvl2pPr>
            <a:lvl3pPr marL="1028700" lvl="2" indent="-257175" algn="l">
              <a:lnSpc>
                <a:spcPct val="100000"/>
              </a:lnSpc>
              <a:spcBef>
                <a:spcPts val="300"/>
              </a:spcBef>
              <a:spcAft>
                <a:spcPts val="0"/>
              </a:spcAft>
              <a:buClr>
                <a:srgbClr val="3F3F3F"/>
              </a:buClr>
              <a:buSzPts val="1800"/>
              <a:buChar char="◦"/>
              <a:defRPr/>
            </a:lvl3pPr>
            <a:lvl4pPr marL="1371600" lvl="3" indent="-257175" algn="l">
              <a:lnSpc>
                <a:spcPct val="100000"/>
              </a:lnSpc>
              <a:spcBef>
                <a:spcPts val="300"/>
              </a:spcBef>
              <a:spcAft>
                <a:spcPts val="0"/>
              </a:spcAft>
              <a:buClr>
                <a:srgbClr val="3F3F3F"/>
              </a:buClr>
              <a:buSzPts val="1800"/>
              <a:buChar char="◦"/>
              <a:defRPr/>
            </a:lvl4pPr>
            <a:lvl5pPr marL="1714500" lvl="4" indent="-257175" algn="l">
              <a:lnSpc>
                <a:spcPct val="100000"/>
              </a:lnSpc>
              <a:spcBef>
                <a:spcPts val="300"/>
              </a:spcBef>
              <a:spcAft>
                <a:spcPts val="0"/>
              </a:spcAft>
              <a:buClr>
                <a:srgbClr val="3F3F3F"/>
              </a:buClr>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50" name="Google Shape;50;p14"/>
          <p:cNvSpPr txBox="1">
            <a:spLocks noGrp="1"/>
          </p:cNvSpPr>
          <p:nvPr>
            <p:ph type="body" idx="2"/>
          </p:nvPr>
        </p:nvSpPr>
        <p:spPr>
          <a:xfrm>
            <a:off x="4886958" y="2120900"/>
            <a:ext cx="3479802" cy="3748194"/>
          </a:xfrm>
          <a:prstGeom prst="rect">
            <a:avLst/>
          </a:prstGeom>
          <a:noFill/>
          <a:ln>
            <a:noFill/>
          </a:ln>
        </p:spPr>
        <p:txBody>
          <a:bodyPr spcFirstLastPara="1" wrap="square" lIns="0" tIns="45700" rIns="0" bIns="45700" anchor="t" anchorCtr="0">
            <a:normAutofit/>
          </a:bodyPr>
          <a:lstStyle>
            <a:lvl1pPr marL="342900" lvl="0" indent="-257175" algn="l">
              <a:lnSpc>
                <a:spcPct val="110000"/>
              </a:lnSpc>
              <a:spcBef>
                <a:spcPts val="900"/>
              </a:spcBef>
              <a:spcAft>
                <a:spcPts val="0"/>
              </a:spcAft>
              <a:buSzPts val="1800"/>
              <a:buChar char=" "/>
              <a:defRPr/>
            </a:lvl1pPr>
            <a:lvl2pPr marL="685800" lvl="1" indent="-257175" algn="l">
              <a:lnSpc>
                <a:spcPct val="100000"/>
              </a:lnSpc>
              <a:spcBef>
                <a:spcPts val="150"/>
              </a:spcBef>
              <a:spcAft>
                <a:spcPts val="0"/>
              </a:spcAft>
              <a:buClr>
                <a:srgbClr val="3F3F3F"/>
              </a:buClr>
              <a:buSzPts val="1800"/>
              <a:buChar char="◦"/>
              <a:defRPr/>
            </a:lvl2pPr>
            <a:lvl3pPr marL="1028700" lvl="2" indent="-257175" algn="l">
              <a:lnSpc>
                <a:spcPct val="100000"/>
              </a:lnSpc>
              <a:spcBef>
                <a:spcPts val="300"/>
              </a:spcBef>
              <a:spcAft>
                <a:spcPts val="0"/>
              </a:spcAft>
              <a:buClr>
                <a:srgbClr val="3F3F3F"/>
              </a:buClr>
              <a:buSzPts val="1800"/>
              <a:buChar char="◦"/>
              <a:defRPr/>
            </a:lvl3pPr>
            <a:lvl4pPr marL="1371600" lvl="3" indent="-257175" algn="l">
              <a:lnSpc>
                <a:spcPct val="100000"/>
              </a:lnSpc>
              <a:spcBef>
                <a:spcPts val="300"/>
              </a:spcBef>
              <a:spcAft>
                <a:spcPts val="0"/>
              </a:spcAft>
              <a:buClr>
                <a:srgbClr val="3F3F3F"/>
              </a:buClr>
              <a:buSzPts val="1800"/>
              <a:buChar char="◦"/>
              <a:defRPr/>
            </a:lvl4pPr>
            <a:lvl5pPr marL="1714500" lvl="4" indent="-257175" algn="l">
              <a:lnSpc>
                <a:spcPct val="100000"/>
              </a:lnSpc>
              <a:spcBef>
                <a:spcPts val="300"/>
              </a:spcBef>
              <a:spcAft>
                <a:spcPts val="0"/>
              </a:spcAft>
              <a:buClr>
                <a:srgbClr val="3F3F3F"/>
              </a:buClr>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51" name="Google Shape;51;p14"/>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939515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822960" y="2057400"/>
            <a:ext cx="3479802" cy="736282"/>
          </a:xfrm>
          <a:prstGeom prst="rect">
            <a:avLst/>
          </a:prstGeom>
          <a:noFill/>
          <a:ln>
            <a:noFill/>
          </a:ln>
        </p:spPr>
        <p:txBody>
          <a:bodyPr spcFirstLastPara="1" wrap="square" lIns="91425" tIns="45700" rIns="91425" bIns="45700" anchor="ctr" anchorCtr="0">
            <a:normAutofit/>
          </a:bodyPr>
          <a:lstStyle>
            <a:lvl1pPr marL="342900" lvl="0" indent="-171450" algn="l">
              <a:lnSpc>
                <a:spcPct val="110000"/>
              </a:lnSpc>
              <a:spcBef>
                <a:spcPts val="900"/>
              </a:spcBef>
              <a:spcAft>
                <a:spcPts val="0"/>
              </a:spcAft>
              <a:buSzPts val="2000"/>
              <a:buNone/>
              <a:defRPr sz="1500" b="0" cap="none">
                <a:solidFill>
                  <a:schemeClr val="dk1"/>
                </a:solidFill>
              </a:defRPr>
            </a:lvl1pPr>
            <a:lvl2pPr marL="685800" lvl="1" indent="-171450" algn="l">
              <a:lnSpc>
                <a:spcPct val="100000"/>
              </a:lnSpc>
              <a:spcBef>
                <a:spcPts val="150"/>
              </a:spcBef>
              <a:spcAft>
                <a:spcPts val="0"/>
              </a:spcAft>
              <a:buClr>
                <a:srgbClr val="3F3F3F"/>
              </a:buClr>
              <a:buSzPts val="2000"/>
              <a:buNone/>
              <a:defRPr sz="1500" b="1"/>
            </a:lvl2pPr>
            <a:lvl3pPr marL="1028700" lvl="2" indent="-171450" algn="l">
              <a:lnSpc>
                <a:spcPct val="100000"/>
              </a:lnSpc>
              <a:spcBef>
                <a:spcPts val="300"/>
              </a:spcBef>
              <a:spcAft>
                <a:spcPts val="0"/>
              </a:spcAft>
              <a:buClr>
                <a:srgbClr val="3F3F3F"/>
              </a:buClr>
              <a:buSzPts val="1800"/>
              <a:buNone/>
              <a:defRPr sz="1350" b="1"/>
            </a:lvl3pPr>
            <a:lvl4pPr marL="1371600" lvl="3" indent="-171450" algn="l">
              <a:lnSpc>
                <a:spcPct val="100000"/>
              </a:lnSpc>
              <a:spcBef>
                <a:spcPts val="300"/>
              </a:spcBef>
              <a:spcAft>
                <a:spcPts val="0"/>
              </a:spcAft>
              <a:buClr>
                <a:srgbClr val="3F3F3F"/>
              </a:buClr>
              <a:buSzPts val="1600"/>
              <a:buNone/>
              <a:defRPr sz="1200" b="1"/>
            </a:lvl4pPr>
            <a:lvl5pPr marL="1714500" lvl="4" indent="-171450" algn="l">
              <a:lnSpc>
                <a:spcPct val="100000"/>
              </a:lnSpc>
              <a:spcBef>
                <a:spcPts val="300"/>
              </a:spcBef>
              <a:spcAft>
                <a:spcPts val="0"/>
              </a:spcAft>
              <a:buClr>
                <a:srgbClr val="3F3F3F"/>
              </a:buClr>
              <a:buSzPts val="1600"/>
              <a:buNone/>
              <a:defRPr sz="1200" b="1"/>
            </a:lvl5pPr>
            <a:lvl6pPr marL="2057400" lvl="5" indent="-171450" algn="l">
              <a:lnSpc>
                <a:spcPct val="90000"/>
              </a:lnSpc>
              <a:spcBef>
                <a:spcPts val="300"/>
              </a:spcBef>
              <a:spcAft>
                <a:spcPts val="0"/>
              </a:spcAft>
              <a:buSzPts val="1600"/>
              <a:buNone/>
              <a:defRPr sz="1200" b="1"/>
            </a:lvl6pPr>
            <a:lvl7pPr marL="2400300" lvl="6" indent="-171450" algn="l">
              <a:lnSpc>
                <a:spcPct val="90000"/>
              </a:lnSpc>
              <a:spcBef>
                <a:spcPts val="300"/>
              </a:spcBef>
              <a:spcAft>
                <a:spcPts val="0"/>
              </a:spcAft>
              <a:buSzPts val="1600"/>
              <a:buNone/>
              <a:defRPr sz="1200" b="1"/>
            </a:lvl7pPr>
            <a:lvl8pPr marL="2743200" lvl="7" indent="-171450" algn="l">
              <a:lnSpc>
                <a:spcPct val="90000"/>
              </a:lnSpc>
              <a:spcBef>
                <a:spcPts val="300"/>
              </a:spcBef>
              <a:spcAft>
                <a:spcPts val="0"/>
              </a:spcAft>
              <a:buSzPts val="1600"/>
              <a:buNone/>
              <a:defRPr sz="1200" b="1"/>
            </a:lvl8pPr>
            <a:lvl9pPr marL="3086100" lvl="8" indent="-171450" algn="l">
              <a:lnSpc>
                <a:spcPct val="90000"/>
              </a:lnSpc>
              <a:spcBef>
                <a:spcPts val="300"/>
              </a:spcBef>
              <a:spcAft>
                <a:spcPts val="300"/>
              </a:spcAft>
              <a:buSzPts val="1600"/>
              <a:buNone/>
              <a:defRPr sz="1200" b="1"/>
            </a:lvl9pPr>
          </a:lstStyle>
          <a:p>
            <a:endParaRPr/>
          </a:p>
        </p:txBody>
      </p:sp>
      <p:sp>
        <p:nvSpPr>
          <p:cNvPr id="57" name="Google Shape;57;p15"/>
          <p:cNvSpPr txBox="1">
            <a:spLocks noGrp="1"/>
          </p:cNvSpPr>
          <p:nvPr>
            <p:ph type="body" idx="2"/>
          </p:nvPr>
        </p:nvSpPr>
        <p:spPr>
          <a:xfrm>
            <a:off x="822960" y="2958275"/>
            <a:ext cx="3479802" cy="2910821"/>
          </a:xfrm>
          <a:prstGeom prst="rect">
            <a:avLst/>
          </a:prstGeom>
          <a:noFill/>
          <a:ln>
            <a:noFill/>
          </a:ln>
        </p:spPr>
        <p:txBody>
          <a:bodyPr spcFirstLastPara="1" wrap="square" lIns="0" tIns="45700" rIns="0" bIns="45700" anchor="t" anchorCtr="0">
            <a:normAutofit/>
          </a:bodyPr>
          <a:lstStyle>
            <a:lvl1pPr marL="342900" lvl="0" indent="-257175" algn="l">
              <a:lnSpc>
                <a:spcPct val="110000"/>
              </a:lnSpc>
              <a:spcBef>
                <a:spcPts val="900"/>
              </a:spcBef>
              <a:spcAft>
                <a:spcPts val="0"/>
              </a:spcAft>
              <a:buSzPts val="1800"/>
              <a:buChar char=" "/>
              <a:defRPr/>
            </a:lvl1pPr>
            <a:lvl2pPr marL="685800" lvl="1" indent="-257175" algn="l">
              <a:lnSpc>
                <a:spcPct val="100000"/>
              </a:lnSpc>
              <a:spcBef>
                <a:spcPts val="150"/>
              </a:spcBef>
              <a:spcAft>
                <a:spcPts val="0"/>
              </a:spcAft>
              <a:buClr>
                <a:srgbClr val="3F3F3F"/>
              </a:buClr>
              <a:buSzPts val="1800"/>
              <a:buChar char="◦"/>
              <a:defRPr/>
            </a:lvl2pPr>
            <a:lvl3pPr marL="1028700" lvl="2" indent="-257175" algn="l">
              <a:lnSpc>
                <a:spcPct val="100000"/>
              </a:lnSpc>
              <a:spcBef>
                <a:spcPts val="300"/>
              </a:spcBef>
              <a:spcAft>
                <a:spcPts val="0"/>
              </a:spcAft>
              <a:buClr>
                <a:srgbClr val="3F3F3F"/>
              </a:buClr>
              <a:buSzPts val="1800"/>
              <a:buChar char="◦"/>
              <a:defRPr/>
            </a:lvl3pPr>
            <a:lvl4pPr marL="1371600" lvl="3" indent="-257175" algn="l">
              <a:lnSpc>
                <a:spcPct val="100000"/>
              </a:lnSpc>
              <a:spcBef>
                <a:spcPts val="300"/>
              </a:spcBef>
              <a:spcAft>
                <a:spcPts val="0"/>
              </a:spcAft>
              <a:buClr>
                <a:srgbClr val="3F3F3F"/>
              </a:buClr>
              <a:buSzPts val="1800"/>
              <a:buChar char="◦"/>
              <a:defRPr/>
            </a:lvl4pPr>
            <a:lvl5pPr marL="1714500" lvl="4" indent="-257175" algn="l">
              <a:lnSpc>
                <a:spcPct val="100000"/>
              </a:lnSpc>
              <a:spcBef>
                <a:spcPts val="300"/>
              </a:spcBef>
              <a:spcAft>
                <a:spcPts val="0"/>
              </a:spcAft>
              <a:buClr>
                <a:srgbClr val="3F3F3F"/>
              </a:buClr>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58" name="Google Shape;58;p15"/>
          <p:cNvSpPr txBox="1">
            <a:spLocks noGrp="1"/>
          </p:cNvSpPr>
          <p:nvPr>
            <p:ph type="body" idx="3"/>
          </p:nvPr>
        </p:nvSpPr>
        <p:spPr>
          <a:xfrm>
            <a:off x="4886958" y="2057400"/>
            <a:ext cx="3479802" cy="736282"/>
          </a:xfrm>
          <a:prstGeom prst="rect">
            <a:avLst/>
          </a:prstGeom>
          <a:noFill/>
          <a:ln>
            <a:noFill/>
          </a:ln>
        </p:spPr>
        <p:txBody>
          <a:bodyPr spcFirstLastPara="1" wrap="square" lIns="91425" tIns="45700" rIns="91425" bIns="45700" anchor="ctr" anchorCtr="0">
            <a:normAutofit/>
          </a:bodyPr>
          <a:lstStyle>
            <a:lvl1pPr marL="342900" lvl="0" indent="-171450" algn="l">
              <a:lnSpc>
                <a:spcPct val="110000"/>
              </a:lnSpc>
              <a:spcBef>
                <a:spcPts val="900"/>
              </a:spcBef>
              <a:spcAft>
                <a:spcPts val="0"/>
              </a:spcAft>
              <a:buSzPts val="2000"/>
              <a:buNone/>
              <a:defRPr sz="1500" b="0" cap="none">
                <a:solidFill>
                  <a:schemeClr val="dk1"/>
                </a:solidFill>
              </a:defRPr>
            </a:lvl1pPr>
            <a:lvl2pPr marL="685800" lvl="1" indent="-171450" algn="l">
              <a:lnSpc>
                <a:spcPct val="100000"/>
              </a:lnSpc>
              <a:spcBef>
                <a:spcPts val="150"/>
              </a:spcBef>
              <a:spcAft>
                <a:spcPts val="0"/>
              </a:spcAft>
              <a:buClr>
                <a:srgbClr val="3F3F3F"/>
              </a:buClr>
              <a:buSzPts val="2000"/>
              <a:buNone/>
              <a:defRPr sz="1500" b="1"/>
            </a:lvl2pPr>
            <a:lvl3pPr marL="1028700" lvl="2" indent="-171450" algn="l">
              <a:lnSpc>
                <a:spcPct val="100000"/>
              </a:lnSpc>
              <a:spcBef>
                <a:spcPts val="300"/>
              </a:spcBef>
              <a:spcAft>
                <a:spcPts val="0"/>
              </a:spcAft>
              <a:buClr>
                <a:srgbClr val="3F3F3F"/>
              </a:buClr>
              <a:buSzPts val="1800"/>
              <a:buNone/>
              <a:defRPr sz="1350" b="1"/>
            </a:lvl3pPr>
            <a:lvl4pPr marL="1371600" lvl="3" indent="-171450" algn="l">
              <a:lnSpc>
                <a:spcPct val="100000"/>
              </a:lnSpc>
              <a:spcBef>
                <a:spcPts val="300"/>
              </a:spcBef>
              <a:spcAft>
                <a:spcPts val="0"/>
              </a:spcAft>
              <a:buClr>
                <a:srgbClr val="3F3F3F"/>
              </a:buClr>
              <a:buSzPts val="1600"/>
              <a:buNone/>
              <a:defRPr sz="1200" b="1"/>
            </a:lvl4pPr>
            <a:lvl5pPr marL="1714500" lvl="4" indent="-171450" algn="l">
              <a:lnSpc>
                <a:spcPct val="100000"/>
              </a:lnSpc>
              <a:spcBef>
                <a:spcPts val="300"/>
              </a:spcBef>
              <a:spcAft>
                <a:spcPts val="0"/>
              </a:spcAft>
              <a:buClr>
                <a:srgbClr val="3F3F3F"/>
              </a:buClr>
              <a:buSzPts val="1600"/>
              <a:buNone/>
              <a:defRPr sz="1200" b="1"/>
            </a:lvl5pPr>
            <a:lvl6pPr marL="2057400" lvl="5" indent="-171450" algn="l">
              <a:lnSpc>
                <a:spcPct val="90000"/>
              </a:lnSpc>
              <a:spcBef>
                <a:spcPts val="300"/>
              </a:spcBef>
              <a:spcAft>
                <a:spcPts val="0"/>
              </a:spcAft>
              <a:buSzPts val="1600"/>
              <a:buNone/>
              <a:defRPr sz="1200" b="1"/>
            </a:lvl6pPr>
            <a:lvl7pPr marL="2400300" lvl="6" indent="-171450" algn="l">
              <a:lnSpc>
                <a:spcPct val="90000"/>
              </a:lnSpc>
              <a:spcBef>
                <a:spcPts val="300"/>
              </a:spcBef>
              <a:spcAft>
                <a:spcPts val="0"/>
              </a:spcAft>
              <a:buSzPts val="1600"/>
              <a:buNone/>
              <a:defRPr sz="1200" b="1"/>
            </a:lvl7pPr>
            <a:lvl8pPr marL="2743200" lvl="7" indent="-171450" algn="l">
              <a:lnSpc>
                <a:spcPct val="90000"/>
              </a:lnSpc>
              <a:spcBef>
                <a:spcPts val="300"/>
              </a:spcBef>
              <a:spcAft>
                <a:spcPts val="0"/>
              </a:spcAft>
              <a:buSzPts val="1600"/>
              <a:buNone/>
              <a:defRPr sz="1200" b="1"/>
            </a:lvl8pPr>
            <a:lvl9pPr marL="3086100" lvl="8" indent="-171450" algn="l">
              <a:lnSpc>
                <a:spcPct val="90000"/>
              </a:lnSpc>
              <a:spcBef>
                <a:spcPts val="300"/>
              </a:spcBef>
              <a:spcAft>
                <a:spcPts val="300"/>
              </a:spcAft>
              <a:buSzPts val="1600"/>
              <a:buNone/>
              <a:defRPr sz="1200" b="1"/>
            </a:lvl9pPr>
          </a:lstStyle>
          <a:p>
            <a:endParaRPr/>
          </a:p>
        </p:txBody>
      </p:sp>
      <p:sp>
        <p:nvSpPr>
          <p:cNvPr id="59" name="Google Shape;59;p15"/>
          <p:cNvSpPr txBox="1">
            <a:spLocks noGrp="1"/>
          </p:cNvSpPr>
          <p:nvPr>
            <p:ph type="body" idx="4"/>
          </p:nvPr>
        </p:nvSpPr>
        <p:spPr>
          <a:xfrm>
            <a:off x="4886958" y="2958274"/>
            <a:ext cx="3479802" cy="2910821"/>
          </a:xfrm>
          <a:prstGeom prst="rect">
            <a:avLst/>
          </a:prstGeom>
          <a:noFill/>
          <a:ln>
            <a:noFill/>
          </a:ln>
        </p:spPr>
        <p:txBody>
          <a:bodyPr spcFirstLastPara="1" wrap="square" lIns="0" tIns="45700" rIns="0" bIns="45700" anchor="t" anchorCtr="0">
            <a:normAutofit/>
          </a:bodyPr>
          <a:lstStyle>
            <a:lvl1pPr marL="342900" lvl="0" indent="-257175" algn="l">
              <a:lnSpc>
                <a:spcPct val="110000"/>
              </a:lnSpc>
              <a:spcBef>
                <a:spcPts val="900"/>
              </a:spcBef>
              <a:spcAft>
                <a:spcPts val="0"/>
              </a:spcAft>
              <a:buSzPts val="1800"/>
              <a:buChar char=" "/>
              <a:defRPr/>
            </a:lvl1pPr>
            <a:lvl2pPr marL="685800" lvl="1" indent="-257175" algn="l">
              <a:lnSpc>
                <a:spcPct val="100000"/>
              </a:lnSpc>
              <a:spcBef>
                <a:spcPts val="150"/>
              </a:spcBef>
              <a:spcAft>
                <a:spcPts val="0"/>
              </a:spcAft>
              <a:buClr>
                <a:srgbClr val="3F3F3F"/>
              </a:buClr>
              <a:buSzPts val="1800"/>
              <a:buChar char="◦"/>
              <a:defRPr/>
            </a:lvl2pPr>
            <a:lvl3pPr marL="1028700" lvl="2" indent="-257175" algn="l">
              <a:lnSpc>
                <a:spcPct val="100000"/>
              </a:lnSpc>
              <a:spcBef>
                <a:spcPts val="300"/>
              </a:spcBef>
              <a:spcAft>
                <a:spcPts val="0"/>
              </a:spcAft>
              <a:buClr>
                <a:srgbClr val="3F3F3F"/>
              </a:buClr>
              <a:buSzPts val="1800"/>
              <a:buChar char="◦"/>
              <a:defRPr/>
            </a:lvl3pPr>
            <a:lvl4pPr marL="1371600" lvl="3" indent="-257175" algn="l">
              <a:lnSpc>
                <a:spcPct val="100000"/>
              </a:lnSpc>
              <a:spcBef>
                <a:spcPts val="300"/>
              </a:spcBef>
              <a:spcAft>
                <a:spcPts val="0"/>
              </a:spcAft>
              <a:buClr>
                <a:srgbClr val="3F3F3F"/>
              </a:buClr>
              <a:buSzPts val="1800"/>
              <a:buChar char="◦"/>
              <a:defRPr/>
            </a:lvl4pPr>
            <a:lvl5pPr marL="1714500" lvl="4" indent="-257175" algn="l">
              <a:lnSpc>
                <a:spcPct val="100000"/>
              </a:lnSpc>
              <a:spcBef>
                <a:spcPts val="300"/>
              </a:spcBef>
              <a:spcAft>
                <a:spcPts val="0"/>
              </a:spcAft>
              <a:buClr>
                <a:srgbClr val="3F3F3F"/>
              </a:buClr>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60" name="Google Shape;60;p15"/>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5"/>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5"/>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836737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6"/>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880154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8"/>
        <p:cNvGrpSpPr/>
        <p:nvPr/>
      </p:nvGrpSpPr>
      <p:grpSpPr>
        <a:xfrm>
          <a:off x="0" y="0"/>
          <a:ext cx="0" cy="0"/>
          <a:chOff x="0" y="0"/>
          <a:chExt cx="0" cy="0"/>
        </a:xfrm>
      </p:grpSpPr>
      <p:sp>
        <p:nvSpPr>
          <p:cNvPr id="69" name="Google Shape;69;p17"/>
          <p:cNvSpPr/>
          <p:nvPr/>
        </p:nvSpPr>
        <p:spPr>
          <a:xfrm>
            <a:off x="2382" y="6400800"/>
            <a:ext cx="9141619" cy="457200"/>
          </a:xfrm>
          <a:prstGeom prst="rect">
            <a:avLst/>
          </a:prstGeom>
          <a:solidFill>
            <a:srgbClr val="26262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70;p17"/>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11010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3"/>
        <p:cNvGrpSpPr/>
        <p:nvPr/>
      </p:nvGrpSpPr>
      <p:grpSpPr>
        <a:xfrm>
          <a:off x="0" y="0"/>
          <a:ext cx="0" cy="0"/>
          <a:chOff x="0" y="0"/>
          <a:chExt cx="0" cy="0"/>
        </a:xfrm>
      </p:grpSpPr>
      <p:sp>
        <p:nvSpPr>
          <p:cNvPr id="74" name="Google Shape;74;p18"/>
          <p:cNvSpPr/>
          <p:nvPr/>
        </p:nvSpPr>
        <p:spPr>
          <a:xfrm>
            <a:off x="0" y="4578350"/>
            <a:ext cx="9141619" cy="2279650"/>
          </a:xfrm>
          <a:prstGeom prst="rect">
            <a:avLst/>
          </a:prstGeom>
          <a:solidFill>
            <a:srgbClr val="26262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75;p18"/>
          <p:cNvSpPr>
            <a:spLocks noGrp="1"/>
          </p:cNvSpPr>
          <p:nvPr>
            <p:ph type="pic" idx="2"/>
          </p:nvPr>
        </p:nvSpPr>
        <p:spPr>
          <a:xfrm>
            <a:off x="12" y="0"/>
            <a:ext cx="9143989" cy="4578350"/>
          </a:xfrm>
          <a:prstGeom prst="rect">
            <a:avLst/>
          </a:prstGeom>
          <a:solidFill>
            <a:srgbClr val="D8D8D8"/>
          </a:solidFill>
          <a:ln>
            <a:noFill/>
          </a:ln>
        </p:spPr>
      </p:sp>
      <p:sp>
        <p:nvSpPr>
          <p:cNvPr id="76" name="Google Shape;76;p18"/>
          <p:cNvSpPr txBox="1">
            <a:spLocks noGrp="1"/>
          </p:cNvSpPr>
          <p:nvPr>
            <p:ph type="title"/>
          </p:nvPr>
        </p:nvSpPr>
        <p:spPr>
          <a:xfrm>
            <a:off x="822960" y="4799362"/>
            <a:ext cx="7585234" cy="743682"/>
          </a:xfrm>
          <a:prstGeom prst="rect">
            <a:avLst/>
          </a:prstGeom>
          <a:no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FFFFFF"/>
              </a:buClr>
              <a:buSzPts val="3600"/>
              <a:buFont typeface="Bookman Old Style"/>
              <a:buNone/>
              <a:defRPr sz="27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8"/>
          <p:cNvSpPr txBox="1">
            <a:spLocks noGrp="1"/>
          </p:cNvSpPr>
          <p:nvPr>
            <p:ph type="body" idx="1"/>
          </p:nvPr>
        </p:nvSpPr>
        <p:spPr>
          <a:xfrm>
            <a:off x="822959" y="5715000"/>
            <a:ext cx="7584948" cy="609600"/>
          </a:xfrm>
          <a:prstGeom prst="rect">
            <a:avLst/>
          </a:prstGeom>
          <a:noFill/>
          <a:ln>
            <a:noFill/>
          </a:ln>
        </p:spPr>
        <p:txBody>
          <a:bodyPr spcFirstLastPara="1" wrap="square" lIns="91425" tIns="0" rIns="91425" bIns="0" anchor="t" anchorCtr="0">
            <a:normAutofit/>
          </a:bodyPr>
          <a:lstStyle>
            <a:lvl1pPr marL="342900" lvl="0" indent="-171450" algn="l">
              <a:lnSpc>
                <a:spcPct val="110000"/>
              </a:lnSpc>
              <a:spcBef>
                <a:spcPts val="0"/>
              </a:spcBef>
              <a:spcAft>
                <a:spcPts val="0"/>
              </a:spcAft>
              <a:buSzPts val="1800"/>
              <a:buNone/>
              <a:defRPr sz="1350">
                <a:solidFill>
                  <a:srgbClr val="FFFFFF"/>
                </a:solidFill>
              </a:defRPr>
            </a:lvl1pPr>
            <a:lvl2pPr marL="685800" lvl="1" indent="-171450" algn="l">
              <a:lnSpc>
                <a:spcPct val="100000"/>
              </a:lnSpc>
              <a:spcBef>
                <a:spcPts val="450"/>
              </a:spcBef>
              <a:spcAft>
                <a:spcPts val="0"/>
              </a:spcAft>
              <a:buClr>
                <a:srgbClr val="3F3F3F"/>
              </a:buClr>
              <a:buSzPts val="1200"/>
              <a:buNone/>
              <a:defRPr sz="900"/>
            </a:lvl2pPr>
            <a:lvl3pPr marL="1028700" lvl="2" indent="-171450" algn="l">
              <a:lnSpc>
                <a:spcPct val="100000"/>
              </a:lnSpc>
              <a:spcBef>
                <a:spcPts val="300"/>
              </a:spcBef>
              <a:spcAft>
                <a:spcPts val="0"/>
              </a:spcAft>
              <a:buClr>
                <a:srgbClr val="3F3F3F"/>
              </a:buClr>
              <a:buSzPts val="1000"/>
              <a:buNone/>
              <a:defRPr sz="750"/>
            </a:lvl3pPr>
            <a:lvl4pPr marL="1371600" lvl="3" indent="-171450" algn="l">
              <a:lnSpc>
                <a:spcPct val="100000"/>
              </a:lnSpc>
              <a:spcBef>
                <a:spcPts val="300"/>
              </a:spcBef>
              <a:spcAft>
                <a:spcPts val="0"/>
              </a:spcAft>
              <a:buClr>
                <a:srgbClr val="3F3F3F"/>
              </a:buClr>
              <a:buSzPts val="900"/>
              <a:buNone/>
              <a:defRPr sz="675"/>
            </a:lvl4pPr>
            <a:lvl5pPr marL="1714500" lvl="4" indent="-171450" algn="l">
              <a:lnSpc>
                <a:spcPct val="100000"/>
              </a:lnSpc>
              <a:spcBef>
                <a:spcPts val="300"/>
              </a:spcBef>
              <a:spcAft>
                <a:spcPts val="0"/>
              </a:spcAft>
              <a:buClr>
                <a:srgbClr val="3F3F3F"/>
              </a:buClr>
              <a:buSzPts val="900"/>
              <a:buNone/>
              <a:defRPr sz="675"/>
            </a:lvl5pPr>
            <a:lvl6pPr marL="2057400" lvl="5" indent="-171450" algn="l">
              <a:lnSpc>
                <a:spcPct val="90000"/>
              </a:lnSpc>
              <a:spcBef>
                <a:spcPts val="300"/>
              </a:spcBef>
              <a:spcAft>
                <a:spcPts val="0"/>
              </a:spcAft>
              <a:buSzPts val="900"/>
              <a:buNone/>
              <a:defRPr sz="675"/>
            </a:lvl6pPr>
            <a:lvl7pPr marL="2400300" lvl="6" indent="-171450" algn="l">
              <a:lnSpc>
                <a:spcPct val="90000"/>
              </a:lnSpc>
              <a:spcBef>
                <a:spcPts val="300"/>
              </a:spcBef>
              <a:spcAft>
                <a:spcPts val="0"/>
              </a:spcAft>
              <a:buSzPts val="900"/>
              <a:buNone/>
              <a:defRPr sz="675"/>
            </a:lvl7pPr>
            <a:lvl8pPr marL="2743200" lvl="7" indent="-171450" algn="l">
              <a:lnSpc>
                <a:spcPct val="90000"/>
              </a:lnSpc>
              <a:spcBef>
                <a:spcPts val="300"/>
              </a:spcBef>
              <a:spcAft>
                <a:spcPts val="0"/>
              </a:spcAft>
              <a:buSzPts val="900"/>
              <a:buNone/>
              <a:defRPr sz="675"/>
            </a:lvl8pPr>
            <a:lvl9pPr marL="3086100" lvl="8" indent="-171450" algn="l">
              <a:lnSpc>
                <a:spcPct val="90000"/>
              </a:lnSpc>
              <a:spcBef>
                <a:spcPts val="300"/>
              </a:spcBef>
              <a:spcAft>
                <a:spcPts val="300"/>
              </a:spcAft>
              <a:buSzPts val="900"/>
              <a:buNone/>
              <a:defRPr sz="675"/>
            </a:lvl9pPr>
          </a:lstStyle>
          <a:p>
            <a:endParaRPr/>
          </a:p>
        </p:txBody>
      </p:sp>
      <p:sp>
        <p:nvSpPr>
          <p:cNvPr id="78" name="Google Shape;78;p18"/>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2009070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9"/>
          <p:cNvSpPr txBox="1">
            <a:spLocks noGrp="1"/>
          </p:cNvSpPr>
          <p:nvPr>
            <p:ph type="body" idx="1"/>
          </p:nvPr>
        </p:nvSpPr>
        <p:spPr>
          <a:xfrm rot="5400000">
            <a:off x="2714415" y="216746"/>
            <a:ext cx="3760891" cy="7543800"/>
          </a:xfrm>
          <a:prstGeom prst="rect">
            <a:avLst/>
          </a:prstGeom>
          <a:noFill/>
          <a:ln>
            <a:noFill/>
          </a:ln>
        </p:spPr>
        <p:txBody>
          <a:bodyPr spcFirstLastPara="1" wrap="square" lIns="45700" tIns="0" rIns="45700" bIns="0" anchor="t" anchorCtr="0">
            <a:normAutofit/>
          </a:bodyPr>
          <a:lstStyle>
            <a:lvl1pPr marL="342900" lvl="0" indent="-257175" algn="l">
              <a:lnSpc>
                <a:spcPct val="110000"/>
              </a:lnSpc>
              <a:spcBef>
                <a:spcPts val="900"/>
              </a:spcBef>
              <a:spcAft>
                <a:spcPts val="0"/>
              </a:spcAft>
              <a:buSzPts val="1800"/>
              <a:buChar char=" "/>
              <a:defRPr/>
            </a:lvl1pPr>
            <a:lvl2pPr marL="685800" lvl="1" indent="-257175" algn="l">
              <a:lnSpc>
                <a:spcPct val="100000"/>
              </a:lnSpc>
              <a:spcBef>
                <a:spcPts val="150"/>
              </a:spcBef>
              <a:spcAft>
                <a:spcPts val="0"/>
              </a:spcAft>
              <a:buClr>
                <a:srgbClr val="3F3F3F"/>
              </a:buClr>
              <a:buSzPts val="1800"/>
              <a:buChar char="◦"/>
              <a:defRPr/>
            </a:lvl2pPr>
            <a:lvl3pPr marL="1028700" lvl="2" indent="-257175" algn="l">
              <a:lnSpc>
                <a:spcPct val="100000"/>
              </a:lnSpc>
              <a:spcBef>
                <a:spcPts val="300"/>
              </a:spcBef>
              <a:spcAft>
                <a:spcPts val="0"/>
              </a:spcAft>
              <a:buClr>
                <a:srgbClr val="3F3F3F"/>
              </a:buClr>
              <a:buSzPts val="1800"/>
              <a:buChar char="◦"/>
              <a:defRPr/>
            </a:lvl3pPr>
            <a:lvl4pPr marL="1371600" lvl="3" indent="-257175" algn="l">
              <a:lnSpc>
                <a:spcPct val="100000"/>
              </a:lnSpc>
              <a:spcBef>
                <a:spcPts val="300"/>
              </a:spcBef>
              <a:spcAft>
                <a:spcPts val="0"/>
              </a:spcAft>
              <a:buClr>
                <a:srgbClr val="3F3F3F"/>
              </a:buClr>
              <a:buSzPts val="1800"/>
              <a:buChar char="◦"/>
              <a:defRPr/>
            </a:lvl4pPr>
            <a:lvl5pPr marL="1714500" lvl="4" indent="-257175" algn="l">
              <a:lnSpc>
                <a:spcPct val="100000"/>
              </a:lnSpc>
              <a:spcBef>
                <a:spcPts val="300"/>
              </a:spcBef>
              <a:spcAft>
                <a:spcPts val="0"/>
              </a:spcAft>
              <a:buClr>
                <a:srgbClr val="3F3F3F"/>
              </a:buClr>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84" name="Google Shape;84;p19"/>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9"/>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9"/>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21757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02ED326-F626-21F5-978E-E96CDCAC1C75}"/>
              </a:ext>
            </a:extLst>
          </p:cNvPr>
          <p:cNvSpPr/>
          <p:nvPr userDrawn="1"/>
        </p:nvSpPr>
        <p:spPr>
          <a:xfrm>
            <a:off x="0" y="896675"/>
            <a:ext cx="9144000" cy="24974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37246" y="12094"/>
            <a:ext cx="8376908" cy="884581"/>
          </a:xfrm>
        </p:spPr>
        <p:txBody>
          <a:bodyPr>
            <a:normAutofit/>
          </a:bodyPr>
          <a:lstStyle>
            <a:lvl1pPr>
              <a:lnSpc>
                <a:spcPct val="90000"/>
              </a:lnSpc>
              <a:defRPr sz="3600"/>
            </a:lvl1pPr>
          </a:lstStyle>
          <a:p>
            <a:r>
              <a:rPr lang="en-US" dirty="0"/>
              <a:t>Click to edit Master title style</a:t>
            </a:r>
          </a:p>
        </p:txBody>
      </p:sp>
      <p:sp>
        <p:nvSpPr>
          <p:cNvPr id="3" name="Content Placeholder 2"/>
          <p:cNvSpPr>
            <a:spLocks noGrp="1"/>
          </p:cNvSpPr>
          <p:nvPr>
            <p:ph idx="1" hasCustomPrompt="1"/>
          </p:nvPr>
        </p:nvSpPr>
        <p:spPr>
          <a:xfrm>
            <a:off x="406696" y="1250066"/>
            <a:ext cx="8376908" cy="4826642"/>
          </a:xfrm>
        </p:spPr>
        <p:txBody>
          <a:bodyPr>
            <a:noAutofit/>
          </a:bodyPr>
          <a:lstStyle>
            <a:lvl1pPr>
              <a:spcAft>
                <a:spcPts val="500"/>
              </a:spcAft>
              <a:defRPr/>
            </a:lvl1pPr>
            <a:lvl2pPr marL="233363" indent="-233363">
              <a:lnSpc>
                <a:spcPct val="92000"/>
              </a:lnSpc>
              <a:spcBef>
                <a:spcPts val="300"/>
              </a:spcBef>
              <a:defRPr/>
            </a:lvl2pPr>
            <a:lvl3pPr marL="460375" indent="-174625">
              <a:lnSpc>
                <a:spcPct val="92000"/>
              </a:lnSpc>
              <a:spcBef>
                <a:spcPts val="300"/>
              </a:spcBef>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60560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7"/>
        <p:cNvGrpSpPr/>
        <p:nvPr/>
      </p:nvGrpSpPr>
      <p:grpSpPr>
        <a:xfrm>
          <a:off x="0" y="0"/>
          <a:ext cx="0" cy="0"/>
          <a:chOff x="0" y="0"/>
          <a:chExt cx="0" cy="0"/>
        </a:xfrm>
      </p:grpSpPr>
      <p:sp>
        <p:nvSpPr>
          <p:cNvPr id="88" name="Google Shape;88;p20"/>
          <p:cNvSpPr/>
          <p:nvPr/>
        </p:nvSpPr>
        <p:spPr>
          <a:xfrm>
            <a:off x="2382" y="6400800"/>
            <a:ext cx="9141619" cy="457200"/>
          </a:xfrm>
          <a:prstGeom prst="rect">
            <a:avLst/>
          </a:prstGeom>
          <a:solidFill>
            <a:srgbClr val="26262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89;p20"/>
          <p:cNvSpPr txBox="1">
            <a:spLocks noGrp="1"/>
          </p:cNvSpPr>
          <p:nvPr>
            <p:ph type="title"/>
          </p:nvPr>
        </p:nvSpPr>
        <p:spPr>
          <a:xfrm rot="5400000">
            <a:off x="4649564" y="2306414"/>
            <a:ext cx="5759898" cy="19716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0"/>
          <p:cNvSpPr txBox="1">
            <a:spLocks noGrp="1"/>
          </p:cNvSpPr>
          <p:nvPr>
            <p:ph type="body" idx="1"/>
          </p:nvPr>
        </p:nvSpPr>
        <p:spPr>
          <a:xfrm rot="5400000">
            <a:off x="649064" y="391889"/>
            <a:ext cx="5759898" cy="5800725"/>
          </a:xfrm>
          <a:prstGeom prst="rect">
            <a:avLst/>
          </a:prstGeom>
          <a:noFill/>
          <a:ln>
            <a:noFill/>
          </a:ln>
        </p:spPr>
        <p:txBody>
          <a:bodyPr spcFirstLastPara="1" wrap="square" lIns="45700" tIns="0" rIns="45700" bIns="0" anchor="t" anchorCtr="0">
            <a:normAutofit/>
          </a:bodyPr>
          <a:lstStyle>
            <a:lvl1pPr marL="342900" lvl="0" indent="-257175" algn="l">
              <a:lnSpc>
                <a:spcPct val="110000"/>
              </a:lnSpc>
              <a:spcBef>
                <a:spcPts val="900"/>
              </a:spcBef>
              <a:spcAft>
                <a:spcPts val="0"/>
              </a:spcAft>
              <a:buSzPts val="1800"/>
              <a:buChar char=" "/>
              <a:defRPr/>
            </a:lvl1pPr>
            <a:lvl2pPr marL="685800" lvl="1" indent="-257175" algn="l">
              <a:lnSpc>
                <a:spcPct val="100000"/>
              </a:lnSpc>
              <a:spcBef>
                <a:spcPts val="150"/>
              </a:spcBef>
              <a:spcAft>
                <a:spcPts val="0"/>
              </a:spcAft>
              <a:buClr>
                <a:srgbClr val="3F3F3F"/>
              </a:buClr>
              <a:buSzPts val="1800"/>
              <a:buChar char="◦"/>
              <a:defRPr/>
            </a:lvl2pPr>
            <a:lvl3pPr marL="1028700" lvl="2" indent="-257175" algn="l">
              <a:lnSpc>
                <a:spcPct val="100000"/>
              </a:lnSpc>
              <a:spcBef>
                <a:spcPts val="300"/>
              </a:spcBef>
              <a:spcAft>
                <a:spcPts val="0"/>
              </a:spcAft>
              <a:buClr>
                <a:srgbClr val="3F3F3F"/>
              </a:buClr>
              <a:buSzPts val="1800"/>
              <a:buChar char="◦"/>
              <a:defRPr/>
            </a:lvl3pPr>
            <a:lvl4pPr marL="1371600" lvl="3" indent="-257175" algn="l">
              <a:lnSpc>
                <a:spcPct val="100000"/>
              </a:lnSpc>
              <a:spcBef>
                <a:spcPts val="300"/>
              </a:spcBef>
              <a:spcAft>
                <a:spcPts val="0"/>
              </a:spcAft>
              <a:buClr>
                <a:srgbClr val="3F3F3F"/>
              </a:buClr>
              <a:buSzPts val="1800"/>
              <a:buChar char="◦"/>
              <a:defRPr/>
            </a:lvl4pPr>
            <a:lvl5pPr marL="1714500" lvl="4" indent="-257175" algn="l">
              <a:lnSpc>
                <a:spcPct val="100000"/>
              </a:lnSpc>
              <a:spcBef>
                <a:spcPts val="300"/>
              </a:spcBef>
              <a:spcAft>
                <a:spcPts val="0"/>
              </a:spcAft>
              <a:buClr>
                <a:srgbClr val="3F3F3F"/>
              </a:buClr>
              <a:buSzPts val="1800"/>
              <a:buChar char="◦"/>
              <a:defRPr/>
            </a:lvl5pPr>
            <a:lvl6pPr marL="2057400" lvl="5" indent="-257175" algn="l">
              <a:lnSpc>
                <a:spcPct val="90000"/>
              </a:lnSpc>
              <a:spcBef>
                <a:spcPts val="300"/>
              </a:spcBef>
              <a:spcAft>
                <a:spcPts val="0"/>
              </a:spcAft>
              <a:buSzPts val="1800"/>
              <a:buChar char="◦"/>
              <a:defRPr/>
            </a:lvl6pPr>
            <a:lvl7pPr marL="2400300" lvl="6" indent="-257175" algn="l">
              <a:lnSpc>
                <a:spcPct val="90000"/>
              </a:lnSpc>
              <a:spcBef>
                <a:spcPts val="300"/>
              </a:spcBef>
              <a:spcAft>
                <a:spcPts val="0"/>
              </a:spcAft>
              <a:buSzPts val="1800"/>
              <a:buChar char="◦"/>
              <a:defRPr/>
            </a:lvl7pPr>
            <a:lvl8pPr marL="2743200" lvl="7" indent="-257175" algn="l">
              <a:lnSpc>
                <a:spcPct val="90000"/>
              </a:lnSpc>
              <a:spcBef>
                <a:spcPts val="300"/>
              </a:spcBef>
              <a:spcAft>
                <a:spcPts val="0"/>
              </a:spcAft>
              <a:buSzPts val="1800"/>
              <a:buChar char="◦"/>
              <a:defRPr/>
            </a:lvl8pPr>
            <a:lvl9pPr marL="3086100" lvl="8" indent="-257175" algn="l">
              <a:lnSpc>
                <a:spcPct val="90000"/>
              </a:lnSpc>
              <a:spcBef>
                <a:spcPts val="300"/>
              </a:spcBef>
              <a:spcAft>
                <a:spcPts val="300"/>
              </a:spcAft>
              <a:buSzPts val="1800"/>
              <a:buChar char="◦"/>
              <a:defRPr/>
            </a:lvl9pPr>
          </a:lstStyle>
          <a:p>
            <a:endParaRPr/>
          </a:p>
        </p:txBody>
      </p:sp>
      <p:sp>
        <p:nvSpPr>
          <p:cNvPr id="91" name="Google Shape;91;p20"/>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0"/>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40822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337246" y="-16481"/>
            <a:ext cx="8376908" cy="884581"/>
          </a:xfrm>
        </p:spPr>
        <p:txBody>
          <a:bodyPr>
            <a:normAutofit/>
          </a:bodyPr>
          <a:lstStyle>
            <a:lvl1pPr>
              <a:defRPr sz="36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28281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696" y="1597306"/>
            <a:ext cx="8376908" cy="4479402"/>
          </a:xfrm>
        </p:spPr>
        <p:txBody>
          <a:bodyPr/>
          <a:lstStyle>
            <a:lvl1pPr fontAlgn="t">
              <a:defRPr/>
            </a:lvl1pPr>
            <a:lvl2pPr fontAlgn="t">
              <a:defRPr/>
            </a:lvl2pPr>
            <a:lvl3pPr fontAlgn="t">
              <a:defRPr/>
            </a:lvl3p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5" name="Rectangle 4">
            <a:extLst>
              <a:ext uri="{FF2B5EF4-FFF2-40B4-BE49-F238E27FC236}">
                <a16:creationId xmlns:a16="http://schemas.microsoft.com/office/drawing/2014/main" id="{620A113B-4874-DF46-A9FA-B7E26D1B4458}"/>
              </a:ext>
            </a:extLst>
          </p:cNvPr>
          <p:cNvSpPr/>
          <p:nvPr userDrawn="1"/>
        </p:nvSpPr>
        <p:spPr>
          <a:xfrm>
            <a:off x="0" y="4"/>
            <a:ext cx="9144000" cy="1342663"/>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314098" y="18248"/>
            <a:ext cx="8376908" cy="1232345"/>
          </a:xfrm>
        </p:spPr>
        <p:txBody>
          <a:bodyPr>
            <a:normAutofit/>
          </a:bodyPr>
          <a:lstStyle>
            <a:lvl1pPr>
              <a:defRPr sz="3600"/>
            </a:lvl1pPr>
          </a:lstStyle>
          <a:p>
            <a:r>
              <a:rPr lang="en-US" dirty="0"/>
              <a:t>Click to edit Master title style</a:t>
            </a:r>
          </a:p>
        </p:txBody>
      </p:sp>
      <p:pic>
        <p:nvPicPr>
          <p:cNvPr id="7" name="Picture 6">
            <a:extLst>
              <a:ext uri="{FF2B5EF4-FFF2-40B4-BE49-F238E27FC236}">
                <a16:creationId xmlns:a16="http://schemas.microsoft.com/office/drawing/2014/main" id="{8AD7F33E-FB4F-4F4A-B98B-7B80A5F6F136}"/>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r="-17696"/>
          <a:stretch/>
        </p:blipFill>
        <p:spPr>
          <a:xfrm flipH="1">
            <a:off x="6771191" y="23151"/>
            <a:ext cx="2372807" cy="1319512"/>
          </a:xfrm>
          <a:prstGeom prst="rect">
            <a:avLst/>
          </a:prstGeom>
        </p:spPr>
      </p:pic>
    </p:spTree>
    <p:extLst>
      <p:ext uri="{BB962C8B-B14F-4D97-AF65-F5344CB8AC3E}">
        <p14:creationId xmlns:p14="http://schemas.microsoft.com/office/powerpoint/2010/main" val="31683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5" name="Rectangle 4">
            <a:extLst>
              <a:ext uri="{FF2B5EF4-FFF2-40B4-BE49-F238E27FC236}">
                <a16:creationId xmlns:a16="http://schemas.microsoft.com/office/drawing/2014/main" id="{620A113B-4874-DF46-A9FA-B7E26D1B4458}"/>
              </a:ext>
            </a:extLst>
          </p:cNvPr>
          <p:cNvSpPr/>
          <p:nvPr userDrawn="1"/>
        </p:nvSpPr>
        <p:spPr>
          <a:xfrm>
            <a:off x="0" y="4"/>
            <a:ext cx="9144000" cy="1342663"/>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314098" y="18248"/>
            <a:ext cx="8376908" cy="1232345"/>
          </a:xfrm>
        </p:spPr>
        <p:txBody>
          <a:bodyPr>
            <a:normAutofit/>
          </a:bodyPr>
          <a:lstStyle>
            <a:lvl1pPr>
              <a:defRPr sz="3600"/>
            </a:lvl1pPr>
          </a:lstStyle>
          <a:p>
            <a:r>
              <a:rPr lang="en-US" dirty="0"/>
              <a:t>Click to edit Master title style</a:t>
            </a:r>
          </a:p>
        </p:txBody>
      </p:sp>
      <p:pic>
        <p:nvPicPr>
          <p:cNvPr id="7" name="Picture 6">
            <a:extLst>
              <a:ext uri="{FF2B5EF4-FFF2-40B4-BE49-F238E27FC236}">
                <a16:creationId xmlns:a16="http://schemas.microsoft.com/office/drawing/2014/main" id="{8AD7F33E-FB4F-4F4A-B98B-7B80A5F6F136}"/>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r="-17696"/>
          <a:stretch/>
        </p:blipFill>
        <p:spPr>
          <a:xfrm flipH="1">
            <a:off x="6771191" y="23151"/>
            <a:ext cx="2372807" cy="1319512"/>
          </a:xfrm>
          <a:prstGeom prst="rect">
            <a:avLst/>
          </a:prstGeom>
        </p:spPr>
      </p:pic>
    </p:spTree>
    <p:extLst>
      <p:ext uri="{BB962C8B-B14F-4D97-AF65-F5344CB8AC3E}">
        <p14:creationId xmlns:p14="http://schemas.microsoft.com/office/powerpoint/2010/main" val="4290427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660401"/>
            <a:ext cx="2400300" cy="1538790"/>
          </a:xfrm>
        </p:spPr>
        <p:txBody>
          <a:bodyPr anchor="t">
            <a:normAutofit/>
          </a:bodyPr>
          <a:lstStyle>
            <a:lvl1pPr>
              <a:defRPr sz="24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460237" y="439838"/>
            <a:ext cx="5232350" cy="57526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31324" y="2268643"/>
            <a:ext cx="2411876" cy="4236333"/>
          </a:xfrm>
        </p:spPr>
        <p:txBody>
          <a:bodyPr lIns="91440" rIns="91440">
            <a:normAutofit/>
          </a:bodyPr>
          <a:lstStyle>
            <a:lvl1pPr marL="0" indent="0">
              <a:buNone/>
              <a:defRPr sz="140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pic>
        <p:nvPicPr>
          <p:cNvPr id="11" name="Picture 10">
            <a:extLst>
              <a:ext uri="{FF2B5EF4-FFF2-40B4-BE49-F238E27FC236}">
                <a16:creationId xmlns:a16="http://schemas.microsoft.com/office/drawing/2014/main" id="{C9DC69DB-5D4E-544B-8402-C6D3BD9BE3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27690" y="6314228"/>
            <a:ext cx="988914" cy="329638"/>
          </a:xfrm>
          <a:prstGeom prst="rect">
            <a:avLst/>
          </a:prstGeom>
        </p:spPr>
      </p:pic>
      <p:pic>
        <p:nvPicPr>
          <p:cNvPr id="10" name="Picture 9">
            <a:extLst>
              <a:ext uri="{FF2B5EF4-FFF2-40B4-BE49-F238E27FC236}">
                <a16:creationId xmlns:a16="http://schemas.microsoft.com/office/drawing/2014/main" id="{07EA04A0-04D2-634B-AF8B-E7E3E6349662}"/>
              </a:ext>
            </a:extLst>
          </p:cNvPr>
          <p:cNvPicPr>
            <a:picLocks noChangeAspect="1"/>
          </p:cNvPicPr>
          <p:nvPr userDrawn="1"/>
        </p:nvPicPr>
        <p:blipFill rotWithShape="1">
          <a:blip r:embed="rId3">
            <a:alphaModFix amt="20000"/>
            <a:extLst>
              <a:ext uri="{28A0092B-C50C-407E-A947-70E740481C1C}">
                <a14:useLocalDpi xmlns:a14="http://schemas.microsoft.com/office/drawing/2010/main"/>
              </a:ext>
            </a:extLst>
          </a:blip>
          <a:srcRect/>
          <a:stretch/>
        </p:blipFill>
        <p:spPr>
          <a:xfrm flipH="1">
            <a:off x="1108655" y="4"/>
            <a:ext cx="1921397" cy="567159"/>
          </a:xfrm>
          <a:prstGeom prst="rect">
            <a:avLst/>
          </a:prstGeom>
        </p:spPr>
      </p:pic>
    </p:spTree>
    <p:extLst>
      <p:ext uri="{BB962C8B-B14F-4D97-AF65-F5344CB8AC3E}">
        <p14:creationId xmlns:p14="http://schemas.microsoft.com/office/powerpoint/2010/main" val="20043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2"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822959" y="6111436"/>
            <a:ext cx="7589520" cy="389951"/>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3" name="Picture 2">
            <a:extLst>
              <a:ext uri="{FF2B5EF4-FFF2-40B4-BE49-F238E27FC236}">
                <a16:creationId xmlns:a16="http://schemas.microsoft.com/office/drawing/2014/main" id="{8B14AA85-E4CC-394C-9E25-97EF242CECE5}"/>
              </a:ext>
            </a:extLst>
          </p:cNvPr>
          <p:cNvPicPr>
            <a:picLocks noChangeAspect="1"/>
          </p:cNvPicPr>
          <p:nvPr userDrawn="1"/>
        </p:nvPicPr>
        <p:blipFill>
          <a:blip r:embed="rId2">
            <a:alphaModFix amt="20000"/>
          </a:blip>
          <a:stretch>
            <a:fillRect/>
          </a:stretch>
        </p:blipFill>
        <p:spPr>
          <a:xfrm flipH="1">
            <a:off x="6284119" y="4953000"/>
            <a:ext cx="2857500" cy="1917700"/>
          </a:xfrm>
          <a:prstGeom prst="rect">
            <a:avLst/>
          </a:prstGeom>
        </p:spPr>
      </p:pic>
    </p:spTree>
    <p:extLst>
      <p:ext uri="{BB962C8B-B14F-4D97-AF65-F5344CB8AC3E}">
        <p14:creationId xmlns:p14="http://schemas.microsoft.com/office/powerpoint/2010/main" val="63128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160C3-75F0-1BDC-BC36-2AE168D1F4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642254-9424-9379-CA96-1BFCCC822E2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40B95-F973-3FA7-9977-D150B1247E3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6BB7B8-5147-A8C7-FD15-DD2D0C6FF3B0}"/>
              </a:ext>
            </a:extLst>
          </p:cNvPr>
          <p:cNvSpPr>
            <a:spLocks noGrp="1"/>
          </p:cNvSpPr>
          <p:nvPr>
            <p:ph type="dt" sz="half" idx="10"/>
          </p:nvPr>
        </p:nvSpPr>
        <p:spPr/>
        <p:txBody>
          <a:bodyPr/>
          <a:lstStyle/>
          <a:p>
            <a:fld id="{5D1A9357-E675-457B-9155-50F890FC0F0C}" type="datetimeFigureOut">
              <a:rPr lang="en-US" smtClean="0"/>
              <a:t>11/12/2024</a:t>
            </a:fld>
            <a:endParaRPr lang="en-US"/>
          </a:p>
        </p:txBody>
      </p:sp>
      <p:sp>
        <p:nvSpPr>
          <p:cNvPr id="6" name="Footer Placeholder 5">
            <a:extLst>
              <a:ext uri="{FF2B5EF4-FFF2-40B4-BE49-F238E27FC236}">
                <a16:creationId xmlns:a16="http://schemas.microsoft.com/office/drawing/2014/main" id="{F8CBCF12-78CF-93AD-B32D-FB5A1E51E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BA28A0-1143-F625-EE50-340CC282B58B}"/>
              </a:ext>
            </a:extLst>
          </p:cNvPr>
          <p:cNvSpPr>
            <a:spLocks noGrp="1"/>
          </p:cNvSpPr>
          <p:nvPr>
            <p:ph type="sldNum" sz="quarter" idx="12"/>
          </p:nvPr>
        </p:nvSpPr>
        <p:spPr/>
        <p:txBody>
          <a:bodyPr/>
          <a:lstStyle/>
          <a:p>
            <a:fld id="{6BE4CB90-0E37-4E0A-8C2D-88465EDFDD6F}" type="slidenum">
              <a:rPr lang="en-US" smtClean="0"/>
              <a:t>‹#›</a:t>
            </a:fld>
            <a:endParaRPr lang="en-US"/>
          </a:p>
        </p:txBody>
      </p:sp>
      <p:sp>
        <p:nvSpPr>
          <p:cNvPr id="9" name="Rectangle 8">
            <a:extLst>
              <a:ext uri="{FF2B5EF4-FFF2-40B4-BE49-F238E27FC236}">
                <a16:creationId xmlns:a16="http://schemas.microsoft.com/office/drawing/2014/main" id="{8CC68D00-AA5A-5558-AEA7-3A50CF3ED50F}"/>
              </a:ext>
            </a:extLst>
          </p:cNvPr>
          <p:cNvSpPr/>
          <p:nvPr userDrawn="1"/>
        </p:nvSpPr>
        <p:spPr>
          <a:xfrm>
            <a:off x="0" y="837471"/>
            <a:ext cx="9144000" cy="30579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300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tpSlideHeading">
            <a:extLst>
              <a:ext uri="{FF2B5EF4-FFF2-40B4-BE49-F238E27FC236}">
                <a16:creationId xmlns:a16="http://schemas.microsoft.com/office/drawing/2014/main" id="{061284D7-2E7C-5F62-4040-414FD6ABF4AD}"/>
              </a:ext>
            </a:extLst>
          </p:cNvPr>
          <p:cNvSpPr>
            <a:spLocks noGrp="1" noChangeArrowheads="1"/>
          </p:cNvSpPr>
          <p:nvPr>
            <p:ph type="title"/>
          </p:nvPr>
        </p:nvSpPr>
        <p:spPr bwMode="auto">
          <a:xfrm>
            <a:off x="369901" y="272081"/>
            <a:ext cx="85399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a:t>
            </a:r>
          </a:p>
        </p:txBody>
      </p:sp>
      <p:sp>
        <p:nvSpPr>
          <p:cNvPr id="6" name="tpSlideBody">
            <a:extLst>
              <a:ext uri="{FF2B5EF4-FFF2-40B4-BE49-F238E27FC236}">
                <a16:creationId xmlns:a16="http://schemas.microsoft.com/office/drawing/2014/main" id="{5234C41B-04E7-666E-AAAE-1650C351C1EB}"/>
              </a:ext>
            </a:extLst>
          </p:cNvPr>
          <p:cNvSpPr>
            <a:spLocks noGrp="1" noChangeArrowheads="1"/>
          </p:cNvSpPr>
          <p:nvPr>
            <p:ph idx="1"/>
          </p:nvPr>
        </p:nvSpPr>
        <p:spPr bwMode="auto">
          <a:xfrm>
            <a:off x="688203" y="1687691"/>
            <a:ext cx="7773988" cy="414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lang="en-US" altLang="en-US" dirty="0"/>
            </a:lvl1pPr>
            <a:lvl2pPr>
              <a:defRPr lang="en-US" altLang="en-US" dirty="0"/>
            </a:lvl2pPr>
            <a:lvl3pPr>
              <a:defRPr lang="en-US" altLang="en-US" dirty="0"/>
            </a:lvl3pPr>
            <a:lvl4pPr>
              <a:defRPr lang="en-US" altLang="en-US" dirty="0"/>
            </a:lvl4pPr>
            <a:lvl5pPr>
              <a:defRPr lang="en-US" altLang="en-US" dirty="0"/>
            </a:lvl5pPr>
          </a:lstStyle>
          <a:p>
            <a:pPr lvl="0"/>
            <a:r>
              <a:rPr lang="en-US" altLang="en-US" dirty="0"/>
              <a:t>Click to edit Master text styles</a:t>
            </a:r>
          </a:p>
          <a:p>
            <a:pPr lvl="1"/>
            <a:r>
              <a:rPr lang="en-US" altLang="en-US" dirty="0"/>
              <a:t>Second level bullet</a:t>
            </a:r>
          </a:p>
          <a:p>
            <a:pPr lvl="2"/>
            <a:r>
              <a:rPr lang="en-US" altLang="en-US" dirty="0"/>
              <a:t>Third level bullet</a:t>
            </a:r>
          </a:p>
          <a:p>
            <a:pPr lvl="3"/>
            <a:r>
              <a:rPr lang="en-US" altLang="en-US" dirty="0"/>
              <a:t>Fourth level bullet</a:t>
            </a:r>
          </a:p>
          <a:p>
            <a:pPr lvl="4"/>
            <a:r>
              <a:rPr lang="en-US" altLang="en-US" dirty="0"/>
              <a:t>Fifth level bullet</a:t>
            </a:r>
          </a:p>
        </p:txBody>
      </p:sp>
    </p:spTree>
    <p:extLst>
      <p:ext uri="{BB962C8B-B14F-4D97-AF65-F5344CB8AC3E}">
        <p14:creationId xmlns:p14="http://schemas.microsoft.com/office/powerpoint/2010/main" val="1901965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D799E4-23D0-684E-A6FC-868C5283191F}"/>
              </a:ext>
            </a:extLst>
          </p:cNvPr>
          <p:cNvSpPr/>
          <p:nvPr userDrawn="1"/>
        </p:nvSpPr>
        <p:spPr>
          <a:xfrm>
            <a:off x="0" y="0"/>
            <a:ext cx="9144000" cy="896800"/>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383548" y="18244"/>
            <a:ext cx="8376908" cy="8785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06696" y="1250066"/>
            <a:ext cx="8376908" cy="4826643"/>
          </a:xfrm>
          <a:prstGeom prst="rect">
            <a:avLst/>
          </a:prstGeom>
        </p:spPr>
        <p:txBody>
          <a:bodyPr vert="horz" lIns="0" tIns="45720" rIns="0" bIns="45720" rtlCol="0">
            <a:noAutofit/>
          </a:bodyPr>
          <a:lstStyle/>
          <a:p>
            <a:pPr lvl="0"/>
            <a:r>
              <a:rPr lang="en-US" dirty="0"/>
              <a:t>Edit Master text styles</a:t>
            </a:r>
          </a:p>
          <a:p>
            <a:pPr lvl="1">
              <a:lnSpc>
                <a:spcPct val="92000"/>
              </a:lnSpc>
            </a:pPr>
            <a:r>
              <a:rPr lang="en-US" dirty="0"/>
              <a:t>Second level</a:t>
            </a:r>
          </a:p>
          <a:p>
            <a:pPr lvl="2">
              <a:lnSpc>
                <a:spcPct val="92000"/>
              </a:lnSpc>
              <a:spcBef>
                <a:spcPts val="300"/>
              </a:spcBef>
            </a:pPr>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892187" y="6423429"/>
            <a:ext cx="984019" cy="365125"/>
          </a:xfrm>
          <a:prstGeom prst="rect">
            <a:avLst/>
          </a:prstGeom>
        </p:spPr>
        <p:txBody>
          <a:bodyPr vert="horz" lIns="91440" tIns="45720" rIns="91440" bIns="45720" rtlCol="0" anchor="ctr"/>
          <a:lstStyle>
            <a:lvl1pPr algn="r">
              <a:defRPr sz="1400" b="1">
                <a:solidFill>
                  <a:schemeClr val="tx1">
                    <a:lumMod val="75000"/>
                    <a:lumOff val="25000"/>
                  </a:schemeClr>
                </a:solidFill>
              </a:defRPr>
            </a:lvl1pPr>
          </a:lstStyle>
          <a:p>
            <a:fld id="{6D22F896-40B5-4ADD-8801-0D06FADFA095}" type="slidenum">
              <a:rPr lang="en-US" smtClean="0"/>
              <a:pPr/>
              <a:t>‹#›</a:t>
            </a:fld>
            <a:endParaRPr lang="en-US" dirty="0"/>
          </a:p>
        </p:txBody>
      </p:sp>
      <p:pic>
        <p:nvPicPr>
          <p:cNvPr id="8" name="Picture 7">
            <a:extLst>
              <a:ext uri="{FF2B5EF4-FFF2-40B4-BE49-F238E27FC236}">
                <a16:creationId xmlns:a16="http://schemas.microsoft.com/office/drawing/2014/main" id="{B34F5735-D26E-854D-8E5A-134BAC81F84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83547" y="6314228"/>
            <a:ext cx="988914" cy="329638"/>
          </a:xfrm>
          <a:prstGeom prst="rect">
            <a:avLst/>
          </a:prstGeom>
        </p:spPr>
      </p:pic>
      <p:pic>
        <p:nvPicPr>
          <p:cNvPr id="7" name="Picture 6">
            <a:extLst>
              <a:ext uri="{FF2B5EF4-FFF2-40B4-BE49-F238E27FC236}">
                <a16:creationId xmlns:a16="http://schemas.microsoft.com/office/drawing/2014/main" id="{A7F540E6-46D7-314B-A300-397666C2021A}"/>
              </a:ext>
            </a:extLst>
          </p:cNvPr>
          <p:cNvPicPr>
            <a:picLocks noChangeAspect="1"/>
          </p:cNvPicPr>
          <p:nvPr userDrawn="1"/>
        </p:nvPicPr>
        <p:blipFill rotWithShape="1">
          <a:blip r:embed="rId14">
            <a:alphaModFix amt="20000"/>
            <a:extLst>
              <a:ext uri="{28A0092B-C50C-407E-A947-70E740481C1C}">
                <a14:useLocalDpi xmlns:a14="http://schemas.microsoft.com/office/drawing/2010/main"/>
              </a:ext>
            </a:extLst>
          </a:blip>
          <a:srcRect/>
          <a:stretch/>
        </p:blipFill>
        <p:spPr>
          <a:xfrm flipH="1">
            <a:off x="7222603" y="23151"/>
            <a:ext cx="1921397" cy="896800"/>
          </a:xfrm>
          <a:prstGeom prst="rect">
            <a:avLst/>
          </a:prstGeom>
        </p:spPr>
      </p:pic>
    </p:spTree>
    <p:extLst>
      <p:ext uri="{BB962C8B-B14F-4D97-AF65-F5344CB8AC3E}">
        <p14:creationId xmlns:p14="http://schemas.microsoft.com/office/powerpoint/2010/main" val="17726153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57" r:id="rId3"/>
    <p:sldLayoutId id="2147483745" r:id="rId4"/>
    <p:sldLayoutId id="2147483758" r:id="rId5"/>
    <p:sldLayoutId id="2147483740" r:id="rId6"/>
    <p:sldLayoutId id="2147483741" r:id="rId7"/>
    <p:sldLayoutId id="2147483762" r:id="rId8"/>
    <p:sldLayoutId id="2147483771" r:id="rId9"/>
    <p:sldLayoutId id="2147483772" r:id="rId10"/>
    <p:sldLayoutId id="2147483789" r:id="rId11"/>
  </p:sldLayoutIdLst>
  <p:hf hdr="0" ftr="0" dt="0"/>
  <p:txStyles>
    <p:titleStyle>
      <a:lvl1pPr algn="l" defTabSz="914400" rtl="0" eaLnBrk="1" latinLnBrk="0" hangingPunct="1">
        <a:lnSpc>
          <a:spcPct val="85000"/>
        </a:lnSpc>
        <a:spcBef>
          <a:spcPct val="0"/>
        </a:spcBef>
        <a:buNone/>
        <a:defRPr sz="4000" b="1" kern="1200" spc="-5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Clr>
          <a:schemeClr val="accent1"/>
        </a:buClr>
        <a:buSzPct val="100000"/>
        <a:buFont typeface="Calibri" panose="020F0502020204030204" pitchFamily="34" charset="0"/>
        <a:buNone/>
        <a:tabLst/>
        <a:defRPr lang="en-US" sz="2000" kern="1200" dirty="0">
          <a:solidFill>
            <a:schemeClr val="tx1">
              <a:lumMod val="75000"/>
              <a:lumOff val="25000"/>
            </a:schemeClr>
          </a:solidFill>
          <a:latin typeface="+mn-lt"/>
          <a:ea typeface="+mn-ea"/>
          <a:cs typeface="+mn-cs"/>
        </a:defRPr>
      </a:lvl1pPr>
      <a:lvl2pPr marL="346075" indent="-173038" algn="l" defTabSz="914400" rtl="0" eaLnBrk="1" latinLnBrk="0" hangingPunct="1">
        <a:lnSpc>
          <a:spcPct val="100000"/>
        </a:lnSpc>
        <a:spcBef>
          <a:spcPts val="600"/>
        </a:spcBef>
        <a:spcAft>
          <a:spcPts val="600"/>
        </a:spcAft>
        <a:buClr>
          <a:srgbClr val="BD582C"/>
        </a:buClr>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2pPr>
      <a:lvl3pPr marL="460375" indent="-114300" algn="l" defTabSz="914400" rtl="0" eaLnBrk="1" latinLnBrk="0" hangingPunct="1">
        <a:lnSpc>
          <a:spcPct val="100000"/>
        </a:lnSpc>
        <a:spcBef>
          <a:spcPts val="600"/>
        </a:spcBef>
        <a:spcAft>
          <a:spcPts val="600"/>
        </a:spcAft>
        <a:buClr>
          <a:schemeClr val="tx1">
            <a:lumMod val="75000"/>
            <a:lumOff val="25000"/>
          </a:schemeClr>
        </a:buClr>
        <a:buFont typeface="AppleSymbols" panose="02000000000000000000" pitchFamily="2" charset="-79"/>
        <a:buChar char="⏤"/>
        <a:tabLst/>
        <a:defRPr lang="en-US" sz="1400" kern="1200" dirty="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1400" kern="1200" dirty="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1400" kern="1200" dirty="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p:nvPr/>
        </p:nvSpPr>
        <p:spPr>
          <a:xfrm>
            <a:off x="2382" y="6400800"/>
            <a:ext cx="9141619" cy="457200"/>
          </a:xfrm>
          <a:prstGeom prst="rect">
            <a:avLst/>
          </a:prstGeom>
          <a:solidFill>
            <a:srgbClr val="26262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 name="Google Shape;11;p9"/>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3F3F3F"/>
              </a:buClr>
              <a:buSzPts val="47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9"/>
          <p:cNvSpPr txBox="1">
            <a:spLocks noGrp="1"/>
          </p:cNvSpPr>
          <p:nvPr>
            <p:ph type="body" idx="1"/>
          </p:nvPr>
        </p:nvSpPr>
        <p:spPr>
          <a:xfrm>
            <a:off x="822960" y="2108202"/>
            <a:ext cx="7543800" cy="3760891"/>
          </a:xfrm>
          <a:prstGeom prst="rect">
            <a:avLst/>
          </a:prstGeom>
          <a:noFill/>
          <a:ln>
            <a:noFill/>
          </a:ln>
        </p:spPr>
        <p:txBody>
          <a:bodyPr spcFirstLastPara="1" wrap="square" lIns="0" tIns="45700" rIns="0" bIns="45700" anchor="t" anchorCtr="0">
            <a:normAutofit/>
          </a:bodyPr>
          <a:lstStyle>
            <a:lvl1pPr marL="457200" marR="0" lvl="0" indent="-349250" algn="l" rtl="0">
              <a:lnSpc>
                <a:spcPct val="110000"/>
              </a:lnSpc>
              <a:spcBef>
                <a:spcPts val="1200"/>
              </a:spcBef>
              <a:spcAft>
                <a:spcPts val="0"/>
              </a:spcAft>
              <a:buClr>
                <a:schemeClr val="accent1"/>
              </a:buClr>
              <a:buSzPts val="1900"/>
              <a:buFont typeface="Calibri"/>
              <a:buChar char=" "/>
              <a:defRPr sz="1900" b="0" i="0" u="none" strike="noStrike" cap="none">
                <a:solidFill>
                  <a:srgbClr val="3F3F3F"/>
                </a:solidFill>
                <a:latin typeface="Libre Franklin"/>
                <a:ea typeface="Libre Franklin"/>
                <a:cs typeface="Libre Franklin"/>
                <a:sym typeface="Libre Franklin"/>
              </a:defRPr>
            </a:lvl1pPr>
            <a:lvl2pPr marL="914400" marR="0" lvl="1" indent="-336550" algn="l" rtl="0">
              <a:lnSpc>
                <a:spcPct val="100000"/>
              </a:lnSpc>
              <a:spcBef>
                <a:spcPts val="200"/>
              </a:spcBef>
              <a:spcAft>
                <a:spcPts val="0"/>
              </a:spcAft>
              <a:buClr>
                <a:srgbClr val="3F3F3F"/>
              </a:buClr>
              <a:buSzPts val="1700"/>
              <a:buFont typeface="Calibri"/>
              <a:buChar char="◦"/>
              <a:defRPr sz="1700" b="0" i="0" u="none" strike="noStrike" cap="none">
                <a:solidFill>
                  <a:srgbClr val="3F3F3F"/>
                </a:solidFill>
                <a:latin typeface="Libre Franklin"/>
                <a:ea typeface="Libre Franklin"/>
                <a:cs typeface="Libre Franklin"/>
                <a:sym typeface="Libre Franklin"/>
              </a:defRPr>
            </a:lvl2pPr>
            <a:lvl3pPr marL="1371600" marR="0" lvl="2"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3pPr>
            <a:lvl4pPr marL="1828800" marR="0" lvl="3"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4pPr>
            <a:lvl5pPr marL="2286000" marR="0" lvl="4"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9pPr>
          </a:lstStyle>
          <a:p>
            <a:endParaRPr/>
          </a:p>
        </p:txBody>
      </p:sp>
      <p:sp>
        <p:nvSpPr>
          <p:cNvPr id="13" name="Google Shape;13;p9"/>
          <p:cNvSpPr txBox="1">
            <a:spLocks noGrp="1"/>
          </p:cNvSpPr>
          <p:nvPr>
            <p:ph type="dt" idx="10"/>
          </p:nvPr>
        </p:nvSpPr>
        <p:spPr>
          <a:xfrm>
            <a:off x="6163819" y="6446839"/>
            <a:ext cx="1938638"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9"/>
          <p:cNvSpPr txBox="1">
            <a:spLocks noGrp="1"/>
          </p:cNvSpPr>
          <p:nvPr>
            <p:ph type="ftr" idx="11"/>
          </p:nvPr>
        </p:nvSpPr>
        <p:spPr>
          <a:xfrm>
            <a:off x="822959" y="6446839"/>
            <a:ext cx="511369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350" b="0" i="0" u="none" strike="noStrike" cap="none">
                <a:solidFill>
                  <a:schemeClr val="dk1"/>
                </a:solidFill>
                <a:latin typeface="Libre Franklin"/>
                <a:ea typeface="Libre Franklin"/>
                <a:cs typeface="Libre Franklin"/>
                <a:sym typeface="Libre Franklin"/>
              </a:defRPr>
            </a:lvl9pPr>
          </a:lstStyle>
          <a:p>
            <a:endParaRPr/>
          </a:p>
        </p:txBody>
      </p:sp>
      <p:sp>
        <p:nvSpPr>
          <p:cNvPr id="15" name="Google Shape;15;p9"/>
          <p:cNvSpPr txBox="1">
            <a:spLocks noGrp="1"/>
          </p:cNvSpPr>
          <p:nvPr>
            <p:ph type="sldNum" idx="12"/>
          </p:nvPr>
        </p:nvSpPr>
        <p:spPr>
          <a:xfrm>
            <a:off x="8245186" y="6446839"/>
            <a:ext cx="585008"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600" b="0" i="0" u="none" strike="noStrike" cap="none">
                <a:solidFill>
                  <a:srgbClr val="FFFFFF"/>
                </a:solidFill>
                <a:latin typeface="Libre Franklin"/>
                <a:ea typeface="Libre Franklin"/>
                <a:cs typeface="Libre Franklin"/>
                <a:sym typeface="Libre Franklin"/>
              </a:defRPr>
            </a:lvl1pPr>
            <a:lvl2pPr marL="0" marR="0" lvl="1" indent="0" algn="l" rtl="0">
              <a:spcBef>
                <a:spcPts val="0"/>
              </a:spcBef>
              <a:buNone/>
              <a:defRPr sz="600" b="0" i="0" u="none" strike="noStrike" cap="none">
                <a:solidFill>
                  <a:srgbClr val="FFFFFF"/>
                </a:solidFill>
                <a:latin typeface="Libre Franklin"/>
                <a:ea typeface="Libre Franklin"/>
                <a:cs typeface="Libre Franklin"/>
                <a:sym typeface="Libre Franklin"/>
              </a:defRPr>
            </a:lvl2pPr>
            <a:lvl3pPr marL="0" marR="0" lvl="2" indent="0" algn="l" rtl="0">
              <a:spcBef>
                <a:spcPts val="0"/>
              </a:spcBef>
              <a:buNone/>
              <a:defRPr sz="600" b="0" i="0" u="none" strike="noStrike" cap="none">
                <a:solidFill>
                  <a:srgbClr val="FFFFFF"/>
                </a:solidFill>
                <a:latin typeface="Libre Franklin"/>
                <a:ea typeface="Libre Franklin"/>
                <a:cs typeface="Libre Franklin"/>
                <a:sym typeface="Libre Franklin"/>
              </a:defRPr>
            </a:lvl3pPr>
            <a:lvl4pPr marL="0" marR="0" lvl="3" indent="0" algn="l" rtl="0">
              <a:spcBef>
                <a:spcPts val="0"/>
              </a:spcBef>
              <a:buNone/>
              <a:defRPr sz="600" b="0" i="0" u="none" strike="noStrike" cap="none">
                <a:solidFill>
                  <a:srgbClr val="FFFFFF"/>
                </a:solidFill>
                <a:latin typeface="Libre Franklin"/>
                <a:ea typeface="Libre Franklin"/>
                <a:cs typeface="Libre Franklin"/>
                <a:sym typeface="Libre Franklin"/>
              </a:defRPr>
            </a:lvl4pPr>
            <a:lvl5pPr marL="0" marR="0" lvl="4" indent="0" algn="l" rtl="0">
              <a:spcBef>
                <a:spcPts val="0"/>
              </a:spcBef>
              <a:buNone/>
              <a:defRPr sz="600" b="0" i="0" u="none" strike="noStrike" cap="none">
                <a:solidFill>
                  <a:srgbClr val="FFFFFF"/>
                </a:solidFill>
                <a:latin typeface="Libre Franklin"/>
                <a:ea typeface="Libre Franklin"/>
                <a:cs typeface="Libre Franklin"/>
                <a:sym typeface="Libre Franklin"/>
              </a:defRPr>
            </a:lvl5pPr>
            <a:lvl6pPr marL="0" marR="0" lvl="5" indent="0" algn="l" rtl="0">
              <a:spcBef>
                <a:spcPts val="0"/>
              </a:spcBef>
              <a:buNone/>
              <a:defRPr sz="600" b="0" i="0" u="none" strike="noStrike" cap="none">
                <a:solidFill>
                  <a:srgbClr val="FFFFFF"/>
                </a:solidFill>
                <a:latin typeface="Libre Franklin"/>
                <a:ea typeface="Libre Franklin"/>
                <a:cs typeface="Libre Franklin"/>
                <a:sym typeface="Libre Franklin"/>
              </a:defRPr>
            </a:lvl6pPr>
            <a:lvl7pPr marL="0" marR="0" lvl="6" indent="0" algn="l" rtl="0">
              <a:spcBef>
                <a:spcPts val="0"/>
              </a:spcBef>
              <a:buNone/>
              <a:defRPr sz="600" b="0" i="0" u="none" strike="noStrike" cap="none">
                <a:solidFill>
                  <a:srgbClr val="FFFFFF"/>
                </a:solidFill>
                <a:latin typeface="Libre Franklin"/>
                <a:ea typeface="Libre Franklin"/>
                <a:cs typeface="Libre Franklin"/>
                <a:sym typeface="Libre Franklin"/>
              </a:defRPr>
            </a:lvl7pPr>
            <a:lvl8pPr marL="0" marR="0" lvl="7" indent="0" algn="l" rtl="0">
              <a:spcBef>
                <a:spcPts val="0"/>
              </a:spcBef>
              <a:buNone/>
              <a:defRPr sz="600" b="0" i="0" u="none" strike="noStrike" cap="none">
                <a:solidFill>
                  <a:srgbClr val="FFFFFF"/>
                </a:solidFill>
                <a:latin typeface="Libre Franklin"/>
                <a:ea typeface="Libre Franklin"/>
                <a:cs typeface="Libre Franklin"/>
                <a:sym typeface="Libre Franklin"/>
              </a:defRPr>
            </a:lvl8pPr>
            <a:lvl9pPr marL="0" marR="0" lvl="8" indent="0" algn="l" rtl="0">
              <a:spcBef>
                <a:spcPts val="0"/>
              </a:spcBef>
              <a:buNone/>
              <a:defRPr sz="600" b="0" i="0" u="none" strike="noStrike" cap="none">
                <a:solidFill>
                  <a:srgbClr val="FFFFFF"/>
                </a:solidFill>
                <a:latin typeface="Libre Franklin"/>
                <a:ea typeface="Libre Franklin"/>
                <a:cs typeface="Libre Franklin"/>
                <a:sym typeface="Libre Franklin"/>
              </a:defRPr>
            </a:lvl9pPr>
          </a:lstStyle>
          <a:p>
            <a:fld id="{00000000-1234-1234-1234-123412341234}" type="slidenum">
              <a:rPr lang="en-CA" smtClean="0"/>
              <a:pPr/>
              <a:t>‹#›</a:t>
            </a:fld>
            <a:endParaRPr lang="en-CA"/>
          </a:p>
        </p:txBody>
      </p:sp>
      <p:cxnSp>
        <p:nvCxnSpPr>
          <p:cNvPr id="16" name="Google Shape;16;p9"/>
          <p:cNvCxnSpPr/>
          <p:nvPr/>
        </p:nvCxnSpPr>
        <p:spPr>
          <a:xfrm>
            <a:off x="895149" y="1897380"/>
            <a:ext cx="7475220" cy="0"/>
          </a:xfrm>
          <a:prstGeom prst="straightConnector1">
            <a:avLst/>
          </a:prstGeom>
          <a:noFill/>
          <a:ln w="12700" cap="flat" cmpd="sng">
            <a:solidFill>
              <a:srgbClr val="3F3F3F"/>
            </a:solidFill>
            <a:prstDash val="solid"/>
            <a:round/>
            <a:headEnd type="none" w="sm" len="sm"/>
            <a:tailEnd type="none" w="sm" len="sm"/>
          </a:ln>
        </p:spPr>
      </p:cxnSp>
    </p:spTree>
    <p:extLst>
      <p:ext uri="{BB962C8B-B14F-4D97-AF65-F5344CB8AC3E}">
        <p14:creationId xmlns:p14="http://schemas.microsoft.com/office/powerpoint/2010/main" val="658407399"/>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leadershipvariation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3.tiff"/><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hyperlink" Target="mailto:abladen@leadershipvariations.com"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hyperlink" Target="https://youtu.be/4DVHKGU3rPw?si=KBDpGEp-O_q5dap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3.emf"/><Relationship Id="rId4" Type="http://schemas.openxmlformats.org/officeDocument/2006/relationships/hyperlink" Target="about:blan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7.tif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F791602-4886-B0C7-7EB4-B1444059C5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1230520"/>
            <a:ext cx="5286375" cy="3526383"/>
          </a:xfrm>
          <a:prstGeom prst="rect">
            <a:avLst/>
          </a:prstGeom>
        </p:spPr>
      </p:pic>
      <p:sp>
        <p:nvSpPr>
          <p:cNvPr id="12" name="TextBox 11">
            <a:extLst>
              <a:ext uri="{FF2B5EF4-FFF2-40B4-BE49-F238E27FC236}">
                <a16:creationId xmlns:a16="http://schemas.microsoft.com/office/drawing/2014/main" id="{EB142DF3-35D4-FC96-D92D-EC18BA9A4C64}"/>
              </a:ext>
            </a:extLst>
          </p:cNvPr>
          <p:cNvSpPr txBox="1"/>
          <p:nvPr/>
        </p:nvSpPr>
        <p:spPr>
          <a:xfrm>
            <a:off x="2285338" y="5704665"/>
            <a:ext cx="4573329" cy="219291"/>
          </a:xfrm>
          <a:prstGeom prst="rect">
            <a:avLst/>
          </a:prstGeom>
          <a:noFill/>
        </p:spPr>
        <p:txBody>
          <a:bodyPr wrap="square">
            <a:spAutoFit/>
          </a:bodyPr>
          <a:lstStyle/>
          <a:p>
            <a:pPr algn="ctr" defTabSz="685800" eaLnBrk="0" fontAlgn="base" hangingPunct="0">
              <a:spcBef>
                <a:spcPct val="0"/>
              </a:spcBef>
              <a:spcAft>
                <a:spcPct val="0"/>
              </a:spcAft>
            </a:pPr>
            <a:r>
              <a:rPr lang="en-US" altLang="en-US" sz="825" dirty="0">
                <a:latin typeface="Calibri" panose="020F0502020204030204" pitchFamily="34" charset="0"/>
                <a:ea typeface="Times New Roman" panose="02020603050405020304" pitchFamily="18" charset="0"/>
                <a:cs typeface="Calibri" panose="020F0502020204030204" pitchFamily="34" charset="0"/>
              </a:rPr>
              <a:t>www.leadershipvariations.com</a:t>
            </a:r>
            <a:endParaRPr lang="en-US" altLang="en-US" sz="825"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F1DD148-8736-A802-7B50-93D81F5D0E5D}"/>
              </a:ext>
            </a:extLst>
          </p:cNvPr>
          <p:cNvSpPr txBox="1"/>
          <p:nvPr/>
        </p:nvSpPr>
        <p:spPr>
          <a:xfrm>
            <a:off x="515694" y="6514343"/>
            <a:ext cx="4573329" cy="219291"/>
          </a:xfrm>
          <a:prstGeom prst="rect">
            <a:avLst/>
          </a:prstGeom>
          <a:noFill/>
        </p:spPr>
        <p:txBody>
          <a:bodyPr wrap="square">
            <a:spAutoFit/>
          </a:bodyPr>
          <a:lstStyle/>
          <a:p>
            <a:r>
              <a:rPr lang="en-US" altLang="en-US" sz="825" dirty="0">
                <a:latin typeface="Calibri" panose="020F0502020204030204" pitchFamily="34" charset="0"/>
                <a:ea typeface="Times New Roman" panose="02020603050405020304" pitchFamily="18" charset="0"/>
                <a:cs typeface="Calibri" panose="020F0502020204030204" pitchFamily="34" charset="0"/>
              </a:rPr>
              <a:t>Copyright 2024 by Leadership Variations. All rights reserved</a:t>
            </a:r>
            <a:endParaRPr lang="en-US" sz="825" dirty="0"/>
          </a:p>
        </p:txBody>
      </p:sp>
      <p:sp>
        <p:nvSpPr>
          <p:cNvPr id="3" name="Rectangle 2">
            <a:extLst>
              <a:ext uri="{FF2B5EF4-FFF2-40B4-BE49-F238E27FC236}">
                <a16:creationId xmlns:a16="http://schemas.microsoft.com/office/drawing/2014/main" id="{AC20B80A-8527-7134-9955-58855D2AE335}"/>
              </a:ext>
            </a:extLst>
          </p:cNvPr>
          <p:cNvSpPr/>
          <p:nvPr/>
        </p:nvSpPr>
        <p:spPr>
          <a:xfrm rot="16200000" flipH="1">
            <a:off x="1899029" y="-248956"/>
            <a:ext cx="5143500" cy="7355912"/>
          </a:xfrm>
          <a:prstGeom prst="rect">
            <a:avLst/>
          </a:prstGeom>
          <a:gradFill flip="none" rotWithShape="1">
            <a:gsLst>
              <a:gs pos="39000">
                <a:schemeClr val="bg1"/>
              </a:gs>
              <a:gs pos="0">
                <a:schemeClr val="accent1">
                  <a:lumMod val="30000"/>
                  <a:lumOff val="70000"/>
                  <a:alpha val="14833"/>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itle 1">
            <a:extLst>
              <a:ext uri="{FF2B5EF4-FFF2-40B4-BE49-F238E27FC236}">
                <a16:creationId xmlns:a16="http://schemas.microsoft.com/office/drawing/2014/main" id="{E64CE777-7DF9-B2A6-5189-239E92B06D5F}"/>
              </a:ext>
            </a:extLst>
          </p:cNvPr>
          <p:cNvSpPr txBox="1">
            <a:spLocks/>
          </p:cNvSpPr>
          <p:nvPr/>
        </p:nvSpPr>
        <p:spPr>
          <a:xfrm>
            <a:off x="262036" y="181130"/>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300" b="1" dirty="0">
                <a:solidFill>
                  <a:schemeClr val="bg1"/>
                </a:solidFill>
                <a:latin typeface="+mn-lt"/>
              </a:rPr>
              <a:t>Welcome To Leadership-Live-In-45!</a:t>
            </a:r>
          </a:p>
        </p:txBody>
      </p:sp>
      <p:sp>
        <p:nvSpPr>
          <p:cNvPr id="17" name="Content Placeholder 2">
            <a:extLst>
              <a:ext uri="{FF2B5EF4-FFF2-40B4-BE49-F238E27FC236}">
                <a16:creationId xmlns:a16="http://schemas.microsoft.com/office/drawing/2014/main" id="{E0A964BE-B150-DFA8-9EAB-7BDB2DFC5D36}"/>
              </a:ext>
            </a:extLst>
          </p:cNvPr>
          <p:cNvSpPr txBox="1">
            <a:spLocks/>
          </p:cNvSpPr>
          <p:nvPr/>
        </p:nvSpPr>
        <p:spPr>
          <a:xfrm>
            <a:off x="2880244" y="1570705"/>
            <a:ext cx="6263756"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t>Introduction:  </a:t>
            </a:r>
          </a:p>
          <a:p>
            <a:r>
              <a:rPr lang="en-US" sz="1500" b="1" dirty="0"/>
              <a:t>Series Host</a:t>
            </a:r>
            <a:r>
              <a:rPr lang="en-US" sz="1500" dirty="0"/>
              <a:t>: Leadership Variations, </a:t>
            </a:r>
            <a:r>
              <a:rPr lang="en-US" sz="1500" dirty="0">
                <a:hlinkClick r:id="rId4"/>
              </a:rPr>
              <a:t>www.Leadershipvariations.com</a:t>
            </a:r>
            <a:endParaRPr lang="en-US" sz="1500" dirty="0"/>
          </a:p>
          <a:p>
            <a:pPr lvl="1"/>
            <a:r>
              <a:rPr lang="en-US" sz="1500" dirty="0"/>
              <a:t>Today’s host: Gail Anderson</a:t>
            </a:r>
          </a:p>
          <a:p>
            <a:pPr lvl="1"/>
            <a:r>
              <a:rPr lang="en-US" sz="1500" dirty="0"/>
              <a:t>Facilitators: Drs. Amy Bladen Shatto / Charley Morrow</a:t>
            </a:r>
            <a:br>
              <a:rPr lang="en-US" sz="1500" dirty="0"/>
            </a:br>
            <a:endParaRPr lang="en-US" sz="1500" dirty="0"/>
          </a:p>
          <a:p>
            <a:r>
              <a:rPr lang="en-US" sz="1500" b="1" dirty="0"/>
              <a:t>LL45 Agenda 11.11.24</a:t>
            </a:r>
            <a:endParaRPr lang="en-US" sz="1500" dirty="0"/>
          </a:p>
          <a:p>
            <a:pPr lvl="1"/>
            <a:r>
              <a:rPr lang="en-US" sz="1500" dirty="0"/>
              <a:t>35 min facilitators present on topic: Assessment for Team Development</a:t>
            </a:r>
          </a:p>
          <a:p>
            <a:pPr lvl="1"/>
            <a:r>
              <a:rPr lang="en-US" sz="1500" dirty="0"/>
              <a:t>10 min group reflect on questions/share</a:t>
            </a:r>
          </a:p>
          <a:p>
            <a:pPr lvl="1"/>
            <a:r>
              <a:rPr lang="en-US" sz="1500" dirty="0"/>
              <a:t>(nuggets &amp; networking)</a:t>
            </a:r>
          </a:p>
          <a:p>
            <a:pPr lvl="1"/>
            <a:r>
              <a:rPr lang="en-US" sz="1500" dirty="0"/>
              <a:t>Please put your name/email in </a:t>
            </a:r>
            <a:r>
              <a:rPr lang="en-US" sz="1500" dirty="0" err="1"/>
              <a:t>chatbox</a:t>
            </a:r>
            <a:r>
              <a:rPr lang="en-US" sz="1500" dirty="0"/>
              <a:t>, how you are using (challenged with) with team assessments </a:t>
            </a:r>
            <a:br>
              <a:rPr lang="en-US" sz="1500" dirty="0"/>
            </a:br>
            <a:endParaRPr lang="en-US" sz="1500" dirty="0"/>
          </a:p>
          <a:p>
            <a:r>
              <a:rPr lang="en-US" sz="1500" b="1" dirty="0"/>
              <a:t>Notes: </a:t>
            </a:r>
            <a:r>
              <a:rPr lang="en-US" sz="1500" dirty="0"/>
              <a:t>This will be a </a:t>
            </a:r>
            <a:r>
              <a:rPr lang="en-US" sz="1500" dirty="0">
                <a:solidFill>
                  <a:srgbClr val="FF0000"/>
                </a:solidFill>
              </a:rPr>
              <a:t>recorded</a:t>
            </a:r>
            <a:r>
              <a:rPr lang="en-US" sz="1500" dirty="0"/>
              <a:t> session</a:t>
            </a:r>
          </a:p>
          <a:p>
            <a:pPr lvl="1"/>
            <a:r>
              <a:rPr lang="en-US" sz="1500" dirty="0"/>
              <a:t>Please share. Your views and opinions matter!</a:t>
            </a:r>
          </a:p>
        </p:txBody>
      </p:sp>
      <p:pic>
        <p:nvPicPr>
          <p:cNvPr id="4" name="Picture 3">
            <a:extLst>
              <a:ext uri="{FF2B5EF4-FFF2-40B4-BE49-F238E27FC236}">
                <a16:creationId xmlns:a16="http://schemas.microsoft.com/office/drawing/2014/main" id="{07639252-17EB-924E-4AA0-3BA8F8F349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669" y="4218240"/>
            <a:ext cx="1393062" cy="737504"/>
          </a:xfrm>
          <a:prstGeom prst="rect">
            <a:avLst/>
          </a:prstGeom>
          <a:noFill/>
          <a:ln>
            <a:noFill/>
          </a:ln>
        </p:spPr>
      </p:pic>
      <p:sp>
        <p:nvSpPr>
          <p:cNvPr id="7" name="TextBox 6">
            <a:extLst>
              <a:ext uri="{FF2B5EF4-FFF2-40B4-BE49-F238E27FC236}">
                <a16:creationId xmlns:a16="http://schemas.microsoft.com/office/drawing/2014/main" id="{8109BF0F-F896-2615-E392-D5FDCD12AB5D}"/>
              </a:ext>
            </a:extLst>
          </p:cNvPr>
          <p:cNvSpPr txBox="1"/>
          <p:nvPr/>
        </p:nvSpPr>
        <p:spPr>
          <a:xfrm>
            <a:off x="3529693" y="5677585"/>
            <a:ext cx="4121794" cy="323165"/>
          </a:xfrm>
          <a:prstGeom prst="rect">
            <a:avLst/>
          </a:prstGeom>
          <a:noFill/>
        </p:spPr>
        <p:txBody>
          <a:bodyPr wrap="square" rtlCol="0">
            <a:spAutoFit/>
          </a:bodyPr>
          <a:lstStyle/>
          <a:p>
            <a:r>
              <a:rPr lang="en-US" sz="1500" dirty="0">
                <a:solidFill>
                  <a:srgbClr val="00B0F0"/>
                </a:solidFill>
              </a:rPr>
              <a:t>LL45 – Nuggets and Networking with Leaders</a:t>
            </a:r>
          </a:p>
        </p:txBody>
      </p:sp>
      <p:sp>
        <p:nvSpPr>
          <p:cNvPr id="9" name="Rectangle 8">
            <a:extLst>
              <a:ext uri="{FF2B5EF4-FFF2-40B4-BE49-F238E27FC236}">
                <a16:creationId xmlns:a16="http://schemas.microsoft.com/office/drawing/2014/main" id="{BA87920F-9699-EB93-D6E3-CDB0061493C0}"/>
              </a:ext>
            </a:extLst>
          </p:cNvPr>
          <p:cNvSpPr/>
          <p:nvPr/>
        </p:nvSpPr>
        <p:spPr>
          <a:xfrm>
            <a:off x="0" y="678216"/>
            <a:ext cx="9144000" cy="323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975C9FE-D246-B76B-E3CC-31A8633D0BD1}"/>
              </a:ext>
            </a:extLst>
          </p:cNvPr>
          <p:cNvPicPr>
            <a:picLocks noChangeAspect="1"/>
          </p:cNvPicPr>
          <p:nvPr/>
        </p:nvPicPr>
        <p:blipFill>
          <a:blip r:embed="rId6"/>
          <a:stretch>
            <a:fillRect/>
          </a:stretch>
        </p:blipFill>
        <p:spPr>
          <a:xfrm>
            <a:off x="515694" y="5887870"/>
            <a:ext cx="2066925" cy="320858"/>
          </a:xfrm>
          <a:prstGeom prst="rect">
            <a:avLst/>
          </a:prstGeom>
        </p:spPr>
      </p:pic>
    </p:spTree>
    <p:extLst>
      <p:ext uri="{BB962C8B-B14F-4D97-AF65-F5344CB8AC3E}">
        <p14:creationId xmlns:p14="http://schemas.microsoft.com/office/powerpoint/2010/main" val="212417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07604-FD17-5C60-0DC0-69B4C823CAC5}"/>
              </a:ext>
            </a:extLst>
          </p:cNvPr>
          <p:cNvSpPr>
            <a:spLocks noGrp="1"/>
          </p:cNvSpPr>
          <p:nvPr>
            <p:ph type="title"/>
          </p:nvPr>
        </p:nvSpPr>
        <p:spPr>
          <a:xfrm>
            <a:off x="385834" y="-175280"/>
            <a:ext cx="8572500" cy="994172"/>
          </a:xfrm>
        </p:spPr>
        <p:txBody>
          <a:bodyPr/>
          <a:lstStyle/>
          <a:p>
            <a:r>
              <a:rPr lang="en-US" sz="2700" dirty="0"/>
              <a:t>The Team </a:t>
            </a:r>
            <a:r>
              <a:rPr lang="en-US" sz="2700" dirty="0" err="1"/>
              <a:t>Assessmen</a:t>
            </a:r>
            <a:r>
              <a:rPr lang="en-US" sz="2700" dirty="0"/>
              <a:t> Survey (TAS) – TQ, Team Effectiveness Quotient</a:t>
            </a:r>
          </a:p>
        </p:txBody>
      </p:sp>
      <p:sp>
        <p:nvSpPr>
          <p:cNvPr id="5" name="Content Placeholder 2">
            <a:extLst>
              <a:ext uri="{FF2B5EF4-FFF2-40B4-BE49-F238E27FC236}">
                <a16:creationId xmlns:a16="http://schemas.microsoft.com/office/drawing/2014/main" id="{A16A44EE-049F-1B91-DE6C-03A7508C3975}"/>
              </a:ext>
            </a:extLst>
          </p:cNvPr>
          <p:cNvSpPr txBox="1">
            <a:spLocks/>
          </p:cNvSpPr>
          <p:nvPr/>
        </p:nvSpPr>
        <p:spPr>
          <a:xfrm>
            <a:off x="285750" y="1777642"/>
            <a:ext cx="5808467" cy="3302718"/>
          </a:xfrm>
          <a:prstGeom prst="roundRect">
            <a:avLst>
              <a:gd name="adj" fmla="val 6241"/>
            </a:avLst>
          </a:prstGeom>
          <a:solidFill>
            <a:sysClr val="window" lastClr="FFFFFF">
              <a:lumMod val="95000"/>
            </a:sysClr>
          </a:solidFill>
        </p:spPr>
        <p:txBody>
          <a:bodyPr vert="horz" wrap="square" lIns="68580" tIns="41148" rIns="68580" bIns="41148" rtlCol="0" anchor="ctr" anchorCtr="0">
            <a:spAutoFit/>
          </a:bodyPr>
          <a:lstStyle>
            <a:lvl1pPr marL="0" indent="0" algn="l" defTabSz="914400" rtl="0" eaLnBrk="1" latinLnBrk="0" hangingPunct="1">
              <a:lnSpc>
                <a:spcPct val="90000"/>
              </a:lnSpc>
              <a:spcBef>
                <a:spcPts val="1000"/>
              </a:spcBef>
              <a:buFont typeface="Arial"/>
              <a:buNone/>
              <a:defRPr sz="2000" b="0" i="0" kern="1200">
                <a:solidFill>
                  <a:schemeClr val="tx1"/>
                </a:solidFill>
                <a:latin typeface="Segoe UI Light" charset="0"/>
                <a:ea typeface="Segoe UI Light" charset="0"/>
                <a:cs typeface="Segoe UI Light" charset="0"/>
              </a:defRPr>
            </a:lvl1pPr>
            <a:lvl2pPr marL="512763" indent="-228600" algn="l" defTabSz="914400" rtl="0" eaLnBrk="1" latinLnBrk="0" hangingPunct="1">
              <a:lnSpc>
                <a:spcPct val="90000"/>
              </a:lnSpc>
              <a:spcBef>
                <a:spcPts val="500"/>
              </a:spcBef>
              <a:buFont typeface="Arial"/>
              <a:buChar char="•"/>
              <a:defRPr sz="1800" b="0" i="0" kern="1200">
                <a:solidFill>
                  <a:schemeClr val="tx1"/>
                </a:solidFill>
                <a:latin typeface="Segoe UI Light" charset="0"/>
                <a:ea typeface="Segoe UI Light" charset="0"/>
                <a:cs typeface="Segoe UI Light" charset="0"/>
              </a:defRPr>
            </a:lvl2pPr>
            <a:lvl3pPr marL="801688" indent="-230188" algn="l" defTabSz="914400" rtl="0" eaLnBrk="1" latinLnBrk="0" hangingPunct="1">
              <a:lnSpc>
                <a:spcPct val="90000"/>
              </a:lnSpc>
              <a:spcBef>
                <a:spcPts val="500"/>
              </a:spcBef>
              <a:buFont typeface="Arial"/>
              <a:buChar char="•"/>
              <a:defRPr sz="1600" b="0" i="0" kern="1200">
                <a:solidFill>
                  <a:schemeClr val="tx1"/>
                </a:solidFill>
                <a:latin typeface="Segoe UI Light" charset="0"/>
                <a:ea typeface="Segoe UI Light" charset="0"/>
                <a:cs typeface="Segoe UI Light" charset="0"/>
              </a:defRPr>
            </a:lvl3pPr>
            <a:lvl4pPr marL="1085850" indent="-228600" algn="l" defTabSz="914400" rtl="0" eaLnBrk="1" latinLnBrk="0" hangingPunct="1">
              <a:lnSpc>
                <a:spcPct val="90000"/>
              </a:lnSpc>
              <a:spcBef>
                <a:spcPts val="500"/>
              </a:spcBef>
              <a:buFont typeface="Arial"/>
              <a:buChar char="•"/>
              <a:defRPr sz="1400" b="0" i="0" kern="1200">
                <a:solidFill>
                  <a:schemeClr val="tx1"/>
                </a:solidFill>
                <a:latin typeface="Segoe UI Light" charset="0"/>
                <a:ea typeface="Segoe UI Light" charset="0"/>
                <a:cs typeface="Segoe UI Light" charset="0"/>
              </a:defRPr>
            </a:lvl4pPr>
            <a:lvl5pPr marL="1374775" indent="-228600" algn="l" defTabSz="914400" rtl="0" eaLnBrk="1" latinLnBrk="0" hangingPunct="1">
              <a:lnSpc>
                <a:spcPct val="90000"/>
              </a:lnSpc>
              <a:spcBef>
                <a:spcPts val="500"/>
              </a:spcBef>
              <a:buFont typeface="Arial"/>
              <a:buChar char="•"/>
              <a:defRPr sz="1400" b="0" i="0" kern="1200">
                <a:solidFill>
                  <a:schemeClr val="tx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C</a:t>
            </a:r>
            <a:r>
              <a:rPr lang="en-US" sz="1350" b="1" dirty="0" err="1">
                <a:solidFill>
                  <a:srgbClr val="C00000"/>
                </a:solidFill>
                <a:latin typeface="Calibri" panose="020F0502020204030204" pitchFamily="34" charset="0"/>
                <a:cs typeface="Calibri" panose="020F0502020204030204" pitchFamily="34" charset="0"/>
              </a:rPr>
              <a:t>ontext</a:t>
            </a:r>
            <a:r>
              <a:rPr lang="en-US" sz="1350" dirty="0">
                <a:solidFill>
                  <a:srgbClr val="FF6600"/>
                </a:solidFill>
                <a:latin typeface="Calibri" panose="020F0502020204030204" pitchFamily="34" charset="0"/>
                <a:cs typeface="Calibri" panose="020F0502020204030204" pitchFamily="34" charset="0"/>
              </a:rPr>
              <a:t> </a:t>
            </a:r>
            <a:r>
              <a:rPr lang="en-US" sz="1350" dirty="0">
                <a:solidFill>
                  <a:srgbClr val="595959"/>
                </a:solidFill>
                <a:latin typeface="Calibri" panose="020F0502020204030204" pitchFamily="34" charset="0"/>
                <a:cs typeface="Calibri" panose="020F0502020204030204" pitchFamily="34" charset="0"/>
              </a:rPr>
              <a:t>The business situation/challenge in which a team operates</a:t>
            </a:r>
          </a:p>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M</a:t>
            </a:r>
            <a:r>
              <a:rPr lang="en-US" sz="1350" b="1" dirty="0" err="1">
                <a:solidFill>
                  <a:srgbClr val="C00000"/>
                </a:solidFill>
                <a:latin typeface="Calibri" panose="020F0502020204030204" pitchFamily="34" charset="0"/>
                <a:cs typeface="Calibri" panose="020F0502020204030204" pitchFamily="34" charset="0"/>
              </a:rPr>
              <a:t>ission</a:t>
            </a:r>
            <a:r>
              <a:rPr lang="en-US" sz="1350" dirty="0">
                <a:solidFill>
                  <a:srgbClr val="FF6600"/>
                </a:solidFill>
                <a:latin typeface="Calibri" panose="020F0502020204030204" pitchFamily="34" charset="0"/>
                <a:cs typeface="Calibri" panose="020F0502020204030204" pitchFamily="34" charset="0"/>
              </a:rPr>
              <a:t> </a:t>
            </a:r>
            <a:r>
              <a:rPr lang="en-US" sz="1350" dirty="0">
                <a:solidFill>
                  <a:srgbClr val="595959"/>
                </a:solidFill>
                <a:latin typeface="Calibri" panose="020F0502020204030204" pitchFamily="34" charset="0"/>
                <a:cs typeface="Calibri" panose="020F0502020204030204" pitchFamily="34" charset="0"/>
              </a:rPr>
              <a:t>The team’s purpose, goals (and strategy for achieving)</a:t>
            </a:r>
          </a:p>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Talent</a:t>
            </a:r>
            <a:r>
              <a:rPr lang="en-US" sz="1350" dirty="0">
                <a:solidFill>
                  <a:srgbClr val="FF6600"/>
                </a:solidFill>
                <a:latin typeface="Calibri" panose="020F0502020204030204" pitchFamily="34" charset="0"/>
                <a:cs typeface="Calibri" panose="020F0502020204030204" pitchFamily="34" charset="0"/>
              </a:rPr>
              <a:t> </a:t>
            </a:r>
            <a:r>
              <a:rPr lang="en-US" sz="1350" dirty="0">
                <a:solidFill>
                  <a:srgbClr val="595959"/>
                </a:solidFill>
                <a:latin typeface="Calibri" panose="020F0502020204030204" pitchFamily="34" charset="0"/>
                <a:cs typeface="Calibri" panose="020F0502020204030204" pitchFamily="34" charset="0"/>
              </a:rPr>
              <a:t>The right people/skills to do work; clarity of team roles  </a:t>
            </a:r>
          </a:p>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Norms </a:t>
            </a:r>
            <a:r>
              <a:rPr lang="en-US" sz="1350" dirty="0">
                <a:solidFill>
                  <a:srgbClr val="595959"/>
                </a:solidFill>
                <a:latin typeface="Calibri" panose="020F0502020204030204" pitchFamily="34" charset="0"/>
                <a:cs typeface="Calibri" panose="020F0502020204030204" pitchFamily="34" charset="0"/>
              </a:rPr>
              <a:t>The team’s formal/informal work processes for running the team (meetings, making decisions, getting work done)</a:t>
            </a:r>
            <a:endParaRPr lang="en-US" sz="1350" b="1" dirty="0">
              <a:solidFill>
                <a:srgbClr val="C00000"/>
              </a:solidFill>
              <a:latin typeface="Calibri" panose="020F0502020204030204" pitchFamily="34" charset="0"/>
              <a:cs typeface="Calibri" panose="020F0502020204030204" pitchFamily="34" charset="0"/>
            </a:endParaRPr>
          </a:p>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B</a:t>
            </a:r>
            <a:r>
              <a:rPr lang="en-US" sz="1350" b="1" dirty="0" err="1">
                <a:solidFill>
                  <a:srgbClr val="C00000"/>
                </a:solidFill>
                <a:latin typeface="Calibri" panose="020F0502020204030204" pitchFamily="34" charset="0"/>
                <a:cs typeface="Calibri" panose="020F0502020204030204" pitchFamily="34" charset="0"/>
              </a:rPr>
              <a:t>uy</a:t>
            </a:r>
            <a:r>
              <a:rPr lang="en-US" sz="1350" b="1" dirty="0">
                <a:solidFill>
                  <a:srgbClr val="C00000"/>
                </a:solidFill>
                <a:latin typeface="Calibri" panose="020F0502020204030204" pitchFamily="34" charset="0"/>
                <a:cs typeface="Calibri" panose="020F0502020204030204" pitchFamily="34" charset="0"/>
              </a:rPr>
              <a:t>-in</a:t>
            </a:r>
            <a:r>
              <a:rPr lang="en-US" sz="1350" b="1" dirty="0">
                <a:solidFill>
                  <a:srgbClr val="FF6600"/>
                </a:solidFill>
                <a:latin typeface="Calibri" panose="020F0502020204030204" pitchFamily="34" charset="0"/>
                <a:cs typeface="Calibri" panose="020F0502020204030204" pitchFamily="34" charset="0"/>
              </a:rPr>
              <a:t> </a:t>
            </a:r>
            <a:r>
              <a:rPr lang="en-US" sz="1350" dirty="0">
                <a:solidFill>
                  <a:srgbClr val="595959"/>
                </a:solidFill>
                <a:latin typeface="Calibri" panose="020F0502020204030204" pitchFamily="34" charset="0"/>
                <a:cs typeface="Calibri" panose="020F0502020204030204" pitchFamily="34" charset="0"/>
              </a:rPr>
              <a:t>Motivation and optimisms of team members about the team’s goals and chances of “winning”</a:t>
            </a:r>
          </a:p>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Resources</a:t>
            </a:r>
            <a:r>
              <a:rPr lang="en-US" sz="1350" dirty="0">
                <a:solidFill>
                  <a:srgbClr val="FF6600"/>
                </a:solidFill>
                <a:latin typeface="Calibri" panose="020F0502020204030204" pitchFamily="34" charset="0"/>
                <a:cs typeface="Calibri" panose="020F0502020204030204" pitchFamily="34" charset="0"/>
              </a:rPr>
              <a:t> </a:t>
            </a:r>
            <a:r>
              <a:rPr lang="en-US" sz="1350" dirty="0">
                <a:solidFill>
                  <a:srgbClr val="595959"/>
                </a:solidFill>
                <a:latin typeface="Calibri" panose="020F0502020204030204" pitchFamily="34" charset="0"/>
                <a:cs typeface="Calibri" panose="020F0502020204030204" pitchFamily="34" charset="0"/>
              </a:rPr>
              <a:t>The team’s assets (physical, monetary, political)</a:t>
            </a:r>
          </a:p>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Courage</a:t>
            </a:r>
            <a:r>
              <a:rPr lang="en-US" sz="1350" dirty="0">
                <a:solidFill>
                  <a:srgbClr val="FF6600"/>
                </a:solidFill>
                <a:latin typeface="Calibri" panose="020F0502020204030204" pitchFamily="34" charset="0"/>
                <a:cs typeface="Calibri" panose="020F0502020204030204" pitchFamily="34" charset="0"/>
              </a:rPr>
              <a:t> </a:t>
            </a:r>
            <a:r>
              <a:rPr lang="en-US" sz="1350" dirty="0">
                <a:solidFill>
                  <a:srgbClr val="595959"/>
                </a:solidFill>
                <a:latin typeface="Calibri" panose="020F0502020204030204" pitchFamily="34" charset="0"/>
                <a:cs typeface="Calibri" panose="020F0502020204030204" pitchFamily="34" charset="0"/>
              </a:rPr>
              <a:t>The team’s approach to managing conflict</a:t>
            </a:r>
          </a:p>
          <a:p>
            <a:pPr marL="342900" indent="-342900" defTabSz="685800">
              <a:spcBef>
                <a:spcPts val="450"/>
              </a:spcBef>
              <a:spcAft>
                <a:spcPts val="900"/>
              </a:spcAft>
              <a:buFont typeface="+mj-lt"/>
              <a:buAutoNum type="arabicPeriod"/>
              <a:defRPr/>
            </a:pPr>
            <a:r>
              <a:rPr lang="en-US" sz="1350" b="1" dirty="0">
                <a:solidFill>
                  <a:srgbClr val="C00000"/>
                </a:solidFill>
                <a:latin typeface="Calibri" panose="020F0502020204030204" pitchFamily="34" charset="0"/>
                <a:cs typeface="Calibri" panose="020F0502020204030204" pitchFamily="34" charset="0"/>
              </a:rPr>
              <a:t>R</a:t>
            </a:r>
            <a:r>
              <a:rPr lang="en-US" sz="1350" b="1" dirty="0" err="1">
                <a:solidFill>
                  <a:srgbClr val="C00000"/>
                </a:solidFill>
                <a:latin typeface="Calibri" panose="020F0502020204030204" pitchFamily="34" charset="0"/>
                <a:cs typeface="Calibri" panose="020F0502020204030204" pitchFamily="34" charset="0"/>
              </a:rPr>
              <a:t>esults</a:t>
            </a:r>
            <a:r>
              <a:rPr lang="en-US" sz="1350" b="1" dirty="0">
                <a:solidFill>
                  <a:srgbClr val="FF6600"/>
                </a:solidFill>
                <a:latin typeface="Calibri" panose="020F0502020204030204" pitchFamily="34" charset="0"/>
                <a:cs typeface="Calibri" panose="020F0502020204030204" pitchFamily="34" charset="0"/>
              </a:rPr>
              <a:t> </a:t>
            </a:r>
            <a:r>
              <a:rPr lang="en-US" sz="1350" dirty="0">
                <a:solidFill>
                  <a:srgbClr val="595959"/>
                </a:solidFill>
                <a:latin typeface="Calibri" panose="020F0502020204030204" pitchFamily="34" charset="0"/>
                <a:cs typeface="Calibri" panose="020F0502020204030204" pitchFamily="34" charset="0"/>
              </a:rPr>
              <a:t>Is the team delivering on commitments?</a:t>
            </a:r>
          </a:p>
        </p:txBody>
      </p:sp>
      <p:pic>
        <p:nvPicPr>
          <p:cNvPr id="6" name="Content Placeholder 6">
            <a:extLst>
              <a:ext uri="{FF2B5EF4-FFF2-40B4-BE49-F238E27FC236}">
                <a16:creationId xmlns:a16="http://schemas.microsoft.com/office/drawing/2014/main" id="{DAB3C2A8-2B20-38FD-024C-6F7F350089AF}"/>
              </a:ext>
            </a:extLst>
          </p:cNvPr>
          <p:cNvPicPr>
            <a:picLocks noGrp="1" noChangeAspect="1"/>
          </p:cNvPicPr>
          <p:nvPr>
            <p:ph idx="1"/>
          </p:nvPr>
        </p:nvPicPr>
        <p:blipFill>
          <a:blip r:embed="rId3"/>
          <a:stretch>
            <a:fillRect/>
          </a:stretch>
        </p:blipFill>
        <p:spPr>
          <a:xfrm>
            <a:off x="5844289" y="1361023"/>
            <a:ext cx="3163694" cy="3539921"/>
          </a:xfrm>
          <a:prstGeom prst="rect">
            <a:avLst/>
          </a:prstGeom>
          <a:solidFill>
            <a:schemeClr val="bg1"/>
          </a:solidFill>
        </p:spPr>
      </p:pic>
      <p:sp>
        <p:nvSpPr>
          <p:cNvPr id="8" name="Arrow: Right 7">
            <a:extLst>
              <a:ext uri="{FF2B5EF4-FFF2-40B4-BE49-F238E27FC236}">
                <a16:creationId xmlns:a16="http://schemas.microsoft.com/office/drawing/2014/main" id="{2CBB9DDA-685E-3B39-ADF7-FE6998124596}"/>
              </a:ext>
            </a:extLst>
          </p:cNvPr>
          <p:cNvSpPr/>
          <p:nvPr/>
        </p:nvSpPr>
        <p:spPr>
          <a:xfrm rot="16200000">
            <a:off x="6591249" y="3268076"/>
            <a:ext cx="3236975" cy="160886"/>
          </a:xfrm>
          <a:prstGeom prst="rightArrow">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F9DA7997-0DD8-BBD8-70A4-4B0314D89944}"/>
              </a:ext>
            </a:extLst>
          </p:cNvPr>
          <p:cNvSpPr txBox="1"/>
          <p:nvPr/>
        </p:nvSpPr>
        <p:spPr>
          <a:xfrm>
            <a:off x="6075045" y="3221561"/>
            <a:ext cx="761238" cy="276999"/>
          </a:xfrm>
          <a:prstGeom prst="rect">
            <a:avLst/>
          </a:prstGeom>
          <a:noFill/>
        </p:spPr>
        <p:txBody>
          <a:bodyPr wrap="square" rtlCol="0">
            <a:spAutoFit/>
          </a:bodyPr>
          <a:lstStyle/>
          <a:p>
            <a:r>
              <a:rPr lang="en-US" sz="1200" dirty="0">
                <a:solidFill>
                  <a:schemeClr val="bg1">
                    <a:lumMod val="20000"/>
                    <a:lumOff val="80000"/>
                  </a:schemeClr>
                </a:solidFill>
              </a:rPr>
              <a:t>Context</a:t>
            </a:r>
          </a:p>
        </p:txBody>
      </p:sp>
      <p:sp>
        <p:nvSpPr>
          <p:cNvPr id="3" name="Rectangle 2">
            <a:extLst>
              <a:ext uri="{FF2B5EF4-FFF2-40B4-BE49-F238E27FC236}">
                <a16:creationId xmlns:a16="http://schemas.microsoft.com/office/drawing/2014/main" id="{70408F97-0B14-9478-6314-92D30FA26F86}"/>
              </a:ext>
            </a:extLst>
          </p:cNvPr>
          <p:cNvSpPr/>
          <p:nvPr/>
        </p:nvSpPr>
        <p:spPr>
          <a:xfrm>
            <a:off x="6915404" y="4471636"/>
            <a:ext cx="1021465" cy="286797"/>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lIns="0" rIns="0" rtlCol="0" anchor="ctr"/>
          <a:lstStyle/>
          <a:p>
            <a:pPr algn="ctr" defTabSz="685800">
              <a:lnSpc>
                <a:spcPct val="90000"/>
              </a:lnSpc>
              <a:defRPr/>
            </a:pPr>
            <a:r>
              <a:rPr lang="en-US" sz="1200" dirty="0">
                <a:solidFill>
                  <a:srgbClr val="C00000"/>
                </a:solidFill>
                <a:latin typeface="Segoe UI"/>
              </a:rPr>
              <a:t>Context</a:t>
            </a:r>
          </a:p>
        </p:txBody>
      </p:sp>
      <p:sp>
        <p:nvSpPr>
          <p:cNvPr id="4" name="Rectangle 3">
            <a:extLst>
              <a:ext uri="{FF2B5EF4-FFF2-40B4-BE49-F238E27FC236}">
                <a16:creationId xmlns:a16="http://schemas.microsoft.com/office/drawing/2014/main" id="{B13A491B-5F03-2425-C571-23C13495549A}"/>
              </a:ext>
            </a:extLst>
          </p:cNvPr>
          <p:cNvSpPr/>
          <p:nvPr/>
        </p:nvSpPr>
        <p:spPr>
          <a:xfrm>
            <a:off x="6860173" y="1894711"/>
            <a:ext cx="1162490" cy="286797"/>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lIns="0" rIns="0" rtlCol="0" anchor="ctr"/>
          <a:lstStyle/>
          <a:p>
            <a:pPr algn="ctr" defTabSz="685800">
              <a:lnSpc>
                <a:spcPct val="90000"/>
              </a:lnSpc>
              <a:defRPr/>
            </a:pPr>
            <a:r>
              <a:rPr lang="en-US" sz="1200" dirty="0">
                <a:solidFill>
                  <a:srgbClr val="C00000"/>
                </a:solidFill>
                <a:latin typeface="Segoe UI"/>
              </a:rPr>
              <a:t>Results</a:t>
            </a:r>
          </a:p>
        </p:txBody>
      </p:sp>
      <p:sp>
        <p:nvSpPr>
          <p:cNvPr id="10" name="Rectangle 9">
            <a:extLst>
              <a:ext uri="{FF2B5EF4-FFF2-40B4-BE49-F238E27FC236}">
                <a16:creationId xmlns:a16="http://schemas.microsoft.com/office/drawing/2014/main" id="{DBD459F8-8FBB-4974-214D-C412F91E6E41}"/>
              </a:ext>
            </a:extLst>
          </p:cNvPr>
          <p:cNvSpPr/>
          <p:nvPr/>
        </p:nvSpPr>
        <p:spPr>
          <a:xfrm>
            <a:off x="7936869" y="3727470"/>
            <a:ext cx="1021465" cy="286797"/>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lIns="0" rIns="0" rtlCol="0" anchor="ctr"/>
          <a:lstStyle/>
          <a:p>
            <a:pPr algn="ctr" defTabSz="685800">
              <a:lnSpc>
                <a:spcPct val="90000"/>
              </a:lnSpc>
              <a:defRPr/>
            </a:pPr>
            <a:r>
              <a:rPr lang="en-US" sz="1200" dirty="0">
                <a:solidFill>
                  <a:srgbClr val="C00000"/>
                </a:solidFill>
                <a:latin typeface="Segoe UI"/>
              </a:rPr>
              <a:t>1. Liftoff</a:t>
            </a:r>
          </a:p>
        </p:txBody>
      </p:sp>
      <p:sp>
        <p:nvSpPr>
          <p:cNvPr id="11" name="Rectangle 10">
            <a:extLst>
              <a:ext uri="{FF2B5EF4-FFF2-40B4-BE49-F238E27FC236}">
                <a16:creationId xmlns:a16="http://schemas.microsoft.com/office/drawing/2014/main" id="{D176F346-05BD-AA0B-52BF-16EF4680E1FD}"/>
              </a:ext>
            </a:extLst>
          </p:cNvPr>
          <p:cNvSpPr/>
          <p:nvPr/>
        </p:nvSpPr>
        <p:spPr>
          <a:xfrm>
            <a:off x="7922221" y="3087000"/>
            <a:ext cx="1162490" cy="286797"/>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lIns="0" rIns="0" rtlCol="0" anchor="ctr"/>
          <a:lstStyle/>
          <a:p>
            <a:pPr algn="ctr" defTabSz="685800">
              <a:lnSpc>
                <a:spcPct val="90000"/>
              </a:lnSpc>
              <a:defRPr/>
            </a:pPr>
            <a:r>
              <a:rPr lang="en-US" sz="1350" dirty="0">
                <a:solidFill>
                  <a:srgbClr val="C00000"/>
                </a:solidFill>
                <a:latin typeface="Segoe UI"/>
              </a:rPr>
              <a:t>2</a:t>
            </a:r>
            <a:r>
              <a:rPr lang="en-US" sz="1200" dirty="0">
                <a:solidFill>
                  <a:srgbClr val="C00000"/>
                </a:solidFill>
                <a:latin typeface="Segoe UI"/>
              </a:rPr>
              <a:t>. Accelerating</a:t>
            </a:r>
          </a:p>
        </p:txBody>
      </p:sp>
      <p:sp>
        <p:nvSpPr>
          <p:cNvPr id="12" name="Rectangle 11">
            <a:extLst>
              <a:ext uri="{FF2B5EF4-FFF2-40B4-BE49-F238E27FC236}">
                <a16:creationId xmlns:a16="http://schemas.microsoft.com/office/drawing/2014/main" id="{83D25CB0-9991-5F89-D623-E1DFF530487F}"/>
              </a:ext>
            </a:extLst>
          </p:cNvPr>
          <p:cNvSpPr/>
          <p:nvPr/>
        </p:nvSpPr>
        <p:spPr>
          <a:xfrm>
            <a:off x="7936869" y="2518490"/>
            <a:ext cx="1021465" cy="286797"/>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lIns="0" rIns="0" rtlCol="0" anchor="ctr"/>
          <a:lstStyle/>
          <a:p>
            <a:pPr algn="ctr" defTabSz="685800">
              <a:lnSpc>
                <a:spcPct val="90000"/>
              </a:lnSpc>
              <a:defRPr/>
            </a:pPr>
            <a:r>
              <a:rPr lang="en-US" sz="1200" dirty="0">
                <a:solidFill>
                  <a:srgbClr val="C00000"/>
                </a:solidFill>
                <a:latin typeface="Segoe UI"/>
              </a:rPr>
              <a:t>3. Cruising</a:t>
            </a:r>
          </a:p>
        </p:txBody>
      </p:sp>
      <p:sp>
        <p:nvSpPr>
          <p:cNvPr id="13" name="Rectangle: Rounded Corners 12">
            <a:extLst>
              <a:ext uri="{FF2B5EF4-FFF2-40B4-BE49-F238E27FC236}">
                <a16:creationId xmlns:a16="http://schemas.microsoft.com/office/drawing/2014/main" id="{88638BA5-694F-F36C-AB80-FE9DF1302F1E}"/>
              </a:ext>
            </a:extLst>
          </p:cNvPr>
          <p:cNvSpPr/>
          <p:nvPr/>
        </p:nvSpPr>
        <p:spPr>
          <a:xfrm>
            <a:off x="692805" y="2153498"/>
            <a:ext cx="5151485" cy="761238"/>
          </a:xfrm>
          <a:prstGeom prst="roundRect">
            <a:avLst/>
          </a:prstGeom>
          <a:solidFill>
            <a:srgbClr val="0259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8F8F8"/>
                </a:solidFill>
                <a:latin typeface="Calibri" panose="020F0502020204030204" pitchFamily="34" charset="0"/>
                <a:cs typeface="Calibri" panose="020F0502020204030204" pitchFamily="34" charset="0"/>
              </a:rPr>
              <a:t>Mission &amp; Talent </a:t>
            </a:r>
            <a:r>
              <a:rPr lang="en-US" sz="1200" dirty="0">
                <a:solidFill>
                  <a:srgbClr val="F8F8F8"/>
                </a:solidFill>
                <a:latin typeface="Calibri" panose="020F0502020204030204" pitchFamily="34" charset="0"/>
                <a:cs typeface="Calibri" panose="020F0502020204030204" pitchFamily="34" charset="0"/>
              </a:rPr>
              <a:t>– The first stage of the Rocket has to do with the alignment between the talent and the job at hand or getting it “</a:t>
            </a:r>
            <a:r>
              <a:rPr lang="en-US" sz="1200" b="1" dirty="0">
                <a:solidFill>
                  <a:srgbClr val="F8F8F8"/>
                </a:solidFill>
                <a:latin typeface="Calibri" panose="020F0502020204030204" pitchFamily="34" charset="0"/>
                <a:cs typeface="Calibri" panose="020F0502020204030204" pitchFamily="34" charset="0"/>
              </a:rPr>
              <a:t>off the ground</a:t>
            </a:r>
            <a:r>
              <a:rPr lang="en-US" sz="1200" dirty="0">
                <a:solidFill>
                  <a:srgbClr val="F8F8F8"/>
                </a:solidFill>
                <a:latin typeface="Calibri" panose="020F0502020204030204" pitchFamily="34" charset="0"/>
                <a:cs typeface="Calibri" panose="020F0502020204030204" pitchFamily="34" charset="0"/>
              </a:rPr>
              <a:t>.”</a:t>
            </a:r>
            <a:endParaRPr lang="en-US" sz="1200" dirty="0">
              <a:solidFill>
                <a:srgbClr val="F8F8F8"/>
              </a:solidFill>
            </a:endParaRPr>
          </a:p>
        </p:txBody>
      </p:sp>
      <p:sp>
        <p:nvSpPr>
          <p:cNvPr id="14" name="Rectangle: Rounded Corners 13">
            <a:extLst>
              <a:ext uri="{FF2B5EF4-FFF2-40B4-BE49-F238E27FC236}">
                <a16:creationId xmlns:a16="http://schemas.microsoft.com/office/drawing/2014/main" id="{7D011862-86CC-4CAB-E9D4-B8A63A695AD7}"/>
              </a:ext>
            </a:extLst>
          </p:cNvPr>
          <p:cNvSpPr/>
          <p:nvPr/>
        </p:nvSpPr>
        <p:spPr>
          <a:xfrm>
            <a:off x="677569" y="2990039"/>
            <a:ext cx="5151485" cy="915549"/>
          </a:xfrm>
          <a:prstGeom prst="roundRect">
            <a:avLst/>
          </a:prstGeom>
          <a:solidFill>
            <a:srgbClr val="0259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8F8F8"/>
                </a:solidFill>
                <a:latin typeface="Calibri" panose="020F0502020204030204" pitchFamily="34" charset="0"/>
                <a:cs typeface="Calibri" panose="020F0502020204030204" pitchFamily="34" charset="0"/>
              </a:rPr>
              <a:t>Norms &amp; Buy-In </a:t>
            </a:r>
            <a:r>
              <a:rPr lang="en-US" sz="1200" dirty="0">
                <a:solidFill>
                  <a:srgbClr val="F8F8F8"/>
                </a:solidFill>
                <a:latin typeface="Calibri" panose="020F0502020204030204" pitchFamily="34" charset="0"/>
                <a:cs typeface="Calibri" panose="020F0502020204030204" pitchFamily="34" charset="0"/>
              </a:rPr>
              <a:t>– </a:t>
            </a:r>
            <a:r>
              <a:rPr lang="en-US" sz="1200" b="1" dirty="0">
                <a:solidFill>
                  <a:srgbClr val="F8F8F8"/>
                </a:solidFill>
                <a:latin typeface="Calibri" panose="020F0502020204030204" pitchFamily="34" charset="0"/>
                <a:cs typeface="Calibri" panose="020F0502020204030204" pitchFamily="34" charset="0"/>
              </a:rPr>
              <a:t>Acceleration</a:t>
            </a:r>
            <a:r>
              <a:rPr lang="en-US" sz="1200" dirty="0">
                <a:solidFill>
                  <a:srgbClr val="F8F8F8"/>
                </a:solidFill>
                <a:latin typeface="Calibri" panose="020F0502020204030204" pitchFamily="34" charset="0"/>
                <a:cs typeface="Calibri" panose="020F0502020204030204" pitchFamily="34" charset="0"/>
              </a:rPr>
              <a:t>– what really puts the Rocket into orbit is based on how the team works together; their rules, roles and expectations and what allows teams to become high performing.</a:t>
            </a:r>
            <a:endParaRPr lang="en-US" sz="1200" dirty="0">
              <a:solidFill>
                <a:srgbClr val="F8F8F8"/>
              </a:solidFill>
            </a:endParaRPr>
          </a:p>
        </p:txBody>
      </p:sp>
      <p:sp>
        <p:nvSpPr>
          <p:cNvPr id="15" name="Rectangle: Rounded Corners 14">
            <a:extLst>
              <a:ext uri="{FF2B5EF4-FFF2-40B4-BE49-F238E27FC236}">
                <a16:creationId xmlns:a16="http://schemas.microsoft.com/office/drawing/2014/main" id="{A1E3D920-5A2B-0857-9527-8EB5C73D8CF7}"/>
              </a:ext>
            </a:extLst>
          </p:cNvPr>
          <p:cNvSpPr/>
          <p:nvPr/>
        </p:nvSpPr>
        <p:spPr>
          <a:xfrm>
            <a:off x="662334" y="3980892"/>
            <a:ext cx="5151485" cy="668833"/>
          </a:xfrm>
          <a:prstGeom prst="roundRect">
            <a:avLst/>
          </a:prstGeom>
          <a:solidFill>
            <a:srgbClr val="0259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8F8F8"/>
                </a:solidFill>
                <a:latin typeface="Calibri" panose="020F0502020204030204" pitchFamily="34" charset="0"/>
                <a:cs typeface="Calibri" panose="020F0502020204030204" pitchFamily="34" charset="0"/>
              </a:rPr>
              <a:t>Resources &amp; Courage </a:t>
            </a:r>
            <a:r>
              <a:rPr lang="en-US" sz="1200" dirty="0">
                <a:solidFill>
                  <a:srgbClr val="F8F8F8"/>
                </a:solidFill>
                <a:latin typeface="Calibri" panose="020F0502020204030204" pitchFamily="34" charset="0"/>
                <a:cs typeface="Calibri" panose="020F0502020204030204" pitchFamily="34" charset="0"/>
              </a:rPr>
              <a:t>– </a:t>
            </a:r>
            <a:r>
              <a:rPr lang="en-US" sz="1200" b="1" dirty="0">
                <a:solidFill>
                  <a:srgbClr val="F8F8F8"/>
                </a:solidFill>
                <a:latin typeface="Calibri" panose="020F0502020204030204" pitchFamily="34" charset="0"/>
                <a:cs typeface="Calibri" panose="020F0502020204030204" pitchFamily="34" charset="0"/>
              </a:rPr>
              <a:t>The Cruise Controls </a:t>
            </a:r>
            <a:r>
              <a:rPr lang="en-US" sz="1200" dirty="0">
                <a:solidFill>
                  <a:srgbClr val="F8F8F8"/>
                </a:solidFill>
                <a:latin typeface="Calibri" panose="020F0502020204030204" pitchFamily="34" charset="0"/>
                <a:cs typeface="Calibri" panose="020F0502020204030204" pitchFamily="34" charset="0"/>
              </a:rPr>
              <a:t>of the Rocket is based in the team’s reliance on itself, and its ability to have full authority in decision-making.</a:t>
            </a:r>
            <a:endParaRPr lang="en-US" sz="1200" dirty="0">
              <a:solidFill>
                <a:srgbClr val="F8F8F8"/>
              </a:solidFill>
            </a:endParaRPr>
          </a:p>
        </p:txBody>
      </p:sp>
      <p:sp>
        <p:nvSpPr>
          <p:cNvPr id="16" name="Rectangle: Rounded Corners 15">
            <a:extLst>
              <a:ext uri="{FF2B5EF4-FFF2-40B4-BE49-F238E27FC236}">
                <a16:creationId xmlns:a16="http://schemas.microsoft.com/office/drawing/2014/main" id="{9F51F511-AA17-BDA3-602D-A63C6A597514}"/>
              </a:ext>
            </a:extLst>
          </p:cNvPr>
          <p:cNvSpPr/>
          <p:nvPr/>
        </p:nvSpPr>
        <p:spPr>
          <a:xfrm>
            <a:off x="1694046" y="5260139"/>
            <a:ext cx="5884589" cy="4874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8F8F8"/>
                </a:solidFill>
                <a:latin typeface="Calibri" panose="020F0502020204030204" pitchFamily="34" charset="0"/>
                <a:cs typeface="Calibri" panose="020F0502020204030204" pitchFamily="34" charset="0"/>
              </a:rPr>
              <a:t>The hallmark of a </a:t>
            </a:r>
            <a:r>
              <a:rPr lang="en-US" sz="1600" b="1" dirty="0">
                <a:solidFill>
                  <a:srgbClr val="F8F8F8"/>
                </a:solidFill>
                <a:latin typeface="Calibri" panose="020F0502020204030204" pitchFamily="34" charset="0"/>
                <a:cs typeface="Calibri" panose="020F0502020204030204" pitchFamily="34" charset="0"/>
              </a:rPr>
              <a:t>high performing team </a:t>
            </a:r>
            <a:r>
              <a:rPr lang="en-US" sz="1600" dirty="0">
                <a:solidFill>
                  <a:srgbClr val="F8F8F8"/>
                </a:solidFill>
                <a:latin typeface="Calibri" panose="020F0502020204030204" pitchFamily="34" charset="0"/>
                <a:cs typeface="Calibri" panose="020F0502020204030204" pitchFamily="34" charset="0"/>
              </a:rPr>
              <a:t>is its’ ability to exceed expectations on outcomes and </a:t>
            </a:r>
            <a:r>
              <a:rPr lang="en-US" sz="1600" b="1" dirty="0">
                <a:solidFill>
                  <a:srgbClr val="F8F8F8"/>
                </a:solidFill>
                <a:latin typeface="Calibri" panose="020F0502020204030204" pitchFamily="34" charset="0"/>
                <a:cs typeface="Calibri" panose="020F0502020204030204" pitchFamily="34" charset="0"/>
              </a:rPr>
              <a:t>results</a:t>
            </a:r>
            <a:r>
              <a:rPr lang="en-US" sz="1600" dirty="0">
                <a:solidFill>
                  <a:srgbClr val="F8F8F8"/>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0136FDE-96B2-D8EE-7F29-6393354F8E55}"/>
              </a:ext>
            </a:extLst>
          </p:cNvPr>
          <p:cNvPicPr>
            <a:picLocks noChangeAspect="1"/>
          </p:cNvPicPr>
          <p:nvPr/>
        </p:nvPicPr>
        <p:blipFill>
          <a:blip r:embed="rId4"/>
          <a:stretch>
            <a:fillRect/>
          </a:stretch>
        </p:blipFill>
        <p:spPr>
          <a:xfrm>
            <a:off x="221354" y="6262581"/>
            <a:ext cx="2637388" cy="409414"/>
          </a:xfrm>
          <a:prstGeom prst="rect">
            <a:avLst/>
          </a:prstGeom>
        </p:spPr>
      </p:pic>
    </p:spTree>
    <p:extLst>
      <p:ext uri="{BB962C8B-B14F-4D97-AF65-F5344CB8AC3E}">
        <p14:creationId xmlns:p14="http://schemas.microsoft.com/office/powerpoint/2010/main" val="380121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DE1D1A-50ED-8C47-2F58-F492DE5136B6}"/>
              </a:ext>
            </a:extLst>
          </p:cNvPr>
          <p:cNvSpPr>
            <a:spLocks noGrp="1"/>
          </p:cNvSpPr>
          <p:nvPr>
            <p:ph type="title"/>
          </p:nvPr>
        </p:nvSpPr>
        <p:spPr>
          <a:xfrm>
            <a:off x="221354" y="484360"/>
            <a:ext cx="8539925" cy="633413"/>
          </a:xfrm>
        </p:spPr>
        <p:txBody>
          <a:bodyPr>
            <a:normAutofit fontScale="90000"/>
          </a:bodyPr>
          <a:lstStyle/>
          <a:p>
            <a:r>
              <a:rPr lang="en-US" altLang="en-US" sz="3100" dirty="0"/>
              <a:t>Clear Feedback: Where’s the gap?  How to Improve?</a:t>
            </a:r>
            <a:br>
              <a:rPr lang="en-US" altLang="en-US" dirty="0">
                <a:solidFill>
                  <a:srgbClr val="005BA6"/>
                </a:solidFill>
              </a:rPr>
            </a:br>
            <a:r>
              <a:rPr lang="en-US" altLang="en-US" dirty="0">
                <a:solidFill>
                  <a:schemeClr val="bg1"/>
                </a:solidFill>
              </a:rPr>
              <a:t> </a:t>
            </a:r>
            <a:endParaRPr lang="en-US" dirty="0">
              <a:solidFill>
                <a:schemeClr val="bg1"/>
              </a:solidFill>
            </a:endParaRPr>
          </a:p>
        </p:txBody>
      </p:sp>
      <p:sp>
        <p:nvSpPr>
          <p:cNvPr id="7" name="TextBox 6">
            <a:extLst>
              <a:ext uri="{FF2B5EF4-FFF2-40B4-BE49-F238E27FC236}">
                <a16:creationId xmlns:a16="http://schemas.microsoft.com/office/drawing/2014/main" id="{BFE0A370-D9D5-D6F5-5EF8-8B9BD155799F}"/>
              </a:ext>
            </a:extLst>
          </p:cNvPr>
          <p:cNvSpPr txBox="1"/>
          <p:nvPr/>
        </p:nvSpPr>
        <p:spPr>
          <a:xfrm>
            <a:off x="4374291" y="1535944"/>
            <a:ext cx="4172943" cy="2846933"/>
          </a:xfrm>
          <a:prstGeom prst="rect">
            <a:avLst/>
          </a:prstGeom>
          <a:noFill/>
        </p:spPr>
        <p:txBody>
          <a:bodyPr wrap="square" rtlCol="0">
            <a:spAutoFit/>
          </a:bodyPr>
          <a:lstStyle/>
          <a:p>
            <a:pPr defTabSz="685800">
              <a:buClr>
                <a:schemeClr val="accent1"/>
              </a:buClr>
              <a:defRPr/>
            </a:pPr>
            <a:r>
              <a:rPr lang="en-US" dirty="0">
                <a:solidFill>
                  <a:prstClr val="black"/>
                </a:solidFill>
              </a:rPr>
              <a:t>Why the TAS?</a:t>
            </a:r>
          </a:p>
          <a:p>
            <a:pPr marL="342900" indent="-342900" defTabSz="685800">
              <a:spcBef>
                <a:spcPts val="600"/>
              </a:spcBef>
              <a:buClr>
                <a:srgbClr val="00B0F0"/>
              </a:buClr>
              <a:buAutoNum type="arabicPeriod"/>
              <a:defRPr/>
            </a:pPr>
            <a:r>
              <a:rPr lang="en-US" sz="1400" b="1" dirty="0">
                <a:solidFill>
                  <a:prstClr val="black"/>
                </a:solidFill>
              </a:rPr>
              <a:t>Reliable/valid tool</a:t>
            </a:r>
            <a:r>
              <a:rPr lang="en-US" sz="1400" dirty="0">
                <a:solidFill>
                  <a:prstClr val="black"/>
                </a:solidFill>
              </a:rPr>
              <a:t> (35 years research in orgs.)</a:t>
            </a:r>
          </a:p>
          <a:p>
            <a:pPr marL="342900" indent="-342900" defTabSz="685800">
              <a:spcBef>
                <a:spcPts val="600"/>
              </a:spcBef>
              <a:buClr>
                <a:srgbClr val="00B0F0"/>
              </a:buClr>
              <a:buAutoNum type="arabicPeriod"/>
              <a:defRPr/>
            </a:pPr>
            <a:r>
              <a:rPr lang="en-US" sz="1400" dirty="0">
                <a:solidFill>
                  <a:prstClr val="black"/>
                </a:solidFill>
              </a:rPr>
              <a:t>Includes assessment of team </a:t>
            </a:r>
            <a:r>
              <a:rPr lang="en-US" sz="1400" b="1" dirty="0">
                <a:solidFill>
                  <a:prstClr val="black"/>
                </a:solidFill>
              </a:rPr>
              <a:t>context</a:t>
            </a:r>
          </a:p>
          <a:p>
            <a:pPr marL="342900" indent="-342900" defTabSz="685800">
              <a:spcBef>
                <a:spcPts val="600"/>
              </a:spcBef>
              <a:buClr>
                <a:srgbClr val="00B0F0"/>
              </a:buClr>
              <a:buAutoNum type="arabicPeriod"/>
              <a:defRPr/>
            </a:pPr>
            <a:r>
              <a:rPr lang="en-US" sz="1400" b="1" dirty="0">
                <a:solidFill>
                  <a:prstClr val="black"/>
                </a:solidFill>
              </a:rPr>
              <a:t>Simple</a:t>
            </a:r>
            <a:r>
              <a:rPr lang="en-US" sz="1400" dirty="0">
                <a:solidFill>
                  <a:prstClr val="black"/>
                </a:solidFill>
              </a:rPr>
              <a:t> (business language/ 20 min. to fill out)</a:t>
            </a:r>
          </a:p>
          <a:p>
            <a:pPr marL="342900" indent="-342900" defTabSz="685800">
              <a:spcBef>
                <a:spcPts val="600"/>
              </a:spcBef>
              <a:buClr>
                <a:srgbClr val="00B0F0"/>
              </a:buClr>
              <a:buAutoNum type="arabicPeriod"/>
              <a:defRPr/>
            </a:pPr>
            <a:r>
              <a:rPr lang="en-US" sz="1400" dirty="0">
                <a:solidFill>
                  <a:prstClr val="black"/>
                </a:solidFill>
              </a:rPr>
              <a:t>Easy to use in combination with </a:t>
            </a:r>
            <a:r>
              <a:rPr lang="en-US" sz="1400">
                <a:solidFill>
                  <a:prstClr val="black"/>
                </a:solidFill>
              </a:rPr>
              <a:t>personality measures</a:t>
            </a:r>
          </a:p>
          <a:p>
            <a:pPr marL="342900" indent="-342900" defTabSz="685800">
              <a:spcBef>
                <a:spcPts val="600"/>
              </a:spcBef>
              <a:buClr>
                <a:srgbClr val="00B0F0"/>
              </a:buClr>
              <a:buAutoNum type="arabicPeriod"/>
              <a:defRPr/>
            </a:pPr>
            <a:r>
              <a:rPr lang="en-US" sz="1400">
                <a:solidFill>
                  <a:prstClr val="black"/>
                </a:solidFill>
              </a:rPr>
              <a:t>Only </a:t>
            </a:r>
            <a:r>
              <a:rPr lang="en-US" sz="1400" dirty="0">
                <a:solidFill>
                  <a:prstClr val="black"/>
                </a:solidFill>
              </a:rPr>
              <a:t>tool to distinguish between “</a:t>
            </a:r>
            <a:r>
              <a:rPr lang="en-US" sz="1400" b="1" dirty="0">
                <a:solidFill>
                  <a:prstClr val="black"/>
                </a:solidFill>
              </a:rPr>
              <a:t>group vs. team</a:t>
            </a:r>
            <a:r>
              <a:rPr lang="en-US" sz="1400" dirty="0">
                <a:solidFill>
                  <a:prstClr val="black"/>
                </a:solidFill>
              </a:rPr>
              <a:t>”</a:t>
            </a:r>
          </a:p>
          <a:p>
            <a:pPr marL="342900" indent="-342900" defTabSz="685800">
              <a:spcBef>
                <a:spcPts val="600"/>
              </a:spcBef>
              <a:buClr>
                <a:srgbClr val="00B0F0"/>
              </a:buClr>
              <a:buAutoNum type="arabicPeriod"/>
              <a:defRPr/>
            </a:pPr>
            <a:r>
              <a:rPr lang="en-US" sz="1400" dirty="0">
                <a:solidFill>
                  <a:prstClr val="black"/>
                </a:solidFill>
              </a:rPr>
              <a:t>Provides </a:t>
            </a:r>
            <a:r>
              <a:rPr lang="en-US" sz="1400" b="1" dirty="0">
                <a:solidFill>
                  <a:prstClr val="black"/>
                </a:solidFill>
              </a:rPr>
              <a:t>clear actions to improve </a:t>
            </a:r>
            <a:r>
              <a:rPr lang="en-US" sz="1400" dirty="0">
                <a:solidFill>
                  <a:prstClr val="black"/>
                </a:solidFill>
              </a:rPr>
              <a:t>after identifying team gaps (multiple exercise options)</a:t>
            </a:r>
          </a:p>
          <a:p>
            <a:pPr marL="800100" lvl="1" indent="-342900" defTabSz="685800">
              <a:spcBef>
                <a:spcPts val="600"/>
              </a:spcBef>
              <a:buClr>
                <a:srgbClr val="00B0F0"/>
              </a:buClr>
              <a:buFont typeface="Arial" panose="020B0604020202020204" pitchFamily="34" charset="0"/>
              <a:buChar char="•"/>
              <a:defRPr/>
            </a:pPr>
            <a:r>
              <a:rPr lang="en-US" sz="1400" dirty="0">
                <a:solidFill>
                  <a:prstClr val="black"/>
                </a:solidFill>
              </a:rPr>
              <a:t>With team &amp; leader </a:t>
            </a:r>
            <a:r>
              <a:rPr lang="en-US" sz="1400" b="1" dirty="0">
                <a:solidFill>
                  <a:prstClr val="black"/>
                </a:solidFill>
              </a:rPr>
              <a:t>accountabilities</a:t>
            </a:r>
            <a:r>
              <a:rPr lang="en-US" sz="1400" dirty="0">
                <a:solidFill>
                  <a:prstClr val="black"/>
                </a:solidFill>
              </a:rPr>
              <a:t>  </a:t>
            </a:r>
            <a:endParaRPr lang="en-US" dirty="0">
              <a:solidFill>
                <a:prstClr val="black"/>
              </a:solidFill>
            </a:endParaRPr>
          </a:p>
        </p:txBody>
      </p:sp>
      <p:sp>
        <p:nvSpPr>
          <p:cNvPr id="9" name="Rectangle 8">
            <a:extLst>
              <a:ext uri="{FF2B5EF4-FFF2-40B4-BE49-F238E27FC236}">
                <a16:creationId xmlns:a16="http://schemas.microsoft.com/office/drawing/2014/main" id="{2E53AF13-F689-4D5C-410F-4F1EDEEFE91A}"/>
              </a:ext>
            </a:extLst>
          </p:cNvPr>
          <p:cNvSpPr/>
          <p:nvPr/>
        </p:nvSpPr>
        <p:spPr>
          <a:xfrm>
            <a:off x="1781176" y="3715728"/>
            <a:ext cx="257174" cy="276997"/>
          </a:xfrm>
          <a:prstGeom prst="rect">
            <a:avLst/>
          </a:prstGeom>
          <a:solidFill>
            <a:srgbClr val="FFFFFF">
              <a:alpha val="60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685800" hangingPunct="0"/>
            <a:endParaRPr lang="en-US" sz="1350" dirty="0">
              <a:solidFill>
                <a:srgbClr val="171B60"/>
              </a:solidFill>
              <a:sym typeface="Montserrat Regular"/>
            </a:endParaRPr>
          </a:p>
        </p:txBody>
      </p:sp>
      <p:pic>
        <p:nvPicPr>
          <p:cNvPr id="2" name="Picture 1">
            <a:extLst>
              <a:ext uri="{FF2B5EF4-FFF2-40B4-BE49-F238E27FC236}">
                <a16:creationId xmlns:a16="http://schemas.microsoft.com/office/drawing/2014/main" id="{1371C9C8-7055-0759-9DF7-20B247C305A1}"/>
              </a:ext>
            </a:extLst>
          </p:cNvPr>
          <p:cNvPicPr>
            <a:picLocks noChangeAspect="1"/>
          </p:cNvPicPr>
          <p:nvPr/>
        </p:nvPicPr>
        <p:blipFill>
          <a:blip r:embed="rId3"/>
          <a:stretch>
            <a:fillRect/>
          </a:stretch>
        </p:blipFill>
        <p:spPr>
          <a:xfrm>
            <a:off x="4" y="902531"/>
            <a:ext cx="4374287" cy="4354628"/>
          </a:xfrm>
          <a:prstGeom prst="rect">
            <a:avLst/>
          </a:prstGeom>
        </p:spPr>
      </p:pic>
      <p:pic>
        <p:nvPicPr>
          <p:cNvPr id="3" name="Picture 2">
            <a:extLst>
              <a:ext uri="{FF2B5EF4-FFF2-40B4-BE49-F238E27FC236}">
                <a16:creationId xmlns:a16="http://schemas.microsoft.com/office/drawing/2014/main" id="{DB90B202-E593-8ABF-4BA5-DA7BDFD280BE}"/>
              </a:ext>
            </a:extLst>
          </p:cNvPr>
          <p:cNvPicPr>
            <a:picLocks noChangeAspect="1"/>
          </p:cNvPicPr>
          <p:nvPr/>
        </p:nvPicPr>
        <p:blipFill>
          <a:blip r:embed="rId4"/>
          <a:stretch>
            <a:fillRect/>
          </a:stretch>
        </p:blipFill>
        <p:spPr>
          <a:xfrm>
            <a:off x="242746" y="6278650"/>
            <a:ext cx="2637388" cy="409414"/>
          </a:xfrm>
          <a:prstGeom prst="rect">
            <a:avLst/>
          </a:prstGeom>
        </p:spPr>
      </p:pic>
      <p:sp>
        <p:nvSpPr>
          <p:cNvPr id="5" name="Rectangle 4">
            <a:extLst>
              <a:ext uri="{FF2B5EF4-FFF2-40B4-BE49-F238E27FC236}">
                <a16:creationId xmlns:a16="http://schemas.microsoft.com/office/drawing/2014/main" id="{E104CB30-439C-8870-5336-B691B26725AF}"/>
              </a:ext>
            </a:extLst>
          </p:cNvPr>
          <p:cNvSpPr/>
          <p:nvPr/>
        </p:nvSpPr>
        <p:spPr>
          <a:xfrm>
            <a:off x="4374291" y="902531"/>
            <a:ext cx="4769705" cy="51669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13AEA7-A240-EB9E-1D84-FC72EB5BB2E8}"/>
              </a:ext>
            </a:extLst>
          </p:cNvPr>
          <p:cNvSpPr txBox="1"/>
          <p:nvPr/>
        </p:nvSpPr>
        <p:spPr>
          <a:xfrm>
            <a:off x="1337912" y="5276877"/>
            <a:ext cx="2350744" cy="877163"/>
          </a:xfrm>
          <a:prstGeom prst="rect">
            <a:avLst/>
          </a:prstGeom>
          <a:noFill/>
        </p:spPr>
        <p:txBody>
          <a:bodyPr wrap="square" rtlCol="0">
            <a:spAutoFit/>
          </a:bodyPr>
          <a:lstStyle/>
          <a:p>
            <a:pPr defTabSz="685800">
              <a:buClr>
                <a:schemeClr val="accent1"/>
              </a:buClr>
              <a:defRPr/>
            </a:pPr>
            <a:r>
              <a:rPr lang="en-US" sz="1100" b="1" dirty="0">
                <a:solidFill>
                  <a:prstClr val="black"/>
                </a:solidFill>
              </a:rPr>
              <a:t>Percentile score interpretation:  </a:t>
            </a:r>
          </a:p>
          <a:p>
            <a:pPr marL="0" lvl="6">
              <a:buClr>
                <a:schemeClr val="accent1"/>
              </a:buClr>
              <a:defRPr/>
            </a:pPr>
            <a:r>
              <a:rPr lang="en-US" sz="1100" dirty="0">
                <a:solidFill>
                  <a:prstClr val="black"/>
                </a:solidFill>
              </a:rPr>
              <a:t> &lt;25  </a:t>
            </a:r>
            <a:r>
              <a:rPr lang="en-US" sz="1100" b="1" dirty="0">
                <a:solidFill>
                  <a:srgbClr val="00B0F0"/>
                </a:solidFill>
              </a:rPr>
              <a:t>Low</a:t>
            </a:r>
            <a:r>
              <a:rPr lang="en-US" sz="1100" dirty="0">
                <a:solidFill>
                  <a:prstClr val="black"/>
                </a:solidFill>
              </a:rPr>
              <a:t>/   26-50  </a:t>
            </a:r>
            <a:r>
              <a:rPr lang="en-US" sz="1100" b="1" dirty="0">
                <a:solidFill>
                  <a:srgbClr val="00B0F0"/>
                </a:solidFill>
              </a:rPr>
              <a:t>Below average</a:t>
            </a:r>
            <a:r>
              <a:rPr lang="en-US" sz="1100" dirty="0">
                <a:solidFill>
                  <a:prstClr val="black"/>
                </a:solidFill>
              </a:rPr>
              <a:t>/   </a:t>
            </a:r>
            <a:br>
              <a:rPr lang="en-US" sz="1100" dirty="0">
                <a:solidFill>
                  <a:prstClr val="black"/>
                </a:solidFill>
              </a:rPr>
            </a:br>
            <a:r>
              <a:rPr lang="en-US" sz="1100" dirty="0">
                <a:solidFill>
                  <a:prstClr val="black"/>
                </a:solidFill>
              </a:rPr>
              <a:t>51-75  </a:t>
            </a:r>
            <a:r>
              <a:rPr lang="en-US" sz="1100" b="1" dirty="0">
                <a:solidFill>
                  <a:srgbClr val="00B0F0"/>
                </a:solidFill>
              </a:rPr>
              <a:t>Above average</a:t>
            </a:r>
            <a:r>
              <a:rPr lang="en-US" sz="1100" dirty="0">
                <a:solidFill>
                  <a:prstClr val="black"/>
                </a:solidFill>
              </a:rPr>
              <a:t>/   &gt;75  </a:t>
            </a:r>
            <a:r>
              <a:rPr lang="en-US" sz="1100" b="1" dirty="0">
                <a:solidFill>
                  <a:srgbClr val="00B0F0"/>
                </a:solidFill>
              </a:rPr>
              <a:t>High</a:t>
            </a:r>
          </a:p>
          <a:p>
            <a:endParaRPr lang="en-US" dirty="0"/>
          </a:p>
        </p:txBody>
      </p:sp>
      <p:pic>
        <p:nvPicPr>
          <p:cNvPr id="8" name="Picture 7">
            <a:extLst>
              <a:ext uri="{FF2B5EF4-FFF2-40B4-BE49-F238E27FC236}">
                <a16:creationId xmlns:a16="http://schemas.microsoft.com/office/drawing/2014/main" id="{FDA1147C-F436-DD14-D5AB-B05245E3F52E}"/>
              </a:ext>
            </a:extLst>
          </p:cNvPr>
          <p:cNvPicPr>
            <a:picLocks noChangeAspect="1"/>
          </p:cNvPicPr>
          <p:nvPr/>
        </p:nvPicPr>
        <p:blipFill>
          <a:blip r:embed="rId5"/>
          <a:stretch>
            <a:fillRect/>
          </a:stretch>
        </p:blipFill>
        <p:spPr>
          <a:xfrm>
            <a:off x="5977313" y="4909288"/>
            <a:ext cx="1180943" cy="1244752"/>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33629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C6462A-A74E-EDF1-BBEA-E0466A3BD9D2}"/>
              </a:ext>
            </a:extLst>
          </p:cNvPr>
          <p:cNvPicPr>
            <a:picLocks noChangeAspect="1"/>
          </p:cNvPicPr>
          <p:nvPr/>
        </p:nvPicPr>
        <p:blipFill>
          <a:blip r:embed="rId3"/>
          <a:stretch>
            <a:fillRect/>
          </a:stretch>
        </p:blipFill>
        <p:spPr>
          <a:xfrm>
            <a:off x="483607" y="3841725"/>
            <a:ext cx="8389647" cy="3101692"/>
          </a:xfrm>
          <a:prstGeom prst="rect">
            <a:avLst/>
          </a:prstGeom>
        </p:spPr>
      </p:pic>
      <p:sp>
        <p:nvSpPr>
          <p:cNvPr id="2" name="Title 1">
            <a:extLst>
              <a:ext uri="{FF2B5EF4-FFF2-40B4-BE49-F238E27FC236}">
                <a16:creationId xmlns:a16="http://schemas.microsoft.com/office/drawing/2014/main" id="{CBE74FE3-D5A5-283B-47FF-89860D9F3CB8}"/>
              </a:ext>
            </a:extLst>
          </p:cNvPr>
          <p:cNvSpPr>
            <a:spLocks noGrp="1"/>
          </p:cNvSpPr>
          <p:nvPr>
            <p:ph type="title"/>
          </p:nvPr>
        </p:nvSpPr>
        <p:spPr>
          <a:xfrm>
            <a:off x="483607" y="-96128"/>
            <a:ext cx="7624916" cy="806451"/>
          </a:xfrm>
        </p:spPr>
        <p:txBody>
          <a:bodyPr/>
          <a:lstStyle/>
          <a:p>
            <a:r>
              <a:rPr lang="en-US" dirty="0">
                <a:solidFill>
                  <a:schemeClr val="bg1"/>
                </a:solidFill>
              </a:rPr>
              <a:t>Introduction to the Hogan Team Assessment</a:t>
            </a:r>
          </a:p>
        </p:txBody>
      </p:sp>
      <p:sp>
        <p:nvSpPr>
          <p:cNvPr id="3" name="Content Placeholder 2">
            <a:extLst>
              <a:ext uri="{FF2B5EF4-FFF2-40B4-BE49-F238E27FC236}">
                <a16:creationId xmlns:a16="http://schemas.microsoft.com/office/drawing/2014/main" id="{9AEDA480-BD8F-EE80-6A0E-6A9B4BC06FC2}"/>
              </a:ext>
            </a:extLst>
          </p:cNvPr>
          <p:cNvSpPr>
            <a:spLocks noGrp="1"/>
          </p:cNvSpPr>
          <p:nvPr>
            <p:ph type="body" idx="1"/>
          </p:nvPr>
        </p:nvSpPr>
        <p:spPr>
          <a:xfrm>
            <a:off x="203029" y="1256885"/>
            <a:ext cx="8001000" cy="2998107"/>
          </a:xfrm>
        </p:spPr>
        <p:txBody>
          <a:bodyPr/>
          <a:lstStyle/>
          <a:p>
            <a:pPr>
              <a:spcAft>
                <a:spcPts val="1200"/>
              </a:spcAft>
            </a:pPr>
            <a:r>
              <a:rPr lang="en-US" sz="1600" b="1" dirty="0"/>
              <a:t>The Hogan Team Report combines the assessment results (HPI; HDS; MVPI) of all the individuals on the team from the three assessment to bring additional clarity: </a:t>
            </a:r>
          </a:p>
          <a:p>
            <a:r>
              <a:rPr lang="en-US" altLang="en-US" sz="1600" dirty="0">
                <a:solidFill>
                  <a:srgbClr val="7F7F7F"/>
                </a:solidFill>
              </a:rPr>
              <a:t> </a:t>
            </a:r>
            <a:endParaRPr lang="en-US" sz="1600" dirty="0">
              <a:solidFill>
                <a:srgbClr val="7F7F7F"/>
              </a:solidFill>
            </a:endParaRPr>
          </a:p>
          <a:p>
            <a:pPr>
              <a:lnSpc>
                <a:spcPct val="100000"/>
              </a:lnSpc>
            </a:pPr>
            <a:endParaRPr lang="en-US" dirty="0"/>
          </a:p>
          <a:p>
            <a:pPr>
              <a:lnSpc>
                <a:spcPct val="100000"/>
              </a:lnSpc>
            </a:pPr>
            <a:endParaRPr lang="en-US" dirty="0"/>
          </a:p>
        </p:txBody>
      </p:sp>
      <p:pic>
        <p:nvPicPr>
          <p:cNvPr id="5" name="Picture 4">
            <a:extLst>
              <a:ext uri="{FF2B5EF4-FFF2-40B4-BE49-F238E27FC236}">
                <a16:creationId xmlns:a16="http://schemas.microsoft.com/office/drawing/2014/main" id="{8C9E0B2E-93A3-1D50-1D7D-1C31B878CB62}"/>
              </a:ext>
            </a:extLst>
          </p:cNvPr>
          <p:cNvPicPr>
            <a:picLocks noChangeAspect="1"/>
          </p:cNvPicPr>
          <p:nvPr/>
        </p:nvPicPr>
        <p:blipFill>
          <a:blip r:embed="rId4"/>
          <a:stretch>
            <a:fillRect/>
          </a:stretch>
        </p:blipFill>
        <p:spPr>
          <a:xfrm>
            <a:off x="27303" y="685035"/>
            <a:ext cx="9144000" cy="3569957"/>
          </a:xfrm>
          <a:prstGeom prst="rect">
            <a:avLst/>
          </a:prstGeom>
        </p:spPr>
      </p:pic>
      <p:pic>
        <p:nvPicPr>
          <p:cNvPr id="13" name="Picture 12">
            <a:extLst>
              <a:ext uri="{FF2B5EF4-FFF2-40B4-BE49-F238E27FC236}">
                <a16:creationId xmlns:a16="http://schemas.microsoft.com/office/drawing/2014/main" id="{5CAE0CCD-3DA8-CBBE-0F7B-2ED00A321A26}"/>
              </a:ext>
            </a:extLst>
          </p:cNvPr>
          <p:cNvPicPr>
            <a:picLocks noChangeAspect="1"/>
          </p:cNvPicPr>
          <p:nvPr/>
        </p:nvPicPr>
        <p:blipFill>
          <a:blip r:embed="rId5"/>
          <a:stretch>
            <a:fillRect/>
          </a:stretch>
        </p:blipFill>
        <p:spPr>
          <a:xfrm>
            <a:off x="-183522" y="2057126"/>
            <a:ext cx="6297494" cy="1469456"/>
          </a:xfrm>
          <a:prstGeom prst="rect">
            <a:avLst/>
          </a:prstGeom>
        </p:spPr>
      </p:pic>
      <p:pic>
        <p:nvPicPr>
          <p:cNvPr id="9" name="Picture 8">
            <a:extLst>
              <a:ext uri="{FF2B5EF4-FFF2-40B4-BE49-F238E27FC236}">
                <a16:creationId xmlns:a16="http://schemas.microsoft.com/office/drawing/2014/main" id="{D4F40665-C4B2-79D9-816F-C50A88833A6D}"/>
              </a:ext>
            </a:extLst>
          </p:cNvPr>
          <p:cNvPicPr>
            <a:picLocks noChangeAspect="1"/>
          </p:cNvPicPr>
          <p:nvPr/>
        </p:nvPicPr>
        <p:blipFill>
          <a:blip r:embed="rId6"/>
          <a:stretch>
            <a:fillRect/>
          </a:stretch>
        </p:blipFill>
        <p:spPr>
          <a:xfrm>
            <a:off x="563835" y="1836523"/>
            <a:ext cx="4802779" cy="1250997"/>
          </a:xfrm>
          <a:prstGeom prst="rect">
            <a:avLst/>
          </a:prstGeom>
        </p:spPr>
      </p:pic>
      <p:pic>
        <p:nvPicPr>
          <p:cNvPr id="11" name="Picture 10">
            <a:extLst>
              <a:ext uri="{FF2B5EF4-FFF2-40B4-BE49-F238E27FC236}">
                <a16:creationId xmlns:a16="http://schemas.microsoft.com/office/drawing/2014/main" id="{A4D73B26-435B-C038-41F3-1AA1D9113F62}"/>
              </a:ext>
            </a:extLst>
          </p:cNvPr>
          <p:cNvPicPr>
            <a:picLocks noChangeAspect="1"/>
          </p:cNvPicPr>
          <p:nvPr/>
        </p:nvPicPr>
        <p:blipFill>
          <a:blip r:embed="rId7"/>
          <a:stretch>
            <a:fillRect/>
          </a:stretch>
        </p:blipFill>
        <p:spPr>
          <a:xfrm>
            <a:off x="387397" y="3077086"/>
            <a:ext cx="5903014" cy="1529278"/>
          </a:xfrm>
          <a:prstGeom prst="rect">
            <a:avLst/>
          </a:prstGeom>
        </p:spPr>
      </p:pic>
      <p:pic>
        <p:nvPicPr>
          <p:cNvPr id="8" name="Picture 7">
            <a:extLst>
              <a:ext uri="{FF2B5EF4-FFF2-40B4-BE49-F238E27FC236}">
                <a16:creationId xmlns:a16="http://schemas.microsoft.com/office/drawing/2014/main" id="{AD3AD33B-71B8-4E4D-F7C4-24B0526D3CA6}"/>
              </a:ext>
            </a:extLst>
          </p:cNvPr>
          <p:cNvPicPr>
            <a:picLocks noChangeAspect="1"/>
          </p:cNvPicPr>
          <p:nvPr/>
        </p:nvPicPr>
        <p:blipFill>
          <a:blip r:embed="rId8"/>
          <a:stretch>
            <a:fillRect/>
          </a:stretch>
        </p:blipFill>
        <p:spPr>
          <a:xfrm>
            <a:off x="0" y="685035"/>
            <a:ext cx="9116697" cy="197707"/>
          </a:xfrm>
          <a:prstGeom prst="rect">
            <a:avLst/>
          </a:prstGeom>
        </p:spPr>
      </p:pic>
      <p:sp>
        <p:nvSpPr>
          <p:cNvPr id="10" name="Rectangle 9">
            <a:extLst>
              <a:ext uri="{FF2B5EF4-FFF2-40B4-BE49-F238E27FC236}">
                <a16:creationId xmlns:a16="http://schemas.microsoft.com/office/drawing/2014/main" id="{D28B5E16-24E4-2119-0E30-05EBC4BCBB58}"/>
              </a:ext>
            </a:extLst>
          </p:cNvPr>
          <p:cNvSpPr/>
          <p:nvPr/>
        </p:nvSpPr>
        <p:spPr>
          <a:xfrm>
            <a:off x="6113972" y="1608257"/>
            <a:ext cx="3030028" cy="3101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20E3300-EB64-709E-28E3-2501907B8423}"/>
              </a:ext>
            </a:extLst>
          </p:cNvPr>
          <p:cNvPicPr>
            <a:picLocks noChangeAspect="1"/>
          </p:cNvPicPr>
          <p:nvPr/>
        </p:nvPicPr>
        <p:blipFill>
          <a:blip r:embed="rId9"/>
          <a:stretch>
            <a:fillRect/>
          </a:stretch>
        </p:blipFill>
        <p:spPr>
          <a:xfrm>
            <a:off x="5653399" y="2475315"/>
            <a:ext cx="2838875" cy="953685"/>
          </a:xfrm>
          <a:prstGeom prst="rect">
            <a:avLst/>
          </a:prstGeom>
        </p:spPr>
      </p:pic>
    </p:spTree>
    <p:extLst>
      <p:ext uri="{BB962C8B-B14F-4D97-AF65-F5344CB8AC3E}">
        <p14:creationId xmlns:p14="http://schemas.microsoft.com/office/powerpoint/2010/main" val="11789225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A87FF-B2F4-D6F2-A977-911C3149A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D36CA-3FB1-7959-D50C-FBBABEAD5C6C}"/>
              </a:ext>
            </a:extLst>
          </p:cNvPr>
          <p:cNvSpPr>
            <a:spLocks noGrp="1"/>
          </p:cNvSpPr>
          <p:nvPr>
            <p:ph type="title"/>
          </p:nvPr>
        </p:nvSpPr>
        <p:spPr>
          <a:xfrm>
            <a:off x="328096" y="899089"/>
            <a:ext cx="8690174" cy="994172"/>
          </a:xfrm>
        </p:spPr>
        <p:txBody>
          <a:bodyPr/>
          <a:lstStyle/>
          <a:p>
            <a:r>
              <a:rPr lang="en-US" sz="2700" dirty="0"/>
              <a:t>Four Ingredients to Building High Performing Teams:</a:t>
            </a:r>
            <a:br>
              <a:rPr lang="en-US" dirty="0"/>
            </a:br>
            <a:r>
              <a:rPr lang="en-US" sz="1800" dirty="0"/>
              <a:t> </a:t>
            </a:r>
          </a:p>
        </p:txBody>
      </p:sp>
      <p:sp>
        <p:nvSpPr>
          <p:cNvPr id="5" name="Title 1">
            <a:extLst>
              <a:ext uri="{FF2B5EF4-FFF2-40B4-BE49-F238E27FC236}">
                <a16:creationId xmlns:a16="http://schemas.microsoft.com/office/drawing/2014/main" id="{57EA744B-199B-72AA-114E-BA447A5ACCD7}"/>
              </a:ext>
            </a:extLst>
          </p:cNvPr>
          <p:cNvSpPr txBox="1">
            <a:spLocks/>
          </p:cNvSpPr>
          <p:nvPr/>
        </p:nvSpPr>
        <p:spPr>
          <a:xfrm>
            <a:off x="306618" y="85495"/>
            <a:ext cx="8539925" cy="633413"/>
          </a:xfrm>
          <a:prstGeom prst="rect">
            <a:avLst/>
          </a:prstGeom>
        </p:spPr>
        <p:txBody>
          <a:bodyPr vert="horz" lIns="91440" tIns="45720" rIns="91440" bIns="45720" rtlCol="0" anchor="b">
            <a:normAutofit fontScale="52500" lnSpcReduction="20000"/>
          </a:bodyPr>
          <a:lstStyle>
            <a:lvl1pPr algn="l" defTabSz="914400" rtl="0" eaLnBrk="1" latinLnBrk="0" hangingPunct="1">
              <a:lnSpc>
                <a:spcPct val="90000"/>
              </a:lnSpc>
              <a:spcBef>
                <a:spcPct val="0"/>
              </a:spcBef>
              <a:buNone/>
              <a:defRPr sz="3600" b="1" kern="1200" spc="-50" baseline="0">
                <a:solidFill>
                  <a:schemeClr val="bg1"/>
                </a:solidFill>
                <a:latin typeface="+mj-lt"/>
                <a:ea typeface="+mj-ea"/>
                <a:cs typeface="+mj-cs"/>
              </a:defRPr>
            </a:lvl1pPr>
          </a:lstStyle>
          <a:p>
            <a:r>
              <a:rPr lang="en-US" altLang="en-US" sz="4100" dirty="0"/>
              <a:t>Blending Individual &amp; Team Assessment: Example – The Domino Derailer Effect</a:t>
            </a:r>
            <a:endParaRPr lang="en-US" dirty="0"/>
          </a:p>
        </p:txBody>
      </p:sp>
      <p:pic>
        <p:nvPicPr>
          <p:cNvPr id="6" name="Picture 5">
            <a:extLst>
              <a:ext uri="{FF2B5EF4-FFF2-40B4-BE49-F238E27FC236}">
                <a16:creationId xmlns:a16="http://schemas.microsoft.com/office/drawing/2014/main" id="{7FADCB7B-DED7-3AEF-F553-B87713D2105E}"/>
              </a:ext>
            </a:extLst>
          </p:cNvPr>
          <p:cNvPicPr>
            <a:picLocks noChangeAspect="1"/>
          </p:cNvPicPr>
          <p:nvPr/>
        </p:nvPicPr>
        <p:blipFill>
          <a:blip r:embed="rId3"/>
          <a:stretch>
            <a:fillRect/>
          </a:stretch>
        </p:blipFill>
        <p:spPr>
          <a:xfrm>
            <a:off x="221354" y="6262581"/>
            <a:ext cx="2637388" cy="409414"/>
          </a:xfrm>
          <a:prstGeom prst="rect">
            <a:avLst/>
          </a:prstGeom>
        </p:spPr>
      </p:pic>
      <p:pic>
        <p:nvPicPr>
          <p:cNvPr id="7" name="Picture 6" descr="Image result for domino images">
            <a:extLst>
              <a:ext uri="{FF2B5EF4-FFF2-40B4-BE49-F238E27FC236}">
                <a16:creationId xmlns:a16="http://schemas.microsoft.com/office/drawing/2014/main" id="{ADE7D63A-F53E-1D06-4761-EDED8AF7B9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810549">
            <a:off x="4812291" y="4062425"/>
            <a:ext cx="2752509" cy="24286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domino images">
            <a:extLst>
              <a:ext uri="{FF2B5EF4-FFF2-40B4-BE49-F238E27FC236}">
                <a16:creationId xmlns:a16="http://schemas.microsoft.com/office/drawing/2014/main" id="{3EE38562-0F2E-B8BE-188D-50B40EBBB1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810549">
            <a:off x="5878150" y="2218838"/>
            <a:ext cx="3184672" cy="28100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Group 74">
            <a:extLst>
              <a:ext uri="{FF2B5EF4-FFF2-40B4-BE49-F238E27FC236}">
                <a16:creationId xmlns:a16="http://schemas.microsoft.com/office/drawing/2014/main" id="{3C77591B-655C-4C8A-0025-C1FAB8F588C9}"/>
              </a:ext>
            </a:extLst>
          </p:cNvPr>
          <p:cNvGraphicFramePr>
            <a:graphicFrameLocks noGrp="1"/>
          </p:cNvGraphicFramePr>
          <p:nvPr/>
        </p:nvGraphicFramePr>
        <p:xfrm>
          <a:off x="6497538" y="1830888"/>
          <a:ext cx="1556875" cy="3101296"/>
        </p:xfrm>
        <a:graphic>
          <a:graphicData uri="http://schemas.openxmlformats.org/drawingml/2006/table">
            <a:tbl>
              <a:tblPr/>
              <a:tblGrid>
                <a:gridCol w="197328">
                  <a:extLst>
                    <a:ext uri="{9D8B030D-6E8A-4147-A177-3AD203B41FA5}">
                      <a16:colId xmlns:a16="http://schemas.microsoft.com/office/drawing/2014/main" val="20000"/>
                    </a:ext>
                  </a:extLst>
                </a:gridCol>
                <a:gridCol w="1359547">
                  <a:extLst>
                    <a:ext uri="{9D8B030D-6E8A-4147-A177-3AD203B41FA5}">
                      <a16:colId xmlns:a16="http://schemas.microsoft.com/office/drawing/2014/main" val="20001"/>
                    </a:ext>
                  </a:extLst>
                </a:gridCol>
              </a:tblGrid>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Excitable</a:t>
                      </a:r>
                    </a:p>
                  </a:txBody>
                  <a:tcPr marL="68575" marR="68575" marT="34288" marB="34288"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0"/>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Skeptical</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1"/>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Cautious</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2"/>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rebuchet MS" charset="0"/>
                          <a:ea typeface="Trebuchet MS" charset="0"/>
                          <a:cs typeface="Trebuchet MS" charset="0"/>
                        </a:rPr>
                        <a:t>Reserved</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3"/>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Leisurely</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4"/>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Bold</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5"/>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Mischievous</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6"/>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Colorful</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7"/>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Imaginative</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8"/>
                  </a:ext>
                </a:extLst>
              </a:tr>
              <a:tr h="254527">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Diligent</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09"/>
                  </a:ext>
                </a:extLst>
              </a:tr>
              <a:tr h="243028">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bg1"/>
                        </a:solidFill>
                        <a:effectLst/>
                        <a:latin typeface="Trebuchet MS" charset="0"/>
                        <a:ea typeface="Trebuchet MS" charset="0"/>
                        <a:cs typeface="Trebuchet MS" charset="0"/>
                      </a:endParaRPr>
                    </a:p>
                  </a:txBody>
                  <a:tcPr marL="68575" marR="68575" marT="34288" marB="34288" anchor="ctr" horzOverflow="overflow">
                    <a:lnL w="12700" cap="flat" cmpd="sng" algn="ctr">
                      <a:no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001A"/>
                    </a:solidFill>
                  </a:tcPr>
                </a:tc>
                <a:tc>
                  <a:txBody>
                    <a:bodyPr/>
                    <a:lstStyle>
                      <a:lvl1pPr marL="90488" eaLnBrk="0" hangingPunct="0">
                        <a:spcBef>
                          <a:spcPct val="20000"/>
                        </a:spcBef>
                        <a:buFont typeface="Arial" charset="0"/>
                        <a:defRPr sz="2800">
                          <a:solidFill>
                            <a:schemeClr val="tx1"/>
                          </a:solidFill>
                          <a:latin typeface="Franklin Gothic Book" charset="0"/>
                          <a:ea typeface="ＭＳ Ｐゴシック" charset="-128"/>
                        </a:defRPr>
                      </a:lvl1pPr>
                      <a:lvl2pPr marL="742950" indent="-285750" eaLnBrk="0" hangingPunct="0">
                        <a:spcBef>
                          <a:spcPct val="20000"/>
                        </a:spcBef>
                        <a:buFont typeface="Arial" charset="0"/>
                        <a:defRPr sz="2400">
                          <a:solidFill>
                            <a:schemeClr val="tx1"/>
                          </a:solidFill>
                          <a:latin typeface="Franklin Gothic Book" charset="0"/>
                          <a:ea typeface="ＭＳ Ｐゴシック" charset="-128"/>
                        </a:defRPr>
                      </a:lvl2pPr>
                      <a:lvl3pPr marL="1143000" indent="-228600" eaLnBrk="0" hangingPunct="0">
                        <a:spcBef>
                          <a:spcPct val="20000"/>
                        </a:spcBef>
                        <a:buFont typeface="Arial" charset="0"/>
                        <a:defRPr sz="2000">
                          <a:solidFill>
                            <a:schemeClr val="tx1"/>
                          </a:solidFill>
                          <a:latin typeface="Franklin Gothic Book" charset="0"/>
                          <a:ea typeface="ＭＳ Ｐゴシック" charset="-128"/>
                        </a:defRPr>
                      </a:lvl3pPr>
                      <a:lvl4pPr marL="1600200" indent="-228600" eaLnBrk="0" hangingPunct="0">
                        <a:spcBef>
                          <a:spcPct val="20000"/>
                        </a:spcBef>
                        <a:buFont typeface="Arial" charset="0"/>
                        <a:defRPr>
                          <a:solidFill>
                            <a:schemeClr val="tx1"/>
                          </a:solidFill>
                          <a:latin typeface="Franklin Gothic Book" charset="0"/>
                          <a:ea typeface="ＭＳ Ｐゴシック" charset="-128"/>
                        </a:defRPr>
                      </a:lvl4pPr>
                      <a:lvl5pPr marL="2057400" indent="-228600" eaLnBrk="0" hangingPunct="0">
                        <a:spcBef>
                          <a:spcPct val="20000"/>
                        </a:spcBef>
                        <a:buFont typeface="Arial" charset="0"/>
                        <a:defRPr>
                          <a:solidFill>
                            <a:schemeClr val="tx1"/>
                          </a:solidFill>
                          <a:latin typeface="Franklin Gothic Book"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Franklin Gothic Book" charset="0"/>
                          <a:ea typeface="ＭＳ Ｐゴシック" charset="-128"/>
                        </a:defRPr>
                      </a:lvl9p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rebuchet MS" charset="0"/>
                          <a:ea typeface="Trebuchet MS" charset="0"/>
                          <a:cs typeface="Trebuchet MS" charset="0"/>
                        </a:rPr>
                        <a:t>Dutiful</a:t>
                      </a:r>
                    </a:p>
                  </a:txBody>
                  <a:tcPr marL="68575" marR="68575" marT="34288" marB="3428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85000"/>
                        <a:alpha val="94510"/>
                      </a:schemeClr>
                    </a:solidFill>
                  </a:tcPr>
                </a:tc>
                <a:extLst>
                  <a:ext uri="{0D108BD9-81ED-4DB2-BD59-A6C34878D82A}">
                    <a16:rowId xmlns:a16="http://schemas.microsoft.com/office/drawing/2014/main" val="10010"/>
                  </a:ext>
                </a:extLst>
              </a:tr>
            </a:tbl>
          </a:graphicData>
        </a:graphic>
      </p:graphicFrame>
      <p:sp>
        <p:nvSpPr>
          <p:cNvPr id="13" name="Content Placeholder 3">
            <a:extLst>
              <a:ext uri="{FF2B5EF4-FFF2-40B4-BE49-F238E27FC236}">
                <a16:creationId xmlns:a16="http://schemas.microsoft.com/office/drawing/2014/main" id="{0219BD01-611E-289A-385F-3AFBC405DEA0}"/>
              </a:ext>
            </a:extLst>
          </p:cNvPr>
          <p:cNvSpPr txBox="1">
            <a:spLocks/>
          </p:cNvSpPr>
          <p:nvPr/>
        </p:nvSpPr>
        <p:spPr>
          <a:xfrm>
            <a:off x="389956" y="1396175"/>
            <a:ext cx="4649670" cy="3144441"/>
          </a:xfrm>
          <a:prstGeom prst="rect">
            <a:avLst/>
          </a:prstGeom>
        </p:spPr>
        <p:txBody>
          <a:bodyPr vert="horz" wrap="square" lIns="0" tIns="45720" rIns="0" bIns="45720" rtlCol="0" anchor="t">
            <a:noAutofit/>
          </a:bodyPr>
          <a:lstStyle>
            <a:lvl1pPr marL="0" indent="0" algn="l" defTabSz="914400" rtl="0" eaLnBrk="1" latinLnBrk="0" hangingPunct="1">
              <a:lnSpc>
                <a:spcPct val="100000"/>
              </a:lnSpc>
              <a:spcBef>
                <a:spcPts val="0"/>
              </a:spcBef>
              <a:spcAft>
                <a:spcPts val="400"/>
              </a:spcAft>
              <a:buClr>
                <a:schemeClr val="accent1"/>
              </a:buClr>
              <a:buSzPct val="100000"/>
              <a:buFont typeface="Calibri" panose="020F0502020204030204" pitchFamily="34" charset="0"/>
              <a:buNone/>
              <a:tabLst/>
              <a:defRPr lang="en-US" sz="2000" kern="1200" dirty="0">
                <a:solidFill>
                  <a:schemeClr val="tx1">
                    <a:lumMod val="75000"/>
                    <a:lumOff val="25000"/>
                  </a:schemeClr>
                </a:solidFill>
                <a:latin typeface="+mn-lt"/>
                <a:ea typeface="+mn-ea"/>
                <a:cs typeface="+mn-cs"/>
              </a:defRPr>
            </a:lvl1pPr>
            <a:lvl2pPr marL="346075" indent="-173038" algn="l" defTabSz="914400" rtl="0" eaLnBrk="1" latinLnBrk="0" hangingPunct="1">
              <a:lnSpc>
                <a:spcPct val="100000"/>
              </a:lnSpc>
              <a:spcBef>
                <a:spcPts val="600"/>
              </a:spcBef>
              <a:spcAft>
                <a:spcPts val="600"/>
              </a:spcAft>
              <a:buClr>
                <a:srgbClr val="BD582C"/>
              </a:buClr>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2pPr>
            <a:lvl3pPr marL="460375" indent="-114300" algn="l" defTabSz="914400" rtl="0" eaLnBrk="1" latinLnBrk="0" hangingPunct="1">
              <a:lnSpc>
                <a:spcPct val="100000"/>
              </a:lnSpc>
              <a:spcBef>
                <a:spcPts val="600"/>
              </a:spcBef>
              <a:spcAft>
                <a:spcPts val="600"/>
              </a:spcAft>
              <a:buClr>
                <a:schemeClr val="tx1">
                  <a:lumMod val="75000"/>
                  <a:lumOff val="25000"/>
                </a:schemeClr>
              </a:buClr>
              <a:buFont typeface="AppleSymbols" panose="02000000000000000000" pitchFamily="2" charset="-79"/>
              <a:buChar char="⏤"/>
              <a:tabLst/>
              <a:defRPr lang="en-US" sz="1400" kern="1200" dirty="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1400" kern="1200" dirty="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lang="en-US" sz="1400" kern="1200" dirty="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7175" lvl="1" indent="-257175">
              <a:spcBef>
                <a:spcPts val="0"/>
              </a:spcBef>
              <a:spcAft>
                <a:spcPts val="1350"/>
              </a:spcAft>
              <a:buFont typeface="Arial" panose="020B0604020202020204" pitchFamily="34" charset="0"/>
              <a:buNone/>
            </a:pPr>
            <a:r>
              <a:rPr lang="en-US" sz="1600" b="1" dirty="0"/>
              <a:t>It is an interpersonal trigger and diminisher reaction</a:t>
            </a:r>
          </a:p>
          <a:p>
            <a:pPr marL="257175" lvl="1" indent="-257175">
              <a:spcBef>
                <a:spcPts val="0"/>
              </a:spcBef>
              <a:spcAft>
                <a:spcPts val="1350"/>
              </a:spcAft>
              <a:buFont typeface="Symbol" panose="05050102010706020507" pitchFamily="18" charset="2"/>
              <a:buChar char=""/>
            </a:pPr>
            <a:r>
              <a:rPr lang="en-US" sz="1600" dirty="0"/>
              <a:t>When a colleague has a </a:t>
            </a:r>
            <a:r>
              <a:rPr lang="en-US" sz="1600" dirty="0">
                <a:solidFill>
                  <a:srgbClr val="C00000"/>
                </a:solidFill>
              </a:rPr>
              <a:t>vulnerability moment </a:t>
            </a:r>
            <a:r>
              <a:rPr lang="en-US" sz="1600" dirty="0"/>
              <a:t>and derails, people often pull away creating distance. </a:t>
            </a:r>
          </a:p>
          <a:p>
            <a:pPr marL="257175" lvl="1" indent="-257175">
              <a:spcBef>
                <a:spcPts val="0"/>
              </a:spcBef>
              <a:spcAft>
                <a:spcPts val="1350"/>
              </a:spcAft>
              <a:buFont typeface="Symbol" panose="05050102010706020507" pitchFamily="18" charset="2"/>
              <a:buChar char=""/>
            </a:pPr>
            <a:r>
              <a:rPr lang="en-US" sz="1600" dirty="0"/>
              <a:t>People often personalize the colleague’s actions and respond emotionally themselves, triggering their own derailers. Hence the </a:t>
            </a:r>
            <a:r>
              <a:rPr lang="en-US" sz="1600" dirty="0">
                <a:solidFill>
                  <a:srgbClr val="C00000"/>
                </a:solidFill>
              </a:rPr>
              <a:t>domino reaction.</a:t>
            </a:r>
          </a:p>
          <a:p>
            <a:pPr marL="257175" lvl="1" indent="-257175">
              <a:spcBef>
                <a:spcPts val="0"/>
              </a:spcBef>
              <a:spcAft>
                <a:spcPts val="1350"/>
              </a:spcAft>
              <a:buFont typeface="Symbol" panose="05050102010706020507" pitchFamily="18" charset="2"/>
              <a:buChar char=""/>
            </a:pPr>
            <a:r>
              <a:rPr lang="en-US" sz="1600" dirty="0"/>
              <a:t>Later, there can be distance, awkwardness, or conflict. We call this a </a:t>
            </a:r>
            <a:r>
              <a:rPr lang="en-US" sz="1600" dirty="0">
                <a:solidFill>
                  <a:srgbClr val="C00000"/>
                </a:solidFill>
              </a:rPr>
              <a:t>diminisher effect.</a:t>
            </a:r>
          </a:p>
          <a:p>
            <a:pPr marL="257175" lvl="1" indent="-257175">
              <a:spcBef>
                <a:spcPts val="0"/>
              </a:spcBef>
              <a:spcAft>
                <a:spcPts val="1350"/>
              </a:spcAft>
              <a:buFont typeface="Symbol" panose="05050102010706020507" pitchFamily="18" charset="2"/>
              <a:buChar char=""/>
            </a:pPr>
            <a:r>
              <a:rPr lang="en-US" sz="1600" dirty="0"/>
              <a:t>It doesn’t have to be this way…..</a:t>
            </a:r>
          </a:p>
          <a:p>
            <a:pPr marL="600075" lvl="1" indent="-257175">
              <a:spcBef>
                <a:spcPts val="0"/>
              </a:spcBef>
              <a:spcAft>
                <a:spcPts val="1350"/>
              </a:spcAft>
              <a:buFont typeface="Symbol" panose="05050102010706020507" pitchFamily="18" charset="2"/>
              <a:buChar char=""/>
            </a:pPr>
            <a:endParaRPr lang="en-US" sz="1500" dirty="0"/>
          </a:p>
          <a:p>
            <a:pPr>
              <a:spcAft>
                <a:spcPts val="1350"/>
              </a:spcAft>
            </a:pPr>
            <a:endParaRPr lang="en-US" sz="1500" dirty="0"/>
          </a:p>
        </p:txBody>
      </p:sp>
      <p:sp>
        <p:nvSpPr>
          <p:cNvPr id="3" name="TextBox 2">
            <a:extLst>
              <a:ext uri="{FF2B5EF4-FFF2-40B4-BE49-F238E27FC236}">
                <a16:creationId xmlns:a16="http://schemas.microsoft.com/office/drawing/2014/main" id="{DD028B43-2ECA-1BC1-96CD-5F9412FB39B3}"/>
              </a:ext>
            </a:extLst>
          </p:cNvPr>
          <p:cNvSpPr txBox="1"/>
          <p:nvPr/>
        </p:nvSpPr>
        <p:spPr>
          <a:xfrm>
            <a:off x="694366" y="4731173"/>
            <a:ext cx="3619339" cy="1246495"/>
          </a:xfrm>
          <a:prstGeom prst="rect">
            <a:avLst/>
          </a:prstGeom>
          <a:solidFill>
            <a:schemeClr val="accent2"/>
          </a:solidFill>
        </p:spPr>
        <p:txBody>
          <a:bodyPr wrap="square" rtlCol="0">
            <a:spAutoFit/>
          </a:bodyPr>
          <a:lstStyle/>
          <a:p>
            <a:r>
              <a:rPr lang="en-US" sz="1500" b="1" u="sng" dirty="0">
                <a:solidFill>
                  <a:schemeClr val="bg1"/>
                </a:solidFill>
              </a:rPr>
              <a:t>Example: </a:t>
            </a:r>
          </a:p>
          <a:p>
            <a:r>
              <a:rPr lang="en-US" sz="1500" dirty="0">
                <a:solidFill>
                  <a:schemeClr val="bg1"/>
                </a:solidFill>
              </a:rPr>
              <a:t>Excitable: Intense</a:t>
            </a:r>
            <a:r>
              <a:rPr lang="en-US" sz="1500" dirty="0">
                <a:solidFill>
                  <a:schemeClr val="bg1"/>
                </a:solidFill>
                <a:sym typeface="Wingdings" panose="05000000000000000000" pitchFamily="2" charset="2"/>
              </a:rPr>
              <a:t> Volatile</a:t>
            </a:r>
          </a:p>
          <a:p>
            <a:r>
              <a:rPr lang="en-US" sz="1500" dirty="0">
                <a:solidFill>
                  <a:schemeClr val="bg1"/>
                </a:solidFill>
                <a:sym typeface="Wingdings" panose="05000000000000000000" pitchFamily="2" charset="2"/>
              </a:rPr>
              <a:t>Bold: Confident  Arrogant</a:t>
            </a:r>
          </a:p>
          <a:p>
            <a:r>
              <a:rPr lang="en-US" sz="1500" dirty="0">
                <a:solidFill>
                  <a:schemeClr val="bg1"/>
                </a:solidFill>
                <a:sym typeface="Wingdings" panose="05000000000000000000" pitchFamily="2" charset="2"/>
              </a:rPr>
              <a:t>Skeptical: Perceptive  Distrustful</a:t>
            </a:r>
          </a:p>
          <a:p>
            <a:r>
              <a:rPr lang="en-US" sz="1500" dirty="0">
                <a:solidFill>
                  <a:schemeClr val="bg1"/>
                </a:solidFill>
                <a:sym typeface="Wingdings" panose="05000000000000000000" pitchFamily="2" charset="2"/>
              </a:rPr>
              <a:t>Leisurely: Agreeable Passive </a:t>
            </a:r>
            <a:r>
              <a:rPr lang="en-US" sz="1500" dirty="0" err="1">
                <a:solidFill>
                  <a:schemeClr val="bg1"/>
                </a:solidFill>
                <a:sym typeface="Wingdings" panose="05000000000000000000" pitchFamily="2" charset="2"/>
              </a:rPr>
              <a:t>Agressive</a:t>
            </a:r>
            <a:endParaRPr lang="en-US" sz="1500" dirty="0">
              <a:solidFill>
                <a:schemeClr val="bg1"/>
              </a:solidFill>
            </a:endParaRPr>
          </a:p>
        </p:txBody>
      </p:sp>
      <p:sp>
        <p:nvSpPr>
          <p:cNvPr id="4" name="TextBox 3">
            <a:extLst>
              <a:ext uri="{FF2B5EF4-FFF2-40B4-BE49-F238E27FC236}">
                <a16:creationId xmlns:a16="http://schemas.microsoft.com/office/drawing/2014/main" id="{E5D2ACDF-E228-39F8-E94E-94A23520B011}"/>
              </a:ext>
            </a:extLst>
          </p:cNvPr>
          <p:cNvSpPr txBox="1"/>
          <p:nvPr/>
        </p:nvSpPr>
        <p:spPr>
          <a:xfrm>
            <a:off x="6093218" y="1408651"/>
            <a:ext cx="2365513" cy="369332"/>
          </a:xfrm>
          <a:prstGeom prst="rect">
            <a:avLst/>
          </a:prstGeom>
          <a:noFill/>
        </p:spPr>
        <p:txBody>
          <a:bodyPr wrap="square" rtlCol="0">
            <a:spAutoFit/>
          </a:bodyPr>
          <a:lstStyle/>
          <a:p>
            <a:r>
              <a:rPr lang="en-US" b="1" dirty="0"/>
              <a:t>Hogan Derailers (HDS)</a:t>
            </a:r>
          </a:p>
        </p:txBody>
      </p:sp>
    </p:spTree>
    <p:extLst>
      <p:ext uri="{BB962C8B-B14F-4D97-AF65-F5344CB8AC3E}">
        <p14:creationId xmlns:p14="http://schemas.microsoft.com/office/powerpoint/2010/main" val="110783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F5E3F-6DF7-26BC-B2A7-119174ED68D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0F0F665-10C6-CC88-FE2F-11DBEB1A19E1}"/>
              </a:ext>
            </a:extLst>
          </p:cNvPr>
          <p:cNvSpPr>
            <a:spLocks noGrp="1"/>
          </p:cNvSpPr>
          <p:nvPr>
            <p:ph type="title"/>
          </p:nvPr>
        </p:nvSpPr>
        <p:spPr/>
        <p:txBody>
          <a:bodyPr>
            <a:normAutofit/>
          </a:bodyPr>
          <a:lstStyle/>
          <a:p>
            <a:r>
              <a:rPr lang="en-US" dirty="0"/>
              <a:t>Resources &amp; More Resources! </a:t>
            </a:r>
            <a:endParaRPr lang="en-US" i="1" dirty="0"/>
          </a:p>
        </p:txBody>
      </p:sp>
      <p:sp>
        <p:nvSpPr>
          <p:cNvPr id="9" name="Content Placeholder 8">
            <a:extLst>
              <a:ext uri="{FF2B5EF4-FFF2-40B4-BE49-F238E27FC236}">
                <a16:creationId xmlns:a16="http://schemas.microsoft.com/office/drawing/2014/main" id="{7E82FB1C-A6B9-10BD-CB07-6C898BF401A9}"/>
              </a:ext>
            </a:extLst>
          </p:cNvPr>
          <p:cNvSpPr>
            <a:spLocks noGrp="1"/>
          </p:cNvSpPr>
          <p:nvPr>
            <p:ph sz="half" idx="1"/>
          </p:nvPr>
        </p:nvSpPr>
        <p:spPr>
          <a:xfrm>
            <a:off x="383544" y="1635948"/>
            <a:ext cx="3886200" cy="4351338"/>
          </a:xfrm>
        </p:spPr>
        <p:txBody>
          <a:bodyPr>
            <a:normAutofit/>
          </a:bodyPr>
          <a:lstStyle/>
          <a:p>
            <a:pPr marL="171450" indent="-214313" defTabSz="569119" eaLnBrk="1" hangingPunct="1">
              <a:spcBef>
                <a:spcPct val="0"/>
              </a:spcBef>
              <a:buClr>
                <a:srgbClr val="115FA4"/>
              </a:buClr>
              <a:buFont typeface="Arial" panose="020B0604020202020204" pitchFamily="34" charset="0"/>
              <a:buChar char="•"/>
              <a:defRPr/>
            </a:pPr>
            <a:endParaRPr lang="en-US" altLang="en-US" sz="1600" kern="0" dirty="0">
              <a:solidFill>
                <a:srgbClr val="000000"/>
              </a:solidFill>
              <a:latin typeface="Arial"/>
              <a:cs typeface="Arial"/>
              <a:sym typeface="Arial"/>
            </a:endParaRPr>
          </a:p>
          <a:p>
            <a:pPr marL="0" indent="0" defTabSz="569119" eaLnBrk="1" hangingPunct="1">
              <a:spcBef>
                <a:spcPct val="0"/>
              </a:spcBef>
              <a:buNone/>
              <a:defRPr/>
            </a:pPr>
            <a:r>
              <a:rPr lang="en-US" altLang="en-US" sz="1600" dirty="0">
                <a:solidFill>
                  <a:srgbClr val="115FA4"/>
                </a:solidFill>
                <a:latin typeface="Arial"/>
                <a:cs typeface="Calibri Light" panose="020F0302020204030204" pitchFamily="34" charset="0"/>
                <a:sym typeface="Arial"/>
              </a:rPr>
              <a:t>Additional </a:t>
            </a:r>
            <a:r>
              <a:rPr lang="en-US" altLang="en-US" sz="1600" b="1" dirty="0">
                <a:solidFill>
                  <a:srgbClr val="115FA4"/>
                </a:solidFill>
                <a:latin typeface="Arial"/>
                <a:cs typeface="Calibri Light" panose="020F0302020204030204" pitchFamily="34" charset="0"/>
                <a:sym typeface="Arial"/>
              </a:rPr>
              <a:t>resources</a:t>
            </a:r>
            <a:r>
              <a:rPr lang="en-US" altLang="en-US" sz="1600" dirty="0">
                <a:solidFill>
                  <a:srgbClr val="115FA4"/>
                </a:solidFill>
                <a:latin typeface="Arial"/>
                <a:cs typeface="Calibri Light" panose="020F0302020204030204" pitchFamily="34" charset="0"/>
                <a:sym typeface="Arial"/>
              </a:rPr>
              <a:t> available: Click </a:t>
            </a:r>
            <a:r>
              <a:rPr lang="en-US" altLang="en-US" sz="1600" dirty="0">
                <a:solidFill>
                  <a:srgbClr val="115FA4"/>
                </a:solidFill>
                <a:latin typeface="Arial"/>
                <a:cs typeface="Calibri Light" panose="020F0302020204030204" pitchFamily="34" charset="0"/>
                <a:sym typeface="Arial"/>
                <a:hlinkClick r:id="rId3"/>
              </a:rPr>
              <a:t>HERE</a:t>
            </a:r>
            <a:r>
              <a:rPr lang="en-US" altLang="en-US" sz="1600" dirty="0">
                <a:solidFill>
                  <a:srgbClr val="115FA4"/>
                </a:solidFill>
                <a:latin typeface="Arial"/>
                <a:cs typeface="Calibri Light" panose="020F0302020204030204" pitchFamily="34" charset="0"/>
                <a:sym typeface="Arial"/>
              </a:rPr>
              <a:t> and request any or all below:</a:t>
            </a:r>
            <a:br>
              <a:rPr lang="en-US" altLang="en-US" sz="1600" dirty="0">
                <a:solidFill>
                  <a:srgbClr val="115FA4"/>
                </a:solidFill>
                <a:latin typeface="Arial"/>
                <a:cs typeface="Calibri Light" panose="020F0302020204030204" pitchFamily="34" charset="0"/>
                <a:sym typeface="Arial"/>
              </a:rPr>
            </a:br>
            <a:endParaRPr lang="en-US" altLang="en-US" sz="1600" dirty="0">
              <a:solidFill>
                <a:srgbClr val="115FA4"/>
              </a:solidFill>
              <a:latin typeface="Arial"/>
              <a:cs typeface="Calibri Light" panose="020F0302020204030204" pitchFamily="34" charset="0"/>
              <a:sym typeface="Arial"/>
            </a:endParaRPr>
          </a:p>
          <a:p>
            <a:pPr marL="342900" lvl="1" indent="-342900" defTabSz="569119">
              <a:spcBef>
                <a:spcPct val="0"/>
              </a:spcBef>
              <a:spcAft>
                <a:spcPts val="1200"/>
              </a:spcAft>
              <a:buClr>
                <a:srgbClr val="115FA4"/>
              </a:buClr>
              <a:buFont typeface="+mj-lt"/>
              <a:buAutoNum type="arabicPeriod"/>
              <a:defRPr/>
            </a:pPr>
            <a:r>
              <a:rPr lang="en-US" altLang="en-US" sz="1200" dirty="0">
                <a:solidFill>
                  <a:schemeClr val="tx1"/>
                </a:solidFill>
                <a:latin typeface="Arial"/>
                <a:cs typeface="Calibri Light" panose="020F0302020204030204" pitchFamily="34" charset="0"/>
                <a:sym typeface="Arial"/>
              </a:rPr>
              <a:t>Information Guide on most commonly used assessments (how to use, how we rate them, are they valid and more)</a:t>
            </a:r>
          </a:p>
          <a:p>
            <a:pPr marL="342900" lvl="1" indent="-342900" defTabSz="569119">
              <a:spcBef>
                <a:spcPct val="0"/>
              </a:spcBef>
              <a:spcAft>
                <a:spcPts val="1200"/>
              </a:spcAft>
              <a:buClr>
                <a:srgbClr val="115FA4"/>
              </a:buClr>
              <a:buFont typeface="+mj-lt"/>
              <a:buAutoNum type="arabicPeriod"/>
              <a:defRPr/>
            </a:pPr>
            <a:r>
              <a:rPr lang="en-US" altLang="en-US" sz="1200" dirty="0">
                <a:solidFill>
                  <a:schemeClr val="tx1"/>
                </a:solidFill>
                <a:latin typeface="Arial"/>
                <a:cs typeface="Calibri Light" panose="020F0302020204030204" pitchFamily="34" charset="0"/>
                <a:sym typeface="Arial"/>
              </a:rPr>
              <a:t>Free introductory </a:t>
            </a:r>
            <a:r>
              <a:rPr lang="en-US" altLang="en-US" sz="1200" b="1" dirty="0">
                <a:solidFill>
                  <a:schemeClr val="tx1"/>
                </a:solidFill>
                <a:latin typeface="Arial"/>
                <a:cs typeface="Calibri Light" panose="020F0302020204030204" pitchFamily="34" charset="0"/>
                <a:sym typeface="Arial"/>
              </a:rPr>
              <a:t>GRPI</a:t>
            </a:r>
            <a:r>
              <a:rPr lang="en-US" altLang="en-US" sz="1200" dirty="0">
                <a:solidFill>
                  <a:schemeClr val="tx1"/>
                </a:solidFill>
                <a:latin typeface="Arial"/>
                <a:cs typeface="Calibri Light" panose="020F0302020204030204" pitchFamily="34" charset="0"/>
                <a:sym typeface="Arial"/>
              </a:rPr>
              <a:t> assessment </a:t>
            </a:r>
          </a:p>
          <a:p>
            <a:pPr marL="300037" lvl="1" indent="-342900" defTabSz="569119" eaLnBrk="1" hangingPunct="1">
              <a:spcBef>
                <a:spcPct val="0"/>
              </a:spcBef>
              <a:spcAft>
                <a:spcPts val="1200"/>
              </a:spcAft>
              <a:buClr>
                <a:srgbClr val="115FA4"/>
              </a:buClr>
              <a:buFont typeface="+mj-lt"/>
              <a:buAutoNum type="arabicPeriod"/>
              <a:defRPr/>
            </a:pPr>
            <a:r>
              <a:rPr lang="en-US" sz="1200" dirty="0">
                <a:solidFill>
                  <a:schemeClr val="tx1"/>
                </a:solidFill>
                <a:latin typeface="Arial"/>
                <a:cs typeface="Calibri Light" panose="020F0302020204030204" pitchFamily="34" charset="0"/>
                <a:sym typeface="Arial"/>
              </a:rPr>
              <a:t>Free article on your team’s high performance “</a:t>
            </a:r>
            <a:r>
              <a:rPr lang="en-US" sz="1200" b="1" dirty="0">
                <a:solidFill>
                  <a:schemeClr val="tx1"/>
                </a:solidFill>
                <a:latin typeface="Arial"/>
                <a:cs typeface="Calibri Light" panose="020F0302020204030204" pitchFamily="34" charset="0"/>
                <a:sym typeface="Arial"/>
              </a:rPr>
              <a:t>TQ –“Team Intelligence</a:t>
            </a:r>
            <a:r>
              <a:rPr lang="en-US" sz="1200" dirty="0">
                <a:solidFill>
                  <a:schemeClr val="tx1"/>
                </a:solidFill>
                <a:latin typeface="Arial"/>
                <a:cs typeface="Calibri Light" panose="020F0302020204030204" pitchFamily="34" charset="0"/>
                <a:sym typeface="Arial"/>
              </a:rPr>
              <a:t>” </a:t>
            </a:r>
          </a:p>
          <a:p>
            <a:pPr marL="300037" lvl="1" indent="-342900" defTabSz="569119" eaLnBrk="1" hangingPunct="1">
              <a:spcBef>
                <a:spcPct val="0"/>
              </a:spcBef>
              <a:spcAft>
                <a:spcPts val="1200"/>
              </a:spcAft>
              <a:buClr>
                <a:srgbClr val="115FA4"/>
              </a:buClr>
              <a:buFont typeface="+mj-lt"/>
              <a:buAutoNum type="arabicPeriod"/>
              <a:defRPr/>
            </a:pPr>
            <a:r>
              <a:rPr lang="en-US" sz="1200" dirty="0">
                <a:solidFill>
                  <a:schemeClr val="tx1"/>
                </a:solidFill>
                <a:latin typeface="Arial"/>
                <a:cs typeface="Calibri Light" panose="020F0302020204030204" pitchFamily="34" charset="0"/>
                <a:sym typeface="Arial"/>
              </a:rPr>
              <a:t>Free </a:t>
            </a:r>
            <a:r>
              <a:rPr lang="en-US" sz="1200" b="1" dirty="0">
                <a:solidFill>
                  <a:schemeClr val="tx1"/>
                </a:solidFill>
                <a:latin typeface="Arial"/>
                <a:cs typeface="Calibri Light" panose="020F0302020204030204" pitchFamily="34" charset="0"/>
                <a:sym typeface="Arial"/>
              </a:rPr>
              <a:t>consultation</a:t>
            </a:r>
            <a:r>
              <a:rPr lang="en-US" sz="1200" dirty="0">
                <a:solidFill>
                  <a:schemeClr val="tx1"/>
                </a:solidFill>
                <a:latin typeface="Arial"/>
                <a:cs typeface="Calibri Light" panose="020F0302020204030204" pitchFamily="34" charset="0"/>
                <a:sym typeface="Arial"/>
              </a:rPr>
              <a:t> with Amy &amp; Charley on team development needs/”The Lab”</a:t>
            </a:r>
          </a:p>
          <a:p>
            <a:pPr marL="0" lvl="1" indent="0" defTabSz="569119">
              <a:spcBef>
                <a:spcPct val="0"/>
              </a:spcBef>
              <a:spcAft>
                <a:spcPts val="1200"/>
              </a:spcAft>
              <a:buClr>
                <a:srgbClr val="115FA4"/>
              </a:buClr>
              <a:buNone/>
              <a:defRPr/>
            </a:pPr>
            <a:r>
              <a:rPr lang="en-US" altLang="en-US" sz="1200" b="1" dirty="0">
                <a:solidFill>
                  <a:srgbClr val="115FA4"/>
                </a:solidFill>
                <a:latin typeface="Arial"/>
                <a:cs typeface="Calibri" panose="020F0502020204030204" pitchFamily="34" charset="0"/>
                <a:sym typeface="Arial"/>
              </a:rPr>
              <a:t>Click </a:t>
            </a:r>
            <a:r>
              <a:rPr lang="en-US" altLang="en-US" sz="1200" kern="0" dirty="0">
                <a:solidFill>
                  <a:schemeClr val="tx1"/>
                </a:solidFill>
                <a:latin typeface="Arial"/>
                <a:cs typeface="Calibri Light" panose="020F0302020204030204" pitchFamily="34" charset="0"/>
                <a:sym typeface="Arial"/>
              </a:rPr>
              <a:t>Link to last session </a:t>
            </a:r>
            <a:r>
              <a:rPr lang="en-US" altLang="en-US" sz="1200" kern="0" dirty="0">
                <a:solidFill>
                  <a:schemeClr val="tx1"/>
                </a:solidFill>
                <a:latin typeface="Arial"/>
                <a:cs typeface="Calibri Light" panose="020F0302020204030204" pitchFamily="34" charset="0"/>
                <a:sym typeface="Arial"/>
                <a:hlinkClick r:id="rId4"/>
              </a:rPr>
              <a:t>Sept assessment ll45</a:t>
            </a:r>
            <a:r>
              <a:rPr lang="en-US" altLang="en-US" sz="1200" kern="0" dirty="0">
                <a:solidFill>
                  <a:schemeClr val="tx1"/>
                </a:solidFill>
                <a:latin typeface="Arial"/>
                <a:cs typeface="Arial"/>
                <a:sym typeface="Arial"/>
                <a:hlinkClick r:id="rId4"/>
              </a:rPr>
              <a:t>:  </a:t>
            </a:r>
            <a:r>
              <a:rPr lang="en-US" altLang="en-US" sz="1200" kern="0" dirty="0">
                <a:solidFill>
                  <a:schemeClr val="tx1"/>
                </a:solidFill>
                <a:latin typeface="Arial"/>
                <a:cs typeface="Arial"/>
                <a:sym typeface="Arial"/>
              </a:rPr>
              <a:t>on individual assessments</a:t>
            </a:r>
          </a:p>
          <a:p>
            <a:pPr marL="300037" lvl="1" indent="-342900" defTabSz="569119" eaLnBrk="1" hangingPunct="1">
              <a:spcBef>
                <a:spcPct val="0"/>
              </a:spcBef>
              <a:spcAft>
                <a:spcPts val="1200"/>
              </a:spcAft>
              <a:buClr>
                <a:srgbClr val="115FA4"/>
              </a:buClr>
              <a:buFont typeface="+mj-lt"/>
              <a:buAutoNum type="arabicPeriod"/>
              <a:defRPr/>
            </a:pPr>
            <a:endParaRPr lang="en-US" sz="1400" dirty="0">
              <a:solidFill>
                <a:schemeClr val="tx1"/>
              </a:solidFill>
              <a:latin typeface="Arial"/>
              <a:cs typeface="Calibri Light" panose="020F0302020204030204" pitchFamily="34" charset="0"/>
              <a:sym typeface="Arial"/>
            </a:endParaRPr>
          </a:p>
          <a:p>
            <a:pPr marL="171450" lvl="1" indent="-214313" defTabSz="569119" eaLnBrk="1" hangingPunct="1">
              <a:spcBef>
                <a:spcPct val="0"/>
              </a:spcBef>
              <a:buClr>
                <a:srgbClr val="115FA4"/>
              </a:buClr>
              <a:buFont typeface="Arial" panose="020B0604020202020204" pitchFamily="34" charset="0"/>
              <a:buChar char="•"/>
              <a:defRPr/>
            </a:pPr>
            <a:endParaRPr lang="en-US" sz="1600" dirty="0">
              <a:solidFill>
                <a:srgbClr val="115FA4"/>
              </a:solidFill>
              <a:latin typeface="Arial"/>
              <a:cs typeface="Calibri Light" panose="020F0302020204030204" pitchFamily="34" charset="0"/>
              <a:sym typeface="Arial"/>
            </a:endParaRPr>
          </a:p>
          <a:p>
            <a:pPr marL="0" lvl="1" indent="0" defTabSz="569119" eaLnBrk="1" hangingPunct="1">
              <a:spcBef>
                <a:spcPct val="0"/>
              </a:spcBef>
              <a:buClr>
                <a:srgbClr val="115FA4"/>
              </a:buClr>
              <a:buNone/>
              <a:defRPr/>
            </a:pPr>
            <a:endParaRPr lang="en-US" sz="1600" dirty="0"/>
          </a:p>
          <a:p>
            <a:endParaRPr lang="en-US" dirty="0"/>
          </a:p>
        </p:txBody>
      </p:sp>
      <p:pic>
        <p:nvPicPr>
          <p:cNvPr id="12" name="Content Placeholder 11">
            <a:extLst>
              <a:ext uri="{FF2B5EF4-FFF2-40B4-BE49-F238E27FC236}">
                <a16:creationId xmlns:a16="http://schemas.microsoft.com/office/drawing/2014/main" id="{CBBDCF32-B345-5839-E647-C48F87662BA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4742535" y="2073560"/>
            <a:ext cx="3974014" cy="3148362"/>
          </a:xfrm>
        </p:spPr>
      </p:pic>
      <p:sp>
        <p:nvSpPr>
          <p:cNvPr id="5" name="Slide Number Placeholder 4">
            <a:extLst>
              <a:ext uri="{FF2B5EF4-FFF2-40B4-BE49-F238E27FC236}">
                <a16:creationId xmlns:a16="http://schemas.microsoft.com/office/drawing/2014/main" id="{89807065-E4B7-45C7-08E9-F77E935682AE}"/>
              </a:ext>
            </a:extLst>
          </p:cNvPr>
          <p:cNvSpPr>
            <a:spLocks noGrp="1"/>
          </p:cNvSpPr>
          <p:nvPr>
            <p:ph type="sldNum" sz="quarter" idx="12"/>
          </p:nvPr>
        </p:nvSpPr>
        <p:spPr/>
        <p:txBody>
          <a:bodyPr/>
          <a:lstStyle/>
          <a:p>
            <a:fld id="{6D22F896-40B5-4ADD-8801-0D06FADFA095}" type="slidenum">
              <a:rPr lang="en-US" smtClean="0"/>
              <a:t>14</a:t>
            </a:fld>
            <a:endParaRPr lang="en-US" dirty="0"/>
          </a:p>
        </p:txBody>
      </p:sp>
      <p:sp>
        <p:nvSpPr>
          <p:cNvPr id="2" name="Rectangle 1">
            <a:extLst>
              <a:ext uri="{FF2B5EF4-FFF2-40B4-BE49-F238E27FC236}">
                <a16:creationId xmlns:a16="http://schemas.microsoft.com/office/drawing/2014/main" id="{25FE3DEF-4694-043E-126E-6B7B6F887D52}"/>
              </a:ext>
            </a:extLst>
          </p:cNvPr>
          <p:cNvSpPr/>
          <p:nvPr/>
        </p:nvSpPr>
        <p:spPr bwMode="auto">
          <a:xfrm rot="10800000">
            <a:off x="4786442" y="2996119"/>
            <a:ext cx="3886200" cy="2238176"/>
          </a:xfrm>
          <a:prstGeom prst="rect">
            <a:avLst/>
          </a:prstGeom>
          <a:gradFill flip="none" rotWithShape="1">
            <a:gsLst>
              <a:gs pos="0">
                <a:schemeClr val="bg1">
                  <a:shade val="30000"/>
                  <a:satMod val="115000"/>
                  <a:alpha val="0"/>
                </a:schemeClr>
              </a:gs>
              <a:gs pos="50000">
                <a:schemeClr val="bg1">
                  <a:shade val="67500"/>
                  <a:satMod val="115000"/>
                </a:schemeClr>
              </a:gs>
              <a:gs pos="100000">
                <a:schemeClr val="bg1">
                  <a:shade val="100000"/>
                  <a:satMod val="115000"/>
                </a:scheme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1050" b="1" kern="0" dirty="0">
              <a:solidFill>
                <a:srgbClr val="000000"/>
              </a:solidFill>
              <a:latin typeface="Arial" charset="0"/>
              <a:cs typeface="Arial" charset="0"/>
              <a:sym typeface="Arial"/>
            </a:endParaRPr>
          </a:p>
        </p:txBody>
      </p:sp>
      <p:pic>
        <p:nvPicPr>
          <p:cNvPr id="3" name="Picture 2">
            <a:extLst>
              <a:ext uri="{FF2B5EF4-FFF2-40B4-BE49-F238E27FC236}">
                <a16:creationId xmlns:a16="http://schemas.microsoft.com/office/drawing/2014/main" id="{49A6D1F8-303F-6C8F-4760-B1283A9264E5}"/>
              </a:ext>
            </a:extLst>
          </p:cNvPr>
          <p:cNvPicPr>
            <a:picLocks noChangeAspect="1"/>
          </p:cNvPicPr>
          <p:nvPr/>
        </p:nvPicPr>
        <p:blipFill>
          <a:blip r:embed="rId6"/>
          <a:stretch>
            <a:fillRect/>
          </a:stretch>
        </p:blipFill>
        <p:spPr>
          <a:xfrm>
            <a:off x="134858" y="6246794"/>
            <a:ext cx="2637388" cy="409414"/>
          </a:xfrm>
          <a:prstGeom prst="rect">
            <a:avLst/>
          </a:prstGeom>
        </p:spPr>
      </p:pic>
      <p:sp>
        <p:nvSpPr>
          <p:cNvPr id="4" name="TextBox 3">
            <a:extLst>
              <a:ext uri="{FF2B5EF4-FFF2-40B4-BE49-F238E27FC236}">
                <a16:creationId xmlns:a16="http://schemas.microsoft.com/office/drawing/2014/main" id="{9012CFE0-6E65-A4A2-C141-97E7710B1D1E}"/>
              </a:ext>
            </a:extLst>
          </p:cNvPr>
          <p:cNvSpPr txBox="1"/>
          <p:nvPr/>
        </p:nvSpPr>
        <p:spPr>
          <a:xfrm>
            <a:off x="4639377" y="4747993"/>
            <a:ext cx="4397634" cy="1815882"/>
          </a:xfrm>
          <a:prstGeom prst="rect">
            <a:avLst/>
          </a:prstGeom>
          <a:noFill/>
        </p:spPr>
        <p:txBody>
          <a:bodyPr wrap="square" rtlCol="0">
            <a:spAutoFit/>
          </a:bodyPr>
          <a:lstStyle/>
          <a:p>
            <a:r>
              <a:rPr lang="en-US" sz="1400" dirty="0">
                <a:solidFill>
                  <a:srgbClr val="115FA4"/>
                </a:solidFill>
                <a:latin typeface="Arial"/>
                <a:cs typeface="Calibri Light" panose="020F0302020204030204" pitchFamily="34" charset="0"/>
              </a:rPr>
              <a:t>Condenses typical exec coaching engagement while maximizing learning </a:t>
            </a:r>
          </a:p>
          <a:p>
            <a:endParaRPr lang="en-US" sz="1400" dirty="0">
              <a:solidFill>
                <a:srgbClr val="115FA4"/>
              </a:solidFill>
              <a:latin typeface="Arial"/>
              <a:cs typeface="Calibri Light" panose="020F0302020204030204" pitchFamily="34" charset="0"/>
            </a:endParaRPr>
          </a:p>
          <a:p>
            <a:pPr marL="742950" lvl="1" indent="-285750">
              <a:buFont typeface="Arial" panose="020B0604020202020204" pitchFamily="34" charset="0"/>
              <a:buChar char="•"/>
            </a:pPr>
            <a:r>
              <a:rPr lang="en-US" sz="1400" i="1" dirty="0"/>
              <a:t>Individual Hogan Personality Feedback</a:t>
            </a:r>
          </a:p>
          <a:p>
            <a:pPr marL="742950" lvl="1" indent="-285750">
              <a:buFont typeface="Arial" panose="020B0604020202020204" pitchFamily="34" charset="0"/>
              <a:buChar char="•"/>
            </a:pPr>
            <a:r>
              <a:rPr lang="en-US" sz="1400" i="1" dirty="0"/>
              <a:t>Four 90 min. coaching sessions with (sr. peers)  </a:t>
            </a:r>
          </a:p>
          <a:p>
            <a:pPr marL="742950" lvl="1" indent="-285750">
              <a:buFont typeface="Arial" panose="020B0604020202020204" pitchFamily="34" charset="0"/>
              <a:buChar char="•"/>
            </a:pPr>
            <a:r>
              <a:rPr lang="en-US" sz="1400" i="1" dirty="0"/>
              <a:t>Strategic tools, business-based problem solving </a:t>
            </a:r>
            <a:br>
              <a:rPr lang="en-US" sz="1400" i="1" dirty="0"/>
            </a:br>
            <a:endParaRPr lang="en-US" sz="1400" i="1" dirty="0"/>
          </a:p>
          <a:p>
            <a:pPr lvl="1"/>
            <a:r>
              <a:rPr lang="en-US" altLang="en-US" sz="1400" dirty="0">
                <a:solidFill>
                  <a:srgbClr val="115FA4"/>
                </a:solidFill>
                <a:latin typeface="Arial"/>
                <a:cs typeface="Calibri Light" panose="020F0302020204030204" pitchFamily="34" charset="0"/>
                <a:sym typeface="Arial"/>
              </a:rPr>
              <a:t>Click </a:t>
            </a:r>
            <a:r>
              <a:rPr lang="en-US" altLang="en-US" sz="1400" dirty="0">
                <a:solidFill>
                  <a:srgbClr val="115FA4"/>
                </a:solidFill>
                <a:latin typeface="Arial"/>
                <a:cs typeface="Calibri Light" panose="020F0302020204030204" pitchFamily="34" charset="0"/>
                <a:sym typeface="Arial"/>
                <a:hlinkClick r:id="rId3"/>
              </a:rPr>
              <a:t>HERE</a:t>
            </a:r>
            <a:r>
              <a:rPr lang="en-US" altLang="en-US" sz="1400" dirty="0">
                <a:solidFill>
                  <a:srgbClr val="115FA4"/>
                </a:solidFill>
                <a:latin typeface="Arial"/>
                <a:cs typeface="Calibri Light" panose="020F0302020204030204" pitchFamily="34" charset="0"/>
                <a:sym typeface="Arial"/>
              </a:rPr>
              <a:t> to request information</a:t>
            </a:r>
            <a:endParaRPr lang="en-US" sz="1400" i="1" dirty="0"/>
          </a:p>
        </p:txBody>
      </p:sp>
      <p:sp>
        <p:nvSpPr>
          <p:cNvPr id="7" name="TextBox 6">
            <a:extLst>
              <a:ext uri="{FF2B5EF4-FFF2-40B4-BE49-F238E27FC236}">
                <a16:creationId xmlns:a16="http://schemas.microsoft.com/office/drawing/2014/main" id="{E5817A14-F6A7-2C54-0C2D-64B6BC183F8D}"/>
              </a:ext>
            </a:extLst>
          </p:cNvPr>
          <p:cNvSpPr txBox="1"/>
          <p:nvPr/>
        </p:nvSpPr>
        <p:spPr>
          <a:xfrm>
            <a:off x="4786442" y="1442555"/>
            <a:ext cx="3930107"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en-US" sz="1800" b="1" dirty="0">
                <a:latin typeface="Arial"/>
                <a:cs typeface="Calibri Light" panose="020F0302020204030204" pitchFamily="34" charset="0"/>
              </a:rPr>
              <a:t>Introducing “The Lab” for senior leaders</a:t>
            </a:r>
          </a:p>
        </p:txBody>
      </p:sp>
    </p:spTree>
    <p:extLst>
      <p:ext uri="{BB962C8B-B14F-4D97-AF65-F5344CB8AC3E}">
        <p14:creationId xmlns:p14="http://schemas.microsoft.com/office/powerpoint/2010/main" val="3160680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83E1-D229-E354-C9DF-1B9601B3F41A}"/>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68187F7A-080C-4DBF-0145-3BDD2885017A}"/>
              </a:ext>
            </a:extLst>
          </p:cNvPr>
          <p:cNvSpPr>
            <a:spLocks noGrp="1"/>
          </p:cNvSpPr>
          <p:nvPr>
            <p:ph idx="1"/>
          </p:nvPr>
        </p:nvSpPr>
        <p:spPr>
          <a:xfrm>
            <a:off x="1416739" y="2148886"/>
            <a:ext cx="6851362" cy="1511166"/>
          </a:xfrm>
        </p:spPr>
        <p:txBody>
          <a:bodyPr/>
          <a:lstStyle/>
          <a:p>
            <a:pPr marL="457200" indent="-457200">
              <a:spcBef>
                <a:spcPts val="600"/>
              </a:spcBef>
              <a:buFont typeface="Calibri" panose="020F0502020204030204" pitchFamily="34" charset="0"/>
              <a:buAutoNum type="arabicPeriod"/>
            </a:pPr>
            <a:r>
              <a:rPr lang="en-US" sz="2600" dirty="0"/>
              <a:t>Can we measure which phase (Form, Storm, Norm, Perform) your team is in?   </a:t>
            </a:r>
          </a:p>
          <a:p>
            <a:pPr marL="457200" indent="-457200">
              <a:spcBef>
                <a:spcPts val="600"/>
              </a:spcBef>
              <a:buFont typeface="Calibri" panose="020F0502020204030204" pitchFamily="34" charset="0"/>
              <a:buAutoNum type="arabicPeriod"/>
            </a:pPr>
            <a:r>
              <a:rPr lang="en-US" sz="2600" dirty="0"/>
              <a:t>How do you distinguish between groups and teams?  Do you think this is important?</a:t>
            </a:r>
          </a:p>
          <a:p>
            <a:pPr marL="457200" indent="-457200">
              <a:spcBef>
                <a:spcPts val="600"/>
              </a:spcBef>
              <a:buAutoNum type="arabicPeriod"/>
            </a:pPr>
            <a:r>
              <a:rPr lang="en-US" sz="2600" dirty="0"/>
              <a:t>Do you know of any other valid and reliable team assessments?</a:t>
            </a:r>
            <a:br>
              <a:rPr lang="en-US" dirty="0"/>
            </a:br>
            <a:endParaRPr lang="en-US" dirty="0"/>
          </a:p>
        </p:txBody>
      </p:sp>
      <p:sp>
        <p:nvSpPr>
          <p:cNvPr id="4" name="Slide Number Placeholder 3">
            <a:extLst>
              <a:ext uri="{FF2B5EF4-FFF2-40B4-BE49-F238E27FC236}">
                <a16:creationId xmlns:a16="http://schemas.microsoft.com/office/drawing/2014/main" id="{D2CA6B99-BAD4-EEDD-E9CB-2620621D5DB5}"/>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105236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71E7C2-827F-6C88-857B-E3C94035C098}"/>
              </a:ext>
            </a:extLst>
          </p:cNvPr>
          <p:cNvSpPr/>
          <p:nvPr/>
        </p:nvSpPr>
        <p:spPr>
          <a:xfrm>
            <a:off x="0" y="0"/>
            <a:ext cx="9144000" cy="1001382"/>
          </a:xfrm>
          <a:prstGeom prst="rect">
            <a:avLst/>
          </a:prstGeom>
          <a:solidFill>
            <a:srgbClr val="BD582C"/>
          </a:solidFill>
          <a:ln w="15875" cap="flat" cmpd="sng" algn="ctr">
            <a:solidFill>
              <a:srgbClr val="E4831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3">
                  <a:lumMod val="75000"/>
                </a:schemeClr>
              </a:solidFill>
              <a:effectLst/>
              <a:highlight>
                <a:srgbClr val="C65224"/>
              </a:highligh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E3E463D-E0C9-28BE-6E39-A8EA4CAE2362}"/>
              </a:ext>
            </a:extLst>
          </p:cNvPr>
          <p:cNvSpPr/>
          <p:nvPr/>
        </p:nvSpPr>
        <p:spPr>
          <a:xfrm>
            <a:off x="0" y="1962150"/>
            <a:ext cx="9144000" cy="440881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1050" kern="0" dirty="0">
              <a:solidFill>
                <a:srgbClr val="FFFFFF"/>
              </a:solidFill>
              <a:latin typeface="Arial"/>
              <a:sym typeface="Arial"/>
            </a:endParaRPr>
          </a:p>
        </p:txBody>
      </p:sp>
      <p:sp>
        <p:nvSpPr>
          <p:cNvPr id="6" name="Rectangle 5">
            <a:extLst>
              <a:ext uri="{FF2B5EF4-FFF2-40B4-BE49-F238E27FC236}">
                <a16:creationId xmlns:a16="http://schemas.microsoft.com/office/drawing/2014/main" id="{A6826466-1C81-09B9-31FB-E6CC5191E553}"/>
              </a:ext>
            </a:extLst>
          </p:cNvPr>
          <p:cNvSpPr/>
          <p:nvPr/>
        </p:nvSpPr>
        <p:spPr>
          <a:xfrm>
            <a:off x="0" y="487032"/>
            <a:ext cx="9144000" cy="147511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1050" kern="0" dirty="0">
              <a:solidFill>
                <a:srgbClr val="125FA4"/>
              </a:solidFill>
              <a:latin typeface="Arial"/>
              <a:sym typeface="Arial"/>
            </a:endParaRPr>
          </a:p>
        </p:txBody>
      </p:sp>
      <p:sp>
        <p:nvSpPr>
          <p:cNvPr id="5" name="TextBox 4">
            <a:extLst>
              <a:ext uri="{FF2B5EF4-FFF2-40B4-BE49-F238E27FC236}">
                <a16:creationId xmlns:a16="http://schemas.microsoft.com/office/drawing/2014/main" id="{43579B9C-1232-C94D-8B19-CC603809F4C5}"/>
              </a:ext>
            </a:extLst>
          </p:cNvPr>
          <p:cNvSpPr txBox="1"/>
          <p:nvPr/>
        </p:nvSpPr>
        <p:spPr bwMode="auto">
          <a:xfrm>
            <a:off x="1406128" y="1022950"/>
            <a:ext cx="6331743" cy="662746"/>
          </a:xfrm>
          <a:prstGeom prst="rect">
            <a:avLst/>
          </a:prstGeom>
          <a:noFill/>
          <a:ln>
            <a:noFill/>
          </a:ln>
        </p:spPr>
        <p:txBody>
          <a:bodyPr vert="horz" wrap="square" lIns="0" tIns="0" rIns="0" bIns="0" numCol="1" rtlCol="0" anchor="ctr" anchorCtr="0" compatLnSpc="1">
            <a:prstTxWarp prst="textNoShape">
              <a:avLst/>
            </a:prstTxWarp>
            <a:spAutoFit/>
          </a:bodyPr>
          <a:lstStyle/>
          <a:p>
            <a:pPr algn="ctr" defTabSz="569119" eaLnBrk="0" fontAlgn="base" hangingPunct="0">
              <a:lnSpc>
                <a:spcPct val="91000"/>
              </a:lnSpc>
              <a:spcBef>
                <a:spcPct val="0"/>
              </a:spcBef>
              <a:spcAft>
                <a:spcPts val="450"/>
              </a:spcAft>
              <a:defRPr/>
            </a:pPr>
            <a:r>
              <a:rPr lang="en-US" altLang="en-US" sz="3600" b="1" kern="0" dirty="0">
                <a:solidFill>
                  <a:srgbClr val="FFFFFF"/>
                </a:solidFill>
                <a:latin typeface="Arial"/>
                <a:ea typeface="+mj-ea"/>
                <a:cs typeface="Calibri" panose="020F0502020204030204" pitchFamily="34" charset="0"/>
                <a:sym typeface="Arial"/>
              </a:rPr>
              <a:t>Thank you!</a:t>
            </a:r>
          </a:p>
          <a:p>
            <a:pPr defTabSz="569119" eaLnBrk="0" fontAlgn="base" hangingPunct="0">
              <a:lnSpc>
                <a:spcPct val="91000"/>
              </a:lnSpc>
              <a:spcBef>
                <a:spcPct val="0"/>
              </a:spcBef>
              <a:spcAft>
                <a:spcPts val="450"/>
              </a:spcAft>
              <a:defRPr/>
            </a:pPr>
            <a:endParaRPr lang="en-US" altLang="en-US" sz="675" b="1" dirty="0">
              <a:solidFill>
                <a:srgbClr val="115FA4"/>
              </a:solidFill>
              <a:latin typeface="Arial"/>
              <a:ea typeface="+mj-ea"/>
              <a:cs typeface="Calibri" panose="020F0502020204030204" pitchFamily="34" charset="0"/>
              <a:sym typeface="Arial"/>
            </a:endParaRPr>
          </a:p>
        </p:txBody>
      </p:sp>
      <p:pic>
        <p:nvPicPr>
          <p:cNvPr id="8" name="Picture 7">
            <a:extLst>
              <a:ext uri="{FF2B5EF4-FFF2-40B4-BE49-F238E27FC236}">
                <a16:creationId xmlns:a16="http://schemas.microsoft.com/office/drawing/2014/main" id="{C34BD601-2E2B-3B94-ABCC-AE76D7BC9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7407" y="2809348"/>
            <a:ext cx="2304925" cy="1220255"/>
          </a:xfrm>
          <a:prstGeom prst="rect">
            <a:avLst/>
          </a:prstGeom>
          <a:noFill/>
          <a:ln>
            <a:noFill/>
          </a:ln>
        </p:spPr>
      </p:pic>
      <p:sp>
        <p:nvSpPr>
          <p:cNvPr id="21" name="Rectangle 20">
            <a:extLst>
              <a:ext uri="{FF2B5EF4-FFF2-40B4-BE49-F238E27FC236}">
                <a16:creationId xmlns:a16="http://schemas.microsoft.com/office/drawing/2014/main" id="{9B08ECAA-2F31-8DD8-7010-4DDD34353687}"/>
              </a:ext>
            </a:extLst>
          </p:cNvPr>
          <p:cNvSpPr/>
          <p:nvPr/>
        </p:nvSpPr>
        <p:spPr>
          <a:xfrm>
            <a:off x="4244050" y="3495646"/>
            <a:ext cx="4210154" cy="1148582"/>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988649" eaLnBrk="0" hangingPunct="0">
              <a:spcAft>
                <a:spcPts val="612"/>
              </a:spcAft>
              <a:buClr>
                <a:srgbClr val="000000"/>
              </a:buClr>
              <a:defRPr/>
            </a:pPr>
            <a:r>
              <a:rPr lang="en-US" sz="1838" dirty="0">
                <a:solidFill>
                  <a:srgbClr val="00B0F0"/>
                </a:solidFill>
                <a:latin typeface="Arial" panose="020B0604020202020204" pitchFamily="34" charset="0"/>
                <a:cs typeface="Arial" panose="020B0604020202020204" pitchFamily="34" charset="0"/>
                <a:sym typeface="Montserrat Regular"/>
              </a:rPr>
              <a:t>609.413.3704</a:t>
            </a:r>
          </a:p>
          <a:p>
            <a:pPr defTabSz="988649" eaLnBrk="0" hangingPunct="0">
              <a:spcAft>
                <a:spcPts val="612"/>
              </a:spcAft>
              <a:buClr>
                <a:srgbClr val="000000"/>
              </a:buClr>
              <a:defRPr/>
            </a:pPr>
            <a:r>
              <a:rPr lang="en-US" sz="1838" dirty="0">
                <a:solidFill>
                  <a:srgbClr val="115FA4"/>
                </a:solidFill>
                <a:latin typeface="Arial" panose="020B0604020202020204" pitchFamily="34" charset="0"/>
                <a:cs typeface="Arial" panose="020B0604020202020204" pitchFamily="34" charset="0"/>
                <a:sym typeface="Arial"/>
                <a:hlinkClick r:id="rId4">
                  <a:extLst>
                    <a:ext uri="{A12FA001-AC4F-418D-AE19-62706E023703}">
                      <ahyp:hlinkClr xmlns:ahyp="http://schemas.microsoft.com/office/drawing/2018/hyperlinkcolor" val="tx"/>
                    </a:ext>
                  </a:extLst>
                </a:hlinkClick>
              </a:rPr>
              <a:t>www.leadershipvariations.com</a:t>
            </a:r>
            <a:endParaRPr lang="en-US" sz="1838" dirty="0">
              <a:solidFill>
                <a:srgbClr val="115FA4"/>
              </a:solidFill>
              <a:latin typeface="Arial" panose="020B0604020202020204" pitchFamily="34" charset="0"/>
              <a:cs typeface="Arial" panose="020B0604020202020204" pitchFamily="34" charset="0"/>
              <a:sym typeface="Arial"/>
            </a:endParaRPr>
          </a:p>
          <a:p>
            <a:pPr defTabSz="988649" eaLnBrk="0" hangingPunct="0">
              <a:spcAft>
                <a:spcPts val="612"/>
              </a:spcAft>
              <a:buClr>
                <a:srgbClr val="000000"/>
              </a:buClr>
              <a:defRPr/>
            </a:pPr>
            <a:r>
              <a:rPr lang="en-US" sz="1838" dirty="0">
                <a:solidFill>
                  <a:srgbClr val="115FA4"/>
                </a:solidFill>
                <a:latin typeface="Arial" panose="020B0604020202020204" pitchFamily="34" charset="0"/>
                <a:cs typeface="Arial" panose="020B0604020202020204" pitchFamily="34" charset="0"/>
                <a:sym typeface="Montserrat Regular"/>
                <a:hlinkClick r:id="rId4">
                  <a:extLst>
                    <a:ext uri="{A12FA001-AC4F-418D-AE19-62706E023703}">
                      <ahyp:hlinkClr xmlns:ahyp="http://schemas.microsoft.com/office/drawing/2018/hyperlinkcolor" val="tx"/>
                    </a:ext>
                  </a:extLst>
                </a:hlinkClick>
              </a:rPr>
              <a:t>abladen@leadershipvariation</a:t>
            </a:r>
            <a:r>
              <a:rPr lang="en-US" sz="1838" dirty="0">
                <a:solidFill>
                  <a:srgbClr val="115FA4"/>
                </a:solidFill>
                <a:latin typeface="Arial" panose="020B0604020202020204" pitchFamily="34" charset="0"/>
                <a:cs typeface="Arial" panose="020B0604020202020204" pitchFamily="34" charset="0"/>
                <a:sym typeface="Arial"/>
                <a:hlinkClick r:id="rId4">
                  <a:extLst>
                    <a:ext uri="{A12FA001-AC4F-418D-AE19-62706E023703}">
                      <ahyp:hlinkClr xmlns:ahyp="http://schemas.microsoft.com/office/drawing/2018/hyperlinkcolor" val="tx"/>
                    </a:ext>
                  </a:extLst>
                </a:hlinkClick>
              </a:rPr>
              <a:t>s.com</a:t>
            </a:r>
            <a:endParaRPr lang="en-US" sz="1275" dirty="0">
              <a:solidFill>
                <a:srgbClr val="115FA4"/>
              </a:solidFill>
              <a:latin typeface="Arial" panose="020B0604020202020204" pitchFamily="34" charset="0"/>
              <a:ea typeface="Calibri" panose="020F0502020204030204" pitchFamily="34" charset="0"/>
              <a:cs typeface="Arial" panose="020B0604020202020204" pitchFamily="34" charset="0"/>
              <a:sym typeface="Montserrat Regular"/>
            </a:endParaRPr>
          </a:p>
        </p:txBody>
      </p:sp>
      <p:sp>
        <p:nvSpPr>
          <p:cNvPr id="2" name="Slide Number Placeholder 1">
            <a:extLst>
              <a:ext uri="{FF2B5EF4-FFF2-40B4-BE49-F238E27FC236}">
                <a16:creationId xmlns:a16="http://schemas.microsoft.com/office/drawing/2014/main" id="{3905B7E7-D7C5-A8D9-8F3C-1AC763111E9A}"/>
              </a:ext>
            </a:extLst>
          </p:cNvPr>
          <p:cNvSpPr>
            <a:spLocks noGrp="1"/>
          </p:cNvSpPr>
          <p:nvPr>
            <p:ph type="sldNum" sz="quarter" idx="4"/>
          </p:nvPr>
        </p:nvSpPr>
        <p:spPr>
          <a:xfrm>
            <a:off x="8343900" y="5716723"/>
            <a:ext cx="464344" cy="183356"/>
          </a:xfrm>
          <a:prstGeom prst="rect">
            <a:avLst/>
          </a:prstGeom>
        </p:spPr>
        <p:txBody>
          <a:bodyPr/>
          <a:lstStyle>
            <a:defPPr>
              <a:defRPr lang="en-US"/>
            </a:defPPr>
            <a:lvl1pPr marL="0" algn="ctr" defTabSz="685800" rtl="0" eaLnBrk="1" latinLnBrk="0" hangingPunct="1">
              <a:defRPr kumimoji="0" lang="en-US" sz="825" b="0" i="0" u="none" strike="noStrike" kern="1200"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buClr>
                <a:srgbClr val="000000"/>
              </a:buClr>
            </a:pPr>
            <a:fld id="{8180194D-F6B9-4F71-A235-9C4A8B9CCF39}" type="slidenum">
              <a:rPr lang="en-US">
                <a:solidFill>
                  <a:srgbClr val="000000"/>
                </a:solidFill>
                <a:sym typeface="Arial"/>
              </a:rPr>
              <a:pPr>
                <a:buClr>
                  <a:srgbClr val="000000"/>
                </a:buClr>
              </a:pPr>
              <a:t>16</a:t>
            </a:fld>
            <a:endParaRPr lang="en-US" dirty="0">
              <a:solidFill>
                <a:srgbClr val="000000"/>
              </a:solidFill>
              <a:sym typeface="Arial"/>
            </a:endParaRPr>
          </a:p>
        </p:txBody>
      </p:sp>
      <p:sp>
        <p:nvSpPr>
          <p:cNvPr id="3" name="TextBox 2">
            <a:extLst>
              <a:ext uri="{FF2B5EF4-FFF2-40B4-BE49-F238E27FC236}">
                <a16:creationId xmlns:a16="http://schemas.microsoft.com/office/drawing/2014/main" id="{D03124F2-A0D5-AA10-6DA2-1394D58E37EF}"/>
              </a:ext>
            </a:extLst>
          </p:cNvPr>
          <p:cNvSpPr txBox="1"/>
          <p:nvPr/>
        </p:nvSpPr>
        <p:spPr>
          <a:xfrm>
            <a:off x="6289407" y="6137523"/>
            <a:ext cx="4573329" cy="219291"/>
          </a:xfrm>
          <a:prstGeom prst="rect">
            <a:avLst/>
          </a:prstGeom>
          <a:noFill/>
        </p:spPr>
        <p:txBody>
          <a:bodyPr wrap="square">
            <a:spAutoFit/>
          </a:bodyPr>
          <a:lstStyle/>
          <a:p>
            <a:pPr defTabSz="685800">
              <a:buClr>
                <a:srgbClr val="000000"/>
              </a:buClr>
            </a:pPr>
            <a:r>
              <a:rPr lang="en-US" altLang="en-US" sz="825"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Arial"/>
              </a:rPr>
              <a:t>Copyright 2024 by Leadership Variations. All rights reserved</a:t>
            </a:r>
            <a:endParaRPr lang="en-US" sz="825" kern="0" dirty="0">
              <a:solidFill>
                <a:srgbClr val="000000"/>
              </a:solidFill>
              <a:latin typeface="Arial"/>
              <a:cs typeface="Arial"/>
              <a:sym typeface="Arial"/>
            </a:endParaRPr>
          </a:p>
        </p:txBody>
      </p:sp>
      <p:pic>
        <p:nvPicPr>
          <p:cNvPr id="10" name="Picture 9">
            <a:extLst>
              <a:ext uri="{FF2B5EF4-FFF2-40B4-BE49-F238E27FC236}">
                <a16:creationId xmlns:a16="http://schemas.microsoft.com/office/drawing/2014/main" id="{25A3B01D-E865-29B4-35CC-293934F9EF0F}"/>
              </a:ext>
            </a:extLst>
          </p:cNvPr>
          <p:cNvPicPr>
            <a:picLocks noChangeAspect="1"/>
          </p:cNvPicPr>
          <p:nvPr/>
        </p:nvPicPr>
        <p:blipFill>
          <a:blip r:embed="rId5"/>
          <a:stretch>
            <a:fillRect/>
          </a:stretch>
        </p:blipFill>
        <p:spPr>
          <a:xfrm>
            <a:off x="3818467" y="3514725"/>
            <a:ext cx="315383" cy="1009225"/>
          </a:xfrm>
          <a:prstGeom prst="rect">
            <a:avLst/>
          </a:prstGeom>
        </p:spPr>
      </p:pic>
      <p:cxnSp>
        <p:nvCxnSpPr>
          <p:cNvPr id="12" name="Straight Connector 11">
            <a:extLst>
              <a:ext uri="{FF2B5EF4-FFF2-40B4-BE49-F238E27FC236}">
                <a16:creationId xmlns:a16="http://schemas.microsoft.com/office/drawing/2014/main" id="{006E5F95-27FF-3259-5AA1-387D45863824}"/>
              </a:ext>
            </a:extLst>
          </p:cNvPr>
          <p:cNvCxnSpPr/>
          <p:nvPr/>
        </p:nvCxnSpPr>
        <p:spPr>
          <a:xfrm>
            <a:off x="3419475" y="2667000"/>
            <a:ext cx="0" cy="1981200"/>
          </a:xfrm>
          <a:prstGeom prst="line">
            <a:avLst/>
          </a:prstGeom>
          <a:ln w="76200">
            <a:solidFill>
              <a:srgbClr val="0D3D5E"/>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DC47B90-5FEB-1E16-3CA1-750739B87947}"/>
              </a:ext>
            </a:extLst>
          </p:cNvPr>
          <p:cNvSpPr txBox="1"/>
          <p:nvPr/>
        </p:nvSpPr>
        <p:spPr>
          <a:xfrm>
            <a:off x="3771900" y="2733289"/>
            <a:ext cx="4972050" cy="571375"/>
          </a:xfrm>
          <a:prstGeom prst="rect">
            <a:avLst/>
          </a:prstGeom>
          <a:noFill/>
        </p:spPr>
        <p:txBody>
          <a:bodyPr wrap="square">
            <a:spAutoFit/>
          </a:bodyPr>
          <a:lstStyle/>
          <a:p>
            <a:pPr defTabSz="685800">
              <a:buClr>
                <a:srgbClr val="000000"/>
              </a:buClr>
            </a:pPr>
            <a:r>
              <a:rPr lang="en-US" altLang="en-US" sz="2063" b="1" kern="0" dirty="0">
                <a:solidFill>
                  <a:srgbClr val="137BDA"/>
                </a:solidFill>
                <a:latin typeface="Arial" panose="020B0604020202020204" pitchFamily="34" charset="0"/>
                <a:cs typeface="Arial" panose="020B0604020202020204" pitchFamily="34" charset="0"/>
                <a:sym typeface="Arial"/>
              </a:rPr>
              <a:t>Amy Bladen Shatto, PhD, PCC, BCC</a:t>
            </a:r>
          </a:p>
          <a:p>
            <a:pPr defTabSz="685800">
              <a:buClr>
                <a:srgbClr val="000000"/>
              </a:buClr>
            </a:pPr>
            <a:r>
              <a:rPr lang="en-US" altLang="en-US" sz="1050" b="1" kern="0" dirty="0">
                <a:solidFill>
                  <a:srgbClr val="285FA0"/>
                </a:solidFill>
                <a:latin typeface="Arial" panose="020B0604020202020204" pitchFamily="34" charset="0"/>
                <a:cs typeface="Arial" panose="020B0604020202020204" pitchFamily="34" charset="0"/>
                <a:sym typeface="Arial"/>
              </a:rPr>
              <a:t>LEADERSHIP DEVELOPMENT CONSULTANT &amp; COACH</a:t>
            </a:r>
            <a:endParaRPr lang="en-US" altLang="en-US" sz="1200" b="1" kern="0" dirty="0">
              <a:solidFill>
                <a:srgbClr val="285FA0"/>
              </a:solidFill>
              <a:latin typeface="Arial" panose="020B0604020202020204" pitchFamily="34" charset="0"/>
              <a:cs typeface="Arial" panose="020B0604020202020204" pitchFamily="34" charset="0"/>
              <a:sym typeface="Arial"/>
            </a:endParaRPr>
          </a:p>
        </p:txBody>
      </p:sp>
      <p:sp>
        <p:nvSpPr>
          <p:cNvPr id="13" name="Rectangle 12">
            <a:extLst>
              <a:ext uri="{FF2B5EF4-FFF2-40B4-BE49-F238E27FC236}">
                <a16:creationId xmlns:a16="http://schemas.microsoft.com/office/drawing/2014/main" id="{BBE42F29-B71C-7FF9-F4A3-03243EB70616}"/>
              </a:ext>
            </a:extLst>
          </p:cNvPr>
          <p:cNvSpPr/>
          <p:nvPr/>
        </p:nvSpPr>
        <p:spPr>
          <a:xfrm>
            <a:off x="0" y="6370968"/>
            <a:ext cx="9144000" cy="487032"/>
          </a:xfrm>
          <a:prstGeom prst="rect">
            <a:avLst/>
          </a:prstGeom>
          <a:solidFill>
            <a:schemeClr val="bg1"/>
          </a:solidFill>
          <a:ln w="15875" cap="flat" cmpd="sng" algn="ctr">
            <a:solidFill>
              <a:srgbClr val="E4831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F5E118C-467C-20D8-3AA5-D4CBCDF5A9BF}"/>
              </a:ext>
            </a:extLst>
          </p:cNvPr>
          <p:cNvPicPr>
            <a:picLocks noChangeAspect="1"/>
          </p:cNvPicPr>
          <p:nvPr/>
        </p:nvPicPr>
        <p:blipFill>
          <a:blip r:embed="rId6"/>
          <a:stretch>
            <a:fillRect/>
          </a:stretch>
        </p:blipFill>
        <p:spPr>
          <a:xfrm>
            <a:off x="3534956" y="6395448"/>
            <a:ext cx="2637388" cy="409414"/>
          </a:xfrm>
          <a:prstGeom prst="rect">
            <a:avLst/>
          </a:prstGeom>
        </p:spPr>
      </p:pic>
    </p:spTree>
    <p:extLst>
      <p:ext uri="{BB962C8B-B14F-4D97-AF65-F5344CB8AC3E}">
        <p14:creationId xmlns:p14="http://schemas.microsoft.com/office/powerpoint/2010/main" val="131265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489F95-4CA6-4236-AB00-5EBCB2F8980B}"/>
              </a:ext>
            </a:extLst>
          </p:cNvPr>
          <p:cNvSpPr>
            <a:spLocks noGrp="1"/>
          </p:cNvSpPr>
          <p:nvPr>
            <p:ph type="title"/>
          </p:nvPr>
        </p:nvSpPr>
        <p:spPr/>
        <p:txBody>
          <a:bodyPr>
            <a:normAutofit/>
          </a:bodyPr>
          <a:lstStyle/>
          <a:p>
            <a:r>
              <a:rPr lang="en-US" sz="2800" dirty="0"/>
              <a:t>Appendix: </a:t>
            </a:r>
            <a:r>
              <a:rPr lang="en-US" sz="2800" b="0" i="1" dirty="0"/>
              <a:t>Thomas-Kilmann Conflict Mode Instrument (TKI®): Individual Tool Not Covered in Sept Session</a:t>
            </a:r>
          </a:p>
        </p:txBody>
      </p:sp>
      <p:sp>
        <p:nvSpPr>
          <p:cNvPr id="9" name="Content Placeholder 8">
            <a:extLst>
              <a:ext uri="{FF2B5EF4-FFF2-40B4-BE49-F238E27FC236}">
                <a16:creationId xmlns:a16="http://schemas.microsoft.com/office/drawing/2014/main" id="{EECE855F-3E33-45ED-BAFF-CC8030EA3F7D}"/>
              </a:ext>
            </a:extLst>
          </p:cNvPr>
          <p:cNvSpPr>
            <a:spLocks noGrp="1"/>
          </p:cNvSpPr>
          <p:nvPr>
            <p:ph sz="half" idx="1"/>
          </p:nvPr>
        </p:nvSpPr>
        <p:spPr/>
        <p:txBody>
          <a:bodyPr>
            <a:normAutofit/>
          </a:bodyPr>
          <a:lstStyle/>
          <a:p>
            <a:r>
              <a:rPr lang="en-US" sz="1200" dirty="0"/>
              <a:t>The Thomas-Kilmann Conflict Mode Instrument (TKI</a:t>
            </a:r>
            <a:r>
              <a:rPr lang="en-US" sz="1200" baseline="30000" dirty="0"/>
              <a:t>®</a:t>
            </a:r>
            <a:r>
              <a:rPr lang="en-US" sz="1200" dirty="0"/>
              <a:t>) helps leadership teams understand how different conflict-handling styles affect interpersonal and group dynamics—and for empowering them to choose the appropriate style for any situation. </a:t>
            </a:r>
          </a:p>
          <a:p>
            <a:r>
              <a:rPr lang="en-US" sz="1200" dirty="0"/>
              <a:t>The TKI tool assesses an individual’s typical behavior in conflict situations and describes it along two dimensions: assertiveness and cooperativeness. It provides detailed information about how that individual can effectively use five different conflict-handling modes, or styles. </a:t>
            </a:r>
          </a:p>
          <a:p>
            <a:pPr marL="428625" indent="-257175">
              <a:buFont typeface="Arial" panose="020B0604020202020204" pitchFamily="34" charset="0"/>
              <a:buChar char="•"/>
            </a:pPr>
            <a:r>
              <a:rPr lang="en-US" sz="1200" dirty="0"/>
              <a:t>Has rock-solid reliability and validity, with built-in control for social desirability.</a:t>
            </a:r>
          </a:p>
          <a:p>
            <a:pPr marL="428625" indent="-257175">
              <a:buFont typeface="Arial" panose="020B0604020202020204" pitchFamily="34" charset="0"/>
              <a:buChar char="•"/>
            </a:pPr>
            <a:r>
              <a:rPr lang="en-US" sz="1200" dirty="0"/>
              <a:t>Demonstrates that different behaviors are neither good nor bad but simply different ways of dealing with conflict.</a:t>
            </a:r>
          </a:p>
          <a:p>
            <a:pPr marL="428625" indent="-257175">
              <a:buFont typeface="Arial" panose="020B0604020202020204" pitchFamily="34" charset="0"/>
              <a:buChar char="•"/>
            </a:pPr>
            <a:r>
              <a:rPr lang="en-US" sz="1200" dirty="0"/>
              <a:t>Can be used with other assessment for deeper insights into personality and conflict management. </a:t>
            </a:r>
          </a:p>
          <a:p>
            <a:endParaRPr lang="en-US" sz="1200" dirty="0"/>
          </a:p>
          <a:p>
            <a:endParaRPr lang="en-US" dirty="0"/>
          </a:p>
        </p:txBody>
      </p:sp>
      <p:pic>
        <p:nvPicPr>
          <p:cNvPr id="12" name="Content Placeholder 11" descr="A screenshot of a cell phone&#10;&#10;Description generated with very high confidence">
            <a:extLst>
              <a:ext uri="{FF2B5EF4-FFF2-40B4-BE49-F238E27FC236}">
                <a16:creationId xmlns:a16="http://schemas.microsoft.com/office/drawing/2014/main" id="{B5144D42-1193-4405-AF0D-089AFC6165F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0623" y="2511033"/>
            <a:ext cx="3128963" cy="2478881"/>
          </a:xfrm>
        </p:spPr>
      </p:pic>
      <p:sp>
        <p:nvSpPr>
          <p:cNvPr id="5" name="Slide Number Placeholder 4">
            <a:extLst>
              <a:ext uri="{FF2B5EF4-FFF2-40B4-BE49-F238E27FC236}">
                <a16:creationId xmlns:a16="http://schemas.microsoft.com/office/drawing/2014/main" id="{A3439DE1-E7D6-452A-B92E-CAF7298A7E76}"/>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3310701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1421A-7324-7F43-B6A3-B958FF3375C4}"/>
              </a:ext>
            </a:extLst>
          </p:cNvPr>
          <p:cNvSpPr>
            <a:spLocks noGrp="1"/>
          </p:cNvSpPr>
          <p:nvPr>
            <p:ph type="title"/>
          </p:nvPr>
        </p:nvSpPr>
        <p:spPr/>
        <p:txBody>
          <a:bodyPr/>
          <a:lstStyle/>
          <a:p>
            <a:r>
              <a:rPr lang="en-US" dirty="0"/>
              <a:t>Appendix: Talent-Equity Valuation Survey™</a:t>
            </a:r>
          </a:p>
        </p:txBody>
      </p:sp>
      <p:sp>
        <p:nvSpPr>
          <p:cNvPr id="4" name="Slide Number Placeholder 3">
            <a:extLst>
              <a:ext uri="{FF2B5EF4-FFF2-40B4-BE49-F238E27FC236}">
                <a16:creationId xmlns:a16="http://schemas.microsoft.com/office/drawing/2014/main" id="{7FD0CFDB-B99E-9D46-99A9-0DBCEAAC4757}"/>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5" name="Content Placeholder 3">
            <a:extLst>
              <a:ext uri="{FF2B5EF4-FFF2-40B4-BE49-F238E27FC236}">
                <a16:creationId xmlns:a16="http://schemas.microsoft.com/office/drawing/2014/main" id="{096AD0BF-19D3-DE41-82CF-AA082F59D5FB}"/>
              </a:ext>
            </a:extLst>
          </p:cNvPr>
          <p:cNvSpPr txBox="1">
            <a:spLocks/>
          </p:cNvSpPr>
          <p:nvPr/>
        </p:nvSpPr>
        <p:spPr>
          <a:xfrm>
            <a:off x="4620625" y="1410972"/>
            <a:ext cx="4170162" cy="2473531"/>
          </a:xfrm>
          <a:prstGeom prst="rect">
            <a:avLst/>
          </a:prstGeom>
        </p:spPr>
        <p:txBody>
          <a:bodyPr>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tabLst/>
              <a:defRPr sz="2000" kern="1200">
                <a:solidFill>
                  <a:schemeClr val="tx1">
                    <a:lumMod val="75000"/>
                    <a:lumOff val="25000"/>
                  </a:schemeClr>
                </a:solidFill>
                <a:latin typeface="+mn-lt"/>
                <a:ea typeface="+mn-ea"/>
                <a:cs typeface="+mn-cs"/>
              </a:defRPr>
            </a:lvl1pPr>
            <a:lvl2pPr marL="346075" indent="-173038" algn="l" defTabSz="914400" rtl="0" eaLnBrk="1" latinLnBrk="0" hangingPunct="1">
              <a:lnSpc>
                <a:spcPct val="100000"/>
              </a:lnSpc>
              <a:spcBef>
                <a:spcPts val="600"/>
              </a:spcBef>
              <a:spcAft>
                <a:spcPts val="600"/>
              </a:spcAft>
              <a:buClr>
                <a:srgbClr val="BD582C"/>
              </a:buClr>
              <a:buFont typeface="Arial" panose="020B0604020202020204" pitchFamily="34" charset="0"/>
              <a:buChar char="•"/>
              <a:tabLst/>
              <a:defRPr sz="1800" kern="1200">
                <a:solidFill>
                  <a:schemeClr val="tx1">
                    <a:lumMod val="75000"/>
                    <a:lumOff val="25000"/>
                  </a:schemeClr>
                </a:solidFill>
                <a:latin typeface="+mn-lt"/>
                <a:ea typeface="+mn-ea"/>
                <a:cs typeface="+mn-cs"/>
              </a:defRPr>
            </a:lvl2pPr>
            <a:lvl3pPr marL="460375" indent="-114300" algn="l" defTabSz="914400" rtl="0" eaLnBrk="1" latinLnBrk="0" hangingPunct="1">
              <a:lnSpc>
                <a:spcPct val="100000"/>
              </a:lnSpc>
              <a:spcBef>
                <a:spcPts val="600"/>
              </a:spcBef>
              <a:spcAft>
                <a:spcPts val="600"/>
              </a:spcAft>
              <a:buClr>
                <a:schemeClr val="tx1">
                  <a:lumMod val="75000"/>
                  <a:lumOff val="25000"/>
                </a:schemeClr>
              </a:buClr>
              <a:buFont typeface="AppleSymbols" panose="02000000000000000000" pitchFamily="2" charset="-79"/>
              <a:buChar char="⏤"/>
              <a:tabLst/>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10000"/>
              </a:lnSpc>
            </a:pPr>
            <a:r>
              <a:rPr lang="en-US" sz="1400" b="1" dirty="0">
                <a:solidFill>
                  <a:schemeClr val="tx1"/>
                </a:solidFill>
                <a:ea typeface="Arial" charset="0"/>
                <a:cs typeface="Arial" charset="0"/>
              </a:rPr>
              <a:t>TADA’s</a:t>
            </a:r>
            <a:r>
              <a:rPr lang="en-US" sz="1400" dirty="0">
                <a:ea typeface="Arial" charset="0"/>
                <a:cs typeface="Arial" charset="0"/>
              </a:rPr>
              <a:t> proprietary </a:t>
            </a:r>
            <a:r>
              <a:rPr lang="en-US" sz="1400" i="1" dirty="0">
                <a:ea typeface="Arial" charset="0"/>
                <a:cs typeface="Arial" charset="0"/>
              </a:rPr>
              <a:t>Talent Equity Valuation Survey™</a:t>
            </a:r>
            <a:r>
              <a:rPr lang="en-US" sz="1400" dirty="0">
                <a:ea typeface="Arial" charset="0"/>
                <a:cs typeface="Arial" charset="0"/>
              </a:rPr>
              <a:t> (TEVS) provides a dynamic snapshot estimation of the strengths and distribution of key skills, core knowledge, and the competencies necessary on a leadership team.</a:t>
            </a:r>
          </a:p>
          <a:p>
            <a:pPr>
              <a:lnSpc>
                <a:spcPct val="110000"/>
              </a:lnSpc>
            </a:pPr>
            <a:endParaRPr lang="en-US" sz="1400" dirty="0">
              <a:ea typeface="Arial" charset="0"/>
              <a:cs typeface="Arial" charset="0"/>
            </a:endParaRPr>
          </a:p>
          <a:p>
            <a:pPr>
              <a:lnSpc>
                <a:spcPct val="110000"/>
              </a:lnSpc>
            </a:pPr>
            <a:r>
              <a:rPr lang="en-US" sz="1400" dirty="0">
                <a:ea typeface="Arial" charset="0"/>
                <a:cs typeface="Arial" charset="0"/>
              </a:rPr>
              <a:t>Using a forced-point distribution methodology, </a:t>
            </a:r>
            <a:r>
              <a:rPr lang="en-US" sz="1400" i="1" dirty="0">
                <a:ea typeface="Arial" charset="0"/>
                <a:cs typeface="Arial" charset="0"/>
              </a:rPr>
              <a:t>TEVS</a:t>
            </a:r>
            <a:r>
              <a:rPr lang="en-US" sz="1400" dirty="0">
                <a:ea typeface="Arial" charset="0"/>
                <a:cs typeface="Arial" charset="0"/>
              </a:rPr>
              <a:t> provides heat maps of talent equity distribution, highlighting areas of strength and identifying key gaps.</a:t>
            </a:r>
          </a:p>
        </p:txBody>
      </p:sp>
      <p:pic>
        <p:nvPicPr>
          <p:cNvPr id="6" name="Picture 5">
            <a:extLst>
              <a:ext uri="{FF2B5EF4-FFF2-40B4-BE49-F238E27FC236}">
                <a16:creationId xmlns:a16="http://schemas.microsoft.com/office/drawing/2014/main" id="{96DE7607-D983-B94C-8EF9-5A6A3C199A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92189" y="129405"/>
            <a:ext cx="1092591" cy="616123"/>
          </a:xfrm>
          <a:prstGeom prst="rect">
            <a:avLst/>
          </a:prstGeom>
        </p:spPr>
      </p:pic>
      <p:sp>
        <p:nvSpPr>
          <p:cNvPr id="7" name="TextBox 6">
            <a:extLst>
              <a:ext uri="{FF2B5EF4-FFF2-40B4-BE49-F238E27FC236}">
                <a16:creationId xmlns:a16="http://schemas.microsoft.com/office/drawing/2014/main" id="{FE173175-B5B3-E942-85EA-B79584FB2A56}"/>
              </a:ext>
            </a:extLst>
          </p:cNvPr>
          <p:cNvSpPr txBox="1"/>
          <p:nvPr/>
        </p:nvSpPr>
        <p:spPr>
          <a:xfrm>
            <a:off x="337246" y="839250"/>
            <a:ext cx="1879528" cy="367793"/>
          </a:xfrm>
          <a:prstGeom prst="rect">
            <a:avLst/>
          </a:prstGeom>
          <a:noFill/>
        </p:spPr>
        <p:txBody>
          <a:bodyPr wrap="square" rtlCol="0">
            <a:spAutoFit/>
          </a:bodyPr>
          <a:lstStyle/>
          <a:p>
            <a:pPr algn="ctr"/>
            <a:r>
              <a:rPr lang="en-US" dirty="0"/>
              <a:t>TEVS™ Heatmap</a:t>
            </a:r>
          </a:p>
        </p:txBody>
      </p:sp>
      <p:graphicFrame>
        <p:nvGraphicFramePr>
          <p:cNvPr id="8" name="Content Placeholder 6">
            <a:extLst>
              <a:ext uri="{FF2B5EF4-FFF2-40B4-BE49-F238E27FC236}">
                <a16:creationId xmlns:a16="http://schemas.microsoft.com/office/drawing/2014/main" id="{F4226D52-9FD0-4D41-9F77-629FD126B996}"/>
              </a:ext>
            </a:extLst>
          </p:cNvPr>
          <p:cNvGraphicFramePr>
            <a:graphicFrameLocks/>
          </p:cNvGraphicFramePr>
          <p:nvPr/>
        </p:nvGraphicFramePr>
        <p:xfrm>
          <a:off x="273272" y="1497270"/>
          <a:ext cx="4025599" cy="2447851"/>
        </p:xfrm>
        <a:graphic>
          <a:graphicData uri="http://schemas.openxmlformats.org/drawingml/2006/table">
            <a:tbl>
              <a:tblPr firstRow="1" firstCol="1" bandRow="1">
                <a:tableStyleId>{5C22544A-7EE6-4342-B048-85BDC9FD1C3A}</a:tableStyleId>
              </a:tblPr>
              <a:tblGrid>
                <a:gridCol w="1132317">
                  <a:extLst>
                    <a:ext uri="{9D8B030D-6E8A-4147-A177-3AD203B41FA5}">
                      <a16:colId xmlns:a16="http://schemas.microsoft.com/office/drawing/2014/main" val="974745263"/>
                    </a:ext>
                  </a:extLst>
                </a:gridCol>
                <a:gridCol w="524441">
                  <a:extLst>
                    <a:ext uri="{9D8B030D-6E8A-4147-A177-3AD203B41FA5}">
                      <a16:colId xmlns:a16="http://schemas.microsoft.com/office/drawing/2014/main" val="2289831603"/>
                    </a:ext>
                  </a:extLst>
                </a:gridCol>
                <a:gridCol w="405251">
                  <a:extLst>
                    <a:ext uri="{9D8B030D-6E8A-4147-A177-3AD203B41FA5}">
                      <a16:colId xmlns:a16="http://schemas.microsoft.com/office/drawing/2014/main" val="1327368377"/>
                    </a:ext>
                  </a:extLst>
                </a:gridCol>
                <a:gridCol w="452927">
                  <a:extLst>
                    <a:ext uri="{9D8B030D-6E8A-4147-A177-3AD203B41FA5}">
                      <a16:colId xmlns:a16="http://schemas.microsoft.com/office/drawing/2014/main" val="1861180662"/>
                    </a:ext>
                  </a:extLst>
                </a:gridCol>
                <a:gridCol w="417169">
                  <a:extLst>
                    <a:ext uri="{9D8B030D-6E8A-4147-A177-3AD203B41FA5}">
                      <a16:colId xmlns:a16="http://schemas.microsoft.com/office/drawing/2014/main" val="3923669663"/>
                    </a:ext>
                  </a:extLst>
                </a:gridCol>
                <a:gridCol w="572117">
                  <a:extLst>
                    <a:ext uri="{9D8B030D-6E8A-4147-A177-3AD203B41FA5}">
                      <a16:colId xmlns:a16="http://schemas.microsoft.com/office/drawing/2014/main" val="3538151798"/>
                    </a:ext>
                  </a:extLst>
                </a:gridCol>
                <a:gridCol w="521377">
                  <a:extLst>
                    <a:ext uri="{9D8B030D-6E8A-4147-A177-3AD203B41FA5}">
                      <a16:colId xmlns:a16="http://schemas.microsoft.com/office/drawing/2014/main" val="3797490401"/>
                    </a:ext>
                  </a:extLst>
                </a:gridCol>
              </a:tblGrid>
              <a:tr h="403548">
                <a:tc>
                  <a:txBody>
                    <a:bodyPr/>
                    <a:lstStyle/>
                    <a:p>
                      <a:pPr marL="0" marR="0" algn="l">
                        <a:lnSpc>
                          <a:spcPct val="107000"/>
                        </a:lnSpc>
                        <a:spcBef>
                          <a:spcPts val="0"/>
                        </a:spcBef>
                        <a:spcAft>
                          <a:spcPts val="0"/>
                        </a:spcAft>
                      </a:pPr>
                      <a:r>
                        <a:rPr lang="en-US" sz="1100" i="0" u="none"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TALENT EQUITIES</a:t>
                      </a: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200" dirty="0">
                          <a:solidFill>
                            <a:schemeClr val="tx1"/>
                          </a:solidFill>
                          <a:effectLst/>
                        </a:rPr>
                        <a:t>CEO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200" dirty="0">
                          <a:solidFill>
                            <a:schemeClr val="tx1"/>
                          </a:solidFill>
                          <a:effectLst/>
                        </a:rPr>
                        <a:t>CFO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200" dirty="0">
                          <a:solidFill>
                            <a:schemeClr val="tx1"/>
                          </a:solidFill>
                          <a:effectLst/>
                        </a:rPr>
                        <a:t>COO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200" dirty="0">
                          <a:solidFill>
                            <a:schemeClr val="tx1"/>
                          </a:solidFill>
                          <a:effectLst/>
                        </a:rPr>
                        <a:t>CIO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CHRO</a:t>
                      </a: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0"/>
                        </a:spcBef>
                        <a:spcAft>
                          <a:spcPts val="0"/>
                        </a:spcAf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TEAM</a:t>
                      </a: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36338555"/>
                  </a:ext>
                </a:extLst>
              </a:tr>
              <a:tr h="257733">
                <a:tc>
                  <a:txBody>
                    <a:bodyPr/>
                    <a:lstStyle/>
                    <a:p>
                      <a:pPr marL="0" marR="0" lvl="0" indent="0">
                        <a:lnSpc>
                          <a:spcPct val="107000"/>
                        </a:lnSpc>
                        <a:spcBef>
                          <a:spcPts val="0"/>
                        </a:spcBef>
                        <a:spcAft>
                          <a:spcPts val="0"/>
                        </a:spcAft>
                        <a:buFont typeface="+mj-lt"/>
                        <a:buNone/>
                      </a:pPr>
                      <a:r>
                        <a:rPr lang="en-US" sz="1300" dirty="0">
                          <a:solidFill>
                            <a:schemeClr val="tx1"/>
                          </a:solidFill>
                          <a:effectLst/>
                        </a:rPr>
                        <a:t>Leadership</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368329915"/>
                  </a:ext>
                </a:extLst>
              </a:tr>
              <a:tr h="257733">
                <a:tc>
                  <a:txBody>
                    <a:bodyPr/>
                    <a:lstStyle/>
                    <a:p>
                      <a:pPr marL="0" marR="0" lvl="0" indent="0">
                        <a:lnSpc>
                          <a:spcPct val="107000"/>
                        </a:lnSpc>
                        <a:spcBef>
                          <a:spcPts val="0"/>
                        </a:spcBef>
                        <a:spcAft>
                          <a:spcPts val="0"/>
                        </a:spcAft>
                        <a:buFont typeface="+mj-lt"/>
                        <a:buNone/>
                      </a:pPr>
                      <a:r>
                        <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Teamwork</a:t>
                      </a: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177847483"/>
                  </a:ext>
                </a:extLst>
              </a:tr>
              <a:tr h="257733">
                <a:tc>
                  <a:txBody>
                    <a:bodyPr/>
                    <a:lstStyle/>
                    <a:p>
                      <a:pPr marL="0" marR="0" lvl="0" indent="0">
                        <a:lnSpc>
                          <a:spcPct val="107000"/>
                        </a:lnSpc>
                        <a:spcBef>
                          <a:spcPts val="0"/>
                        </a:spcBef>
                        <a:spcAft>
                          <a:spcPts val="0"/>
                        </a:spcAft>
                        <a:buFont typeface="+mj-lt"/>
                        <a:buNone/>
                      </a:pPr>
                      <a:r>
                        <a:rPr lang="en-US" sz="1300" dirty="0">
                          <a:solidFill>
                            <a:schemeClr val="tx1"/>
                          </a:solidFill>
                          <a:effectLst/>
                        </a:rPr>
                        <a:t>Execution</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42728752"/>
                  </a:ext>
                </a:extLst>
              </a:tr>
              <a:tr h="257733">
                <a:tc>
                  <a:txBody>
                    <a:bodyPr/>
                    <a:lstStyle/>
                    <a:p>
                      <a:pPr marL="0" marR="0" lvl="0" indent="0">
                        <a:lnSpc>
                          <a:spcPct val="107000"/>
                        </a:lnSpc>
                        <a:spcBef>
                          <a:spcPts val="0"/>
                        </a:spcBef>
                        <a:spcAft>
                          <a:spcPts val="0"/>
                        </a:spcAft>
                        <a:buFont typeface="+mj-lt"/>
                        <a:buNone/>
                      </a:pPr>
                      <a:r>
                        <a:rPr lang="en-US" sz="1300" dirty="0">
                          <a:solidFill>
                            <a:schemeClr val="tx1"/>
                          </a:solidFill>
                          <a:effectLst/>
                        </a:rPr>
                        <a:t>Financial</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728245071"/>
                  </a:ext>
                </a:extLst>
              </a:tr>
              <a:tr h="257733">
                <a:tc>
                  <a:txBody>
                    <a:bodyPr/>
                    <a:lstStyle/>
                    <a:p>
                      <a:pPr marL="0" marR="0" lvl="0" indent="0">
                        <a:lnSpc>
                          <a:spcPct val="107000"/>
                        </a:lnSpc>
                        <a:spcBef>
                          <a:spcPts val="0"/>
                        </a:spcBef>
                        <a:spcAft>
                          <a:spcPts val="0"/>
                        </a:spcAft>
                        <a:buFont typeface="+mj-lt"/>
                        <a:buNone/>
                      </a:pPr>
                      <a:r>
                        <a:rPr lang="en-US" sz="1300" dirty="0">
                          <a:solidFill>
                            <a:schemeClr val="tx1"/>
                          </a:solidFill>
                          <a:effectLst/>
                        </a:rPr>
                        <a:t>Market</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4218271877"/>
                  </a:ext>
                </a:extLst>
              </a:tr>
              <a:tr h="257733">
                <a:tc>
                  <a:txBody>
                    <a:bodyPr/>
                    <a:lstStyle/>
                    <a:p>
                      <a:pPr marL="0" marR="0" lvl="0" indent="0">
                        <a:lnSpc>
                          <a:spcPct val="107000"/>
                        </a:lnSpc>
                        <a:spcBef>
                          <a:spcPts val="0"/>
                        </a:spcBef>
                        <a:spcAft>
                          <a:spcPts val="0"/>
                        </a:spcAft>
                        <a:buFont typeface="+mj-lt"/>
                        <a:buNone/>
                      </a:pPr>
                      <a:r>
                        <a:rPr lang="en-US" sz="1300" dirty="0">
                          <a:solidFill>
                            <a:schemeClr val="tx1"/>
                          </a:solidFill>
                          <a:effectLst/>
                        </a:rPr>
                        <a:t>Technical</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694673932"/>
                  </a:ext>
                </a:extLst>
              </a:tr>
              <a:tr h="257733">
                <a:tc>
                  <a:txBody>
                    <a:bodyPr/>
                    <a:lstStyle/>
                    <a:p>
                      <a:pPr marL="0" marR="0" lvl="0" indent="0">
                        <a:lnSpc>
                          <a:spcPct val="107000"/>
                        </a:lnSpc>
                        <a:spcBef>
                          <a:spcPts val="0"/>
                        </a:spcBef>
                        <a:spcAft>
                          <a:spcPts val="0"/>
                        </a:spcAft>
                        <a:buFont typeface="+mj-lt"/>
                        <a:buNone/>
                      </a:pPr>
                      <a:r>
                        <a:rPr lang="en-US" sz="1300" dirty="0">
                          <a:solidFill>
                            <a:schemeClr val="tx1"/>
                          </a:solidFill>
                          <a:effectLst/>
                        </a:rPr>
                        <a:t>Network</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99651247"/>
                  </a:ext>
                </a:extLst>
              </a:tr>
              <a:tr h="240172">
                <a:tc>
                  <a:txBody>
                    <a:bodyPr/>
                    <a:lstStyle/>
                    <a:p>
                      <a:pPr marL="0" marR="0" lvl="0" indent="0">
                        <a:lnSpc>
                          <a:spcPct val="107000"/>
                        </a:lnSpc>
                        <a:spcBef>
                          <a:spcPts val="0"/>
                        </a:spcBef>
                        <a:spcAft>
                          <a:spcPts val="0"/>
                        </a:spcAft>
                        <a:buFont typeface="+mj-lt"/>
                        <a:buNone/>
                      </a:pPr>
                      <a:r>
                        <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Business Dev.</a:t>
                      </a: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760" marR="7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2045173399"/>
                  </a:ext>
                </a:extLst>
              </a:tr>
            </a:tbl>
          </a:graphicData>
        </a:graphic>
      </p:graphicFrame>
      <p:grpSp>
        <p:nvGrpSpPr>
          <p:cNvPr id="9" name="Group 8">
            <a:extLst>
              <a:ext uri="{FF2B5EF4-FFF2-40B4-BE49-F238E27FC236}">
                <a16:creationId xmlns:a16="http://schemas.microsoft.com/office/drawing/2014/main" id="{BF7174B6-8EF2-492A-B1C7-222A97378B78}"/>
              </a:ext>
            </a:extLst>
          </p:cNvPr>
          <p:cNvGrpSpPr/>
          <p:nvPr/>
        </p:nvGrpSpPr>
        <p:grpSpPr>
          <a:xfrm>
            <a:off x="5" y="4177767"/>
            <a:ext cx="9143999" cy="2680237"/>
            <a:chOff x="0" y="3429000"/>
            <a:chExt cx="9143999" cy="2680237"/>
          </a:xfrm>
        </p:grpSpPr>
        <p:sp>
          <p:nvSpPr>
            <p:cNvPr id="10" name="Rectangle 9">
              <a:extLst>
                <a:ext uri="{FF2B5EF4-FFF2-40B4-BE49-F238E27FC236}">
                  <a16:creationId xmlns:a16="http://schemas.microsoft.com/office/drawing/2014/main" id="{F9B2045D-003C-45FC-B884-C2142C9FC91B}"/>
                </a:ext>
              </a:extLst>
            </p:cNvPr>
            <p:cNvSpPr/>
            <p:nvPr/>
          </p:nvSpPr>
          <p:spPr>
            <a:xfrm>
              <a:off x="0" y="3429000"/>
              <a:ext cx="9143999" cy="2680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pPr>
              <a:endParaRPr lang="en-US" sz="1350" dirty="0">
                <a:solidFill>
                  <a:prstClr val="white"/>
                </a:solidFill>
                <a:latin typeface="Calibri"/>
              </a:endParaRPr>
            </a:p>
          </p:txBody>
        </p:sp>
        <p:graphicFrame>
          <p:nvGraphicFramePr>
            <p:cNvPr id="11" name="Diagram 10">
              <a:extLst>
                <a:ext uri="{FF2B5EF4-FFF2-40B4-BE49-F238E27FC236}">
                  <a16:creationId xmlns:a16="http://schemas.microsoft.com/office/drawing/2014/main" id="{CB4F2622-6C66-4C4A-A6EF-724F71112AA7}"/>
                </a:ext>
              </a:extLst>
            </p:cNvPr>
            <p:cNvGraphicFramePr/>
            <p:nvPr/>
          </p:nvGraphicFramePr>
          <p:xfrm>
            <a:off x="249480" y="3727650"/>
            <a:ext cx="8688043" cy="2194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AE55F962-A097-441F-8BF3-E432164EE91D}"/>
                </a:ext>
              </a:extLst>
            </p:cNvPr>
            <p:cNvSpPr txBox="1"/>
            <p:nvPr/>
          </p:nvSpPr>
          <p:spPr>
            <a:xfrm>
              <a:off x="857055" y="3514989"/>
              <a:ext cx="7527139" cy="341632"/>
            </a:xfrm>
            <a:prstGeom prst="rect">
              <a:avLst/>
            </a:prstGeom>
            <a:noFill/>
          </p:spPr>
          <p:txBody>
            <a:bodyPr wrap="square" rtlCol="0">
              <a:spAutoFit/>
            </a:bodyPr>
            <a:lstStyle/>
            <a:p>
              <a:pPr algn="ctr" defTabSz="685800">
                <a:lnSpc>
                  <a:spcPct val="90000"/>
                </a:lnSpc>
              </a:pPr>
              <a:r>
                <a:rPr lang="en-US" b="1" dirty="0">
                  <a:solidFill>
                    <a:schemeClr val="tx1">
                      <a:lumMod val="75000"/>
                      <a:lumOff val="25000"/>
                    </a:schemeClr>
                  </a:solidFill>
                </a:rPr>
                <a:t>TA-DA Human Capital Equities</a:t>
              </a:r>
              <a:r>
                <a:rPr lang="en-US" dirty="0">
                  <a:solidFill>
                    <a:schemeClr val="tx1">
                      <a:lumMod val="75000"/>
                      <a:lumOff val="25000"/>
                    </a:schemeClr>
                  </a:solidFill>
                </a:rPr>
                <a:t>™</a:t>
              </a:r>
            </a:p>
          </p:txBody>
        </p:sp>
      </p:grpSp>
    </p:spTree>
    <p:extLst>
      <p:ext uri="{BB962C8B-B14F-4D97-AF65-F5344CB8AC3E}">
        <p14:creationId xmlns:p14="http://schemas.microsoft.com/office/powerpoint/2010/main" val="1498840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0A6B43-2103-0C3C-1675-1EFB83EF4CFD}"/>
              </a:ext>
            </a:extLst>
          </p:cNvPr>
          <p:cNvSpPr/>
          <p:nvPr/>
        </p:nvSpPr>
        <p:spPr>
          <a:xfrm>
            <a:off x="0" y="1544595"/>
            <a:ext cx="6363730" cy="366995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ree Photo Of People Holding Each Other's Hands Stock Photo">
            <a:extLst>
              <a:ext uri="{FF2B5EF4-FFF2-40B4-BE49-F238E27FC236}">
                <a16:creationId xmlns:a16="http://schemas.microsoft.com/office/drawing/2014/main" id="{FA337DE0-4609-008A-4101-7DD8E208A0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5446335" y="1023807"/>
            <a:ext cx="3308561" cy="495664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AF4C90A-92C3-1440-915B-DCBA39FFE305}"/>
              </a:ext>
            </a:extLst>
          </p:cNvPr>
          <p:cNvSpPr/>
          <p:nvPr/>
        </p:nvSpPr>
        <p:spPr>
          <a:xfrm>
            <a:off x="2396521" y="1955260"/>
            <a:ext cx="3800001" cy="2966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A2C301E-BC7F-F84D-88C1-CD4E386F42A8}"/>
              </a:ext>
            </a:extLst>
          </p:cNvPr>
          <p:cNvSpPr/>
          <p:nvPr/>
        </p:nvSpPr>
        <p:spPr>
          <a:xfrm>
            <a:off x="5" y="2006982"/>
            <a:ext cx="6134099" cy="2844045"/>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A66145F3-D9BC-4142-87C5-EC67904E7442}"/>
              </a:ext>
            </a:extLst>
          </p:cNvPr>
          <p:cNvPicPr>
            <a:picLocks noChangeAspect="1"/>
          </p:cNvPicPr>
          <p:nvPr/>
        </p:nvPicPr>
        <p:blipFill rotWithShape="1">
          <a:blip r:embed="rId4">
            <a:alphaModFix amt="20000"/>
            <a:extLst>
              <a:ext uri="{28A0092B-C50C-407E-A947-70E740481C1C}">
                <a14:useLocalDpi xmlns:a14="http://schemas.microsoft.com/office/drawing/2010/main"/>
              </a:ext>
            </a:extLst>
          </a:blip>
          <a:srcRect/>
          <a:stretch/>
        </p:blipFill>
        <p:spPr>
          <a:xfrm rot="10800000">
            <a:off x="4068631" y="2227965"/>
            <a:ext cx="2065473" cy="2349500"/>
          </a:xfrm>
          <a:prstGeom prst="rect">
            <a:avLst/>
          </a:prstGeom>
        </p:spPr>
      </p:pic>
      <p:sp>
        <p:nvSpPr>
          <p:cNvPr id="31" name="Title 30">
            <a:extLst>
              <a:ext uri="{FF2B5EF4-FFF2-40B4-BE49-F238E27FC236}">
                <a16:creationId xmlns:a16="http://schemas.microsoft.com/office/drawing/2014/main" id="{F4BF3A61-5D76-984F-9189-04A913D3CBBC}"/>
              </a:ext>
            </a:extLst>
          </p:cNvPr>
          <p:cNvSpPr>
            <a:spLocks noGrp="1"/>
          </p:cNvSpPr>
          <p:nvPr>
            <p:ph type="ctrTitle"/>
          </p:nvPr>
        </p:nvSpPr>
        <p:spPr>
          <a:xfrm>
            <a:off x="495300" y="2152654"/>
            <a:ext cx="5143500" cy="1419225"/>
          </a:xfrm>
        </p:spPr>
        <p:txBody>
          <a:bodyPr>
            <a:noAutofit/>
          </a:bodyPr>
          <a:lstStyle/>
          <a:p>
            <a:r>
              <a:rPr lang="en-US" dirty="0"/>
              <a:t>Assessment For Team Development</a:t>
            </a:r>
          </a:p>
        </p:txBody>
      </p:sp>
      <p:sp>
        <p:nvSpPr>
          <p:cNvPr id="33" name="Subtitle 32">
            <a:extLst>
              <a:ext uri="{FF2B5EF4-FFF2-40B4-BE49-F238E27FC236}">
                <a16:creationId xmlns:a16="http://schemas.microsoft.com/office/drawing/2014/main" id="{FFE0B097-164D-F647-9531-5E5ECE3A3987}"/>
              </a:ext>
            </a:extLst>
          </p:cNvPr>
          <p:cNvSpPr>
            <a:spLocks noGrp="1"/>
          </p:cNvSpPr>
          <p:nvPr>
            <p:ph type="subTitle" idx="1"/>
          </p:nvPr>
        </p:nvSpPr>
        <p:spPr>
          <a:xfrm>
            <a:off x="495300" y="3601565"/>
            <a:ext cx="5143500" cy="636072"/>
          </a:xfrm>
        </p:spPr>
        <p:txBody>
          <a:bodyPr>
            <a:spAutoFit/>
          </a:bodyPr>
          <a:lstStyle/>
          <a:p>
            <a:r>
              <a:rPr lang="en-US" sz="1600" dirty="0"/>
              <a:t>Leadership Live in 45</a:t>
            </a:r>
          </a:p>
          <a:p>
            <a:r>
              <a:rPr lang="en-US" sz="1600" dirty="0"/>
              <a:t>November 2024</a:t>
            </a:r>
          </a:p>
        </p:txBody>
      </p:sp>
      <p:pic>
        <p:nvPicPr>
          <p:cNvPr id="4" name="Picture 3">
            <a:extLst>
              <a:ext uri="{FF2B5EF4-FFF2-40B4-BE49-F238E27FC236}">
                <a16:creationId xmlns:a16="http://schemas.microsoft.com/office/drawing/2014/main" id="{686036FD-F2F1-7E5D-4C40-CB881254DD05}"/>
              </a:ext>
            </a:extLst>
          </p:cNvPr>
          <p:cNvPicPr>
            <a:picLocks noChangeAspect="1"/>
          </p:cNvPicPr>
          <p:nvPr/>
        </p:nvPicPr>
        <p:blipFill>
          <a:blip r:embed="rId5"/>
          <a:stretch>
            <a:fillRect/>
          </a:stretch>
        </p:blipFill>
        <p:spPr>
          <a:xfrm>
            <a:off x="221354" y="6262581"/>
            <a:ext cx="2637388" cy="409414"/>
          </a:xfrm>
          <a:prstGeom prst="rect">
            <a:avLst/>
          </a:prstGeom>
        </p:spPr>
      </p:pic>
    </p:spTree>
    <p:extLst>
      <p:ext uri="{BB962C8B-B14F-4D97-AF65-F5344CB8AC3E}">
        <p14:creationId xmlns:p14="http://schemas.microsoft.com/office/powerpoint/2010/main" val="164902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B466-9C74-39FF-2A1F-39477BA56CCA}"/>
              </a:ext>
            </a:extLst>
          </p:cNvPr>
          <p:cNvSpPr>
            <a:spLocks noGrp="1"/>
          </p:cNvSpPr>
          <p:nvPr>
            <p:ph type="title"/>
          </p:nvPr>
        </p:nvSpPr>
        <p:spPr/>
        <p:txBody>
          <a:bodyPr>
            <a:normAutofit fontScale="90000"/>
          </a:bodyPr>
          <a:lstStyle/>
          <a:p>
            <a:r>
              <a:rPr lang="en-US" dirty="0"/>
              <a:t>Refresh – We Went Over 4 Basic Types of Assessments</a:t>
            </a:r>
          </a:p>
        </p:txBody>
      </p:sp>
      <p:sp>
        <p:nvSpPr>
          <p:cNvPr id="3" name="Content Placeholder 2">
            <a:extLst>
              <a:ext uri="{FF2B5EF4-FFF2-40B4-BE49-F238E27FC236}">
                <a16:creationId xmlns:a16="http://schemas.microsoft.com/office/drawing/2014/main" id="{6D156460-C6B6-F000-C0FF-7304C9BFC596}"/>
              </a:ext>
            </a:extLst>
          </p:cNvPr>
          <p:cNvSpPr>
            <a:spLocks noGrp="1"/>
          </p:cNvSpPr>
          <p:nvPr>
            <p:ph idx="1"/>
          </p:nvPr>
        </p:nvSpPr>
        <p:spPr>
          <a:xfrm>
            <a:off x="383546" y="1135625"/>
            <a:ext cx="8376908" cy="4826642"/>
          </a:xfrm>
        </p:spPr>
        <p:txBody>
          <a:bodyPr/>
          <a:lstStyle/>
          <a:p>
            <a:r>
              <a:rPr lang="en-US" b="1" dirty="0">
                <a:solidFill>
                  <a:srgbClr val="00B0F0"/>
                </a:solidFill>
              </a:rPr>
              <a:t>Today’s Focus - Teams</a:t>
            </a:r>
          </a:p>
        </p:txBody>
      </p:sp>
      <p:sp>
        <p:nvSpPr>
          <p:cNvPr id="4" name="Slide Number Placeholder 3">
            <a:extLst>
              <a:ext uri="{FF2B5EF4-FFF2-40B4-BE49-F238E27FC236}">
                <a16:creationId xmlns:a16="http://schemas.microsoft.com/office/drawing/2014/main" id="{1EA12A0A-B8E4-FD89-F4A8-99FA3CDABC85}"/>
              </a:ext>
            </a:extLst>
          </p:cNvPr>
          <p:cNvSpPr>
            <a:spLocks noGrp="1"/>
          </p:cNvSpPr>
          <p:nvPr>
            <p:ph type="sldNum" sz="quarter" idx="12"/>
          </p:nvPr>
        </p:nvSpPr>
        <p:spPr/>
        <p:txBody>
          <a:bodyPr/>
          <a:lstStyle/>
          <a:p>
            <a:fld id="{6D22F896-40B5-4ADD-8801-0D06FADFA095}" type="slidenum">
              <a:rPr lang="en-US" smtClean="0"/>
              <a:t>2</a:t>
            </a:fld>
            <a:endParaRPr lang="en-US" dirty="0"/>
          </a:p>
        </p:txBody>
      </p:sp>
      <p:pic>
        <p:nvPicPr>
          <p:cNvPr id="5" name="Picture 4">
            <a:extLst>
              <a:ext uri="{FF2B5EF4-FFF2-40B4-BE49-F238E27FC236}">
                <a16:creationId xmlns:a16="http://schemas.microsoft.com/office/drawing/2014/main" id="{674355EB-39AB-2637-3BFA-E622F2B54CBB}"/>
              </a:ext>
            </a:extLst>
          </p:cNvPr>
          <p:cNvPicPr>
            <a:picLocks noChangeAspect="1"/>
          </p:cNvPicPr>
          <p:nvPr/>
        </p:nvPicPr>
        <p:blipFill>
          <a:blip r:embed="rId3"/>
          <a:stretch>
            <a:fillRect/>
          </a:stretch>
        </p:blipFill>
        <p:spPr>
          <a:xfrm>
            <a:off x="15895" y="1625672"/>
            <a:ext cx="9158510" cy="4451036"/>
          </a:xfrm>
          <a:prstGeom prst="rect">
            <a:avLst/>
          </a:prstGeom>
        </p:spPr>
      </p:pic>
      <p:sp>
        <p:nvSpPr>
          <p:cNvPr id="6" name="Rectangle 5">
            <a:extLst>
              <a:ext uri="{FF2B5EF4-FFF2-40B4-BE49-F238E27FC236}">
                <a16:creationId xmlns:a16="http://schemas.microsoft.com/office/drawing/2014/main" id="{0ACDB476-3774-9964-F44D-E99CC333A38B}"/>
              </a:ext>
            </a:extLst>
          </p:cNvPr>
          <p:cNvSpPr/>
          <p:nvPr/>
        </p:nvSpPr>
        <p:spPr>
          <a:xfrm>
            <a:off x="6993925" y="1458097"/>
            <a:ext cx="2026508" cy="4826642"/>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7" name="Picture 6">
            <a:extLst>
              <a:ext uri="{FF2B5EF4-FFF2-40B4-BE49-F238E27FC236}">
                <a16:creationId xmlns:a16="http://schemas.microsoft.com/office/drawing/2014/main" id="{82F61A6A-703E-DC23-70C6-F394E27E3949}"/>
              </a:ext>
            </a:extLst>
          </p:cNvPr>
          <p:cNvPicPr>
            <a:picLocks noChangeAspect="1"/>
          </p:cNvPicPr>
          <p:nvPr/>
        </p:nvPicPr>
        <p:blipFill>
          <a:blip r:embed="rId4"/>
          <a:stretch>
            <a:fillRect/>
          </a:stretch>
        </p:blipFill>
        <p:spPr>
          <a:xfrm>
            <a:off x="267794" y="6225392"/>
            <a:ext cx="2637388" cy="409414"/>
          </a:xfrm>
          <a:prstGeom prst="rect">
            <a:avLst/>
          </a:prstGeom>
        </p:spPr>
      </p:pic>
    </p:spTree>
    <p:extLst>
      <p:ext uri="{BB962C8B-B14F-4D97-AF65-F5344CB8AC3E}">
        <p14:creationId xmlns:p14="http://schemas.microsoft.com/office/powerpoint/2010/main" val="177110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EBBA-DAFB-42CE-EB43-8C1A9E52F83F}"/>
              </a:ext>
            </a:extLst>
          </p:cNvPr>
          <p:cNvSpPr>
            <a:spLocks noGrp="1"/>
          </p:cNvSpPr>
          <p:nvPr>
            <p:ph type="title"/>
          </p:nvPr>
        </p:nvSpPr>
        <p:spPr/>
        <p:txBody>
          <a:bodyPr/>
          <a:lstStyle/>
          <a:p>
            <a:r>
              <a:rPr lang="en-US" dirty="0"/>
              <a:t>Scenario </a:t>
            </a:r>
          </a:p>
        </p:txBody>
      </p:sp>
      <p:sp>
        <p:nvSpPr>
          <p:cNvPr id="3" name="Content Placeholder 2">
            <a:extLst>
              <a:ext uri="{FF2B5EF4-FFF2-40B4-BE49-F238E27FC236}">
                <a16:creationId xmlns:a16="http://schemas.microsoft.com/office/drawing/2014/main" id="{865368C6-CABC-EF67-73B0-8CC7321429F4}"/>
              </a:ext>
            </a:extLst>
          </p:cNvPr>
          <p:cNvSpPr>
            <a:spLocks noGrp="1"/>
          </p:cNvSpPr>
          <p:nvPr>
            <p:ph idx="1"/>
          </p:nvPr>
        </p:nvSpPr>
        <p:spPr>
          <a:xfrm>
            <a:off x="1328287" y="2299220"/>
            <a:ext cx="6737684" cy="2465285"/>
          </a:xfrm>
        </p:spPr>
        <p:txBody>
          <a:bodyPr/>
          <a:lstStyle/>
          <a:p>
            <a:r>
              <a:rPr lang="en-US" sz="2800" b="1" dirty="0"/>
              <a:t>A top leader asks: </a:t>
            </a:r>
          </a:p>
          <a:p>
            <a:pPr marL="227012" lvl="2" indent="0">
              <a:buNone/>
            </a:pPr>
            <a:r>
              <a:rPr lang="en-US" sz="2800" i="1" dirty="0"/>
              <a:t>“Can you help me assess and develop my team?”  </a:t>
            </a:r>
          </a:p>
          <a:p>
            <a:pPr marL="0" lvl="1" indent="0">
              <a:buNone/>
            </a:pPr>
            <a:r>
              <a:rPr lang="en-US" sz="2800" b="1" dirty="0"/>
              <a:t>Write in the chat – the first thing that comes to mind</a:t>
            </a:r>
          </a:p>
        </p:txBody>
      </p:sp>
      <p:sp>
        <p:nvSpPr>
          <p:cNvPr id="4" name="Slide Number Placeholder 3">
            <a:extLst>
              <a:ext uri="{FF2B5EF4-FFF2-40B4-BE49-F238E27FC236}">
                <a16:creationId xmlns:a16="http://schemas.microsoft.com/office/drawing/2014/main" id="{479CED69-1DD0-B457-8975-11736EA545BA}"/>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5" name="Picture 4">
            <a:extLst>
              <a:ext uri="{FF2B5EF4-FFF2-40B4-BE49-F238E27FC236}">
                <a16:creationId xmlns:a16="http://schemas.microsoft.com/office/drawing/2014/main" id="{A0E7F0A7-3EBD-749E-B43D-9A0247050ECE}"/>
              </a:ext>
            </a:extLst>
          </p:cNvPr>
          <p:cNvPicPr>
            <a:picLocks noChangeAspect="1"/>
          </p:cNvPicPr>
          <p:nvPr/>
        </p:nvPicPr>
        <p:blipFill>
          <a:blip r:embed="rId3"/>
          <a:stretch>
            <a:fillRect/>
          </a:stretch>
        </p:blipFill>
        <p:spPr>
          <a:xfrm>
            <a:off x="267794" y="6225392"/>
            <a:ext cx="2637388" cy="409414"/>
          </a:xfrm>
          <a:prstGeom prst="rect">
            <a:avLst/>
          </a:prstGeom>
        </p:spPr>
      </p:pic>
    </p:spTree>
    <p:extLst>
      <p:ext uri="{BB962C8B-B14F-4D97-AF65-F5344CB8AC3E}">
        <p14:creationId xmlns:p14="http://schemas.microsoft.com/office/powerpoint/2010/main" val="426380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34A72-B400-2E47-BB53-32AA72B2B949}"/>
              </a:ext>
            </a:extLst>
          </p:cNvPr>
          <p:cNvSpPr>
            <a:spLocks noGrp="1"/>
          </p:cNvSpPr>
          <p:nvPr>
            <p:ph type="title"/>
          </p:nvPr>
        </p:nvSpPr>
        <p:spPr/>
        <p:txBody>
          <a:bodyPr>
            <a:normAutofit/>
          </a:bodyPr>
          <a:lstStyle/>
          <a:p>
            <a:r>
              <a:rPr lang="en-US" sz="2800" dirty="0"/>
              <a:t>An Observation – Teams are complex - context and purpose matters!</a:t>
            </a:r>
          </a:p>
        </p:txBody>
      </p:sp>
      <p:sp>
        <p:nvSpPr>
          <p:cNvPr id="4" name="Slide Number Placeholder 3">
            <a:extLst>
              <a:ext uri="{FF2B5EF4-FFF2-40B4-BE49-F238E27FC236}">
                <a16:creationId xmlns:a16="http://schemas.microsoft.com/office/drawing/2014/main" id="{A7CD8F90-0DF4-6940-80F0-C25D91BF3F2A}"/>
              </a:ext>
            </a:extLst>
          </p:cNvPr>
          <p:cNvSpPr>
            <a:spLocks noGrp="1"/>
          </p:cNvSpPr>
          <p:nvPr>
            <p:ph type="sldNum" sz="quarter" idx="12"/>
          </p:nvPr>
        </p:nvSpPr>
        <p:spPr>
          <a:xfrm>
            <a:off x="7876606" y="6060530"/>
            <a:ext cx="984019" cy="365125"/>
          </a:xfrm>
        </p:spPr>
        <p:txBody>
          <a:bodyPr/>
          <a:lstStyle/>
          <a:p>
            <a:fld id="{6D22F896-40B5-4ADD-8801-0D06FADFA095}" type="slidenum">
              <a:rPr lang="en-US" smtClean="0"/>
              <a:t>4</a:t>
            </a:fld>
            <a:endParaRPr lang="en-US" dirty="0"/>
          </a:p>
        </p:txBody>
      </p:sp>
      <p:graphicFrame>
        <p:nvGraphicFramePr>
          <p:cNvPr id="6" name="Content Placeholder 4">
            <a:extLst>
              <a:ext uri="{FF2B5EF4-FFF2-40B4-BE49-F238E27FC236}">
                <a16:creationId xmlns:a16="http://schemas.microsoft.com/office/drawing/2014/main" id="{1C127BA0-D6D5-2E4B-AC2B-1FF12DBB31D8}"/>
              </a:ext>
            </a:extLst>
          </p:cNvPr>
          <p:cNvGraphicFramePr>
            <a:graphicFrameLocks noGrp="1"/>
          </p:cNvGraphicFramePr>
          <p:nvPr>
            <p:ph idx="1"/>
            <p:extLst>
              <p:ext uri="{D42A27DB-BD31-4B8C-83A1-F6EECF244321}">
                <p14:modId xmlns:p14="http://schemas.microsoft.com/office/powerpoint/2010/main" val="3993034555"/>
              </p:ext>
            </p:extLst>
          </p:nvPr>
        </p:nvGraphicFramePr>
        <p:xfrm>
          <a:off x="880264" y="2167463"/>
          <a:ext cx="7383472" cy="3893067"/>
        </p:xfrm>
        <a:graphic>
          <a:graphicData uri="http://schemas.openxmlformats.org/drawingml/2006/table">
            <a:tbl>
              <a:tblPr firstRow="1" bandRow="1">
                <a:tableStyleId>{5C22544A-7EE6-4342-B048-85BDC9FD1C3A}</a:tableStyleId>
              </a:tblPr>
              <a:tblGrid>
                <a:gridCol w="1845868">
                  <a:extLst>
                    <a:ext uri="{9D8B030D-6E8A-4147-A177-3AD203B41FA5}">
                      <a16:colId xmlns:a16="http://schemas.microsoft.com/office/drawing/2014/main" val="4280153338"/>
                    </a:ext>
                  </a:extLst>
                </a:gridCol>
                <a:gridCol w="1845868">
                  <a:extLst>
                    <a:ext uri="{9D8B030D-6E8A-4147-A177-3AD203B41FA5}">
                      <a16:colId xmlns:a16="http://schemas.microsoft.com/office/drawing/2014/main" val="2954291266"/>
                    </a:ext>
                  </a:extLst>
                </a:gridCol>
                <a:gridCol w="1845868">
                  <a:extLst>
                    <a:ext uri="{9D8B030D-6E8A-4147-A177-3AD203B41FA5}">
                      <a16:colId xmlns:a16="http://schemas.microsoft.com/office/drawing/2014/main" val="3194312951"/>
                    </a:ext>
                  </a:extLst>
                </a:gridCol>
                <a:gridCol w="1845868">
                  <a:extLst>
                    <a:ext uri="{9D8B030D-6E8A-4147-A177-3AD203B41FA5}">
                      <a16:colId xmlns:a16="http://schemas.microsoft.com/office/drawing/2014/main" val="1349203757"/>
                    </a:ext>
                  </a:extLst>
                </a:gridCol>
              </a:tblGrid>
              <a:tr h="343306">
                <a:tc>
                  <a:txBody>
                    <a:bodyPr/>
                    <a:lstStyle/>
                    <a:p>
                      <a:pPr algn="ctr"/>
                      <a:r>
                        <a:rPr lang="en-US" sz="1400" dirty="0"/>
                        <a:t>Bike Racing</a:t>
                      </a:r>
                    </a:p>
                  </a:txBody>
                  <a:tcPr marL="68580" marR="68580" marT="34290" marB="34290"/>
                </a:tc>
                <a:tc>
                  <a:txBody>
                    <a:bodyPr/>
                    <a:lstStyle/>
                    <a:p>
                      <a:pPr algn="ctr"/>
                      <a:r>
                        <a:rPr lang="en-US" sz="1400" dirty="0"/>
                        <a:t>Swim</a:t>
                      </a:r>
                    </a:p>
                  </a:txBody>
                  <a:tcPr marL="68580" marR="68580" marT="34290" marB="34290"/>
                </a:tc>
                <a:tc>
                  <a:txBody>
                    <a:bodyPr/>
                    <a:lstStyle/>
                    <a:p>
                      <a:pPr algn="ctr"/>
                      <a:r>
                        <a:rPr lang="en-US" sz="1400" dirty="0"/>
                        <a:t>Rowing</a:t>
                      </a:r>
                    </a:p>
                  </a:txBody>
                  <a:tcPr marL="68580" marR="68580" marT="34290" marB="34290"/>
                </a:tc>
                <a:tc>
                  <a:txBody>
                    <a:bodyPr/>
                    <a:lstStyle/>
                    <a:p>
                      <a:pPr algn="ctr"/>
                      <a:r>
                        <a:rPr lang="en-US" sz="1400" dirty="0"/>
                        <a:t>Volleyball</a:t>
                      </a:r>
                    </a:p>
                  </a:txBody>
                  <a:tcPr marL="68580" marR="68580" marT="34290" marB="34290"/>
                </a:tc>
                <a:extLst>
                  <a:ext uri="{0D108BD9-81ED-4DB2-BD59-A6C34878D82A}">
                    <a16:rowId xmlns:a16="http://schemas.microsoft.com/office/drawing/2014/main" val="675523563"/>
                  </a:ext>
                </a:extLst>
              </a:tr>
              <a:tr h="1630700">
                <a:tc>
                  <a:txBody>
                    <a:bodyPr/>
                    <a:lstStyle/>
                    <a:p>
                      <a:endParaRPr lang="en-US" sz="1400" dirty="0"/>
                    </a:p>
                  </a:txBody>
                  <a:tcPr marL="68580" marR="68580" marT="34290" marB="34290"/>
                </a:tc>
                <a:tc>
                  <a:txBody>
                    <a:bodyPr/>
                    <a:lstStyle/>
                    <a:p>
                      <a:endParaRPr lang="en-US" sz="1400" dirty="0"/>
                    </a:p>
                    <a:p>
                      <a:endParaRPr lang="en-US" sz="1400" dirty="0"/>
                    </a:p>
                    <a:p>
                      <a:endParaRPr lang="en-US" sz="1400" dirty="0"/>
                    </a:p>
                    <a:p>
                      <a:endParaRPr lang="en-US" sz="1400" dirty="0"/>
                    </a:p>
                    <a:p>
                      <a:endParaRPr lang="en-US" sz="1400" dirty="0"/>
                    </a:p>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132054192"/>
                  </a:ext>
                </a:extLst>
              </a:tr>
              <a:tr h="1919061">
                <a:tc>
                  <a:txBody>
                    <a:bodyPr/>
                    <a:lstStyle/>
                    <a:p>
                      <a:pPr marL="177800" indent="-177800">
                        <a:lnSpc>
                          <a:spcPct val="80000"/>
                        </a:lnSpc>
                        <a:spcBef>
                          <a:spcPts val="600"/>
                        </a:spcBef>
                        <a:spcAft>
                          <a:spcPts val="300"/>
                        </a:spcAft>
                        <a:buClr>
                          <a:srgbClr val="C65224"/>
                        </a:buClr>
                        <a:buFont typeface="Arial" panose="020B0604020202020204" pitchFamily="34" charset="0"/>
                        <a:buChar char="•"/>
                        <a:tabLst/>
                      </a:pPr>
                      <a:endParaRPr lang="en-US" sz="1400" dirty="0">
                        <a:solidFill>
                          <a:schemeClr val="tx1">
                            <a:lumMod val="75000"/>
                            <a:lumOff val="25000"/>
                          </a:schemeClr>
                        </a:solidFill>
                      </a:endParaRPr>
                    </a:p>
                    <a:p>
                      <a:pPr marL="177800" indent="-177800">
                        <a:lnSpc>
                          <a:spcPct val="80000"/>
                        </a:lnSpc>
                        <a:spcBef>
                          <a:spcPts val="600"/>
                        </a:spcBef>
                        <a:spcAft>
                          <a:spcPts val="300"/>
                        </a:spcAft>
                        <a:buClr>
                          <a:srgbClr val="C65224"/>
                        </a:buClr>
                        <a:buFont typeface="Arial" panose="020B0604020202020204" pitchFamily="34" charset="0"/>
                        <a:buChar char="•"/>
                        <a:tabLst/>
                      </a:pPr>
                      <a:r>
                        <a:rPr lang="en-US" sz="1400" dirty="0">
                          <a:solidFill>
                            <a:schemeClr val="tx1">
                              <a:lumMod val="75000"/>
                              <a:lumOff val="25000"/>
                            </a:schemeClr>
                          </a:solidFill>
                        </a:rPr>
                        <a:t>Fixed roles, hierarchy</a:t>
                      </a:r>
                    </a:p>
                    <a:p>
                      <a:pPr marL="177800" indent="-177800">
                        <a:lnSpc>
                          <a:spcPct val="80000"/>
                        </a:lnSpc>
                        <a:spcBef>
                          <a:spcPts val="600"/>
                        </a:spcBef>
                        <a:spcAft>
                          <a:spcPts val="300"/>
                        </a:spcAft>
                        <a:buClr>
                          <a:srgbClr val="C65224"/>
                        </a:buClr>
                        <a:buFont typeface="Arial" panose="020B0604020202020204" pitchFamily="34" charset="0"/>
                        <a:buChar char="•"/>
                        <a:tabLst/>
                      </a:pPr>
                      <a:r>
                        <a:rPr lang="en-US" sz="1400" dirty="0">
                          <a:solidFill>
                            <a:schemeClr val="tx1">
                              <a:lumMod val="75000"/>
                              <a:lumOff val="25000"/>
                            </a:schemeClr>
                          </a:solidFill>
                        </a:rPr>
                        <a:t>Success = execution to support the leader to succeed and share the reward</a:t>
                      </a:r>
                    </a:p>
                  </a:txBody>
                  <a:tcPr marL="68580" marR="68580" marT="34290" marB="34290"/>
                </a:tc>
                <a:tc>
                  <a:txBody>
                    <a:bodyPr/>
                    <a:lstStyle/>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endParaRPr lang="en-US" sz="1400" kern="1200" dirty="0">
                        <a:solidFill>
                          <a:schemeClr val="tx1">
                            <a:lumMod val="75000"/>
                            <a:lumOff val="25000"/>
                          </a:schemeClr>
                        </a:solidFill>
                        <a:latin typeface="+mn-lt"/>
                        <a:ea typeface="+mn-ea"/>
                        <a:cs typeface="+mn-cs"/>
                      </a:endParaRPr>
                    </a:p>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r>
                        <a:rPr lang="en-US" sz="1400" kern="1200" dirty="0">
                          <a:solidFill>
                            <a:schemeClr val="tx1">
                              <a:lumMod val="75000"/>
                              <a:lumOff val="25000"/>
                            </a:schemeClr>
                          </a:solidFill>
                          <a:latin typeface="+mn-lt"/>
                          <a:ea typeface="+mn-ea"/>
                          <a:cs typeface="+mn-cs"/>
                        </a:rPr>
                        <a:t>Fixed roles</a:t>
                      </a:r>
                    </a:p>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r>
                        <a:rPr lang="en-US" sz="1400" kern="1200" dirty="0">
                          <a:solidFill>
                            <a:schemeClr val="tx1">
                              <a:lumMod val="75000"/>
                              <a:lumOff val="25000"/>
                            </a:schemeClr>
                          </a:solidFill>
                          <a:latin typeface="+mn-lt"/>
                          <a:ea typeface="+mn-ea"/>
                          <a:cs typeface="+mn-cs"/>
                        </a:rPr>
                        <a:t>Success = sum of individual performances</a:t>
                      </a:r>
                    </a:p>
                  </a:txBody>
                  <a:tcPr marL="68580" marR="68580" marT="34290" marB="34290"/>
                </a:tc>
                <a:tc>
                  <a:txBody>
                    <a:bodyPr/>
                    <a:lstStyle/>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endParaRPr lang="en-US" sz="1400" kern="1200" dirty="0">
                        <a:solidFill>
                          <a:schemeClr val="tx1">
                            <a:lumMod val="75000"/>
                            <a:lumOff val="25000"/>
                          </a:schemeClr>
                        </a:solidFill>
                        <a:latin typeface="+mn-lt"/>
                        <a:ea typeface="+mn-ea"/>
                        <a:cs typeface="+mn-cs"/>
                      </a:endParaRPr>
                    </a:p>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r>
                        <a:rPr lang="en-US" sz="1400" kern="1200" dirty="0">
                          <a:solidFill>
                            <a:schemeClr val="tx1">
                              <a:lumMod val="75000"/>
                              <a:lumOff val="25000"/>
                            </a:schemeClr>
                          </a:solidFill>
                          <a:latin typeface="+mn-lt"/>
                          <a:ea typeface="+mn-ea"/>
                          <a:cs typeface="+mn-cs"/>
                        </a:rPr>
                        <a:t>Fixed roles</a:t>
                      </a:r>
                    </a:p>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r>
                        <a:rPr lang="en-US" sz="1400" kern="1200" dirty="0">
                          <a:solidFill>
                            <a:schemeClr val="tx1">
                              <a:lumMod val="75000"/>
                              <a:lumOff val="25000"/>
                            </a:schemeClr>
                          </a:solidFill>
                          <a:latin typeface="+mn-lt"/>
                          <a:ea typeface="+mn-ea"/>
                          <a:cs typeface="+mn-cs"/>
                        </a:rPr>
                        <a:t>Success = coordinated group effort</a:t>
                      </a:r>
                    </a:p>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endParaRPr lang="en-US" sz="1400" kern="1200" dirty="0">
                        <a:solidFill>
                          <a:schemeClr val="tx1">
                            <a:lumMod val="75000"/>
                            <a:lumOff val="25000"/>
                          </a:schemeClr>
                        </a:solidFill>
                        <a:latin typeface="+mn-lt"/>
                        <a:ea typeface="+mn-ea"/>
                        <a:cs typeface="+mn-cs"/>
                      </a:endParaRPr>
                    </a:p>
                  </a:txBody>
                  <a:tcPr marL="68580" marR="68580" marT="34290" marB="34290"/>
                </a:tc>
                <a:tc>
                  <a:txBody>
                    <a:bodyPr/>
                    <a:lstStyle/>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endParaRPr lang="en-US" sz="1400" kern="1200" dirty="0">
                        <a:solidFill>
                          <a:schemeClr val="tx1">
                            <a:lumMod val="75000"/>
                            <a:lumOff val="25000"/>
                          </a:schemeClr>
                        </a:solidFill>
                        <a:latin typeface="+mn-lt"/>
                        <a:ea typeface="+mn-ea"/>
                        <a:cs typeface="+mn-cs"/>
                      </a:endParaRPr>
                    </a:p>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r>
                        <a:rPr lang="en-US" sz="1400" kern="1200" dirty="0">
                          <a:solidFill>
                            <a:schemeClr val="tx1">
                              <a:lumMod val="75000"/>
                              <a:lumOff val="25000"/>
                            </a:schemeClr>
                          </a:solidFill>
                          <a:latin typeface="+mn-lt"/>
                          <a:ea typeface="+mn-ea"/>
                          <a:cs typeface="+mn-cs"/>
                        </a:rPr>
                        <a:t>Primary, not fixed roles</a:t>
                      </a:r>
                    </a:p>
                    <a:p>
                      <a:pPr marL="177800" indent="-177800" algn="l" defTabSz="914400" rtl="0" eaLnBrk="1" latinLnBrk="0" hangingPunct="1">
                        <a:lnSpc>
                          <a:spcPct val="80000"/>
                        </a:lnSpc>
                        <a:spcBef>
                          <a:spcPts val="600"/>
                        </a:spcBef>
                        <a:spcAft>
                          <a:spcPts val="300"/>
                        </a:spcAft>
                        <a:buClr>
                          <a:srgbClr val="C65224"/>
                        </a:buClr>
                        <a:buFont typeface="Arial" panose="020B0604020202020204" pitchFamily="34" charset="0"/>
                        <a:buChar char="•"/>
                        <a:tabLst/>
                      </a:pPr>
                      <a:r>
                        <a:rPr lang="en-US" sz="1400" kern="1200" dirty="0">
                          <a:solidFill>
                            <a:schemeClr val="tx1">
                              <a:lumMod val="75000"/>
                              <a:lumOff val="25000"/>
                            </a:schemeClr>
                          </a:solidFill>
                          <a:latin typeface="+mn-lt"/>
                          <a:ea typeface="+mn-ea"/>
                          <a:cs typeface="+mn-cs"/>
                        </a:rPr>
                        <a:t>Success = flexible, collaborative response</a:t>
                      </a:r>
                    </a:p>
                  </a:txBody>
                  <a:tcPr marL="68580" marR="68580" marT="34290" marB="34290"/>
                </a:tc>
                <a:extLst>
                  <a:ext uri="{0D108BD9-81ED-4DB2-BD59-A6C34878D82A}">
                    <a16:rowId xmlns:a16="http://schemas.microsoft.com/office/drawing/2014/main" val="650649973"/>
                  </a:ext>
                </a:extLst>
              </a:tr>
            </a:tbl>
          </a:graphicData>
        </a:graphic>
      </p:graphicFrame>
      <p:pic>
        <p:nvPicPr>
          <p:cNvPr id="7" name="Picture 6" descr="A group of people riding on the back of a bicycle&#10;&#10;Description generated with very high confidence">
            <a:extLst>
              <a:ext uri="{FF2B5EF4-FFF2-40B4-BE49-F238E27FC236}">
                <a16:creationId xmlns:a16="http://schemas.microsoft.com/office/drawing/2014/main" id="{57022AD7-91D9-6F41-92F8-E8E1348B1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2544" y="2528765"/>
            <a:ext cx="1856499" cy="1728341"/>
          </a:xfrm>
          <a:prstGeom prst="rect">
            <a:avLst/>
          </a:prstGeom>
        </p:spPr>
      </p:pic>
      <p:pic>
        <p:nvPicPr>
          <p:cNvPr id="8" name="Picture 7">
            <a:extLst>
              <a:ext uri="{FF2B5EF4-FFF2-40B4-BE49-F238E27FC236}">
                <a16:creationId xmlns:a16="http://schemas.microsoft.com/office/drawing/2014/main" id="{934F1F49-8839-A649-A7D4-20D40C4CA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19689" y="2528766"/>
            <a:ext cx="1871089" cy="1728341"/>
          </a:xfrm>
          <a:prstGeom prst="rect">
            <a:avLst/>
          </a:prstGeom>
        </p:spPr>
      </p:pic>
      <p:pic>
        <p:nvPicPr>
          <p:cNvPr id="9" name="Picture 8">
            <a:extLst>
              <a:ext uri="{FF2B5EF4-FFF2-40B4-BE49-F238E27FC236}">
                <a16:creationId xmlns:a16="http://schemas.microsoft.com/office/drawing/2014/main" id="{D9C2E02F-CD05-B946-B0E3-7FE4115DB8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27183" y="2530062"/>
            <a:ext cx="1845173" cy="1728343"/>
          </a:xfrm>
          <a:prstGeom prst="rect">
            <a:avLst/>
          </a:prstGeom>
        </p:spPr>
      </p:pic>
      <p:pic>
        <p:nvPicPr>
          <p:cNvPr id="10" name="Picture 9">
            <a:extLst>
              <a:ext uri="{FF2B5EF4-FFF2-40B4-BE49-F238E27FC236}">
                <a16:creationId xmlns:a16="http://schemas.microsoft.com/office/drawing/2014/main" id="{6138C890-5C68-F541-934F-96CFC26620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88565" y="2530063"/>
            <a:ext cx="1858958" cy="1728343"/>
          </a:xfrm>
          <a:prstGeom prst="rect">
            <a:avLst/>
          </a:prstGeom>
        </p:spPr>
      </p:pic>
      <p:sp>
        <p:nvSpPr>
          <p:cNvPr id="5" name="TextBox 4">
            <a:extLst>
              <a:ext uri="{FF2B5EF4-FFF2-40B4-BE49-F238E27FC236}">
                <a16:creationId xmlns:a16="http://schemas.microsoft.com/office/drawing/2014/main" id="{E0A45E7C-9002-51AB-AB90-B774F7257307}"/>
              </a:ext>
            </a:extLst>
          </p:cNvPr>
          <p:cNvSpPr txBox="1"/>
          <p:nvPr/>
        </p:nvSpPr>
        <p:spPr>
          <a:xfrm>
            <a:off x="423768" y="1100970"/>
            <a:ext cx="8296464" cy="830997"/>
          </a:xfrm>
          <a:prstGeom prst="rect">
            <a:avLst/>
          </a:prstGeom>
          <a:noFill/>
        </p:spPr>
        <p:txBody>
          <a:bodyPr wrap="square">
            <a:spAutoFit/>
          </a:bodyPr>
          <a:lstStyle/>
          <a:p>
            <a:r>
              <a:rPr lang="en-US" sz="2400" dirty="0">
                <a:solidFill>
                  <a:srgbClr val="00B0F0"/>
                </a:solidFill>
              </a:rPr>
              <a:t>We are often imprecise in how we talk about teams and team development.  </a:t>
            </a:r>
          </a:p>
        </p:txBody>
      </p:sp>
      <p:pic>
        <p:nvPicPr>
          <p:cNvPr id="3" name="Picture 2">
            <a:extLst>
              <a:ext uri="{FF2B5EF4-FFF2-40B4-BE49-F238E27FC236}">
                <a16:creationId xmlns:a16="http://schemas.microsoft.com/office/drawing/2014/main" id="{13EF0BDF-927F-3AA1-19F5-1E548C4D0EAA}"/>
              </a:ext>
            </a:extLst>
          </p:cNvPr>
          <p:cNvPicPr>
            <a:picLocks noChangeAspect="1"/>
          </p:cNvPicPr>
          <p:nvPr/>
        </p:nvPicPr>
        <p:blipFill>
          <a:blip r:embed="rId7"/>
          <a:stretch>
            <a:fillRect/>
          </a:stretch>
        </p:blipFill>
        <p:spPr>
          <a:xfrm>
            <a:off x="82301" y="6348120"/>
            <a:ext cx="2637388" cy="409414"/>
          </a:xfrm>
          <a:prstGeom prst="rect">
            <a:avLst/>
          </a:prstGeom>
        </p:spPr>
      </p:pic>
    </p:spTree>
    <p:extLst>
      <p:ext uri="{BB962C8B-B14F-4D97-AF65-F5344CB8AC3E}">
        <p14:creationId xmlns:p14="http://schemas.microsoft.com/office/powerpoint/2010/main" val="2828840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1DE7CA-825E-9BF1-5906-8EF973C8EF28}"/>
              </a:ext>
            </a:extLst>
          </p:cNvPr>
          <p:cNvPicPr>
            <a:picLocks noGrp="1" noChangeAspect="1"/>
          </p:cNvPicPr>
          <p:nvPr>
            <p:ph idx="1"/>
          </p:nvPr>
        </p:nvPicPr>
        <p:blipFill>
          <a:blip r:embed="rId3"/>
          <a:stretch>
            <a:fillRect/>
          </a:stretch>
        </p:blipFill>
        <p:spPr>
          <a:xfrm>
            <a:off x="949252" y="1233761"/>
            <a:ext cx="7434942" cy="5372226"/>
          </a:xfrm>
          <a:solidFill>
            <a:schemeClr val="bg1"/>
          </a:solidFill>
        </p:spPr>
      </p:pic>
      <p:sp>
        <p:nvSpPr>
          <p:cNvPr id="2" name="Title 1">
            <a:extLst>
              <a:ext uri="{FF2B5EF4-FFF2-40B4-BE49-F238E27FC236}">
                <a16:creationId xmlns:a16="http://schemas.microsoft.com/office/drawing/2014/main" id="{6D331B2E-4BF2-7675-3D7B-C3B3A7AB1774}"/>
              </a:ext>
            </a:extLst>
          </p:cNvPr>
          <p:cNvSpPr>
            <a:spLocks noGrp="1"/>
          </p:cNvSpPr>
          <p:nvPr>
            <p:ph type="title"/>
          </p:nvPr>
        </p:nvSpPr>
        <p:spPr/>
        <p:txBody>
          <a:bodyPr>
            <a:normAutofit/>
          </a:bodyPr>
          <a:lstStyle/>
          <a:p>
            <a:r>
              <a:rPr lang="en-US" dirty="0"/>
              <a:t>The “When” For Team </a:t>
            </a:r>
            <a:r>
              <a:rPr lang="en-US" dirty="0" err="1"/>
              <a:t>Asssessments</a:t>
            </a:r>
            <a:endParaRPr lang="en-US" dirty="0"/>
          </a:p>
        </p:txBody>
      </p:sp>
      <p:sp>
        <p:nvSpPr>
          <p:cNvPr id="4" name="Slide Number Placeholder 3">
            <a:extLst>
              <a:ext uri="{FF2B5EF4-FFF2-40B4-BE49-F238E27FC236}">
                <a16:creationId xmlns:a16="http://schemas.microsoft.com/office/drawing/2014/main" id="{2AAD812F-5629-BA26-8197-AE137CA5BFCB}"/>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14" name="Speech Bubble: Oval 13">
            <a:extLst>
              <a:ext uri="{FF2B5EF4-FFF2-40B4-BE49-F238E27FC236}">
                <a16:creationId xmlns:a16="http://schemas.microsoft.com/office/drawing/2014/main" id="{B65F5E17-B3F0-1B61-12B3-0F7AA65628F5}"/>
              </a:ext>
            </a:extLst>
          </p:cNvPr>
          <p:cNvSpPr/>
          <p:nvPr/>
        </p:nvSpPr>
        <p:spPr>
          <a:xfrm>
            <a:off x="3524214" y="4176201"/>
            <a:ext cx="2277872" cy="957943"/>
          </a:xfrm>
          <a:prstGeom prst="wedgeEllipseCallout">
            <a:avLst/>
          </a:prstGeom>
          <a:solidFill>
            <a:schemeClr val="bg1"/>
          </a:solidFill>
          <a:ln w="38100">
            <a:solidFill>
              <a:srgbClr val="C65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C65224"/>
                </a:solidFill>
              </a:rPr>
              <a:t>Help to Resolve Interpersonal Issues</a:t>
            </a:r>
          </a:p>
        </p:txBody>
      </p:sp>
      <p:sp>
        <p:nvSpPr>
          <p:cNvPr id="13" name="Speech Bubble: Oval 12">
            <a:extLst>
              <a:ext uri="{FF2B5EF4-FFF2-40B4-BE49-F238E27FC236}">
                <a16:creationId xmlns:a16="http://schemas.microsoft.com/office/drawing/2014/main" id="{82CE5EF5-A93F-8696-1BF1-84551DA0B8C6}"/>
              </a:ext>
            </a:extLst>
          </p:cNvPr>
          <p:cNvSpPr/>
          <p:nvPr/>
        </p:nvSpPr>
        <p:spPr>
          <a:xfrm>
            <a:off x="1409424" y="3546125"/>
            <a:ext cx="2002971" cy="957943"/>
          </a:xfrm>
          <a:prstGeom prst="wedgeEllipseCallout">
            <a:avLst/>
          </a:prstGeom>
          <a:solidFill>
            <a:schemeClr val="bg1"/>
          </a:solidFill>
          <a:ln w="38100">
            <a:solidFill>
              <a:srgbClr val="C65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dirty="0">
                <a:solidFill>
                  <a:srgbClr val="C65224"/>
                </a:solidFill>
              </a:rPr>
              <a:t>Help to Identify Skills &amp; People</a:t>
            </a:r>
          </a:p>
        </p:txBody>
      </p:sp>
      <p:pic>
        <p:nvPicPr>
          <p:cNvPr id="3" name="Picture 2">
            <a:extLst>
              <a:ext uri="{FF2B5EF4-FFF2-40B4-BE49-F238E27FC236}">
                <a16:creationId xmlns:a16="http://schemas.microsoft.com/office/drawing/2014/main" id="{3BBB7826-2D3E-C1AD-5490-B70C0862F054}"/>
              </a:ext>
            </a:extLst>
          </p:cNvPr>
          <p:cNvPicPr>
            <a:picLocks noChangeAspect="1"/>
          </p:cNvPicPr>
          <p:nvPr/>
        </p:nvPicPr>
        <p:blipFill>
          <a:blip r:embed="rId4"/>
          <a:stretch>
            <a:fillRect/>
          </a:stretch>
        </p:blipFill>
        <p:spPr>
          <a:xfrm>
            <a:off x="90730" y="6287857"/>
            <a:ext cx="2637388" cy="409414"/>
          </a:xfrm>
          <a:prstGeom prst="rect">
            <a:avLst/>
          </a:prstGeom>
        </p:spPr>
      </p:pic>
    </p:spTree>
    <p:extLst>
      <p:ext uri="{BB962C8B-B14F-4D97-AF65-F5344CB8AC3E}">
        <p14:creationId xmlns:p14="http://schemas.microsoft.com/office/powerpoint/2010/main" val="26479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32C9-49EC-4B56-85AB-48C047FD5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185B9-3851-64E8-455A-81D4D64AF185}"/>
              </a:ext>
            </a:extLst>
          </p:cNvPr>
          <p:cNvSpPr>
            <a:spLocks noGrp="1"/>
          </p:cNvSpPr>
          <p:nvPr>
            <p:ph type="title"/>
          </p:nvPr>
        </p:nvSpPr>
        <p:spPr/>
        <p:txBody>
          <a:bodyPr>
            <a:normAutofit/>
          </a:bodyPr>
          <a:lstStyle/>
          <a:p>
            <a:r>
              <a:rPr lang="en-US" sz="2800" dirty="0"/>
              <a:t>Focus Today:  Team As a Whole – Are We A High Performing Team?</a:t>
            </a:r>
          </a:p>
        </p:txBody>
      </p:sp>
      <p:sp>
        <p:nvSpPr>
          <p:cNvPr id="9" name="TextBox 8">
            <a:extLst>
              <a:ext uri="{FF2B5EF4-FFF2-40B4-BE49-F238E27FC236}">
                <a16:creationId xmlns:a16="http://schemas.microsoft.com/office/drawing/2014/main" id="{62CA4407-944D-169A-2C62-8F2A68C24D79}"/>
              </a:ext>
            </a:extLst>
          </p:cNvPr>
          <p:cNvSpPr txBox="1"/>
          <p:nvPr/>
        </p:nvSpPr>
        <p:spPr>
          <a:xfrm>
            <a:off x="2974633" y="1092887"/>
            <a:ext cx="3018393" cy="769441"/>
          </a:xfrm>
          <a:prstGeom prst="rect">
            <a:avLst/>
          </a:prstGeom>
          <a:noFill/>
        </p:spPr>
        <p:txBody>
          <a:bodyPr wrap="square" rtlCol="0">
            <a:spAutoFit/>
          </a:bodyPr>
          <a:lstStyle/>
          <a:p>
            <a:pPr algn="ctr"/>
            <a:r>
              <a:rPr lang="en-US" sz="2200" b="1" dirty="0"/>
              <a:t>Are We A High Performing Team - TQ</a:t>
            </a:r>
          </a:p>
        </p:txBody>
      </p:sp>
      <p:sp>
        <p:nvSpPr>
          <p:cNvPr id="12" name="TextBox 11">
            <a:extLst>
              <a:ext uri="{FF2B5EF4-FFF2-40B4-BE49-F238E27FC236}">
                <a16:creationId xmlns:a16="http://schemas.microsoft.com/office/drawing/2014/main" id="{3B371C9D-90A4-73EC-DF7D-F93E55747E57}"/>
              </a:ext>
            </a:extLst>
          </p:cNvPr>
          <p:cNvSpPr txBox="1"/>
          <p:nvPr/>
        </p:nvSpPr>
        <p:spPr>
          <a:xfrm>
            <a:off x="834983" y="4705331"/>
            <a:ext cx="3071786" cy="430887"/>
          </a:xfrm>
          <a:prstGeom prst="rect">
            <a:avLst/>
          </a:prstGeom>
          <a:noFill/>
        </p:spPr>
        <p:txBody>
          <a:bodyPr wrap="square" rtlCol="0">
            <a:spAutoFit/>
          </a:bodyPr>
          <a:lstStyle/>
          <a:p>
            <a:pPr algn="ctr"/>
            <a:r>
              <a:rPr lang="en-US" sz="2200" b="1" dirty="0"/>
              <a:t> </a:t>
            </a:r>
          </a:p>
        </p:txBody>
      </p:sp>
      <p:sp>
        <p:nvSpPr>
          <p:cNvPr id="13" name="TextBox 12">
            <a:extLst>
              <a:ext uri="{FF2B5EF4-FFF2-40B4-BE49-F238E27FC236}">
                <a16:creationId xmlns:a16="http://schemas.microsoft.com/office/drawing/2014/main" id="{54C9C964-5181-2743-47C7-ABD6B2BF7731}"/>
              </a:ext>
            </a:extLst>
          </p:cNvPr>
          <p:cNvSpPr txBox="1"/>
          <p:nvPr/>
        </p:nvSpPr>
        <p:spPr>
          <a:xfrm>
            <a:off x="1028332" y="4341750"/>
            <a:ext cx="3892602" cy="954107"/>
          </a:xfrm>
          <a:prstGeom prst="rect">
            <a:avLst/>
          </a:prstGeom>
          <a:noFill/>
        </p:spPr>
        <p:txBody>
          <a:bodyPr wrap="square" rtlCol="0">
            <a:spAutoFit/>
          </a:bodyPr>
          <a:lstStyle/>
          <a:p>
            <a:r>
              <a:rPr lang="en-US" sz="1400" b="1" dirty="0"/>
              <a:t>Individual Team Members</a:t>
            </a:r>
            <a:r>
              <a:rPr lang="en-US" sz="1400" dirty="0"/>
              <a:t> </a:t>
            </a:r>
            <a:r>
              <a:rPr lang="en-US" sz="1400" b="1" dirty="0"/>
              <a:t>as Unit of Evaluation</a:t>
            </a:r>
            <a:r>
              <a:rPr lang="en-US" sz="1400" dirty="0"/>
              <a:t> </a:t>
            </a:r>
          </a:p>
          <a:p>
            <a:pPr marL="342900" indent="-342900">
              <a:buFont typeface="Arial" panose="020B0604020202020204" pitchFamily="34" charset="0"/>
              <a:buChar char="•"/>
            </a:pPr>
            <a:r>
              <a:rPr lang="en-US" sz="1400" dirty="0"/>
              <a:t>Do we understand each other?</a:t>
            </a:r>
          </a:p>
          <a:p>
            <a:pPr marL="342900" indent="-342900">
              <a:buFont typeface="Arial" panose="020B0604020202020204" pitchFamily="34" charset="0"/>
              <a:buChar char="•"/>
            </a:pPr>
            <a:r>
              <a:rPr lang="en-US" sz="1400" dirty="0"/>
              <a:t>Do we flex styles?</a:t>
            </a:r>
          </a:p>
          <a:p>
            <a:pPr marL="342900" indent="-342900">
              <a:buFont typeface="Arial" panose="020B0604020202020204" pitchFamily="34" charset="0"/>
              <a:buChar char="•"/>
            </a:pPr>
            <a:r>
              <a:rPr lang="en-US" sz="1400" dirty="0"/>
              <a:t>Can we enhance communications?</a:t>
            </a:r>
          </a:p>
        </p:txBody>
      </p:sp>
      <p:pic>
        <p:nvPicPr>
          <p:cNvPr id="7" name="Picture 6">
            <a:extLst>
              <a:ext uri="{FF2B5EF4-FFF2-40B4-BE49-F238E27FC236}">
                <a16:creationId xmlns:a16="http://schemas.microsoft.com/office/drawing/2014/main" id="{71327E2E-54B0-792C-382F-380D94A33947}"/>
              </a:ext>
            </a:extLst>
          </p:cNvPr>
          <p:cNvPicPr>
            <a:picLocks noChangeAspect="1"/>
          </p:cNvPicPr>
          <p:nvPr/>
        </p:nvPicPr>
        <p:blipFill>
          <a:blip r:embed="rId3"/>
          <a:stretch>
            <a:fillRect/>
          </a:stretch>
        </p:blipFill>
        <p:spPr>
          <a:xfrm>
            <a:off x="337246" y="6375467"/>
            <a:ext cx="2637388" cy="409414"/>
          </a:xfrm>
          <a:prstGeom prst="rect">
            <a:avLst/>
          </a:prstGeom>
        </p:spPr>
      </p:pic>
      <p:sp>
        <p:nvSpPr>
          <p:cNvPr id="11" name="TextBox 10">
            <a:extLst>
              <a:ext uri="{FF2B5EF4-FFF2-40B4-BE49-F238E27FC236}">
                <a16:creationId xmlns:a16="http://schemas.microsoft.com/office/drawing/2014/main" id="{831C0740-E689-B8FD-52EC-1C425BB6CB98}"/>
              </a:ext>
            </a:extLst>
          </p:cNvPr>
          <p:cNvSpPr txBox="1"/>
          <p:nvPr/>
        </p:nvSpPr>
        <p:spPr>
          <a:xfrm>
            <a:off x="2782204" y="1825527"/>
            <a:ext cx="4578178" cy="1292662"/>
          </a:xfrm>
          <a:prstGeom prst="rect">
            <a:avLst/>
          </a:prstGeom>
          <a:noFill/>
        </p:spPr>
        <p:txBody>
          <a:bodyPr wrap="square">
            <a:spAutoFit/>
          </a:bodyPr>
          <a:lstStyle/>
          <a:p>
            <a:pPr>
              <a:buClr>
                <a:srgbClr val="C00000"/>
              </a:buClr>
            </a:pPr>
            <a:r>
              <a:rPr lang="en-US" sz="2400" b="1" dirty="0">
                <a:solidFill>
                  <a:srgbClr val="00B0F0"/>
                </a:solidFill>
                <a:latin typeface="Calibri" panose="020F0502020204030204" pitchFamily="34" charset="0"/>
                <a:cs typeface="Calibri" panose="020F0502020204030204" pitchFamily="34" charset="0"/>
              </a:rPr>
              <a:t>Do we demonstrate:</a:t>
            </a:r>
          </a:p>
          <a:p>
            <a:pPr marL="914400" lvl="1" indent="-457200">
              <a:buClr>
                <a:srgbClr val="C00000"/>
              </a:buClr>
              <a:buFont typeface="+mj-lt"/>
              <a:buAutoNum type="arabicPeriod"/>
            </a:pPr>
            <a:r>
              <a:rPr lang="en-US" dirty="0">
                <a:latin typeface="Calibri" panose="020F0502020204030204" pitchFamily="34" charset="0"/>
                <a:cs typeface="Calibri" panose="020F0502020204030204" pitchFamily="34" charset="0"/>
              </a:rPr>
              <a:t> Sustained superior results</a:t>
            </a:r>
          </a:p>
          <a:p>
            <a:pPr marL="914400" lvl="1" indent="-457200">
              <a:buClr>
                <a:srgbClr val="C00000"/>
              </a:buClr>
              <a:buFont typeface="+mj-lt"/>
              <a:buAutoNum type="arabicPeriod"/>
            </a:pPr>
            <a:r>
              <a:rPr lang="en-US" dirty="0">
                <a:latin typeface="Calibri" panose="020F0502020204030204" pitchFamily="34" charset="0"/>
                <a:cs typeface="Calibri" panose="020F0502020204030204" pitchFamily="34" charset="0"/>
              </a:rPr>
              <a:t> Adaptability and resilience</a:t>
            </a:r>
          </a:p>
          <a:p>
            <a:pPr marL="914400" lvl="1" indent="-457200">
              <a:buClr>
                <a:srgbClr val="C00000"/>
              </a:buClr>
              <a:buFont typeface="+mj-lt"/>
              <a:buAutoNum type="arabicPeriod"/>
            </a:pPr>
            <a:r>
              <a:rPr lang="en-US" dirty="0">
                <a:latin typeface="Calibri" panose="020F0502020204030204" pitchFamily="34" charset="0"/>
                <a:cs typeface="Calibri" panose="020F0502020204030204" pitchFamily="34" charset="0"/>
              </a:rPr>
              <a:t> Increased capacity  as a whole</a:t>
            </a:r>
          </a:p>
        </p:txBody>
      </p:sp>
      <p:sp>
        <p:nvSpPr>
          <p:cNvPr id="15" name="TextBox 14">
            <a:extLst>
              <a:ext uri="{FF2B5EF4-FFF2-40B4-BE49-F238E27FC236}">
                <a16:creationId xmlns:a16="http://schemas.microsoft.com/office/drawing/2014/main" id="{7F587F6C-66AE-1EDD-E462-911B0AE2FD14}"/>
              </a:ext>
            </a:extLst>
          </p:cNvPr>
          <p:cNvSpPr txBox="1"/>
          <p:nvPr/>
        </p:nvSpPr>
        <p:spPr>
          <a:xfrm>
            <a:off x="5244315" y="4393199"/>
            <a:ext cx="3181069" cy="1015663"/>
          </a:xfrm>
          <a:prstGeom prst="rect">
            <a:avLst/>
          </a:prstGeom>
          <a:noFill/>
        </p:spPr>
        <p:txBody>
          <a:bodyPr wrap="square" rtlCol="0">
            <a:spAutoFit/>
          </a:bodyPr>
          <a:lstStyle/>
          <a:p>
            <a:r>
              <a:rPr lang="en-US" sz="1400" b="1" dirty="0"/>
              <a:t>Team  (as a whole) as Unit of Evaluation</a:t>
            </a:r>
          </a:p>
          <a:p>
            <a:pPr marL="342900" indent="-342900">
              <a:buFont typeface="Arial" panose="020B0604020202020204" pitchFamily="34" charset="0"/>
              <a:buChar char="•"/>
            </a:pPr>
            <a:r>
              <a:rPr lang="en-US" sz="1400" dirty="0"/>
              <a:t>Structure</a:t>
            </a:r>
          </a:p>
          <a:p>
            <a:pPr marL="342900" indent="-342900">
              <a:buFont typeface="Arial" panose="020B0604020202020204" pitchFamily="34" charset="0"/>
              <a:buChar char="•"/>
            </a:pPr>
            <a:r>
              <a:rPr lang="en-US" sz="1400" dirty="0"/>
              <a:t>Context</a:t>
            </a:r>
          </a:p>
          <a:p>
            <a:pPr marL="342900" indent="-342900">
              <a:buFont typeface="Arial" panose="020B0604020202020204" pitchFamily="34" charset="0"/>
              <a:buChar char="•"/>
            </a:pPr>
            <a:r>
              <a:rPr lang="en-US" sz="1400" dirty="0"/>
              <a:t>Dynamic as tea</a:t>
            </a:r>
            <a:r>
              <a:rPr lang="en-US" dirty="0"/>
              <a:t>m</a:t>
            </a:r>
          </a:p>
        </p:txBody>
      </p:sp>
      <p:sp>
        <p:nvSpPr>
          <p:cNvPr id="18" name="Rectangle 17">
            <a:extLst>
              <a:ext uri="{FF2B5EF4-FFF2-40B4-BE49-F238E27FC236}">
                <a16:creationId xmlns:a16="http://schemas.microsoft.com/office/drawing/2014/main" id="{D071B733-389F-7EAA-123F-DED3CF7EED7D}"/>
              </a:ext>
            </a:extLst>
          </p:cNvPr>
          <p:cNvSpPr/>
          <p:nvPr/>
        </p:nvSpPr>
        <p:spPr>
          <a:xfrm>
            <a:off x="1396314" y="3241928"/>
            <a:ext cx="2510455" cy="991771"/>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en-US" sz="2000" dirty="0"/>
          </a:p>
          <a:p>
            <a:pPr lvl="0"/>
            <a:r>
              <a:rPr lang="en-US" sz="2000" dirty="0"/>
              <a:t>Understand Own &amp; Teammates’ Styles</a:t>
            </a:r>
          </a:p>
          <a:p>
            <a:pPr lvl="0"/>
            <a:endParaRPr lang="en-US" sz="2000" dirty="0">
              <a:solidFill>
                <a:schemeClr val="bg1"/>
              </a:solidFill>
            </a:endParaRPr>
          </a:p>
        </p:txBody>
      </p:sp>
      <p:sp>
        <p:nvSpPr>
          <p:cNvPr id="21" name="Rectangle 20">
            <a:extLst>
              <a:ext uri="{FF2B5EF4-FFF2-40B4-BE49-F238E27FC236}">
                <a16:creationId xmlns:a16="http://schemas.microsoft.com/office/drawing/2014/main" id="{D055E9D5-5BEC-7E6F-5BE3-AF4E1ADB2F08}"/>
              </a:ext>
            </a:extLst>
          </p:cNvPr>
          <p:cNvSpPr/>
          <p:nvPr/>
        </p:nvSpPr>
        <p:spPr>
          <a:xfrm>
            <a:off x="5555904" y="3261255"/>
            <a:ext cx="2510455" cy="991771"/>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dirty="0"/>
          </a:p>
          <a:p>
            <a:r>
              <a:rPr lang="en-US" sz="2000" dirty="0"/>
              <a:t>Understand Team Culture &amp; Teamwork</a:t>
            </a:r>
          </a:p>
          <a:p>
            <a:pPr lvl="0"/>
            <a:endParaRPr lang="en-US" sz="2000" dirty="0">
              <a:solidFill>
                <a:schemeClr val="bg1"/>
              </a:solidFill>
            </a:endParaRPr>
          </a:p>
        </p:txBody>
      </p:sp>
      <p:cxnSp>
        <p:nvCxnSpPr>
          <p:cNvPr id="23" name="Straight Arrow Connector 22">
            <a:extLst>
              <a:ext uri="{FF2B5EF4-FFF2-40B4-BE49-F238E27FC236}">
                <a16:creationId xmlns:a16="http://schemas.microsoft.com/office/drawing/2014/main" id="{FA9F27E4-D970-D9BD-FFC3-F3C1C5B49137}"/>
              </a:ext>
            </a:extLst>
          </p:cNvPr>
          <p:cNvCxnSpPr/>
          <p:nvPr/>
        </p:nvCxnSpPr>
        <p:spPr>
          <a:xfrm>
            <a:off x="4275438" y="3757140"/>
            <a:ext cx="968877" cy="0"/>
          </a:xfrm>
          <a:prstGeom prst="straightConnector1">
            <a:avLst/>
          </a:prstGeom>
          <a:ln>
            <a:tailEnd type="triangle" w="lg" len="lg"/>
          </a:ln>
        </p:spPr>
        <p:style>
          <a:lnRef idx="3">
            <a:schemeClr val="accent2"/>
          </a:lnRef>
          <a:fillRef idx="0">
            <a:schemeClr val="accent2"/>
          </a:fillRef>
          <a:effectRef idx="2">
            <a:schemeClr val="accent2"/>
          </a:effectRef>
          <a:fontRef idx="minor">
            <a:schemeClr val="tx1"/>
          </a:fontRef>
        </p:style>
      </p:cxnSp>
      <p:sp>
        <p:nvSpPr>
          <p:cNvPr id="6" name="Rectangle 5">
            <a:extLst>
              <a:ext uri="{FF2B5EF4-FFF2-40B4-BE49-F238E27FC236}">
                <a16:creationId xmlns:a16="http://schemas.microsoft.com/office/drawing/2014/main" id="{A7F833C5-3EED-DD0D-1E5D-C15EBDA166D3}"/>
              </a:ext>
            </a:extLst>
          </p:cNvPr>
          <p:cNvSpPr/>
          <p:nvPr/>
        </p:nvSpPr>
        <p:spPr>
          <a:xfrm>
            <a:off x="834983" y="5597611"/>
            <a:ext cx="7590401" cy="511394"/>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Often the individual team members assessments are used to support a holistic look at the full team (they are used together)</a:t>
            </a:r>
          </a:p>
        </p:txBody>
      </p:sp>
      <p:pic>
        <p:nvPicPr>
          <p:cNvPr id="5" name="Picture 4">
            <a:extLst>
              <a:ext uri="{FF2B5EF4-FFF2-40B4-BE49-F238E27FC236}">
                <a16:creationId xmlns:a16="http://schemas.microsoft.com/office/drawing/2014/main" id="{A22D511B-906F-23BC-7A84-9DDB9BD685EE}"/>
              </a:ext>
            </a:extLst>
          </p:cNvPr>
          <p:cNvPicPr>
            <a:picLocks noChangeAspect="1"/>
          </p:cNvPicPr>
          <p:nvPr/>
        </p:nvPicPr>
        <p:blipFill>
          <a:blip r:embed="rId4"/>
          <a:stretch>
            <a:fillRect/>
          </a:stretch>
        </p:blipFill>
        <p:spPr>
          <a:xfrm>
            <a:off x="1028332" y="4616744"/>
            <a:ext cx="3180266" cy="1601176"/>
          </a:xfrm>
          <a:prstGeom prst="rect">
            <a:avLst/>
          </a:prstGeom>
        </p:spPr>
      </p:pic>
      <p:pic>
        <p:nvPicPr>
          <p:cNvPr id="10" name="Picture 9">
            <a:extLst>
              <a:ext uri="{FF2B5EF4-FFF2-40B4-BE49-F238E27FC236}">
                <a16:creationId xmlns:a16="http://schemas.microsoft.com/office/drawing/2014/main" id="{9071C625-990E-5DCC-BE17-D267521BC2B3}"/>
              </a:ext>
            </a:extLst>
          </p:cNvPr>
          <p:cNvPicPr>
            <a:picLocks noChangeAspect="1"/>
          </p:cNvPicPr>
          <p:nvPr/>
        </p:nvPicPr>
        <p:blipFill>
          <a:blip r:embed="rId5"/>
          <a:stretch>
            <a:fillRect/>
          </a:stretch>
        </p:blipFill>
        <p:spPr>
          <a:xfrm>
            <a:off x="5328565" y="4682181"/>
            <a:ext cx="3420200" cy="1601176"/>
          </a:xfrm>
          <a:prstGeom prst="rect">
            <a:avLst/>
          </a:prstGeom>
        </p:spPr>
      </p:pic>
      <p:sp>
        <p:nvSpPr>
          <p:cNvPr id="14" name="Rectangle: Rounded Corners 13">
            <a:extLst>
              <a:ext uri="{FF2B5EF4-FFF2-40B4-BE49-F238E27FC236}">
                <a16:creationId xmlns:a16="http://schemas.microsoft.com/office/drawing/2014/main" id="{CDCB1211-3BF8-0A3B-297B-290F321A0B8F}"/>
              </a:ext>
            </a:extLst>
          </p:cNvPr>
          <p:cNvSpPr/>
          <p:nvPr/>
        </p:nvSpPr>
        <p:spPr>
          <a:xfrm>
            <a:off x="5114283" y="3100859"/>
            <a:ext cx="3692472" cy="353094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Explosion: 8 Points 16">
            <a:extLst>
              <a:ext uri="{FF2B5EF4-FFF2-40B4-BE49-F238E27FC236}">
                <a16:creationId xmlns:a16="http://schemas.microsoft.com/office/drawing/2014/main" id="{0A0E0A1F-4807-04B4-9B22-D608D26AB852}"/>
              </a:ext>
            </a:extLst>
          </p:cNvPr>
          <p:cNvSpPr/>
          <p:nvPr/>
        </p:nvSpPr>
        <p:spPr>
          <a:xfrm>
            <a:off x="7652438" y="2482943"/>
            <a:ext cx="1447138" cy="1968541"/>
          </a:xfrm>
          <a:prstGeom prst="irregularSeal1">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t>We are focusing here!</a:t>
            </a:r>
          </a:p>
        </p:txBody>
      </p:sp>
    </p:spTree>
    <p:extLst>
      <p:ext uri="{BB962C8B-B14F-4D97-AF65-F5344CB8AC3E}">
        <p14:creationId xmlns:p14="http://schemas.microsoft.com/office/powerpoint/2010/main" val="308547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DB4E-7172-4670-8103-57716166FB51}"/>
            </a:ext>
          </a:extLst>
        </p:cNvPr>
        <p:cNvGrpSpPr/>
        <p:nvPr/>
      </p:nvGrpSpPr>
      <p:grpSpPr>
        <a:xfrm>
          <a:off x="0" y="0"/>
          <a:ext cx="0" cy="0"/>
          <a:chOff x="0" y="0"/>
          <a:chExt cx="0" cy="0"/>
        </a:xfrm>
      </p:grpSpPr>
      <p:pic>
        <p:nvPicPr>
          <p:cNvPr id="4" name="Picture 3" descr="A group of people with their arms raised&#10;&#10;Description automatically generated">
            <a:extLst>
              <a:ext uri="{FF2B5EF4-FFF2-40B4-BE49-F238E27FC236}">
                <a16:creationId xmlns:a16="http://schemas.microsoft.com/office/drawing/2014/main" id="{791CD602-170B-9E4A-C825-6C4D150C42E7}"/>
              </a:ext>
            </a:extLst>
          </p:cNvPr>
          <p:cNvPicPr>
            <a:picLocks noChangeAspect="1"/>
          </p:cNvPicPr>
          <p:nvPr/>
        </p:nvPicPr>
        <p:blipFill>
          <a:blip r:embed="rId3">
            <a:extLst>
              <a:ext uri="{28A0092B-C50C-407E-A947-70E740481C1C}">
                <a14:useLocalDpi xmlns:a14="http://schemas.microsoft.com/office/drawing/2010/main" val="0"/>
              </a:ext>
            </a:extLst>
          </a:blip>
          <a:srcRect b="17754"/>
          <a:stretch/>
        </p:blipFill>
        <p:spPr>
          <a:xfrm>
            <a:off x="0" y="-1384165"/>
            <a:ext cx="9144000" cy="5007428"/>
          </a:xfrm>
          <a:prstGeom prst="rect">
            <a:avLst/>
          </a:prstGeom>
        </p:spPr>
      </p:pic>
      <p:sp>
        <p:nvSpPr>
          <p:cNvPr id="2" name="Title 1">
            <a:extLst>
              <a:ext uri="{FF2B5EF4-FFF2-40B4-BE49-F238E27FC236}">
                <a16:creationId xmlns:a16="http://schemas.microsoft.com/office/drawing/2014/main" id="{F9679825-D9AC-42D2-0756-31292696912A}"/>
              </a:ext>
            </a:extLst>
          </p:cNvPr>
          <p:cNvSpPr>
            <a:spLocks noGrp="1"/>
          </p:cNvSpPr>
          <p:nvPr>
            <p:ph type="title"/>
          </p:nvPr>
        </p:nvSpPr>
        <p:spPr>
          <a:xfrm>
            <a:off x="383546" y="146816"/>
            <a:ext cx="8376908" cy="590676"/>
          </a:xfrm>
          <a:solidFill>
            <a:schemeClr val="bg1"/>
          </a:solidFill>
          <a:effectLst>
            <a:softEdge rad="127000"/>
          </a:effectLst>
        </p:spPr>
        <p:txBody>
          <a:bodyPr/>
          <a:lstStyle/>
          <a:p>
            <a:r>
              <a:rPr lang="en-US" sz="3600" dirty="0">
                <a:solidFill>
                  <a:srgbClr val="00B0F0"/>
                </a:solidFill>
              </a:rPr>
              <a:t>Understanding Team Culture and Teamwork</a:t>
            </a:r>
            <a:endParaRPr lang="en-US" dirty="0">
              <a:solidFill>
                <a:srgbClr val="00B0F0"/>
              </a:solidFill>
            </a:endParaRPr>
          </a:p>
        </p:txBody>
      </p:sp>
      <p:sp>
        <p:nvSpPr>
          <p:cNvPr id="7" name="Content Placeholder 6">
            <a:extLst>
              <a:ext uri="{FF2B5EF4-FFF2-40B4-BE49-F238E27FC236}">
                <a16:creationId xmlns:a16="http://schemas.microsoft.com/office/drawing/2014/main" id="{3209DB1A-F269-FF34-E8C1-5FED48FC1BEC}"/>
              </a:ext>
            </a:extLst>
          </p:cNvPr>
          <p:cNvSpPr>
            <a:spLocks noGrp="1"/>
          </p:cNvSpPr>
          <p:nvPr>
            <p:ph sz="half" idx="1"/>
          </p:nvPr>
        </p:nvSpPr>
        <p:spPr>
          <a:xfrm>
            <a:off x="477435" y="2495994"/>
            <a:ext cx="4188454" cy="3476447"/>
          </a:xfrm>
          <a:solidFill>
            <a:schemeClr val="bg1"/>
          </a:solidFill>
          <a:effectLst>
            <a:softEdge rad="31750"/>
          </a:effectLst>
        </p:spPr>
        <p:txBody>
          <a:bodyPr/>
          <a:lstStyle/>
          <a:p>
            <a:r>
              <a:rPr lang="en-US" b="1" dirty="0"/>
              <a:t>Main Idea:</a:t>
            </a:r>
            <a:endParaRPr lang="en-US" dirty="0"/>
          </a:p>
          <a:p>
            <a:pPr marL="342900" indent="-342900">
              <a:spcBef>
                <a:spcPts val="600"/>
              </a:spcBef>
              <a:buFont typeface="Arial" panose="020B0604020202020204" pitchFamily="34" charset="0"/>
              <a:buChar char="•"/>
            </a:pPr>
            <a:r>
              <a:rPr lang="en-US" sz="1800" dirty="0"/>
              <a:t>Teams are interdependent and teams develop “norms” for coordinating actions</a:t>
            </a:r>
          </a:p>
          <a:p>
            <a:pPr marL="342900" indent="-342900">
              <a:spcBef>
                <a:spcPts val="600"/>
              </a:spcBef>
              <a:buFont typeface="Arial" panose="020B0604020202020204" pitchFamily="34" charset="0"/>
              <a:buChar char="•"/>
            </a:pPr>
            <a:r>
              <a:rPr lang="en-US" sz="1800" dirty="0"/>
              <a:t>Understanding and adapting to these norms enhances coordination and results</a:t>
            </a:r>
          </a:p>
          <a:p>
            <a:pPr marL="342900" indent="-342900">
              <a:spcBef>
                <a:spcPts val="600"/>
              </a:spcBef>
              <a:buFont typeface="Arial" panose="020B0604020202020204" pitchFamily="34" charset="0"/>
              <a:buChar char="•"/>
            </a:pPr>
            <a:r>
              <a:rPr lang="en-US" sz="1800" dirty="0"/>
              <a:t>Committing to a unified approach accelerates team to performance and better results</a:t>
            </a:r>
          </a:p>
          <a:p>
            <a:pPr marL="342900" indent="-342900">
              <a:spcBef>
                <a:spcPts val="600"/>
              </a:spcBef>
              <a:buFont typeface="Arial" panose="020B0604020202020204" pitchFamily="34" charset="0"/>
              <a:buChar char="•"/>
            </a:pPr>
            <a:r>
              <a:rPr lang="en-US" sz="1800" dirty="0"/>
              <a:t>A framework and gauge of norms for dimensions of teamwork allows discussion and commitment </a:t>
            </a:r>
          </a:p>
          <a:p>
            <a:endParaRPr lang="en-US" dirty="0"/>
          </a:p>
        </p:txBody>
      </p:sp>
      <p:pic>
        <p:nvPicPr>
          <p:cNvPr id="9" name="Content Placeholder 5">
            <a:extLst>
              <a:ext uri="{FF2B5EF4-FFF2-40B4-BE49-F238E27FC236}">
                <a16:creationId xmlns:a16="http://schemas.microsoft.com/office/drawing/2014/main" id="{A2FF19CE-90AA-B979-7830-D7A7A355AC72}"/>
              </a:ext>
            </a:extLst>
          </p:cNvPr>
          <p:cNvPicPr>
            <a:picLocks noGrp="1" noChangeAspect="1"/>
          </p:cNvPicPr>
          <p:nvPr>
            <p:ph sz="half" idx="2"/>
          </p:nvPr>
        </p:nvPicPr>
        <p:blipFill>
          <a:blip r:embed="rId4"/>
          <a:stretch>
            <a:fillRect/>
          </a:stretch>
        </p:blipFill>
        <p:spPr>
          <a:xfrm>
            <a:off x="4665889" y="3690118"/>
            <a:ext cx="4384221" cy="3167882"/>
          </a:xfrm>
          <a:solidFill>
            <a:schemeClr val="bg1"/>
          </a:solidFill>
        </p:spPr>
      </p:pic>
      <p:pic>
        <p:nvPicPr>
          <p:cNvPr id="3" name="Picture 2">
            <a:extLst>
              <a:ext uri="{FF2B5EF4-FFF2-40B4-BE49-F238E27FC236}">
                <a16:creationId xmlns:a16="http://schemas.microsoft.com/office/drawing/2014/main" id="{1B15B4B0-D1ED-A918-E013-7734B9F312D2}"/>
              </a:ext>
            </a:extLst>
          </p:cNvPr>
          <p:cNvPicPr>
            <a:picLocks noChangeAspect="1"/>
          </p:cNvPicPr>
          <p:nvPr/>
        </p:nvPicPr>
        <p:blipFill>
          <a:blip r:embed="rId5"/>
          <a:stretch>
            <a:fillRect/>
          </a:stretch>
        </p:blipFill>
        <p:spPr>
          <a:xfrm>
            <a:off x="110145" y="6289089"/>
            <a:ext cx="2637388" cy="409414"/>
          </a:xfrm>
          <a:prstGeom prst="rect">
            <a:avLst/>
          </a:prstGeom>
        </p:spPr>
      </p:pic>
    </p:spTree>
    <p:extLst>
      <p:ext uri="{BB962C8B-B14F-4D97-AF65-F5344CB8AC3E}">
        <p14:creationId xmlns:p14="http://schemas.microsoft.com/office/powerpoint/2010/main" val="119812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0BED-58DC-40C7-827B-5341E15725A5}"/>
              </a:ext>
            </a:extLst>
          </p:cNvPr>
          <p:cNvSpPr>
            <a:spLocks noGrp="1"/>
          </p:cNvSpPr>
          <p:nvPr>
            <p:ph type="title"/>
          </p:nvPr>
        </p:nvSpPr>
        <p:spPr/>
        <p:txBody>
          <a:bodyPr>
            <a:normAutofit fontScale="90000"/>
          </a:bodyPr>
          <a:lstStyle/>
          <a:p>
            <a:r>
              <a:rPr lang="en-US" dirty="0"/>
              <a:t>Lencioni’s Team Assessment: Interpersonal Norms</a:t>
            </a:r>
          </a:p>
        </p:txBody>
      </p:sp>
      <p:sp>
        <p:nvSpPr>
          <p:cNvPr id="4" name="Slide Number Placeholder 3">
            <a:extLst>
              <a:ext uri="{FF2B5EF4-FFF2-40B4-BE49-F238E27FC236}">
                <a16:creationId xmlns:a16="http://schemas.microsoft.com/office/drawing/2014/main" id="{D3D98490-5F8F-47A8-BB22-BC1C705C89B6}"/>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2050" name="Picture 2" descr="The Five Behaviors™ - DC Efficiency Consulting">
            <a:extLst>
              <a:ext uri="{FF2B5EF4-FFF2-40B4-BE49-F238E27FC236}">
                <a16:creationId xmlns:a16="http://schemas.microsoft.com/office/drawing/2014/main" id="{1190798F-B043-4030-A43D-F4271BF13F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228" y="1642033"/>
            <a:ext cx="9087812" cy="434511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F6509-BDE4-E7EC-DF1C-1D8253F14A78}"/>
              </a:ext>
            </a:extLst>
          </p:cNvPr>
          <p:cNvGrpSpPr/>
          <p:nvPr/>
        </p:nvGrpSpPr>
        <p:grpSpPr>
          <a:xfrm>
            <a:off x="4" y="2242458"/>
            <a:ext cx="4647989" cy="3489556"/>
            <a:chOff x="672232" y="827355"/>
            <a:chExt cx="8159750" cy="5211495"/>
          </a:xfrm>
        </p:grpSpPr>
        <p:sp>
          <p:nvSpPr>
            <p:cNvPr id="5" name="_s1028">
              <a:extLst>
                <a:ext uri="{FF2B5EF4-FFF2-40B4-BE49-F238E27FC236}">
                  <a16:creationId xmlns:a16="http://schemas.microsoft.com/office/drawing/2014/main" id="{BC33F0B0-13F3-BBC5-8E61-0DCE39CA903F}"/>
                </a:ext>
              </a:extLst>
            </p:cNvPr>
            <p:cNvSpPr>
              <a:spLocks noChangeArrowheads="1"/>
            </p:cNvSpPr>
            <p:nvPr/>
          </p:nvSpPr>
          <p:spPr bwMode="auto">
            <a:xfrm flipV="1">
              <a:off x="3906837" y="827355"/>
              <a:ext cx="1635125" cy="1035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92D050"/>
            </a:solidFill>
            <a:ln w="12700" algn="in">
              <a:solidFill>
                <a:schemeClr val="bg1"/>
              </a:solidFill>
              <a:miter lim="800000"/>
              <a:headEnd/>
              <a:tailEnd/>
            </a:ln>
          </p:spPr>
          <p:txBody>
            <a:bodyPr rot="10800000" wrap="none" lIns="0" tIns="0" rIns="0" bIns="0" anchor="b" anchorCtr="1"/>
            <a:lstStyle/>
            <a:p>
              <a:pPr algn="ctr"/>
              <a:br>
                <a:rPr lang="en-US" sz="1400" dirty="0"/>
              </a:br>
              <a:endParaRPr lang="en-US" sz="1400" dirty="0"/>
            </a:p>
          </p:txBody>
        </p:sp>
        <p:sp>
          <p:nvSpPr>
            <p:cNvPr id="6" name="_s1029">
              <a:extLst>
                <a:ext uri="{FF2B5EF4-FFF2-40B4-BE49-F238E27FC236}">
                  <a16:creationId xmlns:a16="http://schemas.microsoft.com/office/drawing/2014/main" id="{A90F97DC-7A14-2335-2780-BB2257F095E1}"/>
                </a:ext>
              </a:extLst>
            </p:cNvPr>
            <p:cNvSpPr>
              <a:spLocks noChangeArrowheads="1"/>
            </p:cNvSpPr>
            <p:nvPr/>
          </p:nvSpPr>
          <p:spPr bwMode="auto">
            <a:xfrm flipV="1">
              <a:off x="3092450" y="1897063"/>
              <a:ext cx="3263900" cy="1036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0000"/>
            </a:solidFill>
            <a:ln w="12700" algn="in">
              <a:solidFill>
                <a:schemeClr val="bg1"/>
              </a:solidFill>
              <a:miter lim="800000"/>
              <a:headEnd/>
              <a:tailEnd/>
            </a:ln>
          </p:spPr>
          <p:txBody>
            <a:bodyPr rot="10800000" lIns="0" tIns="0" rIns="0" bIns="0" anchor="ctr"/>
            <a:lstStyle/>
            <a:p>
              <a:pPr algn="ctr"/>
              <a:r>
                <a:rPr lang="en-US" sz="1400" b="1" dirty="0" err="1">
                  <a:solidFill>
                    <a:schemeClr val="bg1"/>
                  </a:solidFill>
                </a:rPr>
                <a:t>Accounta-bility</a:t>
              </a:r>
              <a:endParaRPr lang="en-US" sz="1400" b="1" dirty="0">
                <a:solidFill>
                  <a:schemeClr val="bg1"/>
                </a:solidFill>
              </a:endParaRPr>
            </a:p>
          </p:txBody>
        </p:sp>
        <p:sp>
          <p:nvSpPr>
            <p:cNvPr id="8" name="_s1030">
              <a:extLst>
                <a:ext uri="{FF2B5EF4-FFF2-40B4-BE49-F238E27FC236}">
                  <a16:creationId xmlns:a16="http://schemas.microsoft.com/office/drawing/2014/main" id="{558FFB46-8DC7-C668-47F0-6EC4EA14C009}"/>
                </a:ext>
              </a:extLst>
            </p:cNvPr>
            <p:cNvSpPr>
              <a:spLocks noChangeArrowheads="1"/>
            </p:cNvSpPr>
            <p:nvPr/>
          </p:nvSpPr>
          <p:spPr bwMode="auto">
            <a:xfrm flipV="1">
              <a:off x="2276475" y="2933700"/>
              <a:ext cx="4895850" cy="1035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600 w 21600"/>
                <a:gd name="T13" fmla="*/ 3600 h 21600"/>
                <a:gd name="T14" fmla="*/ 18000 w 21600"/>
                <a:gd name="T15" fmla="*/ 18000 h 21600"/>
              </a:gdLst>
              <a:ahLst/>
              <a:cxnLst>
                <a:cxn ang="T8">
                  <a:pos x="T0" y="T1"/>
                </a:cxn>
                <a:cxn ang="T9">
                  <a:pos x="T2" y="T3"/>
                </a:cxn>
                <a:cxn ang="T10">
                  <a:pos x="T4" y="T5"/>
                </a:cxn>
                <a:cxn ang="T11">
                  <a:pos x="T6" y="T7"/>
                </a:cxn>
              </a:cxnLst>
              <a:rect l="T12" t="T13" r="T14" b="T15"/>
              <a:pathLst>
                <a:path w="21600" h="21600">
                  <a:moveTo>
                    <a:pt x="0" y="0"/>
                  </a:moveTo>
                  <a:lnTo>
                    <a:pt x="3600" y="21600"/>
                  </a:lnTo>
                  <a:lnTo>
                    <a:pt x="18000" y="21600"/>
                  </a:lnTo>
                  <a:lnTo>
                    <a:pt x="21600" y="0"/>
                  </a:lnTo>
                  <a:lnTo>
                    <a:pt x="0" y="0"/>
                  </a:lnTo>
                  <a:close/>
                </a:path>
              </a:pathLst>
            </a:custGeom>
            <a:solidFill>
              <a:srgbClr val="92D050"/>
            </a:solidFill>
            <a:ln w="4699" algn="in">
              <a:solidFill>
                <a:schemeClr val="bg1"/>
              </a:solidFill>
              <a:miter lim="800000"/>
              <a:headEnd/>
              <a:tailEnd/>
            </a:ln>
          </p:spPr>
          <p:txBody>
            <a:bodyPr rot="10800000" wrap="none" lIns="0" tIns="0" rIns="0" bIns="0" anchor="ctr"/>
            <a:lstStyle/>
            <a:p>
              <a:pPr algn="ctr"/>
              <a:r>
                <a:rPr lang="en-US" sz="1400" b="1" dirty="0">
                  <a:solidFill>
                    <a:schemeClr val="bg1"/>
                  </a:solidFill>
                </a:rPr>
                <a:t>Commitment</a:t>
              </a:r>
            </a:p>
          </p:txBody>
        </p:sp>
        <p:sp>
          <p:nvSpPr>
            <p:cNvPr id="9" name="_s1031">
              <a:extLst>
                <a:ext uri="{FF2B5EF4-FFF2-40B4-BE49-F238E27FC236}">
                  <a16:creationId xmlns:a16="http://schemas.microsoft.com/office/drawing/2014/main" id="{CFFA40E1-164A-7AA2-815A-D200CF5A4E92}"/>
                </a:ext>
              </a:extLst>
            </p:cNvPr>
            <p:cNvSpPr>
              <a:spLocks noChangeArrowheads="1"/>
            </p:cNvSpPr>
            <p:nvPr/>
          </p:nvSpPr>
          <p:spPr bwMode="auto">
            <a:xfrm flipV="1">
              <a:off x="1462088" y="3968750"/>
              <a:ext cx="6524625" cy="10366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150 w 21600"/>
                <a:gd name="T13" fmla="*/ 3150 h 21600"/>
                <a:gd name="T14" fmla="*/ 1845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2700" y="21600"/>
                  </a:lnTo>
                  <a:lnTo>
                    <a:pt x="18900" y="21600"/>
                  </a:lnTo>
                  <a:lnTo>
                    <a:pt x="21600" y="0"/>
                  </a:lnTo>
                  <a:lnTo>
                    <a:pt x="0" y="0"/>
                  </a:lnTo>
                  <a:close/>
                </a:path>
              </a:pathLst>
            </a:custGeom>
            <a:solidFill>
              <a:srgbClr val="FF0000"/>
            </a:solidFill>
            <a:ln w="12700" algn="in">
              <a:solidFill>
                <a:schemeClr val="bg1"/>
              </a:solidFill>
              <a:miter lim="800000"/>
              <a:headEnd/>
              <a:tailEnd/>
            </a:ln>
          </p:spPr>
          <p:txBody>
            <a:bodyPr rot="10800000" wrap="none" lIns="0" tIns="0" rIns="0" bIns="0" anchor="ctr"/>
            <a:lstStyle/>
            <a:p>
              <a:pPr algn="ctr"/>
              <a:r>
                <a:rPr lang="en-US" sz="1400" b="1" dirty="0">
                  <a:solidFill>
                    <a:schemeClr val="bg1"/>
                  </a:solidFill>
                </a:rPr>
                <a:t>Conflict</a:t>
              </a:r>
            </a:p>
          </p:txBody>
        </p:sp>
        <p:sp>
          <p:nvSpPr>
            <p:cNvPr id="10" name="_s1032">
              <a:extLst>
                <a:ext uri="{FF2B5EF4-FFF2-40B4-BE49-F238E27FC236}">
                  <a16:creationId xmlns:a16="http://schemas.microsoft.com/office/drawing/2014/main" id="{71A0BC50-66A4-7599-3D97-EC2A8ABB7FBA}"/>
                </a:ext>
              </a:extLst>
            </p:cNvPr>
            <p:cNvSpPr>
              <a:spLocks noChangeArrowheads="1"/>
            </p:cNvSpPr>
            <p:nvPr/>
          </p:nvSpPr>
          <p:spPr bwMode="auto">
            <a:xfrm flipV="1">
              <a:off x="672232" y="5005388"/>
              <a:ext cx="8159750" cy="10334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880 w 21600"/>
                <a:gd name="T13" fmla="*/ 2880 h 21600"/>
                <a:gd name="T14" fmla="*/ 18720 w 21600"/>
                <a:gd name="T15" fmla="*/ 18720 h 21600"/>
              </a:gdLst>
              <a:ahLst/>
              <a:cxnLst>
                <a:cxn ang="T8">
                  <a:pos x="T0" y="T1"/>
                </a:cxn>
                <a:cxn ang="T9">
                  <a:pos x="T2" y="T3"/>
                </a:cxn>
                <a:cxn ang="T10">
                  <a:pos x="T4" y="T5"/>
                </a:cxn>
                <a:cxn ang="T11">
                  <a:pos x="T6" y="T7"/>
                </a:cxn>
              </a:cxnLst>
              <a:rect l="T12" t="T13" r="T14" b="T15"/>
              <a:pathLst>
                <a:path w="21600" h="21600">
                  <a:moveTo>
                    <a:pt x="0" y="0"/>
                  </a:moveTo>
                  <a:lnTo>
                    <a:pt x="2160" y="21600"/>
                  </a:lnTo>
                  <a:lnTo>
                    <a:pt x="19440" y="21600"/>
                  </a:lnTo>
                  <a:lnTo>
                    <a:pt x="21600" y="0"/>
                  </a:lnTo>
                  <a:lnTo>
                    <a:pt x="0" y="0"/>
                  </a:lnTo>
                  <a:close/>
                </a:path>
              </a:pathLst>
            </a:custGeom>
            <a:solidFill>
              <a:srgbClr val="FF0000"/>
            </a:solidFill>
            <a:ln w="12700" algn="in">
              <a:solidFill>
                <a:schemeClr val="bg1"/>
              </a:solidFill>
              <a:miter lim="800000"/>
              <a:headEnd/>
              <a:tailEnd/>
            </a:ln>
          </p:spPr>
          <p:txBody>
            <a:bodyPr rot="10800000" wrap="none" lIns="0" tIns="0" rIns="0" bIns="0" anchor="ctr"/>
            <a:lstStyle/>
            <a:p>
              <a:pPr algn="ctr"/>
              <a:r>
                <a:rPr lang="en-US" sz="1400" b="1" dirty="0">
                  <a:solidFill>
                    <a:schemeClr val="bg1"/>
                  </a:solidFill>
                </a:rPr>
                <a:t>Trust</a:t>
              </a:r>
            </a:p>
          </p:txBody>
        </p:sp>
        <p:sp>
          <p:nvSpPr>
            <p:cNvPr id="11" name="Rectangle 11">
              <a:extLst>
                <a:ext uri="{FF2B5EF4-FFF2-40B4-BE49-F238E27FC236}">
                  <a16:creationId xmlns:a16="http://schemas.microsoft.com/office/drawing/2014/main" id="{8C50AE14-46A5-0E54-5DED-3D4892B47FB9}"/>
                </a:ext>
              </a:extLst>
            </p:cNvPr>
            <p:cNvSpPr>
              <a:spLocks noChangeArrowheads="1"/>
            </p:cNvSpPr>
            <p:nvPr/>
          </p:nvSpPr>
          <p:spPr bwMode="auto">
            <a:xfrm>
              <a:off x="4137079" y="1392238"/>
              <a:ext cx="1265128" cy="467217"/>
            </a:xfrm>
            <a:prstGeom prst="rect">
              <a:avLst/>
            </a:prstGeom>
            <a:noFill/>
            <a:ln w="9525">
              <a:noFill/>
              <a:miter lim="800000"/>
              <a:headEnd/>
              <a:tailEnd/>
            </a:ln>
          </p:spPr>
          <p:txBody>
            <a:bodyPr wrap="none">
              <a:spAutoFit/>
            </a:bodyPr>
            <a:lstStyle/>
            <a:p>
              <a:pPr algn="ctr">
                <a:lnSpc>
                  <a:spcPts val="1800"/>
                </a:lnSpc>
              </a:pPr>
              <a:r>
                <a:rPr lang="en-US" sz="1400" b="1" dirty="0">
                  <a:solidFill>
                    <a:schemeClr val="bg1"/>
                  </a:solidFill>
                </a:rPr>
                <a:t>Results</a:t>
              </a:r>
            </a:p>
          </p:txBody>
        </p:sp>
      </p:grpSp>
      <p:pic>
        <p:nvPicPr>
          <p:cNvPr id="7" name="Picture 6">
            <a:extLst>
              <a:ext uri="{FF2B5EF4-FFF2-40B4-BE49-F238E27FC236}">
                <a16:creationId xmlns:a16="http://schemas.microsoft.com/office/drawing/2014/main" id="{D604535D-C744-9C28-EF49-FC4D281A26E1}"/>
              </a:ext>
            </a:extLst>
          </p:cNvPr>
          <p:cNvPicPr>
            <a:picLocks noChangeAspect="1"/>
          </p:cNvPicPr>
          <p:nvPr/>
        </p:nvPicPr>
        <p:blipFill>
          <a:blip r:embed="rId3"/>
          <a:stretch>
            <a:fillRect/>
          </a:stretch>
        </p:blipFill>
        <p:spPr>
          <a:xfrm>
            <a:off x="145470" y="6270786"/>
            <a:ext cx="2637388" cy="409414"/>
          </a:xfrm>
          <a:prstGeom prst="rect">
            <a:avLst/>
          </a:prstGeom>
        </p:spPr>
      </p:pic>
    </p:spTree>
    <p:extLst>
      <p:ext uri="{BB962C8B-B14F-4D97-AF65-F5344CB8AC3E}">
        <p14:creationId xmlns:p14="http://schemas.microsoft.com/office/powerpoint/2010/main" val="2630007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AE6C1-35B7-FBDD-3A14-640377449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E069A-FFD9-349D-9555-97771B125263}"/>
              </a:ext>
            </a:extLst>
          </p:cNvPr>
          <p:cNvSpPr>
            <a:spLocks noGrp="1"/>
          </p:cNvSpPr>
          <p:nvPr>
            <p:ph type="title"/>
          </p:nvPr>
        </p:nvSpPr>
        <p:spPr/>
        <p:txBody>
          <a:bodyPr>
            <a:noAutofit/>
          </a:bodyPr>
          <a:lstStyle/>
          <a:p>
            <a:r>
              <a:rPr lang="en-US" sz="2800" dirty="0"/>
              <a:t>GRPI: A Simple and Broad Model of Team Development</a:t>
            </a:r>
          </a:p>
        </p:txBody>
      </p:sp>
      <p:pic>
        <p:nvPicPr>
          <p:cNvPr id="10" name="Content Placeholder 9">
            <a:extLst>
              <a:ext uri="{FF2B5EF4-FFF2-40B4-BE49-F238E27FC236}">
                <a16:creationId xmlns:a16="http://schemas.microsoft.com/office/drawing/2014/main" id="{15970865-DFE4-567E-9C96-6989E168E6D5}"/>
              </a:ext>
            </a:extLst>
          </p:cNvPr>
          <p:cNvPicPr>
            <a:picLocks noGrp="1" noChangeAspect="1"/>
          </p:cNvPicPr>
          <p:nvPr>
            <p:ph sz="half" idx="2"/>
          </p:nvPr>
        </p:nvPicPr>
        <p:blipFill>
          <a:blip r:embed="rId3"/>
          <a:stretch>
            <a:fillRect/>
          </a:stretch>
        </p:blipFill>
        <p:spPr>
          <a:xfrm>
            <a:off x="721857" y="2245834"/>
            <a:ext cx="3857374" cy="4035983"/>
          </a:xfrm>
          <a:prstGeom prst="rect">
            <a:avLst/>
          </a:prstGeom>
        </p:spPr>
      </p:pic>
      <p:sp>
        <p:nvSpPr>
          <p:cNvPr id="9" name="Rectangle 13">
            <a:extLst>
              <a:ext uri="{FF2B5EF4-FFF2-40B4-BE49-F238E27FC236}">
                <a16:creationId xmlns:a16="http://schemas.microsoft.com/office/drawing/2014/main" id="{7F93F396-BC66-171C-639D-A36808FB0022}"/>
              </a:ext>
            </a:extLst>
          </p:cNvPr>
          <p:cNvSpPr>
            <a:spLocks noChangeArrowheads="1"/>
          </p:cNvSpPr>
          <p:nvPr/>
        </p:nvSpPr>
        <p:spPr bwMode="auto">
          <a:xfrm>
            <a:off x="4620313" y="2363339"/>
            <a:ext cx="26842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28588" indent="-128588">
              <a:spcBef>
                <a:spcPct val="0"/>
              </a:spcBef>
            </a:pPr>
            <a:r>
              <a:rPr lang="en-US" altLang="en-US" sz="1400" dirty="0">
                <a:latin typeface="Arial" panose="020B0604020202020204" pitchFamily="34" charset="0"/>
              </a:rPr>
              <a:t>Shared objectives</a:t>
            </a:r>
          </a:p>
          <a:p>
            <a:pPr marL="128588" indent="-128588">
              <a:spcBef>
                <a:spcPct val="0"/>
              </a:spcBef>
            </a:pPr>
            <a:r>
              <a:rPr lang="en-US" altLang="en-US" sz="1400" dirty="0">
                <a:latin typeface="Arial" panose="020B0604020202020204" pitchFamily="34" charset="0"/>
              </a:rPr>
              <a:t>Agreement on “how”</a:t>
            </a:r>
          </a:p>
          <a:p>
            <a:pPr marL="128588" indent="-128588">
              <a:spcBef>
                <a:spcPct val="0"/>
              </a:spcBef>
            </a:pPr>
            <a:r>
              <a:rPr lang="en-US" altLang="en-US" sz="1400" dirty="0">
                <a:latin typeface="Arial" panose="020B0604020202020204" pitchFamily="34" charset="0"/>
              </a:rPr>
              <a:t>Team Considered important</a:t>
            </a:r>
          </a:p>
        </p:txBody>
      </p:sp>
      <p:sp>
        <p:nvSpPr>
          <p:cNvPr id="11" name="Rectangle 14">
            <a:extLst>
              <a:ext uri="{FF2B5EF4-FFF2-40B4-BE49-F238E27FC236}">
                <a16:creationId xmlns:a16="http://schemas.microsoft.com/office/drawing/2014/main" id="{F4F932DF-1124-FA35-277E-8460AD07D0C1}"/>
              </a:ext>
            </a:extLst>
          </p:cNvPr>
          <p:cNvSpPr>
            <a:spLocks noChangeArrowheads="1"/>
          </p:cNvSpPr>
          <p:nvPr/>
        </p:nvSpPr>
        <p:spPr bwMode="auto">
          <a:xfrm>
            <a:off x="4620313" y="3184770"/>
            <a:ext cx="26842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28588" indent="-128588">
              <a:spcBef>
                <a:spcPct val="0"/>
              </a:spcBef>
            </a:pPr>
            <a:r>
              <a:rPr lang="en-US" altLang="en-US" sz="1400" dirty="0">
                <a:latin typeface="Arial" panose="020B0604020202020204" pitchFamily="34" charset="0"/>
              </a:rPr>
              <a:t>Understand accountabilities &amp; interests</a:t>
            </a:r>
          </a:p>
          <a:p>
            <a:pPr marL="128588" indent="-128588">
              <a:spcBef>
                <a:spcPct val="0"/>
              </a:spcBef>
            </a:pPr>
            <a:r>
              <a:rPr lang="en-US" altLang="en-US" sz="1400" dirty="0">
                <a:latin typeface="Arial" panose="020B0604020202020204" pitchFamily="34" charset="0"/>
              </a:rPr>
              <a:t>Decision authority and scope</a:t>
            </a:r>
          </a:p>
          <a:p>
            <a:pPr marL="128588" indent="-128588">
              <a:spcBef>
                <a:spcPct val="0"/>
              </a:spcBef>
            </a:pPr>
            <a:r>
              <a:rPr lang="en-US" altLang="en-US" sz="1400" dirty="0">
                <a:latin typeface="Arial" panose="020B0604020202020204" pitchFamily="34" charset="0"/>
              </a:rPr>
              <a:t>Autonomy</a:t>
            </a:r>
          </a:p>
        </p:txBody>
      </p:sp>
      <p:sp>
        <p:nvSpPr>
          <p:cNvPr id="12" name="Rectangle 15">
            <a:extLst>
              <a:ext uri="{FF2B5EF4-FFF2-40B4-BE49-F238E27FC236}">
                <a16:creationId xmlns:a16="http://schemas.microsoft.com/office/drawing/2014/main" id="{9E9E45F9-A2FC-3023-3A36-3CF865620DB2}"/>
              </a:ext>
            </a:extLst>
          </p:cNvPr>
          <p:cNvSpPr>
            <a:spLocks noChangeArrowheads="1"/>
          </p:cNvSpPr>
          <p:nvPr/>
        </p:nvSpPr>
        <p:spPr bwMode="auto">
          <a:xfrm>
            <a:off x="4672934" y="4208251"/>
            <a:ext cx="35798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28588" indent="-128588">
              <a:spcBef>
                <a:spcPct val="0"/>
              </a:spcBef>
            </a:pPr>
            <a:r>
              <a:rPr lang="en-US" altLang="en-US" sz="1400" dirty="0">
                <a:latin typeface="Arial" panose="020B0604020202020204" pitchFamily="34" charset="0"/>
              </a:rPr>
              <a:t>Schedule &amp; rhythm</a:t>
            </a:r>
          </a:p>
          <a:p>
            <a:pPr marL="128588" indent="-128588">
              <a:spcBef>
                <a:spcPct val="0"/>
              </a:spcBef>
            </a:pPr>
            <a:r>
              <a:rPr lang="en-US" altLang="en-US" sz="1400" dirty="0">
                <a:latin typeface="Arial" panose="020B0604020202020204" pitchFamily="34" charset="0"/>
              </a:rPr>
              <a:t>Rules for interacting / deciding</a:t>
            </a:r>
          </a:p>
          <a:p>
            <a:pPr marL="128588" indent="-128588">
              <a:spcBef>
                <a:spcPct val="0"/>
              </a:spcBef>
            </a:pPr>
            <a:r>
              <a:rPr lang="en-US" altLang="en-US" sz="1400" dirty="0">
                <a:latin typeface="Arial" panose="020B0604020202020204" pitchFamily="34" charset="0"/>
              </a:rPr>
              <a:t>Communication &amp; Conflict management</a:t>
            </a:r>
          </a:p>
        </p:txBody>
      </p:sp>
      <p:sp>
        <p:nvSpPr>
          <p:cNvPr id="13" name="Rectangle 16">
            <a:extLst>
              <a:ext uri="{FF2B5EF4-FFF2-40B4-BE49-F238E27FC236}">
                <a16:creationId xmlns:a16="http://schemas.microsoft.com/office/drawing/2014/main" id="{0A17D902-7CDC-00E4-A2A9-28665B473E71}"/>
              </a:ext>
            </a:extLst>
          </p:cNvPr>
          <p:cNvSpPr>
            <a:spLocks noChangeArrowheads="1"/>
          </p:cNvSpPr>
          <p:nvPr/>
        </p:nvSpPr>
        <p:spPr bwMode="auto">
          <a:xfrm>
            <a:off x="4672934" y="5174002"/>
            <a:ext cx="26842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28588" indent="-128588">
              <a:spcBef>
                <a:spcPct val="0"/>
              </a:spcBef>
            </a:pPr>
            <a:r>
              <a:rPr lang="en-US" altLang="en-US" sz="1400" dirty="0">
                <a:latin typeface="Arial" panose="020B0604020202020204" pitchFamily="34" charset="0"/>
              </a:rPr>
              <a:t>Trust</a:t>
            </a:r>
          </a:p>
          <a:p>
            <a:pPr marL="128588" indent="-128588">
              <a:spcBef>
                <a:spcPct val="0"/>
              </a:spcBef>
            </a:pPr>
            <a:r>
              <a:rPr lang="en-US" altLang="en-US" sz="1400" dirty="0">
                <a:latin typeface="Arial" panose="020B0604020202020204" pitchFamily="34" charset="0"/>
              </a:rPr>
              <a:t>Mutual support</a:t>
            </a:r>
          </a:p>
          <a:p>
            <a:pPr marL="128588" indent="-128588">
              <a:spcBef>
                <a:spcPct val="0"/>
              </a:spcBef>
            </a:pPr>
            <a:r>
              <a:rPr lang="en-US" altLang="en-US" sz="1400" dirty="0">
                <a:latin typeface="Arial" panose="020B0604020202020204" pitchFamily="34" charset="0"/>
              </a:rPr>
              <a:t>Safe to speak up </a:t>
            </a:r>
          </a:p>
        </p:txBody>
      </p:sp>
      <p:pic>
        <p:nvPicPr>
          <p:cNvPr id="3" name="Picture 2">
            <a:extLst>
              <a:ext uri="{FF2B5EF4-FFF2-40B4-BE49-F238E27FC236}">
                <a16:creationId xmlns:a16="http://schemas.microsoft.com/office/drawing/2014/main" id="{8EC44B85-DCBE-18C8-936A-285B46C4209C}"/>
              </a:ext>
            </a:extLst>
          </p:cNvPr>
          <p:cNvPicPr>
            <a:picLocks noChangeAspect="1"/>
          </p:cNvPicPr>
          <p:nvPr/>
        </p:nvPicPr>
        <p:blipFill>
          <a:blip r:embed="rId4"/>
          <a:stretch>
            <a:fillRect/>
          </a:stretch>
        </p:blipFill>
        <p:spPr>
          <a:xfrm>
            <a:off x="223639" y="6341852"/>
            <a:ext cx="2637388" cy="409414"/>
          </a:xfrm>
          <a:prstGeom prst="rect">
            <a:avLst/>
          </a:prstGeom>
        </p:spPr>
      </p:pic>
      <p:sp>
        <p:nvSpPr>
          <p:cNvPr id="5" name="TextBox 4">
            <a:extLst>
              <a:ext uri="{FF2B5EF4-FFF2-40B4-BE49-F238E27FC236}">
                <a16:creationId xmlns:a16="http://schemas.microsoft.com/office/drawing/2014/main" id="{48980DDA-A52D-1651-73D5-3B3B61B56DE2}"/>
              </a:ext>
            </a:extLst>
          </p:cNvPr>
          <p:cNvSpPr txBox="1"/>
          <p:nvPr/>
        </p:nvSpPr>
        <p:spPr>
          <a:xfrm>
            <a:off x="484480" y="1180559"/>
            <a:ext cx="8376908" cy="923330"/>
          </a:xfrm>
          <a:prstGeom prst="rect">
            <a:avLst/>
          </a:prstGeom>
          <a:noFill/>
        </p:spPr>
        <p:txBody>
          <a:bodyPr wrap="square">
            <a:spAutoFit/>
          </a:bodyPr>
          <a:lstStyle/>
          <a:p>
            <a:r>
              <a:rPr lang="en-US" dirty="0">
                <a:solidFill>
                  <a:srgbClr val="00B0F0"/>
                </a:solidFill>
              </a:rPr>
              <a:t>Social science shows teams form around clear goals. GRPI focuses beyond interpersonal dynamics to elements like goals, roles, and processes that facilitate smooth interactions. Start with a unified understanding of these goals to streamline team development</a:t>
            </a:r>
          </a:p>
        </p:txBody>
      </p:sp>
    </p:spTree>
    <p:extLst>
      <p:ext uri="{BB962C8B-B14F-4D97-AF65-F5344CB8AC3E}">
        <p14:creationId xmlns:p14="http://schemas.microsoft.com/office/powerpoint/2010/main" val="155214604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9891</TotalTime>
  <Words>2132</Words>
  <Application>Microsoft Office PowerPoint</Application>
  <PresentationFormat>On-screen Show (4:3)</PresentationFormat>
  <Paragraphs>277</Paragraphs>
  <Slides>19</Slides>
  <Notes>15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AppleSymbols</vt:lpstr>
      <vt:lpstr>Arial</vt:lpstr>
      <vt:lpstr>Bookman Old Style</vt:lpstr>
      <vt:lpstr>Calibri</vt:lpstr>
      <vt:lpstr>Calibri Light</vt:lpstr>
      <vt:lpstr>Founders Grotesk Regular</vt:lpstr>
      <vt:lpstr>FoundersGrotesk-Regular</vt:lpstr>
      <vt:lpstr>Libre Franklin</vt:lpstr>
      <vt:lpstr>Montserrat Regular</vt:lpstr>
      <vt:lpstr>Segoe UI</vt:lpstr>
      <vt:lpstr>Symbol</vt:lpstr>
      <vt:lpstr>Tiempos Headline Medium</vt:lpstr>
      <vt:lpstr>Trebuchet MS</vt:lpstr>
      <vt:lpstr>Wingdings</vt:lpstr>
      <vt:lpstr>Retrospect</vt:lpstr>
      <vt:lpstr>Custom</vt:lpstr>
      <vt:lpstr>PowerPoint Presentation</vt:lpstr>
      <vt:lpstr>Refresh – We Went Over 4 Basic Types of Assessments</vt:lpstr>
      <vt:lpstr>Scenario </vt:lpstr>
      <vt:lpstr>An Observation – Teams are complex - context and purpose matters!</vt:lpstr>
      <vt:lpstr>The “When” For Team Asssessments</vt:lpstr>
      <vt:lpstr>Focus Today:  Team As a Whole – Are We A High Performing Team?</vt:lpstr>
      <vt:lpstr>Understanding Team Culture and Teamwork</vt:lpstr>
      <vt:lpstr>Lencioni’s Team Assessment: Interpersonal Norms</vt:lpstr>
      <vt:lpstr>GRPI: A Simple and Broad Model of Team Development</vt:lpstr>
      <vt:lpstr>The Team Assessmen Survey (TAS) – TQ, Team Effectiveness Quotient</vt:lpstr>
      <vt:lpstr>Clear Feedback: Where’s the gap?  How to Improve?  </vt:lpstr>
      <vt:lpstr>Introduction to the Hogan Team Assessment</vt:lpstr>
      <vt:lpstr>Four Ingredients to Building High Performing Teams:  </vt:lpstr>
      <vt:lpstr>Resources &amp; More Resources! </vt:lpstr>
      <vt:lpstr>Discussion</vt:lpstr>
      <vt:lpstr>PowerPoint Presentation</vt:lpstr>
      <vt:lpstr>Appendix: Thomas-Kilmann Conflict Mode Instrument (TKI®): Individual Tool Not Covered in Sept Session</vt:lpstr>
      <vt:lpstr>Appendix: Talent-Equity Valuation Survey™</vt:lpstr>
      <vt:lpstr>Assessment For Team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of Dimes Leader Competency and Top Team Development Proposal</dc:title>
  <dc:creator>Charley Morrow</dc:creator>
  <cp:lastModifiedBy>Amy M. Bladen</cp:lastModifiedBy>
  <cp:revision>175</cp:revision>
  <cp:lastPrinted>2024-10-09T16:17:38Z</cp:lastPrinted>
  <dcterms:created xsi:type="dcterms:W3CDTF">2019-09-26T12:41:27Z</dcterms:created>
  <dcterms:modified xsi:type="dcterms:W3CDTF">2024-11-12T15:12:36Z</dcterms:modified>
</cp:coreProperties>
</file>