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tags/tag7.xml" ContentType="application/vnd.openxmlformats-officedocument.presentationml.tags+xml"/>
  <Override PartName="/ppt/notesSlides/notesSlide8.xml" ContentType="application/vnd.openxmlformats-officedocument.presentationml.notesSlide+xml"/>
  <Override PartName="/ppt/tags/tag8.xml" ContentType="application/vnd.openxmlformats-officedocument.presentationml.tags+xml"/>
  <Override PartName="/ppt/notesSlides/notesSlide9.xml" ContentType="application/vnd.openxmlformats-officedocument.presentationml.notesSlide+xml"/>
  <Override PartName="/ppt/tags/tag9.xml" ContentType="application/vnd.openxmlformats-officedocument.presentationml.tags+xml"/>
  <Override PartName="/ppt/notesSlides/notesSlide10.xml" ContentType="application/vnd.openxmlformats-officedocument.presentationml.notesSlide+xml"/>
  <Override PartName="/ppt/tags/tag10.xml" ContentType="application/vnd.openxmlformats-officedocument.presentationml.tags+xml"/>
  <Override PartName="/ppt/notesSlides/notesSlide11.xml" ContentType="application/vnd.openxmlformats-officedocument.presentationml.notesSlide+xml"/>
  <Override PartName="/ppt/tags/tag11.xml" ContentType="application/vnd.openxmlformats-officedocument.presentationml.tags+xml"/>
  <Override PartName="/ppt/notesSlides/notesSlide12.xml" ContentType="application/vnd.openxmlformats-officedocument.presentationml.notesSlide+xml"/>
  <Override PartName="/ppt/tags/tag12.xml" ContentType="application/vnd.openxmlformats-officedocument.presentationml.tags+xml"/>
  <Override PartName="/ppt/notesSlides/notesSlide13.xml" ContentType="application/vnd.openxmlformats-officedocument.presentationml.notesSlide+xml"/>
  <Override PartName="/ppt/tags/tag13.xml" ContentType="application/vnd.openxmlformats-officedocument.presentationml.tags+xml"/>
  <Override PartName="/ppt/notesSlides/notesSlide14.xml" ContentType="application/vnd.openxmlformats-officedocument.presentationml.notesSlide+xml"/>
  <Override PartName="/ppt/tags/tag14.xml" ContentType="application/vnd.openxmlformats-officedocument.presentationml.tags+xml"/>
  <Override PartName="/ppt/notesSlides/notesSlide15.xml" ContentType="application/vnd.openxmlformats-officedocument.presentationml.notesSlide+xml"/>
  <Override PartName="/ppt/tags/tag15.xml" ContentType="application/vnd.openxmlformats-officedocument.presentationml.tags+xml"/>
  <Override PartName="/ppt/notesSlides/notesSlide16.xml" ContentType="application/vnd.openxmlformats-officedocument.presentationml.notesSlide+xml"/>
  <Override PartName="/ppt/tags/tag16.xml" ContentType="application/vnd.openxmlformats-officedocument.presentationml.tags+xml"/>
  <Override PartName="/ppt/notesSlides/notesSlide17.xml" ContentType="application/vnd.openxmlformats-officedocument.presentationml.notesSlide+xml"/>
  <Override PartName="/ppt/tags/tag17.xml" ContentType="application/vnd.openxmlformats-officedocument.presentationml.tags+xml"/>
  <Override PartName="/ppt/notesSlides/notesSlide18.xml" ContentType="application/vnd.openxmlformats-officedocument.presentationml.notesSlide+xml"/>
  <Override PartName="/ppt/tags/tag18.xml" ContentType="application/vnd.openxmlformats-officedocument.presentationml.tags+xml"/>
  <Override PartName="/ppt/notesSlides/notesSlide19.xml" ContentType="application/vnd.openxmlformats-officedocument.presentationml.notesSlide+xml"/>
  <Override PartName="/ppt/tags/tag19.xml" ContentType="application/vnd.openxmlformats-officedocument.presentationml.tags+xml"/>
  <Override PartName="/ppt/notesSlides/notesSlide20.xml" ContentType="application/vnd.openxmlformats-officedocument.presentationml.notesSlide+xml"/>
  <Override PartName="/ppt/tags/tag20.xml" ContentType="application/vnd.openxmlformats-officedocument.presentationml.tags+xml"/>
  <Override PartName="/ppt/notesSlides/notesSlide21.xml" ContentType="application/vnd.openxmlformats-officedocument.presentationml.notesSlide+xml"/>
  <Override PartName="/ppt/tags/tag21.xml" ContentType="application/vnd.openxmlformats-officedocument.presentationml.tags+xml"/>
  <Override PartName="/ppt/notesSlides/notesSlide22.xml" ContentType="application/vnd.openxmlformats-officedocument.presentationml.notesSlide+xml"/>
  <Override PartName="/ppt/tags/tag22.xml" ContentType="application/vnd.openxmlformats-officedocument.presentationml.tags+xml"/>
  <Override PartName="/ppt/notesSlides/notesSlide23.xml" ContentType="application/vnd.openxmlformats-officedocument.presentationml.notesSlide+xml"/>
  <Override PartName="/ppt/tags/tag23.xml" ContentType="application/vnd.openxmlformats-officedocument.presentationml.tags+xml"/>
  <Override PartName="/ppt/notesSlides/notesSlide24.xml" ContentType="application/vnd.openxmlformats-officedocument.presentationml.notesSlide+xml"/>
  <Override PartName="/ppt/tags/tag24.xml" ContentType="application/vnd.openxmlformats-officedocument.presentationml.tags+xml"/>
  <Override PartName="/ppt/notesSlides/notesSlide25.xml" ContentType="application/vnd.openxmlformats-officedocument.presentationml.notesSlide+xml"/>
  <Override PartName="/ppt/tags/tag25.xml" ContentType="application/vnd.openxmlformats-officedocument.presentationml.tags+xml"/>
  <Override PartName="/ppt/notesSlides/notesSlide26.xml" ContentType="application/vnd.openxmlformats-officedocument.presentationml.notesSlide+xml"/>
  <Override PartName="/ppt/tags/tag26.xml" ContentType="application/vnd.openxmlformats-officedocument.presentationml.tags+xml"/>
  <Override PartName="/ppt/notesSlides/notesSlide27.xml" ContentType="application/vnd.openxmlformats-officedocument.presentationml.notesSlide+xml"/>
  <Override PartName="/ppt/tags/tag27.xml" ContentType="application/vnd.openxmlformats-officedocument.presentationml.tags+xml"/>
  <Override PartName="/ppt/notesSlides/notesSlide28.xml" ContentType="application/vnd.openxmlformats-officedocument.presentationml.notesSlide+xml"/>
  <Override PartName="/ppt/tags/tag28.xml" ContentType="application/vnd.openxmlformats-officedocument.presentationml.tags+xml"/>
  <Override PartName="/ppt/notesSlides/notesSlide29.xml" ContentType="application/vnd.openxmlformats-officedocument.presentationml.notesSlide+xml"/>
  <Override PartName="/ppt/tags/tag29.xml" ContentType="application/vnd.openxmlformats-officedocument.presentationml.tags+xml"/>
  <Override PartName="/ppt/notesSlides/notesSlide30.xml" ContentType="application/vnd.openxmlformats-officedocument.presentationml.notesSlide+xml"/>
  <Override PartName="/ppt/tags/tag30.xml" ContentType="application/vnd.openxmlformats-officedocument.presentationml.tags+xml"/>
  <Override PartName="/ppt/notesSlides/notesSlide31.xml" ContentType="application/vnd.openxmlformats-officedocument.presentationml.notesSlide+xml"/>
  <Override PartName="/ppt/tags/tag31.xml" ContentType="application/vnd.openxmlformats-officedocument.presentationml.tags+xml"/>
  <Override PartName="/ppt/notesSlides/notesSlide32.xml" ContentType="application/vnd.openxmlformats-officedocument.presentationml.notesSlide+xml"/>
  <Override PartName="/ppt/tags/tag32.xml" ContentType="application/vnd.openxmlformats-officedocument.presentationml.tags+xml"/>
  <Override PartName="/ppt/notesSlides/notesSlide33.xml" ContentType="application/vnd.openxmlformats-officedocument.presentationml.notesSlide+xml"/>
  <Override PartName="/ppt/tags/tag33.xml" ContentType="application/vnd.openxmlformats-officedocument.presentationml.tags+xml"/>
  <Override PartName="/ppt/notesSlides/notesSlide34.xml" ContentType="application/vnd.openxmlformats-officedocument.presentationml.notesSlide+xml"/>
  <Override PartName="/ppt/tags/tag34.xml" ContentType="application/vnd.openxmlformats-officedocument.presentationml.tags+xml"/>
  <Override PartName="/ppt/notesSlides/notesSlide35.xml" ContentType="application/vnd.openxmlformats-officedocument.presentationml.notesSlide+xml"/>
  <Override PartName="/ppt/tags/tag35.xml" ContentType="application/vnd.openxmlformats-officedocument.presentationml.tags+xml"/>
  <Override PartName="/ppt/notesSlides/notesSlide36.xml" ContentType="application/vnd.openxmlformats-officedocument.presentationml.notesSlide+xml"/>
  <Override PartName="/ppt/tags/tag36.xml" ContentType="application/vnd.openxmlformats-officedocument.presentationml.tags+xml"/>
  <Override PartName="/ppt/notesSlides/notesSlide37.xml" ContentType="application/vnd.openxmlformats-officedocument.presentationml.notesSlide+xml"/>
  <Override PartName="/ppt/tags/tag37.xml" ContentType="application/vnd.openxmlformats-officedocument.presentationml.tags+xml"/>
  <Override PartName="/ppt/notesSlides/notesSlide38.xml" ContentType="application/vnd.openxmlformats-officedocument.presentationml.notesSlide+xml"/>
  <Override PartName="/ppt/tags/tag38.xml" ContentType="application/vnd.openxmlformats-officedocument.presentationml.tags+xml"/>
  <Override PartName="/ppt/notesSlides/notesSlide39.xml" ContentType="application/vnd.openxmlformats-officedocument.presentationml.notesSlide+xml"/>
  <Override PartName="/ppt/tags/tag39.xml" ContentType="application/vnd.openxmlformats-officedocument.presentationml.tags+xml"/>
  <Override PartName="/ppt/notesSlides/notesSlide40.xml" ContentType="application/vnd.openxmlformats-officedocument.presentationml.notesSlide+xml"/>
  <Override PartName="/ppt/tags/tag40.xml" ContentType="application/vnd.openxmlformats-officedocument.presentationml.tags+xml"/>
  <Override PartName="/ppt/notesSlides/notesSlide41.xml" ContentType="application/vnd.openxmlformats-officedocument.presentationml.notesSlide+xml"/>
  <Override PartName="/ppt/tags/tag41.xml" ContentType="application/vnd.openxmlformats-officedocument.presentationml.tags+xml"/>
  <Override PartName="/ppt/notesSlides/notesSlide42.xml" ContentType="application/vnd.openxmlformats-officedocument.presentationml.notesSlide+xml"/>
  <Override PartName="/ppt/tags/tag42.xml" ContentType="application/vnd.openxmlformats-officedocument.presentationml.tags+xml"/>
  <Override PartName="/ppt/notesSlides/notesSlide43.xml" ContentType="application/vnd.openxmlformats-officedocument.presentationml.notesSlide+xml"/>
  <Override PartName="/ppt/tags/tag43.xml" ContentType="application/vnd.openxmlformats-officedocument.presentationml.tags+xml"/>
  <Override PartName="/ppt/notesSlides/notesSlide44.xml" ContentType="application/vnd.openxmlformats-officedocument.presentationml.notesSlide+xml"/>
  <Override PartName="/ppt/tags/tag44.xml" ContentType="application/vnd.openxmlformats-officedocument.presentationml.tags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52"/>
  </p:notesMasterIdLst>
  <p:handoutMasterIdLst>
    <p:handoutMasterId r:id="rId53"/>
  </p:handoutMasterIdLst>
  <p:sldIdLst>
    <p:sldId id="3427" r:id="rId5"/>
    <p:sldId id="3428" r:id="rId6"/>
    <p:sldId id="3352" r:id="rId7"/>
    <p:sldId id="3690" r:id="rId8"/>
    <p:sldId id="3691" r:id="rId9"/>
    <p:sldId id="3692" r:id="rId10"/>
    <p:sldId id="3693" r:id="rId11"/>
    <p:sldId id="3694" r:id="rId12"/>
    <p:sldId id="3695" r:id="rId13"/>
    <p:sldId id="3696" r:id="rId14"/>
    <p:sldId id="3698" r:id="rId15"/>
    <p:sldId id="3699" r:id="rId16"/>
    <p:sldId id="3700" r:id="rId17"/>
    <p:sldId id="3701" r:id="rId18"/>
    <p:sldId id="3707" r:id="rId19"/>
    <p:sldId id="3702" r:id="rId20"/>
    <p:sldId id="3705" r:id="rId21"/>
    <p:sldId id="3706" r:id="rId22"/>
    <p:sldId id="3708" r:id="rId23"/>
    <p:sldId id="3709" r:id="rId24"/>
    <p:sldId id="3711" r:id="rId25"/>
    <p:sldId id="3712" r:id="rId26"/>
    <p:sldId id="3713" r:id="rId27"/>
    <p:sldId id="3714" r:id="rId28"/>
    <p:sldId id="3715" r:id="rId29"/>
    <p:sldId id="3716" r:id="rId30"/>
    <p:sldId id="3717" r:id="rId31"/>
    <p:sldId id="3718" r:id="rId32"/>
    <p:sldId id="3720" r:id="rId33"/>
    <p:sldId id="3721" r:id="rId34"/>
    <p:sldId id="3723" r:id="rId35"/>
    <p:sldId id="3724" r:id="rId36"/>
    <p:sldId id="3725" r:id="rId37"/>
    <p:sldId id="3726" r:id="rId38"/>
    <p:sldId id="3727" r:id="rId39"/>
    <p:sldId id="3728" r:id="rId40"/>
    <p:sldId id="3722" r:id="rId41"/>
    <p:sldId id="3729" r:id="rId42"/>
    <p:sldId id="3730" r:id="rId43"/>
    <p:sldId id="3731" r:id="rId44"/>
    <p:sldId id="3732" r:id="rId45"/>
    <p:sldId id="3733" r:id="rId46"/>
    <p:sldId id="3734" r:id="rId47"/>
    <p:sldId id="3735" r:id="rId48"/>
    <p:sldId id="2846" r:id="rId49"/>
    <p:sldId id="2001" r:id="rId50"/>
    <p:sldId id="2847" r:id="rId5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000000"/>
    <a:srgbClr val="CCECFF"/>
    <a:srgbClr val="FF513F"/>
    <a:srgbClr val="FFFF99"/>
    <a:srgbClr val="008E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793D81CF-94F2-401A-BA57-92F5A7B2D0C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403" autoAdjust="0"/>
    <p:restoredTop sz="85179" autoAdjust="0"/>
  </p:normalViewPr>
  <p:slideViewPr>
    <p:cSldViewPr snapToGrid="0">
      <p:cViewPr varScale="1">
        <p:scale>
          <a:sx n="59" d="100"/>
          <a:sy n="59" d="100"/>
        </p:scale>
        <p:origin x="832" y="5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84" d="100"/>
          <a:sy n="84" d="100"/>
        </p:scale>
        <p:origin x="382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theme" Target="theme/theme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tableStyles" Target="tableStyles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30594C5-4210-4C0B-94C8-05EA2A2738E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A07B545-CB7B-485B-8848-24C5090D7CC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23E10C-4735-4A0D-A76B-FFFBF4B6ED03}" type="datetimeFigureOut">
              <a:rPr lang="en-US" smtClean="0"/>
              <a:t>12/18/2025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9E7E0C-EC12-408D-80EA-659FD94A65A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952D70-4DD5-4630-8772-5085BDBF1D2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D13D6A-DFDD-4B27-9F53-83C0CD9331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69633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735CDE-2E0B-4188-96E9-ADF9ACB826A9}" type="datetimeFigureOut">
              <a:rPr lang="en-US" noProof="0" smtClean="0"/>
              <a:t>12/18/2025</a:t>
            </a:fld>
            <a:endParaRPr lang="en-US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1D7B6F-E65C-42E7-86A5-0A01C6C95227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95432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Welcome to the unit on ‘</a:t>
            </a:r>
            <a:r>
              <a:rPr lang="en-GB" sz="1200" dirty="0"/>
              <a:t>Statistical Distributions</a:t>
            </a:r>
            <a:r>
              <a:rPr lang="en-GB" dirty="0"/>
              <a:t>:</a:t>
            </a:r>
            <a:r>
              <a:rPr lang="en-GB" baseline="0" dirty="0"/>
              <a:t> </a:t>
            </a:r>
            <a:r>
              <a:rPr lang="en-GB" sz="1200" dirty="0"/>
              <a:t>CUMULATIVE PROBABILITIES’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  <a:t>1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3743756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GB" sz="1200" baseline="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We will now proceed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to </a:t>
                </a:r>
                <a:r>
                  <a:rPr lang="en-GB" sz="1200" dirty="0" smtClean="0">
                    <a:solidFill>
                      <a:srgbClr val="0000FF"/>
                    </a:solidFill>
                  </a:rPr>
                  <a:t>solve Review Exercise 1a.</a:t>
                </a:r>
              </a:p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[C] We must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either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 or 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y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We will proceed to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Multiply equation 2 by 2 to give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10y equals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So 2 times 5y is 10y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2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is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endParaRPr lang="en-GB" sz="1200" baseline="0" dirty="0" smtClean="0">
                  <a:solidFill>
                    <a:srgbClr val="0000FF"/>
                  </a:solidFill>
                </a:endParaRP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and 2 times 24 is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now subtract Equation 1 from equation 2 dash.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[Cx3] to give 9y equals zero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45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  <a:t>10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7053807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GB" sz="1200" baseline="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We will now proceed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to </a:t>
                </a:r>
                <a:r>
                  <a:rPr lang="en-GB" sz="1200" dirty="0" smtClean="0">
                    <a:solidFill>
                      <a:srgbClr val="0000FF"/>
                    </a:solidFill>
                  </a:rPr>
                  <a:t>solve Review Exercise 1a.</a:t>
                </a:r>
              </a:p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[C] We must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either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 or 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y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We will proceed to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Multiply equation 2 by 2 to give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10y equals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So 2 times 5y is 10y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2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is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endParaRPr lang="en-GB" sz="1200" baseline="0" dirty="0" smtClean="0">
                  <a:solidFill>
                    <a:srgbClr val="0000FF"/>
                  </a:solidFill>
                </a:endParaRP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and 2 times 24 is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now subtract Equation 1 from equation 2 dash.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[Cx3] to give 9y equals zero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45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  <a:t>11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5179858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GB" sz="1200" baseline="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We will now proceed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to </a:t>
                </a:r>
                <a:r>
                  <a:rPr lang="en-GB" sz="1200" dirty="0" smtClean="0">
                    <a:solidFill>
                      <a:srgbClr val="0000FF"/>
                    </a:solidFill>
                  </a:rPr>
                  <a:t>solve Review Exercise 1a.</a:t>
                </a:r>
              </a:p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[C] We must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either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 or 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y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We will proceed to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Multiply equation 2 by 2 to give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10y equals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So 2 times 5y is 10y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2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is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endParaRPr lang="en-GB" sz="1200" baseline="0" dirty="0" smtClean="0">
                  <a:solidFill>
                    <a:srgbClr val="0000FF"/>
                  </a:solidFill>
                </a:endParaRP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and 2 times 24 is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now subtract Equation 1 from equation 2 dash.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[Cx3] to give 9y equals zero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45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  <a:t>12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727961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GB" sz="1200" baseline="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We will now proceed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to </a:t>
                </a:r>
                <a:r>
                  <a:rPr lang="en-GB" sz="1200" dirty="0" smtClean="0">
                    <a:solidFill>
                      <a:srgbClr val="0000FF"/>
                    </a:solidFill>
                  </a:rPr>
                  <a:t>solve Review Exercise 1a.</a:t>
                </a:r>
              </a:p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[C] We must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either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 or 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y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We will proceed to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Multiply equation 2 by 2 to give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10y equals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So 2 times 5y is 10y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2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is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endParaRPr lang="en-GB" sz="1200" baseline="0" dirty="0" smtClean="0">
                  <a:solidFill>
                    <a:srgbClr val="0000FF"/>
                  </a:solidFill>
                </a:endParaRP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and 2 times 24 is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now subtract Equation 1 from equation 2 dash.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[Cx3] to give 9y equals zero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45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  <a:t>13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4963363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GB" sz="1200" baseline="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We will now proceed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to </a:t>
                </a:r>
                <a:r>
                  <a:rPr lang="en-GB" sz="1200" dirty="0" smtClean="0">
                    <a:solidFill>
                      <a:srgbClr val="0000FF"/>
                    </a:solidFill>
                  </a:rPr>
                  <a:t>solve Review Exercise 1a.</a:t>
                </a:r>
              </a:p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[C] We must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either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 or 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y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We will proceed to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Multiply equation 2 by 2 to give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10y equals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So 2 times 5y is 10y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2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is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endParaRPr lang="en-GB" sz="1200" baseline="0" dirty="0" smtClean="0">
                  <a:solidFill>
                    <a:srgbClr val="0000FF"/>
                  </a:solidFill>
                </a:endParaRP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and 2 times 24 is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now subtract Equation 1 from equation 2 dash.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[Cx3] to give 9y equals zero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45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  <a:t>14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6425289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GB" sz="1200" baseline="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We will now proceed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to </a:t>
                </a:r>
                <a:r>
                  <a:rPr lang="en-GB" sz="1200" dirty="0" smtClean="0">
                    <a:solidFill>
                      <a:srgbClr val="0000FF"/>
                    </a:solidFill>
                  </a:rPr>
                  <a:t>solve Review Exercise 1a.</a:t>
                </a:r>
              </a:p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[C] We must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either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 or 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y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We will proceed to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Multiply equation 2 by 2 to give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10y equals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So 2 times 5y is 10y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2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is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endParaRPr lang="en-GB" sz="1200" baseline="0" dirty="0" smtClean="0">
                  <a:solidFill>
                    <a:srgbClr val="0000FF"/>
                  </a:solidFill>
                </a:endParaRP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and 2 times 24 is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now subtract Equation 1 from equation 2 dash.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[Cx3] to give 9y equals zero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45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  <a:t>15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0994243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GB" sz="1200" baseline="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We will now proceed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to </a:t>
                </a:r>
                <a:r>
                  <a:rPr lang="en-GB" sz="1200" dirty="0" smtClean="0">
                    <a:solidFill>
                      <a:srgbClr val="0000FF"/>
                    </a:solidFill>
                  </a:rPr>
                  <a:t>solve Review Exercise 1a.</a:t>
                </a:r>
              </a:p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[C] We must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either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 or 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y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We will proceed to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Multiply equation 2 by 2 to give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10y equals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So 2 times 5y is 10y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2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is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endParaRPr lang="en-GB" sz="1200" baseline="0" dirty="0" smtClean="0">
                  <a:solidFill>
                    <a:srgbClr val="0000FF"/>
                  </a:solidFill>
                </a:endParaRP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and 2 times 24 is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now subtract Equation 1 from equation 2 dash.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[Cx3] to give 9y equals zero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45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  <a:t>16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46177575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GB" sz="1200" baseline="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We will now proceed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to </a:t>
                </a:r>
                <a:r>
                  <a:rPr lang="en-GB" sz="1200" dirty="0" smtClean="0">
                    <a:solidFill>
                      <a:srgbClr val="0000FF"/>
                    </a:solidFill>
                  </a:rPr>
                  <a:t>solve Review Exercise 1a.</a:t>
                </a:r>
              </a:p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[C] We must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either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 or 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y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We will proceed to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Multiply equation 2 by 2 to give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10y equals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So 2 times 5y is 10y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2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is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endParaRPr lang="en-GB" sz="1200" baseline="0" dirty="0" smtClean="0">
                  <a:solidFill>
                    <a:srgbClr val="0000FF"/>
                  </a:solidFill>
                </a:endParaRP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and 2 times 24 is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now subtract Equation 1 from equation 2 dash.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[Cx3] to give 9y equals zero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45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  <a:t>17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51183935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GB" sz="1200" baseline="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We will now proceed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to </a:t>
                </a:r>
                <a:r>
                  <a:rPr lang="en-GB" sz="1200" dirty="0" smtClean="0">
                    <a:solidFill>
                      <a:srgbClr val="0000FF"/>
                    </a:solidFill>
                  </a:rPr>
                  <a:t>solve Review Exercise 1a.</a:t>
                </a:r>
              </a:p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[C] We must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either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 or 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y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We will proceed to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Multiply equation 2 by 2 to give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10y equals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So 2 times 5y is 10y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2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is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endParaRPr lang="en-GB" sz="1200" baseline="0" dirty="0" smtClean="0">
                  <a:solidFill>
                    <a:srgbClr val="0000FF"/>
                  </a:solidFill>
                </a:endParaRP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and 2 times 24 is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now subtract Equation 1 from equation 2 dash.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[Cx3] to give 9y equals zero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45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  <a:t>18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1981066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GB" sz="1200" baseline="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We will now proceed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to </a:t>
                </a:r>
                <a:r>
                  <a:rPr lang="en-GB" sz="1200" dirty="0" smtClean="0">
                    <a:solidFill>
                      <a:srgbClr val="0000FF"/>
                    </a:solidFill>
                  </a:rPr>
                  <a:t>solve Review Exercise 1a.</a:t>
                </a:r>
              </a:p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[C] We must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either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 or 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y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We will proceed to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Multiply equation 2 by 2 to give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10y equals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So 2 times 5y is 10y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2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is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endParaRPr lang="en-GB" sz="1200" baseline="0" dirty="0" smtClean="0">
                  <a:solidFill>
                    <a:srgbClr val="0000FF"/>
                  </a:solidFill>
                </a:endParaRP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and 2 times 24 is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now subtract Equation 1 from equation 2 dash.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[Cx3] to give 9y equals zero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45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  <a:t>19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0970283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GB" sz="2800" kern="1200" dirty="0">
                  <a:solidFill>
                    <a:srgbClr val="0000FF"/>
                  </a:solidFill>
                  <a:latin typeface="+mn-l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sz="2800" kern="1200" dirty="0" smtClean="0">
                    <a:solidFill>
                      <a:srgbClr val="0000FF"/>
                    </a:solidFill>
                    <a:latin typeface="+mn-lt"/>
                    <a:ea typeface="+mn-ea"/>
                    <a:cs typeface="+mn-cs"/>
                  </a:rPr>
                  <a:t>The objectives for this session are to review previous topics through exercises, namely:</a:t>
                </a:r>
              </a:p>
              <a:p>
                <a:pPr marL="0" indent="0">
                  <a:buNone/>
                </a:pPr>
                <a:endParaRPr lang="en-US" sz="2800" kern="1200" dirty="0" smtClean="0">
                  <a:solidFill>
                    <a:srgbClr val="0000FF"/>
                  </a:solidFill>
                  <a:latin typeface="+mn-lt"/>
                  <a:ea typeface="+mn-ea"/>
                  <a:cs typeface="+mn-cs"/>
                </a:endParaRPr>
              </a:p>
              <a:p>
                <a:r>
                  <a:rPr lang="en-GB" sz="2800" kern="1200" dirty="0" smtClean="0">
                    <a:solidFill>
                      <a:srgbClr val="0000FF"/>
                    </a:solidFill>
                    <a:latin typeface="+mn-lt"/>
                    <a:ea typeface="+mn-ea"/>
                    <a:cs typeface="+mn-cs"/>
                  </a:rPr>
                  <a:t>Write quadratics in the form: </a:t>
                </a:r>
                <a:r>
                  <a:rPr lang="en-GB" sz="2800" i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(𝑥+𝑝)^2+𝑞</a:t>
                </a:r>
                <a:r>
                  <a:rPr lang="en-GB" sz="2800" kern="1200" dirty="0" smtClean="0">
                    <a:solidFill>
                      <a:srgbClr val="0000FF"/>
                    </a:solidFill>
                    <a:latin typeface="+mn-lt"/>
                    <a:ea typeface="+mn-ea"/>
                    <a:cs typeface="+mn-cs"/>
                  </a:rPr>
                  <a:t>.</a:t>
                </a:r>
              </a:p>
              <a:p>
                <a:r>
                  <a:rPr lang="en-GB" sz="2800" kern="1200" dirty="0">
                    <a:solidFill>
                      <a:srgbClr val="0000FF"/>
                    </a:solidFill>
                    <a:latin typeface="+mn-lt"/>
                    <a:ea typeface="+mn-ea"/>
                    <a:cs typeface="+mn-cs"/>
                  </a:rPr>
                  <a:t>Find the equation of the line passing </a:t>
                </a:r>
                <a:r>
                  <a:rPr lang="en-GB" sz="2800" kern="1200" dirty="0" smtClean="0">
                    <a:solidFill>
                      <a:srgbClr val="0000FF"/>
                    </a:solidFill>
                    <a:latin typeface="+mn-lt"/>
                    <a:ea typeface="+mn-ea"/>
                    <a:cs typeface="+mn-cs"/>
                  </a:rPr>
                  <a:t>through two points.</a:t>
                </a:r>
              </a:p>
              <a:p>
                <a:r>
                  <a:rPr lang="en-GB" sz="2800" kern="1200" dirty="0" smtClean="0">
                    <a:solidFill>
                      <a:srgbClr val="0000FF"/>
                    </a:solidFill>
                    <a:latin typeface="+mn-lt"/>
                    <a:ea typeface="+mn-ea"/>
                    <a:cs typeface="+mn-cs"/>
                  </a:rPr>
                  <a:t>Find the number of roots of a quadratic using the discriminant.</a:t>
                </a:r>
              </a:p>
              <a:p>
                <a:r>
                  <a:rPr lang="en-GB" sz="2800" kern="1200" dirty="0">
                    <a:solidFill>
                      <a:srgbClr val="0000FF"/>
                    </a:solidFill>
                    <a:latin typeface="+mn-lt"/>
                    <a:ea typeface="+mn-ea"/>
                    <a:cs typeface="+mn-cs"/>
                  </a:rPr>
                  <a:t>Find the equation of the line passing </a:t>
                </a:r>
                <a:r>
                  <a:rPr lang="en-GB" sz="2800" kern="1200" dirty="0" smtClean="0">
                    <a:solidFill>
                      <a:srgbClr val="0000FF"/>
                    </a:solidFill>
                    <a:latin typeface="+mn-lt"/>
                    <a:ea typeface="+mn-ea"/>
                    <a:cs typeface="+mn-cs"/>
                  </a:rPr>
                  <a:t>through a point and </a:t>
                </a:r>
                <a:r>
                  <a:rPr lang="en-GB" sz="2800" kern="1200" dirty="0">
                    <a:solidFill>
                      <a:srgbClr val="0000FF"/>
                    </a:solidFill>
                    <a:latin typeface="+mn-lt"/>
                    <a:ea typeface="+mn-ea"/>
                    <a:cs typeface="+mn-cs"/>
                  </a:rPr>
                  <a:t>perpendicular to </a:t>
                </a:r>
                <a:r>
                  <a:rPr lang="en-GB" sz="2800" kern="1200" dirty="0" smtClean="0">
                    <a:solidFill>
                      <a:srgbClr val="0000FF"/>
                    </a:solidFill>
                    <a:latin typeface="+mn-lt"/>
                    <a:ea typeface="+mn-ea"/>
                    <a:cs typeface="+mn-cs"/>
                  </a:rPr>
                  <a:t>a given line.</a:t>
                </a:r>
                <a:endParaRPr lang="en-GB" sz="2800" kern="1200" dirty="0">
                  <a:solidFill>
                    <a:srgbClr val="0000FF"/>
                  </a:solidFill>
                  <a:latin typeface="+mn-lt"/>
                  <a:ea typeface="+mn-ea"/>
                  <a:cs typeface="+mn-cs"/>
                </a:endParaRP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  <a:t>2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91406087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GB" sz="1200" baseline="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We will now proceed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to </a:t>
                </a:r>
                <a:r>
                  <a:rPr lang="en-GB" sz="1200" dirty="0" smtClean="0">
                    <a:solidFill>
                      <a:srgbClr val="0000FF"/>
                    </a:solidFill>
                  </a:rPr>
                  <a:t>solve Review Exercise 1a.</a:t>
                </a:r>
              </a:p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[C] We must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either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 or 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y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We will proceed to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Multiply equation 2 by 2 to give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10y equals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So 2 times 5y is 10y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2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is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endParaRPr lang="en-GB" sz="1200" baseline="0" dirty="0" smtClean="0">
                  <a:solidFill>
                    <a:srgbClr val="0000FF"/>
                  </a:solidFill>
                </a:endParaRP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and 2 times 24 is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now subtract Equation 1 from equation 2 dash.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[Cx3] to give 9y equals zero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45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  <a:t>20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63118215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GB" sz="1200" baseline="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We will now proceed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to </a:t>
                </a:r>
                <a:r>
                  <a:rPr lang="en-GB" sz="1200" dirty="0" smtClean="0">
                    <a:solidFill>
                      <a:srgbClr val="0000FF"/>
                    </a:solidFill>
                  </a:rPr>
                  <a:t>solve Review Exercise 1a.</a:t>
                </a:r>
              </a:p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[C] We must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either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 or 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y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We will proceed to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Multiply equation 2 by 2 to give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10y equals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So 2 times 5y is 10y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2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is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endParaRPr lang="en-GB" sz="1200" baseline="0" dirty="0" smtClean="0">
                  <a:solidFill>
                    <a:srgbClr val="0000FF"/>
                  </a:solidFill>
                </a:endParaRP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and 2 times 24 is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now subtract Equation 1 from equation 2 dash.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[Cx3] to give 9y equals zero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45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  <a:t>21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75966157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GB" sz="1200" baseline="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We will now proceed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to </a:t>
                </a:r>
                <a:r>
                  <a:rPr lang="en-GB" sz="1200" dirty="0" smtClean="0">
                    <a:solidFill>
                      <a:srgbClr val="0000FF"/>
                    </a:solidFill>
                  </a:rPr>
                  <a:t>solve Review Exercise 1a.</a:t>
                </a:r>
              </a:p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[C] We must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either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 or 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y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We will proceed to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Multiply equation 2 by 2 to give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10y equals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So 2 times 5y is 10y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2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is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endParaRPr lang="en-GB" sz="1200" baseline="0" dirty="0" smtClean="0">
                  <a:solidFill>
                    <a:srgbClr val="0000FF"/>
                  </a:solidFill>
                </a:endParaRP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and 2 times 24 is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now subtract Equation 1 from equation 2 dash.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[Cx3] to give 9y equals zero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45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  <a:t>22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87028141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GB" sz="1200" baseline="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We will now proceed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to </a:t>
                </a:r>
                <a:r>
                  <a:rPr lang="en-GB" sz="1200" dirty="0" smtClean="0">
                    <a:solidFill>
                      <a:srgbClr val="0000FF"/>
                    </a:solidFill>
                  </a:rPr>
                  <a:t>solve Review Exercise 1a.</a:t>
                </a:r>
              </a:p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[C] We must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either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 or 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y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We will proceed to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Multiply equation 2 by 2 to give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10y equals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So 2 times 5y is 10y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2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is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endParaRPr lang="en-GB" sz="1200" baseline="0" dirty="0" smtClean="0">
                  <a:solidFill>
                    <a:srgbClr val="0000FF"/>
                  </a:solidFill>
                </a:endParaRP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and 2 times 24 is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now subtract Equation 1 from equation 2 dash.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[Cx3] to give 9y equals zero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45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  <a:t>23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85321063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GB" sz="1200" baseline="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We will now proceed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to </a:t>
                </a:r>
                <a:r>
                  <a:rPr lang="en-GB" sz="1200" dirty="0" smtClean="0">
                    <a:solidFill>
                      <a:srgbClr val="0000FF"/>
                    </a:solidFill>
                  </a:rPr>
                  <a:t>solve Review Exercise 1a.</a:t>
                </a:r>
              </a:p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[C] We must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either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 or 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y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We will proceed to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Multiply equation 2 by 2 to give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10y equals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So 2 times 5y is 10y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2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is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endParaRPr lang="en-GB" sz="1200" baseline="0" dirty="0" smtClean="0">
                  <a:solidFill>
                    <a:srgbClr val="0000FF"/>
                  </a:solidFill>
                </a:endParaRP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and 2 times 24 is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now subtract Equation 1 from equation 2 dash.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[Cx3] to give 9y equals zero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45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  <a:t>24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50035421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GB" sz="1200" baseline="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We will now proceed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to </a:t>
                </a:r>
                <a:r>
                  <a:rPr lang="en-GB" sz="1200" dirty="0" smtClean="0">
                    <a:solidFill>
                      <a:srgbClr val="0000FF"/>
                    </a:solidFill>
                  </a:rPr>
                  <a:t>solve Review Exercise 1a.</a:t>
                </a:r>
              </a:p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[C] We must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either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 or 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y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We will proceed to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Multiply equation 2 by 2 to give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10y equals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So 2 times 5y is 10y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2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is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endParaRPr lang="en-GB" sz="1200" baseline="0" dirty="0" smtClean="0">
                  <a:solidFill>
                    <a:srgbClr val="0000FF"/>
                  </a:solidFill>
                </a:endParaRP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and 2 times 24 is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now subtract Equation 1 from equation 2 dash.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[Cx3] to give 9y equals zero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45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  <a:t>25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40650891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GB" sz="1200" baseline="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We will now proceed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to </a:t>
                </a:r>
                <a:r>
                  <a:rPr lang="en-GB" sz="1200" dirty="0" smtClean="0">
                    <a:solidFill>
                      <a:srgbClr val="0000FF"/>
                    </a:solidFill>
                  </a:rPr>
                  <a:t>solve Review Exercise 1a.</a:t>
                </a:r>
              </a:p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[C] We must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either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 or 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y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We will proceed to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Multiply equation 2 by 2 to give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10y equals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So 2 times 5y is 10y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2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is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endParaRPr lang="en-GB" sz="1200" baseline="0" dirty="0" smtClean="0">
                  <a:solidFill>
                    <a:srgbClr val="0000FF"/>
                  </a:solidFill>
                </a:endParaRP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and 2 times 24 is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now subtract Equation 1 from equation 2 dash.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[Cx3] to give 9y equals zero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45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  <a:t>26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75086442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GB" sz="1200" baseline="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We will now proceed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to </a:t>
                </a:r>
                <a:r>
                  <a:rPr lang="en-GB" sz="1200" dirty="0" smtClean="0">
                    <a:solidFill>
                      <a:srgbClr val="0000FF"/>
                    </a:solidFill>
                  </a:rPr>
                  <a:t>solve Review Exercise 1a.</a:t>
                </a:r>
              </a:p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[C] We must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either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 or 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y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We will proceed to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Multiply equation 2 by 2 to give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10y equals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So 2 times 5y is 10y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2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is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endParaRPr lang="en-GB" sz="1200" baseline="0" dirty="0" smtClean="0">
                  <a:solidFill>
                    <a:srgbClr val="0000FF"/>
                  </a:solidFill>
                </a:endParaRP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and 2 times 24 is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now subtract Equation 1 from equation 2 dash.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[Cx3] to give 9y equals zero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45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  <a:t>27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65520179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GB" sz="1200" baseline="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We will now proceed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to </a:t>
                </a:r>
                <a:r>
                  <a:rPr lang="en-GB" sz="1200" dirty="0" smtClean="0">
                    <a:solidFill>
                      <a:srgbClr val="0000FF"/>
                    </a:solidFill>
                  </a:rPr>
                  <a:t>solve Review Exercise 1a.</a:t>
                </a:r>
              </a:p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[C] We must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either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 or 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y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We will proceed to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Multiply equation 2 by 2 to give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10y equals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So 2 times 5y is 10y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2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is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endParaRPr lang="en-GB" sz="1200" baseline="0" dirty="0" smtClean="0">
                  <a:solidFill>
                    <a:srgbClr val="0000FF"/>
                  </a:solidFill>
                </a:endParaRP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and 2 times 24 is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now subtract Equation 1 from equation 2 dash.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[Cx3] to give 9y equals zero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45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  <a:t>28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34804078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GB" sz="1200" baseline="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We will now proceed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to </a:t>
                </a:r>
                <a:r>
                  <a:rPr lang="en-GB" sz="1200" dirty="0" smtClean="0">
                    <a:solidFill>
                      <a:srgbClr val="0000FF"/>
                    </a:solidFill>
                  </a:rPr>
                  <a:t>solve Review Exercise 1a.</a:t>
                </a:r>
              </a:p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[C] We must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either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 or 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y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We will proceed to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Multiply equation 2 by 2 to give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10y equals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So 2 times 5y is 10y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2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is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endParaRPr lang="en-GB" sz="1200" baseline="0" dirty="0" smtClean="0">
                  <a:solidFill>
                    <a:srgbClr val="0000FF"/>
                  </a:solidFill>
                </a:endParaRP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and 2 times 24 is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now subtract Equation 1 from equation 2 dash.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[Cx3] to give 9y equals zero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45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  <a:t>29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6727485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GB" sz="1200" baseline="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We will now proceed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to </a:t>
                </a:r>
                <a:r>
                  <a:rPr lang="en-GB" sz="1200" dirty="0" smtClean="0">
                    <a:solidFill>
                      <a:srgbClr val="0000FF"/>
                    </a:solidFill>
                  </a:rPr>
                  <a:t>solve Review Exercise 1a.</a:t>
                </a:r>
              </a:p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[C] We must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either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 or 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y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We will proceed to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Multiply equation 2 by 2 to give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10y equals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So 2 times 5y is 10y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2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is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endParaRPr lang="en-GB" sz="1200" baseline="0" dirty="0" smtClean="0">
                  <a:solidFill>
                    <a:srgbClr val="0000FF"/>
                  </a:solidFill>
                </a:endParaRP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and 2 times 24 is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now subtract Equation 1 from equation 2 dash.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[Cx3] to give 9y equals zero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45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  <a:t>3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4445383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GB" sz="1200" baseline="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We will now proceed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to </a:t>
                </a:r>
                <a:r>
                  <a:rPr lang="en-GB" sz="1200" dirty="0" smtClean="0">
                    <a:solidFill>
                      <a:srgbClr val="0000FF"/>
                    </a:solidFill>
                  </a:rPr>
                  <a:t>solve Review Exercise 1a.</a:t>
                </a:r>
              </a:p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[C] We must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either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 or 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y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We will proceed to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Multiply equation 2 by 2 to give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10y equals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So 2 times 5y is 10y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2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is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endParaRPr lang="en-GB" sz="1200" baseline="0" dirty="0" smtClean="0">
                  <a:solidFill>
                    <a:srgbClr val="0000FF"/>
                  </a:solidFill>
                </a:endParaRP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and 2 times 24 is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now subtract Equation 1 from equation 2 dash.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[Cx3] to give 9y equals zero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45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  <a:t>30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16928785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GB" sz="1200" baseline="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We will now proceed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to </a:t>
                </a:r>
                <a:r>
                  <a:rPr lang="en-GB" sz="1200" dirty="0" smtClean="0">
                    <a:solidFill>
                      <a:srgbClr val="0000FF"/>
                    </a:solidFill>
                  </a:rPr>
                  <a:t>solve Review Exercise 1a.</a:t>
                </a:r>
              </a:p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[C] We must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either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 or 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y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We will proceed to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Multiply equation 2 by 2 to give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10y equals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So 2 times 5y is 10y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2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is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endParaRPr lang="en-GB" sz="1200" baseline="0" dirty="0" smtClean="0">
                  <a:solidFill>
                    <a:srgbClr val="0000FF"/>
                  </a:solidFill>
                </a:endParaRP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and 2 times 24 is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now subtract Equation 1 from equation 2 dash.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[Cx3] to give 9y equals zero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45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  <a:t>31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98568533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GB" sz="1200" baseline="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We will now proceed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to </a:t>
                </a:r>
                <a:r>
                  <a:rPr lang="en-GB" sz="1200" dirty="0" smtClean="0">
                    <a:solidFill>
                      <a:srgbClr val="0000FF"/>
                    </a:solidFill>
                  </a:rPr>
                  <a:t>solve Review Exercise 1a.</a:t>
                </a:r>
              </a:p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[C] We must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either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 or 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y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We will proceed to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Multiply equation 2 by 2 to give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10y equals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So 2 times 5y is 10y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2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is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endParaRPr lang="en-GB" sz="1200" baseline="0" dirty="0" smtClean="0">
                  <a:solidFill>
                    <a:srgbClr val="0000FF"/>
                  </a:solidFill>
                </a:endParaRP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and 2 times 24 is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now subtract Equation 1 from equation 2 dash.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[Cx3] to give 9y equals zero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45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  <a:t>32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80726761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GB" sz="1200" baseline="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We will now proceed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to </a:t>
                </a:r>
                <a:r>
                  <a:rPr lang="en-GB" sz="1200" dirty="0" smtClean="0">
                    <a:solidFill>
                      <a:srgbClr val="0000FF"/>
                    </a:solidFill>
                  </a:rPr>
                  <a:t>solve Review Exercise 1a.</a:t>
                </a:r>
              </a:p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[C] We must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either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 or 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y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We will proceed to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Multiply equation 2 by 2 to give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10y equals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So 2 times 5y is 10y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2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is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endParaRPr lang="en-GB" sz="1200" baseline="0" dirty="0" smtClean="0">
                  <a:solidFill>
                    <a:srgbClr val="0000FF"/>
                  </a:solidFill>
                </a:endParaRP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and 2 times 24 is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now subtract Equation 1 from equation 2 dash.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[Cx3] to give 9y equals zero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45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  <a:t>33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81108134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GB" sz="1200" baseline="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We will now proceed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to </a:t>
                </a:r>
                <a:r>
                  <a:rPr lang="en-GB" sz="1200" dirty="0" smtClean="0">
                    <a:solidFill>
                      <a:srgbClr val="0000FF"/>
                    </a:solidFill>
                  </a:rPr>
                  <a:t>solve Review Exercise 1a.</a:t>
                </a:r>
              </a:p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[C] We must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either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 or 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y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We will proceed to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Multiply equation 2 by 2 to give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10y equals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So 2 times 5y is 10y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2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is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endParaRPr lang="en-GB" sz="1200" baseline="0" dirty="0" smtClean="0">
                  <a:solidFill>
                    <a:srgbClr val="0000FF"/>
                  </a:solidFill>
                </a:endParaRP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and 2 times 24 is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now subtract Equation 1 from equation 2 dash.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[Cx3] to give 9y equals zero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45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  <a:t>34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80605281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GB" sz="1200" baseline="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We will now proceed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to </a:t>
                </a:r>
                <a:r>
                  <a:rPr lang="en-GB" sz="1200" dirty="0" smtClean="0">
                    <a:solidFill>
                      <a:srgbClr val="0000FF"/>
                    </a:solidFill>
                  </a:rPr>
                  <a:t>solve Review Exercise 1a.</a:t>
                </a:r>
              </a:p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[C] We must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either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 or 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y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We will proceed to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Multiply equation 2 by 2 to give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10y equals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So 2 times 5y is 10y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2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is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endParaRPr lang="en-GB" sz="1200" baseline="0" dirty="0" smtClean="0">
                  <a:solidFill>
                    <a:srgbClr val="0000FF"/>
                  </a:solidFill>
                </a:endParaRP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and 2 times 24 is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now subtract Equation 1 from equation 2 dash.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[Cx3] to give 9y equals zero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45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  <a:t>35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90438694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GB" sz="1200" baseline="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We will now proceed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to </a:t>
                </a:r>
                <a:r>
                  <a:rPr lang="en-GB" sz="1200" dirty="0" smtClean="0">
                    <a:solidFill>
                      <a:srgbClr val="0000FF"/>
                    </a:solidFill>
                  </a:rPr>
                  <a:t>solve Review Exercise 1a.</a:t>
                </a:r>
              </a:p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[C] We must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either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 or 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y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We will proceed to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Multiply equation 2 by 2 to give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10y equals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So 2 times 5y is 10y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2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is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endParaRPr lang="en-GB" sz="1200" baseline="0" dirty="0" smtClean="0">
                  <a:solidFill>
                    <a:srgbClr val="0000FF"/>
                  </a:solidFill>
                </a:endParaRP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and 2 times 24 is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now subtract Equation 1 from equation 2 dash.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[Cx3] to give 9y equals zero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45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  <a:t>36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45442884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GB" sz="1200" baseline="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We will now proceed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to </a:t>
                </a:r>
                <a:r>
                  <a:rPr lang="en-GB" sz="1200" dirty="0" smtClean="0">
                    <a:solidFill>
                      <a:srgbClr val="0000FF"/>
                    </a:solidFill>
                  </a:rPr>
                  <a:t>solve Review Exercise 1a.</a:t>
                </a:r>
              </a:p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[C] We must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either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 or 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y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We will proceed to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Multiply equation 2 by 2 to give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10y equals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So 2 times 5y is 10y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2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is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endParaRPr lang="en-GB" sz="1200" baseline="0" dirty="0" smtClean="0">
                  <a:solidFill>
                    <a:srgbClr val="0000FF"/>
                  </a:solidFill>
                </a:endParaRP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and 2 times 24 is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now subtract Equation 1 from equation 2 dash.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[Cx3] to give 9y equals zero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45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  <a:t>37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59152727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GB" sz="1200" baseline="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We will now proceed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to </a:t>
                </a:r>
                <a:r>
                  <a:rPr lang="en-GB" sz="1200" dirty="0" smtClean="0">
                    <a:solidFill>
                      <a:srgbClr val="0000FF"/>
                    </a:solidFill>
                  </a:rPr>
                  <a:t>solve Review Exercise 1a.</a:t>
                </a:r>
              </a:p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[C] We must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either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 or 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y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We will proceed to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Multiply equation 2 by 2 to give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10y equals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So 2 times 5y is 10y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2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is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endParaRPr lang="en-GB" sz="1200" baseline="0" dirty="0" smtClean="0">
                  <a:solidFill>
                    <a:srgbClr val="0000FF"/>
                  </a:solidFill>
                </a:endParaRP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and 2 times 24 is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now subtract Equation 1 from equation 2 dash.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[Cx3] to give 9y equals zero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45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  <a:t>38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36060591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GB" sz="1200" baseline="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We will now proceed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to </a:t>
                </a:r>
                <a:r>
                  <a:rPr lang="en-GB" sz="1200" dirty="0" smtClean="0">
                    <a:solidFill>
                      <a:srgbClr val="0000FF"/>
                    </a:solidFill>
                  </a:rPr>
                  <a:t>solve Review Exercise 1a.</a:t>
                </a:r>
              </a:p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[C] We must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either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 or 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y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We will proceed to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Multiply equation 2 by 2 to give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10y equals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So 2 times 5y is 10y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2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is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endParaRPr lang="en-GB" sz="1200" baseline="0" dirty="0" smtClean="0">
                  <a:solidFill>
                    <a:srgbClr val="0000FF"/>
                  </a:solidFill>
                </a:endParaRP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and 2 times 24 is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now subtract Equation 1 from equation 2 dash.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[Cx3] to give 9y equals zero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45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  <a:t>39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4908400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GB" sz="1200" baseline="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We will now proceed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to </a:t>
                </a:r>
                <a:r>
                  <a:rPr lang="en-GB" sz="1200" dirty="0" smtClean="0">
                    <a:solidFill>
                      <a:srgbClr val="0000FF"/>
                    </a:solidFill>
                  </a:rPr>
                  <a:t>solve Review Exercise 1a.</a:t>
                </a:r>
              </a:p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[C] We must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either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 or 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y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We will proceed to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Multiply equation 2 by 2 to give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10y equals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So 2 times 5y is 10y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2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is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endParaRPr lang="en-GB" sz="1200" baseline="0" dirty="0" smtClean="0">
                  <a:solidFill>
                    <a:srgbClr val="0000FF"/>
                  </a:solidFill>
                </a:endParaRP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and 2 times 24 is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now subtract Equation 1 from equation 2 dash.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[Cx3] to give 9y equals zero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45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  <a:t>4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59243593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GB" sz="1200" baseline="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We will now proceed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to </a:t>
                </a:r>
                <a:r>
                  <a:rPr lang="en-GB" sz="1200" dirty="0" smtClean="0">
                    <a:solidFill>
                      <a:srgbClr val="0000FF"/>
                    </a:solidFill>
                  </a:rPr>
                  <a:t>solve Review Exercise 1a.</a:t>
                </a:r>
              </a:p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[C] We must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either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 or 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y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We will proceed to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Multiply equation 2 by 2 to give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10y equals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So 2 times 5y is 10y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2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is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endParaRPr lang="en-GB" sz="1200" baseline="0" dirty="0" smtClean="0">
                  <a:solidFill>
                    <a:srgbClr val="0000FF"/>
                  </a:solidFill>
                </a:endParaRP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and 2 times 24 is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now subtract Equation 1 from equation 2 dash.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[Cx3] to give 9y equals zero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45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  <a:t>40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92593790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GB" sz="1200" baseline="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We will now proceed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to </a:t>
                </a:r>
                <a:r>
                  <a:rPr lang="en-GB" sz="1200" dirty="0" smtClean="0">
                    <a:solidFill>
                      <a:srgbClr val="0000FF"/>
                    </a:solidFill>
                  </a:rPr>
                  <a:t>solve Review Exercise 1a.</a:t>
                </a:r>
              </a:p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[C] We must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either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 or 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y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We will proceed to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Multiply equation 2 by 2 to give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10y equals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So 2 times 5y is 10y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2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is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endParaRPr lang="en-GB" sz="1200" baseline="0" dirty="0" smtClean="0">
                  <a:solidFill>
                    <a:srgbClr val="0000FF"/>
                  </a:solidFill>
                </a:endParaRP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and 2 times 24 is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now subtract Equation 1 from equation 2 dash.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[Cx3] to give 9y equals zero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45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  <a:t>41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40484496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GB" sz="1200" baseline="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We will now proceed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to </a:t>
                </a:r>
                <a:r>
                  <a:rPr lang="en-GB" sz="1200" dirty="0" smtClean="0">
                    <a:solidFill>
                      <a:srgbClr val="0000FF"/>
                    </a:solidFill>
                  </a:rPr>
                  <a:t>solve Review Exercise 1a.</a:t>
                </a:r>
              </a:p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[C] We must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either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 or 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y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We will proceed to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Multiply equation 2 by 2 to give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10y equals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So 2 times 5y is 10y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2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is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endParaRPr lang="en-GB" sz="1200" baseline="0" dirty="0" smtClean="0">
                  <a:solidFill>
                    <a:srgbClr val="0000FF"/>
                  </a:solidFill>
                </a:endParaRP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and 2 times 24 is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now subtract Equation 1 from equation 2 dash.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[Cx3] to give 9y equals zero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45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  <a:t>42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88286352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GB" sz="1200" baseline="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We will now proceed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to </a:t>
                </a:r>
                <a:r>
                  <a:rPr lang="en-GB" sz="1200" dirty="0" smtClean="0">
                    <a:solidFill>
                      <a:srgbClr val="0000FF"/>
                    </a:solidFill>
                  </a:rPr>
                  <a:t>solve Review Exercise 1a.</a:t>
                </a:r>
              </a:p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[C] We must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either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 or 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y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We will proceed to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Multiply equation 2 by 2 to give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10y equals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So 2 times 5y is 10y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2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is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endParaRPr lang="en-GB" sz="1200" baseline="0" dirty="0" smtClean="0">
                  <a:solidFill>
                    <a:srgbClr val="0000FF"/>
                  </a:solidFill>
                </a:endParaRP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and 2 times 24 is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now subtract Equation 1 from equation 2 dash.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[Cx3] to give 9y equals zero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45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  <a:t>43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99801293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GB" sz="1200" baseline="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We will now proceed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to </a:t>
                </a:r>
                <a:r>
                  <a:rPr lang="en-GB" sz="1200" dirty="0" smtClean="0">
                    <a:solidFill>
                      <a:srgbClr val="0000FF"/>
                    </a:solidFill>
                  </a:rPr>
                  <a:t>solve Review Exercise 1a.</a:t>
                </a:r>
              </a:p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[C] We must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either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 or 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y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We will proceed to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Multiply equation 2 by 2 to give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10y equals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So 2 times 5y is 10y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2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is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endParaRPr lang="en-GB" sz="1200" baseline="0" dirty="0" smtClean="0">
                  <a:solidFill>
                    <a:srgbClr val="0000FF"/>
                  </a:solidFill>
                </a:endParaRP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and 2 times 24 is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now subtract Equation 1 from equation 2 dash.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[Cx3] to give 9y equals zero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45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  <a:t>44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5343908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GB" sz="2800" kern="1200" dirty="0">
                  <a:solidFill>
                    <a:srgbClr val="0000FF"/>
                  </a:solidFill>
                  <a:latin typeface="+mn-l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sz="2800" kern="1200" dirty="0" smtClean="0">
                    <a:solidFill>
                      <a:srgbClr val="0000FF"/>
                    </a:solidFill>
                    <a:latin typeface="+mn-lt"/>
                    <a:ea typeface="+mn-ea"/>
                    <a:cs typeface="+mn-cs"/>
                  </a:rPr>
                  <a:t>If you have understood the content of this </a:t>
                </a:r>
                <a:r>
                  <a:rPr lang="en-GB" sz="2800" kern="1200" dirty="0" smtClean="0">
                    <a:solidFill>
                      <a:srgbClr val="0000FF"/>
                    </a:solidFill>
                    <a:latin typeface="+mn-lt"/>
                    <a:ea typeface="+mn-ea"/>
                    <a:cs typeface="+mn-cs"/>
                  </a:rPr>
                  <a:t>session you </a:t>
                </a:r>
                <a:r>
                  <a:rPr lang="en-GB" sz="2800" kern="1200" dirty="0">
                    <a:solidFill>
                      <a:srgbClr val="0000FF"/>
                    </a:solidFill>
                    <a:latin typeface="+mn-lt"/>
                    <a:ea typeface="+mn-ea"/>
                    <a:cs typeface="+mn-cs"/>
                  </a:rPr>
                  <a:t>should </a:t>
                </a:r>
                <a:r>
                  <a:rPr lang="en-GB" sz="2800" kern="1200" dirty="0" smtClean="0">
                    <a:solidFill>
                      <a:srgbClr val="0000FF"/>
                    </a:solidFill>
                    <a:latin typeface="+mn-lt"/>
                    <a:ea typeface="+mn-ea"/>
                    <a:cs typeface="+mn-cs"/>
                  </a:rPr>
                  <a:t>be </a:t>
                </a:r>
                <a:r>
                  <a:rPr lang="en-GB" sz="2800" kern="1200" dirty="0">
                    <a:solidFill>
                      <a:srgbClr val="0000FF"/>
                    </a:solidFill>
                    <a:latin typeface="+mn-lt"/>
                    <a:ea typeface="+mn-ea"/>
                    <a:cs typeface="+mn-cs"/>
                  </a:rPr>
                  <a:t>able </a:t>
                </a:r>
                <a:r>
                  <a:rPr lang="en-GB" sz="2800" kern="1200" dirty="0" smtClean="0">
                    <a:solidFill>
                      <a:srgbClr val="0000FF"/>
                    </a:solidFill>
                    <a:latin typeface="+mn-lt"/>
                    <a:ea typeface="+mn-ea"/>
                    <a:cs typeface="+mn-cs"/>
                  </a:rPr>
                  <a:t>to:</a:t>
                </a:r>
              </a:p>
              <a:p>
                <a:pPr marL="0" indent="0">
                  <a:buNone/>
                </a:pPr>
                <a:endParaRPr lang="en-GB" sz="2800" kern="1200" dirty="0" smtClean="0">
                  <a:solidFill>
                    <a:srgbClr val="0000FF"/>
                  </a:solidFill>
                  <a:latin typeface="+mn-lt"/>
                  <a:ea typeface="+mn-ea"/>
                  <a:cs typeface="+mn-cs"/>
                </a:endParaRPr>
              </a:p>
              <a:p>
                <a:r>
                  <a:rPr lang="en-GB" sz="2800" kern="1200" dirty="0">
                    <a:solidFill>
                      <a:srgbClr val="0000FF"/>
                    </a:solidFill>
                    <a:latin typeface="+mn-lt"/>
                    <a:ea typeface="+mn-ea"/>
                    <a:cs typeface="+mn-cs"/>
                  </a:rPr>
                  <a:t>Write quadratics in the form: </a:t>
                </a:r>
                <a:r>
                  <a:rPr lang="en-GB" sz="2800" i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(𝑥+𝑝)^2+𝑞</a:t>
                </a:r>
                <a:r>
                  <a:rPr lang="en-GB" sz="2800" dirty="0">
                    <a:solidFill>
                      <a:srgbClr val="0000FF"/>
                    </a:solidFill>
                  </a:rPr>
                  <a:t>.</a:t>
                </a:r>
              </a:p>
              <a:p>
                <a:r>
                  <a:rPr lang="en-GB" sz="2800" kern="1200" dirty="0">
                    <a:solidFill>
                      <a:srgbClr val="0000FF"/>
                    </a:solidFill>
                    <a:latin typeface="+mn-lt"/>
                    <a:ea typeface="+mn-ea"/>
                    <a:cs typeface="+mn-cs"/>
                  </a:rPr>
                  <a:t>Find the equation of the line passing through two points.</a:t>
                </a:r>
              </a:p>
              <a:p>
                <a:r>
                  <a:rPr lang="en-GB" sz="2800" kern="1200" dirty="0">
                    <a:solidFill>
                      <a:srgbClr val="0000FF"/>
                    </a:solidFill>
                    <a:latin typeface="+mn-lt"/>
                    <a:ea typeface="+mn-ea"/>
                    <a:cs typeface="+mn-cs"/>
                  </a:rPr>
                  <a:t>Find the number of roots of a quadratic using the discriminant.</a:t>
                </a:r>
              </a:p>
              <a:p>
                <a:r>
                  <a:rPr lang="en-GB" sz="2800" kern="1200" dirty="0">
                    <a:solidFill>
                      <a:srgbClr val="0000FF"/>
                    </a:solidFill>
                    <a:latin typeface="+mn-lt"/>
                    <a:ea typeface="+mn-ea"/>
                    <a:cs typeface="+mn-cs"/>
                  </a:rPr>
                  <a:t>Find the equation of the line passing through a point and perpendicular to a given line</a:t>
                </a:r>
                <a:r>
                  <a:rPr lang="en-GB" sz="2800" kern="1200" dirty="0" smtClean="0">
                    <a:solidFill>
                      <a:srgbClr val="0000FF"/>
                    </a:solidFill>
                    <a:latin typeface="+mn-lt"/>
                    <a:ea typeface="+mn-ea"/>
                    <a:cs typeface="+mn-cs"/>
                  </a:rPr>
                  <a:t>.</a:t>
                </a:r>
                <a:endParaRPr lang="en-GB" sz="2800" kern="1200" dirty="0">
                  <a:solidFill>
                    <a:srgbClr val="0000FF"/>
                  </a:solidFill>
                  <a:latin typeface="+mn-lt"/>
                  <a:ea typeface="+mn-ea"/>
                  <a:cs typeface="+mn-cs"/>
                </a:endParaRP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  <a:t>45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622495433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1200" dirty="0">
                <a:solidFill>
                  <a:srgbClr val="0000FF"/>
                </a:solidFill>
              </a:rPr>
              <a:t>Now attempt the exercises in your text book related to this topic.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  <a:t>46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718217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GB" sz="1200" baseline="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We will now proceed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to </a:t>
                </a:r>
                <a:r>
                  <a:rPr lang="en-GB" sz="1200" dirty="0" smtClean="0">
                    <a:solidFill>
                      <a:srgbClr val="0000FF"/>
                    </a:solidFill>
                  </a:rPr>
                  <a:t>solve Review Exercise 1a.</a:t>
                </a:r>
              </a:p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[C] We must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either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 or 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y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We will proceed to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Multiply equation 2 by 2 to give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10y equals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So 2 times 5y is 10y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2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is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endParaRPr lang="en-GB" sz="1200" baseline="0" dirty="0" smtClean="0">
                  <a:solidFill>
                    <a:srgbClr val="0000FF"/>
                  </a:solidFill>
                </a:endParaRP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and 2 times 24 is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now subtract Equation 1 from equation 2 dash.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[Cx3] to give 9y equals zero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45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  <a:t>5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322856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GB" sz="1200" baseline="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We will now proceed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to </a:t>
                </a:r>
                <a:r>
                  <a:rPr lang="en-GB" sz="1200" dirty="0" smtClean="0">
                    <a:solidFill>
                      <a:srgbClr val="0000FF"/>
                    </a:solidFill>
                  </a:rPr>
                  <a:t>solve Review Exercise 1a.</a:t>
                </a:r>
              </a:p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[C] We must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either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 or 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y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We will proceed to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Multiply equation 2 by 2 to give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10y equals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So 2 times 5y is 10y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2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is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endParaRPr lang="en-GB" sz="1200" baseline="0" dirty="0" smtClean="0">
                  <a:solidFill>
                    <a:srgbClr val="0000FF"/>
                  </a:solidFill>
                </a:endParaRP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and 2 times 24 is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now subtract Equation 1 from equation 2 dash.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[Cx3] to give 9y equals zero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45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  <a:t>6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974177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GB" sz="1200" baseline="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We will now proceed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to </a:t>
                </a:r>
                <a:r>
                  <a:rPr lang="en-GB" sz="1200" dirty="0" smtClean="0">
                    <a:solidFill>
                      <a:srgbClr val="0000FF"/>
                    </a:solidFill>
                  </a:rPr>
                  <a:t>solve Review Exercise 1a.</a:t>
                </a:r>
              </a:p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[C] We must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either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 or 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y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We will proceed to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Multiply equation 2 by 2 to give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10y equals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So 2 times 5y is 10y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2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is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endParaRPr lang="en-GB" sz="1200" baseline="0" dirty="0" smtClean="0">
                  <a:solidFill>
                    <a:srgbClr val="0000FF"/>
                  </a:solidFill>
                </a:endParaRP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and 2 times 24 is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now subtract Equation 1 from equation 2 dash.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[Cx3] to give 9y equals zero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45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  <a:t>7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1553644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GB" sz="1200" baseline="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We will now proceed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to </a:t>
                </a:r>
                <a:r>
                  <a:rPr lang="en-GB" sz="1200" dirty="0" smtClean="0">
                    <a:solidFill>
                      <a:srgbClr val="0000FF"/>
                    </a:solidFill>
                  </a:rPr>
                  <a:t>solve Review Exercise 1a.</a:t>
                </a:r>
              </a:p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[C] We must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either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 or 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y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We will proceed to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Multiply equation 2 by 2 to give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10y equals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So 2 times 5y is 10y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2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is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endParaRPr lang="en-GB" sz="1200" baseline="0" dirty="0" smtClean="0">
                  <a:solidFill>
                    <a:srgbClr val="0000FF"/>
                  </a:solidFill>
                </a:endParaRP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and 2 times 24 is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now subtract Equation 1 from equation 2 dash.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[Cx3] to give 9y equals zero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45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  <a:t>8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9029536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GB" sz="1200" baseline="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We will now proceed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to </a:t>
                </a:r>
                <a:r>
                  <a:rPr lang="en-GB" sz="1200" dirty="0" smtClean="0">
                    <a:solidFill>
                      <a:srgbClr val="0000FF"/>
                    </a:solidFill>
                  </a:rPr>
                  <a:t>solve Review Exercise 1a.</a:t>
                </a:r>
              </a:p>
              <a:p>
                <a:pPr marL="0" indent="0">
                  <a:buNone/>
                </a:pPr>
                <a:r>
                  <a:rPr lang="en-GB" sz="1200" dirty="0" smtClean="0">
                    <a:solidFill>
                      <a:srgbClr val="0000FF"/>
                    </a:solidFill>
                  </a:rPr>
                  <a:t>[C] We must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either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 or 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y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We will proceed to make the co-</a:t>
                </a:r>
                <a:r>
                  <a:rPr lang="en-GB" sz="1200" baseline="0" dirty="0" err="1" smtClean="0">
                    <a:solidFill>
                      <a:srgbClr val="0000FF"/>
                    </a:solidFill>
                  </a:rPr>
                  <a:t>efficients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of x the same.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Multiply equation 2 by 2 to give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10y equals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So 2 times 5y is 10y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2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is 2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endParaRPr lang="en-GB" sz="1200" baseline="0" dirty="0" smtClean="0">
                  <a:solidFill>
                    <a:srgbClr val="0000FF"/>
                  </a:solidFill>
                </a:endParaRP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and 2 times 24 is 48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[C] now subtract Equation 1 from equation 2 dash.</a:t>
                </a:r>
              </a:p>
              <a:p>
                <a:pPr marL="0" indent="0">
                  <a:buNone/>
                </a:pPr>
                <a:r>
                  <a:rPr lang="en-GB" sz="1200" baseline="0" dirty="0" smtClean="0">
                    <a:solidFill>
                      <a:srgbClr val="0000FF"/>
                    </a:solidFill>
                  </a:rPr>
                  <a:t>[Cx3] to give 9y equals zero times </a:t>
                </a:r>
                <a:r>
                  <a:rPr lang="en-GB" sz="1200" i="0" baseline="0" dirty="0" smtClean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𝑥</a:t>
                </a:r>
                <a:r>
                  <a:rPr lang="en-GB" sz="1200" baseline="0" dirty="0" smtClean="0">
                    <a:solidFill>
                      <a:srgbClr val="0000FF"/>
                    </a:solidFill>
                  </a:rPr>
                  <a:t> plus 45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  <a:t>9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8614878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aphic 23">
            <a:extLst>
              <a:ext uri="{FF2B5EF4-FFF2-40B4-BE49-F238E27FC236}">
                <a16:creationId xmlns:a16="http://schemas.microsoft.com/office/drawing/2014/main" id="{47C3B2E9-ECBE-41AD-AEEB-38E82FC382A0}"/>
              </a:ext>
            </a:extLst>
          </p:cNvPr>
          <p:cNvGrpSpPr/>
          <p:nvPr/>
        </p:nvGrpSpPr>
        <p:grpSpPr>
          <a:xfrm>
            <a:off x="-12700" y="-12700"/>
            <a:ext cx="12212320" cy="6882130"/>
            <a:chOff x="-12700" y="-12700"/>
            <a:chExt cx="12212320" cy="6882130"/>
          </a:xfrm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FD75D72D-60C9-4FC2-B3B6-BBC407A1E87C}"/>
                </a:ext>
              </a:extLst>
            </p:cNvPr>
            <p:cNvSpPr/>
            <p:nvPr/>
          </p:nvSpPr>
          <p:spPr>
            <a:xfrm>
              <a:off x="6134100" y="2558390"/>
              <a:ext cx="6057900" cy="2717800"/>
            </a:xfrm>
            <a:custGeom>
              <a:avLst/>
              <a:gdLst>
                <a:gd name="connsiteX0" fmla="*/ 12700 w 6057900"/>
                <a:gd name="connsiteY0" fmla="*/ 1852320 h 2717800"/>
                <a:gd name="connsiteX1" fmla="*/ 6055360 w 6057900"/>
                <a:gd name="connsiteY1" fmla="*/ 2705760 h 2717800"/>
                <a:gd name="connsiteX2" fmla="*/ 6055360 w 6057900"/>
                <a:gd name="connsiteY2" fmla="*/ 664870 h 2717800"/>
                <a:gd name="connsiteX3" fmla="*/ 486410 w 6057900"/>
                <a:gd name="connsiteY3" fmla="*/ 33680 h 2717800"/>
                <a:gd name="connsiteX4" fmla="*/ 12700 w 6057900"/>
                <a:gd name="connsiteY4" fmla="*/ 1852320 h 271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7900" h="2717800">
                  <a:moveTo>
                    <a:pt x="12700" y="1852320"/>
                  </a:moveTo>
                  <a:cubicBezTo>
                    <a:pt x="12700" y="1852320"/>
                    <a:pt x="1485900" y="1508150"/>
                    <a:pt x="6055360" y="2705760"/>
                  </a:cubicBezTo>
                  <a:lnTo>
                    <a:pt x="6055360" y="664870"/>
                  </a:lnTo>
                  <a:cubicBezTo>
                    <a:pt x="2434590" y="-165710"/>
                    <a:pt x="486410" y="33680"/>
                    <a:pt x="486410" y="33680"/>
                  </a:cubicBezTo>
                  <a:lnTo>
                    <a:pt x="12700" y="185232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alpha val="5000"/>
                  </a:schemeClr>
                </a:gs>
                <a:gs pos="100000">
                  <a:schemeClr val="accent1">
                    <a:alpha val="40000"/>
                  </a:schemeClr>
                </a:gs>
              </a:gsLst>
              <a:lin ang="108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6DDD47AF-7D6B-4DDA-844C-9F41D60507B7}"/>
                </a:ext>
              </a:extLst>
            </p:cNvPr>
            <p:cNvSpPr/>
            <p:nvPr/>
          </p:nvSpPr>
          <p:spPr>
            <a:xfrm>
              <a:off x="5767070" y="5688330"/>
              <a:ext cx="1130300" cy="1181100"/>
            </a:xfrm>
            <a:custGeom>
              <a:avLst/>
              <a:gdLst>
                <a:gd name="connsiteX0" fmla="*/ 1127760 w 1130300"/>
                <a:gd name="connsiteY0" fmla="*/ 12700 h 1181100"/>
                <a:gd name="connsiteX1" fmla="*/ 1127760 w 1130300"/>
                <a:gd name="connsiteY1" fmla="*/ 12700 h 1181100"/>
                <a:gd name="connsiteX2" fmla="*/ 547370 w 1130300"/>
                <a:gd name="connsiteY2" fmla="*/ 491490 h 1181100"/>
                <a:gd name="connsiteX3" fmla="*/ 12700 w 1130300"/>
                <a:gd name="connsiteY3" fmla="*/ 1169670 h 1181100"/>
                <a:gd name="connsiteX4" fmla="*/ 435610 w 1130300"/>
                <a:gd name="connsiteY4" fmla="*/ 1169670 h 1181100"/>
                <a:gd name="connsiteX5" fmla="*/ 835660 w 1130300"/>
                <a:gd name="connsiteY5" fmla="*/ 67056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300" h="1181100">
                  <a:moveTo>
                    <a:pt x="1127760" y="12700"/>
                  </a:moveTo>
                  <a:lnTo>
                    <a:pt x="1127760" y="12700"/>
                  </a:lnTo>
                  <a:lnTo>
                    <a:pt x="547370" y="491490"/>
                  </a:lnTo>
                  <a:lnTo>
                    <a:pt x="12700" y="1169670"/>
                  </a:lnTo>
                  <a:lnTo>
                    <a:pt x="435610" y="1169670"/>
                  </a:lnTo>
                  <a:lnTo>
                    <a:pt x="835660" y="670560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alpha val="20000"/>
                  </a:schemeClr>
                </a:gs>
                <a:gs pos="0">
                  <a:schemeClr val="accent3">
                    <a:alpha val="5000"/>
                  </a:schemeClr>
                </a:gs>
              </a:gsLst>
              <a:lin ang="7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AB869A0C-2A0A-4F44-91DF-7D2812AC06CB}"/>
                </a:ext>
              </a:extLst>
            </p:cNvPr>
            <p:cNvSpPr/>
            <p:nvPr/>
          </p:nvSpPr>
          <p:spPr>
            <a:xfrm>
              <a:off x="-12700" y="492760"/>
              <a:ext cx="2692400" cy="762000"/>
            </a:xfrm>
            <a:custGeom>
              <a:avLst/>
              <a:gdLst>
                <a:gd name="connsiteX0" fmla="*/ 12700 w 2692400"/>
                <a:gd name="connsiteY0" fmla="*/ 429260 h 762000"/>
                <a:gd name="connsiteX1" fmla="*/ 12700 w 2692400"/>
                <a:gd name="connsiteY1" fmla="*/ 759460 h 762000"/>
                <a:gd name="connsiteX2" fmla="*/ 2044700 w 2692400"/>
                <a:gd name="connsiteY2" fmla="*/ 334010 h 762000"/>
                <a:gd name="connsiteX3" fmla="*/ 2689860 w 2692400"/>
                <a:gd name="connsiteY3" fmla="*/ 12700 h 762000"/>
                <a:gd name="connsiteX4" fmla="*/ 2689860 w 2692400"/>
                <a:gd name="connsiteY4" fmla="*/ 12700 h 762000"/>
                <a:gd name="connsiteX5" fmla="*/ 1936750 w 2692400"/>
                <a:gd name="connsiteY5" fmla="*/ 127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762000">
                  <a:moveTo>
                    <a:pt x="12700" y="429260"/>
                  </a:moveTo>
                  <a:lnTo>
                    <a:pt x="12700" y="759460"/>
                  </a:lnTo>
                  <a:lnTo>
                    <a:pt x="2044700" y="334010"/>
                  </a:lnTo>
                  <a:lnTo>
                    <a:pt x="2689860" y="12700"/>
                  </a:lnTo>
                  <a:lnTo>
                    <a:pt x="2689860" y="12700"/>
                  </a:lnTo>
                  <a:lnTo>
                    <a:pt x="1936750" y="12700"/>
                  </a:lnTo>
                  <a:close/>
                </a:path>
              </a:pathLst>
            </a:custGeom>
            <a:gradFill>
              <a:gsLst>
                <a:gs pos="100000">
                  <a:schemeClr val="tx2">
                    <a:alpha val="2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8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863DDEEC-D329-48E8-AB64-F011639C386A}"/>
                </a:ext>
              </a:extLst>
            </p:cNvPr>
            <p:cNvSpPr/>
            <p:nvPr/>
          </p:nvSpPr>
          <p:spPr>
            <a:xfrm>
              <a:off x="7642860" y="-12700"/>
              <a:ext cx="1282700" cy="1231900"/>
            </a:xfrm>
            <a:custGeom>
              <a:avLst/>
              <a:gdLst>
                <a:gd name="connsiteX0" fmla="*/ 12700 w 1282700"/>
                <a:gd name="connsiteY0" fmla="*/ 1226820 h 1231900"/>
                <a:gd name="connsiteX1" fmla="*/ 613410 w 1282700"/>
                <a:gd name="connsiteY1" fmla="*/ 773430 h 1231900"/>
                <a:gd name="connsiteX2" fmla="*/ 1270000 w 1282700"/>
                <a:gd name="connsiteY2" fmla="*/ 12700 h 1231900"/>
                <a:gd name="connsiteX3" fmla="*/ 831850 w 1282700"/>
                <a:gd name="connsiteY3" fmla="*/ 12700 h 1231900"/>
                <a:gd name="connsiteX4" fmla="*/ 334010 w 1282700"/>
                <a:gd name="connsiteY4" fmla="*/ 581660 h 123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700" h="1231900">
                  <a:moveTo>
                    <a:pt x="12700" y="1226820"/>
                  </a:moveTo>
                  <a:lnTo>
                    <a:pt x="613410" y="773430"/>
                  </a:lnTo>
                  <a:lnTo>
                    <a:pt x="1270000" y="12700"/>
                  </a:lnTo>
                  <a:lnTo>
                    <a:pt x="831850" y="12700"/>
                  </a:lnTo>
                  <a:lnTo>
                    <a:pt x="334010" y="581660"/>
                  </a:lnTo>
                  <a:close/>
                </a:path>
              </a:pathLst>
            </a:custGeom>
            <a:gradFill>
              <a:gsLst>
                <a:gs pos="100000">
                  <a:schemeClr val="bg2">
                    <a:alpha val="20000"/>
                  </a:schemeClr>
                </a:gs>
                <a:gs pos="0">
                  <a:schemeClr val="bg2">
                    <a:alpha val="5000"/>
                  </a:schemeClr>
                </a:gs>
              </a:gsLst>
              <a:lin ang="312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B7B80AAE-AECF-4ED8-AF96-F4934E33F6FD}"/>
                </a:ext>
              </a:extLst>
            </p:cNvPr>
            <p:cNvSpPr/>
            <p:nvPr/>
          </p:nvSpPr>
          <p:spPr>
            <a:xfrm>
              <a:off x="8820150" y="-12700"/>
              <a:ext cx="2349500" cy="1943100"/>
            </a:xfrm>
            <a:custGeom>
              <a:avLst/>
              <a:gdLst>
                <a:gd name="connsiteX0" fmla="*/ 12700 w 2349500"/>
                <a:gd name="connsiteY0" fmla="*/ 1560830 h 1943100"/>
                <a:gd name="connsiteX1" fmla="*/ 1536700 w 2349500"/>
                <a:gd name="connsiteY1" fmla="*/ 1941830 h 1943100"/>
                <a:gd name="connsiteX2" fmla="*/ 2346960 w 2349500"/>
                <a:gd name="connsiteY2" fmla="*/ 68580 h 1943100"/>
                <a:gd name="connsiteX3" fmla="*/ 1965960 w 2349500"/>
                <a:gd name="connsiteY3" fmla="*/ 12700 h 1943100"/>
                <a:gd name="connsiteX4" fmla="*/ 939800 w 2349500"/>
                <a:gd name="connsiteY4" fmla="*/ 12700 h 1943100"/>
                <a:gd name="connsiteX5" fmla="*/ 12700 w 2349500"/>
                <a:gd name="connsiteY5" fmla="*/ 1560830 h 194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9500" h="1943100">
                  <a:moveTo>
                    <a:pt x="12700" y="1560830"/>
                  </a:moveTo>
                  <a:cubicBezTo>
                    <a:pt x="12700" y="1560830"/>
                    <a:pt x="1094740" y="1871980"/>
                    <a:pt x="1536700" y="1941830"/>
                  </a:cubicBezTo>
                  <a:cubicBezTo>
                    <a:pt x="2020570" y="1625600"/>
                    <a:pt x="2346960" y="68580"/>
                    <a:pt x="2346960" y="68580"/>
                  </a:cubicBezTo>
                  <a:cubicBezTo>
                    <a:pt x="2346960" y="68580"/>
                    <a:pt x="2222500" y="40640"/>
                    <a:pt x="1965960" y="12700"/>
                  </a:cubicBezTo>
                  <a:lnTo>
                    <a:pt x="939800" y="12700"/>
                  </a:lnTo>
                  <a:cubicBezTo>
                    <a:pt x="664210" y="1154430"/>
                    <a:pt x="12700" y="1560830"/>
                    <a:pt x="12700" y="1560830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alpha val="40000"/>
                  </a:schemeClr>
                </a:gs>
                <a:gs pos="100000">
                  <a:schemeClr val="accent3">
                    <a:alpha val="5000"/>
                  </a:schemeClr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DC335455-9900-4BAE-AB3E-1CA284A4BA15}"/>
                </a:ext>
              </a:extLst>
            </p:cNvPr>
            <p:cNvSpPr/>
            <p:nvPr/>
          </p:nvSpPr>
          <p:spPr>
            <a:xfrm>
              <a:off x="7265670" y="5240886"/>
              <a:ext cx="4927600" cy="1193800"/>
            </a:xfrm>
            <a:custGeom>
              <a:avLst/>
              <a:gdLst>
                <a:gd name="connsiteX0" fmla="*/ 204470 w 4927600"/>
                <a:gd name="connsiteY0" fmla="*/ 13105 h 1193800"/>
                <a:gd name="connsiteX1" fmla="*/ 12700 w 4927600"/>
                <a:gd name="connsiteY1" fmla="*/ 786535 h 1193800"/>
                <a:gd name="connsiteX2" fmla="*/ 4923790 w 4927600"/>
                <a:gd name="connsiteY2" fmla="*/ 1181505 h 1193800"/>
                <a:gd name="connsiteX3" fmla="*/ 4923790 w 4927600"/>
                <a:gd name="connsiteY3" fmla="*/ 366164 h 1193800"/>
                <a:gd name="connsiteX4" fmla="*/ 204470 w 4927600"/>
                <a:gd name="connsiteY4" fmla="*/ 13105 h 119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7600" h="1193800">
                  <a:moveTo>
                    <a:pt x="204470" y="13105"/>
                  </a:moveTo>
                  <a:lnTo>
                    <a:pt x="12700" y="786535"/>
                  </a:lnTo>
                  <a:cubicBezTo>
                    <a:pt x="12700" y="786535"/>
                    <a:pt x="2622550" y="715414"/>
                    <a:pt x="4923790" y="1181505"/>
                  </a:cubicBezTo>
                  <a:lnTo>
                    <a:pt x="4923790" y="366164"/>
                  </a:lnTo>
                  <a:cubicBezTo>
                    <a:pt x="2410461" y="-13565"/>
                    <a:pt x="204470" y="13105"/>
                    <a:pt x="204470" y="13105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alpha val="4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7997994A-3EFC-4653-B5D9-345ADEF9A1E8}"/>
                </a:ext>
              </a:extLst>
            </p:cNvPr>
            <p:cNvSpPr/>
            <p:nvPr/>
          </p:nvSpPr>
          <p:spPr>
            <a:xfrm>
              <a:off x="0" y="4398010"/>
              <a:ext cx="6605059" cy="2459990"/>
            </a:xfrm>
            <a:custGeom>
              <a:avLst/>
              <a:gdLst>
                <a:gd name="connsiteX0" fmla="*/ 6399530 w 6616700"/>
                <a:gd name="connsiteY0" fmla="*/ 12700 h 2476500"/>
                <a:gd name="connsiteX1" fmla="*/ 12700 w 6616700"/>
                <a:gd name="connsiteY1" fmla="*/ 1666240 h 2476500"/>
                <a:gd name="connsiteX2" fmla="*/ 12700 w 6616700"/>
                <a:gd name="connsiteY2" fmla="*/ 2472690 h 2476500"/>
                <a:gd name="connsiteX3" fmla="*/ 1996440 w 6616700"/>
                <a:gd name="connsiteY3" fmla="*/ 2472690 h 2476500"/>
                <a:gd name="connsiteX4" fmla="*/ 6606540 w 6616700"/>
                <a:gd name="connsiteY4" fmla="*/ 1192530 h 2476500"/>
                <a:gd name="connsiteX5" fmla="*/ 6399530 w 6616700"/>
                <a:gd name="connsiteY5" fmla="*/ 12700 h 247650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57391 h 2459990"/>
                <a:gd name="connsiteX5" fmla="*/ 6386830 w 6605059"/>
                <a:gd name="connsiteY5" fmla="*/ 0 h 245999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48976 h 2459990"/>
                <a:gd name="connsiteX5" fmla="*/ 6386830 w 6605059"/>
                <a:gd name="connsiteY5" fmla="*/ 0 h 2459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05059" h="2459990">
                  <a:moveTo>
                    <a:pt x="6386830" y="0"/>
                  </a:moveTo>
                  <a:cubicBezTo>
                    <a:pt x="2965450" y="420370"/>
                    <a:pt x="524510" y="1424940"/>
                    <a:pt x="0" y="1653540"/>
                  </a:cubicBezTo>
                  <a:lnTo>
                    <a:pt x="0" y="2459990"/>
                  </a:lnTo>
                  <a:lnTo>
                    <a:pt x="1983740" y="2459990"/>
                  </a:lnTo>
                  <a:cubicBezTo>
                    <a:pt x="3195320" y="2000250"/>
                    <a:pt x="4846109" y="1442346"/>
                    <a:pt x="6605059" y="1148976"/>
                  </a:cubicBezTo>
                  <a:cubicBezTo>
                    <a:pt x="6526319" y="682886"/>
                    <a:pt x="6478270" y="457200"/>
                    <a:pt x="6386830" y="0"/>
                  </a:cubicBezTo>
                  <a:close/>
                </a:path>
              </a:pathLst>
            </a:custGeom>
            <a:gradFill>
              <a:gsLst>
                <a:gs pos="100000">
                  <a:schemeClr val="bg2">
                    <a:alpha val="40000"/>
                  </a:schemeClr>
                </a:gs>
                <a:gs pos="0">
                  <a:schemeClr val="accent5">
                    <a:alpha val="5000"/>
                  </a:schemeClr>
                </a:gs>
              </a:gsLst>
              <a:lin ang="5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F2CC930F-B5EF-486A-A896-75D6B8DDAD09}"/>
                </a:ext>
              </a:extLst>
            </p:cNvPr>
            <p:cNvSpPr/>
            <p:nvPr/>
          </p:nvSpPr>
          <p:spPr>
            <a:xfrm>
              <a:off x="-12700" y="741680"/>
              <a:ext cx="6629400" cy="5981700"/>
            </a:xfrm>
            <a:custGeom>
              <a:avLst/>
              <a:gdLst>
                <a:gd name="connsiteX0" fmla="*/ 5783580 w 6629400"/>
                <a:gd name="connsiteY0" fmla="*/ 12700 h 5981700"/>
                <a:gd name="connsiteX1" fmla="*/ 12700 w 6629400"/>
                <a:gd name="connsiteY1" fmla="*/ 1029970 h 5981700"/>
                <a:gd name="connsiteX2" fmla="*/ 12700 w 6629400"/>
                <a:gd name="connsiteY2" fmla="*/ 5971540 h 5981700"/>
                <a:gd name="connsiteX3" fmla="*/ 6620510 w 6629400"/>
                <a:gd name="connsiteY3" fmla="*/ 4806950 h 598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29400" h="5981700">
                  <a:moveTo>
                    <a:pt x="5783580" y="12700"/>
                  </a:moveTo>
                  <a:lnTo>
                    <a:pt x="12700" y="1029970"/>
                  </a:lnTo>
                  <a:lnTo>
                    <a:pt x="12700" y="5971540"/>
                  </a:lnTo>
                  <a:lnTo>
                    <a:pt x="6620510" y="480695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2700000" scaled="0"/>
              <a:tileRect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91B94BC-A2EC-4D50-B423-764E53B13BE7}"/>
                </a:ext>
              </a:extLst>
            </p:cNvPr>
            <p:cNvSpPr/>
            <p:nvPr/>
          </p:nvSpPr>
          <p:spPr>
            <a:xfrm>
              <a:off x="7533640" y="-12700"/>
              <a:ext cx="1676400" cy="1549400"/>
            </a:xfrm>
            <a:custGeom>
              <a:avLst/>
              <a:gdLst>
                <a:gd name="connsiteX0" fmla="*/ 1123950 w 1676400"/>
                <a:gd name="connsiteY0" fmla="*/ 12700 h 1549400"/>
                <a:gd name="connsiteX1" fmla="*/ 12700 w 1676400"/>
                <a:gd name="connsiteY1" fmla="*/ 1268730 h 1549400"/>
                <a:gd name="connsiteX2" fmla="*/ 320040 w 1676400"/>
                <a:gd name="connsiteY2" fmla="*/ 1541780 h 1549400"/>
                <a:gd name="connsiteX3" fmla="*/ 1672590 w 1676400"/>
                <a:gd name="connsiteY3" fmla="*/ 12700 h 154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6400" h="1549400">
                  <a:moveTo>
                    <a:pt x="1123950" y="12700"/>
                  </a:moveTo>
                  <a:lnTo>
                    <a:pt x="12700" y="1268730"/>
                  </a:lnTo>
                  <a:lnTo>
                    <a:pt x="320040" y="1541780"/>
                  </a:lnTo>
                  <a:lnTo>
                    <a:pt x="1672590" y="12700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8684" t="-98206" r="-65455" b="7644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5D578B85-2A30-4840-8B68-DDDE2A2DF6B6}"/>
                </a:ext>
              </a:extLst>
            </p:cNvPr>
            <p:cNvSpPr/>
            <p:nvPr/>
          </p:nvSpPr>
          <p:spPr>
            <a:xfrm>
              <a:off x="-12700" y="431800"/>
              <a:ext cx="2921000" cy="1041400"/>
            </a:xfrm>
            <a:custGeom>
              <a:avLst/>
              <a:gdLst>
                <a:gd name="connsiteX0" fmla="*/ 12700 w 2921000"/>
                <a:gd name="connsiteY0" fmla="*/ 1031240 h 1041400"/>
                <a:gd name="connsiteX1" fmla="*/ 2912110 w 2921000"/>
                <a:gd name="connsiteY1" fmla="*/ 415290 h 1041400"/>
                <a:gd name="connsiteX2" fmla="*/ 2827020 w 2921000"/>
                <a:gd name="connsiteY2" fmla="*/ 12700 h 1041400"/>
                <a:gd name="connsiteX3" fmla="*/ 12700 w 2921000"/>
                <a:gd name="connsiteY3" fmla="*/ 610870 h 104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1000" h="1041400">
                  <a:moveTo>
                    <a:pt x="12700" y="1031240"/>
                  </a:moveTo>
                  <a:lnTo>
                    <a:pt x="2912110" y="415290"/>
                  </a:lnTo>
                  <a:lnTo>
                    <a:pt x="2827020" y="12700"/>
                  </a:lnTo>
                  <a:lnTo>
                    <a:pt x="12700" y="610870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-32063" t="15838" r="1073" b="-15838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9E87D68E-7B06-4D4A-BAE3-650770DBFBE6}"/>
                </a:ext>
              </a:extLst>
            </p:cNvPr>
            <p:cNvSpPr/>
            <p:nvPr/>
          </p:nvSpPr>
          <p:spPr>
            <a:xfrm>
              <a:off x="5916930" y="5568950"/>
              <a:ext cx="1358900" cy="1295400"/>
            </a:xfrm>
            <a:custGeom>
              <a:avLst/>
              <a:gdLst>
                <a:gd name="connsiteX0" fmla="*/ 12700 w 1358900"/>
                <a:gd name="connsiteY0" fmla="*/ 1289050 h 1295400"/>
                <a:gd name="connsiteX1" fmla="*/ 538480 w 1358900"/>
                <a:gd name="connsiteY1" fmla="*/ 1289050 h 1295400"/>
                <a:gd name="connsiteX2" fmla="*/ 1350010 w 1358900"/>
                <a:gd name="connsiteY2" fmla="*/ 269240 h 1295400"/>
                <a:gd name="connsiteX3" fmla="*/ 1028700 w 1358900"/>
                <a:gd name="connsiteY3" fmla="*/ 12700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8900" h="1295400">
                  <a:moveTo>
                    <a:pt x="12700" y="1289050"/>
                  </a:moveTo>
                  <a:lnTo>
                    <a:pt x="538480" y="1289050"/>
                  </a:lnTo>
                  <a:lnTo>
                    <a:pt x="1350010" y="269240"/>
                  </a:lnTo>
                  <a:lnTo>
                    <a:pt x="1028700" y="12700"/>
                  </a:lnTo>
                  <a:close/>
                </a:path>
              </a:pathLst>
            </a:custGeom>
            <a:blipFill>
              <a:blip r:embed="rId4"/>
              <a:srcRect/>
              <a:stretch>
                <a:fillRect l="-121206" t="11183" r="13010" b="-182361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70744E0D-4320-4203-ABA0-DC9D0B329E16}"/>
                </a:ext>
              </a:extLst>
            </p:cNvPr>
            <p:cNvSpPr/>
            <p:nvPr/>
          </p:nvSpPr>
          <p:spPr>
            <a:xfrm>
              <a:off x="7754620" y="4657090"/>
              <a:ext cx="4445000" cy="1765300"/>
            </a:xfrm>
            <a:custGeom>
              <a:avLst/>
              <a:gdLst>
                <a:gd name="connsiteX0" fmla="*/ 187961 w 4445000"/>
                <a:gd name="connsiteY0" fmla="*/ 12700 h 1765300"/>
                <a:gd name="connsiteX1" fmla="*/ 12700 w 4445000"/>
                <a:gd name="connsiteY1" fmla="*/ 859790 h 1765300"/>
                <a:gd name="connsiteX2" fmla="*/ 4434840 w 4445000"/>
                <a:gd name="connsiteY2" fmla="*/ 1753870 h 1765300"/>
                <a:gd name="connsiteX3" fmla="*/ 4434840 w 4445000"/>
                <a:gd name="connsiteY3" fmla="*/ 871220 h 176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45000" h="1765300">
                  <a:moveTo>
                    <a:pt x="187961" y="12700"/>
                  </a:moveTo>
                  <a:lnTo>
                    <a:pt x="12700" y="859790"/>
                  </a:lnTo>
                  <a:lnTo>
                    <a:pt x="4434840" y="1753870"/>
                  </a:lnTo>
                  <a:lnTo>
                    <a:pt x="4434840" y="871220"/>
                  </a:lnTo>
                  <a:close/>
                </a:path>
              </a:pathLst>
            </a:custGeom>
            <a:gradFill>
              <a:gsLst>
                <a:gs pos="100000">
                  <a:schemeClr val="tx1"/>
                </a:gs>
                <a:gs pos="0">
                  <a:schemeClr val="tx2"/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88CFBA9-D870-41CC-A059-97970304A115}"/>
                </a:ext>
              </a:extLst>
            </p:cNvPr>
            <p:cNvSpPr/>
            <p:nvPr/>
          </p:nvSpPr>
          <p:spPr>
            <a:xfrm>
              <a:off x="6718300" y="1951990"/>
              <a:ext cx="5473700" cy="3289300"/>
            </a:xfrm>
            <a:custGeom>
              <a:avLst/>
              <a:gdLst>
                <a:gd name="connsiteX0" fmla="*/ 5471160 w 5473700"/>
                <a:gd name="connsiteY0" fmla="*/ 1239520 h 3289300"/>
                <a:gd name="connsiteX1" fmla="*/ 513080 w 5473700"/>
                <a:gd name="connsiteY1" fmla="*/ 12700 h 3289300"/>
                <a:gd name="connsiteX2" fmla="*/ 12700 w 5473700"/>
                <a:gd name="connsiteY2" fmla="*/ 1934210 h 3289300"/>
                <a:gd name="connsiteX3" fmla="*/ 5471160 w 5473700"/>
                <a:gd name="connsiteY3" fmla="*/ 3285490 h 328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73700" h="3289300">
                  <a:moveTo>
                    <a:pt x="5471160" y="1239520"/>
                  </a:moveTo>
                  <a:lnTo>
                    <a:pt x="513080" y="12700"/>
                  </a:lnTo>
                  <a:lnTo>
                    <a:pt x="12700" y="1934210"/>
                  </a:lnTo>
                  <a:lnTo>
                    <a:pt x="5471160" y="3285490"/>
                  </a:lnTo>
                  <a:close/>
                </a:path>
              </a:pathLst>
            </a:custGeom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10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6A242F88-3014-41DD-BA5C-BEE53C5FBC5C}"/>
                </a:ext>
              </a:extLst>
            </p:cNvPr>
            <p:cNvSpPr/>
            <p:nvPr/>
          </p:nvSpPr>
          <p:spPr>
            <a:xfrm>
              <a:off x="-12700" y="1065530"/>
              <a:ext cx="6286500" cy="5397500"/>
            </a:xfrm>
            <a:custGeom>
              <a:avLst/>
              <a:gdLst>
                <a:gd name="connsiteX0" fmla="*/ 12700 w 6286500"/>
                <a:gd name="connsiteY0" fmla="*/ 1008380 h 5397500"/>
                <a:gd name="connsiteX1" fmla="*/ 12700 w 6286500"/>
                <a:gd name="connsiteY1" fmla="*/ 1046480 h 5397500"/>
                <a:gd name="connsiteX2" fmla="*/ 5509260 w 6286500"/>
                <a:gd name="connsiteY2" fmla="*/ 57150 h 5397500"/>
                <a:gd name="connsiteX3" fmla="*/ 6238240 w 6286500"/>
                <a:gd name="connsiteY3" fmla="*/ 4236720 h 5397500"/>
                <a:gd name="connsiteX4" fmla="*/ 12700 w 6286500"/>
                <a:gd name="connsiteY4" fmla="*/ 5356860 h 5397500"/>
                <a:gd name="connsiteX5" fmla="*/ 12700 w 6286500"/>
                <a:gd name="connsiteY5" fmla="*/ 5394960 h 5397500"/>
                <a:gd name="connsiteX6" fmla="*/ 6263640 w 6286500"/>
                <a:gd name="connsiteY6" fmla="*/ 4271010 h 5397500"/>
                <a:gd name="connsiteX7" fmla="*/ 6282690 w 6286500"/>
                <a:gd name="connsiteY7" fmla="*/ 4267200 h 5397500"/>
                <a:gd name="connsiteX8" fmla="*/ 5541010 w 6286500"/>
                <a:gd name="connsiteY8" fmla="*/ 12700 h 539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86500" h="5397500">
                  <a:moveTo>
                    <a:pt x="12700" y="1008380"/>
                  </a:moveTo>
                  <a:lnTo>
                    <a:pt x="12700" y="1046480"/>
                  </a:lnTo>
                  <a:lnTo>
                    <a:pt x="5509260" y="57150"/>
                  </a:lnTo>
                  <a:lnTo>
                    <a:pt x="6238240" y="4236720"/>
                  </a:lnTo>
                  <a:lnTo>
                    <a:pt x="12700" y="5356860"/>
                  </a:lnTo>
                  <a:lnTo>
                    <a:pt x="12700" y="5394960"/>
                  </a:lnTo>
                  <a:lnTo>
                    <a:pt x="6263640" y="4271010"/>
                  </a:lnTo>
                  <a:lnTo>
                    <a:pt x="6282690" y="4267200"/>
                  </a:lnTo>
                  <a:lnTo>
                    <a:pt x="5541010" y="12700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0253D3E1-4DA1-48D6-AC1F-7C97914E3B63}"/>
                </a:ext>
              </a:extLst>
            </p:cNvPr>
            <p:cNvSpPr/>
            <p:nvPr/>
          </p:nvSpPr>
          <p:spPr>
            <a:xfrm>
              <a:off x="9467850" y="-12700"/>
              <a:ext cx="1727200" cy="1714500"/>
            </a:xfrm>
            <a:custGeom>
              <a:avLst/>
              <a:gdLst>
                <a:gd name="connsiteX0" fmla="*/ 1355090 w 1727200"/>
                <a:gd name="connsiteY0" fmla="*/ 1706880 h 1714500"/>
                <a:gd name="connsiteX1" fmla="*/ 1719580 w 1727200"/>
                <a:gd name="connsiteY1" fmla="*/ 12700 h 1714500"/>
                <a:gd name="connsiteX2" fmla="*/ 314960 w 1727200"/>
                <a:gd name="connsiteY2" fmla="*/ 12700 h 1714500"/>
                <a:gd name="connsiteX3" fmla="*/ 12700 w 1727200"/>
                <a:gd name="connsiteY3" fmla="*/ 1413510 h 171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7200" h="1714500">
                  <a:moveTo>
                    <a:pt x="1355090" y="1706880"/>
                  </a:moveTo>
                  <a:lnTo>
                    <a:pt x="1719580" y="12700"/>
                  </a:lnTo>
                  <a:lnTo>
                    <a:pt x="314960" y="12700"/>
                  </a:lnTo>
                  <a:lnTo>
                    <a:pt x="12700" y="141351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0">
                  <a:schemeClr val="accent6"/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" name="Subtitle 2">
            <a:extLst>
              <a:ext uri="{FF2B5EF4-FFF2-40B4-BE49-F238E27FC236}">
                <a16:creationId xmlns:a16="http://schemas.microsoft.com/office/drawing/2014/main" id="{14E79CE3-6B36-4090-99A1-F1D0E79B427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 rot="720000">
            <a:off x="8126323" y="5127866"/>
            <a:ext cx="3963590" cy="858767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2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</a:t>
            </a:r>
          </a:p>
        </p:txBody>
      </p:sp>
      <p:sp>
        <p:nvSpPr>
          <p:cNvPr id="42" name="Picture Placeholder 26">
            <a:extLst>
              <a:ext uri="{FF2B5EF4-FFF2-40B4-BE49-F238E27FC236}">
                <a16:creationId xmlns:a16="http://schemas.microsoft.com/office/drawing/2014/main" id="{C109A47C-99A8-42F1-AF6B-F5CB08E6BC9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" y="1115082"/>
            <a:ext cx="6230657" cy="5314602"/>
          </a:xfrm>
          <a:custGeom>
            <a:avLst/>
            <a:gdLst>
              <a:gd name="connsiteX0" fmla="*/ 0 w 5738813"/>
              <a:gd name="connsiteY0" fmla="*/ 5403850 h 5403850"/>
              <a:gd name="connsiteX1" fmla="*/ 1350963 w 5738813"/>
              <a:gd name="connsiteY1" fmla="*/ 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38813"/>
              <a:gd name="connsiteY0" fmla="*/ 5403850 h 5403850"/>
              <a:gd name="connsiteX1" fmla="*/ 11560 w 5738813"/>
              <a:gd name="connsiteY1" fmla="*/ 644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46572"/>
              <a:gd name="connsiteY0" fmla="*/ 5397410 h 5397410"/>
              <a:gd name="connsiteX1" fmla="*/ 11560 w 5746572"/>
              <a:gd name="connsiteY1" fmla="*/ 0 h 5397410"/>
              <a:gd name="connsiteX2" fmla="*/ 5746572 w 5746572"/>
              <a:gd name="connsiteY2" fmla="*/ 6439 h 5397410"/>
              <a:gd name="connsiteX3" fmla="*/ 5738813 w 5746572"/>
              <a:gd name="connsiteY3" fmla="*/ 5397410 h 5397410"/>
              <a:gd name="connsiteX4" fmla="*/ 0 w 5746572"/>
              <a:gd name="connsiteY4" fmla="*/ 5397410 h 5397410"/>
              <a:gd name="connsiteX0" fmla="*/ 0 w 6092996"/>
              <a:gd name="connsiteY0" fmla="*/ 5397410 h 5397410"/>
              <a:gd name="connsiteX1" fmla="*/ 11560 w 6092996"/>
              <a:gd name="connsiteY1" fmla="*/ 0 h 5397410"/>
              <a:gd name="connsiteX2" fmla="*/ 5746572 w 6092996"/>
              <a:gd name="connsiteY2" fmla="*/ 6439 h 5397410"/>
              <a:gd name="connsiteX3" fmla="*/ 6092982 w 6092996"/>
              <a:gd name="connsiteY3" fmla="*/ 4940210 h 5397410"/>
              <a:gd name="connsiteX4" fmla="*/ 0 w 6092996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408602 h 5408602"/>
              <a:gd name="connsiteX1" fmla="*/ 11560 w 6092982"/>
              <a:gd name="connsiteY1" fmla="*/ 0 h 5408602"/>
              <a:gd name="connsiteX2" fmla="*/ 5746572 w 6092982"/>
              <a:gd name="connsiteY2" fmla="*/ 6439 h 5408602"/>
              <a:gd name="connsiteX3" fmla="*/ 6092982 w 6092982"/>
              <a:gd name="connsiteY3" fmla="*/ 4940210 h 5408602"/>
              <a:gd name="connsiteX4" fmla="*/ 0 w 6092982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46572 w 6065273"/>
              <a:gd name="connsiteY2" fmla="*/ 6439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12034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841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693 w 6065966"/>
              <a:gd name="connsiteY0" fmla="*/ 5408602 h 5408602"/>
              <a:gd name="connsiteX1" fmla="*/ 1170 w 6065966"/>
              <a:gd name="connsiteY1" fmla="*/ 0 h 5408602"/>
              <a:gd name="connsiteX2" fmla="*/ 5725098 w 6065966"/>
              <a:gd name="connsiteY2" fmla="*/ 841 h 5408602"/>
              <a:gd name="connsiteX3" fmla="*/ 6065966 w 6065966"/>
              <a:gd name="connsiteY3" fmla="*/ 4979386 h 5408602"/>
              <a:gd name="connsiteX4" fmla="*/ 693 w 60659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725098 w 6218366"/>
              <a:gd name="connsiteY2" fmla="*/ 841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496498 w 6218366"/>
              <a:gd name="connsiteY2" fmla="*/ 39317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369285 h 5369285"/>
              <a:gd name="connsiteX1" fmla="*/ 1170 w 6218366"/>
              <a:gd name="connsiteY1" fmla="*/ 1012345 h 5369285"/>
              <a:gd name="connsiteX2" fmla="*/ 5496498 w 6218366"/>
              <a:gd name="connsiteY2" fmla="*/ 0 h 5369285"/>
              <a:gd name="connsiteX3" fmla="*/ 6218366 w 6218366"/>
              <a:gd name="connsiteY3" fmla="*/ 4196211 h 5369285"/>
              <a:gd name="connsiteX4" fmla="*/ 693 w 6218366"/>
              <a:gd name="connsiteY4" fmla="*/ 5369285 h 5369285"/>
              <a:gd name="connsiteX0" fmla="*/ 693 w 6225320"/>
              <a:gd name="connsiteY0" fmla="*/ 5369285 h 5369285"/>
              <a:gd name="connsiteX1" fmla="*/ 1170 w 6225320"/>
              <a:gd name="connsiteY1" fmla="*/ 1012345 h 5369285"/>
              <a:gd name="connsiteX2" fmla="*/ 5496498 w 6225320"/>
              <a:gd name="connsiteY2" fmla="*/ 0 h 5369285"/>
              <a:gd name="connsiteX3" fmla="*/ 6225320 w 6225320"/>
              <a:gd name="connsiteY3" fmla="*/ 4224299 h 5369285"/>
              <a:gd name="connsiteX4" fmla="*/ 693 w 6225320"/>
              <a:gd name="connsiteY4" fmla="*/ 5369285 h 5369285"/>
              <a:gd name="connsiteX0" fmla="*/ 3850 w 6225001"/>
              <a:gd name="connsiteY0" fmla="*/ 5358752 h 5358752"/>
              <a:gd name="connsiteX1" fmla="*/ 851 w 6225001"/>
              <a:gd name="connsiteY1" fmla="*/ 1012345 h 5358752"/>
              <a:gd name="connsiteX2" fmla="*/ 5496179 w 6225001"/>
              <a:gd name="connsiteY2" fmla="*/ 0 h 5358752"/>
              <a:gd name="connsiteX3" fmla="*/ 6225001 w 6225001"/>
              <a:gd name="connsiteY3" fmla="*/ 4224299 h 5358752"/>
              <a:gd name="connsiteX4" fmla="*/ 3850 w 6225001"/>
              <a:gd name="connsiteY4" fmla="*/ 5358752 h 5358752"/>
              <a:gd name="connsiteX0" fmla="*/ 3850 w 6230428"/>
              <a:gd name="connsiteY0" fmla="*/ 5358752 h 5358752"/>
              <a:gd name="connsiteX1" fmla="*/ 851 w 6230428"/>
              <a:gd name="connsiteY1" fmla="*/ 1012345 h 5358752"/>
              <a:gd name="connsiteX2" fmla="*/ 5496179 w 6230428"/>
              <a:gd name="connsiteY2" fmla="*/ 0 h 5358752"/>
              <a:gd name="connsiteX3" fmla="*/ 6230428 w 6230428"/>
              <a:gd name="connsiteY3" fmla="*/ 4229780 h 5358752"/>
              <a:gd name="connsiteX4" fmla="*/ 3850 w 6230428"/>
              <a:gd name="connsiteY4" fmla="*/ 5358752 h 5358752"/>
              <a:gd name="connsiteX0" fmla="*/ 3850 w 6230428"/>
              <a:gd name="connsiteY0" fmla="*/ 5361493 h 5361493"/>
              <a:gd name="connsiteX1" fmla="*/ 851 w 6230428"/>
              <a:gd name="connsiteY1" fmla="*/ 1015086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1493 h 5361493"/>
              <a:gd name="connsiteX1" fmla="*/ 851 w 6230428"/>
              <a:gd name="connsiteY1" fmla="*/ 1009607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4233 h 5364233"/>
              <a:gd name="connsiteX1" fmla="*/ 851 w 6230428"/>
              <a:gd name="connsiteY1" fmla="*/ 1009607 h 5364233"/>
              <a:gd name="connsiteX2" fmla="*/ 5501605 w 6230428"/>
              <a:gd name="connsiteY2" fmla="*/ 0 h 5364233"/>
              <a:gd name="connsiteX3" fmla="*/ 6230428 w 6230428"/>
              <a:gd name="connsiteY3" fmla="*/ 4232521 h 5364233"/>
              <a:gd name="connsiteX4" fmla="*/ 3850 w 6230428"/>
              <a:gd name="connsiteY4" fmla="*/ 5364233 h 5364233"/>
              <a:gd name="connsiteX0" fmla="*/ 1366 w 6230657"/>
              <a:gd name="connsiteY0" fmla="*/ 5366973 h 5366973"/>
              <a:gd name="connsiteX1" fmla="*/ 1080 w 6230657"/>
              <a:gd name="connsiteY1" fmla="*/ 1009607 h 5366973"/>
              <a:gd name="connsiteX2" fmla="*/ 5501834 w 6230657"/>
              <a:gd name="connsiteY2" fmla="*/ 0 h 5366973"/>
              <a:gd name="connsiteX3" fmla="*/ 6230657 w 6230657"/>
              <a:gd name="connsiteY3" fmla="*/ 4232521 h 5366973"/>
              <a:gd name="connsiteX4" fmla="*/ 1366 w 6230657"/>
              <a:gd name="connsiteY4" fmla="*/ 5366973 h 5366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30657" h="5366973">
                <a:moveTo>
                  <a:pt x="1366" y="5366973"/>
                </a:moveTo>
                <a:cubicBezTo>
                  <a:pt x="5219" y="3567836"/>
                  <a:pt x="-2773" y="2808744"/>
                  <a:pt x="1080" y="1009607"/>
                </a:cubicBezTo>
                <a:lnTo>
                  <a:pt x="5501834" y="0"/>
                </a:lnTo>
                <a:lnTo>
                  <a:pt x="6230657" y="4232521"/>
                </a:lnTo>
                <a:lnTo>
                  <a:pt x="1366" y="5366973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92DD61-4420-4806-AA96-2BCD8FCA8C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 rot="840000">
            <a:off x="7262451" y="2726139"/>
            <a:ext cx="4851352" cy="1827069"/>
          </a:xfrm>
        </p:spPr>
        <p:txBody>
          <a:bodyPr anchor="ctr" anchorCtr="0">
            <a:normAutofit/>
          </a:bodyPr>
          <a:lstStyle>
            <a:lvl1pPr algn="l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Presentation</a:t>
            </a:r>
            <a:br>
              <a:rPr lang="en-US" noProof="0"/>
            </a:br>
            <a:r>
              <a:rPr lang="en-US" noProof="0"/>
              <a:t>Title</a:t>
            </a:r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01A16A82-6F5C-4DAC-A624-CA3711A1B02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720000">
            <a:off x="9571721" y="580664"/>
            <a:ext cx="1391775" cy="858837"/>
          </a:xfrm>
        </p:spPr>
        <p:txBody>
          <a:bodyPr>
            <a:normAutofit/>
          </a:bodyPr>
          <a:lstStyle>
            <a:lvl1pPr marL="0" indent="0" algn="ctr">
              <a:buNone/>
              <a:defRPr sz="2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MONTH</a:t>
            </a:r>
            <a:br>
              <a:rPr lang="en-US" noProof="0"/>
            </a:br>
            <a:r>
              <a:rPr lang="en-US" noProof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3771749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aphic 35">
            <a:extLst>
              <a:ext uri="{FF2B5EF4-FFF2-40B4-BE49-F238E27FC236}">
                <a16:creationId xmlns:a16="http://schemas.microsoft.com/office/drawing/2014/main" id="{B00A1772-2B8D-4677-8511-3E067F67A72F}"/>
              </a:ext>
            </a:extLst>
          </p:cNvPr>
          <p:cNvGrpSpPr/>
          <p:nvPr userDrawn="1"/>
        </p:nvGrpSpPr>
        <p:grpSpPr>
          <a:xfrm>
            <a:off x="6678503" y="1430186"/>
            <a:ext cx="5526208" cy="2613848"/>
            <a:chOff x="6678503" y="665690"/>
            <a:chExt cx="5526208" cy="2613848"/>
          </a:xfrm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FB0F16C2-C8ED-4461-B34C-5CEB29F1C450}"/>
                </a:ext>
              </a:extLst>
            </p:cNvPr>
            <p:cNvSpPr/>
            <p:nvPr/>
          </p:nvSpPr>
          <p:spPr>
            <a:xfrm>
              <a:off x="6678503" y="1272318"/>
              <a:ext cx="5526208" cy="2007220"/>
            </a:xfrm>
            <a:custGeom>
              <a:avLst/>
              <a:gdLst>
                <a:gd name="connsiteX0" fmla="*/ 5514767 w 5526207"/>
                <a:gd name="connsiteY0" fmla="*/ 573560 h 2007220"/>
                <a:gd name="connsiteX1" fmla="*/ 355703 w 5526207"/>
                <a:gd name="connsiteY1" fmla="*/ 33643 h 2007220"/>
                <a:gd name="connsiteX2" fmla="*/ 12697 w 5526207"/>
                <a:gd name="connsiteY2" fmla="*/ 1284980 h 2007220"/>
                <a:gd name="connsiteX3" fmla="*/ 5514767 w 5526207"/>
                <a:gd name="connsiteY3" fmla="*/ 1998940 h 2007220"/>
                <a:gd name="connsiteX4" fmla="*/ 5514767 w 5526207"/>
                <a:gd name="connsiteY4" fmla="*/ 573560 h 2007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26207" h="2007220">
                  <a:moveTo>
                    <a:pt x="5514767" y="573560"/>
                  </a:moveTo>
                  <a:cubicBezTo>
                    <a:pt x="2157119" y="-150564"/>
                    <a:pt x="355703" y="33643"/>
                    <a:pt x="355703" y="33643"/>
                  </a:cubicBezTo>
                  <a:lnTo>
                    <a:pt x="12697" y="1284980"/>
                  </a:lnTo>
                  <a:cubicBezTo>
                    <a:pt x="12697" y="1284980"/>
                    <a:pt x="1368206" y="967381"/>
                    <a:pt x="5514767" y="1998940"/>
                  </a:cubicBezTo>
                  <a:lnTo>
                    <a:pt x="5514767" y="573560"/>
                  </a:lnTo>
                  <a:close/>
                </a:path>
              </a:pathLst>
            </a:custGeom>
            <a:gradFill>
              <a:gsLst>
                <a:gs pos="22000">
                  <a:schemeClr val="accent2">
                    <a:alpha val="10000"/>
                  </a:schemeClr>
                </a:gs>
                <a:gs pos="100000">
                  <a:schemeClr val="accent2">
                    <a:alpha val="40000"/>
                  </a:schemeClr>
                </a:gs>
              </a:gsLst>
              <a:lin ang="102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963814A1-9202-49D2-B985-1785CC4860DE}"/>
                </a:ext>
              </a:extLst>
            </p:cNvPr>
            <p:cNvSpPr/>
            <p:nvPr/>
          </p:nvSpPr>
          <p:spPr>
            <a:xfrm>
              <a:off x="7262884" y="665690"/>
              <a:ext cx="4941827" cy="2591601"/>
            </a:xfrm>
            <a:custGeom>
              <a:avLst/>
              <a:gdLst>
                <a:gd name="connsiteX0" fmla="*/ 4930387 w 4941827"/>
                <a:gd name="connsiteY0" fmla="*/ 1138265 h 2591601"/>
                <a:gd name="connsiteX1" fmla="*/ 383651 w 4941827"/>
                <a:gd name="connsiteY1" fmla="*/ 12697 h 2591601"/>
                <a:gd name="connsiteX2" fmla="*/ 12697 w 4941827"/>
                <a:gd name="connsiteY2" fmla="*/ 1366935 h 2591601"/>
                <a:gd name="connsiteX3" fmla="*/ 4930387 w 4941827"/>
                <a:gd name="connsiteY3" fmla="*/ 2583971 h 2591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41827" h="2591601">
                  <a:moveTo>
                    <a:pt x="4930387" y="1138265"/>
                  </a:moveTo>
                  <a:lnTo>
                    <a:pt x="383651" y="12697"/>
                  </a:lnTo>
                  <a:lnTo>
                    <a:pt x="12697" y="1366935"/>
                  </a:lnTo>
                  <a:lnTo>
                    <a:pt x="4930387" y="258397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44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2973908-D73D-4ECB-A29B-831C44983FB3}"/>
              </a:ext>
            </a:extLst>
          </p:cNvPr>
          <p:cNvSpPr/>
          <p:nvPr/>
        </p:nvSpPr>
        <p:spPr>
          <a:xfrm>
            <a:off x="5886429" y="5240536"/>
            <a:ext cx="1486046" cy="1625760"/>
          </a:xfrm>
          <a:custGeom>
            <a:avLst/>
            <a:gdLst>
              <a:gd name="connsiteX0" fmla="*/ 1482236 w 1486046"/>
              <a:gd name="connsiteY0" fmla="*/ 12701 h 1625760"/>
              <a:gd name="connsiteX1" fmla="*/ 901789 w 1486046"/>
              <a:gd name="connsiteY1" fmla="*/ 491538 h 1625760"/>
              <a:gd name="connsiteX2" fmla="*/ 12701 w 1486046"/>
              <a:gd name="connsiteY2" fmla="*/ 1618139 h 1625760"/>
              <a:gd name="connsiteX3" fmla="*/ 431843 w 1486046"/>
              <a:gd name="connsiteY3" fmla="*/ 1618139 h 1625760"/>
              <a:gd name="connsiteX4" fmla="*/ 1188837 w 1486046"/>
              <a:gd name="connsiteY4" fmla="*/ 670626 h 1625760"/>
              <a:gd name="connsiteX5" fmla="*/ 1482236 w 1486046"/>
              <a:gd name="connsiteY5" fmla="*/ 12701 h 1625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6046" h="1625760">
                <a:moveTo>
                  <a:pt x="1482236" y="12701"/>
                </a:moveTo>
                <a:lnTo>
                  <a:pt x="901789" y="491538"/>
                </a:lnTo>
                <a:lnTo>
                  <a:pt x="12701" y="1618139"/>
                </a:lnTo>
                <a:lnTo>
                  <a:pt x="431843" y="1618139"/>
                </a:lnTo>
                <a:lnTo>
                  <a:pt x="1188837" y="670626"/>
                </a:lnTo>
                <a:lnTo>
                  <a:pt x="1482236" y="12701"/>
                </a:lnTo>
                <a:close/>
              </a:path>
            </a:pathLst>
          </a:custGeom>
          <a:gradFill>
            <a:gsLst>
              <a:gs pos="0">
                <a:schemeClr val="accent3">
                  <a:alpha val="5000"/>
                </a:schemeClr>
              </a:gs>
              <a:gs pos="100000">
                <a:schemeClr val="accent6">
                  <a:alpha val="20000"/>
                </a:schemeClr>
              </a:gs>
            </a:gsLst>
            <a:lin ang="744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34FC528-8248-470A-AD71-53711E01005E}"/>
              </a:ext>
            </a:extLst>
          </p:cNvPr>
          <p:cNvSpPr/>
          <p:nvPr/>
        </p:nvSpPr>
        <p:spPr>
          <a:xfrm>
            <a:off x="-13301" y="298479"/>
            <a:ext cx="2679964" cy="762075"/>
          </a:xfrm>
          <a:custGeom>
            <a:avLst/>
            <a:gdLst>
              <a:gd name="connsiteX0" fmla="*/ 12701 w 2679963"/>
              <a:gd name="connsiteY0" fmla="*/ 425492 h 762075"/>
              <a:gd name="connsiteX1" fmla="*/ 12701 w 2679963"/>
              <a:gd name="connsiteY1" fmla="*/ 755724 h 762075"/>
              <a:gd name="connsiteX2" fmla="*/ 2023309 w 2679963"/>
              <a:gd name="connsiteY2" fmla="*/ 334043 h 762075"/>
              <a:gd name="connsiteX3" fmla="*/ 2667263 w 2679963"/>
              <a:gd name="connsiteY3" fmla="*/ 12701 h 762075"/>
              <a:gd name="connsiteX4" fmla="*/ 2667263 w 2679963"/>
              <a:gd name="connsiteY4" fmla="*/ 12701 h 762075"/>
              <a:gd name="connsiteX5" fmla="*/ 1915349 w 2679963"/>
              <a:gd name="connsiteY5" fmla="*/ 12701 h 762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79963" h="762075">
                <a:moveTo>
                  <a:pt x="12701" y="425492"/>
                </a:moveTo>
                <a:lnTo>
                  <a:pt x="12701" y="755724"/>
                </a:lnTo>
                <a:lnTo>
                  <a:pt x="2023309" y="334043"/>
                </a:lnTo>
                <a:lnTo>
                  <a:pt x="2667263" y="12701"/>
                </a:lnTo>
                <a:lnTo>
                  <a:pt x="2667263" y="12701"/>
                </a:lnTo>
                <a:lnTo>
                  <a:pt x="1915349" y="12701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84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C925586-1EA9-4B0D-9E80-91777899FF7C}"/>
              </a:ext>
            </a:extLst>
          </p:cNvPr>
          <p:cNvSpPr/>
          <p:nvPr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082ADE93-C591-447F-A2DD-56E8D22B23F6}"/>
              </a:ext>
            </a:extLst>
          </p:cNvPr>
          <p:cNvSpPr/>
          <p:nvPr/>
        </p:nvSpPr>
        <p:spPr>
          <a:xfrm>
            <a:off x="7752243" y="4099514"/>
            <a:ext cx="4445438" cy="1105009"/>
          </a:xfrm>
          <a:custGeom>
            <a:avLst/>
            <a:gdLst>
              <a:gd name="connsiteX0" fmla="*/ 4441627 w 4445437"/>
              <a:gd name="connsiteY0" fmla="*/ 297539 h 1105008"/>
              <a:gd name="connsiteX1" fmla="*/ 204490 w 4445437"/>
              <a:gd name="connsiteY1" fmla="*/ 13031 h 1105008"/>
              <a:gd name="connsiteX2" fmla="*/ 12701 w 4445437"/>
              <a:gd name="connsiteY2" fmla="*/ 786537 h 1105008"/>
              <a:gd name="connsiteX3" fmla="*/ 4441627 w 4445437"/>
              <a:gd name="connsiteY3" fmla="*/ 1092638 h 1105008"/>
              <a:gd name="connsiteX4" fmla="*/ 4441627 w 4445437"/>
              <a:gd name="connsiteY4" fmla="*/ 297539 h 1105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45437" h="1105008">
                <a:moveTo>
                  <a:pt x="4441627" y="297539"/>
                </a:moveTo>
                <a:cubicBezTo>
                  <a:pt x="2135080" y="-8561"/>
                  <a:pt x="204490" y="13031"/>
                  <a:pt x="204490" y="13031"/>
                </a:cubicBezTo>
                <a:lnTo>
                  <a:pt x="12701" y="786537"/>
                </a:lnTo>
                <a:cubicBezTo>
                  <a:pt x="12701" y="786537"/>
                  <a:pt x="2273524" y="725572"/>
                  <a:pt x="4441627" y="1092638"/>
                </a:cubicBezTo>
                <a:lnTo>
                  <a:pt x="4441627" y="297539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0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F539762-F7DA-4468-979C-780676B34A92}"/>
              </a:ext>
            </a:extLst>
          </p:cNvPr>
          <p:cNvSpPr/>
          <p:nvPr/>
        </p:nvSpPr>
        <p:spPr>
          <a:xfrm>
            <a:off x="-13301" y="237513"/>
            <a:ext cx="2895885" cy="1028801"/>
          </a:xfrm>
          <a:custGeom>
            <a:avLst/>
            <a:gdLst>
              <a:gd name="connsiteX0" fmla="*/ 12701 w 2895885"/>
              <a:gd name="connsiteY0" fmla="*/ 1026261 h 1028801"/>
              <a:gd name="connsiteX1" fmla="*/ 2890805 w 2895885"/>
              <a:gd name="connsiteY1" fmla="*/ 414061 h 1028801"/>
              <a:gd name="connsiteX2" fmla="*/ 2805706 w 2895885"/>
              <a:gd name="connsiteY2" fmla="*/ 12701 h 1028801"/>
              <a:gd name="connsiteX3" fmla="*/ 12701 w 2895885"/>
              <a:gd name="connsiteY3" fmla="*/ 605850 h 1028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95885" h="1028801">
                <a:moveTo>
                  <a:pt x="12701" y="1026261"/>
                </a:moveTo>
                <a:lnTo>
                  <a:pt x="2890805" y="414061"/>
                </a:lnTo>
                <a:lnTo>
                  <a:pt x="2805706" y="12701"/>
                </a:lnTo>
                <a:lnTo>
                  <a:pt x="12701" y="605850"/>
                </a:lnTo>
                <a:close/>
              </a:path>
            </a:pathLst>
          </a:custGeom>
          <a:blipFill>
            <a:blip r:embed="rId2"/>
            <a:srcRect/>
            <a:stretch>
              <a:fillRect l="-39712" t="16306" r="1769" b="-21354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7BBC2EFA-0E51-48DC-AF99-0FEF25085843}"/>
              </a:ext>
            </a:extLst>
          </p:cNvPr>
          <p:cNvSpPr/>
          <p:nvPr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3"/>
            <a:srcRect/>
            <a:stretch>
              <a:fillRect l="10612" t="-169914" r="-117944" b="10062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7893AAC6-8427-4BAA-B44F-7B6300936A25}"/>
              </a:ext>
            </a:extLst>
          </p:cNvPr>
          <p:cNvSpPr/>
          <p:nvPr/>
        </p:nvSpPr>
        <p:spPr>
          <a:xfrm>
            <a:off x="6033764" y="5121144"/>
            <a:ext cx="1714669" cy="1740071"/>
          </a:xfrm>
          <a:custGeom>
            <a:avLst/>
            <a:gdLst>
              <a:gd name="connsiteX0" fmla="*/ 12701 w 1714668"/>
              <a:gd name="connsiteY0" fmla="*/ 1737531 h 1740071"/>
              <a:gd name="connsiteX1" fmla="*/ 538533 w 1714668"/>
              <a:gd name="connsiteY1" fmla="*/ 1737531 h 1740071"/>
              <a:gd name="connsiteX2" fmla="*/ 1707048 w 1714668"/>
              <a:gd name="connsiteY2" fmla="*/ 269266 h 1740071"/>
              <a:gd name="connsiteX3" fmla="*/ 1385707 w 1714668"/>
              <a:gd name="connsiteY3" fmla="*/ 12701 h 1740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4668" h="1740071">
                <a:moveTo>
                  <a:pt x="12701" y="1737531"/>
                </a:moveTo>
                <a:lnTo>
                  <a:pt x="538533" y="1737531"/>
                </a:lnTo>
                <a:lnTo>
                  <a:pt x="1707048" y="269266"/>
                </a:lnTo>
                <a:lnTo>
                  <a:pt x="1385707" y="12701"/>
                </a:lnTo>
                <a:close/>
              </a:path>
            </a:pathLst>
          </a:custGeom>
          <a:blipFill>
            <a:blip r:embed="rId4"/>
            <a:srcRect/>
            <a:stretch>
              <a:fillRect l="-67195" t="6186" r="8111" b="-10045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2C0F1FD-7849-4263-82D0-842B579C6E4E}"/>
              </a:ext>
            </a:extLst>
          </p:cNvPr>
          <p:cNvSpPr/>
          <p:nvPr/>
        </p:nvSpPr>
        <p:spPr>
          <a:xfrm>
            <a:off x="8228540" y="3516857"/>
            <a:ext cx="3975491" cy="1663864"/>
          </a:xfrm>
          <a:custGeom>
            <a:avLst/>
            <a:gdLst>
              <a:gd name="connsiteX0" fmla="*/ 187978 w 3975491"/>
              <a:gd name="connsiteY0" fmla="*/ 12701 h 1663863"/>
              <a:gd name="connsiteX1" fmla="*/ 12701 w 3975491"/>
              <a:gd name="connsiteY1" fmla="*/ 859875 h 1663863"/>
              <a:gd name="connsiteX2" fmla="*/ 3965330 w 3975491"/>
              <a:gd name="connsiteY2" fmla="*/ 1657513 h 1663863"/>
              <a:gd name="connsiteX3" fmla="*/ 3965330 w 3975491"/>
              <a:gd name="connsiteY3" fmla="*/ 773506 h 1663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75491" h="1663863">
                <a:moveTo>
                  <a:pt x="187978" y="12701"/>
                </a:moveTo>
                <a:lnTo>
                  <a:pt x="12701" y="859875"/>
                </a:lnTo>
                <a:lnTo>
                  <a:pt x="3965330" y="1657513"/>
                </a:lnTo>
                <a:lnTo>
                  <a:pt x="3965330" y="773506"/>
                </a:lnTo>
                <a:close/>
              </a:path>
            </a:pathLst>
          </a:custGeo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380A7FB8-9381-48A6-9B35-958A6319C8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840000">
            <a:off x="7388594" y="2045086"/>
            <a:ext cx="4821219" cy="1325563"/>
          </a:xfrm>
        </p:spPr>
        <p:txBody>
          <a:bodyPr>
            <a:normAutofit/>
          </a:bodyPr>
          <a:lstStyle>
            <a:lvl1pPr algn="ctr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Thank You!</a:t>
            </a:r>
          </a:p>
        </p:txBody>
      </p:sp>
      <p:grpSp>
        <p:nvGrpSpPr>
          <p:cNvPr id="23" name="Graphic 21">
            <a:extLst>
              <a:ext uri="{FF2B5EF4-FFF2-40B4-BE49-F238E27FC236}">
                <a16:creationId xmlns:a16="http://schemas.microsoft.com/office/drawing/2014/main" id="{D5BA1DFF-80CB-48BB-B37F-4E2BCFC360C5}"/>
              </a:ext>
            </a:extLst>
          </p:cNvPr>
          <p:cNvGrpSpPr/>
          <p:nvPr/>
        </p:nvGrpSpPr>
        <p:grpSpPr>
          <a:xfrm>
            <a:off x="-12667" y="718133"/>
            <a:ext cx="6444343" cy="6146228"/>
            <a:chOff x="-12667" y="718133"/>
            <a:chExt cx="6444343" cy="6146228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F56FD6C1-6CCE-49C3-AC4A-61DC82552BCB}"/>
                </a:ext>
              </a:extLst>
            </p:cNvPr>
            <p:cNvSpPr/>
            <p:nvPr/>
          </p:nvSpPr>
          <p:spPr>
            <a:xfrm>
              <a:off x="-12667" y="4352590"/>
              <a:ext cx="6431657" cy="2511771"/>
            </a:xfrm>
            <a:custGeom>
              <a:avLst/>
              <a:gdLst>
                <a:gd name="connsiteX0" fmla="*/ 6224862 w 6431657"/>
                <a:gd name="connsiteY0" fmla="*/ 12667 h 2511771"/>
                <a:gd name="connsiteX1" fmla="*/ 12667 w 6431657"/>
                <a:gd name="connsiteY1" fmla="*/ 1593307 h 2511771"/>
                <a:gd name="connsiteX2" fmla="*/ 12667 w 6431657"/>
                <a:gd name="connsiteY2" fmla="*/ 2500336 h 2511771"/>
                <a:gd name="connsiteX3" fmla="*/ 1746804 w 6431657"/>
                <a:gd name="connsiteY3" fmla="*/ 2500336 h 2511771"/>
                <a:gd name="connsiteX4" fmla="*/ 6431638 w 6431657"/>
                <a:gd name="connsiteY4" fmla="*/ 1191170 h 2511771"/>
                <a:gd name="connsiteX5" fmla="*/ 6224862 w 6431657"/>
                <a:gd name="connsiteY5" fmla="*/ 12667 h 2511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31657" h="2511771">
                  <a:moveTo>
                    <a:pt x="6224862" y="12667"/>
                  </a:moveTo>
                  <a:cubicBezTo>
                    <a:pt x="3088953" y="398313"/>
                    <a:pt x="777616" y="1274896"/>
                    <a:pt x="12667" y="1593307"/>
                  </a:cubicBezTo>
                  <a:lnTo>
                    <a:pt x="12667" y="2500336"/>
                  </a:lnTo>
                  <a:lnTo>
                    <a:pt x="1746804" y="2500336"/>
                  </a:lnTo>
                  <a:cubicBezTo>
                    <a:pt x="2964633" y="2034770"/>
                    <a:pt x="4634073" y="1490553"/>
                    <a:pt x="6431638" y="1191170"/>
                  </a:cubicBezTo>
                  <a:cubicBezTo>
                    <a:pt x="6351719" y="725604"/>
                    <a:pt x="6316198" y="469353"/>
                    <a:pt x="6224862" y="12667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540000" scaled="0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84BDD5BB-895B-42CC-BF18-F102D9F03740}"/>
                </a:ext>
              </a:extLst>
            </p:cNvPr>
            <p:cNvSpPr/>
            <p:nvPr/>
          </p:nvSpPr>
          <p:spPr>
            <a:xfrm>
              <a:off x="-12667" y="718133"/>
              <a:ext cx="6444343" cy="5936914"/>
            </a:xfrm>
            <a:custGeom>
              <a:avLst/>
              <a:gdLst>
                <a:gd name="connsiteX0" fmla="*/ 12667 w 6444342"/>
                <a:gd name="connsiteY0" fmla="*/ 5930553 h 5936914"/>
                <a:gd name="connsiteX1" fmla="*/ 6443056 w 6444342"/>
                <a:gd name="connsiteY1" fmla="*/ 4796450 h 5936914"/>
                <a:gd name="connsiteX2" fmla="*/ 6443056 w 6444342"/>
                <a:gd name="connsiteY2" fmla="*/ 4785033 h 5936914"/>
                <a:gd name="connsiteX3" fmla="*/ 5605798 w 6444342"/>
                <a:gd name="connsiteY3" fmla="*/ 12667 h 5936914"/>
                <a:gd name="connsiteX4" fmla="*/ 12667 w 6444342"/>
                <a:gd name="connsiteY4" fmla="*/ 994541 h 5936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44342" h="5936914">
                  <a:moveTo>
                    <a:pt x="12667" y="5930553"/>
                  </a:moveTo>
                  <a:lnTo>
                    <a:pt x="6443056" y="4796450"/>
                  </a:lnTo>
                  <a:lnTo>
                    <a:pt x="6443056" y="4785033"/>
                  </a:lnTo>
                  <a:lnTo>
                    <a:pt x="5605798" y="12667"/>
                  </a:lnTo>
                  <a:lnTo>
                    <a:pt x="12667" y="994541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10800000" scaled="1"/>
              <a:tileRect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9D3DF9C-F94C-4251-879E-05A0C17C1AC4}"/>
                </a:ext>
              </a:extLst>
            </p:cNvPr>
            <p:cNvSpPr/>
            <p:nvPr/>
          </p:nvSpPr>
          <p:spPr>
            <a:xfrm>
              <a:off x="-12667" y="1036544"/>
              <a:ext cx="6114514" cy="5366057"/>
            </a:xfrm>
            <a:custGeom>
              <a:avLst/>
              <a:gdLst>
                <a:gd name="connsiteX0" fmla="*/ 5366039 w 6114514"/>
                <a:gd name="connsiteY0" fmla="*/ 12667 h 5366057"/>
                <a:gd name="connsiteX1" fmla="*/ 12667 w 6114514"/>
                <a:gd name="connsiteY1" fmla="*/ 976781 h 5366057"/>
                <a:gd name="connsiteX2" fmla="*/ 12667 w 6114514"/>
                <a:gd name="connsiteY2" fmla="*/ 1014838 h 5366057"/>
                <a:gd name="connsiteX3" fmla="*/ 5335593 w 6114514"/>
                <a:gd name="connsiteY3" fmla="*/ 57067 h 5366057"/>
                <a:gd name="connsiteX4" fmla="*/ 6062484 w 6114514"/>
                <a:gd name="connsiteY4" fmla="*/ 4231936 h 5366057"/>
                <a:gd name="connsiteX5" fmla="*/ 12667 w 6114514"/>
                <a:gd name="connsiteY5" fmla="*/ 5320370 h 5366057"/>
                <a:gd name="connsiteX6" fmla="*/ 12667 w 6114514"/>
                <a:gd name="connsiteY6" fmla="*/ 5358427 h 5366057"/>
                <a:gd name="connsiteX7" fmla="*/ 6087856 w 6114514"/>
                <a:gd name="connsiteY7" fmla="*/ 4266187 h 5366057"/>
                <a:gd name="connsiteX8" fmla="*/ 6106884 w 6114514"/>
                <a:gd name="connsiteY8" fmla="*/ 4262382 h 5366057"/>
                <a:gd name="connsiteX9" fmla="*/ 5369844 w 6114514"/>
                <a:gd name="connsiteY9" fmla="*/ 31696 h 5366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114514" h="5366057">
                  <a:moveTo>
                    <a:pt x="5366039" y="12667"/>
                  </a:moveTo>
                  <a:lnTo>
                    <a:pt x="12667" y="976781"/>
                  </a:lnTo>
                  <a:lnTo>
                    <a:pt x="12667" y="1014838"/>
                  </a:lnTo>
                  <a:lnTo>
                    <a:pt x="5335593" y="57067"/>
                  </a:lnTo>
                  <a:lnTo>
                    <a:pt x="6062484" y="4231936"/>
                  </a:lnTo>
                  <a:lnTo>
                    <a:pt x="12667" y="5320370"/>
                  </a:lnTo>
                  <a:lnTo>
                    <a:pt x="12667" y="5358427"/>
                  </a:lnTo>
                  <a:lnTo>
                    <a:pt x="6087856" y="4266187"/>
                  </a:lnTo>
                  <a:lnTo>
                    <a:pt x="6106884" y="4262382"/>
                  </a:lnTo>
                  <a:lnTo>
                    <a:pt x="5369844" y="31696"/>
                  </a:lnTo>
                  <a:close/>
                </a:path>
              </a:pathLst>
            </a:custGeom>
            <a:solidFill>
              <a:schemeClr val="bg1"/>
            </a:soli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0" name="Picture Placeholder 28">
            <a:extLst>
              <a:ext uri="{FF2B5EF4-FFF2-40B4-BE49-F238E27FC236}">
                <a16:creationId xmlns:a16="http://schemas.microsoft.com/office/drawing/2014/main" id="{F9A3D860-4FE0-494E-B1EC-0DC1F2574D4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600" y="1096296"/>
            <a:ext cx="6052552" cy="5259842"/>
          </a:xfrm>
          <a:custGeom>
            <a:avLst/>
            <a:gdLst>
              <a:gd name="connsiteX0" fmla="*/ 0 w 914400"/>
              <a:gd name="connsiteY0" fmla="*/ 914400 h 914400"/>
              <a:gd name="connsiteX1" fmla="*/ 228600 w 914400"/>
              <a:gd name="connsiteY1" fmla="*/ 0 h 914400"/>
              <a:gd name="connsiteX2" fmla="*/ 685800 w 914400"/>
              <a:gd name="connsiteY2" fmla="*/ 0 h 914400"/>
              <a:gd name="connsiteX3" fmla="*/ 914400 w 914400"/>
              <a:gd name="connsiteY3" fmla="*/ 914400 h 914400"/>
              <a:gd name="connsiteX4" fmla="*/ 0 w 914400"/>
              <a:gd name="connsiteY4" fmla="*/ 914400 h 914400"/>
              <a:gd name="connsiteX0" fmla="*/ 0 w 914400"/>
              <a:gd name="connsiteY0" fmla="*/ 939114 h 939114"/>
              <a:gd name="connsiteX1" fmla="*/ 228600 w 914400"/>
              <a:gd name="connsiteY1" fmla="*/ 24714 h 939114"/>
              <a:gd name="connsiteX2" fmla="*/ 681681 w 914400"/>
              <a:gd name="connsiteY2" fmla="*/ 0 h 939114"/>
              <a:gd name="connsiteX3" fmla="*/ 914400 w 914400"/>
              <a:gd name="connsiteY3" fmla="*/ 939114 h 939114"/>
              <a:gd name="connsiteX4" fmla="*/ 0 w 914400"/>
              <a:gd name="connsiteY4" fmla="*/ 939114 h 939114"/>
              <a:gd name="connsiteX0" fmla="*/ 891746 w 1806146"/>
              <a:gd name="connsiteY0" fmla="*/ 939114 h 939114"/>
              <a:gd name="connsiteX1" fmla="*/ 0 w 1806146"/>
              <a:gd name="connsiteY1" fmla="*/ 284206 h 939114"/>
              <a:gd name="connsiteX2" fmla="*/ 1573427 w 1806146"/>
              <a:gd name="connsiteY2" fmla="*/ 0 h 939114"/>
              <a:gd name="connsiteX3" fmla="*/ 1806146 w 1806146"/>
              <a:gd name="connsiteY3" fmla="*/ 939114 h 939114"/>
              <a:gd name="connsiteX4" fmla="*/ 891746 w 1806146"/>
              <a:gd name="connsiteY4" fmla="*/ 939114 h 939114"/>
              <a:gd name="connsiteX0" fmla="*/ 891746 w 1806146"/>
              <a:gd name="connsiteY0" fmla="*/ 943233 h 943233"/>
              <a:gd name="connsiteX1" fmla="*/ 0 w 1806146"/>
              <a:gd name="connsiteY1" fmla="*/ 288325 h 943233"/>
              <a:gd name="connsiteX2" fmla="*/ 1577546 w 1806146"/>
              <a:gd name="connsiteY2" fmla="*/ 0 h 943233"/>
              <a:gd name="connsiteX3" fmla="*/ 1806146 w 1806146"/>
              <a:gd name="connsiteY3" fmla="*/ 943233 h 943233"/>
              <a:gd name="connsiteX4" fmla="*/ 891746 w 1806146"/>
              <a:gd name="connsiteY4" fmla="*/ 943233 h 943233"/>
              <a:gd name="connsiteX0" fmla="*/ 891746 w 2286594"/>
              <a:gd name="connsiteY0" fmla="*/ 943233 h 4182379"/>
              <a:gd name="connsiteX1" fmla="*/ 0 w 2286594"/>
              <a:gd name="connsiteY1" fmla="*/ 288325 h 4182379"/>
              <a:gd name="connsiteX2" fmla="*/ 1577546 w 2286594"/>
              <a:gd name="connsiteY2" fmla="*/ 0 h 4182379"/>
              <a:gd name="connsiteX3" fmla="*/ 2286594 w 2286594"/>
              <a:gd name="connsiteY3" fmla="*/ 4182379 h 4182379"/>
              <a:gd name="connsiteX4" fmla="*/ 891746 w 2286594"/>
              <a:gd name="connsiteY4" fmla="*/ 943233 h 4182379"/>
              <a:gd name="connsiteX0" fmla="*/ 0 w 5997845"/>
              <a:gd name="connsiteY0" fmla="*/ 5220765 h 5220765"/>
              <a:gd name="connsiteX1" fmla="*/ 3711251 w 5997845"/>
              <a:gd name="connsiteY1" fmla="*/ 288325 h 5220765"/>
              <a:gd name="connsiteX2" fmla="*/ 5288797 w 5997845"/>
              <a:gd name="connsiteY2" fmla="*/ 0 h 5220765"/>
              <a:gd name="connsiteX3" fmla="*/ 5997845 w 5997845"/>
              <a:gd name="connsiteY3" fmla="*/ 4182379 h 5220765"/>
              <a:gd name="connsiteX4" fmla="*/ 0 w 5997845"/>
              <a:gd name="connsiteY4" fmla="*/ 5220765 h 5220765"/>
              <a:gd name="connsiteX0" fmla="*/ 0 w 5997845"/>
              <a:gd name="connsiteY0" fmla="*/ 5220765 h 5220765"/>
              <a:gd name="connsiteX1" fmla="*/ 7156 w 5997845"/>
              <a:gd name="connsiteY1" fmla="*/ 970251 h 5220765"/>
              <a:gd name="connsiteX2" fmla="*/ 5288797 w 5997845"/>
              <a:gd name="connsiteY2" fmla="*/ 0 h 5220765"/>
              <a:gd name="connsiteX3" fmla="*/ 5997845 w 5997845"/>
              <a:gd name="connsiteY3" fmla="*/ 4182379 h 5220765"/>
              <a:gd name="connsiteX4" fmla="*/ 0 w 5997845"/>
              <a:gd name="connsiteY4" fmla="*/ 5220765 h 5220765"/>
              <a:gd name="connsiteX0" fmla="*/ 20358 w 6018203"/>
              <a:gd name="connsiteY0" fmla="*/ 5220765 h 5220765"/>
              <a:gd name="connsiteX1" fmla="*/ 160 w 6018203"/>
              <a:gd name="connsiteY1" fmla="*/ 950713 h 5220765"/>
              <a:gd name="connsiteX2" fmla="*/ 5309155 w 6018203"/>
              <a:gd name="connsiteY2" fmla="*/ 0 h 5220765"/>
              <a:gd name="connsiteX3" fmla="*/ 6018203 w 6018203"/>
              <a:gd name="connsiteY3" fmla="*/ 4182379 h 5220765"/>
              <a:gd name="connsiteX4" fmla="*/ 20358 w 6018203"/>
              <a:gd name="connsiteY4" fmla="*/ 5220765 h 5220765"/>
              <a:gd name="connsiteX0" fmla="*/ 0 w 6025199"/>
              <a:gd name="connsiteY0" fmla="*/ 5252027 h 5252027"/>
              <a:gd name="connsiteX1" fmla="*/ 7156 w 6025199"/>
              <a:gd name="connsiteY1" fmla="*/ 950713 h 5252027"/>
              <a:gd name="connsiteX2" fmla="*/ 5316151 w 6025199"/>
              <a:gd name="connsiteY2" fmla="*/ 0 h 5252027"/>
              <a:gd name="connsiteX3" fmla="*/ 6025199 w 6025199"/>
              <a:gd name="connsiteY3" fmla="*/ 4182379 h 5252027"/>
              <a:gd name="connsiteX4" fmla="*/ 0 w 6025199"/>
              <a:gd name="connsiteY4" fmla="*/ 5252027 h 5252027"/>
              <a:gd name="connsiteX0" fmla="*/ 0 w 6048645"/>
              <a:gd name="connsiteY0" fmla="*/ 5252027 h 5252027"/>
              <a:gd name="connsiteX1" fmla="*/ 7156 w 6048645"/>
              <a:gd name="connsiteY1" fmla="*/ 950713 h 5252027"/>
              <a:gd name="connsiteX2" fmla="*/ 5316151 w 6048645"/>
              <a:gd name="connsiteY2" fmla="*/ 0 h 5252027"/>
              <a:gd name="connsiteX3" fmla="*/ 6048645 w 6048645"/>
              <a:gd name="connsiteY3" fmla="*/ 4162841 h 5252027"/>
              <a:gd name="connsiteX4" fmla="*/ 0 w 6048645"/>
              <a:gd name="connsiteY4" fmla="*/ 5252027 h 5252027"/>
              <a:gd name="connsiteX0" fmla="*/ 0 w 6052552"/>
              <a:gd name="connsiteY0" fmla="*/ 5252027 h 5252027"/>
              <a:gd name="connsiteX1" fmla="*/ 7156 w 6052552"/>
              <a:gd name="connsiteY1" fmla="*/ 950713 h 5252027"/>
              <a:gd name="connsiteX2" fmla="*/ 5316151 w 6052552"/>
              <a:gd name="connsiteY2" fmla="*/ 0 h 5252027"/>
              <a:gd name="connsiteX3" fmla="*/ 6052552 w 6052552"/>
              <a:gd name="connsiteY3" fmla="*/ 4158933 h 5252027"/>
              <a:gd name="connsiteX4" fmla="*/ 0 w 6052552"/>
              <a:gd name="connsiteY4" fmla="*/ 5252027 h 5252027"/>
              <a:gd name="connsiteX0" fmla="*/ 0 w 6052552"/>
              <a:gd name="connsiteY0" fmla="*/ 5259842 h 5259842"/>
              <a:gd name="connsiteX1" fmla="*/ 7156 w 6052552"/>
              <a:gd name="connsiteY1" fmla="*/ 958528 h 5259842"/>
              <a:gd name="connsiteX2" fmla="*/ 5320059 w 6052552"/>
              <a:gd name="connsiteY2" fmla="*/ 0 h 5259842"/>
              <a:gd name="connsiteX3" fmla="*/ 6052552 w 6052552"/>
              <a:gd name="connsiteY3" fmla="*/ 4166748 h 5259842"/>
              <a:gd name="connsiteX4" fmla="*/ 0 w 6052552"/>
              <a:gd name="connsiteY4" fmla="*/ 5259842 h 5259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52552" h="5259842">
                <a:moveTo>
                  <a:pt x="0" y="5259842"/>
                </a:moveTo>
                <a:cubicBezTo>
                  <a:pt x="2385" y="3843004"/>
                  <a:pt x="4771" y="2375366"/>
                  <a:pt x="7156" y="958528"/>
                </a:cubicBezTo>
                <a:lnTo>
                  <a:pt x="5320059" y="0"/>
                </a:lnTo>
                <a:lnTo>
                  <a:pt x="6052552" y="4166748"/>
                </a:lnTo>
                <a:lnTo>
                  <a:pt x="0" y="5259842"/>
                </a:lnTo>
                <a:close/>
              </a:path>
            </a:pathLst>
          </a:custGeom>
          <a:ln>
            <a:solidFill>
              <a:schemeClr val="bg1">
                <a:lumMod val="75000"/>
              </a:schemeClr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D53A16E5-EEB1-409A-9BF4-71F08DF7BF9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 rot="720000">
            <a:off x="8526498" y="4052877"/>
            <a:ext cx="3689627" cy="642938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600" b="1">
                <a:solidFill>
                  <a:schemeClr val="bg1"/>
                </a:solidFill>
              </a:defRPr>
            </a:lvl1pPr>
            <a:lvl2pPr marL="457200" indent="0">
              <a:buNone/>
              <a:defRPr sz="2600">
                <a:solidFill>
                  <a:schemeClr val="bg1"/>
                </a:solidFill>
              </a:defRPr>
            </a:lvl2pPr>
            <a:lvl3pPr marL="914400" indent="0">
              <a:buNone/>
              <a:defRPr sz="2600">
                <a:solidFill>
                  <a:schemeClr val="bg1"/>
                </a:solidFill>
              </a:defRPr>
            </a:lvl3pPr>
            <a:lvl4pPr marL="1371600" indent="0">
              <a:buNone/>
              <a:defRPr sz="2600">
                <a:solidFill>
                  <a:schemeClr val="bg1"/>
                </a:solidFill>
              </a:defRPr>
            </a:lvl4pPr>
            <a:lvl5pPr marL="1828800" indent="0">
              <a:buNone/>
              <a:defRPr sz="2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56173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aphic 23">
            <a:extLst>
              <a:ext uri="{FF2B5EF4-FFF2-40B4-BE49-F238E27FC236}">
                <a16:creationId xmlns:a16="http://schemas.microsoft.com/office/drawing/2014/main" id="{47C3B2E9-ECBE-41AD-AEEB-38E82FC382A0}"/>
              </a:ext>
            </a:extLst>
          </p:cNvPr>
          <p:cNvGrpSpPr/>
          <p:nvPr/>
        </p:nvGrpSpPr>
        <p:grpSpPr>
          <a:xfrm>
            <a:off x="-12700" y="-12700"/>
            <a:ext cx="12212320" cy="6882130"/>
            <a:chOff x="-12700" y="-12700"/>
            <a:chExt cx="12212320" cy="6882130"/>
          </a:xfrm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FD75D72D-60C9-4FC2-B3B6-BBC407A1E87C}"/>
                </a:ext>
              </a:extLst>
            </p:cNvPr>
            <p:cNvSpPr/>
            <p:nvPr/>
          </p:nvSpPr>
          <p:spPr>
            <a:xfrm>
              <a:off x="6134100" y="2558390"/>
              <a:ext cx="6057900" cy="2717800"/>
            </a:xfrm>
            <a:custGeom>
              <a:avLst/>
              <a:gdLst>
                <a:gd name="connsiteX0" fmla="*/ 12700 w 6057900"/>
                <a:gd name="connsiteY0" fmla="*/ 1852320 h 2717800"/>
                <a:gd name="connsiteX1" fmla="*/ 6055360 w 6057900"/>
                <a:gd name="connsiteY1" fmla="*/ 2705760 h 2717800"/>
                <a:gd name="connsiteX2" fmla="*/ 6055360 w 6057900"/>
                <a:gd name="connsiteY2" fmla="*/ 664870 h 2717800"/>
                <a:gd name="connsiteX3" fmla="*/ 486410 w 6057900"/>
                <a:gd name="connsiteY3" fmla="*/ 33680 h 2717800"/>
                <a:gd name="connsiteX4" fmla="*/ 12700 w 6057900"/>
                <a:gd name="connsiteY4" fmla="*/ 1852320 h 271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7900" h="2717800">
                  <a:moveTo>
                    <a:pt x="12700" y="1852320"/>
                  </a:moveTo>
                  <a:cubicBezTo>
                    <a:pt x="12700" y="1852320"/>
                    <a:pt x="1485900" y="1508150"/>
                    <a:pt x="6055360" y="2705760"/>
                  </a:cubicBezTo>
                  <a:lnTo>
                    <a:pt x="6055360" y="664870"/>
                  </a:lnTo>
                  <a:cubicBezTo>
                    <a:pt x="2434590" y="-165710"/>
                    <a:pt x="486410" y="33680"/>
                    <a:pt x="486410" y="33680"/>
                  </a:cubicBezTo>
                  <a:lnTo>
                    <a:pt x="12700" y="185232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alpha val="5000"/>
                  </a:schemeClr>
                </a:gs>
                <a:gs pos="100000">
                  <a:schemeClr val="accent1">
                    <a:alpha val="40000"/>
                  </a:schemeClr>
                </a:gs>
              </a:gsLst>
              <a:lin ang="108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6DDD47AF-7D6B-4DDA-844C-9F41D60507B7}"/>
                </a:ext>
              </a:extLst>
            </p:cNvPr>
            <p:cNvSpPr/>
            <p:nvPr/>
          </p:nvSpPr>
          <p:spPr>
            <a:xfrm>
              <a:off x="5767070" y="5688330"/>
              <a:ext cx="1130300" cy="1181100"/>
            </a:xfrm>
            <a:custGeom>
              <a:avLst/>
              <a:gdLst>
                <a:gd name="connsiteX0" fmla="*/ 1127760 w 1130300"/>
                <a:gd name="connsiteY0" fmla="*/ 12700 h 1181100"/>
                <a:gd name="connsiteX1" fmla="*/ 1127760 w 1130300"/>
                <a:gd name="connsiteY1" fmla="*/ 12700 h 1181100"/>
                <a:gd name="connsiteX2" fmla="*/ 547370 w 1130300"/>
                <a:gd name="connsiteY2" fmla="*/ 491490 h 1181100"/>
                <a:gd name="connsiteX3" fmla="*/ 12700 w 1130300"/>
                <a:gd name="connsiteY3" fmla="*/ 1169670 h 1181100"/>
                <a:gd name="connsiteX4" fmla="*/ 435610 w 1130300"/>
                <a:gd name="connsiteY4" fmla="*/ 1169670 h 1181100"/>
                <a:gd name="connsiteX5" fmla="*/ 835660 w 1130300"/>
                <a:gd name="connsiteY5" fmla="*/ 67056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300" h="1181100">
                  <a:moveTo>
                    <a:pt x="1127760" y="12700"/>
                  </a:moveTo>
                  <a:lnTo>
                    <a:pt x="1127760" y="12700"/>
                  </a:lnTo>
                  <a:lnTo>
                    <a:pt x="547370" y="491490"/>
                  </a:lnTo>
                  <a:lnTo>
                    <a:pt x="12700" y="1169670"/>
                  </a:lnTo>
                  <a:lnTo>
                    <a:pt x="435610" y="1169670"/>
                  </a:lnTo>
                  <a:lnTo>
                    <a:pt x="835660" y="670560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alpha val="20000"/>
                  </a:schemeClr>
                </a:gs>
                <a:gs pos="0">
                  <a:schemeClr val="accent3">
                    <a:alpha val="5000"/>
                  </a:schemeClr>
                </a:gs>
              </a:gsLst>
              <a:lin ang="7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AB869A0C-2A0A-4F44-91DF-7D2812AC06CB}"/>
                </a:ext>
              </a:extLst>
            </p:cNvPr>
            <p:cNvSpPr/>
            <p:nvPr/>
          </p:nvSpPr>
          <p:spPr>
            <a:xfrm>
              <a:off x="-12700" y="492760"/>
              <a:ext cx="2692400" cy="762000"/>
            </a:xfrm>
            <a:custGeom>
              <a:avLst/>
              <a:gdLst>
                <a:gd name="connsiteX0" fmla="*/ 12700 w 2692400"/>
                <a:gd name="connsiteY0" fmla="*/ 429260 h 762000"/>
                <a:gd name="connsiteX1" fmla="*/ 12700 w 2692400"/>
                <a:gd name="connsiteY1" fmla="*/ 759460 h 762000"/>
                <a:gd name="connsiteX2" fmla="*/ 2044700 w 2692400"/>
                <a:gd name="connsiteY2" fmla="*/ 334010 h 762000"/>
                <a:gd name="connsiteX3" fmla="*/ 2689860 w 2692400"/>
                <a:gd name="connsiteY3" fmla="*/ 12700 h 762000"/>
                <a:gd name="connsiteX4" fmla="*/ 2689860 w 2692400"/>
                <a:gd name="connsiteY4" fmla="*/ 12700 h 762000"/>
                <a:gd name="connsiteX5" fmla="*/ 1936750 w 2692400"/>
                <a:gd name="connsiteY5" fmla="*/ 127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762000">
                  <a:moveTo>
                    <a:pt x="12700" y="429260"/>
                  </a:moveTo>
                  <a:lnTo>
                    <a:pt x="12700" y="759460"/>
                  </a:lnTo>
                  <a:lnTo>
                    <a:pt x="2044700" y="334010"/>
                  </a:lnTo>
                  <a:lnTo>
                    <a:pt x="2689860" y="12700"/>
                  </a:lnTo>
                  <a:lnTo>
                    <a:pt x="2689860" y="12700"/>
                  </a:lnTo>
                  <a:lnTo>
                    <a:pt x="1936750" y="12700"/>
                  </a:lnTo>
                  <a:close/>
                </a:path>
              </a:pathLst>
            </a:custGeom>
            <a:gradFill>
              <a:gsLst>
                <a:gs pos="100000">
                  <a:schemeClr val="tx2">
                    <a:alpha val="2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8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863DDEEC-D329-48E8-AB64-F011639C386A}"/>
                </a:ext>
              </a:extLst>
            </p:cNvPr>
            <p:cNvSpPr/>
            <p:nvPr/>
          </p:nvSpPr>
          <p:spPr>
            <a:xfrm>
              <a:off x="7642860" y="-12700"/>
              <a:ext cx="1282700" cy="1231900"/>
            </a:xfrm>
            <a:custGeom>
              <a:avLst/>
              <a:gdLst>
                <a:gd name="connsiteX0" fmla="*/ 12700 w 1282700"/>
                <a:gd name="connsiteY0" fmla="*/ 1226820 h 1231900"/>
                <a:gd name="connsiteX1" fmla="*/ 613410 w 1282700"/>
                <a:gd name="connsiteY1" fmla="*/ 773430 h 1231900"/>
                <a:gd name="connsiteX2" fmla="*/ 1270000 w 1282700"/>
                <a:gd name="connsiteY2" fmla="*/ 12700 h 1231900"/>
                <a:gd name="connsiteX3" fmla="*/ 831850 w 1282700"/>
                <a:gd name="connsiteY3" fmla="*/ 12700 h 1231900"/>
                <a:gd name="connsiteX4" fmla="*/ 334010 w 1282700"/>
                <a:gd name="connsiteY4" fmla="*/ 581660 h 123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700" h="1231900">
                  <a:moveTo>
                    <a:pt x="12700" y="1226820"/>
                  </a:moveTo>
                  <a:lnTo>
                    <a:pt x="613410" y="773430"/>
                  </a:lnTo>
                  <a:lnTo>
                    <a:pt x="1270000" y="12700"/>
                  </a:lnTo>
                  <a:lnTo>
                    <a:pt x="831850" y="12700"/>
                  </a:lnTo>
                  <a:lnTo>
                    <a:pt x="334010" y="581660"/>
                  </a:lnTo>
                  <a:close/>
                </a:path>
              </a:pathLst>
            </a:custGeom>
            <a:gradFill>
              <a:gsLst>
                <a:gs pos="100000">
                  <a:schemeClr val="bg2">
                    <a:alpha val="20000"/>
                  </a:schemeClr>
                </a:gs>
                <a:gs pos="0">
                  <a:schemeClr val="bg2">
                    <a:alpha val="5000"/>
                  </a:schemeClr>
                </a:gs>
              </a:gsLst>
              <a:lin ang="312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B7B80AAE-AECF-4ED8-AF96-F4934E33F6FD}"/>
                </a:ext>
              </a:extLst>
            </p:cNvPr>
            <p:cNvSpPr/>
            <p:nvPr/>
          </p:nvSpPr>
          <p:spPr>
            <a:xfrm>
              <a:off x="8820150" y="-12700"/>
              <a:ext cx="2349500" cy="1943100"/>
            </a:xfrm>
            <a:custGeom>
              <a:avLst/>
              <a:gdLst>
                <a:gd name="connsiteX0" fmla="*/ 12700 w 2349500"/>
                <a:gd name="connsiteY0" fmla="*/ 1560830 h 1943100"/>
                <a:gd name="connsiteX1" fmla="*/ 1536700 w 2349500"/>
                <a:gd name="connsiteY1" fmla="*/ 1941830 h 1943100"/>
                <a:gd name="connsiteX2" fmla="*/ 2346960 w 2349500"/>
                <a:gd name="connsiteY2" fmla="*/ 68580 h 1943100"/>
                <a:gd name="connsiteX3" fmla="*/ 1965960 w 2349500"/>
                <a:gd name="connsiteY3" fmla="*/ 12700 h 1943100"/>
                <a:gd name="connsiteX4" fmla="*/ 939800 w 2349500"/>
                <a:gd name="connsiteY4" fmla="*/ 12700 h 1943100"/>
                <a:gd name="connsiteX5" fmla="*/ 12700 w 2349500"/>
                <a:gd name="connsiteY5" fmla="*/ 1560830 h 194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9500" h="1943100">
                  <a:moveTo>
                    <a:pt x="12700" y="1560830"/>
                  </a:moveTo>
                  <a:cubicBezTo>
                    <a:pt x="12700" y="1560830"/>
                    <a:pt x="1094740" y="1871980"/>
                    <a:pt x="1536700" y="1941830"/>
                  </a:cubicBezTo>
                  <a:cubicBezTo>
                    <a:pt x="2020570" y="1625600"/>
                    <a:pt x="2346960" y="68580"/>
                    <a:pt x="2346960" y="68580"/>
                  </a:cubicBezTo>
                  <a:cubicBezTo>
                    <a:pt x="2346960" y="68580"/>
                    <a:pt x="2222500" y="40640"/>
                    <a:pt x="1965960" y="12700"/>
                  </a:cubicBezTo>
                  <a:lnTo>
                    <a:pt x="939800" y="12700"/>
                  </a:lnTo>
                  <a:cubicBezTo>
                    <a:pt x="664210" y="1154430"/>
                    <a:pt x="12700" y="1560830"/>
                    <a:pt x="12700" y="1560830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alpha val="40000"/>
                  </a:schemeClr>
                </a:gs>
                <a:gs pos="100000">
                  <a:schemeClr val="accent3">
                    <a:alpha val="5000"/>
                  </a:schemeClr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DC335455-9900-4BAE-AB3E-1CA284A4BA15}"/>
                </a:ext>
              </a:extLst>
            </p:cNvPr>
            <p:cNvSpPr/>
            <p:nvPr/>
          </p:nvSpPr>
          <p:spPr>
            <a:xfrm>
              <a:off x="7265670" y="5240886"/>
              <a:ext cx="4927600" cy="1193800"/>
            </a:xfrm>
            <a:custGeom>
              <a:avLst/>
              <a:gdLst>
                <a:gd name="connsiteX0" fmla="*/ 204470 w 4927600"/>
                <a:gd name="connsiteY0" fmla="*/ 13105 h 1193800"/>
                <a:gd name="connsiteX1" fmla="*/ 12700 w 4927600"/>
                <a:gd name="connsiteY1" fmla="*/ 786535 h 1193800"/>
                <a:gd name="connsiteX2" fmla="*/ 4923790 w 4927600"/>
                <a:gd name="connsiteY2" fmla="*/ 1181505 h 1193800"/>
                <a:gd name="connsiteX3" fmla="*/ 4923790 w 4927600"/>
                <a:gd name="connsiteY3" fmla="*/ 366164 h 1193800"/>
                <a:gd name="connsiteX4" fmla="*/ 204470 w 4927600"/>
                <a:gd name="connsiteY4" fmla="*/ 13105 h 119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7600" h="1193800">
                  <a:moveTo>
                    <a:pt x="204470" y="13105"/>
                  </a:moveTo>
                  <a:lnTo>
                    <a:pt x="12700" y="786535"/>
                  </a:lnTo>
                  <a:cubicBezTo>
                    <a:pt x="12700" y="786535"/>
                    <a:pt x="2622550" y="715414"/>
                    <a:pt x="4923790" y="1181505"/>
                  </a:cubicBezTo>
                  <a:lnTo>
                    <a:pt x="4923790" y="366164"/>
                  </a:lnTo>
                  <a:cubicBezTo>
                    <a:pt x="2410461" y="-13565"/>
                    <a:pt x="204470" y="13105"/>
                    <a:pt x="204470" y="13105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alpha val="4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7997994A-3EFC-4653-B5D9-345ADEF9A1E8}"/>
                </a:ext>
              </a:extLst>
            </p:cNvPr>
            <p:cNvSpPr/>
            <p:nvPr/>
          </p:nvSpPr>
          <p:spPr>
            <a:xfrm>
              <a:off x="0" y="4398010"/>
              <a:ext cx="6605059" cy="2459990"/>
            </a:xfrm>
            <a:custGeom>
              <a:avLst/>
              <a:gdLst>
                <a:gd name="connsiteX0" fmla="*/ 6399530 w 6616700"/>
                <a:gd name="connsiteY0" fmla="*/ 12700 h 2476500"/>
                <a:gd name="connsiteX1" fmla="*/ 12700 w 6616700"/>
                <a:gd name="connsiteY1" fmla="*/ 1666240 h 2476500"/>
                <a:gd name="connsiteX2" fmla="*/ 12700 w 6616700"/>
                <a:gd name="connsiteY2" fmla="*/ 2472690 h 2476500"/>
                <a:gd name="connsiteX3" fmla="*/ 1996440 w 6616700"/>
                <a:gd name="connsiteY3" fmla="*/ 2472690 h 2476500"/>
                <a:gd name="connsiteX4" fmla="*/ 6606540 w 6616700"/>
                <a:gd name="connsiteY4" fmla="*/ 1192530 h 2476500"/>
                <a:gd name="connsiteX5" fmla="*/ 6399530 w 6616700"/>
                <a:gd name="connsiteY5" fmla="*/ 12700 h 247650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57391 h 2459990"/>
                <a:gd name="connsiteX5" fmla="*/ 6386830 w 6605059"/>
                <a:gd name="connsiteY5" fmla="*/ 0 h 245999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48976 h 2459990"/>
                <a:gd name="connsiteX5" fmla="*/ 6386830 w 6605059"/>
                <a:gd name="connsiteY5" fmla="*/ 0 h 2459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05059" h="2459990">
                  <a:moveTo>
                    <a:pt x="6386830" y="0"/>
                  </a:moveTo>
                  <a:cubicBezTo>
                    <a:pt x="2965450" y="420370"/>
                    <a:pt x="524510" y="1424940"/>
                    <a:pt x="0" y="1653540"/>
                  </a:cubicBezTo>
                  <a:lnTo>
                    <a:pt x="0" y="2459990"/>
                  </a:lnTo>
                  <a:lnTo>
                    <a:pt x="1983740" y="2459990"/>
                  </a:lnTo>
                  <a:cubicBezTo>
                    <a:pt x="3195320" y="2000250"/>
                    <a:pt x="4846109" y="1442346"/>
                    <a:pt x="6605059" y="1148976"/>
                  </a:cubicBezTo>
                  <a:cubicBezTo>
                    <a:pt x="6526319" y="682886"/>
                    <a:pt x="6478270" y="457200"/>
                    <a:pt x="6386830" y="0"/>
                  </a:cubicBezTo>
                  <a:close/>
                </a:path>
              </a:pathLst>
            </a:custGeom>
            <a:gradFill>
              <a:gsLst>
                <a:gs pos="100000">
                  <a:schemeClr val="bg2">
                    <a:alpha val="40000"/>
                  </a:schemeClr>
                </a:gs>
                <a:gs pos="0">
                  <a:schemeClr val="accent5">
                    <a:alpha val="5000"/>
                  </a:schemeClr>
                </a:gs>
              </a:gsLst>
              <a:lin ang="5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F2CC930F-B5EF-486A-A896-75D6B8DDAD09}"/>
                </a:ext>
              </a:extLst>
            </p:cNvPr>
            <p:cNvSpPr/>
            <p:nvPr/>
          </p:nvSpPr>
          <p:spPr>
            <a:xfrm>
              <a:off x="-12700" y="741680"/>
              <a:ext cx="6629400" cy="5981700"/>
            </a:xfrm>
            <a:custGeom>
              <a:avLst/>
              <a:gdLst>
                <a:gd name="connsiteX0" fmla="*/ 5783580 w 6629400"/>
                <a:gd name="connsiteY0" fmla="*/ 12700 h 5981700"/>
                <a:gd name="connsiteX1" fmla="*/ 12700 w 6629400"/>
                <a:gd name="connsiteY1" fmla="*/ 1029970 h 5981700"/>
                <a:gd name="connsiteX2" fmla="*/ 12700 w 6629400"/>
                <a:gd name="connsiteY2" fmla="*/ 5971540 h 5981700"/>
                <a:gd name="connsiteX3" fmla="*/ 6620510 w 6629400"/>
                <a:gd name="connsiteY3" fmla="*/ 4806950 h 598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29400" h="5981700">
                  <a:moveTo>
                    <a:pt x="5783580" y="12700"/>
                  </a:moveTo>
                  <a:lnTo>
                    <a:pt x="12700" y="1029970"/>
                  </a:lnTo>
                  <a:lnTo>
                    <a:pt x="12700" y="5971540"/>
                  </a:lnTo>
                  <a:lnTo>
                    <a:pt x="6620510" y="480695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2700000" scaled="0"/>
              <a:tileRect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91B94BC-A2EC-4D50-B423-764E53B13BE7}"/>
                </a:ext>
              </a:extLst>
            </p:cNvPr>
            <p:cNvSpPr/>
            <p:nvPr/>
          </p:nvSpPr>
          <p:spPr>
            <a:xfrm>
              <a:off x="7533640" y="-12700"/>
              <a:ext cx="1676400" cy="1549400"/>
            </a:xfrm>
            <a:custGeom>
              <a:avLst/>
              <a:gdLst>
                <a:gd name="connsiteX0" fmla="*/ 1123950 w 1676400"/>
                <a:gd name="connsiteY0" fmla="*/ 12700 h 1549400"/>
                <a:gd name="connsiteX1" fmla="*/ 12700 w 1676400"/>
                <a:gd name="connsiteY1" fmla="*/ 1268730 h 1549400"/>
                <a:gd name="connsiteX2" fmla="*/ 320040 w 1676400"/>
                <a:gd name="connsiteY2" fmla="*/ 1541780 h 1549400"/>
                <a:gd name="connsiteX3" fmla="*/ 1672590 w 1676400"/>
                <a:gd name="connsiteY3" fmla="*/ 12700 h 154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6400" h="1549400">
                  <a:moveTo>
                    <a:pt x="1123950" y="12700"/>
                  </a:moveTo>
                  <a:lnTo>
                    <a:pt x="12700" y="1268730"/>
                  </a:lnTo>
                  <a:lnTo>
                    <a:pt x="320040" y="1541780"/>
                  </a:lnTo>
                  <a:lnTo>
                    <a:pt x="1672590" y="12700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8684" t="-98206" r="-65455" b="7644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5D578B85-2A30-4840-8B68-DDDE2A2DF6B6}"/>
                </a:ext>
              </a:extLst>
            </p:cNvPr>
            <p:cNvSpPr/>
            <p:nvPr/>
          </p:nvSpPr>
          <p:spPr>
            <a:xfrm>
              <a:off x="-12700" y="431800"/>
              <a:ext cx="2921000" cy="1041400"/>
            </a:xfrm>
            <a:custGeom>
              <a:avLst/>
              <a:gdLst>
                <a:gd name="connsiteX0" fmla="*/ 12700 w 2921000"/>
                <a:gd name="connsiteY0" fmla="*/ 1031240 h 1041400"/>
                <a:gd name="connsiteX1" fmla="*/ 2912110 w 2921000"/>
                <a:gd name="connsiteY1" fmla="*/ 415290 h 1041400"/>
                <a:gd name="connsiteX2" fmla="*/ 2827020 w 2921000"/>
                <a:gd name="connsiteY2" fmla="*/ 12700 h 1041400"/>
                <a:gd name="connsiteX3" fmla="*/ 12700 w 2921000"/>
                <a:gd name="connsiteY3" fmla="*/ 610870 h 104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1000" h="1041400">
                  <a:moveTo>
                    <a:pt x="12700" y="1031240"/>
                  </a:moveTo>
                  <a:lnTo>
                    <a:pt x="2912110" y="415290"/>
                  </a:lnTo>
                  <a:lnTo>
                    <a:pt x="2827020" y="12700"/>
                  </a:lnTo>
                  <a:lnTo>
                    <a:pt x="12700" y="610870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-32063" t="15838" r="1073" b="-15838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9E87D68E-7B06-4D4A-BAE3-650770DBFBE6}"/>
                </a:ext>
              </a:extLst>
            </p:cNvPr>
            <p:cNvSpPr/>
            <p:nvPr/>
          </p:nvSpPr>
          <p:spPr>
            <a:xfrm>
              <a:off x="5916930" y="5568950"/>
              <a:ext cx="1358900" cy="1295400"/>
            </a:xfrm>
            <a:custGeom>
              <a:avLst/>
              <a:gdLst>
                <a:gd name="connsiteX0" fmla="*/ 12700 w 1358900"/>
                <a:gd name="connsiteY0" fmla="*/ 1289050 h 1295400"/>
                <a:gd name="connsiteX1" fmla="*/ 538480 w 1358900"/>
                <a:gd name="connsiteY1" fmla="*/ 1289050 h 1295400"/>
                <a:gd name="connsiteX2" fmla="*/ 1350010 w 1358900"/>
                <a:gd name="connsiteY2" fmla="*/ 269240 h 1295400"/>
                <a:gd name="connsiteX3" fmla="*/ 1028700 w 1358900"/>
                <a:gd name="connsiteY3" fmla="*/ 12700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8900" h="1295400">
                  <a:moveTo>
                    <a:pt x="12700" y="1289050"/>
                  </a:moveTo>
                  <a:lnTo>
                    <a:pt x="538480" y="1289050"/>
                  </a:lnTo>
                  <a:lnTo>
                    <a:pt x="1350010" y="269240"/>
                  </a:lnTo>
                  <a:lnTo>
                    <a:pt x="1028700" y="12700"/>
                  </a:lnTo>
                  <a:close/>
                </a:path>
              </a:pathLst>
            </a:custGeom>
            <a:blipFill>
              <a:blip r:embed="rId4"/>
              <a:srcRect/>
              <a:stretch>
                <a:fillRect l="-121206" t="11183" r="13010" b="-182361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70744E0D-4320-4203-ABA0-DC9D0B329E16}"/>
                </a:ext>
              </a:extLst>
            </p:cNvPr>
            <p:cNvSpPr/>
            <p:nvPr/>
          </p:nvSpPr>
          <p:spPr>
            <a:xfrm>
              <a:off x="7754620" y="4657090"/>
              <a:ext cx="4445000" cy="1765300"/>
            </a:xfrm>
            <a:custGeom>
              <a:avLst/>
              <a:gdLst>
                <a:gd name="connsiteX0" fmla="*/ 187961 w 4445000"/>
                <a:gd name="connsiteY0" fmla="*/ 12700 h 1765300"/>
                <a:gd name="connsiteX1" fmla="*/ 12700 w 4445000"/>
                <a:gd name="connsiteY1" fmla="*/ 859790 h 1765300"/>
                <a:gd name="connsiteX2" fmla="*/ 4434840 w 4445000"/>
                <a:gd name="connsiteY2" fmla="*/ 1753870 h 1765300"/>
                <a:gd name="connsiteX3" fmla="*/ 4434840 w 4445000"/>
                <a:gd name="connsiteY3" fmla="*/ 871220 h 176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45000" h="1765300">
                  <a:moveTo>
                    <a:pt x="187961" y="12700"/>
                  </a:moveTo>
                  <a:lnTo>
                    <a:pt x="12700" y="859790"/>
                  </a:lnTo>
                  <a:lnTo>
                    <a:pt x="4434840" y="1753870"/>
                  </a:lnTo>
                  <a:lnTo>
                    <a:pt x="4434840" y="871220"/>
                  </a:lnTo>
                  <a:close/>
                </a:path>
              </a:pathLst>
            </a:custGeom>
            <a:gradFill>
              <a:gsLst>
                <a:gs pos="100000">
                  <a:schemeClr val="tx1"/>
                </a:gs>
                <a:gs pos="0">
                  <a:schemeClr val="tx2"/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88CFBA9-D870-41CC-A059-97970304A115}"/>
                </a:ext>
              </a:extLst>
            </p:cNvPr>
            <p:cNvSpPr/>
            <p:nvPr/>
          </p:nvSpPr>
          <p:spPr>
            <a:xfrm>
              <a:off x="6718300" y="1951990"/>
              <a:ext cx="5473700" cy="3289300"/>
            </a:xfrm>
            <a:custGeom>
              <a:avLst/>
              <a:gdLst>
                <a:gd name="connsiteX0" fmla="*/ 5471160 w 5473700"/>
                <a:gd name="connsiteY0" fmla="*/ 1239520 h 3289300"/>
                <a:gd name="connsiteX1" fmla="*/ 513080 w 5473700"/>
                <a:gd name="connsiteY1" fmla="*/ 12700 h 3289300"/>
                <a:gd name="connsiteX2" fmla="*/ 12700 w 5473700"/>
                <a:gd name="connsiteY2" fmla="*/ 1934210 h 3289300"/>
                <a:gd name="connsiteX3" fmla="*/ 5471160 w 5473700"/>
                <a:gd name="connsiteY3" fmla="*/ 3285490 h 328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73700" h="3289300">
                  <a:moveTo>
                    <a:pt x="5471160" y="1239520"/>
                  </a:moveTo>
                  <a:lnTo>
                    <a:pt x="513080" y="12700"/>
                  </a:lnTo>
                  <a:lnTo>
                    <a:pt x="12700" y="1934210"/>
                  </a:lnTo>
                  <a:lnTo>
                    <a:pt x="5471160" y="3285490"/>
                  </a:lnTo>
                  <a:close/>
                </a:path>
              </a:pathLst>
            </a:custGeom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10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6A242F88-3014-41DD-BA5C-BEE53C5FBC5C}"/>
                </a:ext>
              </a:extLst>
            </p:cNvPr>
            <p:cNvSpPr/>
            <p:nvPr/>
          </p:nvSpPr>
          <p:spPr>
            <a:xfrm>
              <a:off x="-12700" y="1065530"/>
              <a:ext cx="6286500" cy="5397500"/>
            </a:xfrm>
            <a:custGeom>
              <a:avLst/>
              <a:gdLst>
                <a:gd name="connsiteX0" fmla="*/ 12700 w 6286500"/>
                <a:gd name="connsiteY0" fmla="*/ 1008380 h 5397500"/>
                <a:gd name="connsiteX1" fmla="*/ 12700 w 6286500"/>
                <a:gd name="connsiteY1" fmla="*/ 1046480 h 5397500"/>
                <a:gd name="connsiteX2" fmla="*/ 5509260 w 6286500"/>
                <a:gd name="connsiteY2" fmla="*/ 57150 h 5397500"/>
                <a:gd name="connsiteX3" fmla="*/ 6238240 w 6286500"/>
                <a:gd name="connsiteY3" fmla="*/ 4236720 h 5397500"/>
                <a:gd name="connsiteX4" fmla="*/ 12700 w 6286500"/>
                <a:gd name="connsiteY4" fmla="*/ 5356860 h 5397500"/>
                <a:gd name="connsiteX5" fmla="*/ 12700 w 6286500"/>
                <a:gd name="connsiteY5" fmla="*/ 5394960 h 5397500"/>
                <a:gd name="connsiteX6" fmla="*/ 6263640 w 6286500"/>
                <a:gd name="connsiteY6" fmla="*/ 4271010 h 5397500"/>
                <a:gd name="connsiteX7" fmla="*/ 6282690 w 6286500"/>
                <a:gd name="connsiteY7" fmla="*/ 4267200 h 5397500"/>
                <a:gd name="connsiteX8" fmla="*/ 5541010 w 6286500"/>
                <a:gd name="connsiteY8" fmla="*/ 12700 h 539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86500" h="5397500">
                  <a:moveTo>
                    <a:pt x="12700" y="1008380"/>
                  </a:moveTo>
                  <a:lnTo>
                    <a:pt x="12700" y="1046480"/>
                  </a:lnTo>
                  <a:lnTo>
                    <a:pt x="5509260" y="57150"/>
                  </a:lnTo>
                  <a:lnTo>
                    <a:pt x="6238240" y="4236720"/>
                  </a:lnTo>
                  <a:lnTo>
                    <a:pt x="12700" y="5356860"/>
                  </a:lnTo>
                  <a:lnTo>
                    <a:pt x="12700" y="5394960"/>
                  </a:lnTo>
                  <a:lnTo>
                    <a:pt x="6263640" y="4271010"/>
                  </a:lnTo>
                  <a:lnTo>
                    <a:pt x="6282690" y="4267200"/>
                  </a:lnTo>
                  <a:lnTo>
                    <a:pt x="5541010" y="12700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0253D3E1-4DA1-48D6-AC1F-7C97914E3B63}"/>
                </a:ext>
              </a:extLst>
            </p:cNvPr>
            <p:cNvSpPr/>
            <p:nvPr/>
          </p:nvSpPr>
          <p:spPr>
            <a:xfrm>
              <a:off x="9467850" y="-12700"/>
              <a:ext cx="1727200" cy="1714500"/>
            </a:xfrm>
            <a:custGeom>
              <a:avLst/>
              <a:gdLst>
                <a:gd name="connsiteX0" fmla="*/ 1355090 w 1727200"/>
                <a:gd name="connsiteY0" fmla="*/ 1706880 h 1714500"/>
                <a:gd name="connsiteX1" fmla="*/ 1719580 w 1727200"/>
                <a:gd name="connsiteY1" fmla="*/ 12700 h 1714500"/>
                <a:gd name="connsiteX2" fmla="*/ 314960 w 1727200"/>
                <a:gd name="connsiteY2" fmla="*/ 12700 h 1714500"/>
                <a:gd name="connsiteX3" fmla="*/ 12700 w 1727200"/>
                <a:gd name="connsiteY3" fmla="*/ 1413510 h 171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7200" h="1714500">
                  <a:moveTo>
                    <a:pt x="1355090" y="1706880"/>
                  </a:moveTo>
                  <a:lnTo>
                    <a:pt x="1719580" y="12700"/>
                  </a:lnTo>
                  <a:lnTo>
                    <a:pt x="314960" y="12700"/>
                  </a:lnTo>
                  <a:lnTo>
                    <a:pt x="12700" y="141351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0">
                  <a:schemeClr val="accent6"/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B92DD61-4420-4806-AA96-2BCD8FCA8C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 rot="21020577">
            <a:off x="630442" y="2818995"/>
            <a:ext cx="4851352" cy="1827069"/>
          </a:xfrm>
        </p:spPr>
        <p:txBody>
          <a:bodyPr anchor="ctr" anchorCtr="0">
            <a:normAutofit/>
          </a:bodyPr>
          <a:lstStyle>
            <a:lvl1pPr algn="l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Presentation</a:t>
            </a:r>
            <a:br>
              <a:rPr lang="en-US" noProof="0"/>
            </a:br>
            <a:r>
              <a:rPr lang="en-US" noProof="0"/>
              <a:t>Title</a:t>
            </a: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EEDE58A0-A534-4BA6-A842-9291BD21B3B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 rot="853085">
            <a:off x="7075878" y="2826510"/>
            <a:ext cx="4975641" cy="1655762"/>
          </a:xfrm>
        </p:spPr>
        <p:txBody>
          <a:bodyPr anchor="ctr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6557026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9">
            <a:extLst>
              <a:ext uri="{FF2B5EF4-FFF2-40B4-BE49-F238E27FC236}">
                <a16:creationId xmlns:a16="http://schemas.microsoft.com/office/drawing/2014/main" id="{DBE053F1-F4AB-44C9-AD59-A25E78B48A3F}"/>
              </a:ext>
            </a:extLst>
          </p:cNvPr>
          <p:cNvGrpSpPr/>
          <p:nvPr/>
        </p:nvGrpSpPr>
        <p:grpSpPr>
          <a:xfrm>
            <a:off x="1980240" y="520107"/>
            <a:ext cx="10219389" cy="6350602"/>
            <a:chOff x="1980240" y="520107"/>
            <a:chExt cx="10219389" cy="6350602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FACD9D55-0502-4018-AF6A-4F0A0F0E07E9}"/>
                </a:ext>
              </a:extLst>
            </p:cNvPr>
            <p:cNvSpPr/>
            <p:nvPr/>
          </p:nvSpPr>
          <p:spPr>
            <a:xfrm>
              <a:off x="1980240" y="2877450"/>
              <a:ext cx="3086393" cy="3988178"/>
            </a:xfrm>
            <a:custGeom>
              <a:avLst/>
              <a:gdLst>
                <a:gd name="connsiteX0" fmla="*/ 12693 w 3086392"/>
                <a:gd name="connsiteY0" fmla="*/ 614730 h 3988178"/>
                <a:gd name="connsiteX1" fmla="*/ 1910253 w 3086392"/>
                <a:gd name="connsiteY1" fmla="*/ 3983090 h 3988178"/>
                <a:gd name="connsiteX2" fmla="*/ 3082574 w 3086392"/>
                <a:gd name="connsiteY2" fmla="*/ 3983090 h 3988178"/>
                <a:gd name="connsiteX3" fmla="*/ 2258266 w 3086392"/>
                <a:gd name="connsiteY3" fmla="*/ 12693 h 3988178"/>
                <a:gd name="connsiteX4" fmla="*/ 12693 w 3086392"/>
                <a:gd name="connsiteY4" fmla="*/ 614730 h 3988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86392" h="3988178">
                  <a:moveTo>
                    <a:pt x="12693" y="614730"/>
                  </a:moveTo>
                  <a:cubicBezTo>
                    <a:pt x="12693" y="614730"/>
                    <a:pt x="1595263" y="2043616"/>
                    <a:pt x="1910253" y="3983090"/>
                  </a:cubicBezTo>
                  <a:lnTo>
                    <a:pt x="3082574" y="3983090"/>
                  </a:lnTo>
                  <a:lnTo>
                    <a:pt x="2258266" y="12693"/>
                  </a:lnTo>
                  <a:lnTo>
                    <a:pt x="12693" y="614730"/>
                  </a:lnTo>
                  <a:close/>
                </a:path>
              </a:pathLst>
            </a:custGeom>
            <a:gradFill>
              <a:gsLst>
                <a:gs pos="3000">
                  <a:schemeClr val="bg1"/>
                </a:gs>
                <a:gs pos="100000">
                  <a:schemeClr val="accent5">
                    <a:alpha val="50000"/>
                  </a:schemeClr>
                </a:gs>
              </a:gsLst>
              <a:lin ang="4278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F529C4B-24D5-4FF8-BD78-3A27C68248CA}"/>
                </a:ext>
              </a:extLst>
            </p:cNvPr>
            <p:cNvSpPr/>
            <p:nvPr/>
          </p:nvSpPr>
          <p:spPr>
            <a:xfrm>
              <a:off x="2962043" y="520107"/>
              <a:ext cx="9233775" cy="6350602"/>
            </a:xfrm>
            <a:custGeom>
              <a:avLst/>
              <a:gdLst>
                <a:gd name="connsiteX0" fmla="*/ 9229957 w 9233775"/>
                <a:gd name="connsiteY0" fmla="*/ 12693 h 6350602"/>
                <a:gd name="connsiteX1" fmla="*/ 12693 w 9233775"/>
                <a:gd name="connsiteY1" fmla="*/ 2225243 h 6350602"/>
                <a:gd name="connsiteX2" fmla="*/ 999577 w 9233775"/>
                <a:gd name="connsiteY2" fmla="*/ 6340434 h 6350602"/>
                <a:gd name="connsiteX3" fmla="*/ 9229957 w 9233775"/>
                <a:gd name="connsiteY3" fmla="*/ 6340434 h 6350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33775" h="6350602">
                  <a:moveTo>
                    <a:pt x="9229957" y="12693"/>
                  </a:moveTo>
                  <a:lnTo>
                    <a:pt x="12693" y="2225243"/>
                  </a:lnTo>
                  <a:lnTo>
                    <a:pt x="999577" y="6340434"/>
                  </a:lnTo>
                  <a:lnTo>
                    <a:pt x="9229957" y="634043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810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543A97B8-65D7-47BC-AF76-3D5AA4527481}"/>
                </a:ext>
              </a:extLst>
            </p:cNvPr>
            <p:cNvSpPr/>
            <p:nvPr/>
          </p:nvSpPr>
          <p:spPr>
            <a:xfrm>
              <a:off x="3270682" y="752539"/>
              <a:ext cx="8928947" cy="6109280"/>
            </a:xfrm>
            <a:custGeom>
              <a:avLst/>
              <a:gdLst>
                <a:gd name="connsiteX0" fmla="*/ 43176 w 8928946"/>
                <a:gd name="connsiteY0" fmla="*/ 2217623 h 6109279"/>
                <a:gd name="connsiteX1" fmla="*/ 8913698 w 8928946"/>
                <a:gd name="connsiteY1" fmla="*/ 40636 h 6109279"/>
                <a:gd name="connsiteX2" fmla="*/ 8921318 w 8928946"/>
                <a:gd name="connsiteY2" fmla="*/ 71119 h 6109279"/>
                <a:gd name="connsiteX3" fmla="*/ 8921318 w 8928946"/>
                <a:gd name="connsiteY3" fmla="*/ 12693 h 6109279"/>
                <a:gd name="connsiteX4" fmla="*/ 25395 w 8928946"/>
                <a:gd name="connsiteY4" fmla="*/ 2196031 h 6109279"/>
                <a:gd name="connsiteX5" fmla="*/ 12693 w 8928946"/>
                <a:gd name="connsiteY5" fmla="*/ 2198571 h 6109279"/>
                <a:gd name="connsiteX6" fmla="*/ 958933 w 8928946"/>
                <a:gd name="connsiteY6" fmla="*/ 6108002 h 6109279"/>
                <a:gd name="connsiteX7" fmla="*/ 985606 w 8928946"/>
                <a:gd name="connsiteY7" fmla="*/ 6108002 h 6109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28946" h="6109279">
                  <a:moveTo>
                    <a:pt x="43176" y="2217623"/>
                  </a:moveTo>
                  <a:lnTo>
                    <a:pt x="8913698" y="40636"/>
                  </a:lnTo>
                  <a:lnTo>
                    <a:pt x="8921318" y="71119"/>
                  </a:lnTo>
                  <a:lnTo>
                    <a:pt x="8921318" y="12693"/>
                  </a:lnTo>
                  <a:lnTo>
                    <a:pt x="25395" y="2196031"/>
                  </a:lnTo>
                  <a:lnTo>
                    <a:pt x="12693" y="2198571"/>
                  </a:lnTo>
                  <a:lnTo>
                    <a:pt x="958933" y="6108002"/>
                  </a:lnTo>
                  <a:lnTo>
                    <a:pt x="985606" y="6108002"/>
                  </a:lnTo>
                  <a:close/>
                </a:path>
              </a:pathLst>
            </a:custGeom>
            <a:solidFill>
              <a:schemeClr val="bg1"/>
            </a:soli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955EAF-4D26-452F-BE4D-A9B580AC92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03491" y="1001491"/>
            <a:ext cx="4065084" cy="700842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Divider Slide</a:t>
            </a:r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E88D0B4A-E9EE-4F17-AF07-6877631314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61075" y="3345999"/>
            <a:ext cx="7319700" cy="1500187"/>
          </a:xfrm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046439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6C9B7F00-EB71-4AB0-9B4E-A64B7BB58E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1225" y="1825625"/>
            <a:ext cx="10442575" cy="4351338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914425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F2DC463F-D8D9-4961-B44E-0CCDE38BA2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76085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5DB1D622-84A6-489A-91BE-DF1D23C03B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76085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136692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5870" y="312092"/>
            <a:ext cx="4391191" cy="1368122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5A6B27D7-F5EE-4688-B64B-CDC996CB36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42689"/>
            <a:ext cx="5157787" cy="56238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9D3AFCF0-98C5-4ECC-A2A6-BA8BA0A645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638097"/>
            <a:ext cx="5157787" cy="3184634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3F44E47F-9EE9-414B-B2D8-DD6737905A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42689"/>
            <a:ext cx="5183188" cy="56238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D8D8261D-A3B4-4909-8FCD-D7C160F42D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638097"/>
            <a:ext cx="5183188" cy="3184634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152336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Graphic 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7" name="Graphic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9E80D7DF-92B2-4A46-AA79-DDC69AC8A8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0012" y="1347788"/>
            <a:ext cx="6172200" cy="433053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F0A242F9-0019-4B57-A03D-285B738367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806262"/>
            <a:ext cx="3932237" cy="2872065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274320"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A01F06-84A3-407F-8D89-167A9D402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227985">
            <a:off x="857494" y="721373"/>
            <a:ext cx="3918639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98028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Graphic 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7" name="Graphic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1C9B27A5-4499-4F2B-843D-B4AC979D3003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5183188" y="1347788"/>
            <a:ext cx="6172200" cy="433053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4C8F7DBB-2923-48F9-AE53-06CE214A36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603601"/>
            <a:ext cx="3932237" cy="3074726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274320"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AB5B22-678B-4BFD-ABBC-49961466D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228869">
            <a:off x="857652" y="725128"/>
            <a:ext cx="3833278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872488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40238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A29EA0-54CE-44CE-A619-B63EB6AA2D1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44441" y="2373246"/>
            <a:ext cx="9303119" cy="2111508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/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5526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9">
            <a:extLst>
              <a:ext uri="{FF2B5EF4-FFF2-40B4-BE49-F238E27FC236}">
                <a16:creationId xmlns:a16="http://schemas.microsoft.com/office/drawing/2014/main" id="{DBE053F1-F4AB-44C9-AD59-A25E78B48A3F}"/>
              </a:ext>
            </a:extLst>
          </p:cNvPr>
          <p:cNvGrpSpPr/>
          <p:nvPr/>
        </p:nvGrpSpPr>
        <p:grpSpPr>
          <a:xfrm>
            <a:off x="1980240" y="520107"/>
            <a:ext cx="10219389" cy="6350602"/>
            <a:chOff x="1980240" y="520107"/>
            <a:chExt cx="10219389" cy="6350602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FACD9D55-0502-4018-AF6A-4F0A0F0E07E9}"/>
                </a:ext>
              </a:extLst>
            </p:cNvPr>
            <p:cNvSpPr/>
            <p:nvPr/>
          </p:nvSpPr>
          <p:spPr>
            <a:xfrm>
              <a:off x="1980240" y="2877450"/>
              <a:ext cx="3086393" cy="3988178"/>
            </a:xfrm>
            <a:custGeom>
              <a:avLst/>
              <a:gdLst>
                <a:gd name="connsiteX0" fmla="*/ 12693 w 3086392"/>
                <a:gd name="connsiteY0" fmla="*/ 614730 h 3988178"/>
                <a:gd name="connsiteX1" fmla="*/ 1910253 w 3086392"/>
                <a:gd name="connsiteY1" fmla="*/ 3983090 h 3988178"/>
                <a:gd name="connsiteX2" fmla="*/ 3082574 w 3086392"/>
                <a:gd name="connsiteY2" fmla="*/ 3983090 h 3988178"/>
                <a:gd name="connsiteX3" fmla="*/ 2258266 w 3086392"/>
                <a:gd name="connsiteY3" fmla="*/ 12693 h 3988178"/>
                <a:gd name="connsiteX4" fmla="*/ 12693 w 3086392"/>
                <a:gd name="connsiteY4" fmla="*/ 614730 h 3988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86392" h="3988178">
                  <a:moveTo>
                    <a:pt x="12693" y="614730"/>
                  </a:moveTo>
                  <a:cubicBezTo>
                    <a:pt x="12693" y="614730"/>
                    <a:pt x="1595263" y="2043616"/>
                    <a:pt x="1910253" y="3983090"/>
                  </a:cubicBezTo>
                  <a:lnTo>
                    <a:pt x="3082574" y="3983090"/>
                  </a:lnTo>
                  <a:lnTo>
                    <a:pt x="2258266" y="12693"/>
                  </a:lnTo>
                  <a:lnTo>
                    <a:pt x="12693" y="614730"/>
                  </a:lnTo>
                  <a:close/>
                </a:path>
              </a:pathLst>
            </a:custGeom>
            <a:gradFill>
              <a:gsLst>
                <a:gs pos="3000">
                  <a:schemeClr val="bg1"/>
                </a:gs>
                <a:gs pos="100000">
                  <a:schemeClr val="accent5">
                    <a:alpha val="50000"/>
                  </a:schemeClr>
                </a:gs>
              </a:gsLst>
              <a:lin ang="4278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F529C4B-24D5-4FF8-BD78-3A27C68248CA}"/>
                </a:ext>
              </a:extLst>
            </p:cNvPr>
            <p:cNvSpPr/>
            <p:nvPr/>
          </p:nvSpPr>
          <p:spPr>
            <a:xfrm>
              <a:off x="2962043" y="520107"/>
              <a:ext cx="9233775" cy="6350602"/>
            </a:xfrm>
            <a:custGeom>
              <a:avLst/>
              <a:gdLst>
                <a:gd name="connsiteX0" fmla="*/ 9229957 w 9233775"/>
                <a:gd name="connsiteY0" fmla="*/ 12693 h 6350602"/>
                <a:gd name="connsiteX1" fmla="*/ 12693 w 9233775"/>
                <a:gd name="connsiteY1" fmla="*/ 2225243 h 6350602"/>
                <a:gd name="connsiteX2" fmla="*/ 999577 w 9233775"/>
                <a:gd name="connsiteY2" fmla="*/ 6340434 h 6350602"/>
                <a:gd name="connsiteX3" fmla="*/ 9229957 w 9233775"/>
                <a:gd name="connsiteY3" fmla="*/ 6340434 h 6350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33775" h="6350602">
                  <a:moveTo>
                    <a:pt x="9229957" y="12693"/>
                  </a:moveTo>
                  <a:lnTo>
                    <a:pt x="12693" y="2225243"/>
                  </a:lnTo>
                  <a:lnTo>
                    <a:pt x="999577" y="6340434"/>
                  </a:lnTo>
                  <a:lnTo>
                    <a:pt x="9229957" y="634043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810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543A97B8-65D7-47BC-AF76-3D5AA4527481}"/>
                </a:ext>
              </a:extLst>
            </p:cNvPr>
            <p:cNvSpPr/>
            <p:nvPr/>
          </p:nvSpPr>
          <p:spPr>
            <a:xfrm>
              <a:off x="3270682" y="752539"/>
              <a:ext cx="8928947" cy="6109280"/>
            </a:xfrm>
            <a:custGeom>
              <a:avLst/>
              <a:gdLst>
                <a:gd name="connsiteX0" fmla="*/ 43176 w 8928946"/>
                <a:gd name="connsiteY0" fmla="*/ 2217623 h 6109279"/>
                <a:gd name="connsiteX1" fmla="*/ 8913698 w 8928946"/>
                <a:gd name="connsiteY1" fmla="*/ 40636 h 6109279"/>
                <a:gd name="connsiteX2" fmla="*/ 8921318 w 8928946"/>
                <a:gd name="connsiteY2" fmla="*/ 71119 h 6109279"/>
                <a:gd name="connsiteX3" fmla="*/ 8921318 w 8928946"/>
                <a:gd name="connsiteY3" fmla="*/ 12693 h 6109279"/>
                <a:gd name="connsiteX4" fmla="*/ 25395 w 8928946"/>
                <a:gd name="connsiteY4" fmla="*/ 2196031 h 6109279"/>
                <a:gd name="connsiteX5" fmla="*/ 12693 w 8928946"/>
                <a:gd name="connsiteY5" fmla="*/ 2198571 h 6109279"/>
                <a:gd name="connsiteX6" fmla="*/ 958933 w 8928946"/>
                <a:gd name="connsiteY6" fmla="*/ 6108002 h 6109279"/>
                <a:gd name="connsiteX7" fmla="*/ 985606 w 8928946"/>
                <a:gd name="connsiteY7" fmla="*/ 6108002 h 6109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28946" h="6109279">
                  <a:moveTo>
                    <a:pt x="43176" y="2217623"/>
                  </a:moveTo>
                  <a:lnTo>
                    <a:pt x="8913698" y="40636"/>
                  </a:lnTo>
                  <a:lnTo>
                    <a:pt x="8921318" y="71119"/>
                  </a:lnTo>
                  <a:lnTo>
                    <a:pt x="8921318" y="12693"/>
                  </a:lnTo>
                  <a:lnTo>
                    <a:pt x="25395" y="2196031"/>
                  </a:lnTo>
                  <a:lnTo>
                    <a:pt x="12693" y="2198571"/>
                  </a:lnTo>
                  <a:lnTo>
                    <a:pt x="958933" y="6108002"/>
                  </a:lnTo>
                  <a:lnTo>
                    <a:pt x="985606" y="6108002"/>
                  </a:lnTo>
                  <a:close/>
                </a:path>
              </a:pathLst>
            </a:custGeom>
            <a:solidFill>
              <a:schemeClr val="bg1"/>
            </a:soli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18500C30-FF27-4A5C-AA4F-B1D5C57A0F7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14240" y="793217"/>
            <a:ext cx="8877760" cy="6064783"/>
          </a:xfrm>
          <a:custGeom>
            <a:avLst/>
            <a:gdLst>
              <a:gd name="connsiteX0" fmla="*/ 0 w 8534400"/>
              <a:gd name="connsiteY0" fmla="*/ 6043236 h 6043236"/>
              <a:gd name="connsiteX1" fmla="*/ 1510809 w 8534400"/>
              <a:gd name="connsiteY1" fmla="*/ 0 h 6043236"/>
              <a:gd name="connsiteX2" fmla="*/ 7023591 w 8534400"/>
              <a:gd name="connsiteY2" fmla="*/ 0 h 6043236"/>
              <a:gd name="connsiteX3" fmla="*/ 8534400 w 8534400"/>
              <a:gd name="connsiteY3" fmla="*/ 6043236 h 6043236"/>
              <a:gd name="connsiteX4" fmla="*/ 0 w 8534400"/>
              <a:gd name="connsiteY4" fmla="*/ 6043236 h 6043236"/>
              <a:gd name="connsiteX0" fmla="*/ 0 w 8534400"/>
              <a:gd name="connsiteY0" fmla="*/ 6043236 h 6043236"/>
              <a:gd name="connsiteX1" fmla="*/ 1510809 w 8534400"/>
              <a:gd name="connsiteY1" fmla="*/ 0 h 6043236"/>
              <a:gd name="connsiteX2" fmla="*/ 8518563 w 8534400"/>
              <a:gd name="connsiteY2" fmla="*/ 14514 h 6043236"/>
              <a:gd name="connsiteX3" fmla="*/ 8534400 w 8534400"/>
              <a:gd name="connsiteY3" fmla="*/ 6043236 h 6043236"/>
              <a:gd name="connsiteX4" fmla="*/ 0 w 8534400"/>
              <a:gd name="connsiteY4" fmla="*/ 6043236 h 6043236"/>
              <a:gd name="connsiteX0" fmla="*/ 317991 w 8852391"/>
              <a:gd name="connsiteY0" fmla="*/ 6028722 h 6028722"/>
              <a:gd name="connsiteX1" fmla="*/ 0 w 8852391"/>
              <a:gd name="connsiteY1" fmla="*/ 2162629 h 6028722"/>
              <a:gd name="connsiteX2" fmla="*/ 8836554 w 8852391"/>
              <a:gd name="connsiteY2" fmla="*/ 0 h 6028722"/>
              <a:gd name="connsiteX3" fmla="*/ 8852391 w 8852391"/>
              <a:gd name="connsiteY3" fmla="*/ 6028722 h 6028722"/>
              <a:gd name="connsiteX4" fmla="*/ 317991 w 8852391"/>
              <a:gd name="connsiteY4" fmla="*/ 6028722 h 6028722"/>
              <a:gd name="connsiteX0" fmla="*/ 913076 w 8852391"/>
              <a:gd name="connsiteY0" fmla="*/ 6043236 h 6043236"/>
              <a:gd name="connsiteX1" fmla="*/ 0 w 8852391"/>
              <a:gd name="connsiteY1" fmla="*/ 2162629 h 6043236"/>
              <a:gd name="connsiteX2" fmla="*/ 8836554 w 8852391"/>
              <a:gd name="connsiteY2" fmla="*/ 0 h 6043236"/>
              <a:gd name="connsiteX3" fmla="*/ 8852391 w 8852391"/>
              <a:gd name="connsiteY3" fmla="*/ 6028722 h 6043236"/>
              <a:gd name="connsiteX4" fmla="*/ 913076 w 8852391"/>
              <a:gd name="connsiteY4" fmla="*/ 6043236 h 6043236"/>
              <a:gd name="connsiteX0" fmla="*/ 933682 w 8872997"/>
              <a:gd name="connsiteY0" fmla="*/ 6043236 h 6043236"/>
              <a:gd name="connsiteX1" fmla="*/ 0 w 8872997"/>
              <a:gd name="connsiteY1" fmla="*/ 2167781 h 6043236"/>
              <a:gd name="connsiteX2" fmla="*/ 8857160 w 8872997"/>
              <a:gd name="connsiteY2" fmla="*/ 0 h 6043236"/>
              <a:gd name="connsiteX3" fmla="*/ 8872997 w 8872997"/>
              <a:gd name="connsiteY3" fmla="*/ 6028722 h 6043236"/>
              <a:gd name="connsiteX4" fmla="*/ 933682 w 8872997"/>
              <a:gd name="connsiteY4" fmla="*/ 6043236 h 6043236"/>
              <a:gd name="connsiteX0" fmla="*/ 933682 w 8872997"/>
              <a:gd name="connsiteY0" fmla="*/ 6050963 h 6050963"/>
              <a:gd name="connsiteX1" fmla="*/ 0 w 8872997"/>
              <a:gd name="connsiteY1" fmla="*/ 2167781 h 6050963"/>
              <a:gd name="connsiteX2" fmla="*/ 8857160 w 8872997"/>
              <a:gd name="connsiteY2" fmla="*/ 0 h 6050963"/>
              <a:gd name="connsiteX3" fmla="*/ 8872997 w 8872997"/>
              <a:gd name="connsiteY3" fmla="*/ 6028722 h 6050963"/>
              <a:gd name="connsiteX4" fmla="*/ 933682 w 8872997"/>
              <a:gd name="connsiteY4" fmla="*/ 6050963 h 6050963"/>
              <a:gd name="connsiteX0" fmla="*/ 933682 w 8872997"/>
              <a:gd name="connsiteY0" fmla="*/ 6050963 h 6054480"/>
              <a:gd name="connsiteX1" fmla="*/ 0 w 8872997"/>
              <a:gd name="connsiteY1" fmla="*/ 2167781 h 6054480"/>
              <a:gd name="connsiteX2" fmla="*/ 8857160 w 8872997"/>
              <a:gd name="connsiteY2" fmla="*/ 0 h 6054480"/>
              <a:gd name="connsiteX3" fmla="*/ 8872997 w 8872997"/>
              <a:gd name="connsiteY3" fmla="*/ 6054480 h 6054480"/>
              <a:gd name="connsiteX4" fmla="*/ 933682 w 8872997"/>
              <a:gd name="connsiteY4" fmla="*/ 6050963 h 6054480"/>
              <a:gd name="connsiteX0" fmla="*/ 933682 w 8875190"/>
              <a:gd name="connsiteY0" fmla="*/ 6063842 h 6067359"/>
              <a:gd name="connsiteX1" fmla="*/ 0 w 8875190"/>
              <a:gd name="connsiteY1" fmla="*/ 2180660 h 6067359"/>
              <a:gd name="connsiteX2" fmla="*/ 8875190 w 8875190"/>
              <a:gd name="connsiteY2" fmla="*/ 0 h 6067359"/>
              <a:gd name="connsiteX3" fmla="*/ 8872997 w 8875190"/>
              <a:gd name="connsiteY3" fmla="*/ 6067359 h 6067359"/>
              <a:gd name="connsiteX4" fmla="*/ 933682 w 8875190"/>
              <a:gd name="connsiteY4" fmla="*/ 6063842 h 6067359"/>
              <a:gd name="connsiteX0" fmla="*/ 933682 w 8872997"/>
              <a:gd name="connsiteY0" fmla="*/ 6061266 h 6064783"/>
              <a:gd name="connsiteX1" fmla="*/ 0 w 8872997"/>
              <a:gd name="connsiteY1" fmla="*/ 2178084 h 6064783"/>
              <a:gd name="connsiteX2" fmla="*/ 8872614 w 8872997"/>
              <a:gd name="connsiteY2" fmla="*/ 0 h 6064783"/>
              <a:gd name="connsiteX3" fmla="*/ 8872997 w 8872997"/>
              <a:gd name="connsiteY3" fmla="*/ 6064783 h 6064783"/>
              <a:gd name="connsiteX4" fmla="*/ 933682 w 8872997"/>
              <a:gd name="connsiteY4" fmla="*/ 6061266 h 6064783"/>
              <a:gd name="connsiteX0" fmla="*/ 938445 w 8877760"/>
              <a:gd name="connsiteY0" fmla="*/ 6061266 h 6064783"/>
              <a:gd name="connsiteX1" fmla="*/ 0 w 8877760"/>
              <a:gd name="connsiteY1" fmla="*/ 2175703 h 6064783"/>
              <a:gd name="connsiteX2" fmla="*/ 8877377 w 8877760"/>
              <a:gd name="connsiteY2" fmla="*/ 0 h 6064783"/>
              <a:gd name="connsiteX3" fmla="*/ 8877760 w 8877760"/>
              <a:gd name="connsiteY3" fmla="*/ 6064783 h 6064783"/>
              <a:gd name="connsiteX4" fmla="*/ 938445 w 8877760"/>
              <a:gd name="connsiteY4" fmla="*/ 6061266 h 6064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77760" h="6064783">
                <a:moveTo>
                  <a:pt x="938445" y="6061266"/>
                </a:moveTo>
                <a:lnTo>
                  <a:pt x="0" y="2175703"/>
                </a:lnTo>
                <a:lnTo>
                  <a:pt x="8877377" y="0"/>
                </a:lnTo>
                <a:cubicBezTo>
                  <a:pt x="8877505" y="2021594"/>
                  <a:pt x="8877632" y="4043189"/>
                  <a:pt x="8877760" y="6064783"/>
                </a:cubicBezTo>
                <a:lnTo>
                  <a:pt x="938445" y="6061266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955EAF-4D26-452F-BE4D-A9B580AC92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03491" y="1001491"/>
            <a:ext cx="4065084" cy="700842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Divider Slide</a:t>
            </a:r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652046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29228556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anua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raphic 2">
            <a:extLst>
              <a:ext uri="{FF2B5EF4-FFF2-40B4-BE49-F238E27FC236}">
                <a16:creationId xmlns:a16="http://schemas.microsoft.com/office/drawing/2014/main" id="{5D6F87F4-A9FD-42C2-B2B3-2EBAE9413A33}"/>
              </a:ext>
            </a:extLst>
          </p:cNvPr>
          <p:cNvSpPr/>
          <p:nvPr/>
        </p:nvSpPr>
        <p:spPr>
          <a:xfrm>
            <a:off x="-12778" y="429785"/>
            <a:ext cx="7606299" cy="1490682"/>
          </a:xfrm>
          <a:custGeom>
            <a:avLst/>
            <a:gdLst>
              <a:gd name="connsiteX0" fmla="*/ 7602514 w 7606298"/>
              <a:gd name="connsiteY0" fmla="*/ 407745 h 1490681"/>
              <a:gd name="connsiteX1" fmla="*/ 12778 w 7606298"/>
              <a:gd name="connsiteY1" fmla="*/ 12778 h 1490681"/>
              <a:gd name="connsiteX2" fmla="*/ 12778 w 7606298"/>
              <a:gd name="connsiteY2" fmla="*/ 1056256 h 1490681"/>
              <a:gd name="connsiteX3" fmla="*/ 7593596 w 7606298"/>
              <a:gd name="connsiteY3" fmla="*/ 1481801 h 1490681"/>
              <a:gd name="connsiteX4" fmla="*/ 7602514 w 7606298"/>
              <a:gd name="connsiteY4" fmla="*/ 407745 h 1490681"/>
              <a:gd name="connsiteX5" fmla="*/ 7602514 w 7606298"/>
              <a:gd name="connsiteY5" fmla="*/ 407745 h 149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06298" h="1490681">
                <a:moveTo>
                  <a:pt x="7602514" y="407745"/>
                </a:moveTo>
                <a:cubicBezTo>
                  <a:pt x="7602514" y="407745"/>
                  <a:pt x="3107535" y="56097"/>
                  <a:pt x="12778" y="12778"/>
                </a:cubicBezTo>
                <a:lnTo>
                  <a:pt x="12778" y="1056256"/>
                </a:lnTo>
                <a:cubicBezTo>
                  <a:pt x="6306768" y="1024403"/>
                  <a:pt x="7593596" y="1481801"/>
                  <a:pt x="7593596" y="1481801"/>
                </a:cubicBezTo>
                <a:lnTo>
                  <a:pt x="7602514" y="407745"/>
                </a:lnTo>
                <a:lnTo>
                  <a:pt x="7602514" y="407745"/>
                </a:lnTo>
                <a:close/>
              </a:path>
            </a:pathLst>
          </a:custGeom>
          <a:gradFill>
            <a:gsLst>
              <a:gs pos="0">
                <a:schemeClr val="accent2">
                  <a:alpha val="10000"/>
                </a:schemeClr>
              </a:gs>
              <a:gs pos="100000">
                <a:schemeClr val="accent2">
                  <a:alpha val="20000"/>
                </a:schemeClr>
              </a:gs>
            </a:gsLst>
            <a:lin ang="60000" scaled="0"/>
          </a:gradFill>
          <a:ln w="127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3" name="Text Placeholder 21">
            <a:extLst>
              <a:ext uri="{FF2B5EF4-FFF2-40B4-BE49-F238E27FC236}">
                <a16:creationId xmlns:a16="http://schemas.microsoft.com/office/drawing/2014/main" id="{F27BBFB4-84C4-42C9-9CB3-DFD801CEBF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11200" y="1896003"/>
            <a:ext cx="528638" cy="1092200"/>
          </a:xfrm>
        </p:spPr>
        <p:txBody>
          <a:bodyPr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1</a:t>
            </a:r>
          </a:p>
        </p:txBody>
      </p:sp>
      <p:sp>
        <p:nvSpPr>
          <p:cNvPr id="26" name="Text Placeholder 24">
            <a:extLst>
              <a:ext uri="{FF2B5EF4-FFF2-40B4-BE49-F238E27FC236}">
                <a16:creationId xmlns:a16="http://schemas.microsoft.com/office/drawing/2014/main" id="{C8BBE7AC-17E7-4828-A40C-39EED5284E6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85863" y="2088090"/>
            <a:ext cx="3103110" cy="800100"/>
          </a:xfrm>
        </p:spPr>
        <p:txBody>
          <a:bodyPr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3" name="Text Placeholder 21">
            <a:extLst>
              <a:ext uri="{FF2B5EF4-FFF2-40B4-BE49-F238E27FC236}">
                <a16:creationId xmlns:a16="http://schemas.microsoft.com/office/drawing/2014/main" id="{FC1057E8-2611-45B5-913B-82D301FE8A8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04600" y="1896003"/>
            <a:ext cx="528638" cy="1092200"/>
          </a:xfrm>
        </p:spPr>
        <p:txBody>
          <a:bodyPr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2</a:t>
            </a:r>
          </a:p>
        </p:txBody>
      </p:sp>
      <p:sp>
        <p:nvSpPr>
          <p:cNvPr id="34" name="Text Placeholder 24">
            <a:extLst>
              <a:ext uri="{FF2B5EF4-FFF2-40B4-BE49-F238E27FC236}">
                <a16:creationId xmlns:a16="http://schemas.microsoft.com/office/drawing/2014/main" id="{A65257E6-B10F-49C0-862A-53648E3F2D0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49603" y="2088090"/>
            <a:ext cx="2243918" cy="800100"/>
          </a:xfrm>
        </p:spPr>
        <p:txBody>
          <a:bodyPr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7" name="Text Placeholder 21">
            <a:extLst>
              <a:ext uri="{FF2B5EF4-FFF2-40B4-BE49-F238E27FC236}">
                <a16:creationId xmlns:a16="http://schemas.microsoft.com/office/drawing/2014/main" id="{83A147CC-1513-463A-8B07-CC14AEC845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890713" y="1913782"/>
            <a:ext cx="528638" cy="1092200"/>
          </a:xfrm>
        </p:spPr>
        <p:txBody>
          <a:bodyPr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3</a:t>
            </a:r>
          </a:p>
        </p:txBody>
      </p:sp>
      <p:sp>
        <p:nvSpPr>
          <p:cNvPr id="38" name="Text Placeholder 24">
            <a:extLst>
              <a:ext uri="{FF2B5EF4-FFF2-40B4-BE49-F238E27FC236}">
                <a16:creationId xmlns:a16="http://schemas.microsoft.com/office/drawing/2014/main" id="{BCE98261-6A42-49F1-B208-2E6C24DFCF8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435716" y="2105869"/>
            <a:ext cx="2959116" cy="800100"/>
          </a:xfrm>
        </p:spPr>
        <p:txBody>
          <a:bodyPr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0" name="Text Placeholder 24">
            <a:extLst>
              <a:ext uri="{FF2B5EF4-FFF2-40B4-BE49-F238E27FC236}">
                <a16:creationId xmlns:a16="http://schemas.microsoft.com/office/drawing/2014/main" id="{937F4311-EBEC-44E3-8542-07503B54D77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91723" y="2943573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3" name="Text Placeholder 24">
            <a:extLst>
              <a:ext uri="{FF2B5EF4-FFF2-40B4-BE49-F238E27FC236}">
                <a16:creationId xmlns:a16="http://schemas.microsoft.com/office/drawing/2014/main" id="{FED4B056-A42A-4115-B98D-177B9AFDABF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90348" y="2943573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5" name="Text Placeholder 24">
            <a:extLst>
              <a:ext uri="{FF2B5EF4-FFF2-40B4-BE49-F238E27FC236}">
                <a16:creationId xmlns:a16="http://schemas.microsoft.com/office/drawing/2014/main" id="{2D359611-5488-43D7-A2A6-E60DB2E1D87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794793" y="2943573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6" name="Text Placeholder 24">
            <a:extLst>
              <a:ext uri="{FF2B5EF4-FFF2-40B4-BE49-F238E27FC236}">
                <a16:creationId xmlns:a16="http://schemas.microsoft.com/office/drawing/2014/main" id="{F2182E7C-B18B-4F73-B0D1-86196D992B1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876955" y="2942030"/>
            <a:ext cx="3517877" cy="80010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8" name="Text Placeholder 24">
            <a:extLst>
              <a:ext uri="{FF2B5EF4-FFF2-40B4-BE49-F238E27FC236}">
                <a16:creationId xmlns:a16="http://schemas.microsoft.com/office/drawing/2014/main" id="{3D51A445-889E-44A8-AF12-58BC161D148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91722" y="5607548"/>
            <a:ext cx="3397251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9" name="Text Placeholder 24">
            <a:extLst>
              <a:ext uri="{FF2B5EF4-FFF2-40B4-BE49-F238E27FC236}">
                <a16:creationId xmlns:a16="http://schemas.microsoft.com/office/drawing/2014/main" id="{358BC44E-644D-4E21-A055-1178CD0D269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794792" y="4909834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50" name="Text Placeholder 24">
            <a:extLst>
              <a:ext uri="{FF2B5EF4-FFF2-40B4-BE49-F238E27FC236}">
                <a16:creationId xmlns:a16="http://schemas.microsoft.com/office/drawing/2014/main" id="{32C60917-FE9C-4C02-976E-9F4DF95F161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890713" y="4909834"/>
            <a:ext cx="2692939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55" name="Picture Placeholder 12">
            <a:extLst>
              <a:ext uri="{FF2B5EF4-FFF2-40B4-BE49-F238E27FC236}">
                <a16:creationId xmlns:a16="http://schemas.microsoft.com/office/drawing/2014/main" id="{2535BC4C-3D36-473A-B9EF-EC6F3BA67113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891723" y="3816446"/>
            <a:ext cx="1636776" cy="161848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6" name="Picture Placeholder 12">
            <a:extLst>
              <a:ext uri="{FF2B5EF4-FFF2-40B4-BE49-F238E27FC236}">
                <a16:creationId xmlns:a16="http://schemas.microsoft.com/office/drawing/2014/main" id="{A1E61843-0C1E-4581-98C1-C9247F7043AC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2590348" y="3816446"/>
            <a:ext cx="1636776" cy="161848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7" name="Picture Placeholder 12">
            <a:extLst>
              <a:ext uri="{FF2B5EF4-FFF2-40B4-BE49-F238E27FC236}">
                <a16:creationId xmlns:a16="http://schemas.microsoft.com/office/drawing/2014/main" id="{F3B39F0E-B245-4510-8C07-0EC29B83F1BA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4794793" y="3816446"/>
            <a:ext cx="2048256" cy="896112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8" name="Picture Placeholder 9">
            <a:extLst>
              <a:ext uri="{FF2B5EF4-FFF2-40B4-BE49-F238E27FC236}">
                <a16:creationId xmlns:a16="http://schemas.microsoft.com/office/drawing/2014/main" id="{A9E755CD-1A38-4F75-A18E-2D31E4934C8A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7876955" y="3864572"/>
            <a:ext cx="1481328" cy="75895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750AC0-7255-417F-919C-19DF42857E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365125"/>
            <a:ext cx="7909560" cy="1069848"/>
          </a:xfr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10800000" scaled="1"/>
          </a:gradFill>
        </p:spPr>
        <p:txBody>
          <a:bodyPr lIns="900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How to use this template</a:t>
            </a:r>
          </a:p>
        </p:txBody>
      </p:sp>
    </p:spTree>
    <p:extLst>
      <p:ext uri="{BB962C8B-B14F-4D97-AF65-F5344CB8AC3E}">
        <p14:creationId xmlns:p14="http://schemas.microsoft.com/office/powerpoint/2010/main" val="2464497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aphic 16">
            <a:extLst>
              <a:ext uri="{FF2B5EF4-FFF2-40B4-BE49-F238E27FC236}">
                <a16:creationId xmlns:a16="http://schemas.microsoft.com/office/drawing/2014/main" id="{AD638337-297E-49B3-AE0F-B36EC9D01661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2FA8DCE5-120B-4D39-B899-95EBEC388DEA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53F4B5D3-A813-434A-B7AA-8FEE19B9CF16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DFBA5C-859C-4C16-8ECF-9FCA37E77DD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2442380"/>
            <a:ext cx="3913632" cy="804672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72000" bIns="72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BF8466-F90A-4774-B172-0061F1A79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C76C28-113A-459C-BD12-125E112B1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51ADD0-1305-43DD-A03D-2FE3B5D0E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0" name="Graphic 23">
            <a:extLst>
              <a:ext uri="{FF2B5EF4-FFF2-40B4-BE49-F238E27FC236}">
                <a16:creationId xmlns:a16="http://schemas.microsoft.com/office/drawing/2014/main" id="{74E08599-4D6A-4CDA-9228-3DBD31E1E64D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1" name="Graphic 6">
            <a:extLst>
              <a:ext uri="{FF2B5EF4-FFF2-40B4-BE49-F238E27FC236}">
                <a16:creationId xmlns:a16="http://schemas.microsoft.com/office/drawing/2014/main" id="{548D0821-4E36-47CF-A7AC-8FB339F5F24A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F708432B-D626-47BC-8C1E-E5F2ADCDCE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46111" y="974881"/>
            <a:ext cx="3933620" cy="734415"/>
          </a:xfrm>
        </p:spPr>
        <p:txBody>
          <a:bodyPr anchor="b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Text Layout 1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B8041375-FFF3-48A5-8985-52AD4D496A6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8990" y="3392622"/>
            <a:ext cx="3913188" cy="2249488"/>
          </a:xfrm>
        </p:spPr>
        <p:txBody>
          <a:bodyPr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2"/>
              </a:buClr>
              <a:defRPr sz="1600" b="0"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grpSp>
        <p:nvGrpSpPr>
          <p:cNvPr id="19" name="Graphic 17">
            <a:extLst>
              <a:ext uri="{FF2B5EF4-FFF2-40B4-BE49-F238E27FC236}">
                <a16:creationId xmlns:a16="http://schemas.microsoft.com/office/drawing/2014/main" id="{1CF7F5A7-666B-4C97-8F1C-0930361F612E}"/>
              </a:ext>
            </a:extLst>
          </p:cNvPr>
          <p:cNvGrpSpPr/>
          <p:nvPr/>
        </p:nvGrpSpPr>
        <p:grpSpPr>
          <a:xfrm>
            <a:off x="5530724" y="0"/>
            <a:ext cx="6340653" cy="6429600"/>
            <a:chOff x="5530724" y="0"/>
            <a:chExt cx="6340653" cy="6429600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E7BC95EC-0C9A-48BD-BC1E-AF1C1DA9C02C}"/>
                </a:ext>
              </a:extLst>
            </p:cNvPr>
            <p:cNvSpPr/>
            <p:nvPr/>
          </p:nvSpPr>
          <p:spPr>
            <a:xfrm>
              <a:off x="5518024" y="-12700"/>
              <a:ext cx="2287209" cy="5565543"/>
            </a:xfrm>
            <a:custGeom>
              <a:avLst/>
              <a:gdLst>
                <a:gd name="connsiteX0" fmla="*/ 1132162 w 2287209"/>
                <a:gd name="connsiteY0" fmla="*/ 5560454 h 5565543"/>
                <a:gd name="connsiteX1" fmla="*/ 2283391 w 2287209"/>
                <a:gd name="connsiteY1" fmla="*/ 12700 h 5565543"/>
                <a:gd name="connsiteX2" fmla="*/ 552736 w 2287209"/>
                <a:gd name="connsiteY2" fmla="*/ 12700 h 5565543"/>
                <a:gd name="connsiteX3" fmla="*/ 12700 w 2287209"/>
                <a:gd name="connsiteY3" fmla="*/ 5359688 h 5565543"/>
                <a:gd name="connsiteX4" fmla="*/ 1132162 w 2287209"/>
                <a:gd name="connsiteY4" fmla="*/ 5560454 h 5565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87209" h="5565543">
                  <a:moveTo>
                    <a:pt x="1132162" y="5560454"/>
                  </a:moveTo>
                  <a:lnTo>
                    <a:pt x="2283391" y="12700"/>
                  </a:lnTo>
                  <a:lnTo>
                    <a:pt x="552736" y="12700"/>
                  </a:lnTo>
                  <a:cubicBezTo>
                    <a:pt x="569255" y="560360"/>
                    <a:pt x="573067" y="2477804"/>
                    <a:pt x="12700" y="5359688"/>
                  </a:cubicBezTo>
                  <a:cubicBezTo>
                    <a:pt x="363406" y="5395267"/>
                    <a:pt x="1132162" y="5560454"/>
                    <a:pt x="1132162" y="5560454"/>
                  </a:cubicBezTo>
                  <a:close/>
                </a:path>
              </a:pathLst>
            </a:custGeom>
            <a:gradFill flip="none" rotWithShape="1">
              <a:gsLst>
                <a:gs pos="3000">
                  <a:schemeClr val="accent5">
                    <a:alpha val="6000"/>
                  </a:schemeClr>
                </a:gs>
                <a:gs pos="100000">
                  <a:schemeClr val="accent5">
                    <a:alpha val="50000"/>
                  </a:schemeClr>
                </a:gs>
              </a:gsLst>
              <a:lin ang="5880000" scaled="0"/>
              <a:tileRect/>
            </a:gra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DF5F80F8-FA23-4496-B401-E10D70AC21A8}"/>
                </a:ext>
              </a:extLst>
            </p:cNvPr>
            <p:cNvSpPr/>
            <p:nvPr/>
          </p:nvSpPr>
          <p:spPr>
            <a:xfrm>
              <a:off x="5537084" y="-12700"/>
              <a:ext cx="6340653" cy="6455013"/>
            </a:xfrm>
            <a:custGeom>
              <a:avLst/>
              <a:gdLst>
                <a:gd name="connsiteX0" fmla="*/ 5080140 w 6340653"/>
                <a:gd name="connsiteY0" fmla="*/ 6446112 h 6455013"/>
                <a:gd name="connsiteX1" fmla="*/ 6334294 w 6340653"/>
                <a:gd name="connsiteY1" fmla="*/ 545112 h 6455013"/>
                <a:gd name="connsiteX2" fmla="*/ 3831070 w 6340653"/>
                <a:gd name="connsiteY2" fmla="*/ 12700 h 6455013"/>
                <a:gd name="connsiteX3" fmla="*/ 1151222 w 6340653"/>
                <a:gd name="connsiteY3" fmla="*/ 12700 h 6455013"/>
                <a:gd name="connsiteX4" fmla="*/ 12700 w 6340653"/>
                <a:gd name="connsiteY4" fmla="*/ 5369854 h 6455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40653" h="6455013">
                  <a:moveTo>
                    <a:pt x="5080140" y="6446112"/>
                  </a:moveTo>
                  <a:lnTo>
                    <a:pt x="6334294" y="545112"/>
                  </a:lnTo>
                  <a:lnTo>
                    <a:pt x="3831070" y="12700"/>
                  </a:lnTo>
                  <a:lnTo>
                    <a:pt x="1151222" y="12700"/>
                  </a:lnTo>
                  <a:lnTo>
                    <a:pt x="12700" y="536985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0" scaled="1"/>
            </a:gra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65F2E539-DDA4-47DC-A929-17C7DB4D8C88}"/>
                </a:ext>
              </a:extLst>
            </p:cNvPr>
            <p:cNvSpPr/>
            <p:nvPr/>
          </p:nvSpPr>
          <p:spPr>
            <a:xfrm>
              <a:off x="5830609" y="-12700"/>
              <a:ext cx="5756144" cy="6150052"/>
            </a:xfrm>
            <a:custGeom>
              <a:avLst/>
              <a:gdLst>
                <a:gd name="connsiteX0" fmla="*/ 5715476 w 5756143"/>
                <a:gd name="connsiteY0" fmla="*/ 764938 h 6150052"/>
                <a:gd name="connsiteX1" fmla="*/ 4579496 w 5756143"/>
                <a:gd name="connsiteY1" fmla="*/ 6113197 h 6150052"/>
                <a:gd name="connsiteX2" fmla="*/ 43196 w 5756143"/>
                <a:gd name="connsiteY2" fmla="*/ 5150027 h 6150052"/>
                <a:gd name="connsiteX3" fmla="*/ 1134704 w 5756143"/>
                <a:gd name="connsiteY3" fmla="*/ 12700 h 6150052"/>
                <a:gd name="connsiteX4" fmla="*/ 1109290 w 5756143"/>
                <a:gd name="connsiteY4" fmla="*/ 12700 h 6150052"/>
                <a:gd name="connsiteX5" fmla="*/ 12700 w 5756143"/>
                <a:gd name="connsiteY5" fmla="*/ 5169087 h 6150052"/>
                <a:gd name="connsiteX6" fmla="*/ 4598556 w 5756143"/>
                <a:gd name="connsiteY6" fmla="*/ 6143693 h 6150052"/>
                <a:gd name="connsiteX7" fmla="*/ 5743431 w 5756143"/>
                <a:gd name="connsiteY7" fmla="*/ 757314 h 6150052"/>
                <a:gd name="connsiteX8" fmla="*/ 5745972 w 5756143"/>
                <a:gd name="connsiteY8" fmla="*/ 744607 h 6150052"/>
                <a:gd name="connsiteX9" fmla="*/ 2299910 w 5756143"/>
                <a:gd name="connsiteY9" fmla="*/ 12700 h 6150052"/>
                <a:gd name="connsiteX10" fmla="*/ 2177925 w 5756143"/>
                <a:gd name="connsiteY10" fmla="*/ 12700 h 6150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756143" h="6150052">
                  <a:moveTo>
                    <a:pt x="5715476" y="764938"/>
                  </a:moveTo>
                  <a:lnTo>
                    <a:pt x="4579496" y="6113197"/>
                  </a:lnTo>
                  <a:lnTo>
                    <a:pt x="43196" y="5150027"/>
                  </a:lnTo>
                  <a:lnTo>
                    <a:pt x="1134704" y="12700"/>
                  </a:lnTo>
                  <a:lnTo>
                    <a:pt x="1109290" y="12700"/>
                  </a:lnTo>
                  <a:lnTo>
                    <a:pt x="12700" y="5169087"/>
                  </a:lnTo>
                  <a:lnTo>
                    <a:pt x="4598556" y="6143693"/>
                  </a:lnTo>
                  <a:lnTo>
                    <a:pt x="5743431" y="757314"/>
                  </a:lnTo>
                  <a:lnTo>
                    <a:pt x="5745972" y="744607"/>
                  </a:lnTo>
                  <a:lnTo>
                    <a:pt x="2299910" y="12700"/>
                  </a:lnTo>
                  <a:lnTo>
                    <a:pt x="2177925" y="12700"/>
                  </a:lnTo>
                  <a:close/>
                </a:path>
              </a:pathLst>
            </a:custGeom>
            <a:solidFill>
              <a:schemeClr val="bg1"/>
            </a:soli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76641E2E-882B-485E-AD7C-2BC054BEA52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 rot="720000">
            <a:off x="6384187" y="209524"/>
            <a:ext cx="4647699" cy="5472101"/>
          </a:xfrm>
          <a:custGeom>
            <a:avLst/>
            <a:gdLst>
              <a:gd name="connsiteX0" fmla="*/ 0 w 4643879"/>
              <a:gd name="connsiteY0" fmla="*/ 5462044 h 5462044"/>
              <a:gd name="connsiteX1" fmla="*/ 1160970 w 4643879"/>
              <a:gd name="connsiteY1" fmla="*/ 0 h 5462044"/>
              <a:gd name="connsiteX2" fmla="*/ 4643879 w 4643879"/>
              <a:gd name="connsiteY2" fmla="*/ 0 h 5462044"/>
              <a:gd name="connsiteX3" fmla="*/ 3482909 w 4643879"/>
              <a:gd name="connsiteY3" fmla="*/ 5462044 h 5462044"/>
              <a:gd name="connsiteX4" fmla="*/ 0 w 4643879"/>
              <a:gd name="connsiteY4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4643879 w 4643879"/>
              <a:gd name="connsiteY2" fmla="*/ 0 h 5462044"/>
              <a:gd name="connsiteX3" fmla="*/ 3482909 w 4643879"/>
              <a:gd name="connsiteY3" fmla="*/ 5462044 h 5462044"/>
              <a:gd name="connsiteX4" fmla="*/ 0 w 4643879"/>
              <a:gd name="connsiteY4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1026146 w 4643879"/>
              <a:gd name="connsiteY2" fmla="*/ 8068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5006 w 4643879"/>
              <a:gd name="connsiteY1" fmla="*/ 210263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5006 w 4643879"/>
              <a:gd name="connsiteY1" fmla="*/ 210263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4634592 w 4643879"/>
              <a:gd name="connsiteY4" fmla="*/ 5460922 h 5462044"/>
              <a:gd name="connsiteX5" fmla="*/ 0 w 4643879"/>
              <a:gd name="connsiteY5" fmla="*/ 5462044 h 5462044"/>
              <a:gd name="connsiteX0" fmla="*/ 0 w 4647218"/>
              <a:gd name="connsiteY0" fmla="*/ 5467184 h 5467184"/>
              <a:gd name="connsiteX1" fmla="*/ 8345 w 4647218"/>
              <a:gd name="connsiteY1" fmla="*/ 210263 h 5467184"/>
              <a:gd name="connsiteX2" fmla="*/ 1032823 w 4647218"/>
              <a:gd name="connsiteY2" fmla="*/ 2927 h 5467184"/>
              <a:gd name="connsiteX3" fmla="*/ 4647218 w 4647218"/>
              <a:gd name="connsiteY3" fmla="*/ 0 h 5467184"/>
              <a:gd name="connsiteX4" fmla="*/ 4637931 w 4647218"/>
              <a:gd name="connsiteY4" fmla="*/ 5460922 h 5467184"/>
              <a:gd name="connsiteX5" fmla="*/ 0 w 4647218"/>
              <a:gd name="connsiteY5" fmla="*/ 5467184 h 5467184"/>
              <a:gd name="connsiteX0" fmla="*/ 0 w 4647218"/>
              <a:gd name="connsiteY0" fmla="*/ 5467184 h 5467184"/>
              <a:gd name="connsiteX1" fmla="*/ 8345 w 4647218"/>
              <a:gd name="connsiteY1" fmla="*/ 210263 h 5467184"/>
              <a:gd name="connsiteX2" fmla="*/ 1032823 w 4647218"/>
              <a:gd name="connsiteY2" fmla="*/ 2927 h 5467184"/>
              <a:gd name="connsiteX3" fmla="*/ 4647218 w 4647218"/>
              <a:gd name="connsiteY3" fmla="*/ 0 h 5467184"/>
              <a:gd name="connsiteX4" fmla="*/ 4637931 w 4647218"/>
              <a:gd name="connsiteY4" fmla="*/ 5460922 h 5467184"/>
              <a:gd name="connsiteX5" fmla="*/ 0 w 4647218"/>
              <a:gd name="connsiteY5" fmla="*/ 5467184 h 5467184"/>
              <a:gd name="connsiteX0" fmla="*/ 0 w 4647218"/>
              <a:gd name="connsiteY0" fmla="*/ 5472101 h 5472101"/>
              <a:gd name="connsiteX1" fmla="*/ 8345 w 4647218"/>
              <a:gd name="connsiteY1" fmla="*/ 215180 h 5472101"/>
              <a:gd name="connsiteX2" fmla="*/ 1048878 w 4647218"/>
              <a:gd name="connsiteY2" fmla="*/ 0 h 5472101"/>
              <a:gd name="connsiteX3" fmla="*/ 4647218 w 4647218"/>
              <a:gd name="connsiteY3" fmla="*/ 4917 h 5472101"/>
              <a:gd name="connsiteX4" fmla="*/ 4637931 w 4647218"/>
              <a:gd name="connsiteY4" fmla="*/ 5465839 h 5472101"/>
              <a:gd name="connsiteX5" fmla="*/ 0 w 4647218"/>
              <a:gd name="connsiteY5" fmla="*/ 5472101 h 5472101"/>
              <a:gd name="connsiteX0" fmla="*/ 0 w 4647218"/>
              <a:gd name="connsiteY0" fmla="*/ 5472101 h 5472101"/>
              <a:gd name="connsiteX1" fmla="*/ 5908 w 4647218"/>
              <a:gd name="connsiteY1" fmla="*/ 224560 h 5472101"/>
              <a:gd name="connsiteX2" fmla="*/ 1048878 w 4647218"/>
              <a:gd name="connsiteY2" fmla="*/ 0 h 5472101"/>
              <a:gd name="connsiteX3" fmla="*/ 4647218 w 4647218"/>
              <a:gd name="connsiteY3" fmla="*/ 4917 h 5472101"/>
              <a:gd name="connsiteX4" fmla="*/ 4637931 w 4647218"/>
              <a:gd name="connsiteY4" fmla="*/ 5465839 h 5472101"/>
              <a:gd name="connsiteX5" fmla="*/ 0 w 4647218"/>
              <a:gd name="connsiteY5" fmla="*/ 5472101 h 5472101"/>
              <a:gd name="connsiteX0" fmla="*/ 481 w 4647699"/>
              <a:gd name="connsiteY0" fmla="*/ 5472101 h 5472101"/>
              <a:gd name="connsiteX1" fmla="*/ 1250 w 4647699"/>
              <a:gd name="connsiteY1" fmla="*/ 221221 h 5472101"/>
              <a:gd name="connsiteX2" fmla="*/ 1049359 w 4647699"/>
              <a:gd name="connsiteY2" fmla="*/ 0 h 5472101"/>
              <a:gd name="connsiteX3" fmla="*/ 4647699 w 4647699"/>
              <a:gd name="connsiteY3" fmla="*/ 4917 h 5472101"/>
              <a:gd name="connsiteX4" fmla="*/ 4638412 w 4647699"/>
              <a:gd name="connsiteY4" fmla="*/ 5465839 h 5472101"/>
              <a:gd name="connsiteX5" fmla="*/ 481 w 4647699"/>
              <a:gd name="connsiteY5" fmla="*/ 5472101 h 5472101"/>
              <a:gd name="connsiteX0" fmla="*/ 481 w 4647699"/>
              <a:gd name="connsiteY0" fmla="*/ 5472101 h 5472101"/>
              <a:gd name="connsiteX1" fmla="*/ 1250 w 4647699"/>
              <a:gd name="connsiteY1" fmla="*/ 221221 h 5472101"/>
              <a:gd name="connsiteX2" fmla="*/ 1049359 w 4647699"/>
              <a:gd name="connsiteY2" fmla="*/ 0 h 5472101"/>
              <a:gd name="connsiteX3" fmla="*/ 4647699 w 4647699"/>
              <a:gd name="connsiteY3" fmla="*/ 4917 h 5472101"/>
              <a:gd name="connsiteX4" fmla="*/ 4643537 w 4647699"/>
              <a:gd name="connsiteY4" fmla="*/ 5464749 h 5472101"/>
              <a:gd name="connsiteX5" fmla="*/ 481 w 4647699"/>
              <a:gd name="connsiteY5" fmla="*/ 5472101 h 5472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47699" h="5472101">
                <a:moveTo>
                  <a:pt x="481" y="5472101"/>
                </a:moveTo>
                <a:cubicBezTo>
                  <a:pt x="4478" y="3656033"/>
                  <a:pt x="-2747" y="2037289"/>
                  <a:pt x="1250" y="221221"/>
                </a:cubicBezTo>
                <a:lnTo>
                  <a:pt x="1049359" y="0"/>
                </a:lnTo>
                <a:lnTo>
                  <a:pt x="4647699" y="4917"/>
                </a:lnTo>
                <a:cubicBezTo>
                  <a:pt x="4644603" y="1825224"/>
                  <a:pt x="4646633" y="3644442"/>
                  <a:pt x="4643537" y="5464749"/>
                </a:cubicBezTo>
                <a:lnTo>
                  <a:pt x="481" y="5472101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58144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aphic 16">
            <a:extLst>
              <a:ext uri="{FF2B5EF4-FFF2-40B4-BE49-F238E27FC236}">
                <a16:creationId xmlns:a16="http://schemas.microsoft.com/office/drawing/2014/main" id="{AD4D64B1-E729-4A4C-8FF7-134EACCE9ED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57668185-4891-4CEF-B849-B73B1AD90FDE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2A3C1BE6-5446-49A0-9C65-D92077D0E911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7C1B33-ECEC-4E34-B218-27830F70B2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31CE7A-B999-4982-BCDD-EEC4E9A23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317B1B-B559-4F47-A9AB-834EB93A8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3F3C396-D7E8-4134-99CB-83AC5015781D}"/>
              </a:ext>
            </a:extLst>
          </p:cNvPr>
          <p:cNvGrpSpPr/>
          <p:nvPr userDrawn="1"/>
        </p:nvGrpSpPr>
        <p:grpSpPr>
          <a:xfrm flipH="1">
            <a:off x="7321677" y="587196"/>
            <a:ext cx="4885313" cy="1632656"/>
            <a:chOff x="-26126" y="587196"/>
            <a:chExt cx="4885313" cy="1632656"/>
          </a:xfrm>
        </p:grpSpPr>
        <p:sp>
          <p:nvSpPr>
            <p:cNvPr id="11" name="Graphic 23">
              <a:extLst>
                <a:ext uri="{FF2B5EF4-FFF2-40B4-BE49-F238E27FC236}">
                  <a16:creationId xmlns:a16="http://schemas.microsoft.com/office/drawing/2014/main" id="{545A4C09-DA17-4F53-9893-7152B53CD712}"/>
                </a:ext>
              </a:extLst>
            </p:cNvPr>
            <p:cNvSpPr/>
            <p:nvPr userDrawn="1"/>
          </p:nvSpPr>
          <p:spPr>
            <a:xfrm>
              <a:off x="-24517" y="970945"/>
              <a:ext cx="4593600" cy="1238400"/>
            </a:xfrm>
            <a:custGeom>
              <a:avLst/>
              <a:gdLst>
                <a:gd name="connsiteX0" fmla="*/ 3451384 w 3457575"/>
                <a:gd name="connsiteY0" fmla="*/ 842439 h 942975"/>
                <a:gd name="connsiteX1" fmla="*/ 3367564 w 3457575"/>
                <a:gd name="connsiteY1" fmla="*/ 44244 h 942975"/>
                <a:gd name="connsiteX2" fmla="*/ 7144 w 3457575"/>
                <a:gd name="connsiteY2" fmla="*/ 129969 h 942975"/>
                <a:gd name="connsiteX3" fmla="*/ 7144 w 3457575"/>
                <a:gd name="connsiteY3" fmla="*/ 936736 h 942975"/>
                <a:gd name="connsiteX4" fmla="*/ 3451384 w 3457575"/>
                <a:gd name="connsiteY4" fmla="*/ 842439 h 942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7575" h="942975">
                  <a:moveTo>
                    <a:pt x="3451384" y="842439"/>
                  </a:moveTo>
                  <a:lnTo>
                    <a:pt x="3367564" y="44244"/>
                  </a:lnTo>
                  <a:cubicBezTo>
                    <a:pt x="3367564" y="44244"/>
                    <a:pt x="2172176" y="-81486"/>
                    <a:pt x="7144" y="129969"/>
                  </a:cubicBezTo>
                  <a:lnTo>
                    <a:pt x="7144" y="936736"/>
                  </a:lnTo>
                  <a:cubicBezTo>
                    <a:pt x="1989296" y="739569"/>
                    <a:pt x="3451384" y="842439"/>
                    <a:pt x="3451384" y="842439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alpha val="10000"/>
                  </a:schemeClr>
                </a:gs>
                <a:gs pos="88000">
                  <a:schemeClr val="accent2">
                    <a:alpha val="50000"/>
                  </a:schemeClr>
                </a:gs>
              </a:gsLst>
              <a:lin ang="1080000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2" name="Graphic 6">
              <a:extLst>
                <a:ext uri="{FF2B5EF4-FFF2-40B4-BE49-F238E27FC236}">
                  <a16:creationId xmlns:a16="http://schemas.microsoft.com/office/drawing/2014/main" id="{2D92C53E-EB06-4CBC-A335-BC3156E96896}"/>
                </a:ext>
              </a:extLst>
            </p:cNvPr>
            <p:cNvSpPr/>
            <p:nvPr userDrawn="1"/>
          </p:nvSpPr>
          <p:spPr>
            <a:xfrm>
              <a:off x="-26126" y="587196"/>
              <a:ext cx="4885313" cy="1632656"/>
            </a:xfrm>
            <a:custGeom>
              <a:avLst/>
              <a:gdLst>
                <a:gd name="connsiteX0" fmla="*/ 12607 w 4885312"/>
                <a:gd name="connsiteY0" fmla="*/ 1627544 h 1632656"/>
                <a:gd name="connsiteX1" fmla="*/ 4876404 w 4885312"/>
                <a:gd name="connsiteY1" fmla="*/ 1073201 h 1632656"/>
                <a:gd name="connsiteX2" fmla="*/ 4765029 w 4885312"/>
                <a:gd name="connsiteY2" fmla="*/ 12607 h 1632656"/>
                <a:gd name="connsiteX3" fmla="*/ 12607 w 4885312"/>
                <a:gd name="connsiteY3" fmla="*/ 554294 h 1632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85312" h="1632656">
                  <a:moveTo>
                    <a:pt x="12607" y="1627544"/>
                  </a:moveTo>
                  <a:lnTo>
                    <a:pt x="4876404" y="1073201"/>
                  </a:lnTo>
                  <a:lnTo>
                    <a:pt x="4765029" y="12607"/>
                  </a:lnTo>
                  <a:lnTo>
                    <a:pt x="12607" y="554294"/>
                  </a:lnTo>
                  <a:close/>
                </a:path>
              </a:pathLst>
            </a:custGeom>
            <a:gradFill flip="none" rotWithShape="1">
              <a:gsLst>
                <a:gs pos="9000">
                  <a:schemeClr val="accent1"/>
                </a:gs>
                <a:gs pos="100000">
                  <a:schemeClr val="accent2"/>
                </a:gs>
              </a:gsLst>
              <a:lin ang="360000" scaled="0"/>
              <a:tileRect/>
            </a:gradFill>
            <a:ln w="126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16" name="Title 1">
            <a:extLst>
              <a:ext uri="{FF2B5EF4-FFF2-40B4-BE49-F238E27FC236}">
                <a16:creationId xmlns:a16="http://schemas.microsoft.com/office/drawing/2014/main" id="{D3A443B5-C60C-4149-99AA-5309F8B41C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360000">
            <a:off x="7354844" y="895259"/>
            <a:ext cx="4735459" cy="1012583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Text Layout 2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D901BA76-252C-47D8-A48A-ECBA799BFCC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879053" y="2442380"/>
            <a:ext cx="3913632" cy="804672"/>
          </a:xfr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</p:spPr>
        <p:txBody>
          <a:bodyPr lIns="144000" tIns="108000" rIns="108000" bIns="108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9D30E37C-4282-4FD1-9238-5F541F189EC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32841" y="3401290"/>
            <a:ext cx="4347933" cy="693295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Clr>
                <a:schemeClr val="accent2"/>
              </a:buClr>
              <a:buNone/>
              <a:defRPr sz="1600">
                <a:solidFill>
                  <a:schemeClr val="accent4"/>
                </a:solidFill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0" name="Text Placeholder 16">
            <a:extLst>
              <a:ext uri="{FF2B5EF4-FFF2-40B4-BE49-F238E27FC236}">
                <a16:creationId xmlns:a16="http://schemas.microsoft.com/office/drawing/2014/main" id="{2B21A588-9CF1-4122-959A-D1A3DA672BD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932841" y="4200309"/>
            <a:ext cx="4347933" cy="1408743"/>
          </a:xfrm>
        </p:spPr>
        <p:txBody>
          <a:bodyPr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2"/>
              </a:buClr>
              <a:defRPr sz="1600">
                <a:solidFill>
                  <a:schemeClr val="accent4"/>
                </a:solidFill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grpSp>
        <p:nvGrpSpPr>
          <p:cNvPr id="22" name="Graphic 20">
            <a:extLst>
              <a:ext uri="{FF2B5EF4-FFF2-40B4-BE49-F238E27FC236}">
                <a16:creationId xmlns:a16="http://schemas.microsoft.com/office/drawing/2014/main" id="{15D5C0A2-3C70-442D-AAF6-E16ADACDBF4F}"/>
              </a:ext>
            </a:extLst>
          </p:cNvPr>
          <p:cNvGrpSpPr/>
          <p:nvPr/>
        </p:nvGrpSpPr>
        <p:grpSpPr>
          <a:xfrm>
            <a:off x="-12667" y="-12667"/>
            <a:ext cx="6418971" cy="6160919"/>
            <a:chOff x="-12667" y="-12667"/>
            <a:chExt cx="6418971" cy="6160919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BA690C0-CF33-41CB-B76C-FC462F39BB66}"/>
                </a:ext>
              </a:extLst>
            </p:cNvPr>
            <p:cNvSpPr/>
            <p:nvPr/>
          </p:nvSpPr>
          <p:spPr>
            <a:xfrm>
              <a:off x="0" y="4388743"/>
              <a:ext cx="6396137" cy="1759509"/>
            </a:xfrm>
            <a:custGeom>
              <a:avLst/>
              <a:gdLst>
                <a:gd name="connsiteX0" fmla="*/ 6346644 w 6418971"/>
                <a:gd name="connsiteY0" fmla="*/ 12667 h 1776000"/>
                <a:gd name="connsiteX1" fmla="*/ 12667 w 6418971"/>
                <a:gd name="connsiteY1" fmla="*/ 456667 h 1776000"/>
                <a:gd name="connsiteX2" fmla="*/ 12667 w 6418971"/>
                <a:gd name="connsiteY2" fmla="*/ 1772176 h 1776000"/>
                <a:gd name="connsiteX3" fmla="*/ 6408804 w 6418971"/>
                <a:gd name="connsiteY3" fmla="*/ 909547 h 1776000"/>
                <a:gd name="connsiteX4" fmla="*/ 6346644 w 6418971"/>
                <a:gd name="connsiteY4" fmla="*/ 12667 h 1776000"/>
                <a:gd name="connsiteX0" fmla="*/ 6333977 w 6396137"/>
                <a:gd name="connsiteY0" fmla="*/ 0 h 1759509"/>
                <a:gd name="connsiteX1" fmla="*/ 0 w 6396137"/>
                <a:gd name="connsiteY1" fmla="*/ 444000 h 1759509"/>
                <a:gd name="connsiteX2" fmla="*/ 0 w 6396137"/>
                <a:gd name="connsiteY2" fmla="*/ 1759509 h 1759509"/>
                <a:gd name="connsiteX3" fmla="*/ 6396137 w 6396137"/>
                <a:gd name="connsiteY3" fmla="*/ 834832 h 1759509"/>
                <a:gd name="connsiteX4" fmla="*/ 6333977 w 6396137"/>
                <a:gd name="connsiteY4" fmla="*/ 0 h 1759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96137" h="1759509">
                  <a:moveTo>
                    <a:pt x="6333977" y="0"/>
                  </a:moveTo>
                  <a:lnTo>
                    <a:pt x="0" y="444000"/>
                  </a:lnTo>
                  <a:lnTo>
                    <a:pt x="0" y="1759509"/>
                  </a:lnTo>
                  <a:cubicBezTo>
                    <a:pt x="1074480" y="1438560"/>
                    <a:pt x="3085166" y="949003"/>
                    <a:pt x="6396137" y="834832"/>
                  </a:cubicBezTo>
                  <a:cubicBezTo>
                    <a:pt x="6369497" y="303301"/>
                    <a:pt x="6333977" y="0"/>
                    <a:pt x="6333977" y="0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alpha val="50000"/>
                  </a:schemeClr>
                </a:gs>
                <a:gs pos="100000">
                  <a:schemeClr val="accent5">
                    <a:alpha val="6000"/>
                  </a:schemeClr>
                </a:gs>
              </a:gsLst>
              <a:lin ang="10800000" scaled="1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36D855DB-2DC5-479D-94A0-542899B6911B}"/>
                </a:ext>
              </a:extLst>
            </p:cNvPr>
            <p:cNvSpPr/>
            <p:nvPr/>
          </p:nvSpPr>
          <p:spPr>
            <a:xfrm>
              <a:off x="-12667" y="-12667"/>
              <a:ext cx="6418971" cy="5683200"/>
            </a:xfrm>
            <a:custGeom>
              <a:avLst/>
              <a:gdLst>
                <a:gd name="connsiteX0" fmla="*/ 12667 w 6418971"/>
                <a:gd name="connsiteY0" fmla="*/ 5681913 h 5683200"/>
                <a:gd name="connsiteX1" fmla="*/ 6408804 w 6418971"/>
                <a:gd name="connsiteY1" fmla="*/ 5234107 h 5683200"/>
                <a:gd name="connsiteX2" fmla="*/ 6043456 w 6418971"/>
                <a:gd name="connsiteY2" fmla="*/ 12667 h 5683200"/>
                <a:gd name="connsiteX3" fmla="*/ 12667 w 6418971"/>
                <a:gd name="connsiteY3" fmla="*/ 12667 h 5683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18971" h="5683200">
                  <a:moveTo>
                    <a:pt x="12667" y="5681913"/>
                  </a:moveTo>
                  <a:lnTo>
                    <a:pt x="6408804" y="5234107"/>
                  </a:lnTo>
                  <a:lnTo>
                    <a:pt x="6043456" y="12667"/>
                  </a:lnTo>
                  <a:lnTo>
                    <a:pt x="12667" y="12667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8400000" scaled="0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C2DADFD8-5DEE-449A-A576-39F98BB2A88B}"/>
                </a:ext>
              </a:extLst>
            </p:cNvPr>
            <p:cNvSpPr/>
            <p:nvPr/>
          </p:nvSpPr>
          <p:spPr>
            <a:xfrm>
              <a:off x="-12667" y="-12667"/>
              <a:ext cx="6114514" cy="5404114"/>
            </a:xfrm>
            <a:custGeom>
              <a:avLst/>
              <a:gdLst>
                <a:gd name="connsiteX0" fmla="*/ 6080244 w 6114514"/>
                <a:gd name="connsiteY0" fmla="*/ 4942336 h 5404114"/>
                <a:gd name="connsiteX1" fmla="*/ 12667 w 6114514"/>
                <a:gd name="connsiteY1" fmla="*/ 5367307 h 5404114"/>
                <a:gd name="connsiteX2" fmla="*/ 12667 w 6114514"/>
                <a:gd name="connsiteY2" fmla="*/ 5392679 h 5404114"/>
                <a:gd name="connsiteX3" fmla="*/ 6095467 w 6114514"/>
                <a:gd name="connsiteY3" fmla="*/ 4966439 h 5404114"/>
                <a:gd name="connsiteX4" fmla="*/ 6108153 w 6114514"/>
                <a:gd name="connsiteY4" fmla="*/ 4966439 h 5404114"/>
                <a:gd name="connsiteX5" fmla="*/ 5761833 w 6114514"/>
                <a:gd name="connsiteY5" fmla="*/ 12667 h 5404114"/>
                <a:gd name="connsiteX6" fmla="*/ 5736462 w 6114514"/>
                <a:gd name="connsiteY6" fmla="*/ 12667 h 5404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114514" h="5404114">
                  <a:moveTo>
                    <a:pt x="6080244" y="4942336"/>
                  </a:moveTo>
                  <a:lnTo>
                    <a:pt x="12667" y="5367307"/>
                  </a:lnTo>
                  <a:lnTo>
                    <a:pt x="12667" y="5392679"/>
                  </a:lnTo>
                  <a:lnTo>
                    <a:pt x="6095467" y="4966439"/>
                  </a:lnTo>
                  <a:lnTo>
                    <a:pt x="6108153" y="4966439"/>
                  </a:lnTo>
                  <a:lnTo>
                    <a:pt x="5761833" y="12667"/>
                  </a:lnTo>
                  <a:lnTo>
                    <a:pt x="5736462" y="12667"/>
                  </a:lnTo>
                  <a:close/>
                </a:path>
              </a:pathLst>
            </a:custGeom>
            <a:solidFill>
              <a:schemeClr val="bg1"/>
            </a:soli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BBA8375B-3CE5-468D-91DF-8151963A953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-694" y="0"/>
            <a:ext cx="6065966" cy="5355825"/>
          </a:xfrm>
          <a:custGeom>
            <a:avLst/>
            <a:gdLst>
              <a:gd name="connsiteX0" fmla="*/ 0 w 5738813"/>
              <a:gd name="connsiteY0" fmla="*/ 5403850 h 5403850"/>
              <a:gd name="connsiteX1" fmla="*/ 1350963 w 5738813"/>
              <a:gd name="connsiteY1" fmla="*/ 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38813"/>
              <a:gd name="connsiteY0" fmla="*/ 5403850 h 5403850"/>
              <a:gd name="connsiteX1" fmla="*/ 11560 w 5738813"/>
              <a:gd name="connsiteY1" fmla="*/ 644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46572"/>
              <a:gd name="connsiteY0" fmla="*/ 5397410 h 5397410"/>
              <a:gd name="connsiteX1" fmla="*/ 11560 w 5746572"/>
              <a:gd name="connsiteY1" fmla="*/ 0 h 5397410"/>
              <a:gd name="connsiteX2" fmla="*/ 5746572 w 5746572"/>
              <a:gd name="connsiteY2" fmla="*/ 6439 h 5397410"/>
              <a:gd name="connsiteX3" fmla="*/ 5738813 w 5746572"/>
              <a:gd name="connsiteY3" fmla="*/ 5397410 h 5397410"/>
              <a:gd name="connsiteX4" fmla="*/ 0 w 5746572"/>
              <a:gd name="connsiteY4" fmla="*/ 5397410 h 5397410"/>
              <a:gd name="connsiteX0" fmla="*/ 0 w 6092996"/>
              <a:gd name="connsiteY0" fmla="*/ 5397410 h 5397410"/>
              <a:gd name="connsiteX1" fmla="*/ 11560 w 6092996"/>
              <a:gd name="connsiteY1" fmla="*/ 0 h 5397410"/>
              <a:gd name="connsiteX2" fmla="*/ 5746572 w 6092996"/>
              <a:gd name="connsiteY2" fmla="*/ 6439 h 5397410"/>
              <a:gd name="connsiteX3" fmla="*/ 6092982 w 6092996"/>
              <a:gd name="connsiteY3" fmla="*/ 4940210 h 5397410"/>
              <a:gd name="connsiteX4" fmla="*/ 0 w 6092996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408602 h 5408602"/>
              <a:gd name="connsiteX1" fmla="*/ 11560 w 6092982"/>
              <a:gd name="connsiteY1" fmla="*/ 0 h 5408602"/>
              <a:gd name="connsiteX2" fmla="*/ 5746572 w 6092982"/>
              <a:gd name="connsiteY2" fmla="*/ 6439 h 5408602"/>
              <a:gd name="connsiteX3" fmla="*/ 6092982 w 6092982"/>
              <a:gd name="connsiteY3" fmla="*/ 4940210 h 5408602"/>
              <a:gd name="connsiteX4" fmla="*/ 0 w 6092982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46572 w 6065273"/>
              <a:gd name="connsiteY2" fmla="*/ 6439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12034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841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693 w 6065966"/>
              <a:gd name="connsiteY0" fmla="*/ 5408602 h 5408602"/>
              <a:gd name="connsiteX1" fmla="*/ 1170 w 6065966"/>
              <a:gd name="connsiteY1" fmla="*/ 0 h 5408602"/>
              <a:gd name="connsiteX2" fmla="*/ 5725098 w 6065966"/>
              <a:gd name="connsiteY2" fmla="*/ 841 h 5408602"/>
              <a:gd name="connsiteX3" fmla="*/ 6065966 w 6065966"/>
              <a:gd name="connsiteY3" fmla="*/ 4979386 h 5408602"/>
              <a:gd name="connsiteX4" fmla="*/ 693 w 6065966"/>
              <a:gd name="connsiteY4" fmla="*/ 5408602 h 540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65966" h="5408602">
                <a:moveTo>
                  <a:pt x="693" y="5408602"/>
                </a:moveTo>
                <a:cubicBezTo>
                  <a:pt x="4546" y="3609465"/>
                  <a:pt x="-2683" y="1799137"/>
                  <a:pt x="1170" y="0"/>
                </a:cubicBezTo>
                <a:lnTo>
                  <a:pt x="5725098" y="841"/>
                </a:lnTo>
                <a:lnTo>
                  <a:pt x="6065966" y="4979386"/>
                </a:lnTo>
                <a:lnTo>
                  <a:pt x="693" y="5408602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214248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aphic 16">
            <a:extLst>
              <a:ext uri="{FF2B5EF4-FFF2-40B4-BE49-F238E27FC236}">
                <a16:creationId xmlns:a16="http://schemas.microsoft.com/office/drawing/2014/main" id="{6E486D59-536F-433A-BA1F-E5D8171D28EE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A58001F8-106A-42FB-834D-9A42C409CE0E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12C44DFF-8C15-44EB-9668-D72BDBCAC7EB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CEAA8A-68C1-422B-827F-B9BB0A5DBA9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032739" y="2647949"/>
            <a:ext cx="4593600" cy="600075"/>
          </a:xfrm>
        </p:spPr>
        <p:txBody>
          <a:bodyPr anchor="b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Section 1 Title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EF9F20-7EC3-4301-8D75-2F88B498A5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30139" y="3248025"/>
            <a:ext cx="4573338" cy="2311872"/>
          </a:xfrm>
        </p:spPr>
        <p:txBody>
          <a:bodyPr>
            <a:normAutofit/>
          </a:bodyPr>
          <a:lstStyle>
            <a:lvl1pPr>
              <a:buClr>
                <a:schemeClr val="accent2"/>
              </a:buClr>
              <a:defRPr sz="1600">
                <a:latin typeface="+mn-lt"/>
              </a:defRPr>
            </a:lvl1pPr>
            <a:lvl2pPr>
              <a:buClr>
                <a:schemeClr val="accent2"/>
              </a:buClr>
              <a:defRPr sz="1600">
                <a:latin typeface="+mn-lt"/>
              </a:defRPr>
            </a:lvl2pPr>
            <a:lvl3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3pPr>
            <a:lvl4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4pPr>
            <a:lvl5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01F359F-D118-4F66-A9AB-3A95DC285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68CC05F-AFDC-44E7-8014-867EBAC64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0" name="Graphic 23">
            <a:extLst>
              <a:ext uri="{FF2B5EF4-FFF2-40B4-BE49-F238E27FC236}">
                <a16:creationId xmlns:a16="http://schemas.microsoft.com/office/drawing/2014/main" id="{69BE7BF4-3069-409E-BFA9-64375BC3D04B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1" name="Graphic 6">
            <a:extLst>
              <a:ext uri="{FF2B5EF4-FFF2-40B4-BE49-F238E27FC236}">
                <a16:creationId xmlns:a16="http://schemas.microsoft.com/office/drawing/2014/main" id="{F3C766CD-B979-4D7C-8A2C-417E79767E3A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D10447CE-8352-418F-9BA9-B6C2160B93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0561" y="849316"/>
            <a:ext cx="3923299" cy="104249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Comparison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D440566B-A9B8-43D7-AF31-EC51D5850D0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207364" y="2647949"/>
            <a:ext cx="5076010" cy="600075"/>
          </a:xfrm>
        </p:spPr>
        <p:txBody>
          <a:bodyPr anchor="b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Section 1 Title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159211AA-05DE-48A1-97CC-3BE597E71490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207363" y="3248025"/>
            <a:ext cx="5073411" cy="2311872"/>
          </a:xfrm>
        </p:spPr>
        <p:txBody>
          <a:bodyPr>
            <a:normAutofit/>
          </a:bodyPr>
          <a:lstStyle>
            <a:lvl1pPr>
              <a:buClr>
                <a:schemeClr val="accent2"/>
              </a:buClr>
              <a:defRPr sz="1600">
                <a:latin typeface="+mn-lt"/>
              </a:defRPr>
            </a:lvl1pPr>
            <a:lvl2pPr>
              <a:buClr>
                <a:schemeClr val="accent2"/>
              </a:buClr>
              <a:defRPr sz="1600">
                <a:latin typeface="+mn-lt"/>
              </a:defRPr>
            </a:lvl2pPr>
            <a:lvl3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3pPr>
            <a:lvl4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4pPr>
            <a:lvl5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79FCC9E8-58D0-4280-842F-285B2710BA14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5676900" y="1374622"/>
            <a:ext cx="5202936" cy="1115568"/>
          </a:xfr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</p:spPr>
        <p:txBody>
          <a:bodyPr lIns="144000" tIns="108000" rIns="108000" bIns="108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0313A844-31D3-4D0D-8043-C498865AF65B}"/>
              </a:ext>
            </a:extLst>
          </p:cNvPr>
          <p:cNvSpPr/>
          <p:nvPr/>
        </p:nvSpPr>
        <p:spPr>
          <a:xfrm>
            <a:off x="4200902" y="5658793"/>
            <a:ext cx="1842058" cy="1206865"/>
          </a:xfrm>
          <a:custGeom>
            <a:avLst/>
            <a:gdLst>
              <a:gd name="connsiteX0" fmla="*/ 1838211 w 1842057"/>
              <a:gd name="connsiteY0" fmla="*/ 12668 h 1206865"/>
              <a:gd name="connsiteX1" fmla="*/ 1156014 w 1842057"/>
              <a:gd name="connsiteY1" fmla="*/ 331534 h 1206865"/>
              <a:gd name="connsiteX2" fmla="*/ 12668 w 1842057"/>
              <a:gd name="connsiteY2" fmla="*/ 1200477 h 1206865"/>
              <a:gd name="connsiteX3" fmla="*/ 557663 w 1842057"/>
              <a:gd name="connsiteY3" fmla="*/ 1200477 h 1206865"/>
              <a:gd name="connsiteX4" fmla="*/ 1389765 w 1842057"/>
              <a:gd name="connsiteY4" fmla="*/ 576719 h 1206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2057" h="1206865">
                <a:moveTo>
                  <a:pt x="1838211" y="12668"/>
                </a:moveTo>
                <a:lnTo>
                  <a:pt x="1156014" y="331534"/>
                </a:lnTo>
                <a:lnTo>
                  <a:pt x="12668" y="1200477"/>
                </a:lnTo>
                <a:lnTo>
                  <a:pt x="557663" y="1200477"/>
                </a:lnTo>
                <a:lnTo>
                  <a:pt x="1389765" y="576719"/>
                </a:lnTo>
                <a:close/>
              </a:path>
            </a:pathLst>
          </a:custGeom>
          <a:gradFill>
            <a:gsLst>
              <a:gs pos="0">
                <a:schemeClr val="bg2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8340000" scaled="0"/>
          </a:grad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8948DAA4-D083-418A-B253-F1F56A7613B3}"/>
              </a:ext>
            </a:extLst>
          </p:cNvPr>
          <p:cNvSpPr/>
          <p:nvPr/>
        </p:nvSpPr>
        <p:spPr>
          <a:xfrm>
            <a:off x="4406705" y="5524132"/>
            <a:ext cx="2045319" cy="1346608"/>
          </a:xfrm>
          <a:custGeom>
            <a:avLst/>
            <a:gdLst>
              <a:gd name="connsiteX0" fmla="*/ 12668 w 2045319"/>
              <a:gd name="connsiteY0" fmla="*/ 1335138 h 1346607"/>
              <a:gd name="connsiteX1" fmla="*/ 705027 w 2045319"/>
              <a:gd name="connsiteY1" fmla="*/ 1335138 h 1346607"/>
              <a:gd name="connsiteX2" fmla="*/ 2044013 w 2045319"/>
              <a:gd name="connsiteY2" fmla="*/ 342968 h 1346607"/>
              <a:gd name="connsiteX3" fmla="*/ 1800099 w 2045319"/>
              <a:gd name="connsiteY3" fmla="*/ 12668 h 1346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5319" h="1346607">
                <a:moveTo>
                  <a:pt x="12668" y="1335138"/>
                </a:moveTo>
                <a:lnTo>
                  <a:pt x="705027" y="1335138"/>
                </a:lnTo>
                <a:lnTo>
                  <a:pt x="2044013" y="342968"/>
                </a:lnTo>
                <a:lnTo>
                  <a:pt x="1800099" y="12668"/>
                </a:lnTo>
                <a:close/>
              </a:path>
            </a:pathLst>
          </a:custGeom>
          <a:blipFill>
            <a:blip r:embed="rId2"/>
            <a:srcRect/>
            <a:stretch>
              <a:fillRect l="-51458" t="10702" r="5240" b="-85592"/>
            </a:stretch>
          </a:blip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538970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Graphic 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7" name="Graphic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4A611E3-53E2-4E99-8C39-155C3C48E5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7870" y="842706"/>
            <a:ext cx="3960711" cy="106150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Chart Slide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0C72696B-274F-4123-B9CF-0349B48D182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2755778"/>
            <a:ext cx="2724912" cy="2267712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108000" rIns="108000" bIns="108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3" name="Chart Placeholder 21">
            <a:extLst>
              <a:ext uri="{FF2B5EF4-FFF2-40B4-BE49-F238E27FC236}">
                <a16:creationId xmlns:a16="http://schemas.microsoft.com/office/drawing/2014/main" id="{DD959D31-8095-4F0E-8AA3-33ABE262D130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5159375" y="1347788"/>
            <a:ext cx="6121400" cy="4090987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chart</a:t>
            </a:r>
            <a:endParaRPr lang="en-US" noProof="0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979844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Graphic 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7" name="Graphic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4A611E3-53E2-4E99-8C39-155C3C48E5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7870" y="842706"/>
            <a:ext cx="3960711" cy="106150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Table Slide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0C72696B-274F-4123-B9CF-0349B48D182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3314576"/>
            <a:ext cx="3200400" cy="170078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108000" rIns="108000" bIns="108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5" name="Table Placeholder 14">
            <a:extLst>
              <a:ext uri="{FF2B5EF4-FFF2-40B4-BE49-F238E27FC236}">
                <a16:creationId xmlns:a16="http://schemas.microsoft.com/office/drawing/2014/main" id="{7658F6E5-229A-4857-8140-782AA94211B5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5159375" y="1347788"/>
            <a:ext cx="6121400" cy="4090987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table</a:t>
            </a:r>
            <a:endParaRPr lang="en-US" noProof="0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FB4E85B-0FE6-4367-8B3F-4F3B5621BF3B}"/>
              </a:ext>
            </a:extLst>
          </p:cNvPr>
          <p:cNvSpPr/>
          <p:nvPr/>
        </p:nvSpPr>
        <p:spPr>
          <a:xfrm>
            <a:off x="2641930" y="5658793"/>
            <a:ext cx="1842058" cy="1206865"/>
          </a:xfrm>
          <a:custGeom>
            <a:avLst/>
            <a:gdLst>
              <a:gd name="connsiteX0" fmla="*/ 1838211 w 1842057"/>
              <a:gd name="connsiteY0" fmla="*/ 12668 h 1206865"/>
              <a:gd name="connsiteX1" fmla="*/ 1156014 w 1842057"/>
              <a:gd name="connsiteY1" fmla="*/ 331534 h 1206865"/>
              <a:gd name="connsiteX2" fmla="*/ 12668 w 1842057"/>
              <a:gd name="connsiteY2" fmla="*/ 1200477 h 1206865"/>
              <a:gd name="connsiteX3" fmla="*/ 557663 w 1842057"/>
              <a:gd name="connsiteY3" fmla="*/ 1200477 h 1206865"/>
              <a:gd name="connsiteX4" fmla="*/ 1389765 w 1842057"/>
              <a:gd name="connsiteY4" fmla="*/ 576719 h 1206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2057" h="1206865">
                <a:moveTo>
                  <a:pt x="1838211" y="12668"/>
                </a:moveTo>
                <a:lnTo>
                  <a:pt x="1156014" y="331534"/>
                </a:lnTo>
                <a:lnTo>
                  <a:pt x="12668" y="1200477"/>
                </a:lnTo>
                <a:lnTo>
                  <a:pt x="557663" y="1200477"/>
                </a:lnTo>
                <a:lnTo>
                  <a:pt x="1389765" y="576719"/>
                </a:lnTo>
                <a:close/>
              </a:path>
            </a:pathLst>
          </a:custGeom>
          <a:gradFill>
            <a:gsLst>
              <a:gs pos="0">
                <a:schemeClr val="bg2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8340000" scaled="0"/>
          </a:grad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6AC08F80-E4EE-498F-927C-7F97FBA89C96}"/>
              </a:ext>
            </a:extLst>
          </p:cNvPr>
          <p:cNvSpPr/>
          <p:nvPr/>
        </p:nvSpPr>
        <p:spPr>
          <a:xfrm>
            <a:off x="2847733" y="5524132"/>
            <a:ext cx="2045319" cy="1346608"/>
          </a:xfrm>
          <a:custGeom>
            <a:avLst/>
            <a:gdLst>
              <a:gd name="connsiteX0" fmla="*/ 12668 w 2045319"/>
              <a:gd name="connsiteY0" fmla="*/ 1335138 h 1346607"/>
              <a:gd name="connsiteX1" fmla="*/ 705027 w 2045319"/>
              <a:gd name="connsiteY1" fmla="*/ 1335138 h 1346607"/>
              <a:gd name="connsiteX2" fmla="*/ 2044013 w 2045319"/>
              <a:gd name="connsiteY2" fmla="*/ 342968 h 1346607"/>
              <a:gd name="connsiteX3" fmla="*/ 1800099 w 2045319"/>
              <a:gd name="connsiteY3" fmla="*/ 12668 h 1346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5319" h="1346607">
                <a:moveTo>
                  <a:pt x="12668" y="1335138"/>
                </a:moveTo>
                <a:lnTo>
                  <a:pt x="705027" y="1335138"/>
                </a:lnTo>
                <a:lnTo>
                  <a:pt x="2044013" y="342968"/>
                </a:lnTo>
                <a:lnTo>
                  <a:pt x="1800099" y="12668"/>
                </a:lnTo>
                <a:close/>
              </a:path>
            </a:pathLst>
          </a:custGeom>
          <a:blipFill>
            <a:blip r:embed="rId2"/>
            <a:srcRect/>
            <a:stretch>
              <a:fillRect l="-76814" t="10702" r="6336" b="-114608"/>
            </a:stretch>
          </a:blip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200568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aphic 16">
            <a:extLst>
              <a:ext uri="{FF2B5EF4-FFF2-40B4-BE49-F238E27FC236}">
                <a16:creationId xmlns:a16="http://schemas.microsoft.com/office/drawing/2014/main" id="{A6C11E25-2AF0-4EBF-905C-81BDCFB5E4C8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9D892266-5EB4-4DE9-BB23-F21047C71611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ADD8BBD5-9B7C-4CF3-9606-41DC9C0151B9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C97017C-1C1C-4B7D-A1F6-792FC58C8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47CDBA-2DF6-4122-86A8-F7C1A6444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grpSp>
        <p:nvGrpSpPr>
          <p:cNvPr id="9" name="Graphic 4">
            <a:extLst>
              <a:ext uri="{FF2B5EF4-FFF2-40B4-BE49-F238E27FC236}">
                <a16:creationId xmlns:a16="http://schemas.microsoft.com/office/drawing/2014/main" id="{EA075FD4-B92A-4706-AF9F-516E4D97661A}"/>
              </a:ext>
            </a:extLst>
          </p:cNvPr>
          <p:cNvGrpSpPr/>
          <p:nvPr/>
        </p:nvGrpSpPr>
        <p:grpSpPr>
          <a:xfrm>
            <a:off x="3101009" y="-12694"/>
            <a:ext cx="9094808" cy="5689901"/>
            <a:chOff x="227974" y="-12694"/>
            <a:chExt cx="11967843" cy="5689901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CC47232B-AA36-4054-91B9-8A58B1EB5A7C}"/>
                </a:ext>
              </a:extLst>
            </p:cNvPr>
            <p:cNvSpPr/>
            <p:nvPr/>
          </p:nvSpPr>
          <p:spPr>
            <a:xfrm>
              <a:off x="227974" y="-12694"/>
              <a:ext cx="2146414" cy="5677200"/>
            </a:xfrm>
            <a:custGeom>
              <a:avLst/>
              <a:gdLst>
                <a:gd name="connsiteX0" fmla="*/ 1684102 w 2146413"/>
                <a:gd name="connsiteY0" fmla="*/ 12694 h 5677200"/>
                <a:gd name="connsiteX1" fmla="*/ 12694 w 2146413"/>
                <a:gd name="connsiteY1" fmla="*/ 508020 h 5677200"/>
                <a:gd name="connsiteX2" fmla="*/ 1184966 w 2146413"/>
                <a:gd name="connsiteY2" fmla="*/ 5677194 h 5677200"/>
                <a:gd name="connsiteX3" fmla="*/ 2136246 w 2146413"/>
                <a:gd name="connsiteY3" fmla="*/ 5494304 h 5677200"/>
                <a:gd name="connsiteX4" fmla="*/ 1945736 w 2146413"/>
                <a:gd name="connsiteY4" fmla="*/ 12694 h 5677200"/>
                <a:gd name="connsiteX5" fmla="*/ 1684102 w 2146413"/>
                <a:gd name="connsiteY5" fmla="*/ 12694 h 567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46413" h="5677200">
                  <a:moveTo>
                    <a:pt x="1684102" y="12694"/>
                  </a:moveTo>
                  <a:cubicBezTo>
                    <a:pt x="1158295" y="151131"/>
                    <a:pt x="12694" y="508020"/>
                    <a:pt x="12694" y="508020"/>
                  </a:cubicBezTo>
                  <a:cubicBezTo>
                    <a:pt x="12694" y="508020"/>
                    <a:pt x="764574" y="1905094"/>
                    <a:pt x="1184966" y="5677194"/>
                  </a:cubicBezTo>
                  <a:cubicBezTo>
                    <a:pt x="1404688" y="5606070"/>
                    <a:pt x="2136246" y="5494304"/>
                    <a:pt x="2136246" y="5494304"/>
                  </a:cubicBezTo>
                  <a:cubicBezTo>
                    <a:pt x="2136246" y="5494304"/>
                    <a:pt x="1963517" y="568983"/>
                    <a:pt x="1945736" y="12694"/>
                  </a:cubicBezTo>
                  <a:lnTo>
                    <a:pt x="1684102" y="12694"/>
                  </a:lnTo>
                  <a:close/>
                </a:path>
              </a:pathLst>
            </a:custGeom>
            <a:gradFill>
              <a:gsLst>
                <a:gs pos="0">
                  <a:schemeClr val="accent5">
                    <a:alpha val="5000"/>
                  </a:schemeClr>
                </a:gs>
                <a:gs pos="100000">
                  <a:schemeClr val="accent5"/>
                </a:gs>
              </a:gsLst>
              <a:lin ang="36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A10FD2C3-F226-42E6-A01E-50BAFB037D89}"/>
                </a:ext>
              </a:extLst>
            </p:cNvPr>
            <p:cNvSpPr/>
            <p:nvPr/>
          </p:nvSpPr>
          <p:spPr>
            <a:xfrm>
              <a:off x="866818" y="-12694"/>
              <a:ext cx="11328999" cy="5689901"/>
            </a:xfrm>
            <a:custGeom>
              <a:avLst/>
              <a:gdLst>
                <a:gd name="connsiteX0" fmla="*/ 11322642 w 11328999"/>
                <a:gd name="connsiteY0" fmla="*/ 4653519 h 5689900"/>
                <a:gd name="connsiteX1" fmla="*/ 11322642 w 11328999"/>
                <a:gd name="connsiteY1" fmla="*/ 12694 h 5689900"/>
                <a:gd name="connsiteX2" fmla="*/ 12694 w 11328999"/>
                <a:gd name="connsiteY2" fmla="*/ 12694 h 5689900"/>
                <a:gd name="connsiteX3" fmla="*/ 560093 w 11328999"/>
                <a:gd name="connsiteY3" fmla="*/ 5689894 h 5689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328999" h="5689900">
                  <a:moveTo>
                    <a:pt x="11322642" y="4653519"/>
                  </a:moveTo>
                  <a:lnTo>
                    <a:pt x="11322642" y="12694"/>
                  </a:lnTo>
                  <a:lnTo>
                    <a:pt x="12694" y="12694"/>
                  </a:lnTo>
                  <a:lnTo>
                    <a:pt x="560093" y="5689894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36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D326E1C1-191D-4CBC-9151-C6FB8AFCA679}"/>
                </a:ext>
              </a:extLst>
            </p:cNvPr>
            <p:cNvSpPr/>
            <p:nvPr/>
          </p:nvSpPr>
          <p:spPr>
            <a:xfrm>
              <a:off x="1152583" y="-12694"/>
              <a:ext cx="11036884" cy="5410486"/>
            </a:xfrm>
            <a:custGeom>
              <a:avLst/>
              <a:gdLst>
                <a:gd name="connsiteX0" fmla="*/ 11036877 w 11036883"/>
                <a:gd name="connsiteY0" fmla="*/ 4372834 h 5410485"/>
                <a:gd name="connsiteX1" fmla="*/ 555013 w 11036883"/>
                <a:gd name="connsiteY1" fmla="*/ 5382538 h 5410485"/>
                <a:gd name="connsiteX2" fmla="*/ 38095 w 11036883"/>
                <a:gd name="connsiteY2" fmla="*/ 12694 h 5410485"/>
                <a:gd name="connsiteX3" fmla="*/ 12694 w 11036883"/>
                <a:gd name="connsiteY3" fmla="*/ 12694 h 5410485"/>
                <a:gd name="connsiteX4" fmla="*/ 530881 w 11036883"/>
                <a:gd name="connsiteY4" fmla="*/ 5396509 h 5410485"/>
                <a:gd name="connsiteX5" fmla="*/ 532151 w 11036883"/>
                <a:gd name="connsiteY5" fmla="*/ 5409209 h 5410485"/>
                <a:gd name="connsiteX6" fmla="*/ 11036877 w 11036883"/>
                <a:gd name="connsiteY6" fmla="*/ 4398236 h 5410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036883" h="5410485">
                  <a:moveTo>
                    <a:pt x="11036877" y="4372834"/>
                  </a:moveTo>
                  <a:lnTo>
                    <a:pt x="555013" y="5382538"/>
                  </a:lnTo>
                  <a:lnTo>
                    <a:pt x="38095" y="12694"/>
                  </a:lnTo>
                  <a:lnTo>
                    <a:pt x="12694" y="12694"/>
                  </a:lnTo>
                  <a:lnTo>
                    <a:pt x="530881" y="5396509"/>
                  </a:lnTo>
                  <a:lnTo>
                    <a:pt x="532151" y="5409209"/>
                  </a:lnTo>
                  <a:lnTo>
                    <a:pt x="11036877" y="4398236"/>
                  </a:lnTo>
                  <a:close/>
                </a:path>
              </a:pathLst>
            </a:custGeom>
            <a:solidFill>
              <a:schemeClr val="bg1"/>
            </a:soli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768D53E4-BBD0-4F2E-B5E9-1CDB627A84B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94969" y="2282951"/>
            <a:ext cx="3055579" cy="340271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vert="horz" lIns="144000" tIns="108000" rIns="108000" bIns="108000" rtlCol="0" anchor="ctr" anchorCtr="0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lang="en-US" sz="2000" b="1">
                <a:solidFill>
                  <a:schemeClr val="bg1"/>
                </a:solidFill>
              </a:defRPr>
            </a:lvl1pPr>
          </a:lstStyle>
          <a:p>
            <a:pPr marL="228600" lvl="0" indent="-228600"/>
            <a:r>
              <a:rPr lang="en-US" noProof="0"/>
              <a:t>EDIT MASTER TEXT STYLES</a:t>
            </a:r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C9B40841-64AD-4F36-A387-1216248472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703978" y="1"/>
            <a:ext cx="8495014" cy="5685664"/>
          </a:xfrm>
          <a:custGeom>
            <a:avLst/>
            <a:gdLst>
              <a:gd name="connsiteX0" fmla="*/ 0 w 10973163"/>
              <a:gd name="connsiteY0" fmla="*/ 0 h 5778507"/>
              <a:gd name="connsiteX1" fmla="*/ 10973163 w 10973163"/>
              <a:gd name="connsiteY1" fmla="*/ 0 h 5778507"/>
              <a:gd name="connsiteX2" fmla="*/ 10973163 w 10973163"/>
              <a:gd name="connsiteY2" fmla="*/ 4708234 h 5778507"/>
              <a:gd name="connsiteX3" fmla="*/ 637629 w 10973163"/>
              <a:gd name="connsiteY3" fmla="*/ 5778507 h 5778507"/>
              <a:gd name="connsiteX4" fmla="*/ 513924 w 10973163"/>
              <a:gd name="connsiteY4" fmla="*/ 5778507 h 5778507"/>
              <a:gd name="connsiteX5" fmla="*/ 0 w 10973163"/>
              <a:gd name="connsiteY5" fmla="*/ 11 h 5778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73163" h="5778507">
                <a:moveTo>
                  <a:pt x="0" y="0"/>
                </a:moveTo>
                <a:lnTo>
                  <a:pt x="10973163" y="0"/>
                </a:lnTo>
                <a:lnTo>
                  <a:pt x="10973163" y="4708234"/>
                </a:lnTo>
                <a:lnTo>
                  <a:pt x="637629" y="5778507"/>
                </a:lnTo>
                <a:lnTo>
                  <a:pt x="513924" y="5778507"/>
                </a:lnTo>
                <a:lnTo>
                  <a:pt x="0" y="11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5" name="Title 22">
            <a:extLst>
              <a:ext uri="{FF2B5EF4-FFF2-40B4-BE49-F238E27FC236}">
                <a16:creationId xmlns:a16="http://schemas.microsoft.com/office/drawing/2014/main" id="{A7AAB7EE-08F8-4859-95A3-BAB2909A0A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-61166" y="919125"/>
            <a:ext cx="3890555" cy="1091949"/>
          </a:xfrm>
          <a:custGeom>
            <a:avLst/>
            <a:gdLst>
              <a:gd name="connsiteX0" fmla="*/ 0 w 4011780"/>
              <a:gd name="connsiteY0" fmla="*/ 916770 h 916770"/>
              <a:gd name="connsiteX1" fmla="*/ 229193 w 4011780"/>
              <a:gd name="connsiteY1" fmla="*/ 0 h 916770"/>
              <a:gd name="connsiteX2" fmla="*/ 3782588 w 4011780"/>
              <a:gd name="connsiteY2" fmla="*/ 0 h 916770"/>
              <a:gd name="connsiteX3" fmla="*/ 4011780 w 4011780"/>
              <a:gd name="connsiteY3" fmla="*/ 916770 h 916770"/>
              <a:gd name="connsiteX4" fmla="*/ 0 w 4011780"/>
              <a:gd name="connsiteY4" fmla="*/ 916770 h 916770"/>
              <a:gd name="connsiteX0" fmla="*/ 0 w 4187844"/>
              <a:gd name="connsiteY0" fmla="*/ 916770 h 1051526"/>
              <a:gd name="connsiteX1" fmla="*/ 229193 w 4187844"/>
              <a:gd name="connsiteY1" fmla="*/ 0 h 1051526"/>
              <a:gd name="connsiteX2" fmla="*/ 3782588 w 4187844"/>
              <a:gd name="connsiteY2" fmla="*/ 0 h 1051526"/>
              <a:gd name="connsiteX3" fmla="*/ 4187844 w 4187844"/>
              <a:gd name="connsiteY3" fmla="*/ 1051526 h 1051526"/>
              <a:gd name="connsiteX4" fmla="*/ 0 w 4187844"/>
              <a:gd name="connsiteY4" fmla="*/ 916770 h 1051526"/>
              <a:gd name="connsiteX0" fmla="*/ 0 w 4187844"/>
              <a:gd name="connsiteY0" fmla="*/ 939936 h 1074692"/>
              <a:gd name="connsiteX1" fmla="*/ 229193 w 4187844"/>
              <a:gd name="connsiteY1" fmla="*/ 23166 h 1074692"/>
              <a:gd name="connsiteX2" fmla="*/ 4165479 w 4187844"/>
              <a:gd name="connsiteY2" fmla="*/ 0 h 1074692"/>
              <a:gd name="connsiteX3" fmla="*/ 4187844 w 4187844"/>
              <a:gd name="connsiteY3" fmla="*/ 1074692 h 1074692"/>
              <a:gd name="connsiteX4" fmla="*/ 0 w 4187844"/>
              <a:gd name="connsiteY4" fmla="*/ 939936 h 1074692"/>
              <a:gd name="connsiteX0" fmla="*/ 0 w 4860085"/>
              <a:gd name="connsiteY0" fmla="*/ 1101781 h 1101781"/>
              <a:gd name="connsiteX1" fmla="*/ 901434 w 4860085"/>
              <a:gd name="connsiteY1" fmla="*/ 23166 h 1101781"/>
              <a:gd name="connsiteX2" fmla="*/ 4837720 w 4860085"/>
              <a:gd name="connsiteY2" fmla="*/ 0 h 1101781"/>
              <a:gd name="connsiteX3" fmla="*/ 4860085 w 4860085"/>
              <a:gd name="connsiteY3" fmla="*/ 1074692 h 1101781"/>
              <a:gd name="connsiteX4" fmla="*/ 0 w 4860085"/>
              <a:gd name="connsiteY4" fmla="*/ 1101781 h 1101781"/>
              <a:gd name="connsiteX0" fmla="*/ 0 w 4860085"/>
              <a:gd name="connsiteY0" fmla="*/ 1101781 h 1101781"/>
              <a:gd name="connsiteX1" fmla="*/ 84487 w 4860085"/>
              <a:gd name="connsiteY1" fmla="*/ 53552 h 1101781"/>
              <a:gd name="connsiteX2" fmla="*/ 4837720 w 4860085"/>
              <a:gd name="connsiteY2" fmla="*/ 0 h 1101781"/>
              <a:gd name="connsiteX3" fmla="*/ 4860085 w 4860085"/>
              <a:gd name="connsiteY3" fmla="*/ 1074692 h 1101781"/>
              <a:gd name="connsiteX4" fmla="*/ 0 w 4860085"/>
              <a:gd name="connsiteY4" fmla="*/ 1101781 h 1101781"/>
              <a:gd name="connsiteX0" fmla="*/ 0 w 4886832"/>
              <a:gd name="connsiteY0" fmla="*/ 1098969 h 1098969"/>
              <a:gd name="connsiteX1" fmla="*/ 111234 w 4886832"/>
              <a:gd name="connsiteY1" fmla="*/ 53552 h 1098969"/>
              <a:gd name="connsiteX2" fmla="*/ 4864467 w 4886832"/>
              <a:gd name="connsiteY2" fmla="*/ 0 h 1098969"/>
              <a:gd name="connsiteX3" fmla="*/ 4886832 w 4886832"/>
              <a:gd name="connsiteY3" fmla="*/ 1074692 h 1098969"/>
              <a:gd name="connsiteX4" fmla="*/ 0 w 4886832"/>
              <a:gd name="connsiteY4" fmla="*/ 1098969 h 1098969"/>
              <a:gd name="connsiteX0" fmla="*/ 0 w 4886832"/>
              <a:gd name="connsiteY0" fmla="*/ 1098969 h 1098969"/>
              <a:gd name="connsiteX1" fmla="*/ 95749 w 4886832"/>
              <a:gd name="connsiteY1" fmla="*/ 46516 h 1098969"/>
              <a:gd name="connsiteX2" fmla="*/ 4864467 w 4886832"/>
              <a:gd name="connsiteY2" fmla="*/ 0 h 1098969"/>
              <a:gd name="connsiteX3" fmla="*/ 4886832 w 4886832"/>
              <a:gd name="connsiteY3" fmla="*/ 1074692 h 1098969"/>
              <a:gd name="connsiteX4" fmla="*/ 0 w 4886832"/>
              <a:gd name="connsiteY4" fmla="*/ 1098969 h 1098969"/>
              <a:gd name="connsiteX0" fmla="*/ 0 w 4892182"/>
              <a:gd name="connsiteY0" fmla="*/ 1098407 h 1098407"/>
              <a:gd name="connsiteX1" fmla="*/ 101099 w 4892182"/>
              <a:gd name="connsiteY1" fmla="*/ 46516 h 1098407"/>
              <a:gd name="connsiteX2" fmla="*/ 4869817 w 4892182"/>
              <a:gd name="connsiteY2" fmla="*/ 0 h 1098407"/>
              <a:gd name="connsiteX3" fmla="*/ 4892182 w 4892182"/>
              <a:gd name="connsiteY3" fmla="*/ 1074692 h 1098407"/>
              <a:gd name="connsiteX4" fmla="*/ 0 w 4892182"/>
              <a:gd name="connsiteY4" fmla="*/ 1098407 h 1098407"/>
              <a:gd name="connsiteX0" fmla="*/ 5888 w 4898070"/>
              <a:gd name="connsiteY0" fmla="*/ 1098407 h 1098407"/>
              <a:gd name="connsiteX1" fmla="*/ 0 w 4898070"/>
              <a:gd name="connsiteY1" fmla="*/ 35271 h 1098407"/>
              <a:gd name="connsiteX2" fmla="*/ 4875705 w 4898070"/>
              <a:gd name="connsiteY2" fmla="*/ 0 h 1098407"/>
              <a:gd name="connsiteX3" fmla="*/ 4898070 w 4898070"/>
              <a:gd name="connsiteY3" fmla="*/ 1074692 h 1098407"/>
              <a:gd name="connsiteX4" fmla="*/ 5888 w 4898070"/>
              <a:gd name="connsiteY4" fmla="*/ 1098407 h 1098407"/>
              <a:gd name="connsiteX0" fmla="*/ 25 w 5005106"/>
              <a:gd name="connsiteY0" fmla="*/ 1091949 h 1091949"/>
              <a:gd name="connsiteX1" fmla="*/ 107036 w 5005106"/>
              <a:gd name="connsiteY1" fmla="*/ 35271 h 1091949"/>
              <a:gd name="connsiteX2" fmla="*/ 4982741 w 5005106"/>
              <a:gd name="connsiteY2" fmla="*/ 0 h 1091949"/>
              <a:gd name="connsiteX3" fmla="*/ 5005106 w 5005106"/>
              <a:gd name="connsiteY3" fmla="*/ 1074692 h 1091949"/>
              <a:gd name="connsiteX4" fmla="*/ 25 w 5005106"/>
              <a:gd name="connsiteY4" fmla="*/ 1091949 h 1091949"/>
              <a:gd name="connsiteX0" fmla="*/ 0 w 5005081"/>
              <a:gd name="connsiteY0" fmla="*/ 1091949 h 1091949"/>
              <a:gd name="connsiteX1" fmla="*/ 107011 w 5005081"/>
              <a:gd name="connsiteY1" fmla="*/ 35271 h 1091949"/>
              <a:gd name="connsiteX2" fmla="*/ 4982716 w 5005081"/>
              <a:gd name="connsiteY2" fmla="*/ 0 h 1091949"/>
              <a:gd name="connsiteX3" fmla="*/ 5005081 w 5005081"/>
              <a:gd name="connsiteY3" fmla="*/ 1074692 h 1091949"/>
              <a:gd name="connsiteX4" fmla="*/ 0 w 5005081"/>
              <a:gd name="connsiteY4" fmla="*/ 1091949 h 1091949"/>
              <a:gd name="connsiteX0" fmla="*/ 0 w 5005081"/>
              <a:gd name="connsiteY0" fmla="*/ 1091949 h 1091949"/>
              <a:gd name="connsiteX1" fmla="*/ 107011 w 5005081"/>
              <a:gd name="connsiteY1" fmla="*/ 35271 h 1091949"/>
              <a:gd name="connsiteX2" fmla="*/ 4982716 w 5005081"/>
              <a:gd name="connsiteY2" fmla="*/ 0 h 1091949"/>
              <a:gd name="connsiteX3" fmla="*/ 5005081 w 5005081"/>
              <a:gd name="connsiteY3" fmla="*/ 1074692 h 1091949"/>
              <a:gd name="connsiteX4" fmla="*/ 0 w 5005081"/>
              <a:gd name="connsiteY4" fmla="*/ 1091949 h 1091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05081" h="1091949">
                <a:moveTo>
                  <a:pt x="0" y="1091949"/>
                </a:moveTo>
                <a:lnTo>
                  <a:pt x="107011" y="35271"/>
                </a:lnTo>
                <a:lnTo>
                  <a:pt x="4982716" y="0"/>
                </a:lnTo>
                <a:lnTo>
                  <a:pt x="5005081" y="1074692"/>
                </a:lnTo>
                <a:lnTo>
                  <a:pt x="0" y="1091949"/>
                </a:lnTo>
                <a:close/>
              </a:path>
            </a:pathLst>
          </a:custGeom>
          <a:gradFill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</a:gradFill>
          <a:ln>
            <a:solidFill>
              <a:srgbClr val="99B898"/>
            </a:solidFill>
          </a:ln>
        </p:spPr>
        <p:txBody>
          <a:bodyPr lIns="954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Big Picture</a:t>
            </a:r>
          </a:p>
        </p:txBody>
      </p:sp>
    </p:spTree>
    <p:extLst>
      <p:ext uri="{BB962C8B-B14F-4D97-AF65-F5344CB8AC3E}">
        <p14:creationId xmlns:p14="http://schemas.microsoft.com/office/powerpoint/2010/main" val="3656831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aphic 16">
            <a:extLst>
              <a:ext uri="{FF2B5EF4-FFF2-40B4-BE49-F238E27FC236}">
                <a16:creationId xmlns:a16="http://schemas.microsoft.com/office/drawing/2014/main" id="{10E52898-F619-494E-9A8E-D3CD0AF8B0E9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B07EB11E-BCCF-4D3D-94A5-C5461CC106A2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760EF36E-DD5E-492D-AD65-5711A7E6D3CD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CF02D3A-D463-46FA-BA54-F231414BB7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11752" y="5382175"/>
            <a:ext cx="3968496" cy="83210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anchor="ctr" anchorCtr="0">
            <a:normAutofit/>
          </a:bodyPr>
          <a:lstStyle>
            <a:lvl1pPr algn="l">
              <a:defRPr sz="2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13FE47-714B-440C-B0F1-CF020E287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C9E707-512B-4E7C-A2EE-18CCAB032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3" name="Media Placeholder 12">
            <a:extLst>
              <a:ext uri="{FF2B5EF4-FFF2-40B4-BE49-F238E27FC236}">
                <a16:creationId xmlns:a16="http://schemas.microsoft.com/office/drawing/2014/main" id="{60B14607-605B-4FF3-A0F5-BB2FCD9460CC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1743456" y="1113044"/>
            <a:ext cx="8705088" cy="405079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media</a:t>
            </a:r>
            <a:endParaRPr lang="en-US" noProof="0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C014D0AB-6E42-4C38-96B3-E4512EF81B12}"/>
              </a:ext>
            </a:extLst>
          </p:cNvPr>
          <p:cNvSpPr/>
          <p:nvPr/>
        </p:nvSpPr>
        <p:spPr>
          <a:xfrm>
            <a:off x="-12729" y="3056551"/>
            <a:ext cx="1309593" cy="470436"/>
          </a:xfrm>
          <a:custGeom>
            <a:avLst/>
            <a:gdLst>
              <a:gd name="connsiteX0" fmla="*/ 1296892 w 1309592"/>
              <a:gd name="connsiteY0" fmla="*/ 12728 h 470436"/>
              <a:gd name="connsiteX1" fmla="*/ 544194 w 1309592"/>
              <a:gd name="connsiteY1" fmla="*/ 13999 h 470436"/>
              <a:gd name="connsiteX2" fmla="*/ 12728 w 1309592"/>
              <a:gd name="connsiteY2" fmla="*/ 128430 h 470436"/>
              <a:gd name="connsiteX3" fmla="*/ 12728 w 1309592"/>
              <a:gd name="connsiteY3" fmla="*/ 469178 h 470436"/>
              <a:gd name="connsiteX4" fmla="*/ 652267 w 1309592"/>
              <a:gd name="connsiteY4" fmla="*/ 335676 h 470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9592" h="470436">
                <a:moveTo>
                  <a:pt x="1296892" y="12728"/>
                </a:moveTo>
                <a:lnTo>
                  <a:pt x="544194" y="13999"/>
                </a:lnTo>
                <a:lnTo>
                  <a:pt x="12728" y="128430"/>
                </a:lnTo>
                <a:lnTo>
                  <a:pt x="12728" y="469178"/>
                </a:lnTo>
                <a:lnTo>
                  <a:pt x="652267" y="335676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84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D0C0C476-0F93-4FFD-8D6A-6F1E2859E1FF}"/>
              </a:ext>
            </a:extLst>
          </p:cNvPr>
          <p:cNvSpPr/>
          <p:nvPr/>
        </p:nvSpPr>
        <p:spPr>
          <a:xfrm>
            <a:off x="-12729" y="2995521"/>
            <a:ext cx="1525739" cy="737441"/>
          </a:xfrm>
          <a:custGeom>
            <a:avLst/>
            <a:gdLst>
              <a:gd name="connsiteX0" fmla="*/ 12728 w 1525739"/>
              <a:gd name="connsiteY0" fmla="*/ 736182 h 737440"/>
              <a:gd name="connsiteX1" fmla="*/ 1520667 w 1525739"/>
              <a:gd name="connsiteY1" fmla="*/ 415777 h 737440"/>
              <a:gd name="connsiteX2" fmla="*/ 1435480 w 1525739"/>
              <a:gd name="connsiteY2" fmla="*/ 12728 h 737440"/>
              <a:gd name="connsiteX3" fmla="*/ 12728 w 1525739"/>
              <a:gd name="connsiteY3" fmla="*/ 315333 h 737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5739" h="737440">
                <a:moveTo>
                  <a:pt x="12728" y="736182"/>
                </a:moveTo>
                <a:lnTo>
                  <a:pt x="1520667" y="415777"/>
                </a:lnTo>
                <a:lnTo>
                  <a:pt x="1435480" y="12728"/>
                </a:lnTo>
                <a:lnTo>
                  <a:pt x="12728" y="315333"/>
                </a:lnTo>
                <a:close/>
              </a:path>
            </a:pathLst>
          </a:custGeom>
          <a:blipFill>
            <a:blip r:embed="rId2"/>
            <a:srcRect/>
            <a:stretch>
              <a:fillRect l="-173104" t="23847" r="3068" b="-7479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r>
              <a:rPr lang="en-US" noProof="0" dirty="0"/>
              <a:t> 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37DED860-B2F3-4B02-B7C4-F0FC61CFA7AC}"/>
              </a:ext>
            </a:extLst>
          </p:cNvPr>
          <p:cNvSpPr/>
          <p:nvPr/>
        </p:nvSpPr>
        <p:spPr>
          <a:xfrm>
            <a:off x="10792048" y="-12728"/>
            <a:ext cx="1398594" cy="1665599"/>
          </a:xfrm>
          <a:custGeom>
            <a:avLst/>
            <a:gdLst>
              <a:gd name="connsiteX0" fmla="*/ 1206619 w 1398594"/>
              <a:gd name="connsiteY0" fmla="*/ 12728 h 1665598"/>
              <a:gd name="connsiteX1" fmla="*/ 333133 w 1398594"/>
              <a:gd name="connsiteY1" fmla="*/ 1010815 h 1665598"/>
              <a:gd name="connsiteX2" fmla="*/ 12728 w 1398594"/>
              <a:gd name="connsiteY2" fmla="*/ 1656712 h 1665598"/>
              <a:gd name="connsiteX3" fmla="*/ 612852 w 1398594"/>
              <a:gd name="connsiteY3" fmla="*/ 1202804 h 1665598"/>
              <a:gd name="connsiteX4" fmla="*/ 1394793 w 1398594"/>
              <a:gd name="connsiteY4" fmla="*/ 297532 h 1665598"/>
              <a:gd name="connsiteX5" fmla="*/ 1394793 w 1398594"/>
              <a:gd name="connsiteY5" fmla="*/ 12728 h 1665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98594" h="1665598">
                <a:moveTo>
                  <a:pt x="1206619" y="12728"/>
                </a:moveTo>
                <a:lnTo>
                  <a:pt x="333133" y="1010815"/>
                </a:lnTo>
                <a:lnTo>
                  <a:pt x="12728" y="1656712"/>
                </a:lnTo>
                <a:lnTo>
                  <a:pt x="612852" y="1202804"/>
                </a:lnTo>
                <a:lnTo>
                  <a:pt x="1394793" y="297532"/>
                </a:lnTo>
                <a:lnTo>
                  <a:pt x="1394793" y="12728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A8325BE9-BD79-4F37-99D7-6CE4487E9256}"/>
              </a:ext>
            </a:extLst>
          </p:cNvPr>
          <p:cNvSpPr/>
          <p:nvPr/>
        </p:nvSpPr>
        <p:spPr>
          <a:xfrm>
            <a:off x="10686456" y="-12728"/>
            <a:ext cx="1513025" cy="1983461"/>
          </a:xfrm>
          <a:custGeom>
            <a:avLst/>
            <a:gdLst>
              <a:gd name="connsiteX0" fmla="*/ 1505410 w 1513024"/>
              <a:gd name="connsiteY0" fmla="*/ 12728 h 1983460"/>
              <a:gd name="connsiteX1" fmla="*/ 1504139 w 1513024"/>
              <a:gd name="connsiteY1" fmla="*/ 12728 h 1983460"/>
              <a:gd name="connsiteX2" fmla="*/ 12728 w 1513024"/>
              <a:gd name="connsiteY2" fmla="*/ 1699941 h 1983460"/>
              <a:gd name="connsiteX3" fmla="*/ 321691 w 1513024"/>
              <a:gd name="connsiteY3" fmla="*/ 1972031 h 1983460"/>
              <a:gd name="connsiteX4" fmla="*/ 1505410 w 1513024"/>
              <a:gd name="connsiteY4" fmla="*/ 633195 h 1983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3024" h="1983460">
                <a:moveTo>
                  <a:pt x="1505410" y="12728"/>
                </a:moveTo>
                <a:lnTo>
                  <a:pt x="1504139" y="12728"/>
                </a:lnTo>
                <a:lnTo>
                  <a:pt x="12728" y="1699941"/>
                </a:lnTo>
                <a:lnTo>
                  <a:pt x="321691" y="1972031"/>
                </a:lnTo>
                <a:lnTo>
                  <a:pt x="1505410" y="633195"/>
                </a:lnTo>
                <a:close/>
              </a:path>
            </a:pathLst>
          </a:custGeom>
          <a:blipFill>
            <a:blip r:embed="rId3"/>
            <a:srcRect/>
            <a:stretch>
              <a:fillRect l="10185" t="-69719" r="-101663" b="637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13977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1845D3B-A7CA-4751-B979-90553EDEB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A43512-71B9-49DF-A1D4-8CE3742E42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83A523-550D-4EF7-B5BF-4E5BA6655B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21925" y="594582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8A98FF-2C58-4968-A1DC-0EBD6961C6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1225" y="5945824"/>
            <a:ext cx="2639323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600" b="1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E93C2C-842E-4579-ABBB-7ED2CC0BA1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63743" y="5945824"/>
            <a:ext cx="6422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bg1"/>
                </a:solidFill>
                <a:latin typeface="+mj-lt"/>
              </a:defRPr>
            </a:lvl1pPr>
          </a:lstStyle>
          <a:p>
            <a:fld id="{98C0CDE5-970C-4CC4-BF43-0DA127E73E82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828830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61" r:id="rId7"/>
    <p:sldLayoutId id="2147483655" r:id="rId8"/>
    <p:sldLayoutId id="2147483657" r:id="rId9"/>
    <p:sldLayoutId id="2147483658" r:id="rId10"/>
    <p:sldLayoutId id="2147483662" r:id="rId11"/>
    <p:sldLayoutId id="2147483663" r:id="rId12"/>
    <p:sldLayoutId id="2147483664" r:id="rId13"/>
    <p:sldLayoutId id="2147483665" r:id="rId14"/>
    <p:sldLayoutId id="2147483666" r:id="rId15"/>
    <p:sldLayoutId id="2147483669" r:id="rId16"/>
    <p:sldLayoutId id="2147483670" r:id="rId17"/>
    <p:sldLayoutId id="2147483667" r:id="rId18"/>
    <p:sldLayoutId id="2147483671" r:id="rId19"/>
    <p:sldLayoutId id="2147483668" r:id="rId20"/>
    <p:sldLayoutId id="2147483660" r:id="rId2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4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4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4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4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72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574" userDrawn="1">
          <p15:clr>
            <a:srgbClr val="F26B43"/>
          </p15:clr>
        </p15:guide>
        <p15:guide id="4" pos="7106" userDrawn="1">
          <p15:clr>
            <a:srgbClr val="F26B43"/>
          </p15:clr>
        </p15:guide>
        <p15:guide id="5" orient="horz" pos="3748" userDrawn="1">
          <p15:clr>
            <a:srgbClr val="F26B43"/>
          </p15:clr>
        </p15:guide>
        <p15:guide id="6" pos="3250" userDrawn="1">
          <p15:clr>
            <a:srgbClr val="F26B43"/>
          </p15:clr>
        </p15:guide>
        <p15:guide id="7" pos="4430" userDrawn="1">
          <p15:clr>
            <a:srgbClr val="F26B43"/>
          </p15:clr>
        </p15:guide>
        <p15:guide id="8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wikidoc.org/index.php/Binomial_distribution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9.xml"/><Relationship Id="rId6" Type="http://schemas.openxmlformats.org/officeDocument/2006/relationships/image" Target="../media/image18.png"/><Relationship Id="rId9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60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0.xml"/><Relationship Id="rId6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60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1.xml"/><Relationship Id="rId6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60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2.xml"/><Relationship Id="rId6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60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3.xml"/><Relationship Id="rId6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60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4.xml"/><Relationship Id="rId6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60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5.xml"/><Relationship Id="rId6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60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6.xml"/><Relationship Id="rId6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60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7.xml"/><Relationship Id="rId6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60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8.xml"/><Relationship Id="rId6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60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9.xml"/><Relationship Id="rId6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29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0.xml"/><Relationship Id="rId6" Type="http://schemas.openxmlformats.org/officeDocument/2006/relationships/image" Target="../media/image6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7" Type="http://schemas.openxmlformats.org/officeDocument/2006/relationships/image" Target="../media/image30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1.xml"/><Relationship Id="rId6" Type="http://schemas.openxmlformats.org/officeDocument/2006/relationships/image" Target="../media/image6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7" Type="http://schemas.openxmlformats.org/officeDocument/2006/relationships/image" Target="../media/image31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2.xml"/><Relationship Id="rId6" Type="http://schemas.openxmlformats.org/officeDocument/2006/relationships/image" Target="../media/image6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7" Type="http://schemas.openxmlformats.org/officeDocument/2006/relationships/image" Target="../media/image32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3.xml"/><Relationship Id="rId6" Type="http://schemas.openxmlformats.org/officeDocument/2006/relationships/image" Target="../media/image6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7" Type="http://schemas.openxmlformats.org/officeDocument/2006/relationships/image" Target="../media/image33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4.xml"/><Relationship Id="rId6" Type="http://schemas.openxmlformats.org/officeDocument/2006/relationships/image" Target="../media/image6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7" Type="http://schemas.openxmlformats.org/officeDocument/2006/relationships/image" Target="../media/image34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5.xml"/><Relationship Id="rId6" Type="http://schemas.openxmlformats.org/officeDocument/2006/relationships/image" Target="../media/image6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7" Type="http://schemas.openxmlformats.org/officeDocument/2006/relationships/image" Target="../media/image35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6.xml"/><Relationship Id="rId6" Type="http://schemas.openxmlformats.org/officeDocument/2006/relationships/image" Target="../media/image6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7" Type="http://schemas.openxmlformats.org/officeDocument/2006/relationships/image" Target="../media/image360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7.xml"/><Relationship Id="rId6" Type="http://schemas.openxmlformats.org/officeDocument/2006/relationships/image" Target="../media/image3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7" Type="http://schemas.openxmlformats.org/officeDocument/2006/relationships/image" Target="../media/image360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8.xml"/><Relationship Id="rId6" Type="http://schemas.openxmlformats.org/officeDocument/2006/relationships/image" Target="../media/image3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.xml"/><Relationship Id="rId6" Type="http://schemas.openxmlformats.org/officeDocument/2006/relationships/image" Target="../media/image60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7" Type="http://schemas.openxmlformats.org/officeDocument/2006/relationships/image" Target="../media/image360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9.xml"/><Relationship Id="rId6" Type="http://schemas.openxmlformats.org/officeDocument/2006/relationships/image" Target="../media/image3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7" Type="http://schemas.openxmlformats.org/officeDocument/2006/relationships/image" Target="../media/image360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30.xml"/><Relationship Id="rId6" Type="http://schemas.openxmlformats.org/officeDocument/2006/relationships/image" Target="../media/image3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7" Type="http://schemas.openxmlformats.org/officeDocument/2006/relationships/image" Target="../media/image360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31.xml"/><Relationship Id="rId6" Type="http://schemas.openxmlformats.org/officeDocument/2006/relationships/image" Target="../media/image4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7" Type="http://schemas.openxmlformats.org/officeDocument/2006/relationships/image" Target="../media/image360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32.xml"/><Relationship Id="rId6" Type="http://schemas.openxmlformats.org/officeDocument/2006/relationships/image" Target="../media/image4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7" Type="http://schemas.openxmlformats.org/officeDocument/2006/relationships/image" Target="../media/image360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33.xml"/><Relationship Id="rId6" Type="http://schemas.openxmlformats.org/officeDocument/2006/relationships/image" Target="../media/image4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7" Type="http://schemas.openxmlformats.org/officeDocument/2006/relationships/image" Target="../media/image360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34.xml"/><Relationship Id="rId6" Type="http://schemas.openxmlformats.org/officeDocument/2006/relationships/image" Target="../media/image4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7" Type="http://schemas.openxmlformats.org/officeDocument/2006/relationships/image" Target="../media/image360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35.xml"/><Relationship Id="rId6" Type="http://schemas.openxmlformats.org/officeDocument/2006/relationships/image" Target="../media/image4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7" Type="http://schemas.openxmlformats.org/officeDocument/2006/relationships/image" Target="../media/image360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36.xml"/><Relationship Id="rId6" Type="http://schemas.openxmlformats.org/officeDocument/2006/relationships/image" Target="../media/image4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7" Type="http://schemas.openxmlformats.org/officeDocument/2006/relationships/image" Target="../media/image360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37.xml"/><Relationship Id="rId6" Type="http://schemas.openxmlformats.org/officeDocument/2006/relationships/image" Target="../media/image45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7" Type="http://schemas.openxmlformats.org/officeDocument/2006/relationships/image" Target="../media/image360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38.xml"/><Relationship Id="rId6" Type="http://schemas.openxmlformats.org/officeDocument/2006/relationships/image" Target="../media/image4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60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3.xml"/><Relationship Id="rId6" Type="http://schemas.openxmlformats.org/officeDocument/2006/relationships/image" Target="../media/image9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7" Type="http://schemas.openxmlformats.org/officeDocument/2006/relationships/image" Target="../media/image360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39.xml"/><Relationship Id="rId6" Type="http://schemas.openxmlformats.org/officeDocument/2006/relationships/image" Target="../media/image47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7" Type="http://schemas.openxmlformats.org/officeDocument/2006/relationships/image" Target="../media/image360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40.xml"/><Relationship Id="rId6" Type="http://schemas.openxmlformats.org/officeDocument/2006/relationships/image" Target="../media/image46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7" Type="http://schemas.openxmlformats.org/officeDocument/2006/relationships/image" Target="../media/image360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41.xml"/><Relationship Id="rId6" Type="http://schemas.openxmlformats.org/officeDocument/2006/relationships/image" Target="../media/image48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3.xml"/><Relationship Id="rId7" Type="http://schemas.openxmlformats.org/officeDocument/2006/relationships/image" Target="../media/image360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42.xml"/><Relationship Id="rId6" Type="http://schemas.openxmlformats.org/officeDocument/2006/relationships/image" Target="../media/image49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4.xml"/><Relationship Id="rId7" Type="http://schemas.openxmlformats.org/officeDocument/2006/relationships/image" Target="../media/image360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43.xml"/><Relationship Id="rId6" Type="http://schemas.openxmlformats.org/officeDocument/2006/relationships/image" Target="../media/image49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5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5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60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4.xml"/><Relationship Id="rId6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60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5.xml"/><Relationship Id="rId6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60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6.xml"/><Relationship Id="rId6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60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7.xml"/><Relationship Id="rId6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60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8.xml"/><Relationship Id="rId6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671E014-38A6-4604-84E2-0E92500FBC5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 rot="720000">
            <a:off x="9530353" y="974261"/>
            <a:ext cx="1391775" cy="460892"/>
          </a:xfrm>
        </p:spPr>
        <p:txBody>
          <a:bodyPr>
            <a:normAutofit lnSpcReduction="10000"/>
          </a:bodyPr>
          <a:lstStyle/>
          <a:p>
            <a:r>
              <a:rPr lang="en-US" sz="3000" dirty="0"/>
              <a:t>AS</a:t>
            </a:r>
            <a:endParaRPr lang="ru-RU" sz="30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F535A0-9A52-40AD-972C-D0F96C9052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840000">
            <a:off x="7051988" y="2626719"/>
            <a:ext cx="5139285" cy="1827069"/>
          </a:xfrm>
        </p:spPr>
        <p:txBody>
          <a:bodyPr>
            <a:normAutofit/>
          </a:bodyPr>
          <a:lstStyle/>
          <a:p>
            <a:r>
              <a:rPr lang="en-GB" sz="3200" dirty="0"/>
              <a:t>Statistical Distributions</a:t>
            </a:r>
            <a:endParaRPr lang="ru-RU" sz="35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A81143F-FBEE-4565-886D-08852310C8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rot="720000">
            <a:off x="7979865" y="5132957"/>
            <a:ext cx="4179721" cy="858767"/>
          </a:xfrm>
        </p:spPr>
        <p:txBody>
          <a:bodyPr>
            <a:noAutofit/>
          </a:bodyPr>
          <a:lstStyle/>
          <a:p>
            <a:r>
              <a:rPr lang="en-US" sz="2400" dirty="0"/>
              <a:t>CUMULATIVE PROBABILITIES</a:t>
            </a:r>
            <a:endParaRPr lang="ru-RU" sz="2400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5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AD7E4D9C-2680-45F0-9108-68B8A42519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/>
        </p:blipFill>
        <p:spPr>
          <a:xfrm>
            <a:off x="-1" y="1115082"/>
            <a:ext cx="6251173" cy="5301766"/>
          </a:xfrm>
          <a:custGeom>
            <a:avLst/>
            <a:gdLst>
              <a:gd name="connsiteX0" fmla="*/ 0 w 5738813"/>
              <a:gd name="connsiteY0" fmla="*/ 5403850 h 5403850"/>
              <a:gd name="connsiteX1" fmla="*/ 1350963 w 5738813"/>
              <a:gd name="connsiteY1" fmla="*/ 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38813"/>
              <a:gd name="connsiteY0" fmla="*/ 5403850 h 5403850"/>
              <a:gd name="connsiteX1" fmla="*/ 11560 w 5738813"/>
              <a:gd name="connsiteY1" fmla="*/ 644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46572"/>
              <a:gd name="connsiteY0" fmla="*/ 5397410 h 5397410"/>
              <a:gd name="connsiteX1" fmla="*/ 11560 w 5746572"/>
              <a:gd name="connsiteY1" fmla="*/ 0 h 5397410"/>
              <a:gd name="connsiteX2" fmla="*/ 5746572 w 5746572"/>
              <a:gd name="connsiteY2" fmla="*/ 6439 h 5397410"/>
              <a:gd name="connsiteX3" fmla="*/ 5738813 w 5746572"/>
              <a:gd name="connsiteY3" fmla="*/ 5397410 h 5397410"/>
              <a:gd name="connsiteX4" fmla="*/ 0 w 5746572"/>
              <a:gd name="connsiteY4" fmla="*/ 5397410 h 5397410"/>
              <a:gd name="connsiteX0" fmla="*/ 0 w 6092996"/>
              <a:gd name="connsiteY0" fmla="*/ 5397410 h 5397410"/>
              <a:gd name="connsiteX1" fmla="*/ 11560 w 6092996"/>
              <a:gd name="connsiteY1" fmla="*/ 0 h 5397410"/>
              <a:gd name="connsiteX2" fmla="*/ 5746572 w 6092996"/>
              <a:gd name="connsiteY2" fmla="*/ 6439 h 5397410"/>
              <a:gd name="connsiteX3" fmla="*/ 6092982 w 6092996"/>
              <a:gd name="connsiteY3" fmla="*/ 4940210 h 5397410"/>
              <a:gd name="connsiteX4" fmla="*/ 0 w 6092996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408602 h 5408602"/>
              <a:gd name="connsiteX1" fmla="*/ 11560 w 6092982"/>
              <a:gd name="connsiteY1" fmla="*/ 0 h 5408602"/>
              <a:gd name="connsiteX2" fmla="*/ 5746572 w 6092982"/>
              <a:gd name="connsiteY2" fmla="*/ 6439 h 5408602"/>
              <a:gd name="connsiteX3" fmla="*/ 6092982 w 6092982"/>
              <a:gd name="connsiteY3" fmla="*/ 4940210 h 5408602"/>
              <a:gd name="connsiteX4" fmla="*/ 0 w 6092982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46572 w 6065273"/>
              <a:gd name="connsiteY2" fmla="*/ 6439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12034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841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693 w 6065966"/>
              <a:gd name="connsiteY0" fmla="*/ 5408602 h 5408602"/>
              <a:gd name="connsiteX1" fmla="*/ 1170 w 6065966"/>
              <a:gd name="connsiteY1" fmla="*/ 0 h 5408602"/>
              <a:gd name="connsiteX2" fmla="*/ 5725098 w 6065966"/>
              <a:gd name="connsiteY2" fmla="*/ 841 h 5408602"/>
              <a:gd name="connsiteX3" fmla="*/ 6065966 w 6065966"/>
              <a:gd name="connsiteY3" fmla="*/ 4979386 h 5408602"/>
              <a:gd name="connsiteX4" fmla="*/ 693 w 60659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725098 w 6218366"/>
              <a:gd name="connsiteY2" fmla="*/ 841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496498 w 6218366"/>
              <a:gd name="connsiteY2" fmla="*/ 39317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369285 h 5369285"/>
              <a:gd name="connsiteX1" fmla="*/ 1170 w 6218366"/>
              <a:gd name="connsiteY1" fmla="*/ 1012345 h 5369285"/>
              <a:gd name="connsiteX2" fmla="*/ 5496498 w 6218366"/>
              <a:gd name="connsiteY2" fmla="*/ 0 h 5369285"/>
              <a:gd name="connsiteX3" fmla="*/ 6218366 w 6218366"/>
              <a:gd name="connsiteY3" fmla="*/ 4196211 h 5369285"/>
              <a:gd name="connsiteX4" fmla="*/ 693 w 6218366"/>
              <a:gd name="connsiteY4" fmla="*/ 5369285 h 5369285"/>
              <a:gd name="connsiteX0" fmla="*/ 693 w 6225320"/>
              <a:gd name="connsiteY0" fmla="*/ 5369285 h 5369285"/>
              <a:gd name="connsiteX1" fmla="*/ 1170 w 6225320"/>
              <a:gd name="connsiteY1" fmla="*/ 1012345 h 5369285"/>
              <a:gd name="connsiteX2" fmla="*/ 5496498 w 6225320"/>
              <a:gd name="connsiteY2" fmla="*/ 0 h 5369285"/>
              <a:gd name="connsiteX3" fmla="*/ 6225320 w 6225320"/>
              <a:gd name="connsiteY3" fmla="*/ 4224299 h 5369285"/>
              <a:gd name="connsiteX4" fmla="*/ 693 w 6225320"/>
              <a:gd name="connsiteY4" fmla="*/ 5369285 h 5369285"/>
              <a:gd name="connsiteX0" fmla="*/ 3850 w 6225001"/>
              <a:gd name="connsiteY0" fmla="*/ 5358752 h 5358752"/>
              <a:gd name="connsiteX1" fmla="*/ 851 w 6225001"/>
              <a:gd name="connsiteY1" fmla="*/ 1012345 h 5358752"/>
              <a:gd name="connsiteX2" fmla="*/ 5496179 w 6225001"/>
              <a:gd name="connsiteY2" fmla="*/ 0 h 5358752"/>
              <a:gd name="connsiteX3" fmla="*/ 6225001 w 6225001"/>
              <a:gd name="connsiteY3" fmla="*/ 4224299 h 5358752"/>
              <a:gd name="connsiteX4" fmla="*/ 3850 w 6225001"/>
              <a:gd name="connsiteY4" fmla="*/ 5358752 h 5358752"/>
              <a:gd name="connsiteX0" fmla="*/ 3850 w 6230428"/>
              <a:gd name="connsiteY0" fmla="*/ 5358752 h 5358752"/>
              <a:gd name="connsiteX1" fmla="*/ 851 w 6230428"/>
              <a:gd name="connsiteY1" fmla="*/ 1012345 h 5358752"/>
              <a:gd name="connsiteX2" fmla="*/ 5496179 w 6230428"/>
              <a:gd name="connsiteY2" fmla="*/ 0 h 5358752"/>
              <a:gd name="connsiteX3" fmla="*/ 6230428 w 6230428"/>
              <a:gd name="connsiteY3" fmla="*/ 4229780 h 5358752"/>
              <a:gd name="connsiteX4" fmla="*/ 3850 w 6230428"/>
              <a:gd name="connsiteY4" fmla="*/ 5358752 h 5358752"/>
              <a:gd name="connsiteX0" fmla="*/ 3850 w 6230428"/>
              <a:gd name="connsiteY0" fmla="*/ 5361493 h 5361493"/>
              <a:gd name="connsiteX1" fmla="*/ 851 w 6230428"/>
              <a:gd name="connsiteY1" fmla="*/ 1015086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1493 h 5361493"/>
              <a:gd name="connsiteX1" fmla="*/ 851 w 6230428"/>
              <a:gd name="connsiteY1" fmla="*/ 1009607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4233 h 5364233"/>
              <a:gd name="connsiteX1" fmla="*/ 851 w 6230428"/>
              <a:gd name="connsiteY1" fmla="*/ 1009607 h 5364233"/>
              <a:gd name="connsiteX2" fmla="*/ 5501605 w 6230428"/>
              <a:gd name="connsiteY2" fmla="*/ 0 h 5364233"/>
              <a:gd name="connsiteX3" fmla="*/ 6230428 w 6230428"/>
              <a:gd name="connsiteY3" fmla="*/ 4232521 h 5364233"/>
              <a:gd name="connsiteX4" fmla="*/ 3850 w 6230428"/>
              <a:gd name="connsiteY4" fmla="*/ 5364233 h 5364233"/>
              <a:gd name="connsiteX0" fmla="*/ 1366 w 6230657"/>
              <a:gd name="connsiteY0" fmla="*/ 5366973 h 5366973"/>
              <a:gd name="connsiteX1" fmla="*/ 1080 w 6230657"/>
              <a:gd name="connsiteY1" fmla="*/ 1009607 h 5366973"/>
              <a:gd name="connsiteX2" fmla="*/ 5501834 w 6230657"/>
              <a:gd name="connsiteY2" fmla="*/ 0 h 5366973"/>
              <a:gd name="connsiteX3" fmla="*/ 6230657 w 6230657"/>
              <a:gd name="connsiteY3" fmla="*/ 4232521 h 5366973"/>
              <a:gd name="connsiteX4" fmla="*/ 1366 w 6230657"/>
              <a:gd name="connsiteY4" fmla="*/ 5366973 h 5366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30657" h="5366973">
                <a:moveTo>
                  <a:pt x="1366" y="5366973"/>
                </a:moveTo>
                <a:cubicBezTo>
                  <a:pt x="5219" y="3567836"/>
                  <a:pt x="-2773" y="2808744"/>
                  <a:pt x="1080" y="1009607"/>
                </a:cubicBezTo>
                <a:lnTo>
                  <a:pt x="5501834" y="0"/>
                </a:lnTo>
                <a:lnTo>
                  <a:pt x="6230657" y="4232521"/>
                </a:lnTo>
                <a:lnTo>
                  <a:pt x="1366" y="5366973"/>
                </a:lnTo>
                <a:close/>
              </a:path>
            </a:pathLst>
          </a:cu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02172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51"/>
    </mc:Choice>
    <mc:Fallback xmlns="">
      <p:transition spd="slow" advTm="6651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9" name="Table 38">
                <a:extLst>
                  <a:ext uri="{FF2B5EF4-FFF2-40B4-BE49-F238E27FC236}">
                    <a16:creationId xmlns:a16="http://schemas.microsoft.com/office/drawing/2014/main" id="{BB544E97-F54C-479F-9A93-37821082078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58292652"/>
                  </p:ext>
                </p:extLst>
              </p:nvPr>
            </p:nvGraphicFramePr>
            <p:xfrm>
              <a:off x="5396919" y="2076028"/>
              <a:ext cx="3937335" cy="891540"/>
            </p:xfrm>
            <a:graphic>
              <a:graphicData uri="http://schemas.openxmlformats.org/drawingml/2006/table">
                <a:tbl>
                  <a:tblPr>
                    <a:tableStyleId>{793D81CF-94F2-401A-BA57-92F5A7B2D0C5}</a:tableStyleId>
                  </a:tblPr>
                  <a:tblGrid>
                    <a:gridCol w="787467">
                      <a:extLst>
                        <a:ext uri="{9D8B030D-6E8A-4147-A177-3AD203B41FA5}">
                          <a16:colId xmlns:a16="http://schemas.microsoft.com/office/drawing/2014/main" val="3358226172"/>
                        </a:ext>
                      </a:extLst>
                    </a:gridCol>
                    <a:gridCol w="787467">
                      <a:extLst>
                        <a:ext uri="{9D8B030D-6E8A-4147-A177-3AD203B41FA5}">
                          <a16:colId xmlns:a16="http://schemas.microsoft.com/office/drawing/2014/main" val="4272879598"/>
                        </a:ext>
                      </a:extLst>
                    </a:gridCol>
                    <a:gridCol w="787467">
                      <a:extLst>
                        <a:ext uri="{9D8B030D-6E8A-4147-A177-3AD203B41FA5}">
                          <a16:colId xmlns:a16="http://schemas.microsoft.com/office/drawing/2014/main" val="2519824135"/>
                        </a:ext>
                      </a:extLst>
                    </a:gridCol>
                    <a:gridCol w="787467">
                      <a:extLst>
                        <a:ext uri="{9D8B030D-6E8A-4147-A177-3AD203B41FA5}">
                          <a16:colId xmlns:a16="http://schemas.microsoft.com/office/drawing/2014/main" val="3618198041"/>
                        </a:ext>
                      </a:extLst>
                    </a:gridCol>
                    <a:gridCol w="787467">
                      <a:extLst>
                        <a:ext uri="{9D8B030D-6E8A-4147-A177-3AD203B41FA5}">
                          <a16:colId xmlns:a16="http://schemas.microsoft.com/office/drawing/2014/main" val="2776436154"/>
                        </a:ext>
                      </a:extLst>
                    </a:gridCol>
                  </a:tblGrid>
                  <a:tr h="190500">
                    <a:tc>
                      <a:txBody>
                        <a:bodyPr/>
                        <a:lstStyle/>
                        <a:p>
                          <a:pPr algn="r" fontAlgn="b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u="none" strike="noStrike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14:m>
                            <m:oMath xmlns:m="http://schemas.openxmlformats.org/officeDocument/2006/math">
                              <m:r>
                                <a:rPr lang="en-US" sz="1400" b="0" i="1" u="none" strike="noStrike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𝑝</m:t>
                              </m:r>
                              <m:r>
                                <a:rPr lang="en-US" sz="1400" b="0" i="1" u="none" strike="noStrike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=</m:t>
                              </m:r>
                            </m:oMath>
                          </a14:m>
                          <a:r>
                            <a:rPr lang="en-US" sz="1400" b="0" i="1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</a:t>
                          </a: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u="none" strike="noStrike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0.05</m:t>
                                </m:r>
                              </m:oMath>
                            </m:oMathPara>
                          </a14:m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u="none" strike="noStrike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0.1</m:t>
                                </m:r>
                              </m:oMath>
                            </m:oMathPara>
                          </a14:m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u="none" strike="noStrike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0.15</m:t>
                                </m:r>
                              </m:oMath>
                            </m:oMathPara>
                          </a14:m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293932089"/>
                      </a:ext>
                    </a:extLst>
                  </a:tr>
                  <a:tr h="190500">
                    <a:tc>
                      <a:txBody>
                        <a:bodyPr/>
                        <a:lstStyle/>
                        <a:p>
                          <a:pPr algn="r" fontAlgn="b"/>
                          <a14:m>
                            <m:oMath xmlns:m="http://schemas.openxmlformats.org/officeDocument/2006/math">
                              <m:r>
                                <a:rPr lang="en-US" sz="1400" b="0" i="1" u="none" strike="noStrike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𝑛</m:t>
                              </m:r>
                              <m:r>
                                <a:rPr lang="en-US" sz="1400" b="0" i="1" u="none" strike="noStrike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=5</m:t>
                              </m:r>
                            </m:oMath>
                          </a14:m>
                          <a:r>
                            <a:rPr lang="en-US" sz="1400" b="0" i="1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14:m>
                            <m:oMath xmlns:m="http://schemas.openxmlformats.org/officeDocument/2006/math">
                              <m:r>
                                <a:rPr lang="en-US" sz="1400" b="0" i="1" u="none" strike="noStrike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𝑥</m:t>
                              </m:r>
                              <m:r>
                                <a:rPr lang="en-US" sz="1400" b="0" i="1" u="none" strike="noStrike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=0</m:t>
                              </m:r>
                            </m:oMath>
                          </a14:m>
                          <a:r>
                            <a:rPr lang="en-US" sz="1400" b="0" i="1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</a:t>
                          </a: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400" b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0.77378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400" b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0.59049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400" b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0.44371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98659158"/>
                      </a:ext>
                    </a:extLst>
                  </a:tr>
                  <a:tr h="190500">
                    <a:tc>
                      <a:txBody>
                        <a:bodyPr/>
                        <a:lstStyle/>
                        <a:p>
                          <a:pPr algn="r" fontAlgn="b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u="none" strike="noStrike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14:m>
                            <m:oMath xmlns:m="http://schemas.openxmlformats.org/officeDocument/2006/math">
                              <m:r>
                                <a:rPr lang="en-US" sz="1400" b="0" i="1" u="none" strike="noStrike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1</m:t>
                              </m:r>
                            </m:oMath>
                          </a14:m>
                          <a:r>
                            <a:rPr lang="en-US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</a:t>
                          </a: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400" b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0.97741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400" b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0.91854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400" b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0.83521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862389881"/>
                      </a:ext>
                    </a:extLst>
                  </a:tr>
                  <a:tr h="190500">
                    <a:tc>
                      <a:txBody>
                        <a:bodyPr/>
                        <a:lstStyle/>
                        <a:p>
                          <a:pPr algn="r" fontAlgn="b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u="none" strike="noStrike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14:m>
                            <m:oMath xmlns:m="http://schemas.openxmlformats.org/officeDocument/2006/math">
                              <m:r>
                                <a:rPr lang="en-US" sz="1400" b="0" i="1" u="none" strike="noStrike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2</m:t>
                              </m:r>
                            </m:oMath>
                          </a14:m>
                          <a:r>
                            <a:rPr lang="en-US" sz="1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</a:t>
                          </a: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400" b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0.99884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400" b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0.99144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400" b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0.97339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19231711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9" name="Table 38">
                <a:extLst>
                  <a:ext uri="{FF2B5EF4-FFF2-40B4-BE49-F238E27FC236}">
                    <a16:creationId xmlns:a16="http://schemas.microsoft.com/office/drawing/2014/main" id="{BB544E97-F54C-479F-9A93-37821082078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58292652"/>
                  </p:ext>
                </p:extLst>
              </p:nvPr>
            </p:nvGraphicFramePr>
            <p:xfrm>
              <a:off x="5396919" y="2076028"/>
              <a:ext cx="3937335" cy="891540"/>
            </p:xfrm>
            <a:graphic>
              <a:graphicData uri="http://schemas.openxmlformats.org/drawingml/2006/table">
                <a:tbl>
                  <a:tblPr>
                    <a:tableStyleId>{793D81CF-94F2-401A-BA57-92F5A7B2D0C5}</a:tableStyleId>
                  </a:tblPr>
                  <a:tblGrid>
                    <a:gridCol w="787467">
                      <a:extLst>
                        <a:ext uri="{9D8B030D-6E8A-4147-A177-3AD203B41FA5}">
                          <a16:colId xmlns:a16="http://schemas.microsoft.com/office/drawing/2014/main" val="3358226172"/>
                        </a:ext>
                      </a:extLst>
                    </a:gridCol>
                    <a:gridCol w="787467">
                      <a:extLst>
                        <a:ext uri="{9D8B030D-6E8A-4147-A177-3AD203B41FA5}">
                          <a16:colId xmlns:a16="http://schemas.microsoft.com/office/drawing/2014/main" val="4272879598"/>
                        </a:ext>
                      </a:extLst>
                    </a:gridCol>
                    <a:gridCol w="787467">
                      <a:extLst>
                        <a:ext uri="{9D8B030D-6E8A-4147-A177-3AD203B41FA5}">
                          <a16:colId xmlns:a16="http://schemas.microsoft.com/office/drawing/2014/main" val="2519824135"/>
                        </a:ext>
                      </a:extLst>
                    </a:gridCol>
                    <a:gridCol w="787467">
                      <a:extLst>
                        <a:ext uri="{9D8B030D-6E8A-4147-A177-3AD203B41FA5}">
                          <a16:colId xmlns:a16="http://schemas.microsoft.com/office/drawing/2014/main" val="3618198041"/>
                        </a:ext>
                      </a:extLst>
                    </a:gridCol>
                    <a:gridCol w="787467">
                      <a:extLst>
                        <a:ext uri="{9D8B030D-6E8A-4147-A177-3AD203B41FA5}">
                          <a16:colId xmlns:a16="http://schemas.microsoft.com/office/drawing/2014/main" val="2776436154"/>
                        </a:ext>
                      </a:extLst>
                    </a:gridCol>
                  </a:tblGrid>
                  <a:tr h="22288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6"/>
                          <a:stretch>
                            <a:fillRect l="-775" t="-2703" r="-402326" b="-3459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6"/>
                          <a:stretch>
                            <a:fillRect l="-100000" t="-2703" r="-299231" b="-3459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6"/>
                          <a:stretch>
                            <a:fillRect l="-201550" t="-2703" r="-201550" b="-3459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6"/>
                          <a:stretch>
                            <a:fillRect l="-299231" t="-2703" r="-100000" b="-3459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6"/>
                          <a:stretch>
                            <a:fillRect l="-402326" t="-2703" r="-775" b="-34594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93932089"/>
                      </a:ext>
                    </a:extLst>
                  </a:tr>
                  <a:tr h="22288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6"/>
                          <a:stretch>
                            <a:fillRect l="-775" t="-102703" r="-402326" b="-2459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6"/>
                          <a:stretch>
                            <a:fillRect l="-100000" t="-102703" r="-299231" b="-2459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400" b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0.77378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400" b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0.59049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400" b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0.44371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98659158"/>
                      </a:ext>
                    </a:extLst>
                  </a:tr>
                  <a:tr h="22288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6"/>
                          <a:stretch>
                            <a:fillRect l="-775" t="-208333" r="-402326" b="-152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6"/>
                          <a:stretch>
                            <a:fillRect l="-100000" t="-208333" r="-299231" b="-152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400" b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0.97741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400" b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0.91854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400" b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0.83521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862389881"/>
                      </a:ext>
                    </a:extLst>
                  </a:tr>
                  <a:tr h="22288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6"/>
                          <a:stretch>
                            <a:fillRect l="-775" t="-300000" r="-402326" b="-486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6"/>
                          <a:stretch>
                            <a:fillRect l="-100000" t="-300000" r="-299231" b="-486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400" b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0.99884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400" b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0.99144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400" b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0.97339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192317119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3" name="Rectangle 22"/>
          <p:cNvSpPr/>
          <p:nvPr/>
        </p:nvSpPr>
        <p:spPr>
          <a:xfrm>
            <a:off x="10713014" y="5669280"/>
            <a:ext cx="1495073" cy="118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4023360" y="5374050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BF2FE4CF-B9E3-44FE-92B3-D106DE1AE8D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303634" y="1611408"/>
                <a:ext cx="6591322" cy="518244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sz="2100" dirty="0">
                    <a:solidFill>
                      <a:srgbClr val="0000FF"/>
                    </a:solidFill>
                  </a:rPr>
                  <a:t>An extract from the</a:t>
                </a:r>
                <a:r>
                  <a:rPr lang="en-GB" sz="2100" dirty="0">
                    <a:solidFill>
                      <a:srgbClr val="0000FF"/>
                    </a:solidFill>
                  </a:rPr>
                  <a:t> </a:t>
                </a:r>
                <a:r>
                  <a:rPr lang="en-GB" sz="2100" b="1" dirty="0">
                    <a:solidFill>
                      <a:srgbClr val="FF0000"/>
                    </a:solidFill>
                  </a:rPr>
                  <a:t>Binomial tables</a:t>
                </a:r>
                <a:r>
                  <a:rPr lang="en-GB" sz="2100" dirty="0">
                    <a:solidFill>
                      <a:srgbClr val="0000FF"/>
                    </a:solidFill>
                  </a:rPr>
                  <a:t>: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GB" sz="2100" dirty="0">
                  <a:solidFill>
                    <a:srgbClr val="0000FF"/>
                  </a:solidFill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GB" sz="2100" dirty="0">
                  <a:solidFill>
                    <a:srgbClr val="0000FF"/>
                  </a:solidFill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GB" sz="2100" dirty="0">
                  <a:solidFill>
                    <a:srgbClr val="0000FF"/>
                  </a:solidFill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GB" sz="2100" dirty="0">
                    <a:solidFill>
                      <a:srgbClr val="0000FF"/>
                    </a:solidFill>
                  </a:rPr>
                  <a:t>These probabilities can also be found in Excel.</a:t>
                </a:r>
              </a:p>
              <a:p>
                <a:pPr marL="0" indent="0">
                  <a:buNone/>
                </a:pPr>
                <a:r>
                  <a:rPr lang="en-GB" sz="2100" dirty="0">
                    <a:solidFill>
                      <a:srgbClr val="0000FF"/>
                    </a:solidFill>
                  </a:rPr>
                  <a:t>To find </a:t>
                </a:r>
                <a14:m>
                  <m:oMath xmlns:m="http://schemas.openxmlformats.org/officeDocument/2006/math">
                    <m:r>
                      <a:rPr lang="en-US" sz="21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1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1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1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≤0)</m:t>
                    </m:r>
                  </m:oMath>
                </a14:m>
                <a:r>
                  <a:rPr lang="en-GB" sz="2100" dirty="0">
                    <a:solidFill>
                      <a:srgbClr val="FF0000"/>
                    </a:solidFill>
                  </a:rPr>
                  <a:t> </a:t>
                </a:r>
                <a:r>
                  <a:rPr lang="en-GB" sz="2100" dirty="0">
                    <a:solidFill>
                      <a:srgbClr val="0000FF"/>
                    </a:solidFill>
                  </a:rPr>
                  <a:t>for </a:t>
                </a:r>
                <a14:m>
                  <m:oMath xmlns:m="http://schemas.openxmlformats.org/officeDocument/2006/math">
                    <m:r>
                      <a:rPr lang="en-US" sz="21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1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n-US" sz="21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1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(5,0.15)</m:t>
                    </m:r>
                  </m:oMath>
                </a14:m>
                <a:r>
                  <a:rPr lang="en-GB" sz="2100" dirty="0">
                    <a:solidFill>
                      <a:srgbClr val="0000FF"/>
                    </a:solidFill>
                  </a:rPr>
                  <a:t> type:</a:t>
                </a:r>
              </a:p>
              <a:p>
                <a:pPr marL="0" indent="0">
                  <a:buNone/>
                </a:pPr>
                <a:r>
                  <a:rPr lang="en-GB" sz="2100" b="1" dirty="0">
                    <a:solidFill>
                      <a:srgbClr val="FF0000"/>
                    </a:solidFill>
                  </a:rPr>
                  <a:t>=BINOM.DIST(0,5,0.15,0)</a:t>
                </a:r>
              </a:p>
              <a:p>
                <a:pPr marL="0" indent="0">
                  <a:buNone/>
                </a:pPr>
                <a:r>
                  <a:rPr lang="en-GB" sz="2100" dirty="0">
                    <a:solidFill>
                      <a:srgbClr val="0000FF"/>
                    </a:solidFill>
                  </a:rPr>
                  <a:t>This will give you a value of </a:t>
                </a:r>
                <a:r>
                  <a:rPr lang="en-GB" sz="2100" dirty="0">
                    <a:solidFill>
                      <a:srgbClr val="FF0000"/>
                    </a:solidFill>
                  </a:rPr>
                  <a:t>0.443705 </a:t>
                </a:r>
                <a:r>
                  <a:rPr lang="en-GB" sz="2100" dirty="0">
                    <a:solidFill>
                      <a:srgbClr val="0000FF"/>
                    </a:solidFill>
                  </a:rPr>
                  <a:t>in Excel.</a:t>
                </a:r>
              </a:p>
              <a:p>
                <a:pPr marL="0" indent="0">
                  <a:buNone/>
                </a:pPr>
                <a:endParaRPr lang="en-GB" sz="2100" dirty="0">
                  <a:solidFill>
                    <a:srgbClr val="0000FF"/>
                  </a:solidFill>
                </a:endParaRPr>
              </a:p>
              <a:p>
                <a:pPr marL="0" indent="0">
                  <a:buNone/>
                </a:pPr>
                <a:r>
                  <a:rPr lang="en-GB" sz="2100" dirty="0">
                    <a:solidFill>
                      <a:srgbClr val="0000FF"/>
                    </a:solidFill>
                  </a:rPr>
                  <a:t>Some calculators have a binomial distribution function labelled ‘</a:t>
                </a:r>
                <a:r>
                  <a:rPr lang="en-GB" sz="2100" b="1" dirty="0">
                    <a:solidFill>
                      <a:srgbClr val="FF0000"/>
                    </a:solidFill>
                  </a:rPr>
                  <a:t>Binomial CD</a:t>
                </a:r>
                <a:r>
                  <a:rPr lang="en-GB" sz="2100" dirty="0">
                    <a:solidFill>
                      <a:srgbClr val="0000FF"/>
                    </a:solidFill>
                  </a:rPr>
                  <a:t>’.</a:t>
                </a:r>
              </a:p>
              <a:p>
                <a:pPr marL="0" indent="0">
                  <a:buNone/>
                </a:pPr>
                <a:r>
                  <a:rPr lang="en-GB" sz="2100" dirty="0">
                    <a:solidFill>
                      <a:srgbClr val="0000FF"/>
                    </a:solidFill>
                  </a:rPr>
                  <a:t>See if you can find </a:t>
                </a:r>
                <a14:m>
                  <m:oMath xmlns:m="http://schemas.openxmlformats.org/officeDocument/2006/math">
                    <m:r>
                      <a:rPr lang="en-US" sz="21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1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1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1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≤0) </m:t>
                    </m:r>
                  </m:oMath>
                </a14:m>
                <a:r>
                  <a:rPr lang="en-GB" sz="2100" dirty="0">
                    <a:solidFill>
                      <a:srgbClr val="0000FF"/>
                    </a:solidFill>
                  </a:rPr>
                  <a:t>for </a:t>
                </a:r>
                <a14:m>
                  <m:oMath xmlns:m="http://schemas.openxmlformats.org/officeDocument/2006/math">
                    <m:r>
                      <a:rPr lang="en-US" sz="21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1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n-US" sz="21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1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(5,0.15)</m:t>
                    </m:r>
                  </m:oMath>
                </a14:m>
                <a:r>
                  <a:rPr lang="en-GB" sz="2100" dirty="0">
                    <a:solidFill>
                      <a:srgbClr val="0000FF"/>
                    </a:solidFill>
                  </a:rPr>
                  <a:t> on </a:t>
                </a:r>
                <a:r>
                  <a:rPr lang="en-GB" sz="2100" dirty="0">
                    <a:solidFill>
                      <a:srgbClr val="FF0000"/>
                    </a:solidFill>
                  </a:rPr>
                  <a:t>your calculator</a:t>
                </a:r>
                <a:r>
                  <a:rPr lang="en-GB" sz="2100" dirty="0">
                    <a:solidFill>
                      <a:srgbClr val="0000FF"/>
                    </a:solidFill>
                  </a:rPr>
                  <a:t>.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GB" sz="2100" dirty="0">
                  <a:solidFill>
                    <a:srgbClr val="0000FF"/>
                  </a:solidFill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GB" sz="2100" dirty="0">
                  <a:solidFill>
                    <a:srgbClr val="0000FF"/>
                  </a:solidFill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GB" sz="21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BF2FE4CF-B9E3-44FE-92B3-D106DE1AE8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3634" y="1611408"/>
                <a:ext cx="6591322" cy="5182445"/>
              </a:xfrm>
              <a:prstGeom prst="rect">
                <a:avLst/>
              </a:prstGeom>
              <a:blipFill>
                <a:blip r:embed="rId7"/>
                <a:stretch>
                  <a:fillRect l="-1110" t="-1294" b="-10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 rot="-360000">
            <a:off x="39920" y="867051"/>
            <a:ext cx="5317077" cy="1042492"/>
          </a:xfrm>
        </p:spPr>
        <p:txBody>
          <a:bodyPr>
            <a:normAutofit/>
          </a:bodyPr>
          <a:lstStyle/>
          <a:p>
            <a:r>
              <a:rPr lang="en-GB" sz="2900" dirty="0"/>
              <a:t>The Binomial Distribution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5"/>
          </p:nvPr>
        </p:nvSpPr>
        <p:spPr>
          <a:xfrm>
            <a:off x="5349666" y="451447"/>
            <a:ext cx="6786280" cy="608561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CUMULATIVE PROBABILITIES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idx="13"/>
          </p:nvPr>
        </p:nvSpPr>
        <p:spPr>
          <a:xfrm>
            <a:off x="5303634" y="963700"/>
            <a:ext cx="6591322" cy="600075"/>
          </a:xfrm>
        </p:spPr>
        <p:txBody>
          <a:bodyPr>
            <a:normAutofit/>
          </a:bodyPr>
          <a:lstStyle/>
          <a:p>
            <a:r>
              <a:rPr lang="en-GB" dirty="0"/>
              <a:t>Binomial Cumulative Probabilities in Excel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2"/>
              <p:cNvSpPr>
                <a:spLocks noGrp="1"/>
              </p:cNvSpPr>
              <p:nvPr>
                <p:ph sz="half" idx="2"/>
              </p:nvPr>
            </p:nvSpPr>
            <p:spPr>
              <a:xfrm>
                <a:off x="322438" y="2396701"/>
                <a:ext cx="4341059" cy="4213654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GB" sz="2300" dirty="0">
                    <a:solidFill>
                      <a:srgbClr val="0000FF"/>
                    </a:solidFill>
                  </a:rPr>
                  <a:t>For a random variable </a:t>
                </a:r>
                <a14:m>
                  <m:oMath xmlns:m="http://schemas.openxmlformats.org/officeDocument/2006/math">
                    <m:r>
                      <a:rPr lang="en-GB" sz="23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GB" sz="2300" dirty="0">
                    <a:solidFill>
                      <a:srgbClr val="0000FF"/>
                    </a:solidFill>
                  </a:rPr>
                  <a:t> a </a:t>
                </a:r>
                <a:r>
                  <a:rPr lang="en-GB" sz="2300" b="1" dirty="0">
                    <a:solidFill>
                      <a:srgbClr val="FF0000"/>
                    </a:solidFill>
                  </a:rPr>
                  <a:t>cumulative probability function</a:t>
                </a:r>
                <a:r>
                  <a:rPr lang="en-GB" sz="2300" dirty="0">
                    <a:solidFill>
                      <a:srgbClr val="0000FF"/>
                    </a:solidFill>
                  </a:rPr>
                  <a:t> gives the sum of all the individual probabilities up to and including the given value of </a:t>
                </a:r>
                <a14:m>
                  <m:oMath xmlns:m="http://schemas.openxmlformats.org/officeDocument/2006/math">
                    <m:r>
                      <a:rPr lang="en-US" sz="23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300" dirty="0">
                    <a:solidFill>
                      <a:srgbClr val="0000FF"/>
                    </a:solidFill>
                  </a:rPr>
                  <a:t> in the calculation for </a:t>
                </a:r>
                <a14:m>
                  <m:oMath xmlns:m="http://schemas.openxmlformats.org/officeDocument/2006/math">
                    <m:r>
                      <a:rPr lang="en-US" sz="23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3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3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3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3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3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300" dirty="0">
                    <a:solidFill>
                      <a:srgbClr val="0000FF"/>
                    </a:solidFill>
                  </a:rPr>
                  <a:t>.</a:t>
                </a:r>
              </a:p>
              <a:p>
                <a:pPr marL="0" indent="0">
                  <a:buNone/>
                </a:pPr>
                <a:endParaRPr lang="en-GB" sz="2300" dirty="0">
                  <a:solidFill>
                    <a:srgbClr val="0000FF"/>
                  </a:solidFill>
                </a:endParaRPr>
              </a:p>
              <a:p>
                <a:pPr marL="0" indent="0">
                  <a:buNone/>
                </a:pPr>
                <a:r>
                  <a:rPr lang="en-GB" sz="2300" dirty="0">
                    <a:solidFill>
                      <a:srgbClr val="0000FF"/>
                    </a:solidFill>
                  </a:rPr>
                  <a:t>For the </a:t>
                </a:r>
                <a:r>
                  <a:rPr lang="en-GB" sz="2300" b="1" dirty="0">
                    <a:solidFill>
                      <a:srgbClr val="FF0000"/>
                    </a:solidFill>
                  </a:rPr>
                  <a:t>Binomial distribution </a:t>
                </a:r>
                <a14:m>
                  <m:oMath xmlns:m="http://schemas.openxmlformats.org/officeDocument/2006/math">
                    <m:r>
                      <a:rPr lang="en-US" sz="23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𝑿</m:t>
                    </m:r>
                    <m:r>
                      <a:rPr lang="en-US" sz="23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n-US" sz="23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US" sz="23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3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sz="23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3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US" sz="23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300" dirty="0">
                    <a:solidFill>
                      <a:srgbClr val="0000FF"/>
                    </a:solidFill>
                  </a:rPr>
                  <a:t> we can find </a:t>
                </a:r>
                <a14:m>
                  <m:oMath xmlns:m="http://schemas.openxmlformats.org/officeDocument/2006/math">
                    <m:r>
                      <a:rPr lang="en-US" sz="23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𝑷</m:t>
                    </m:r>
                    <m:r>
                      <a:rPr lang="en-US" sz="23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3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𝑿</m:t>
                    </m:r>
                    <m:r>
                      <a:rPr lang="en-US" sz="23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3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3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300" b="1" dirty="0">
                    <a:solidFill>
                      <a:srgbClr val="FF0000"/>
                    </a:solidFill>
                  </a:rPr>
                  <a:t> </a:t>
                </a:r>
                <a:r>
                  <a:rPr lang="en-GB" sz="2300" dirty="0">
                    <a:solidFill>
                      <a:srgbClr val="0000FF"/>
                    </a:solidFill>
                  </a:rPr>
                  <a:t>using different sources including calculators or tables for various values of </a:t>
                </a:r>
                <a14:m>
                  <m:oMath xmlns:m="http://schemas.openxmlformats.org/officeDocument/2006/math">
                    <m:r>
                      <a:rPr lang="en-US" sz="23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sz="2300" dirty="0">
                    <a:solidFill>
                      <a:srgbClr val="0000FF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3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GB" sz="2300" dirty="0">
                    <a:solidFill>
                      <a:srgbClr val="0000FF"/>
                    </a:solidFill>
                  </a:rPr>
                  <a:t>.</a:t>
                </a:r>
              </a:p>
              <a:p>
                <a:endParaRPr lang="en-GB" sz="23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1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322438" y="2396701"/>
                <a:ext cx="4341059" cy="4213654"/>
              </a:xfrm>
              <a:blipFill>
                <a:blip r:embed="rId8"/>
                <a:stretch>
                  <a:fillRect l="-2107" t="-1881" r="-2388" b="-1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4" name="Table 13">
                <a:extLst>
                  <a:ext uri="{FF2B5EF4-FFF2-40B4-BE49-F238E27FC236}">
                    <a16:creationId xmlns:a16="http://schemas.microsoft.com/office/drawing/2014/main" id="{51661999-C551-46BC-82FA-08E661DF737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83909713"/>
                  </p:ext>
                </p:extLst>
              </p:nvPr>
            </p:nvGraphicFramePr>
            <p:xfrm>
              <a:off x="5396919" y="2076028"/>
              <a:ext cx="3937335" cy="891540"/>
            </p:xfrm>
            <a:graphic>
              <a:graphicData uri="http://schemas.openxmlformats.org/drawingml/2006/table">
                <a:tbl>
                  <a:tblPr>
                    <a:tableStyleId>{793D81CF-94F2-401A-BA57-92F5A7B2D0C5}</a:tableStyleId>
                  </a:tblPr>
                  <a:tblGrid>
                    <a:gridCol w="787467">
                      <a:extLst>
                        <a:ext uri="{9D8B030D-6E8A-4147-A177-3AD203B41FA5}">
                          <a16:colId xmlns:a16="http://schemas.microsoft.com/office/drawing/2014/main" val="3358226172"/>
                        </a:ext>
                      </a:extLst>
                    </a:gridCol>
                    <a:gridCol w="787467">
                      <a:extLst>
                        <a:ext uri="{9D8B030D-6E8A-4147-A177-3AD203B41FA5}">
                          <a16:colId xmlns:a16="http://schemas.microsoft.com/office/drawing/2014/main" val="4272879598"/>
                        </a:ext>
                      </a:extLst>
                    </a:gridCol>
                    <a:gridCol w="787467">
                      <a:extLst>
                        <a:ext uri="{9D8B030D-6E8A-4147-A177-3AD203B41FA5}">
                          <a16:colId xmlns:a16="http://schemas.microsoft.com/office/drawing/2014/main" val="2519824135"/>
                        </a:ext>
                      </a:extLst>
                    </a:gridCol>
                    <a:gridCol w="787467">
                      <a:extLst>
                        <a:ext uri="{9D8B030D-6E8A-4147-A177-3AD203B41FA5}">
                          <a16:colId xmlns:a16="http://schemas.microsoft.com/office/drawing/2014/main" val="3618198041"/>
                        </a:ext>
                      </a:extLst>
                    </a:gridCol>
                    <a:gridCol w="787467">
                      <a:extLst>
                        <a:ext uri="{9D8B030D-6E8A-4147-A177-3AD203B41FA5}">
                          <a16:colId xmlns:a16="http://schemas.microsoft.com/office/drawing/2014/main" val="2776436154"/>
                        </a:ext>
                      </a:extLst>
                    </a:gridCol>
                  </a:tblGrid>
                  <a:tr h="190500">
                    <a:tc>
                      <a:txBody>
                        <a:bodyPr/>
                        <a:lstStyle/>
                        <a:p>
                          <a:pPr algn="r" fontAlgn="b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1" i="1" u="none" strike="noStrike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en-US" sz="14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14:m>
                            <m:oMath xmlns:m="http://schemas.openxmlformats.org/officeDocument/2006/math">
                              <m:r>
                                <a:rPr lang="en-US" sz="1400" b="1" i="1" u="none" strike="noStrike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𝒑</m:t>
                              </m:r>
                              <m:r>
                                <a:rPr lang="en-US" sz="1400" b="1" i="1" u="none" strike="noStrike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=</m:t>
                              </m:r>
                            </m:oMath>
                          </a14:m>
                          <a:r>
                            <a:rPr lang="en-US" sz="1400" b="1" i="1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</a:t>
                          </a: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1" i="1" u="none" strike="noStrike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𝟎</m:t>
                                </m:r>
                                <m:r>
                                  <a:rPr lang="en-US" sz="1400" b="1" i="1" u="none" strike="noStrike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.</m:t>
                                </m:r>
                                <m:r>
                                  <a:rPr lang="en-US" sz="1400" b="1" i="1" u="none" strike="noStrike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𝟎𝟓</m:t>
                                </m:r>
                              </m:oMath>
                            </m:oMathPara>
                          </a14:m>
                          <a:endParaRPr lang="en-US" sz="14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1" i="1" u="none" strike="noStrike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𝟎</m:t>
                                </m:r>
                                <m:r>
                                  <a:rPr lang="en-US" sz="1400" b="1" i="1" u="none" strike="noStrike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.</m:t>
                                </m:r>
                                <m:r>
                                  <a:rPr lang="en-US" sz="1400" b="1" i="1" u="none" strike="noStrike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en-US" sz="14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1" i="1" u="none" strike="noStrike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𝟎</m:t>
                                </m:r>
                                <m:r>
                                  <a:rPr lang="en-US" sz="1400" b="1" i="1" u="none" strike="noStrike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.</m:t>
                                </m:r>
                                <m:r>
                                  <a:rPr lang="en-US" sz="1400" b="1" i="1" u="none" strike="noStrike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𝟏𝟓</m:t>
                                </m:r>
                              </m:oMath>
                            </m:oMathPara>
                          </a14:m>
                          <a:endParaRPr lang="en-US" sz="14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93932089"/>
                      </a:ext>
                    </a:extLst>
                  </a:tr>
                  <a:tr h="190500">
                    <a:tc>
                      <a:txBody>
                        <a:bodyPr/>
                        <a:lstStyle/>
                        <a:p>
                          <a:pPr algn="r" fontAlgn="b"/>
                          <a14:m>
                            <m:oMath xmlns:m="http://schemas.openxmlformats.org/officeDocument/2006/math">
                              <m:r>
                                <a:rPr lang="en-US" sz="1400" b="1" i="1" u="none" strike="noStrike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𝒏</m:t>
                              </m:r>
                              <m:r>
                                <a:rPr lang="en-US" sz="1400" b="1" i="1" u="none" strike="noStrike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=</m:t>
                              </m:r>
                              <m:r>
                                <a:rPr lang="en-US" sz="1400" b="1" i="1" u="none" strike="noStrike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𝟓</m:t>
                              </m:r>
                            </m:oMath>
                          </a14:m>
                          <a:r>
                            <a:rPr lang="en-US" sz="1400" b="1" i="1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14:m>
                            <m:oMath xmlns:m="http://schemas.openxmlformats.org/officeDocument/2006/math">
                              <m:r>
                                <a:rPr lang="en-US" sz="1400" b="1" i="1" u="none" strike="noStrike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𝒙</m:t>
                              </m:r>
                              <m:r>
                                <a:rPr lang="en-US" sz="1400" b="1" i="1" u="none" strike="noStrike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=</m:t>
                              </m:r>
                              <m:r>
                                <a:rPr lang="en-US" sz="1400" b="1" i="1" u="none" strike="noStrike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𝟎</m:t>
                              </m:r>
                            </m:oMath>
                          </a14:m>
                          <a:r>
                            <a:rPr lang="en-US" sz="1400" b="1" i="1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</a:t>
                          </a: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40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0.77378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40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0.59049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400" b="1" u="none" strike="noStrike" dirty="0">
                              <a:solidFill>
                                <a:srgbClr val="FF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0.44371</a:t>
                          </a:r>
                          <a:endParaRPr lang="en-US" sz="1400" b="1" i="0" u="none" strike="noStrike" dirty="0">
                            <a:solidFill>
                              <a:srgbClr val="FF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8659158"/>
                      </a:ext>
                    </a:extLst>
                  </a:tr>
                  <a:tr h="190500">
                    <a:tc>
                      <a:txBody>
                        <a:bodyPr/>
                        <a:lstStyle/>
                        <a:p>
                          <a:pPr algn="r" fontAlgn="b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1" i="1" u="none" strike="noStrike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en-US" sz="14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14:m>
                            <m:oMath xmlns:m="http://schemas.openxmlformats.org/officeDocument/2006/math">
                              <m:r>
                                <a:rPr lang="en-US" sz="1400" b="1" i="1" u="none" strike="noStrike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𝟏</m:t>
                              </m:r>
                            </m:oMath>
                          </a14:m>
                          <a:r>
                            <a:rPr lang="en-US" sz="140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</a:t>
                          </a: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40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0.97741</a:t>
                          </a:r>
                          <a:endParaRPr lang="en-US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40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0.91854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40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0.83521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62389881"/>
                      </a:ext>
                    </a:extLst>
                  </a:tr>
                  <a:tr h="190500">
                    <a:tc>
                      <a:txBody>
                        <a:bodyPr/>
                        <a:lstStyle/>
                        <a:p>
                          <a:pPr algn="r" fontAlgn="b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1" i="1" u="none" strike="noStrike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en-US" sz="14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14:m>
                            <m:oMath xmlns:m="http://schemas.openxmlformats.org/officeDocument/2006/math">
                              <m:r>
                                <a:rPr lang="en-US" sz="1400" b="1" i="1" u="none" strike="noStrike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𝟐</m:t>
                              </m:r>
                            </m:oMath>
                          </a14:m>
                          <a:r>
                            <a:rPr lang="en-US" sz="140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</a:t>
                          </a: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40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0.99884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40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0.99144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40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0.97339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9231711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4" name="Table 13">
                <a:extLst>
                  <a:ext uri="{FF2B5EF4-FFF2-40B4-BE49-F238E27FC236}">
                    <a16:creationId xmlns:a16="http://schemas.microsoft.com/office/drawing/2014/main" id="{51661999-C551-46BC-82FA-08E661DF737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83909713"/>
                  </p:ext>
                </p:extLst>
              </p:nvPr>
            </p:nvGraphicFramePr>
            <p:xfrm>
              <a:off x="5396919" y="2076028"/>
              <a:ext cx="3937335" cy="891540"/>
            </p:xfrm>
            <a:graphic>
              <a:graphicData uri="http://schemas.openxmlformats.org/drawingml/2006/table">
                <a:tbl>
                  <a:tblPr>
                    <a:tableStyleId>{793D81CF-94F2-401A-BA57-92F5A7B2D0C5}</a:tableStyleId>
                  </a:tblPr>
                  <a:tblGrid>
                    <a:gridCol w="787467">
                      <a:extLst>
                        <a:ext uri="{9D8B030D-6E8A-4147-A177-3AD203B41FA5}">
                          <a16:colId xmlns:a16="http://schemas.microsoft.com/office/drawing/2014/main" val="3358226172"/>
                        </a:ext>
                      </a:extLst>
                    </a:gridCol>
                    <a:gridCol w="787467">
                      <a:extLst>
                        <a:ext uri="{9D8B030D-6E8A-4147-A177-3AD203B41FA5}">
                          <a16:colId xmlns:a16="http://schemas.microsoft.com/office/drawing/2014/main" val="4272879598"/>
                        </a:ext>
                      </a:extLst>
                    </a:gridCol>
                    <a:gridCol w="787467">
                      <a:extLst>
                        <a:ext uri="{9D8B030D-6E8A-4147-A177-3AD203B41FA5}">
                          <a16:colId xmlns:a16="http://schemas.microsoft.com/office/drawing/2014/main" val="2519824135"/>
                        </a:ext>
                      </a:extLst>
                    </a:gridCol>
                    <a:gridCol w="787467">
                      <a:extLst>
                        <a:ext uri="{9D8B030D-6E8A-4147-A177-3AD203B41FA5}">
                          <a16:colId xmlns:a16="http://schemas.microsoft.com/office/drawing/2014/main" val="3618198041"/>
                        </a:ext>
                      </a:extLst>
                    </a:gridCol>
                    <a:gridCol w="787467">
                      <a:extLst>
                        <a:ext uri="{9D8B030D-6E8A-4147-A177-3AD203B41FA5}">
                          <a16:colId xmlns:a16="http://schemas.microsoft.com/office/drawing/2014/main" val="2776436154"/>
                        </a:ext>
                      </a:extLst>
                    </a:gridCol>
                  </a:tblGrid>
                  <a:tr h="22288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9"/>
                          <a:stretch>
                            <a:fillRect l="-775" t="-2703" r="-402326" b="-3459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9"/>
                          <a:stretch>
                            <a:fillRect l="-100000" t="-2703" r="-299231" b="-3459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9"/>
                          <a:stretch>
                            <a:fillRect l="-201550" t="-2703" r="-201550" b="-3459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9"/>
                          <a:stretch>
                            <a:fillRect l="-299231" t="-2703" r="-100000" b="-3459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9"/>
                          <a:stretch>
                            <a:fillRect l="-402326" t="-2703" r="-775" b="-34594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93932089"/>
                      </a:ext>
                    </a:extLst>
                  </a:tr>
                  <a:tr h="22288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9"/>
                          <a:stretch>
                            <a:fillRect l="-775" t="-102703" r="-402326" b="-2459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9"/>
                          <a:stretch>
                            <a:fillRect l="-100000" t="-102703" r="-299231" b="-2459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40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0.77378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40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0.59049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400" b="1" u="none" strike="noStrike" dirty="0">
                              <a:solidFill>
                                <a:srgbClr val="FF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0.44371</a:t>
                          </a:r>
                          <a:endParaRPr lang="en-US" sz="1400" b="1" i="0" u="none" strike="noStrike" dirty="0">
                            <a:solidFill>
                              <a:srgbClr val="FF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8659158"/>
                      </a:ext>
                    </a:extLst>
                  </a:tr>
                  <a:tr h="22288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9"/>
                          <a:stretch>
                            <a:fillRect l="-775" t="-208333" r="-402326" b="-152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9"/>
                          <a:stretch>
                            <a:fillRect l="-100000" t="-208333" r="-299231" b="-152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40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0.97741</a:t>
                          </a:r>
                          <a:endParaRPr lang="en-US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40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0.91854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40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0.83521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62389881"/>
                      </a:ext>
                    </a:extLst>
                  </a:tr>
                  <a:tr h="22288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9"/>
                          <a:stretch>
                            <a:fillRect l="-775" t="-300000" r="-402326" b="-486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9"/>
                          <a:stretch>
                            <a:fillRect l="-100000" t="-300000" r="-299231" b="-486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40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0.99884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40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0.99144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40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0.97339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92317119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2" name="Group 1">
            <a:extLst>
              <a:ext uri="{FF2B5EF4-FFF2-40B4-BE49-F238E27FC236}">
                <a16:creationId xmlns:a16="http://schemas.microsoft.com/office/drawing/2014/main" id="{9575FAC8-5ADD-4A2C-AD0F-1C0C158E9659}"/>
              </a:ext>
            </a:extLst>
          </p:cNvPr>
          <p:cNvGrpSpPr/>
          <p:nvPr/>
        </p:nvGrpSpPr>
        <p:grpSpPr>
          <a:xfrm>
            <a:off x="5669950" y="2290614"/>
            <a:ext cx="2879335" cy="2177582"/>
            <a:chOff x="5669950" y="2290614"/>
            <a:chExt cx="2879335" cy="2177582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3DAC4B51-AEA2-433C-8F62-1B3C438B26CA}"/>
                </a:ext>
              </a:extLst>
            </p:cNvPr>
            <p:cNvGrpSpPr/>
            <p:nvPr/>
          </p:nvGrpSpPr>
          <p:grpSpPr>
            <a:xfrm>
              <a:off x="5669950" y="2290614"/>
              <a:ext cx="1732755" cy="2177582"/>
              <a:chOff x="5653387" y="3384871"/>
              <a:chExt cx="1732755" cy="2177582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CCC4E294-18D2-474F-87C5-156245E35C7E}"/>
                  </a:ext>
                </a:extLst>
              </p:cNvPr>
              <p:cNvSpPr/>
              <p:nvPr/>
            </p:nvSpPr>
            <p:spPr>
              <a:xfrm>
                <a:off x="5653387" y="3384871"/>
                <a:ext cx="580768" cy="235288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563889F0-D6BE-452B-99AD-AACBDFD5A540}"/>
                  </a:ext>
                </a:extLst>
              </p:cNvPr>
              <p:cNvSpPr/>
              <p:nvPr/>
            </p:nvSpPr>
            <p:spPr>
              <a:xfrm>
                <a:off x="7191984" y="5198453"/>
                <a:ext cx="194158" cy="364000"/>
              </a:xfrm>
              <a:prstGeom prst="rect">
                <a:avLst/>
              </a:prstGeom>
              <a:noFill/>
              <a:ln w="38100"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360C78D2-0CDA-4153-AA18-722953D6741C}"/>
                </a:ext>
              </a:extLst>
            </p:cNvPr>
            <p:cNvSpPr/>
            <p:nvPr/>
          </p:nvSpPr>
          <p:spPr>
            <a:xfrm>
              <a:off x="8355127" y="3679808"/>
              <a:ext cx="194158" cy="364000"/>
            </a:xfrm>
            <a:prstGeom prst="rect">
              <a:avLst/>
            </a:prstGeom>
            <a:noFill/>
            <a:ln w="3810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0FBBEF58-7FCC-4CB6-9B34-6E56E3F8A700}"/>
              </a:ext>
            </a:extLst>
          </p:cNvPr>
          <p:cNvGrpSpPr/>
          <p:nvPr/>
        </p:nvGrpSpPr>
        <p:grpSpPr>
          <a:xfrm>
            <a:off x="6503492" y="2293762"/>
            <a:ext cx="1704270" cy="2177829"/>
            <a:chOff x="6503492" y="2293762"/>
            <a:chExt cx="1704270" cy="2177829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18C5B60C-1072-4DCE-AEB6-1E437D2055AD}"/>
                </a:ext>
              </a:extLst>
            </p:cNvPr>
            <p:cNvGrpSpPr/>
            <p:nvPr/>
          </p:nvGrpSpPr>
          <p:grpSpPr>
            <a:xfrm>
              <a:off x="6503492" y="2293762"/>
              <a:ext cx="705055" cy="2177829"/>
              <a:chOff x="5744900" y="2290614"/>
              <a:chExt cx="705055" cy="2177829"/>
            </a:xfrm>
          </p:grpSpPr>
          <p:grpSp>
            <p:nvGrpSpPr>
              <p:cNvPr id="29" name="Group 28">
                <a:extLst>
                  <a:ext uri="{FF2B5EF4-FFF2-40B4-BE49-F238E27FC236}">
                    <a16:creationId xmlns:a16="http://schemas.microsoft.com/office/drawing/2014/main" id="{BADB6D54-7617-4055-BB43-C6E4E7F51974}"/>
                  </a:ext>
                </a:extLst>
              </p:cNvPr>
              <p:cNvGrpSpPr/>
              <p:nvPr/>
            </p:nvGrpSpPr>
            <p:grpSpPr>
              <a:xfrm>
                <a:off x="5744900" y="2290614"/>
                <a:ext cx="705055" cy="2177829"/>
                <a:chOff x="5728337" y="3384871"/>
                <a:chExt cx="705055" cy="2177829"/>
              </a:xfrm>
            </p:grpSpPr>
            <p:sp>
              <p:nvSpPr>
                <p:cNvPr id="31" name="Rectangle 30">
                  <a:extLst>
                    <a:ext uri="{FF2B5EF4-FFF2-40B4-BE49-F238E27FC236}">
                      <a16:creationId xmlns:a16="http://schemas.microsoft.com/office/drawing/2014/main" id="{C3692530-2183-4A31-B272-402F65935CC1}"/>
                    </a:ext>
                  </a:extLst>
                </p:cNvPr>
                <p:cNvSpPr/>
                <p:nvPr/>
              </p:nvSpPr>
              <p:spPr>
                <a:xfrm>
                  <a:off x="5728337" y="3384871"/>
                  <a:ext cx="462313" cy="232140"/>
                </a:xfrm>
                <a:prstGeom prst="rect">
                  <a:avLst/>
                </a:prstGeom>
                <a:noFill/>
                <a:ln w="3810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2" name="Rectangle 31">
                  <a:extLst>
                    <a:ext uri="{FF2B5EF4-FFF2-40B4-BE49-F238E27FC236}">
                      <a16:creationId xmlns:a16="http://schemas.microsoft.com/office/drawing/2014/main" id="{10F00CDE-215A-4F31-B917-AC4F82B18B22}"/>
                    </a:ext>
                  </a:extLst>
                </p:cNvPr>
                <p:cNvSpPr/>
                <p:nvPr/>
              </p:nvSpPr>
              <p:spPr>
                <a:xfrm>
                  <a:off x="6239234" y="5198700"/>
                  <a:ext cx="194158" cy="364000"/>
                </a:xfrm>
                <a:prstGeom prst="rect">
                  <a:avLst/>
                </a:prstGeom>
                <a:noFill/>
                <a:ln w="38100">
                  <a:solidFill>
                    <a:srgbClr val="0000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A5A4EA5C-E90E-403A-BD42-89476C794F37}"/>
                  </a:ext>
                </a:extLst>
              </p:cNvPr>
              <p:cNvSpPr/>
              <p:nvPr/>
            </p:nvSpPr>
            <p:spPr>
              <a:xfrm>
                <a:off x="6225041" y="3676660"/>
                <a:ext cx="194158" cy="364000"/>
              </a:xfrm>
              <a:prstGeom prst="rect">
                <a:avLst/>
              </a:prstGeom>
              <a:noFill/>
              <a:ln w="38100"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AA13794C-0735-4BEC-B7C8-3D91053C3656}"/>
                </a:ext>
              </a:extLst>
            </p:cNvPr>
            <p:cNvSpPr/>
            <p:nvPr/>
          </p:nvSpPr>
          <p:spPr>
            <a:xfrm>
              <a:off x="8013604" y="4089206"/>
              <a:ext cx="194158" cy="364000"/>
            </a:xfrm>
            <a:prstGeom prst="rect">
              <a:avLst/>
            </a:prstGeom>
            <a:noFill/>
            <a:ln w="3810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6068C0EE-841A-4ACF-BB35-6635BBEF17AB}"/>
              </a:ext>
            </a:extLst>
          </p:cNvPr>
          <p:cNvGrpSpPr/>
          <p:nvPr/>
        </p:nvGrpSpPr>
        <p:grpSpPr>
          <a:xfrm>
            <a:off x="7423672" y="2055169"/>
            <a:ext cx="1801076" cy="2398037"/>
            <a:chOff x="4449642" y="2290614"/>
            <a:chExt cx="1801076" cy="2398037"/>
          </a:xfrm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B1F68DEE-E65D-4F45-BFDF-77EADEBCB966}"/>
                </a:ext>
              </a:extLst>
            </p:cNvPr>
            <p:cNvGrpSpPr/>
            <p:nvPr/>
          </p:nvGrpSpPr>
          <p:grpSpPr>
            <a:xfrm>
              <a:off x="5575255" y="2290614"/>
              <a:ext cx="675463" cy="1988639"/>
              <a:chOff x="5558692" y="3384871"/>
              <a:chExt cx="675463" cy="1988639"/>
            </a:xfrm>
          </p:grpSpPr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9BBD28B0-FE76-40F1-AEA7-27E281172F69}"/>
                  </a:ext>
                </a:extLst>
              </p:cNvPr>
              <p:cNvSpPr/>
              <p:nvPr/>
            </p:nvSpPr>
            <p:spPr>
              <a:xfrm>
                <a:off x="5653387" y="3384871"/>
                <a:ext cx="580768" cy="235288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2853FCDC-C93E-4FC3-A80D-3A1937B180CE}"/>
                  </a:ext>
                </a:extLst>
              </p:cNvPr>
              <p:cNvSpPr/>
              <p:nvPr/>
            </p:nvSpPr>
            <p:spPr>
              <a:xfrm>
                <a:off x="5558692" y="5009510"/>
                <a:ext cx="533135" cy="364000"/>
              </a:xfrm>
              <a:prstGeom prst="rect">
                <a:avLst/>
              </a:prstGeom>
              <a:noFill/>
              <a:ln w="38100"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5CA77806-3064-47CA-A11D-55FE28E1B9D6}"/>
                </a:ext>
              </a:extLst>
            </p:cNvPr>
            <p:cNvSpPr/>
            <p:nvPr/>
          </p:nvSpPr>
          <p:spPr>
            <a:xfrm>
              <a:off x="4449642" y="4339641"/>
              <a:ext cx="589932" cy="349010"/>
            </a:xfrm>
            <a:prstGeom prst="rect">
              <a:avLst/>
            </a:prstGeom>
            <a:noFill/>
            <a:ln w="3810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0" name="Rectangle 39">
            <a:extLst>
              <a:ext uri="{FF2B5EF4-FFF2-40B4-BE49-F238E27FC236}">
                <a16:creationId xmlns:a16="http://schemas.microsoft.com/office/drawing/2014/main" id="{0766FAE4-53E3-4B6B-A413-9CC194D2925D}"/>
              </a:ext>
            </a:extLst>
          </p:cNvPr>
          <p:cNvSpPr/>
          <p:nvPr/>
        </p:nvSpPr>
        <p:spPr>
          <a:xfrm>
            <a:off x="285124" y="2290457"/>
            <a:ext cx="4282724" cy="4319898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Text Placeholder 6">
            <a:extLst>
              <a:ext uri="{FF2B5EF4-FFF2-40B4-BE49-F238E27FC236}">
                <a16:creationId xmlns:a16="http://schemas.microsoft.com/office/drawing/2014/main" id="{07376263-0A00-4F1A-8E8E-3050C3BA11A6}"/>
              </a:ext>
            </a:extLst>
          </p:cNvPr>
          <p:cNvSpPr txBox="1">
            <a:spLocks/>
          </p:cNvSpPr>
          <p:nvPr/>
        </p:nvSpPr>
        <p:spPr>
          <a:xfrm>
            <a:off x="5278240" y="4756048"/>
            <a:ext cx="6591322" cy="6000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500" b="1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Binomial Cumulative Prob on Calculator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22976C3-CEF1-88C3-9FE0-5267BB6D7901}"/>
              </a:ext>
            </a:extLst>
          </p:cNvPr>
          <p:cNvGrpSpPr/>
          <p:nvPr/>
        </p:nvGrpSpPr>
        <p:grpSpPr>
          <a:xfrm>
            <a:off x="-16643" y="-26916"/>
            <a:ext cx="12208643" cy="2320319"/>
            <a:chOff x="-16643" y="-26916"/>
            <a:chExt cx="12208643" cy="2320319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9A1CBE66-0B3E-842D-8AE8-002521748273}"/>
                </a:ext>
              </a:extLst>
            </p:cNvPr>
            <p:cNvSpPr/>
            <p:nvPr/>
          </p:nvSpPr>
          <p:spPr>
            <a:xfrm>
              <a:off x="-16643" y="1"/>
              <a:ext cx="5215261" cy="2293402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37078A9-00A7-D686-608C-77BB8484F26A}"/>
                </a:ext>
              </a:extLst>
            </p:cNvPr>
            <p:cNvSpPr/>
            <p:nvPr/>
          </p:nvSpPr>
          <p:spPr>
            <a:xfrm>
              <a:off x="5072743" y="-26916"/>
              <a:ext cx="7119257" cy="1166743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421021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4124"/>
    </mc:Choice>
    <mc:Fallback xmlns="">
      <p:transition spd="slow" advTm="10412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BF2FE4CF-B9E3-44FE-92B3-D106DE1AE8D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303634" y="1611408"/>
                <a:ext cx="6591322" cy="518244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sz="2100" dirty="0">
                    <a:solidFill>
                      <a:srgbClr val="0000FF"/>
                    </a:solidFill>
                  </a:rPr>
                  <a:t>In </a:t>
                </a:r>
                <a:r>
                  <a:rPr lang="en-GB" sz="2100" dirty="0">
                    <a:solidFill>
                      <a:srgbClr val="0000FF"/>
                    </a:solidFill>
                  </a:rPr>
                  <a:t>Excel, to find </a:t>
                </a:r>
                <a14:m>
                  <m:oMath xmlns:m="http://schemas.openxmlformats.org/officeDocument/2006/math"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1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100" dirty="0">
                    <a:solidFill>
                      <a:srgbClr val="0000FF"/>
                    </a:solidFill>
                  </a:rPr>
                  <a:t> for </a:t>
                </a:r>
                <a14:m>
                  <m:oMath xmlns:m="http://schemas.openxmlformats.org/officeDocument/2006/math"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1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1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100" dirty="0">
                    <a:solidFill>
                      <a:srgbClr val="0000FF"/>
                    </a:solidFill>
                  </a:rPr>
                  <a:t> type:</a:t>
                </a:r>
              </a:p>
              <a:p>
                <a:pPr marL="0" indent="0">
                  <a:buNone/>
                </a:pPr>
                <a:r>
                  <a:rPr lang="en-GB" sz="2100" b="1" dirty="0">
                    <a:solidFill>
                      <a:srgbClr val="0000FF"/>
                    </a:solidFill>
                  </a:rPr>
                  <a:t>=BINOM.DIST(</a:t>
                </a:r>
                <a14:m>
                  <m:oMath xmlns:m="http://schemas.openxmlformats.org/officeDocument/2006/math">
                    <m:r>
                      <a:rPr lang="en-US" sz="2100" b="1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GB" sz="2100" b="1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100" b="1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GB" sz="2100" b="1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100" b="1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US" sz="2100" b="1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100" b="1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GB" sz="2100" b="1" dirty="0">
                    <a:solidFill>
                      <a:srgbClr val="0000FF"/>
                    </a:solidFill>
                  </a:rPr>
                  <a:t>)</a:t>
                </a:r>
              </a:p>
              <a:p>
                <a:pPr marL="0" indent="0">
                  <a:buNone/>
                </a:pPr>
                <a:endParaRPr lang="en-GB" sz="2100" b="1" dirty="0">
                  <a:solidFill>
                    <a:srgbClr val="0000FF"/>
                  </a:solidFill>
                </a:endParaRPr>
              </a:p>
              <a:p>
                <a:pPr marL="0" indent="0">
                  <a:buNone/>
                </a:pPr>
                <a:endParaRPr lang="en-GB" sz="2100" b="1" dirty="0">
                  <a:solidFill>
                    <a:srgbClr val="0000FF"/>
                  </a:solidFill>
                </a:endParaRPr>
              </a:p>
              <a:p>
                <a:pPr marL="0" indent="0">
                  <a:buNone/>
                </a:pPr>
                <a:r>
                  <a:rPr lang="en-GB" sz="2100" dirty="0">
                    <a:solidFill>
                      <a:srgbClr val="0000FF"/>
                    </a:solidFill>
                  </a:rPr>
                  <a:t>The random variable </a:t>
                </a:r>
                <a14:m>
                  <m:oMath xmlns:m="http://schemas.openxmlformats.org/officeDocument/2006/math">
                    <m:r>
                      <a:rPr lang="en-US" sz="21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1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n-US" sz="21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1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(25,0.45)</m:t>
                    </m:r>
                  </m:oMath>
                </a14:m>
                <a:r>
                  <a:rPr lang="en-GB" sz="2100" dirty="0">
                    <a:solidFill>
                      <a:srgbClr val="0000FF"/>
                    </a:solidFill>
                  </a:rPr>
                  <a:t>.  Find:</a:t>
                </a:r>
              </a:p>
              <a:p>
                <a:pPr marL="457200" indent="-457200">
                  <a:buClr>
                    <a:srgbClr val="0000FF"/>
                  </a:buClr>
                  <a:buAutoNum type="alphaLcPeriod"/>
                </a:pPr>
                <a:r>
                  <a:rPr lang="en-US" sz="2100" b="0" dirty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1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1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1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1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≤9)</m:t>
                    </m:r>
                  </m:oMath>
                </a14:m>
                <a:endParaRPr lang="en-GB" sz="2100" dirty="0">
                  <a:solidFill>
                    <a:srgbClr val="0000FF"/>
                  </a:solidFill>
                </a:endParaRPr>
              </a:p>
              <a:p>
                <a:pPr marL="457200" indent="-457200">
                  <a:buClr>
                    <a:srgbClr val="0000FF"/>
                  </a:buClr>
                  <a:buFont typeface="Arial" panose="020B0604020202020204" pitchFamily="34" charset="0"/>
                  <a:buAutoNum type="alphaLcPeriod"/>
                </a:pPr>
                <a:r>
                  <a:rPr lang="en-US" sz="2100" dirty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1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&lt;8</m:t>
                    </m:r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2100" dirty="0">
                  <a:solidFill>
                    <a:srgbClr val="0000FF"/>
                  </a:solidFill>
                </a:endParaRPr>
              </a:p>
              <a:p>
                <a:pPr marL="457200" indent="-457200">
                  <a:buClr>
                    <a:srgbClr val="0000FF"/>
                  </a:buClr>
                  <a:buFont typeface="Arial" panose="020B0604020202020204" pitchFamily="34" charset="0"/>
                  <a:buAutoNum type="alphaLcPeriod"/>
                </a:pPr>
                <a:r>
                  <a:rPr lang="en-US" sz="2100" dirty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1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≥12</m:t>
                    </m:r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2100" dirty="0">
                  <a:solidFill>
                    <a:srgbClr val="0000FF"/>
                  </a:solidFill>
                </a:endParaRPr>
              </a:p>
              <a:p>
                <a:pPr marL="457200" indent="-457200">
                  <a:buFont typeface="Arial" panose="020B0604020202020204" pitchFamily="34" charset="0"/>
                  <a:buAutoNum type="alphaLcPeriod"/>
                </a:pPr>
                <a:endParaRPr lang="en-GB" sz="2100" dirty="0">
                  <a:solidFill>
                    <a:srgbClr val="0000FF"/>
                  </a:solidFill>
                </a:endParaRPr>
              </a:p>
              <a:p>
                <a:pPr marL="457200" indent="-457200">
                  <a:buAutoNum type="alphaLcPeriod"/>
                </a:pPr>
                <a:endParaRPr lang="en-GB" sz="2100" dirty="0">
                  <a:solidFill>
                    <a:srgbClr val="0000FF"/>
                  </a:solidFill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GB" sz="2100" dirty="0">
                  <a:solidFill>
                    <a:srgbClr val="0000FF"/>
                  </a:solidFill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GB" sz="21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BF2FE4CF-B9E3-44FE-92B3-D106DE1AE8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3634" y="1611408"/>
                <a:ext cx="6591322" cy="5182445"/>
              </a:xfrm>
              <a:prstGeom prst="rect">
                <a:avLst/>
              </a:prstGeom>
              <a:blipFill>
                <a:blip r:embed="rId6"/>
                <a:stretch>
                  <a:fillRect l="-1110" t="-12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22"/>
          <p:cNvSpPr/>
          <p:nvPr/>
        </p:nvSpPr>
        <p:spPr>
          <a:xfrm>
            <a:off x="10713014" y="5669280"/>
            <a:ext cx="1495073" cy="118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4023360" y="5374050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 rot="-360000">
            <a:off x="39920" y="867051"/>
            <a:ext cx="5317077" cy="1042492"/>
          </a:xfrm>
        </p:spPr>
        <p:txBody>
          <a:bodyPr>
            <a:normAutofit/>
          </a:bodyPr>
          <a:lstStyle/>
          <a:p>
            <a:r>
              <a:rPr lang="en-GB" sz="2900" dirty="0"/>
              <a:t>The Binomial Distribution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5"/>
          </p:nvPr>
        </p:nvSpPr>
        <p:spPr>
          <a:xfrm>
            <a:off x="5349666" y="451447"/>
            <a:ext cx="6786280" cy="608561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CUMULATIVE PROBABILITIES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idx="13"/>
          </p:nvPr>
        </p:nvSpPr>
        <p:spPr>
          <a:xfrm>
            <a:off x="5303634" y="963700"/>
            <a:ext cx="6591322" cy="600075"/>
          </a:xfrm>
        </p:spPr>
        <p:txBody>
          <a:bodyPr>
            <a:normAutofit/>
          </a:bodyPr>
          <a:lstStyle/>
          <a:p>
            <a:r>
              <a:rPr lang="en-GB" dirty="0"/>
              <a:t>Binomial Cumulative Probabilities in Excel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2"/>
              <p:cNvSpPr>
                <a:spLocks noGrp="1"/>
              </p:cNvSpPr>
              <p:nvPr>
                <p:ph sz="half" idx="2"/>
              </p:nvPr>
            </p:nvSpPr>
            <p:spPr>
              <a:xfrm>
                <a:off x="322438" y="2396701"/>
                <a:ext cx="4341059" cy="4213654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GB" sz="2300" dirty="0">
                    <a:solidFill>
                      <a:srgbClr val="0000FF"/>
                    </a:solidFill>
                  </a:rPr>
                  <a:t>For a random variable </a:t>
                </a:r>
                <a14:m>
                  <m:oMath xmlns:m="http://schemas.openxmlformats.org/officeDocument/2006/math">
                    <m:r>
                      <a:rPr lang="en-GB" sz="23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GB" sz="2300" dirty="0">
                    <a:solidFill>
                      <a:srgbClr val="0000FF"/>
                    </a:solidFill>
                  </a:rPr>
                  <a:t> a </a:t>
                </a:r>
                <a:r>
                  <a:rPr lang="en-GB" sz="2300" b="1" dirty="0">
                    <a:solidFill>
                      <a:srgbClr val="FF0000"/>
                    </a:solidFill>
                  </a:rPr>
                  <a:t>cumulative probability function</a:t>
                </a:r>
                <a:r>
                  <a:rPr lang="en-GB" sz="2300" dirty="0">
                    <a:solidFill>
                      <a:srgbClr val="0000FF"/>
                    </a:solidFill>
                  </a:rPr>
                  <a:t> gives the sum of all the individual probabilities up to and including the given value of </a:t>
                </a:r>
                <a14:m>
                  <m:oMath xmlns:m="http://schemas.openxmlformats.org/officeDocument/2006/math">
                    <m:r>
                      <a:rPr lang="en-US" sz="23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300" dirty="0">
                    <a:solidFill>
                      <a:srgbClr val="0000FF"/>
                    </a:solidFill>
                  </a:rPr>
                  <a:t> in the calculation for </a:t>
                </a:r>
                <a14:m>
                  <m:oMath xmlns:m="http://schemas.openxmlformats.org/officeDocument/2006/math">
                    <m:r>
                      <a:rPr lang="en-US" sz="23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3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3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3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3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3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300" dirty="0">
                    <a:solidFill>
                      <a:srgbClr val="0000FF"/>
                    </a:solidFill>
                  </a:rPr>
                  <a:t>.</a:t>
                </a:r>
              </a:p>
              <a:p>
                <a:pPr marL="0" indent="0">
                  <a:buNone/>
                </a:pPr>
                <a:endParaRPr lang="en-GB" sz="2300" dirty="0">
                  <a:solidFill>
                    <a:srgbClr val="0000FF"/>
                  </a:solidFill>
                </a:endParaRPr>
              </a:p>
              <a:p>
                <a:pPr marL="0" indent="0">
                  <a:buNone/>
                </a:pPr>
                <a:r>
                  <a:rPr lang="en-GB" sz="2300" dirty="0">
                    <a:solidFill>
                      <a:srgbClr val="0000FF"/>
                    </a:solidFill>
                  </a:rPr>
                  <a:t>For the </a:t>
                </a:r>
                <a:r>
                  <a:rPr lang="en-GB" sz="2300" b="1" dirty="0">
                    <a:solidFill>
                      <a:srgbClr val="FF0000"/>
                    </a:solidFill>
                  </a:rPr>
                  <a:t>Binomial distribution </a:t>
                </a:r>
                <a14:m>
                  <m:oMath xmlns:m="http://schemas.openxmlformats.org/officeDocument/2006/math">
                    <m:r>
                      <a:rPr lang="en-US" sz="23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𝑿</m:t>
                    </m:r>
                    <m:r>
                      <a:rPr lang="en-US" sz="23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n-US" sz="23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US" sz="23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3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sz="23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3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US" sz="23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300" dirty="0">
                    <a:solidFill>
                      <a:srgbClr val="0000FF"/>
                    </a:solidFill>
                  </a:rPr>
                  <a:t> we can find </a:t>
                </a:r>
                <a14:m>
                  <m:oMath xmlns:m="http://schemas.openxmlformats.org/officeDocument/2006/math">
                    <m:r>
                      <a:rPr lang="en-US" sz="23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𝑷</m:t>
                    </m:r>
                    <m:r>
                      <a:rPr lang="en-US" sz="23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3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𝑿</m:t>
                    </m:r>
                    <m:r>
                      <a:rPr lang="en-US" sz="23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3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3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300" b="1" dirty="0">
                    <a:solidFill>
                      <a:srgbClr val="FF0000"/>
                    </a:solidFill>
                  </a:rPr>
                  <a:t> </a:t>
                </a:r>
                <a:r>
                  <a:rPr lang="en-GB" sz="2300" dirty="0">
                    <a:solidFill>
                      <a:srgbClr val="0000FF"/>
                    </a:solidFill>
                  </a:rPr>
                  <a:t>using different sources including calculators or tables for various values of </a:t>
                </a:r>
                <a14:m>
                  <m:oMath xmlns:m="http://schemas.openxmlformats.org/officeDocument/2006/math">
                    <m:r>
                      <a:rPr lang="en-US" sz="23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sz="2300" dirty="0">
                    <a:solidFill>
                      <a:srgbClr val="0000FF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3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GB" sz="2300" dirty="0">
                    <a:solidFill>
                      <a:srgbClr val="0000FF"/>
                    </a:solidFill>
                  </a:rPr>
                  <a:t>.</a:t>
                </a:r>
              </a:p>
              <a:p>
                <a:endParaRPr lang="en-GB" sz="23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1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322438" y="2396701"/>
                <a:ext cx="4341059" cy="4213654"/>
              </a:xfrm>
              <a:blipFill>
                <a:blip r:embed="rId7"/>
                <a:stretch>
                  <a:fillRect l="-2107" t="-1881" r="-2388" b="-1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Rectangle 39">
            <a:extLst>
              <a:ext uri="{FF2B5EF4-FFF2-40B4-BE49-F238E27FC236}">
                <a16:creationId xmlns:a16="http://schemas.microsoft.com/office/drawing/2014/main" id="{0766FAE4-53E3-4B6B-A413-9CC194D2925D}"/>
              </a:ext>
            </a:extLst>
          </p:cNvPr>
          <p:cNvSpPr/>
          <p:nvPr/>
        </p:nvSpPr>
        <p:spPr>
          <a:xfrm>
            <a:off x="285124" y="2290457"/>
            <a:ext cx="4282724" cy="4319898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Text Placeholder 6">
            <a:extLst>
              <a:ext uri="{FF2B5EF4-FFF2-40B4-BE49-F238E27FC236}">
                <a16:creationId xmlns:a16="http://schemas.microsoft.com/office/drawing/2014/main" id="{F42C03CA-54C4-4F99-B8F8-3087175484B0}"/>
              </a:ext>
            </a:extLst>
          </p:cNvPr>
          <p:cNvSpPr txBox="1">
            <a:spLocks/>
          </p:cNvSpPr>
          <p:nvPr/>
        </p:nvSpPr>
        <p:spPr>
          <a:xfrm>
            <a:off x="5293230" y="2651864"/>
            <a:ext cx="6591322" cy="6000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500" b="1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Example 2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0F3375D-9E53-795D-CFCE-4F8031A2E92F}"/>
              </a:ext>
            </a:extLst>
          </p:cNvPr>
          <p:cNvGrpSpPr/>
          <p:nvPr/>
        </p:nvGrpSpPr>
        <p:grpSpPr>
          <a:xfrm>
            <a:off x="-16643" y="-26916"/>
            <a:ext cx="12208643" cy="2320319"/>
            <a:chOff x="-16643" y="-26916"/>
            <a:chExt cx="12208643" cy="2320319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34521CAF-C4A0-EB10-97F9-F0A915AFD36C}"/>
                </a:ext>
              </a:extLst>
            </p:cNvPr>
            <p:cNvSpPr/>
            <p:nvPr/>
          </p:nvSpPr>
          <p:spPr>
            <a:xfrm>
              <a:off x="-16643" y="1"/>
              <a:ext cx="5215261" cy="2293402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F579C032-BD44-7C92-AB16-4A2A12147C0B}"/>
                </a:ext>
              </a:extLst>
            </p:cNvPr>
            <p:cNvSpPr/>
            <p:nvPr/>
          </p:nvSpPr>
          <p:spPr>
            <a:xfrm>
              <a:off x="5072743" y="-26916"/>
              <a:ext cx="7119257" cy="1166743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191384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359"/>
    </mc:Choice>
    <mc:Fallback xmlns="">
      <p:transition spd="slow" advTm="1435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0713014" y="5669280"/>
            <a:ext cx="1495073" cy="118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4023360" y="5374050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BF2FE4CF-B9E3-44FE-92B3-D106DE1AE8D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303634" y="1611408"/>
                <a:ext cx="6591322" cy="518244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100" dirty="0">
                    <a:solidFill>
                      <a:srgbClr val="0000FF"/>
                    </a:solidFill>
                  </a:rPr>
                  <a:t>In </a:t>
                </a:r>
                <a:r>
                  <a:rPr lang="en-GB" sz="2100" dirty="0">
                    <a:solidFill>
                      <a:srgbClr val="0000FF"/>
                    </a:solidFill>
                  </a:rPr>
                  <a:t>Excel, to find </a:t>
                </a:r>
                <a14:m>
                  <m:oMath xmlns:m="http://schemas.openxmlformats.org/officeDocument/2006/math"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100" dirty="0">
                    <a:solidFill>
                      <a:srgbClr val="0000FF"/>
                    </a:solidFill>
                  </a:rPr>
                  <a:t> for </a:t>
                </a:r>
                <a14:m>
                  <m:oMath xmlns:m="http://schemas.openxmlformats.org/officeDocument/2006/math"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100" dirty="0">
                    <a:solidFill>
                      <a:srgbClr val="0000FF"/>
                    </a:solidFill>
                  </a:rPr>
                  <a:t> type:</a:t>
                </a:r>
              </a:p>
              <a:p>
                <a:pPr marL="0" indent="0">
                  <a:buNone/>
                </a:pPr>
                <a:r>
                  <a:rPr lang="en-GB" sz="2100" b="1" dirty="0">
                    <a:solidFill>
                      <a:srgbClr val="0000FF"/>
                    </a:solidFill>
                  </a:rPr>
                  <a:t>=BINOM.DIST(</a:t>
                </a:r>
                <a14:m>
                  <m:oMath xmlns:m="http://schemas.openxmlformats.org/officeDocument/2006/math">
                    <m:r>
                      <a:rPr lang="en-US" sz="2100" b="1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GB" sz="2100" b="1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100" b="1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GB" sz="2100" b="1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100" b="1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US" sz="2100" b="1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100" b="1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GB" sz="2100" b="1" dirty="0">
                    <a:solidFill>
                      <a:srgbClr val="0000FF"/>
                    </a:solidFill>
                  </a:rPr>
                  <a:t>)</a:t>
                </a:r>
              </a:p>
              <a:p>
                <a:pPr marL="0" indent="0">
                  <a:buNone/>
                </a:pPr>
                <a:endParaRPr lang="en-GB" sz="2100" b="1" dirty="0">
                  <a:solidFill>
                    <a:srgbClr val="0000FF"/>
                  </a:solidFill>
                </a:endParaRPr>
              </a:p>
              <a:p>
                <a:pPr marL="0" indent="0">
                  <a:buNone/>
                </a:pPr>
                <a:endParaRPr lang="en-GB" sz="2100" b="1" dirty="0">
                  <a:solidFill>
                    <a:srgbClr val="0000FF"/>
                  </a:solidFill>
                </a:endParaRPr>
              </a:p>
              <a:p>
                <a:pPr marL="0" indent="0">
                  <a:buNone/>
                </a:pPr>
                <a:r>
                  <a:rPr lang="en-GB" sz="2100" dirty="0">
                    <a:solidFill>
                      <a:srgbClr val="0000FF"/>
                    </a:solidFill>
                  </a:rPr>
                  <a:t>The random variable </a:t>
                </a:r>
                <a14:m>
                  <m:oMath xmlns:m="http://schemas.openxmlformats.org/officeDocument/2006/math">
                    <m:r>
                      <a:rPr lang="en-US" sz="21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(25,0.45)</m:t>
                    </m:r>
                  </m:oMath>
                </a14:m>
                <a:r>
                  <a:rPr lang="en-GB" sz="2100" dirty="0">
                    <a:solidFill>
                      <a:srgbClr val="0000FF"/>
                    </a:solidFill>
                  </a:rPr>
                  <a:t>.  Find </a:t>
                </a:r>
                <a14:m>
                  <m:oMath xmlns:m="http://schemas.openxmlformats.org/officeDocument/2006/math">
                    <m:r>
                      <a:rPr lang="en-US" sz="21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1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1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1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≤9</m:t>
                        </m:r>
                      </m:e>
                    </m:d>
                    <m:r>
                      <a:rPr lang="en-US" sz="21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GB" sz="2100" dirty="0">
                  <a:solidFill>
                    <a:srgbClr val="0000FF"/>
                  </a:solidFill>
                </a:endParaRPr>
              </a:p>
              <a:p>
                <a:pPr marL="457200" indent="-457200">
                  <a:buAutoNum type="alphaLcPeriod"/>
                </a:pPr>
                <a:endParaRPr lang="en-GB" sz="2100" dirty="0">
                  <a:solidFill>
                    <a:srgbClr val="0000FF"/>
                  </a:solidFill>
                </a:endParaRPr>
              </a:p>
              <a:p>
                <a:pPr marL="457200" indent="-457200">
                  <a:buAutoNum type="alphaLcPeriod"/>
                </a:pPr>
                <a:endParaRPr lang="en-GB" sz="2100" dirty="0">
                  <a:solidFill>
                    <a:srgbClr val="0000FF"/>
                  </a:solidFill>
                </a:endParaRPr>
              </a:p>
              <a:p>
                <a:pPr marL="0" indent="0">
                  <a:buNone/>
                </a:pPr>
                <a:r>
                  <a:rPr lang="en-GB" sz="2100" dirty="0">
                    <a:solidFill>
                      <a:srgbClr val="0000FF"/>
                    </a:solidFill>
                  </a:rPr>
                  <a:t>In Excel, type </a:t>
                </a:r>
                <a:r>
                  <a:rPr lang="en-GB" sz="2100" b="1" dirty="0">
                    <a:solidFill>
                      <a:srgbClr val="0000FF"/>
                    </a:solidFill>
                  </a:rPr>
                  <a:t>=BINOM.DIST(</a:t>
                </a:r>
                <a14:m>
                  <m:oMath xmlns:m="http://schemas.openxmlformats.org/officeDocument/2006/math">
                    <m:r>
                      <a:rPr lang="en-US" sz="2100" b="1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𝟗</m:t>
                    </m:r>
                    <m:r>
                      <a:rPr lang="en-GB" sz="2100" b="1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100" b="1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𝟐𝟓</m:t>
                    </m:r>
                    <m:r>
                      <a:rPr lang="en-GB" sz="2100" b="1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100" b="1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2100" b="1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100" b="1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𝟒𝟓</m:t>
                    </m:r>
                    <m:r>
                      <a:rPr lang="en-GB" sz="2100" b="1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100" b="1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𝟗</m:t>
                    </m:r>
                  </m:oMath>
                </a14:m>
                <a:r>
                  <a:rPr lang="en-GB" sz="2100" b="1" dirty="0">
                    <a:solidFill>
                      <a:srgbClr val="0000FF"/>
                    </a:solidFill>
                  </a:rPr>
                  <a:t>)</a:t>
                </a:r>
              </a:p>
              <a:p>
                <a:pPr marL="0" indent="0">
                  <a:buNone/>
                </a:pPr>
                <a:r>
                  <a:rPr lang="en-GB" sz="2100" dirty="0">
                    <a:solidFill>
                      <a:srgbClr val="0000FF"/>
                    </a:solidFill>
                  </a:rPr>
                  <a:t>This gives:</a:t>
                </a:r>
                <a:endParaRPr lang="en-US" sz="2100" i="1" dirty="0">
                  <a:solidFill>
                    <a:srgbClr val="0000FF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100" b="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100" b="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2100" b="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≤9</m:t>
                          </m:r>
                        </m:e>
                      </m:d>
                      <m:r>
                        <a:rPr lang="en-US" sz="21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=0.242371</m:t>
                      </m:r>
                    </m:oMath>
                  </m:oMathPara>
                </a14:m>
                <a:endParaRPr lang="en-GB" sz="2100" dirty="0">
                  <a:solidFill>
                    <a:srgbClr val="0000FF"/>
                  </a:solidFill>
                </a:endParaRPr>
              </a:p>
              <a:p>
                <a:pPr marL="0" indent="0">
                  <a:buNone/>
                </a:pPr>
                <a:r>
                  <a:rPr lang="en-GB" sz="2100" dirty="0">
                    <a:solidFill>
                      <a:srgbClr val="0000FF"/>
                    </a:solidFill>
                  </a:rPr>
                  <a:t>Is this value consistent with your calculator (if your calculator is able to calculate this)?</a:t>
                </a:r>
              </a:p>
              <a:p>
                <a:pPr marL="0" indent="0">
                  <a:buNone/>
                </a:pPr>
                <a:endParaRPr lang="en-GB" sz="2100" dirty="0">
                  <a:solidFill>
                    <a:srgbClr val="0000FF"/>
                  </a:solidFill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GB" sz="2100" dirty="0">
                  <a:solidFill>
                    <a:srgbClr val="0000FF"/>
                  </a:solidFill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GB" sz="21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BF2FE4CF-B9E3-44FE-92B3-D106DE1AE8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3634" y="1611408"/>
                <a:ext cx="6591322" cy="5182445"/>
              </a:xfrm>
              <a:prstGeom prst="rect">
                <a:avLst/>
              </a:prstGeom>
              <a:blipFill>
                <a:blip r:embed="rId6"/>
                <a:stretch>
                  <a:fillRect l="-1110" t="-12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 rot="-360000">
            <a:off x="39920" y="867051"/>
            <a:ext cx="5317077" cy="1042492"/>
          </a:xfrm>
        </p:spPr>
        <p:txBody>
          <a:bodyPr>
            <a:normAutofit/>
          </a:bodyPr>
          <a:lstStyle/>
          <a:p>
            <a:r>
              <a:rPr lang="en-GB" sz="2900" dirty="0"/>
              <a:t>The Binomial Distribution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5"/>
          </p:nvPr>
        </p:nvSpPr>
        <p:spPr>
          <a:xfrm>
            <a:off x="5349666" y="451447"/>
            <a:ext cx="6786280" cy="608561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CUMULATIVE PROBABILITIES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idx="13"/>
          </p:nvPr>
        </p:nvSpPr>
        <p:spPr>
          <a:xfrm>
            <a:off x="5303634" y="963700"/>
            <a:ext cx="6591322" cy="600075"/>
          </a:xfrm>
        </p:spPr>
        <p:txBody>
          <a:bodyPr>
            <a:normAutofit/>
          </a:bodyPr>
          <a:lstStyle/>
          <a:p>
            <a:r>
              <a:rPr lang="en-GB" dirty="0"/>
              <a:t>Binomial Cumulative Probabilities in Excel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2"/>
              <p:cNvSpPr>
                <a:spLocks noGrp="1"/>
              </p:cNvSpPr>
              <p:nvPr>
                <p:ph sz="half" idx="2"/>
              </p:nvPr>
            </p:nvSpPr>
            <p:spPr>
              <a:xfrm>
                <a:off x="322438" y="2396701"/>
                <a:ext cx="4341059" cy="4213654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GB" sz="2300" dirty="0">
                    <a:solidFill>
                      <a:srgbClr val="0000FF"/>
                    </a:solidFill>
                  </a:rPr>
                  <a:t>For a random variable </a:t>
                </a:r>
                <a14:m>
                  <m:oMath xmlns:m="http://schemas.openxmlformats.org/officeDocument/2006/math">
                    <m:r>
                      <a:rPr lang="en-GB" sz="23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GB" sz="2300" dirty="0">
                    <a:solidFill>
                      <a:srgbClr val="0000FF"/>
                    </a:solidFill>
                  </a:rPr>
                  <a:t> a </a:t>
                </a:r>
                <a:r>
                  <a:rPr lang="en-GB" sz="2300" b="1" dirty="0">
                    <a:solidFill>
                      <a:srgbClr val="FF0000"/>
                    </a:solidFill>
                  </a:rPr>
                  <a:t>cumulative probability function</a:t>
                </a:r>
                <a:r>
                  <a:rPr lang="en-GB" sz="2300" dirty="0">
                    <a:solidFill>
                      <a:srgbClr val="0000FF"/>
                    </a:solidFill>
                  </a:rPr>
                  <a:t> gives the sum of all the individual probabilities up to and including the given value of </a:t>
                </a:r>
                <a14:m>
                  <m:oMath xmlns:m="http://schemas.openxmlformats.org/officeDocument/2006/math">
                    <m:r>
                      <a:rPr lang="en-US" sz="23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300" dirty="0">
                    <a:solidFill>
                      <a:srgbClr val="0000FF"/>
                    </a:solidFill>
                  </a:rPr>
                  <a:t> in the calculation for </a:t>
                </a:r>
                <a14:m>
                  <m:oMath xmlns:m="http://schemas.openxmlformats.org/officeDocument/2006/math">
                    <m:r>
                      <a:rPr lang="en-US" sz="23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3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3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3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3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3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300" dirty="0">
                    <a:solidFill>
                      <a:srgbClr val="0000FF"/>
                    </a:solidFill>
                  </a:rPr>
                  <a:t>.</a:t>
                </a:r>
              </a:p>
              <a:p>
                <a:pPr marL="0" indent="0">
                  <a:buNone/>
                </a:pPr>
                <a:endParaRPr lang="en-GB" sz="2300" dirty="0">
                  <a:solidFill>
                    <a:srgbClr val="0000FF"/>
                  </a:solidFill>
                </a:endParaRPr>
              </a:p>
              <a:p>
                <a:pPr marL="0" indent="0">
                  <a:buNone/>
                </a:pPr>
                <a:r>
                  <a:rPr lang="en-GB" sz="2300" dirty="0">
                    <a:solidFill>
                      <a:srgbClr val="0000FF"/>
                    </a:solidFill>
                  </a:rPr>
                  <a:t>For the </a:t>
                </a:r>
                <a:r>
                  <a:rPr lang="en-GB" sz="2300" b="1" dirty="0">
                    <a:solidFill>
                      <a:srgbClr val="FF0000"/>
                    </a:solidFill>
                  </a:rPr>
                  <a:t>Binomial distribution </a:t>
                </a:r>
                <a14:m>
                  <m:oMath xmlns:m="http://schemas.openxmlformats.org/officeDocument/2006/math">
                    <m:r>
                      <a:rPr lang="en-US" sz="23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𝑿</m:t>
                    </m:r>
                    <m:r>
                      <a:rPr lang="en-US" sz="23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n-US" sz="23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US" sz="23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3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sz="23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3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US" sz="23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300" dirty="0">
                    <a:solidFill>
                      <a:srgbClr val="0000FF"/>
                    </a:solidFill>
                  </a:rPr>
                  <a:t> we can find </a:t>
                </a:r>
                <a14:m>
                  <m:oMath xmlns:m="http://schemas.openxmlformats.org/officeDocument/2006/math">
                    <m:r>
                      <a:rPr lang="en-US" sz="23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𝑷</m:t>
                    </m:r>
                    <m:r>
                      <a:rPr lang="en-US" sz="23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3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𝑿</m:t>
                    </m:r>
                    <m:r>
                      <a:rPr lang="en-US" sz="23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3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3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300" b="1" dirty="0">
                    <a:solidFill>
                      <a:srgbClr val="FF0000"/>
                    </a:solidFill>
                  </a:rPr>
                  <a:t> </a:t>
                </a:r>
                <a:r>
                  <a:rPr lang="en-GB" sz="2300" dirty="0">
                    <a:solidFill>
                      <a:srgbClr val="0000FF"/>
                    </a:solidFill>
                  </a:rPr>
                  <a:t>using different sources including calculators or tables for various values of </a:t>
                </a:r>
                <a14:m>
                  <m:oMath xmlns:m="http://schemas.openxmlformats.org/officeDocument/2006/math">
                    <m:r>
                      <a:rPr lang="en-US" sz="23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sz="2300" dirty="0">
                    <a:solidFill>
                      <a:srgbClr val="0000FF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3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GB" sz="2300" dirty="0">
                    <a:solidFill>
                      <a:srgbClr val="0000FF"/>
                    </a:solidFill>
                  </a:rPr>
                  <a:t>.</a:t>
                </a:r>
              </a:p>
              <a:p>
                <a:endParaRPr lang="en-GB" sz="23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1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322438" y="2396701"/>
                <a:ext cx="4341059" cy="4213654"/>
              </a:xfrm>
              <a:blipFill>
                <a:blip r:embed="rId7"/>
                <a:stretch>
                  <a:fillRect l="-2107" t="-1881" r="-2388" b="-1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Rectangle 39">
            <a:extLst>
              <a:ext uri="{FF2B5EF4-FFF2-40B4-BE49-F238E27FC236}">
                <a16:creationId xmlns:a16="http://schemas.microsoft.com/office/drawing/2014/main" id="{0766FAE4-53E3-4B6B-A413-9CC194D2925D}"/>
              </a:ext>
            </a:extLst>
          </p:cNvPr>
          <p:cNvSpPr/>
          <p:nvPr/>
        </p:nvSpPr>
        <p:spPr>
          <a:xfrm>
            <a:off x="285124" y="2290457"/>
            <a:ext cx="4282724" cy="4319898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Text Placeholder 6">
            <a:extLst>
              <a:ext uri="{FF2B5EF4-FFF2-40B4-BE49-F238E27FC236}">
                <a16:creationId xmlns:a16="http://schemas.microsoft.com/office/drawing/2014/main" id="{F42C03CA-54C4-4F99-B8F8-3087175484B0}"/>
              </a:ext>
            </a:extLst>
          </p:cNvPr>
          <p:cNvSpPr txBox="1">
            <a:spLocks/>
          </p:cNvSpPr>
          <p:nvPr/>
        </p:nvSpPr>
        <p:spPr>
          <a:xfrm>
            <a:off x="5329028" y="2645052"/>
            <a:ext cx="6591322" cy="6000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500" b="1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Example 2a</a:t>
            </a:r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2A8D8220-F51F-4B1A-86FB-F1A9774517EF}"/>
              </a:ext>
            </a:extLst>
          </p:cNvPr>
          <p:cNvSpPr txBox="1">
            <a:spLocks/>
          </p:cNvSpPr>
          <p:nvPr/>
        </p:nvSpPr>
        <p:spPr>
          <a:xfrm>
            <a:off x="5278240" y="3850331"/>
            <a:ext cx="6591322" cy="6000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500" b="1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Solution Example 2a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8F89C41-283B-49C4-BB40-7ED7D89F82AA}"/>
              </a:ext>
            </a:extLst>
          </p:cNvPr>
          <p:cNvGrpSpPr/>
          <p:nvPr/>
        </p:nvGrpSpPr>
        <p:grpSpPr>
          <a:xfrm>
            <a:off x="6935102" y="1680202"/>
            <a:ext cx="3177110" cy="3149969"/>
            <a:chOff x="6935102" y="1680202"/>
            <a:chExt cx="3177110" cy="3149969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DAF01C4A-B063-44CE-9201-57E148B6734D}"/>
                </a:ext>
              </a:extLst>
            </p:cNvPr>
            <p:cNvSpPr/>
            <p:nvPr/>
          </p:nvSpPr>
          <p:spPr>
            <a:xfrm>
              <a:off x="6935102" y="2112687"/>
              <a:ext cx="290158" cy="284014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459F1DC4-7AEB-4A82-81D1-484DF96E79B4}"/>
                </a:ext>
              </a:extLst>
            </p:cNvPr>
            <p:cNvSpPr/>
            <p:nvPr/>
          </p:nvSpPr>
          <p:spPr>
            <a:xfrm>
              <a:off x="7736196" y="2112687"/>
              <a:ext cx="290158" cy="284014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E364CD31-BC9F-4241-B4CE-6E71C5AF363C}"/>
                </a:ext>
              </a:extLst>
            </p:cNvPr>
            <p:cNvSpPr/>
            <p:nvPr/>
          </p:nvSpPr>
          <p:spPr>
            <a:xfrm>
              <a:off x="7882540" y="1680202"/>
              <a:ext cx="290158" cy="284014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E6841497-4416-4284-996C-7E528C9FDC0A}"/>
                </a:ext>
              </a:extLst>
            </p:cNvPr>
            <p:cNvSpPr/>
            <p:nvPr/>
          </p:nvSpPr>
          <p:spPr>
            <a:xfrm>
              <a:off x="8454216" y="4546157"/>
              <a:ext cx="290158" cy="284014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8C7BF6B3-3EC1-429E-A891-94677D8BCAF2}"/>
                </a:ext>
              </a:extLst>
            </p:cNvPr>
            <p:cNvSpPr/>
            <p:nvPr/>
          </p:nvSpPr>
          <p:spPr>
            <a:xfrm>
              <a:off x="9822054" y="4544463"/>
              <a:ext cx="290158" cy="284014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DF111C91-3557-42F0-BC08-720966719CAA}"/>
              </a:ext>
            </a:extLst>
          </p:cNvPr>
          <p:cNvGrpSpPr/>
          <p:nvPr/>
        </p:nvGrpSpPr>
        <p:grpSpPr>
          <a:xfrm>
            <a:off x="7189878" y="1645426"/>
            <a:ext cx="2363203" cy="3184745"/>
            <a:chOff x="6860152" y="1645426"/>
            <a:chExt cx="2363203" cy="3184745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70D5C400-4D7B-42DF-BF12-DDCD03EECFB3}"/>
                </a:ext>
              </a:extLst>
            </p:cNvPr>
            <p:cNvSpPr/>
            <p:nvPr/>
          </p:nvSpPr>
          <p:spPr>
            <a:xfrm>
              <a:off x="6860152" y="2112687"/>
              <a:ext cx="290158" cy="284014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CC907FF4-0117-4D6C-9992-B7C20C09B679}"/>
                </a:ext>
              </a:extLst>
            </p:cNvPr>
            <p:cNvSpPr/>
            <p:nvPr/>
          </p:nvSpPr>
          <p:spPr>
            <a:xfrm>
              <a:off x="8933197" y="1645426"/>
              <a:ext cx="290158" cy="284014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DD2ACB64-DF16-4BD1-BE14-77D0163DEBDC}"/>
                </a:ext>
              </a:extLst>
            </p:cNvPr>
            <p:cNvSpPr/>
            <p:nvPr/>
          </p:nvSpPr>
          <p:spPr>
            <a:xfrm>
              <a:off x="8454216" y="4546157"/>
              <a:ext cx="290158" cy="284014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F701FE37-1B02-465F-886B-6FAF319ABF50}"/>
              </a:ext>
            </a:extLst>
          </p:cNvPr>
          <p:cNvGrpSpPr/>
          <p:nvPr/>
        </p:nvGrpSpPr>
        <p:grpSpPr>
          <a:xfrm>
            <a:off x="7444654" y="1660416"/>
            <a:ext cx="2378193" cy="3168062"/>
            <a:chOff x="6800192" y="1645426"/>
            <a:chExt cx="2378193" cy="3168062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8A8410EF-5ADA-47F8-AB91-826C7D5FE7FF}"/>
                </a:ext>
              </a:extLst>
            </p:cNvPr>
            <p:cNvSpPr/>
            <p:nvPr/>
          </p:nvSpPr>
          <p:spPr>
            <a:xfrm>
              <a:off x="6800192" y="2112687"/>
              <a:ext cx="290158" cy="284014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88F99EED-CE21-443F-B263-3DFFA32EFCB4}"/>
                </a:ext>
              </a:extLst>
            </p:cNvPr>
            <p:cNvSpPr/>
            <p:nvPr/>
          </p:nvSpPr>
          <p:spPr>
            <a:xfrm>
              <a:off x="8888227" y="1645426"/>
              <a:ext cx="290158" cy="284014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A970A2F0-2CCA-425E-9A5D-12CE795C052F}"/>
                </a:ext>
              </a:extLst>
            </p:cNvPr>
            <p:cNvSpPr/>
            <p:nvPr/>
          </p:nvSpPr>
          <p:spPr>
            <a:xfrm>
              <a:off x="8537454" y="4546158"/>
              <a:ext cx="614743" cy="267330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6" name="Rectangle 35">
            <a:extLst>
              <a:ext uri="{FF2B5EF4-FFF2-40B4-BE49-F238E27FC236}">
                <a16:creationId xmlns:a16="http://schemas.microsoft.com/office/drawing/2014/main" id="{CA94168F-B815-4940-BCAF-0B205A62763C}"/>
              </a:ext>
            </a:extLst>
          </p:cNvPr>
          <p:cNvSpPr/>
          <p:nvPr/>
        </p:nvSpPr>
        <p:spPr>
          <a:xfrm>
            <a:off x="8428822" y="3308266"/>
            <a:ext cx="313984" cy="28961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787DA5C1-1895-4346-BA25-E869A5BE97AA}"/>
              </a:ext>
            </a:extLst>
          </p:cNvPr>
          <p:cNvSpPr/>
          <p:nvPr/>
        </p:nvSpPr>
        <p:spPr>
          <a:xfrm>
            <a:off x="8783942" y="3323258"/>
            <a:ext cx="489043" cy="27462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8AD2C346-F5CC-4D00-B503-D743003A4BE5}"/>
              </a:ext>
            </a:extLst>
          </p:cNvPr>
          <p:cNvSpPr/>
          <p:nvPr/>
        </p:nvSpPr>
        <p:spPr>
          <a:xfrm>
            <a:off x="10855083" y="3312168"/>
            <a:ext cx="313985" cy="27462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49B0CCA-B606-6629-88C6-2C06111F0E42}"/>
              </a:ext>
            </a:extLst>
          </p:cNvPr>
          <p:cNvGrpSpPr/>
          <p:nvPr/>
        </p:nvGrpSpPr>
        <p:grpSpPr>
          <a:xfrm>
            <a:off x="-16643" y="-26916"/>
            <a:ext cx="12208643" cy="2320319"/>
            <a:chOff x="-16643" y="-26916"/>
            <a:chExt cx="12208643" cy="2320319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9498202C-4A46-644D-8022-1321C6C9B44E}"/>
                </a:ext>
              </a:extLst>
            </p:cNvPr>
            <p:cNvSpPr/>
            <p:nvPr/>
          </p:nvSpPr>
          <p:spPr>
            <a:xfrm>
              <a:off x="-16643" y="1"/>
              <a:ext cx="5215261" cy="2293402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F6143A6-8F17-7239-42B1-7B46D558D95C}"/>
                </a:ext>
              </a:extLst>
            </p:cNvPr>
            <p:cNvSpPr/>
            <p:nvPr/>
          </p:nvSpPr>
          <p:spPr>
            <a:xfrm>
              <a:off x="5072743" y="-26916"/>
              <a:ext cx="7119257" cy="1166743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803437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9504"/>
    </mc:Choice>
    <mc:Fallback xmlns="">
      <p:transition spd="slow" advTm="6950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36" grpId="0" animBg="1"/>
      <p:bldP spid="37" grpId="0" animBg="1"/>
      <p:bldP spid="3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0713014" y="5669280"/>
            <a:ext cx="1495073" cy="118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4023360" y="5374050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BF2FE4CF-B9E3-44FE-92B3-D106DE1AE8D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303634" y="1611408"/>
                <a:ext cx="6591322" cy="518244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100" dirty="0">
                    <a:solidFill>
                      <a:srgbClr val="0000FF"/>
                    </a:solidFill>
                  </a:rPr>
                  <a:t>In </a:t>
                </a:r>
                <a:r>
                  <a:rPr lang="en-GB" sz="2100" dirty="0">
                    <a:solidFill>
                      <a:srgbClr val="0000FF"/>
                    </a:solidFill>
                  </a:rPr>
                  <a:t>Excel, to find </a:t>
                </a:r>
                <a14:m>
                  <m:oMath xmlns:m="http://schemas.openxmlformats.org/officeDocument/2006/math"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100" dirty="0">
                    <a:solidFill>
                      <a:srgbClr val="0000FF"/>
                    </a:solidFill>
                  </a:rPr>
                  <a:t> for </a:t>
                </a:r>
                <a14:m>
                  <m:oMath xmlns:m="http://schemas.openxmlformats.org/officeDocument/2006/math"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100" dirty="0">
                    <a:solidFill>
                      <a:srgbClr val="0000FF"/>
                    </a:solidFill>
                  </a:rPr>
                  <a:t> type:</a:t>
                </a:r>
              </a:p>
              <a:p>
                <a:pPr marL="0" indent="0">
                  <a:buNone/>
                </a:pPr>
                <a:r>
                  <a:rPr lang="en-GB" sz="2100" b="1" dirty="0">
                    <a:solidFill>
                      <a:srgbClr val="0000FF"/>
                    </a:solidFill>
                  </a:rPr>
                  <a:t>=BINOM.DIST(</a:t>
                </a:r>
                <a14:m>
                  <m:oMath xmlns:m="http://schemas.openxmlformats.org/officeDocument/2006/math">
                    <m:r>
                      <a:rPr lang="en-US" sz="2100" b="1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GB" sz="2100" b="1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100" b="1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GB" sz="2100" b="1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100" b="1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US" sz="2100" b="1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100" b="1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GB" sz="2100" b="1" dirty="0">
                    <a:solidFill>
                      <a:srgbClr val="0000FF"/>
                    </a:solidFill>
                  </a:rPr>
                  <a:t>)</a:t>
                </a:r>
              </a:p>
              <a:p>
                <a:pPr marL="0" indent="0">
                  <a:buNone/>
                </a:pPr>
                <a:endParaRPr lang="en-GB" sz="2100" b="1" dirty="0">
                  <a:solidFill>
                    <a:srgbClr val="0000FF"/>
                  </a:solidFill>
                </a:endParaRPr>
              </a:p>
              <a:p>
                <a:pPr marL="0" indent="0">
                  <a:buNone/>
                </a:pPr>
                <a:endParaRPr lang="en-GB" sz="2100" b="1" dirty="0">
                  <a:solidFill>
                    <a:srgbClr val="0000FF"/>
                  </a:solidFill>
                </a:endParaRPr>
              </a:p>
              <a:p>
                <a:pPr marL="0" indent="0">
                  <a:buNone/>
                </a:pPr>
                <a:r>
                  <a:rPr lang="en-GB" sz="2100" dirty="0">
                    <a:solidFill>
                      <a:srgbClr val="0000FF"/>
                    </a:solidFill>
                  </a:rPr>
                  <a:t>The random variable </a:t>
                </a:r>
                <a14:m>
                  <m:oMath xmlns:m="http://schemas.openxmlformats.org/officeDocument/2006/math">
                    <m:r>
                      <a:rPr lang="en-US" sz="21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(25,0.45)</m:t>
                    </m:r>
                  </m:oMath>
                </a14:m>
                <a:r>
                  <a:rPr lang="en-GB" sz="2100" dirty="0">
                    <a:solidFill>
                      <a:srgbClr val="0000FF"/>
                    </a:solidFill>
                  </a:rPr>
                  <a:t>.  Find </a:t>
                </a:r>
                <a14:m>
                  <m:oMath xmlns:m="http://schemas.openxmlformats.org/officeDocument/2006/math">
                    <m:r>
                      <a:rPr lang="en-US" sz="21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1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1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1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&lt;8</m:t>
                        </m:r>
                      </m:e>
                    </m:d>
                    <m:r>
                      <a:rPr lang="en-US" sz="21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GB" sz="2100" dirty="0">
                  <a:solidFill>
                    <a:srgbClr val="0000FF"/>
                  </a:solidFill>
                </a:endParaRPr>
              </a:p>
              <a:p>
                <a:pPr marL="0" indent="0">
                  <a:buNone/>
                </a:pPr>
                <a:endParaRPr lang="en-GB" sz="2100" dirty="0">
                  <a:solidFill>
                    <a:srgbClr val="0000FF"/>
                  </a:solidFill>
                </a:endParaRPr>
              </a:p>
              <a:p>
                <a:pPr marL="457200" indent="-457200">
                  <a:buAutoNum type="alphaLcPeriod"/>
                </a:pPr>
                <a:endParaRPr lang="en-GB" sz="2100" dirty="0">
                  <a:solidFill>
                    <a:srgbClr val="0000FF"/>
                  </a:solidFill>
                </a:endParaRPr>
              </a:p>
              <a:p>
                <a:pPr marL="0" indent="0">
                  <a:buNone/>
                </a:pPr>
                <a:r>
                  <a:rPr lang="en-GB" sz="2100" dirty="0">
                    <a:solidFill>
                      <a:srgbClr val="0000FF"/>
                    </a:solidFill>
                  </a:rPr>
                  <a:t>Now </a:t>
                </a:r>
                <a14:m>
                  <m:oMath xmlns:m="http://schemas.openxmlformats.org/officeDocument/2006/math"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1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1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1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&lt;8</m:t>
                        </m:r>
                      </m:e>
                    </m:d>
                    <m:r>
                      <a:rPr lang="en-US" sz="21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1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1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1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1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≤7).</m:t>
                    </m:r>
                  </m:oMath>
                </a14:m>
                <a:endParaRPr lang="en-GB" sz="2100" dirty="0">
                  <a:solidFill>
                    <a:srgbClr val="0000FF"/>
                  </a:solidFill>
                </a:endParaRPr>
              </a:p>
              <a:p>
                <a:pPr marL="0" indent="0">
                  <a:buNone/>
                </a:pPr>
                <a:r>
                  <a:rPr lang="en-GB" sz="2100" dirty="0">
                    <a:solidFill>
                      <a:srgbClr val="0000FF"/>
                    </a:solidFill>
                  </a:rPr>
                  <a:t>In Excel, type </a:t>
                </a:r>
                <a:r>
                  <a:rPr lang="en-GB" sz="2100" b="1" dirty="0">
                    <a:solidFill>
                      <a:srgbClr val="0000FF"/>
                    </a:solidFill>
                  </a:rPr>
                  <a:t>=BINOM.DIST(</a:t>
                </a:r>
                <a14:m>
                  <m:oMath xmlns:m="http://schemas.openxmlformats.org/officeDocument/2006/math">
                    <m:r>
                      <a:rPr lang="en-US" sz="2100" b="1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𝟕</m:t>
                    </m:r>
                    <m:r>
                      <a:rPr lang="en-GB" sz="2100" b="1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100" b="1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𝟐𝟓</m:t>
                    </m:r>
                    <m:r>
                      <a:rPr lang="en-GB" sz="2100" b="1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100" b="1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2100" b="1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100" b="1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𝟒𝟓</m:t>
                    </m:r>
                    <m:r>
                      <a:rPr lang="en-GB" sz="2100" b="1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100" b="1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𝟕</m:t>
                    </m:r>
                  </m:oMath>
                </a14:m>
                <a:r>
                  <a:rPr lang="en-GB" sz="2100" b="1" dirty="0">
                    <a:solidFill>
                      <a:srgbClr val="0000FF"/>
                    </a:solidFill>
                  </a:rPr>
                  <a:t>)</a:t>
                </a:r>
              </a:p>
              <a:p>
                <a:pPr marL="0" indent="0">
                  <a:buNone/>
                </a:pPr>
                <a:r>
                  <a:rPr lang="en-GB" sz="2100" dirty="0">
                    <a:solidFill>
                      <a:srgbClr val="0000FF"/>
                    </a:solidFill>
                  </a:rPr>
                  <a:t>This gives:</a:t>
                </a:r>
                <a:endParaRPr lang="en-US" sz="2100" i="1" dirty="0">
                  <a:solidFill>
                    <a:srgbClr val="0000FF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100" b="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100" b="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2100" b="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≤7</m:t>
                          </m:r>
                        </m:e>
                      </m:d>
                      <m:r>
                        <a:rPr lang="en-US" sz="21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=0.242371</m:t>
                      </m:r>
                    </m:oMath>
                  </m:oMathPara>
                </a14:m>
                <a:endParaRPr lang="en-GB" sz="2100" dirty="0">
                  <a:solidFill>
                    <a:srgbClr val="0000FF"/>
                  </a:solidFill>
                </a:endParaRPr>
              </a:p>
              <a:p>
                <a:pPr marL="0" indent="0">
                  <a:buNone/>
                </a:pPr>
                <a:r>
                  <a:rPr lang="en-GB" sz="2100" dirty="0">
                    <a:solidFill>
                      <a:srgbClr val="0000FF"/>
                    </a:solidFill>
                  </a:rPr>
                  <a:t>Is this value consistent with your calculator (if your calculator is able to calculate this)?</a:t>
                </a:r>
              </a:p>
              <a:p>
                <a:pPr marL="0" indent="0">
                  <a:buNone/>
                </a:pPr>
                <a:endParaRPr lang="en-GB" sz="2100" dirty="0">
                  <a:solidFill>
                    <a:srgbClr val="0000FF"/>
                  </a:solidFill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GB" sz="2100" dirty="0">
                  <a:solidFill>
                    <a:srgbClr val="0000FF"/>
                  </a:solidFill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GB" sz="21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BF2FE4CF-B9E3-44FE-92B3-D106DE1AE8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3634" y="1611408"/>
                <a:ext cx="6591322" cy="5182445"/>
              </a:xfrm>
              <a:prstGeom prst="rect">
                <a:avLst/>
              </a:prstGeom>
              <a:blipFill>
                <a:blip r:embed="rId6"/>
                <a:stretch>
                  <a:fillRect l="-1110" t="-1294" b="-10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 rot="-360000">
            <a:off x="39920" y="867051"/>
            <a:ext cx="5317077" cy="1042492"/>
          </a:xfrm>
        </p:spPr>
        <p:txBody>
          <a:bodyPr>
            <a:normAutofit/>
          </a:bodyPr>
          <a:lstStyle/>
          <a:p>
            <a:r>
              <a:rPr lang="en-GB" sz="2900" dirty="0"/>
              <a:t>The Binomial Distribution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5"/>
          </p:nvPr>
        </p:nvSpPr>
        <p:spPr>
          <a:xfrm>
            <a:off x="5349666" y="451447"/>
            <a:ext cx="6786280" cy="608561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CUMULATIVE PROBABILITIES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idx="13"/>
          </p:nvPr>
        </p:nvSpPr>
        <p:spPr>
          <a:xfrm>
            <a:off x="5303634" y="963700"/>
            <a:ext cx="6591322" cy="600075"/>
          </a:xfrm>
        </p:spPr>
        <p:txBody>
          <a:bodyPr>
            <a:normAutofit/>
          </a:bodyPr>
          <a:lstStyle/>
          <a:p>
            <a:r>
              <a:rPr lang="en-GB" dirty="0"/>
              <a:t>Binomial Cumulative Probabilities in Excel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2"/>
              <p:cNvSpPr>
                <a:spLocks noGrp="1"/>
              </p:cNvSpPr>
              <p:nvPr>
                <p:ph sz="half" idx="2"/>
              </p:nvPr>
            </p:nvSpPr>
            <p:spPr>
              <a:xfrm>
                <a:off x="322438" y="2396701"/>
                <a:ext cx="4341059" cy="4213654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GB" sz="2300" dirty="0">
                    <a:solidFill>
                      <a:srgbClr val="0000FF"/>
                    </a:solidFill>
                  </a:rPr>
                  <a:t>For a random variable </a:t>
                </a:r>
                <a14:m>
                  <m:oMath xmlns:m="http://schemas.openxmlformats.org/officeDocument/2006/math">
                    <m:r>
                      <a:rPr lang="en-GB" sz="23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GB" sz="2300" dirty="0">
                    <a:solidFill>
                      <a:srgbClr val="0000FF"/>
                    </a:solidFill>
                  </a:rPr>
                  <a:t> a </a:t>
                </a:r>
                <a:r>
                  <a:rPr lang="en-GB" sz="2300" b="1" dirty="0">
                    <a:solidFill>
                      <a:srgbClr val="FF0000"/>
                    </a:solidFill>
                  </a:rPr>
                  <a:t>cumulative probability function</a:t>
                </a:r>
                <a:r>
                  <a:rPr lang="en-GB" sz="2300" dirty="0">
                    <a:solidFill>
                      <a:srgbClr val="0000FF"/>
                    </a:solidFill>
                  </a:rPr>
                  <a:t> gives the sum of all the individual probabilities up to and including the given value of </a:t>
                </a:r>
                <a14:m>
                  <m:oMath xmlns:m="http://schemas.openxmlformats.org/officeDocument/2006/math">
                    <m:r>
                      <a:rPr lang="en-US" sz="23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300" dirty="0">
                    <a:solidFill>
                      <a:srgbClr val="0000FF"/>
                    </a:solidFill>
                  </a:rPr>
                  <a:t> in the calculation for </a:t>
                </a:r>
                <a14:m>
                  <m:oMath xmlns:m="http://schemas.openxmlformats.org/officeDocument/2006/math">
                    <m:r>
                      <a:rPr lang="en-US" sz="23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3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3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3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3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3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300" dirty="0">
                    <a:solidFill>
                      <a:srgbClr val="0000FF"/>
                    </a:solidFill>
                  </a:rPr>
                  <a:t>.</a:t>
                </a:r>
              </a:p>
              <a:p>
                <a:pPr marL="0" indent="0">
                  <a:buNone/>
                </a:pPr>
                <a:endParaRPr lang="en-GB" sz="2300" dirty="0">
                  <a:solidFill>
                    <a:srgbClr val="0000FF"/>
                  </a:solidFill>
                </a:endParaRPr>
              </a:p>
              <a:p>
                <a:pPr marL="0" indent="0">
                  <a:buNone/>
                </a:pPr>
                <a:r>
                  <a:rPr lang="en-GB" sz="2300" dirty="0">
                    <a:solidFill>
                      <a:srgbClr val="0000FF"/>
                    </a:solidFill>
                  </a:rPr>
                  <a:t>For the </a:t>
                </a:r>
                <a:r>
                  <a:rPr lang="en-GB" sz="2300" b="1" dirty="0">
                    <a:solidFill>
                      <a:srgbClr val="FF0000"/>
                    </a:solidFill>
                  </a:rPr>
                  <a:t>Binomial distribution </a:t>
                </a:r>
                <a14:m>
                  <m:oMath xmlns:m="http://schemas.openxmlformats.org/officeDocument/2006/math">
                    <m:r>
                      <a:rPr lang="en-US" sz="23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𝑿</m:t>
                    </m:r>
                    <m:r>
                      <a:rPr lang="en-US" sz="23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n-US" sz="23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US" sz="23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3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sz="23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3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US" sz="23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300" dirty="0">
                    <a:solidFill>
                      <a:srgbClr val="0000FF"/>
                    </a:solidFill>
                  </a:rPr>
                  <a:t> we can find </a:t>
                </a:r>
                <a14:m>
                  <m:oMath xmlns:m="http://schemas.openxmlformats.org/officeDocument/2006/math">
                    <m:r>
                      <a:rPr lang="en-US" sz="23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𝑷</m:t>
                    </m:r>
                    <m:r>
                      <a:rPr lang="en-US" sz="23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3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𝑿</m:t>
                    </m:r>
                    <m:r>
                      <a:rPr lang="en-US" sz="23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3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3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300" b="1" dirty="0">
                    <a:solidFill>
                      <a:srgbClr val="FF0000"/>
                    </a:solidFill>
                  </a:rPr>
                  <a:t> </a:t>
                </a:r>
                <a:r>
                  <a:rPr lang="en-GB" sz="2300" dirty="0">
                    <a:solidFill>
                      <a:srgbClr val="0000FF"/>
                    </a:solidFill>
                  </a:rPr>
                  <a:t>using different sources including calculators or tables for various values of </a:t>
                </a:r>
                <a14:m>
                  <m:oMath xmlns:m="http://schemas.openxmlformats.org/officeDocument/2006/math">
                    <m:r>
                      <a:rPr lang="en-US" sz="23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sz="2300" dirty="0">
                    <a:solidFill>
                      <a:srgbClr val="0000FF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3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GB" sz="2300" dirty="0">
                    <a:solidFill>
                      <a:srgbClr val="0000FF"/>
                    </a:solidFill>
                  </a:rPr>
                  <a:t>.</a:t>
                </a:r>
              </a:p>
              <a:p>
                <a:endParaRPr lang="en-GB" sz="23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1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322438" y="2396701"/>
                <a:ext cx="4341059" cy="4213654"/>
              </a:xfrm>
              <a:blipFill>
                <a:blip r:embed="rId7"/>
                <a:stretch>
                  <a:fillRect l="-2107" t="-1881" r="-2388" b="-1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Rectangle 39">
            <a:extLst>
              <a:ext uri="{FF2B5EF4-FFF2-40B4-BE49-F238E27FC236}">
                <a16:creationId xmlns:a16="http://schemas.microsoft.com/office/drawing/2014/main" id="{0766FAE4-53E3-4B6B-A413-9CC194D2925D}"/>
              </a:ext>
            </a:extLst>
          </p:cNvPr>
          <p:cNvSpPr/>
          <p:nvPr/>
        </p:nvSpPr>
        <p:spPr>
          <a:xfrm>
            <a:off x="285124" y="2290457"/>
            <a:ext cx="4282724" cy="4319898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Text Placeholder 6">
            <a:extLst>
              <a:ext uri="{FF2B5EF4-FFF2-40B4-BE49-F238E27FC236}">
                <a16:creationId xmlns:a16="http://schemas.microsoft.com/office/drawing/2014/main" id="{F42C03CA-54C4-4F99-B8F8-3087175484B0}"/>
              </a:ext>
            </a:extLst>
          </p:cNvPr>
          <p:cNvSpPr txBox="1">
            <a:spLocks/>
          </p:cNvSpPr>
          <p:nvPr/>
        </p:nvSpPr>
        <p:spPr>
          <a:xfrm>
            <a:off x="5329028" y="2645052"/>
            <a:ext cx="6591322" cy="6000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500" b="1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Example 2b</a:t>
            </a:r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2A8D8220-F51F-4B1A-86FB-F1A9774517EF}"/>
              </a:ext>
            </a:extLst>
          </p:cNvPr>
          <p:cNvSpPr txBox="1">
            <a:spLocks/>
          </p:cNvSpPr>
          <p:nvPr/>
        </p:nvSpPr>
        <p:spPr>
          <a:xfrm>
            <a:off x="5278240" y="3850331"/>
            <a:ext cx="6591322" cy="6000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500" b="1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Solution Example 2b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8F89C41-283B-49C4-BB40-7ED7D89F82AA}"/>
              </a:ext>
            </a:extLst>
          </p:cNvPr>
          <p:cNvGrpSpPr/>
          <p:nvPr/>
        </p:nvGrpSpPr>
        <p:grpSpPr>
          <a:xfrm>
            <a:off x="6905122" y="1680202"/>
            <a:ext cx="3194922" cy="3583431"/>
            <a:chOff x="6905122" y="1680202"/>
            <a:chExt cx="3194922" cy="3583431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DAF01C4A-B063-44CE-9201-57E148B6734D}"/>
                </a:ext>
              </a:extLst>
            </p:cNvPr>
            <p:cNvSpPr/>
            <p:nvPr/>
          </p:nvSpPr>
          <p:spPr>
            <a:xfrm>
              <a:off x="6905122" y="2097697"/>
              <a:ext cx="290158" cy="284014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459F1DC4-7AEB-4A82-81D1-484DF96E79B4}"/>
                </a:ext>
              </a:extLst>
            </p:cNvPr>
            <p:cNvSpPr/>
            <p:nvPr/>
          </p:nvSpPr>
          <p:spPr>
            <a:xfrm>
              <a:off x="7721206" y="2112687"/>
              <a:ext cx="290158" cy="284014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E364CD31-BC9F-4241-B4CE-6E71C5AF363C}"/>
                </a:ext>
              </a:extLst>
            </p:cNvPr>
            <p:cNvSpPr/>
            <p:nvPr/>
          </p:nvSpPr>
          <p:spPr>
            <a:xfrm>
              <a:off x="7942500" y="1680202"/>
              <a:ext cx="290158" cy="284014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E6841497-4416-4284-996C-7E528C9FDC0A}"/>
                </a:ext>
              </a:extLst>
            </p:cNvPr>
            <p:cNvSpPr/>
            <p:nvPr/>
          </p:nvSpPr>
          <p:spPr>
            <a:xfrm>
              <a:off x="8440735" y="4979619"/>
              <a:ext cx="290158" cy="284014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8C7BF6B3-3EC1-429E-A891-94677D8BCAF2}"/>
                </a:ext>
              </a:extLst>
            </p:cNvPr>
            <p:cNvSpPr/>
            <p:nvPr/>
          </p:nvSpPr>
          <p:spPr>
            <a:xfrm>
              <a:off x="9809886" y="4979619"/>
              <a:ext cx="290158" cy="284014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DF111C91-3557-42F0-BC08-720966719CAA}"/>
              </a:ext>
            </a:extLst>
          </p:cNvPr>
          <p:cNvGrpSpPr/>
          <p:nvPr/>
        </p:nvGrpSpPr>
        <p:grpSpPr>
          <a:xfrm>
            <a:off x="7189878" y="1645426"/>
            <a:ext cx="2348213" cy="3618207"/>
            <a:chOff x="6860152" y="1645426"/>
            <a:chExt cx="2348213" cy="3618207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70D5C400-4D7B-42DF-BF12-DDCD03EECFB3}"/>
                </a:ext>
              </a:extLst>
            </p:cNvPr>
            <p:cNvSpPr/>
            <p:nvPr/>
          </p:nvSpPr>
          <p:spPr>
            <a:xfrm>
              <a:off x="6860152" y="2112687"/>
              <a:ext cx="290158" cy="284014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CC907FF4-0117-4D6C-9992-B7C20C09B679}"/>
                </a:ext>
              </a:extLst>
            </p:cNvPr>
            <p:cNvSpPr/>
            <p:nvPr/>
          </p:nvSpPr>
          <p:spPr>
            <a:xfrm>
              <a:off x="8918207" y="1645426"/>
              <a:ext cx="290158" cy="284014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DD2ACB64-DF16-4BD1-BE14-77D0163DEBDC}"/>
                </a:ext>
              </a:extLst>
            </p:cNvPr>
            <p:cNvSpPr/>
            <p:nvPr/>
          </p:nvSpPr>
          <p:spPr>
            <a:xfrm>
              <a:off x="8454216" y="4979619"/>
              <a:ext cx="290158" cy="284014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F701FE37-1B02-465F-886B-6FAF319ABF50}"/>
              </a:ext>
            </a:extLst>
          </p:cNvPr>
          <p:cNvGrpSpPr/>
          <p:nvPr/>
        </p:nvGrpSpPr>
        <p:grpSpPr>
          <a:xfrm>
            <a:off x="7459644" y="1660416"/>
            <a:ext cx="2333223" cy="3586533"/>
            <a:chOff x="6815182" y="1645426"/>
            <a:chExt cx="2333223" cy="3586533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8A8410EF-5ADA-47F8-AB91-826C7D5FE7FF}"/>
                </a:ext>
              </a:extLst>
            </p:cNvPr>
            <p:cNvSpPr/>
            <p:nvPr/>
          </p:nvSpPr>
          <p:spPr>
            <a:xfrm>
              <a:off x="6815182" y="2097697"/>
              <a:ext cx="290158" cy="284014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88F99EED-CE21-443F-B263-3DFFA32EFCB4}"/>
                </a:ext>
              </a:extLst>
            </p:cNvPr>
            <p:cNvSpPr/>
            <p:nvPr/>
          </p:nvSpPr>
          <p:spPr>
            <a:xfrm>
              <a:off x="8858247" y="1645426"/>
              <a:ext cx="290158" cy="284014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A970A2F0-2CCA-425E-9A5D-12CE795C052F}"/>
                </a:ext>
              </a:extLst>
            </p:cNvPr>
            <p:cNvSpPr/>
            <p:nvPr/>
          </p:nvSpPr>
          <p:spPr>
            <a:xfrm>
              <a:off x="8504711" y="4964629"/>
              <a:ext cx="614743" cy="267330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6" name="Rectangle 35">
            <a:extLst>
              <a:ext uri="{FF2B5EF4-FFF2-40B4-BE49-F238E27FC236}">
                <a16:creationId xmlns:a16="http://schemas.microsoft.com/office/drawing/2014/main" id="{CA94168F-B815-4940-BCAF-0B205A62763C}"/>
              </a:ext>
            </a:extLst>
          </p:cNvPr>
          <p:cNvSpPr/>
          <p:nvPr/>
        </p:nvSpPr>
        <p:spPr>
          <a:xfrm>
            <a:off x="8428822" y="3308266"/>
            <a:ext cx="313984" cy="28961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787DA5C1-1895-4346-BA25-E869A5BE97AA}"/>
              </a:ext>
            </a:extLst>
          </p:cNvPr>
          <p:cNvSpPr/>
          <p:nvPr/>
        </p:nvSpPr>
        <p:spPr>
          <a:xfrm>
            <a:off x="8783942" y="3323258"/>
            <a:ext cx="489043" cy="27462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8AD2C346-F5CC-4D00-B503-D743003A4BE5}"/>
              </a:ext>
            </a:extLst>
          </p:cNvPr>
          <p:cNvSpPr/>
          <p:nvPr/>
        </p:nvSpPr>
        <p:spPr>
          <a:xfrm>
            <a:off x="8070802" y="4544463"/>
            <a:ext cx="313985" cy="27462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79B7814-69F2-38E0-D6B4-BAF0895B4AC4}"/>
              </a:ext>
            </a:extLst>
          </p:cNvPr>
          <p:cNvGrpSpPr/>
          <p:nvPr/>
        </p:nvGrpSpPr>
        <p:grpSpPr>
          <a:xfrm>
            <a:off x="-16643" y="-26916"/>
            <a:ext cx="12208643" cy="2320319"/>
            <a:chOff x="-16643" y="-26916"/>
            <a:chExt cx="12208643" cy="2320319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583A94B-F983-8D13-6FDC-F09D0B43C29D}"/>
                </a:ext>
              </a:extLst>
            </p:cNvPr>
            <p:cNvSpPr/>
            <p:nvPr/>
          </p:nvSpPr>
          <p:spPr>
            <a:xfrm>
              <a:off x="-16643" y="1"/>
              <a:ext cx="5215261" cy="2293402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CAC1D80-9DF9-F13F-9B98-4AFA3B2708D0}"/>
                </a:ext>
              </a:extLst>
            </p:cNvPr>
            <p:cNvSpPr/>
            <p:nvPr/>
          </p:nvSpPr>
          <p:spPr>
            <a:xfrm>
              <a:off x="5072743" y="-26916"/>
              <a:ext cx="7119257" cy="1166743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403816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7902"/>
    </mc:Choice>
    <mc:Fallback xmlns="">
      <p:transition spd="slow" advTm="6790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36" grpId="0" animBg="1"/>
      <p:bldP spid="37" grpId="0" animBg="1"/>
      <p:bldP spid="3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0713014" y="5669280"/>
            <a:ext cx="1495073" cy="118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4023360" y="5374050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BF2FE4CF-B9E3-44FE-92B3-D106DE1AE8D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303634" y="1551447"/>
                <a:ext cx="6591322" cy="540398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100" dirty="0">
                    <a:solidFill>
                      <a:srgbClr val="0000FF"/>
                    </a:solidFill>
                  </a:rPr>
                  <a:t>In </a:t>
                </a:r>
                <a:r>
                  <a:rPr lang="en-GB" sz="2100" dirty="0">
                    <a:solidFill>
                      <a:srgbClr val="0000FF"/>
                    </a:solidFill>
                  </a:rPr>
                  <a:t>Excel, to find </a:t>
                </a:r>
                <a14:m>
                  <m:oMath xmlns:m="http://schemas.openxmlformats.org/officeDocument/2006/math"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100" dirty="0">
                    <a:solidFill>
                      <a:srgbClr val="0000FF"/>
                    </a:solidFill>
                  </a:rPr>
                  <a:t> for </a:t>
                </a:r>
                <a14:m>
                  <m:oMath xmlns:m="http://schemas.openxmlformats.org/officeDocument/2006/math"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100" dirty="0">
                    <a:solidFill>
                      <a:srgbClr val="0000FF"/>
                    </a:solidFill>
                  </a:rPr>
                  <a:t> type:</a:t>
                </a:r>
              </a:p>
              <a:p>
                <a:pPr marL="0" indent="0">
                  <a:buNone/>
                </a:pPr>
                <a:r>
                  <a:rPr lang="en-GB" sz="2100" b="1" dirty="0">
                    <a:solidFill>
                      <a:srgbClr val="0000FF"/>
                    </a:solidFill>
                  </a:rPr>
                  <a:t>=BINOM.DIST(</a:t>
                </a:r>
                <a14:m>
                  <m:oMath xmlns:m="http://schemas.openxmlformats.org/officeDocument/2006/math">
                    <m:r>
                      <a:rPr lang="en-US" sz="2100" b="1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GB" sz="2100" b="1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100" b="1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GB" sz="2100" b="1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100" b="1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US" sz="2100" b="1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100" b="1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GB" sz="2100" b="1" dirty="0">
                    <a:solidFill>
                      <a:srgbClr val="0000FF"/>
                    </a:solidFill>
                  </a:rPr>
                  <a:t>)</a:t>
                </a:r>
              </a:p>
              <a:p>
                <a:pPr marL="0" indent="0">
                  <a:buNone/>
                </a:pPr>
                <a:endParaRPr lang="en-GB" sz="2100" b="1" dirty="0">
                  <a:solidFill>
                    <a:srgbClr val="0000FF"/>
                  </a:solidFill>
                </a:endParaRPr>
              </a:p>
              <a:p>
                <a:pPr marL="0" indent="0">
                  <a:buNone/>
                </a:pPr>
                <a:endParaRPr lang="en-GB" sz="2100" b="1" dirty="0">
                  <a:solidFill>
                    <a:srgbClr val="0000FF"/>
                  </a:solidFill>
                </a:endParaRPr>
              </a:p>
              <a:p>
                <a:pPr marL="0" indent="0">
                  <a:buNone/>
                </a:pPr>
                <a:r>
                  <a:rPr lang="en-GB" sz="2100" dirty="0">
                    <a:solidFill>
                      <a:srgbClr val="0000FF"/>
                    </a:solidFill>
                  </a:rPr>
                  <a:t>The random variable </a:t>
                </a:r>
                <a14:m>
                  <m:oMath xmlns:m="http://schemas.openxmlformats.org/officeDocument/2006/math">
                    <m:r>
                      <a:rPr lang="en-US" sz="21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(25,0.45)</m:t>
                    </m:r>
                  </m:oMath>
                </a14:m>
                <a:r>
                  <a:rPr lang="en-GB" sz="2100" dirty="0">
                    <a:solidFill>
                      <a:srgbClr val="0000FF"/>
                    </a:solidFill>
                  </a:rPr>
                  <a:t>.  Find </a:t>
                </a:r>
                <a14:m>
                  <m:oMath xmlns:m="http://schemas.openxmlformats.org/officeDocument/2006/math">
                    <m:r>
                      <a:rPr lang="en-US" sz="21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1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1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1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≥12</m:t>
                        </m:r>
                      </m:e>
                    </m:d>
                    <m:r>
                      <a:rPr lang="en-US" sz="21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GB" sz="2100" dirty="0">
                  <a:solidFill>
                    <a:srgbClr val="0000FF"/>
                  </a:solidFill>
                </a:endParaRPr>
              </a:p>
              <a:p>
                <a:pPr marL="0" indent="0">
                  <a:buNone/>
                </a:pPr>
                <a:endParaRPr lang="en-GB" sz="2100" dirty="0">
                  <a:solidFill>
                    <a:srgbClr val="0000FF"/>
                  </a:solidFill>
                </a:endParaRPr>
              </a:p>
              <a:p>
                <a:pPr marL="457200" indent="-457200">
                  <a:buAutoNum type="alphaLcPeriod"/>
                </a:pPr>
                <a:endParaRPr lang="en-GB" sz="2100" dirty="0">
                  <a:solidFill>
                    <a:srgbClr val="0000FF"/>
                  </a:solidFill>
                </a:endParaRPr>
              </a:p>
              <a:p>
                <a:pPr marL="0" indent="0">
                  <a:buNone/>
                </a:pPr>
                <a:r>
                  <a:rPr lang="en-GB" sz="2100" dirty="0">
                    <a:solidFill>
                      <a:srgbClr val="0000FF"/>
                    </a:solidFill>
                  </a:rPr>
                  <a:t>Now </a:t>
                </a:r>
                <a14:m>
                  <m:oMath xmlns:m="http://schemas.openxmlformats.org/officeDocument/2006/math"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1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1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1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≥12</m:t>
                        </m:r>
                      </m:e>
                    </m:d>
                    <m:r>
                      <a:rPr lang="en-US" sz="21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=1−</m:t>
                    </m:r>
                    <m:r>
                      <a:rPr lang="en-US" sz="21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1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1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1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&lt;12)=1−</m:t>
                    </m:r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≤11).</m:t>
                    </m:r>
                  </m:oMath>
                </a14:m>
                <a:endParaRPr lang="en-GB" sz="2100" dirty="0">
                  <a:solidFill>
                    <a:srgbClr val="0000FF"/>
                  </a:solidFill>
                </a:endParaRPr>
              </a:p>
              <a:p>
                <a:pPr marL="0" indent="0">
                  <a:buNone/>
                </a:pPr>
                <a:r>
                  <a:rPr lang="en-GB" sz="2100" dirty="0">
                    <a:solidFill>
                      <a:srgbClr val="0000FF"/>
                    </a:solidFill>
                  </a:rPr>
                  <a:t>In Excel, type </a:t>
                </a:r>
                <a:r>
                  <a:rPr lang="en-GB" sz="2100" b="1" dirty="0">
                    <a:solidFill>
                      <a:srgbClr val="0000FF"/>
                    </a:solidFill>
                  </a:rPr>
                  <a:t>=BINOM.DIST(</a:t>
                </a:r>
                <a14:m>
                  <m:oMath xmlns:m="http://schemas.openxmlformats.org/officeDocument/2006/math">
                    <m:r>
                      <a:rPr lang="en-US" sz="2100" b="1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𝟏𝟏</m:t>
                    </m:r>
                    <m:r>
                      <a:rPr lang="en-GB" sz="2100" b="1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100" b="1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𝟐𝟓</m:t>
                    </m:r>
                    <m:r>
                      <a:rPr lang="en-GB" sz="2100" b="1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100" b="1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2100" b="1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100" b="1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𝟒𝟓</m:t>
                    </m:r>
                    <m:r>
                      <a:rPr lang="en-GB" sz="2100" b="1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100" b="1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𝟏𝟏</m:t>
                    </m:r>
                  </m:oMath>
                </a14:m>
                <a:r>
                  <a:rPr lang="en-GB" sz="2100" b="1" dirty="0">
                    <a:solidFill>
                      <a:srgbClr val="0000FF"/>
                    </a:solidFill>
                  </a:rPr>
                  <a:t>)</a:t>
                </a:r>
              </a:p>
              <a:p>
                <a:pPr marL="0" indent="0">
                  <a:buNone/>
                </a:pPr>
                <a:r>
                  <a:rPr lang="en-GB" sz="2100" dirty="0">
                    <a:solidFill>
                      <a:srgbClr val="0000FF"/>
                    </a:solidFill>
                  </a:rPr>
                  <a:t>This gives:</a:t>
                </a:r>
                <a:endParaRPr lang="en-US" sz="2100" i="1" dirty="0">
                  <a:solidFill>
                    <a:srgbClr val="0000FF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1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1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1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≥12</m:t>
                        </m:r>
                      </m:e>
                    </m:d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=1−</m:t>
                    </m:r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1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1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1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≤11</m:t>
                        </m:r>
                      </m:e>
                    </m:d>
                  </m:oMath>
                </a14:m>
                <a:r>
                  <a:rPr lang="en-US" sz="2100" i="1" dirty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1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=1−0.5425</m:t>
                    </m:r>
                    <m:r>
                      <a:rPr lang="en-US" sz="21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7</m:t>
                    </m:r>
                  </m:oMath>
                </a14:m>
                <a:r>
                  <a:rPr lang="en-US" sz="2100" dirty="0">
                    <a:solidFill>
                      <a:schemeClr val="bg1"/>
                    </a:solidFill>
                  </a:rPr>
                  <a:t> </a:t>
                </a:r>
                <a:endParaRPr lang="en-US" sz="2100" i="1" dirty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1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=0.45743</m:t>
                    </m:r>
                  </m:oMath>
                </a14:m>
                <a:r>
                  <a:rPr lang="en-GB" sz="2100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BF2FE4CF-B9E3-44FE-92B3-D106DE1AE8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3634" y="1551447"/>
                <a:ext cx="6591322" cy="5403989"/>
              </a:xfrm>
              <a:prstGeom prst="rect">
                <a:avLst/>
              </a:prstGeom>
              <a:blipFill>
                <a:blip r:embed="rId6"/>
                <a:stretch>
                  <a:fillRect l="-1110" t="-13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 rot="-360000">
            <a:off x="39920" y="867051"/>
            <a:ext cx="5317077" cy="1042492"/>
          </a:xfrm>
        </p:spPr>
        <p:txBody>
          <a:bodyPr>
            <a:normAutofit/>
          </a:bodyPr>
          <a:lstStyle/>
          <a:p>
            <a:r>
              <a:rPr lang="en-GB" sz="2900" dirty="0"/>
              <a:t>The Binomial Distribution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5"/>
          </p:nvPr>
        </p:nvSpPr>
        <p:spPr>
          <a:xfrm>
            <a:off x="5349666" y="451447"/>
            <a:ext cx="6786280" cy="608561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CUMULATIVE PROBABILITIES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idx="13"/>
          </p:nvPr>
        </p:nvSpPr>
        <p:spPr>
          <a:xfrm>
            <a:off x="5303634" y="963700"/>
            <a:ext cx="6591322" cy="600075"/>
          </a:xfrm>
        </p:spPr>
        <p:txBody>
          <a:bodyPr>
            <a:normAutofit/>
          </a:bodyPr>
          <a:lstStyle/>
          <a:p>
            <a:r>
              <a:rPr lang="en-GB" dirty="0"/>
              <a:t>Binomial Cumulative Probabilities in Excel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2"/>
              <p:cNvSpPr>
                <a:spLocks noGrp="1"/>
              </p:cNvSpPr>
              <p:nvPr>
                <p:ph sz="half" idx="2"/>
              </p:nvPr>
            </p:nvSpPr>
            <p:spPr>
              <a:xfrm>
                <a:off x="322438" y="2396701"/>
                <a:ext cx="4341059" cy="4213654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GB" sz="2300" dirty="0">
                    <a:solidFill>
                      <a:srgbClr val="0000FF"/>
                    </a:solidFill>
                  </a:rPr>
                  <a:t>For a random variable </a:t>
                </a:r>
                <a14:m>
                  <m:oMath xmlns:m="http://schemas.openxmlformats.org/officeDocument/2006/math">
                    <m:r>
                      <a:rPr lang="en-GB" sz="23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GB" sz="2300" dirty="0">
                    <a:solidFill>
                      <a:srgbClr val="0000FF"/>
                    </a:solidFill>
                  </a:rPr>
                  <a:t> a </a:t>
                </a:r>
                <a:r>
                  <a:rPr lang="en-GB" sz="2300" b="1" dirty="0">
                    <a:solidFill>
                      <a:srgbClr val="FF0000"/>
                    </a:solidFill>
                  </a:rPr>
                  <a:t>cumulative probability function</a:t>
                </a:r>
                <a:r>
                  <a:rPr lang="en-GB" sz="2300" dirty="0">
                    <a:solidFill>
                      <a:srgbClr val="0000FF"/>
                    </a:solidFill>
                  </a:rPr>
                  <a:t> gives the sum of all the individual probabilities up to and including the given value of </a:t>
                </a:r>
                <a14:m>
                  <m:oMath xmlns:m="http://schemas.openxmlformats.org/officeDocument/2006/math">
                    <m:r>
                      <a:rPr lang="en-US" sz="23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300" dirty="0">
                    <a:solidFill>
                      <a:srgbClr val="0000FF"/>
                    </a:solidFill>
                  </a:rPr>
                  <a:t> in the calculation for </a:t>
                </a:r>
                <a14:m>
                  <m:oMath xmlns:m="http://schemas.openxmlformats.org/officeDocument/2006/math">
                    <m:r>
                      <a:rPr lang="en-US" sz="23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3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3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3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3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3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300" dirty="0">
                    <a:solidFill>
                      <a:srgbClr val="0000FF"/>
                    </a:solidFill>
                  </a:rPr>
                  <a:t>.</a:t>
                </a:r>
              </a:p>
              <a:p>
                <a:pPr marL="0" indent="0">
                  <a:buNone/>
                </a:pPr>
                <a:endParaRPr lang="en-GB" sz="2300" dirty="0">
                  <a:solidFill>
                    <a:srgbClr val="0000FF"/>
                  </a:solidFill>
                </a:endParaRPr>
              </a:p>
              <a:p>
                <a:pPr marL="0" indent="0">
                  <a:buNone/>
                </a:pPr>
                <a:r>
                  <a:rPr lang="en-GB" sz="2300" dirty="0">
                    <a:solidFill>
                      <a:srgbClr val="0000FF"/>
                    </a:solidFill>
                  </a:rPr>
                  <a:t>For the </a:t>
                </a:r>
                <a:r>
                  <a:rPr lang="en-GB" sz="2300" b="1" dirty="0">
                    <a:solidFill>
                      <a:srgbClr val="FF0000"/>
                    </a:solidFill>
                  </a:rPr>
                  <a:t>Binomial distribution </a:t>
                </a:r>
                <a14:m>
                  <m:oMath xmlns:m="http://schemas.openxmlformats.org/officeDocument/2006/math">
                    <m:r>
                      <a:rPr lang="en-US" sz="23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𝑿</m:t>
                    </m:r>
                    <m:r>
                      <a:rPr lang="en-US" sz="23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n-US" sz="23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US" sz="23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3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sz="23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3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US" sz="23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300" dirty="0">
                    <a:solidFill>
                      <a:srgbClr val="0000FF"/>
                    </a:solidFill>
                  </a:rPr>
                  <a:t> we can find </a:t>
                </a:r>
                <a14:m>
                  <m:oMath xmlns:m="http://schemas.openxmlformats.org/officeDocument/2006/math">
                    <m:r>
                      <a:rPr lang="en-US" sz="23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𝑷</m:t>
                    </m:r>
                    <m:r>
                      <a:rPr lang="en-US" sz="23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3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𝑿</m:t>
                    </m:r>
                    <m:r>
                      <a:rPr lang="en-US" sz="23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3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3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300" b="1" dirty="0">
                    <a:solidFill>
                      <a:srgbClr val="FF0000"/>
                    </a:solidFill>
                  </a:rPr>
                  <a:t> </a:t>
                </a:r>
                <a:r>
                  <a:rPr lang="en-GB" sz="2300" dirty="0">
                    <a:solidFill>
                      <a:srgbClr val="0000FF"/>
                    </a:solidFill>
                  </a:rPr>
                  <a:t>using different sources including calculators or tables for various values of </a:t>
                </a:r>
                <a14:m>
                  <m:oMath xmlns:m="http://schemas.openxmlformats.org/officeDocument/2006/math">
                    <m:r>
                      <a:rPr lang="en-US" sz="23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sz="2300" dirty="0">
                    <a:solidFill>
                      <a:srgbClr val="0000FF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3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GB" sz="2300" dirty="0">
                    <a:solidFill>
                      <a:srgbClr val="0000FF"/>
                    </a:solidFill>
                  </a:rPr>
                  <a:t>.</a:t>
                </a:r>
              </a:p>
              <a:p>
                <a:endParaRPr lang="en-GB" sz="23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1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322438" y="2396701"/>
                <a:ext cx="4341059" cy="4213654"/>
              </a:xfrm>
              <a:blipFill>
                <a:blip r:embed="rId7"/>
                <a:stretch>
                  <a:fillRect l="-2107" t="-1881" r="-2388" b="-1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Rectangle 39">
            <a:extLst>
              <a:ext uri="{FF2B5EF4-FFF2-40B4-BE49-F238E27FC236}">
                <a16:creationId xmlns:a16="http://schemas.microsoft.com/office/drawing/2014/main" id="{0766FAE4-53E3-4B6B-A413-9CC194D2925D}"/>
              </a:ext>
            </a:extLst>
          </p:cNvPr>
          <p:cNvSpPr/>
          <p:nvPr/>
        </p:nvSpPr>
        <p:spPr>
          <a:xfrm>
            <a:off x="285124" y="2290457"/>
            <a:ext cx="4282724" cy="4319898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Text Placeholder 6">
            <a:extLst>
              <a:ext uri="{FF2B5EF4-FFF2-40B4-BE49-F238E27FC236}">
                <a16:creationId xmlns:a16="http://schemas.microsoft.com/office/drawing/2014/main" id="{F42C03CA-54C4-4F99-B8F8-3087175484B0}"/>
              </a:ext>
            </a:extLst>
          </p:cNvPr>
          <p:cNvSpPr txBox="1">
            <a:spLocks/>
          </p:cNvSpPr>
          <p:nvPr/>
        </p:nvSpPr>
        <p:spPr>
          <a:xfrm>
            <a:off x="5329028" y="2645052"/>
            <a:ext cx="6591322" cy="6000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500" b="1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Example 2c</a:t>
            </a:r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2A8D8220-F51F-4B1A-86FB-F1A9774517EF}"/>
              </a:ext>
            </a:extLst>
          </p:cNvPr>
          <p:cNvSpPr txBox="1">
            <a:spLocks/>
          </p:cNvSpPr>
          <p:nvPr/>
        </p:nvSpPr>
        <p:spPr>
          <a:xfrm>
            <a:off x="5278240" y="3850331"/>
            <a:ext cx="6591322" cy="6000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500" b="1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Solution Example 2c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8F89C41-283B-49C4-BB40-7ED7D89F82AA}"/>
              </a:ext>
            </a:extLst>
          </p:cNvPr>
          <p:cNvGrpSpPr/>
          <p:nvPr/>
        </p:nvGrpSpPr>
        <p:grpSpPr>
          <a:xfrm>
            <a:off x="6920112" y="1635232"/>
            <a:ext cx="3412238" cy="3586597"/>
            <a:chOff x="6920112" y="1635232"/>
            <a:chExt cx="3412238" cy="3586597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DAF01C4A-B063-44CE-9201-57E148B6734D}"/>
                </a:ext>
              </a:extLst>
            </p:cNvPr>
            <p:cNvSpPr/>
            <p:nvPr/>
          </p:nvSpPr>
          <p:spPr>
            <a:xfrm>
              <a:off x="6920112" y="2037737"/>
              <a:ext cx="290158" cy="284014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459F1DC4-7AEB-4A82-81D1-484DF96E79B4}"/>
                </a:ext>
              </a:extLst>
            </p:cNvPr>
            <p:cNvSpPr/>
            <p:nvPr/>
          </p:nvSpPr>
          <p:spPr>
            <a:xfrm>
              <a:off x="7721206" y="2052727"/>
              <a:ext cx="290158" cy="284014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E364CD31-BC9F-4241-B4CE-6E71C5AF363C}"/>
                </a:ext>
              </a:extLst>
            </p:cNvPr>
            <p:cNvSpPr/>
            <p:nvPr/>
          </p:nvSpPr>
          <p:spPr>
            <a:xfrm>
              <a:off x="7942500" y="1635232"/>
              <a:ext cx="290158" cy="284014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E6841497-4416-4284-996C-7E528C9FDC0A}"/>
                </a:ext>
              </a:extLst>
            </p:cNvPr>
            <p:cNvSpPr/>
            <p:nvPr/>
          </p:nvSpPr>
          <p:spPr>
            <a:xfrm>
              <a:off x="8551170" y="4932598"/>
              <a:ext cx="290158" cy="284014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8C7BF6B3-3EC1-429E-A891-94677D8BCAF2}"/>
                </a:ext>
              </a:extLst>
            </p:cNvPr>
            <p:cNvSpPr/>
            <p:nvPr/>
          </p:nvSpPr>
          <p:spPr>
            <a:xfrm>
              <a:off x="10042192" y="4937815"/>
              <a:ext cx="290158" cy="284014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DF111C91-3557-42F0-BC08-720966719CAA}"/>
              </a:ext>
            </a:extLst>
          </p:cNvPr>
          <p:cNvGrpSpPr/>
          <p:nvPr/>
        </p:nvGrpSpPr>
        <p:grpSpPr>
          <a:xfrm>
            <a:off x="7189878" y="1615446"/>
            <a:ext cx="2348213" cy="3603217"/>
            <a:chOff x="6860152" y="1615446"/>
            <a:chExt cx="2348213" cy="3603217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70D5C400-4D7B-42DF-BF12-DDCD03EECFB3}"/>
                </a:ext>
              </a:extLst>
            </p:cNvPr>
            <p:cNvSpPr/>
            <p:nvPr/>
          </p:nvSpPr>
          <p:spPr>
            <a:xfrm>
              <a:off x="6860152" y="2037737"/>
              <a:ext cx="290158" cy="284014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CC907FF4-0117-4D6C-9992-B7C20C09B679}"/>
                </a:ext>
              </a:extLst>
            </p:cNvPr>
            <p:cNvSpPr/>
            <p:nvPr/>
          </p:nvSpPr>
          <p:spPr>
            <a:xfrm>
              <a:off x="8918207" y="1615446"/>
              <a:ext cx="290158" cy="284014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DD2ACB64-DF16-4BD1-BE14-77D0163DEBDC}"/>
                </a:ext>
              </a:extLst>
            </p:cNvPr>
            <p:cNvSpPr/>
            <p:nvPr/>
          </p:nvSpPr>
          <p:spPr>
            <a:xfrm>
              <a:off x="8621579" y="4934649"/>
              <a:ext cx="290158" cy="284014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F701FE37-1B02-465F-886B-6FAF319ABF50}"/>
              </a:ext>
            </a:extLst>
          </p:cNvPr>
          <p:cNvGrpSpPr/>
          <p:nvPr/>
        </p:nvGrpSpPr>
        <p:grpSpPr>
          <a:xfrm>
            <a:off x="7444654" y="1600456"/>
            <a:ext cx="2506475" cy="3601166"/>
            <a:chOff x="6800192" y="1585466"/>
            <a:chExt cx="2506475" cy="3601166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8A8410EF-5ADA-47F8-AB91-826C7D5FE7FF}"/>
                </a:ext>
              </a:extLst>
            </p:cNvPr>
            <p:cNvSpPr/>
            <p:nvPr/>
          </p:nvSpPr>
          <p:spPr>
            <a:xfrm>
              <a:off x="6800192" y="2037737"/>
              <a:ext cx="290158" cy="284014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88F99EED-CE21-443F-B263-3DFFA32EFCB4}"/>
                </a:ext>
              </a:extLst>
            </p:cNvPr>
            <p:cNvSpPr/>
            <p:nvPr/>
          </p:nvSpPr>
          <p:spPr>
            <a:xfrm>
              <a:off x="8858247" y="1585466"/>
              <a:ext cx="290158" cy="284014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A970A2F0-2CCA-425E-9A5D-12CE795C052F}"/>
                </a:ext>
              </a:extLst>
            </p:cNvPr>
            <p:cNvSpPr/>
            <p:nvPr/>
          </p:nvSpPr>
          <p:spPr>
            <a:xfrm>
              <a:off x="8691924" y="4919302"/>
              <a:ext cx="614743" cy="267330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6" name="Rectangle 35">
            <a:extLst>
              <a:ext uri="{FF2B5EF4-FFF2-40B4-BE49-F238E27FC236}">
                <a16:creationId xmlns:a16="http://schemas.microsoft.com/office/drawing/2014/main" id="{CA94168F-B815-4940-BCAF-0B205A62763C}"/>
              </a:ext>
            </a:extLst>
          </p:cNvPr>
          <p:cNvSpPr/>
          <p:nvPr/>
        </p:nvSpPr>
        <p:spPr>
          <a:xfrm>
            <a:off x="8428822" y="3263296"/>
            <a:ext cx="313984" cy="28961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787DA5C1-1895-4346-BA25-E869A5BE97AA}"/>
              </a:ext>
            </a:extLst>
          </p:cNvPr>
          <p:cNvSpPr/>
          <p:nvPr/>
        </p:nvSpPr>
        <p:spPr>
          <a:xfrm>
            <a:off x="8783942" y="3263298"/>
            <a:ext cx="489043" cy="27462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8AD2C346-F5CC-4D00-B503-D743003A4BE5}"/>
              </a:ext>
            </a:extLst>
          </p:cNvPr>
          <p:cNvSpPr/>
          <p:nvPr/>
        </p:nvSpPr>
        <p:spPr>
          <a:xfrm>
            <a:off x="9967133" y="4532157"/>
            <a:ext cx="1260500" cy="28401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7293A58F-0BE6-42AB-9A8C-FCE62DB802F9}"/>
              </a:ext>
            </a:extLst>
          </p:cNvPr>
          <p:cNvSpPr/>
          <p:nvPr/>
        </p:nvSpPr>
        <p:spPr>
          <a:xfrm>
            <a:off x="7929682" y="4532157"/>
            <a:ext cx="1260500" cy="28401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96750AA-F42D-26FA-8DAA-18C723FCDD8F}"/>
              </a:ext>
            </a:extLst>
          </p:cNvPr>
          <p:cNvGrpSpPr/>
          <p:nvPr/>
        </p:nvGrpSpPr>
        <p:grpSpPr>
          <a:xfrm>
            <a:off x="-16643" y="-26916"/>
            <a:ext cx="12208643" cy="2320319"/>
            <a:chOff x="-16643" y="-26916"/>
            <a:chExt cx="12208643" cy="2320319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9A714F6F-FFB9-CBE6-8C85-A8141AB4DD1A}"/>
                </a:ext>
              </a:extLst>
            </p:cNvPr>
            <p:cNvSpPr/>
            <p:nvPr/>
          </p:nvSpPr>
          <p:spPr>
            <a:xfrm>
              <a:off x="-16643" y="1"/>
              <a:ext cx="5215261" cy="2293402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6984671-EE97-2E75-8532-B9CF5B14DC04}"/>
                </a:ext>
              </a:extLst>
            </p:cNvPr>
            <p:cNvSpPr/>
            <p:nvPr/>
          </p:nvSpPr>
          <p:spPr>
            <a:xfrm>
              <a:off x="5072743" y="-26916"/>
              <a:ext cx="7119257" cy="1166743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098596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9481"/>
    </mc:Choice>
    <mc:Fallback xmlns="">
      <p:transition spd="slow" advTm="6948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36" grpId="0" animBg="1"/>
      <p:bldP spid="37" grpId="0" animBg="1"/>
      <p:bldP spid="38" grpId="0" animBg="1"/>
      <p:bldP spid="3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0713014" y="5669280"/>
            <a:ext cx="1495073" cy="118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4023360" y="5374050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BF2FE4CF-B9E3-44FE-92B3-D106DE1AE8D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303634" y="1551447"/>
                <a:ext cx="6591322" cy="540398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100" dirty="0">
                    <a:solidFill>
                      <a:srgbClr val="0000FF"/>
                    </a:solidFill>
                  </a:rPr>
                  <a:t>In </a:t>
                </a:r>
                <a:r>
                  <a:rPr lang="en-GB" sz="2100" dirty="0">
                    <a:solidFill>
                      <a:srgbClr val="0000FF"/>
                    </a:solidFill>
                  </a:rPr>
                  <a:t>Excel, to find </a:t>
                </a:r>
                <a14:m>
                  <m:oMath xmlns:m="http://schemas.openxmlformats.org/officeDocument/2006/math"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100" dirty="0">
                    <a:solidFill>
                      <a:srgbClr val="0000FF"/>
                    </a:solidFill>
                  </a:rPr>
                  <a:t> for </a:t>
                </a:r>
                <a14:m>
                  <m:oMath xmlns:m="http://schemas.openxmlformats.org/officeDocument/2006/math"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100" dirty="0">
                    <a:solidFill>
                      <a:srgbClr val="0000FF"/>
                    </a:solidFill>
                  </a:rPr>
                  <a:t> type:</a:t>
                </a:r>
              </a:p>
              <a:p>
                <a:pPr marL="0" indent="0">
                  <a:buNone/>
                </a:pPr>
                <a:r>
                  <a:rPr lang="en-GB" sz="2100" b="1" dirty="0">
                    <a:solidFill>
                      <a:srgbClr val="0000FF"/>
                    </a:solidFill>
                  </a:rPr>
                  <a:t>=BINOM.DIST(</a:t>
                </a:r>
                <a14:m>
                  <m:oMath xmlns:m="http://schemas.openxmlformats.org/officeDocument/2006/math">
                    <m:r>
                      <a:rPr lang="en-US" sz="2100" b="1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GB" sz="2100" b="1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100" b="1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GB" sz="2100" b="1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100" b="1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US" sz="2100" b="1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100" b="1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GB" sz="2100" b="1" dirty="0">
                    <a:solidFill>
                      <a:srgbClr val="0000FF"/>
                    </a:solidFill>
                  </a:rPr>
                  <a:t>)</a:t>
                </a:r>
              </a:p>
              <a:p>
                <a:pPr marL="0" indent="0">
                  <a:buNone/>
                </a:pPr>
                <a:endParaRPr lang="en-GB" sz="2100" b="1" dirty="0">
                  <a:solidFill>
                    <a:srgbClr val="0000FF"/>
                  </a:solidFill>
                </a:endParaRPr>
              </a:p>
              <a:p>
                <a:pPr marL="0" indent="0">
                  <a:buNone/>
                </a:pPr>
                <a:endParaRPr lang="en-GB" sz="2100" b="1" dirty="0">
                  <a:solidFill>
                    <a:srgbClr val="0000FF"/>
                  </a:solidFill>
                </a:endParaRPr>
              </a:p>
              <a:p>
                <a:pPr marL="0" indent="0">
                  <a:buNone/>
                </a:pPr>
                <a:r>
                  <a:rPr lang="en-GB" sz="2100" dirty="0">
                    <a:solidFill>
                      <a:srgbClr val="0000FF"/>
                    </a:solidFill>
                  </a:rPr>
                  <a:t>The random variable </a:t>
                </a:r>
                <a14:m>
                  <m:oMath xmlns:m="http://schemas.openxmlformats.org/officeDocument/2006/math">
                    <m:r>
                      <a:rPr lang="en-US" sz="21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(25,0.45)</m:t>
                    </m:r>
                  </m:oMath>
                </a14:m>
                <a:r>
                  <a:rPr lang="en-GB" sz="2100" dirty="0">
                    <a:solidFill>
                      <a:srgbClr val="0000FF"/>
                    </a:solidFill>
                  </a:rPr>
                  <a:t>.  Find </a:t>
                </a:r>
                <a14:m>
                  <m:oMath xmlns:m="http://schemas.openxmlformats.org/officeDocument/2006/math">
                    <m:r>
                      <a:rPr lang="en-US" sz="21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1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1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1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≥12</m:t>
                        </m:r>
                      </m:e>
                    </m:d>
                    <m:r>
                      <a:rPr lang="en-US" sz="21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GB" sz="2100" dirty="0">
                  <a:solidFill>
                    <a:srgbClr val="0000FF"/>
                  </a:solidFill>
                </a:endParaRPr>
              </a:p>
              <a:p>
                <a:pPr marL="0" indent="0">
                  <a:buNone/>
                </a:pPr>
                <a:endParaRPr lang="en-GB" sz="2100" dirty="0">
                  <a:solidFill>
                    <a:srgbClr val="0000FF"/>
                  </a:solidFill>
                </a:endParaRPr>
              </a:p>
              <a:p>
                <a:pPr marL="457200" indent="-457200">
                  <a:buAutoNum type="alphaLcPeriod"/>
                </a:pPr>
                <a:endParaRPr lang="en-GB" sz="2100" dirty="0">
                  <a:solidFill>
                    <a:srgbClr val="0000FF"/>
                  </a:solidFill>
                </a:endParaRPr>
              </a:p>
              <a:p>
                <a:pPr marL="0" indent="0">
                  <a:buNone/>
                </a:pPr>
                <a:r>
                  <a:rPr lang="en-GB" sz="2100" dirty="0">
                    <a:solidFill>
                      <a:srgbClr val="0000FF"/>
                    </a:solidFill>
                  </a:rPr>
                  <a:t>Now </a:t>
                </a:r>
                <a14:m>
                  <m:oMath xmlns:m="http://schemas.openxmlformats.org/officeDocument/2006/math"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1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1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1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≥12</m:t>
                        </m:r>
                      </m:e>
                    </m:d>
                    <m:r>
                      <a:rPr lang="en-US" sz="21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=1−</m:t>
                    </m:r>
                    <m:r>
                      <a:rPr lang="en-US" sz="21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1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1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1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&lt;12)=1−</m:t>
                    </m:r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≤11).</m:t>
                    </m:r>
                  </m:oMath>
                </a14:m>
                <a:endParaRPr lang="en-GB" sz="2100" dirty="0">
                  <a:solidFill>
                    <a:srgbClr val="0000FF"/>
                  </a:solidFill>
                </a:endParaRPr>
              </a:p>
              <a:p>
                <a:pPr marL="0" indent="0">
                  <a:buNone/>
                </a:pPr>
                <a:r>
                  <a:rPr lang="en-GB" sz="2100" dirty="0">
                    <a:solidFill>
                      <a:srgbClr val="0000FF"/>
                    </a:solidFill>
                  </a:rPr>
                  <a:t>In Excel, type </a:t>
                </a:r>
                <a:r>
                  <a:rPr lang="en-GB" sz="2100" b="1" dirty="0">
                    <a:solidFill>
                      <a:srgbClr val="0000FF"/>
                    </a:solidFill>
                  </a:rPr>
                  <a:t>=BINOM.DIST(</a:t>
                </a:r>
                <a14:m>
                  <m:oMath xmlns:m="http://schemas.openxmlformats.org/officeDocument/2006/math">
                    <m:r>
                      <a:rPr lang="en-US" sz="2100" b="1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𝟏𝟏</m:t>
                    </m:r>
                    <m:r>
                      <a:rPr lang="en-GB" sz="2100" b="1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100" b="1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𝟐𝟓</m:t>
                    </m:r>
                    <m:r>
                      <a:rPr lang="en-GB" sz="2100" b="1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100" b="1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2100" b="1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100" b="1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𝟒𝟓</m:t>
                    </m:r>
                    <m:r>
                      <a:rPr lang="en-GB" sz="2100" b="1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100" b="1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𝟏𝟏</m:t>
                    </m:r>
                  </m:oMath>
                </a14:m>
                <a:r>
                  <a:rPr lang="en-GB" sz="2100" b="1" dirty="0">
                    <a:solidFill>
                      <a:srgbClr val="0000FF"/>
                    </a:solidFill>
                  </a:rPr>
                  <a:t>)</a:t>
                </a:r>
              </a:p>
              <a:p>
                <a:pPr marL="0" indent="0">
                  <a:buNone/>
                </a:pPr>
                <a:r>
                  <a:rPr lang="en-GB" sz="2100" dirty="0">
                    <a:solidFill>
                      <a:srgbClr val="0000FF"/>
                    </a:solidFill>
                  </a:rPr>
                  <a:t>This gives:</a:t>
                </a:r>
                <a:endParaRPr lang="en-US" sz="2100" i="1" dirty="0">
                  <a:solidFill>
                    <a:srgbClr val="0000FF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1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1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1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≥12</m:t>
                        </m:r>
                      </m:e>
                    </m:d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=1−</m:t>
                    </m:r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1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1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1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≤11</m:t>
                        </m:r>
                      </m:e>
                    </m:d>
                  </m:oMath>
                </a14:m>
                <a:r>
                  <a:rPr lang="en-US" sz="2100" i="1" dirty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=1−0.5425</m:t>
                    </m:r>
                    <m:r>
                      <a:rPr lang="en-US" sz="21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7</m:t>
                    </m:r>
                  </m:oMath>
                </a14:m>
                <a:r>
                  <a:rPr lang="en-US" sz="2100" dirty="0">
                    <a:solidFill>
                      <a:srgbClr val="0000FF"/>
                    </a:solidFill>
                  </a:rPr>
                  <a:t> </a:t>
                </a:r>
                <a:endParaRPr lang="en-US" sz="2100" i="1" dirty="0">
                  <a:solidFill>
                    <a:srgbClr val="0000FF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BF2FE4CF-B9E3-44FE-92B3-D106DE1AE8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3634" y="1551447"/>
                <a:ext cx="6591322" cy="5403989"/>
              </a:xfrm>
              <a:prstGeom prst="rect">
                <a:avLst/>
              </a:prstGeom>
              <a:blipFill>
                <a:blip r:embed="rId6"/>
                <a:stretch>
                  <a:fillRect l="-1110" t="-13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 rot="-360000">
            <a:off x="39920" y="867051"/>
            <a:ext cx="5317077" cy="1042492"/>
          </a:xfrm>
        </p:spPr>
        <p:txBody>
          <a:bodyPr>
            <a:normAutofit/>
          </a:bodyPr>
          <a:lstStyle/>
          <a:p>
            <a:r>
              <a:rPr lang="en-GB" sz="2900" dirty="0"/>
              <a:t>The Binomial Distribution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5"/>
          </p:nvPr>
        </p:nvSpPr>
        <p:spPr>
          <a:xfrm>
            <a:off x="5349666" y="451447"/>
            <a:ext cx="6786280" cy="608561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CUMULATIVE PROBABILITIES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idx="13"/>
          </p:nvPr>
        </p:nvSpPr>
        <p:spPr>
          <a:xfrm>
            <a:off x="5303634" y="963700"/>
            <a:ext cx="6591322" cy="600075"/>
          </a:xfrm>
        </p:spPr>
        <p:txBody>
          <a:bodyPr>
            <a:normAutofit/>
          </a:bodyPr>
          <a:lstStyle/>
          <a:p>
            <a:r>
              <a:rPr lang="en-GB" dirty="0"/>
              <a:t>Binomial Cumulative Probabilities in Excel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2"/>
              <p:cNvSpPr>
                <a:spLocks noGrp="1"/>
              </p:cNvSpPr>
              <p:nvPr>
                <p:ph sz="half" idx="2"/>
              </p:nvPr>
            </p:nvSpPr>
            <p:spPr>
              <a:xfrm>
                <a:off x="322438" y="2396701"/>
                <a:ext cx="4341059" cy="4213654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GB" sz="2300" dirty="0">
                    <a:solidFill>
                      <a:srgbClr val="0000FF"/>
                    </a:solidFill>
                  </a:rPr>
                  <a:t>For a random variable </a:t>
                </a:r>
                <a14:m>
                  <m:oMath xmlns:m="http://schemas.openxmlformats.org/officeDocument/2006/math">
                    <m:r>
                      <a:rPr lang="en-GB" sz="23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GB" sz="2300" dirty="0">
                    <a:solidFill>
                      <a:srgbClr val="0000FF"/>
                    </a:solidFill>
                  </a:rPr>
                  <a:t> a </a:t>
                </a:r>
                <a:r>
                  <a:rPr lang="en-GB" sz="2300" b="1" dirty="0">
                    <a:solidFill>
                      <a:srgbClr val="FF0000"/>
                    </a:solidFill>
                  </a:rPr>
                  <a:t>cumulative probability function</a:t>
                </a:r>
                <a:r>
                  <a:rPr lang="en-GB" sz="2300" dirty="0">
                    <a:solidFill>
                      <a:srgbClr val="0000FF"/>
                    </a:solidFill>
                  </a:rPr>
                  <a:t> gives the sum of all the individual probabilities up to and including the given value of </a:t>
                </a:r>
                <a14:m>
                  <m:oMath xmlns:m="http://schemas.openxmlformats.org/officeDocument/2006/math">
                    <m:r>
                      <a:rPr lang="en-US" sz="23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300" dirty="0">
                    <a:solidFill>
                      <a:srgbClr val="0000FF"/>
                    </a:solidFill>
                  </a:rPr>
                  <a:t> in the calculation for </a:t>
                </a:r>
                <a14:m>
                  <m:oMath xmlns:m="http://schemas.openxmlformats.org/officeDocument/2006/math">
                    <m:r>
                      <a:rPr lang="en-US" sz="23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3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3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3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3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3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300" dirty="0">
                    <a:solidFill>
                      <a:srgbClr val="0000FF"/>
                    </a:solidFill>
                  </a:rPr>
                  <a:t>.</a:t>
                </a:r>
              </a:p>
              <a:p>
                <a:pPr marL="0" indent="0">
                  <a:buNone/>
                </a:pPr>
                <a:endParaRPr lang="en-GB" sz="2300" dirty="0">
                  <a:solidFill>
                    <a:srgbClr val="0000FF"/>
                  </a:solidFill>
                </a:endParaRPr>
              </a:p>
              <a:p>
                <a:pPr marL="0" indent="0">
                  <a:buNone/>
                </a:pPr>
                <a:r>
                  <a:rPr lang="en-GB" sz="2300" dirty="0">
                    <a:solidFill>
                      <a:srgbClr val="0000FF"/>
                    </a:solidFill>
                  </a:rPr>
                  <a:t>For the </a:t>
                </a:r>
                <a:r>
                  <a:rPr lang="en-GB" sz="2300" b="1" dirty="0">
                    <a:solidFill>
                      <a:srgbClr val="FF0000"/>
                    </a:solidFill>
                  </a:rPr>
                  <a:t>Binomial distribution </a:t>
                </a:r>
                <a14:m>
                  <m:oMath xmlns:m="http://schemas.openxmlformats.org/officeDocument/2006/math">
                    <m:r>
                      <a:rPr lang="en-US" sz="23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𝑿</m:t>
                    </m:r>
                    <m:r>
                      <a:rPr lang="en-US" sz="23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n-US" sz="23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US" sz="23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3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sz="23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3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US" sz="23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300" dirty="0">
                    <a:solidFill>
                      <a:srgbClr val="0000FF"/>
                    </a:solidFill>
                  </a:rPr>
                  <a:t> we can find </a:t>
                </a:r>
                <a14:m>
                  <m:oMath xmlns:m="http://schemas.openxmlformats.org/officeDocument/2006/math">
                    <m:r>
                      <a:rPr lang="en-US" sz="23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𝑷</m:t>
                    </m:r>
                    <m:r>
                      <a:rPr lang="en-US" sz="23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3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𝑿</m:t>
                    </m:r>
                    <m:r>
                      <a:rPr lang="en-US" sz="23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3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3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300" b="1" dirty="0">
                    <a:solidFill>
                      <a:srgbClr val="FF0000"/>
                    </a:solidFill>
                  </a:rPr>
                  <a:t> </a:t>
                </a:r>
                <a:r>
                  <a:rPr lang="en-GB" sz="2300" dirty="0">
                    <a:solidFill>
                      <a:srgbClr val="0000FF"/>
                    </a:solidFill>
                  </a:rPr>
                  <a:t>using different sources including calculators or tables for various values of </a:t>
                </a:r>
                <a14:m>
                  <m:oMath xmlns:m="http://schemas.openxmlformats.org/officeDocument/2006/math">
                    <m:r>
                      <a:rPr lang="en-US" sz="23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sz="2300" dirty="0">
                    <a:solidFill>
                      <a:srgbClr val="0000FF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3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GB" sz="2300" dirty="0">
                    <a:solidFill>
                      <a:srgbClr val="0000FF"/>
                    </a:solidFill>
                  </a:rPr>
                  <a:t>.</a:t>
                </a:r>
              </a:p>
              <a:p>
                <a:endParaRPr lang="en-GB" sz="23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1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322438" y="2396701"/>
                <a:ext cx="4341059" cy="4213654"/>
              </a:xfrm>
              <a:blipFill>
                <a:blip r:embed="rId7"/>
                <a:stretch>
                  <a:fillRect l="-2107" t="-1881" r="-2388" b="-1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Rectangle 39">
            <a:extLst>
              <a:ext uri="{FF2B5EF4-FFF2-40B4-BE49-F238E27FC236}">
                <a16:creationId xmlns:a16="http://schemas.microsoft.com/office/drawing/2014/main" id="{0766FAE4-53E3-4B6B-A413-9CC194D2925D}"/>
              </a:ext>
            </a:extLst>
          </p:cNvPr>
          <p:cNvSpPr/>
          <p:nvPr/>
        </p:nvSpPr>
        <p:spPr>
          <a:xfrm>
            <a:off x="285124" y="2290457"/>
            <a:ext cx="4282724" cy="4319898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Text Placeholder 6">
            <a:extLst>
              <a:ext uri="{FF2B5EF4-FFF2-40B4-BE49-F238E27FC236}">
                <a16:creationId xmlns:a16="http://schemas.microsoft.com/office/drawing/2014/main" id="{F42C03CA-54C4-4F99-B8F8-3087175484B0}"/>
              </a:ext>
            </a:extLst>
          </p:cNvPr>
          <p:cNvSpPr txBox="1">
            <a:spLocks/>
          </p:cNvSpPr>
          <p:nvPr/>
        </p:nvSpPr>
        <p:spPr>
          <a:xfrm>
            <a:off x="5329028" y="2645052"/>
            <a:ext cx="6591322" cy="6000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500" b="1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Example 2c</a:t>
            </a:r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2A8D8220-F51F-4B1A-86FB-F1A9774517EF}"/>
              </a:ext>
            </a:extLst>
          </p:cNvPr>
          <p:cNvSpPr txBox="1">
            <a:spLocks/>
          </p:cNvSpPr>
          <p:nvPr/>
        </p:nvSpPr>
        <p:spPr>
          <a:xfrm>
            <a:off x="5278240" y="3850331"/>
            <a:ext cx="6591322" cy="6000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500" b="1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Solution Example 2c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8ABAA18-E5EE-06D4-BE12-154468A47321}"/>
              </a:ext>
            </a:extLst>
          </p:cNvPr>
          <p:cNvGrpSpPr/>
          <p:nvPr/>
        </p:nvGrpSpPr>
        <p:grpSpPr>
          <a:xfrm>
            <a:off x="-16643" y="-26916"/>
            <a:ext cx="12208643" cy="2320319"/>
            <a:chOff x="-16643" y="-26916"/>
            <a:chExt cx="12208643" cy="2320319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9DE1BE4E-ACFA-251C-8178-FD8F8804BC71}"/>
                </a:ext>
              </a:extLst>
            </p:cNvPr>
            <p:cNvSpPr/>
            <p:nvPr/>
          </p:nvSpPr>
          <p:spPr>
            <a:xfrm>
              <a:off x="-16643" y="1"/>
              <a:ext cx="5215261" cy="2293402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DF625548-E198-C151-8119-0E74BF58FF0E}"/>
                </a:ext>
              </a:extLst>
            </p:cNvPr>
            <p:cNvSpPr/>
            <p:nvPr/>
          </p:nvSpPr>
          <p:spPr>
            <a:xfrm>
              <a:off x="5072743" y="-26916"/>
              <a:ext cx="7119257" cy="1166743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104595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935"/>
    </mc:Choice>
    <mc:Fallback xmlns="">
      <p:transition spd="slow" advTm="17935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0713014" y="5669280"/>
            <a:ext cx="1495073" cy="118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4023360" y="5374050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BF2FE4CF-B9E3-44FE-92B3-D106DE1AE8D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303634" y="1551447"/>
                <a:ext cx="6591322" cy="540398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100" dirty="0">
                    <a:solidFill>
                      <a:srgbClr val="0000FF"/>
                    </a:solidFill>
                  </a:rPr>
                  <a:t>In </a:t>
                </a:r>
                <a:r>
                  <a:rPr lang="en-GB" sz="2100" dirty="0">
                    <a:solidFill>
                      <a:srgbClr val="0000FF"/>
                    </a:solidFill>
                  </a:rPr>
                  <a:t>Excel, to find </a:t>
                </a:r>
                <a14:m>
                  <m:oMath xmlns:m="http://schemas.openxmlformats.org/officeDocument/2006/math"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100" dirty="0">
                    <a:solidFill>
                      <a:srgbClr val="0000FF"/>
                    </a:solidFill>
                  </a:rPr>
                  <a:t> for </a:t>
                </a:r>
                <a14:m>
                  <m:oMath xmlns:m="http://schemas.openxmlformats.org/officeDocument/2006/math"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100" dirty="0">
                    <a:solidFill>
                      <a:srgbClr val="0000FF"/>
                    </a:solidFill>
                  </a:rPr>
                  <a:t> type:</a:t>
                </a:r>
              </a:p>
              <a:p>
                <a:pPr marL="0" indent="0">
                  <a:buNone/>
                </a:pPr>
                <a:r>
                  <a:rPr lang="en-GB" sz="2100" b="1" dirty="0">
                    <a:solidFill>
                      <a:srgbClr val="0000FF"/>
                    </a:solidFill>
                  </a:rPr>
                  <a:t>=BINOM.DIST(</a:t>
                </a:r>
                <a14:m>
                  <m:oMath xmlns:m="http://schemas.openxmlformats.org/officeDocument/2006/math">
                    <m:r>
                      <a:rPr lang="en-US" sz="2100" b="1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GB" sz="2100" b="1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100" b="1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GB" sz="2100" b="1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100" b="1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US" sz="2100" b="1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100" b="1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GB" sz="2100" b="1" dirty="0">
                    <a:solidFill>
                      <a:srgbClr val="0000FF"/>
                    </a:solidFill>
                  </a:rPr>
                  <a:t>)</a:t>
                </a:r>
              </a:p>
              <a:p>
                <a:pPr marL="0" indent="0">
                  <a:buNone/>
                </a:pPr>
                <a:endParaRPr lang="en-GB" sz="2100" b="1" dirty="0">
                  <a:solidFill>
                    <a:srgbClr val="0000FF"/>
                  </a:solidFill>
                </a:endParaRPr>
              </a:p>
              <a:p>
                <a:pPr marL="0" indent="0">
                  <a:buNone/>
                </a:pPr>
                <a:endParaRPr lang="en-GB" sz="2100" b="1" dirty="0">
                  <a:solidFill>
                    <a:srgbClr val="0000FF"/>
                  </a:solidFill>
                </a:endParaRPr>
              </a:p>
              <a:p>
                <a:pPr marL="0" indent="0">
                  <a:buNone/>
                </a:pPr>
                <a:r>
                  <a:rPr lang="en-GB" sz="2100" dirty="0">
                    <a:solidFill>
                      <a:srgbClr val="0000FF"/>
                    </a:solidFill>
                  </a:rPr>
                  <a:t>The random variable </a:t>
                </a:r>
                <a14:m>
                  <m:oMath xmlns:m="http://schemas.openxmlformats.org/officeDocument/2006/math">
                    <m:r>
                      <a:rPr lang="en-US" sz="21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(25,0.45)</m:t>
                    </m:r>
                  </m:oMath>
                </a14:m>
                <a:r>
                  <a:rPr lang="en-GB" sz="2100" dirty="0">
                    <a:solidFill>
                      <a:srgbClr val="0000FF"/>
                    </a:solidFill>
                  </a:rPr>
                  <a:t>.  Find </a:t>
                </a:r>
                <a14:m>
                  <m:oMath xmlns:m="http://schemas.openxmlformats.org/officeDocument/2006/math">
                    <m:r>
                      <a:rPr lang="en-US" sz="21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1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1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1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≥12</m:t>
                        </m:r>
                      </m:e>
                    </m:d>
                    <m:r>
                      <a:rPr lang="en-US" sz="21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GB" sz="2100" dirty="0">
                  <a:solidFill>
                    <a:srgbClr val="0000FF"/>
                  </a:solidFill>
                </a:endParaRPr>
              </a:p>
              <a:p>
                <a:pPr marL="0" indent="0">
                  <a:buNone/>
                </a:pPr>
                <a:endParaRPr lang="en-GB" sz="2100" dirty="0">
                  <a:solidFill>
                    <a:srgbClr val="0000FF"/>
                  </a:solidFill>
                </a:endParaRPr>
              </a:p>
              <a:p>
                <a:pPr marL="457200" indent="-457200">
                  <a:buAutoNum type="alphaLcPeriod"/>
                </a:pPr>
                <a:endParaRPr lang="en-GB" sz="2100" dirty="0">
                  <a:solidFill>
                    <a:srgbClr val="0000FF"/>
                  </a:solidFill>
                </a:endParaRPr>
              </a:p>
              <a:p>
                <a:pPr marL="0" indent="0">
                  <a:buNone/>
                </a:pPr>
                <a:r>
                  <a:rPr lang="en-GB" sz="2100" dirty="0">
                    <a:solidFill>
                      <a:srgbClr val="0000FF"/>
                    </a:solidFill>
                  </a:rPr>
                  <a:t>Now </a:t>
                </a:r>
                <a14:m>
                  <m:oMath xmlns:m="http://schemas.openxmlformats.org/officeDocument/2006/math"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1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1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1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≥12</m:t>
                        </m:r>
                      </m:e>
                    </m:d>
                    <m:r>
                      <a:rPr lang="en-US" sz="21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=1−</m:t>
                    </m:r>
                    <m:r>
                      <a:rPr lang="en-US" sz="21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1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1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1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&lt;12)=1−</m:t>
                    </m:r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≤11).</m:t>
                    </m:r>
                  </m:oMath>
                </a14:m>
                <a:endParaRPr lang="en-GB" sz="2100" dirty="0">
                  <a:solidFill>
                    <a:srgbClr val="0000FF"/>
                  </a:solidFill>
                </a:endParaRPr>
              </a:p>
              <a:p>
                <a:pPr marL="0" indent="0">
                  <a:buNone/>
                </a:pPr>
                <a:r>
                  <a:rPr lang="en-GB" sz="2100" dirty="0">
                    <a:solidFill>
                      <a:srgbClr val="0000FF"/>
                    </a:solidFill>
                  </a:rPr>
                  <a:t>In Excel, type </a:t>
                </a:r>
                <a:r>
                  <a:rPr lang="en-GB" sz="2100" b="1" dirty="0">
                    <a:solidFill>
                      <a:srgbClr val="0000FF"/>
                    </a:solidFill>
                  </a:rPr>
                  <a:t>=BINOM.DIST(</a:t>
                </a:r>
                <a14:m>
                  <m:oMath xmlns:m="http://schemas.openxmlformats.org/officeDocument/2006/math">
                    <m:r>
                      <a:rPr lang="en-US" sz="2100" b="1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𝟏𝟏</m:t>
                    </m:r>
                    <m:r>
                      <a:rPr lang="en-GB" sz="2100" b="1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100" b="1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𝟐𝟓</m:t>
                    </m:r>
                    <m:r>
                      <a:rPr lang="en-GB" sz="2100" b="1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100" b="1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2100" b="1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100" b="1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𝟒𝟓</m:t>
                    </m:r>
                    <m:r>
                      <a:rPr lang="en-GB" sz="2100" b="1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100" b="1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𝟏𝟏</m:t>
                    </m:r>
                  </m:oMath>
                </a14:m>
                <a:r>
                  <a:rPr lang="en-GB" sz="2100" b="1" dirty="0">
                    <a:solidFill>
                      <a:srgbClr val="0000FF"/>
                    </a:solidFill>
                  </a:rPr>
                  <a:t>)</a:t>
                </a:r>
              </a:p>
              <a:p>
                <a:pPr marL="0" indent="0">
                  <a:buNone/>
                </a:pPr>
                <a:r>
                  <a:rPr lang="en-GB" sz="2100" dirty="0">
                    <a:solidFill>
                      <a:srgbClr val="0000FF"/>
                    </a:solidFill>
                  </a:rPr>
                  <a:t>This gives:</a:t>
                </a:r>
                <a:endParaRPr lang="en-US" sz="2100" i="1" dirty="0">
                  <a:solidFill>
                    <a:srgbClr val="0000FF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1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1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1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≥12</m:t>
                        </m:r>
                      </m:e>
                    </m:d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=1−</m:t>
                    </m:r>
                    <m:r>
                      <a:rPr lang="en-US" sz="21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𝑷</m:t>
                    </m:r>
                    <m:d>
                      <m:dPr>
                        <m:ctrlPr>
                          <a:rPr lang="en-US" sz="21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1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  <m:r>
                          <a:rPr lang="en-US" sz="21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sz="21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𝟏𝟏</m:t>
                        </m:r>
                      </m:e>
                    </m:d>
                  </m:oMath>
                </a14:m>
                <a:r>
                  <a:rPr lang="en-US" sz="2100" i="1" dirty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=1−</m:t>
                    </m:r>
                    <m:r>
                      <a:rPr lang="en-US" sz="21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21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1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𝟓𝟒𝟐𝟓𝟕</m:t>
                    </m:r>
                  </m:oMath>
                </a14:m>
                <a:r>
                  <a:rPr lang="en-US" sz="2100" b="1" dirty="0">
                    <a:solidFill>
                      <a:srgbClr val="FF0000"/>
                    </a:solidFill>
                  </a:rPr>
                  <a:t> </a:t>
                </a:r>
                <a:endParaRPr lang="en-US" sz="2100" b="1" i="1" dirty="0">
                  <a:solidFill>
                    <a:srgbClr val="0000FF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1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=0.45743</m:t>
                    </m:r>
                  </m:oMath>
                </a14:m>
                <a:r>
                  <a:rPr lang="en-GB" sz="2100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BF2FE4CF-B9E3-44FE-92B3-D106DE1AE8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3634" y="1551447"/>
                <a:ext cx="6591322" cy="5403989"/>
              </a:xfrm>
              <a:prstGeom prst="rect">
                <a:avLst/>
              </a:prstGeom>
              <a:blipFill>
                <a:blip r:embed="rId6"/>
                <a:stretch>
                  <a:fillRect l="-1110" t="-13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 rot="-360000">
            <a:off x="39920" y="867051"/>
            <a:ext cx="5317077" cy="1042492"/>
          </a:xfrm>
        </p:spPr>
        <p:txBody>
          <a:bodyPr>
            <a:normAutofit/>
          </a:bodyPr>
          <a:lstStyle/>
          <a:p>
            <a:r>
              <a:rPr lang="en-GB" sz="2900" dirty="0"/>
              <a:t>The Binomial Distribution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5"/>
          </p:nvPr>
        </p:nvSpPr>
        <p:spPr>
          <a:xfrm>
            <a:off x="5349666" y="451447"/>
            <a:ext cx="6786280" cy="608561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CUMULATIVE PROBABILITIES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idx="13"/>
          </p:nvPr>
        </p:nvSpPr>
        <p:spPr>
          <a:xfrm>
            <a:off x="5303634" y="963700"/>
            <a:ext cx="6591322" cy="600075"/>
          </a:xfrm>
        </p:spPr>
        <p:txBody>
          <a:bodyPr>
            <a:normAutofit/>
          </a:bodyPr>
          <a:lstStyle/>
          <a:p>
            <a:r>
              <a:rPr lang="en-GB" dirty="0"/>
              <a:t>Binomial Cumulative Probabilities in Excel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2"/>
              <p:cNvSpPr>
                <a:spLocks noGrp="1"/>
              </p:cNvSpPr>
              <p:nvPr>
                <p:ph sz="half" idx="2"/>
              </p:nvPr>
            </p:nvSpPr>
            <p:spPr>
              <a:xfrm>
                <a:off x="322438" y="2396701"/>
                <a:ext cx="4341059" cy="4213654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GB" sz="2300" dirty="0">
                    <a:solidFill>
                      <a:srgbClr val="0000FF"/>
                    </a:solidFill>
                  </a:rPr>
                  <a:t>For a random variable </a:t>
                </a:r>
                <a14:m>
                  <m:oMath xmlns:m="http://schemas.openxmlformats.org/officeDocument/2006/math">
                    <m:r>
                      <a:rPr lang="en-GB" sz="23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GB" sz="2300" dirty="0">
                    <a:solidFill>
                      <a:srgbClr val="0000FF"/>
                    </a:solidFill>
                  </a:rPr>
                  <a:t> a </a:t>
                </a:r>
                <a:r>
                  <a:rPr lang="en-GB" sz="2300" b="1" dirty="0">
                    <a:solidFill>
                      <a:srgbClr val="FF0000"/>
                    </a:solidFill>
                  </a:rPr>
                  <a:t>cumulative probability function</a:t>
                </a:r>
                <a:r>
                  <a:rPr lang="en-GB" sz="2300" dirty="0">
                    <a:solidFill>
                      <a:srgbClr val="0000FF"/>
                    </a:solidFill>
                  </a:rPr>
                  <a:t> gives the sum of all the individual probabilities up to and including the given value of </a:t>
                </a:r>
                <a14:m>
                  <m:oMath xmlns:m="http://schemas.openxmlformats.org/officeDocument/2006/math">
                    <m:r>
                      <a:rPr lang="en-US" sz="23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300" dirty="0">
                    <a:solidFill>
                      <a:srgbClr val="0000FF"/>
                    </a:solidFill>
                  </a:rPr>
                  <a:t> in the calculation for </a:t>
                </a:r>
                <a14:m>
                  <m:oMath xmlns:m="http://schemas.openxmlformats.org/officeDocument/2006/math">
                    <m:r>
                      <a:rPr lang="en-US" sz="23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3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3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3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3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3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300" dirty="0">
                    <a:solidFill>
                      <a:srgbClr val="0000FF"/>
                    </a:solidFill>
                  </a:rPr>
                  <a:t>.</a:t>
                </a:r>
              </a:p>
              <a:p>
                <a:pPr marL="0" indent="0">
                  <a:buNone/>
                </a:pPr>
                <a:endParaRPr lang="en-GB" sz="2300" dirty="0">
                  <a:solidFill>
                    <a:srgbClr val="0000FF"/>
                  </a:solidFill>
                </a:endParaRPr>
              </a:p>
              <a:p>
                <a:pPr marL="0" indent="0">
                  <a:buNone/>
                </a:pPr>
                <a:r>
                  <a:rPr lang="en-GB" sz="2300" dirty="0">
                    <a:solidFill>
                      <a:srgbClr val="0000FF"/>
                    </a:solidFill>
                  </a:rPr>
                  <a:t>For the </a:t>
                </a:r>
                <a:r>
                  <a:rPr lang="en-GB" sz="2300" b="1" dirty="0">
                    <a:solidFill>
                      <a:srgbClr val="FF0000"/>
                    </a:solidFill>
                  </a:rPr>
                  <a:t>Binomial distribution </a:t>
                </a:r>
                <a14:m>
                  <m:oMath xmlns:m="http://schemas.openxmlformats.org/officeDocument/2006/math">
                    <m:r>
                      <a:rPr lang="en-US" sz="23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𝑿</m:t>
                    </m:r>
                    <m:r>
                      <a:rPr lang="en-US" sz="23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n-US" sz="23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US" sz="23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3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sz="23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3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US" sz="23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300" dirty="0">
                    <a:solidFill>
                      <a:srgbClr val="0000FF"/>
                    </a:solidFill>
                  </a:rPr>
                  <a:t> we can find </a:t>
                </a:r>
                <a14:m>
                  <m:oMath xmlns:m="http://schemas.openxmlformats.org/officeDocument/2006/math">
                    <m:r>
                      <a:rPr lang="en-US" sz="23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𝑷</m:t>
                    </m:r>
                    <m:r>
                      <a:rPr lang="en-US" sz="23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3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𝑿</m:t>
                    </m:r>
                    <m:r>
                      <a:rPr lang="en-US" sz="23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3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3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300" b="1" dirty="0">
                    <a:solidFill>
                      <a:srgbClr val="FF0000"/>
                    </a:solidFill>
                  </a:rPr>
                  <a:t> </a:t>
                </a:r>
                <a:r>
                  <a:rPr lang="en-GB" sz="2300" dirty="0">
                    <a:solidFill>
                      <a:srgbClr val="0000FF"/>
                    </a:solidFill>
                  </a:rPr>
                  <a:t>using different sources including calculators or tables for various values of </a:t>
                </a:r>
                <a14:m>
                  <m:oMath xmlns:m="http://schemas.openxmlformats.org/officeDocument/2006/math">
                    <m:r>
                      <a:rPr lang="en-US" sz="23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sz="2300" dirty="0">
                    <a:solidFill>
                      <a:srgbClr val="0000FF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3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GB" sz="2300" dirty="0">
                    <a:solidFill>
                      <a:srgbClr val="0000FF"/>
                    </a:solidFill>
                  </a:rPr>
                  <a:t>.</a:t>
                </a:r>
              </a:p>
              <a:p>
                <a:endParaRPr lang="en-GB" sz="23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1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322438" y="2396701"/>
                <a:ext cx="4341059" cy="4213654"/>
              </a:xfrm>
              <a:blipFill>
                <a:blip r:embed="rId7"/>
                <a:stretch>
                  <a:fillRect l="-2107" t="-1881" r="-2388" b="-1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Rectangle 39">
            <a:extLst>
              <a:ext uri="{FF2B5EF4-FFF2-40B4-BE49-F238E27FC236}">
                <a16:creationId xmlns:a16="http://schemas.microsoft.com/office/drawing/2014/main" id="{0766FAE4-53E3-4B6B-A413-9CC194D2925D}"/>
              </a:ext>
            </a:extLst>
          </p:cNvPr>
          <p:cNvSpPr/>
          <p:nvPr/>
        </p:nvSpPr>
        <p:spPr>
          <a:xfrm>
            <a:off x="285124" y="2290457"/>
            <a:ext cx="4282724" cy="4319898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Text Placeholder 6">
            <a:extLst>
              <a:ext uri="{FF2B5EF4-FFF2-40B4-BE49-F238E27FC236}">
                <a16:creationId xmlns:a16="http://schemas.microsoft.com/office/drawing/2014/main" id="{F42C03CA-54C4-4F99-B8F8-3087175484B0}"/>
              </a:ext>
            </a:extLst>
          </p:cNvPr>
          <p:cNvSpPr txBox="1">
            <a:spLocks/>
          </p:cNvSpPr>
          <p:nvPr/>
        </p:nvSpPr>
        <p:spPr>
          <a:xfrm>
            <a:off x="5329028" y="2645052"/>
            <a:ext cx="6591322" cy="6000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500" b="1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Example 2c</a:t>
            </a:r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2A8D8220-F51F-4B1A-86FB-F1A9774517EF}"/>
              </a:ext>
            </a:extLst>
          </p:cNvPr>
          <p:cNvSpPr txBox="1">
            <a:spLocks/>
          </p:cNvSpPr>
          <p:nvPr/>
        </p:nvSpPr>
        <p:spPr>
          <a:xfrm>
            <a:off x="5278240" y="3850331"/>
            <a:ext cx="6591322" cy="6000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500" b="1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Solution Example 2c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BF31EB6-7841-B929-A7AA-1B94074F53A6}"/>
              </a:ext>
            </a:extLst>
          </p:cNvPr>
          <p:cNvGrpSpPr/>
          <p:nvPr/>
        </p:nvGrpSpPr>
        <p:grpSpPr>
          <a:xfrm>
            <a:off x="-16643" y="-26916"/>
            <a:ext cx="12208643" cy="2320319"/>
            <a:chOff x="-16643" y="-26916"/>
            <a:chExt cx="12208643" cy="2320319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95F8E11A-6EDF-5B8E-C515-4482B892308E}"/>
                </a:ext>
              </a:extLst>
            </p:cNvPr>
            <p:cNvSpPr/>
            <p:nvPr/>
          </p:nvSpPr>
          <p:spPr>
            <a:xfrm>
              <a:off x="-16643" y="1"/>
              <a:ext cx="5215261" cy="2293402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AFE7D667-97D9-2738-843B-B9EDFEC499C9}"/>
                </a:ext>
              </a:extLst>
            </p:cNvPr>
            <p:cNvSpPr/>
            <p:nvPr/>
          </p:nvSpPr>
          <p:spPr>
            <a:xfrm>
              <a:off x="5072743" y="-26916"/>
              <a:ext cx="7119257" cy="1166743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509451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21"/>
    </mc:Choice>
    <mc:Fallback xmlns="">
      <p:transition spd="slow" advTm="1821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0713014" y="5669280"/>
            <a:ext cx="1495073" cy="118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4023360" y="5374050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BF2FE4CF-B9E3-44FE-92B3-D106DE1AE8D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303634" y="1551447"/>
                <a:ext cx="6591322" cy="540398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100" dirty="0">
                    <a:solidFill>
                      <a:srgbClr val="0000FF"/>
                    </a:solidFill>
                  </a:rPr>
                  <a:t>In </a:t>
                </a:r>
                <a:r>
                  <a:rPr lang="en-GB" sz="2100" dirty="0">
                    <a:solidFill>
                      <a:srgbClr val="0000FF"/>
                    </a:solidFill>
                  </a:rPr>
                  <a:t>Excel, to find </a:t>
                </a:r>
                <a14:m>
                  <m:oMath xmlns:m="http://schemas.openxmlformats.org/officeDocument/2006/math"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100" dirty="0">
                    <a:solidFill>
                      <a:srgbClr val="0000FF"/>
                    </a:solidFill>
                  </a:rPr>
                  <a:t> for </a:t>
                </a:r>
                <a14:m>
                  <m:oMath xmlns:m="http://schemas.openxmlformats.org/officeDocument/2006/math"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100" dirty="0">
                    <a:solidFill>
                      <a:srgbClr val="0000FF"/>
                    </a:solidFill>
                  </a:rPr>
                  <a:t> type:</a:t>
                </a:r>
              </a:p>
              <a:p>
                <a:pPr marL="0" indent="0">
                  <a:buNone/>
                </a:pPr>
                <a:r>
                  <a:rPr lang="en-GB" sz="2100" b="1" dirty="0">
                    <a:solidFill>
                      <a:srgbClr val="0000FF"/>
                    </a:solidFill>
                  </a:rPr>
                  <a:t>=BINOM.DIST(</a:t>
                </a:r>
                <a14:m>
                  <m:oMath xmlns:m="http://schemas.openxmlformats.org/officeDocument/2006/math">
                    <m:r>
                      <a:rPr lang="en-US" sz="2100" b="1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GB" sz="2100" b="1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100" b="1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GB" sz="2100" b="1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100" b="1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US" sz="2100" b="1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100" b="1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GB" sz="2100" b="1" dirty="0">
                    <a:solidFill>
                      <a:srgbClr val="0000FF"/>
                    </a:solidFill>
                  </a:rPr>
                  <a:t>)</a:t>
                </a:r>
              </a:p>
              <a:p>
                <a:pPr marL="0" indent="0">
                  <a:buNone/>
                </a:pPr>
                <a:endParaRPr lang="en-GB" sz="2100" b="1" dirty="0">
                  <a:solidFill>
                    <a:srgbClr val="0000FF"/>
                  </a:solidFill>
                </a:endParaRPr>
              </a:p>
              <a:p>
                <a:pPr marL="0" indent="0">
                  <a:buNone/>
                </a:pPr>
                <a:endParaRPr lang="en-GB" sz="2100" b="1" dirty="0">
                  <a:solidFill>
                    <a:srgbClr val="0000FF"/>
                  </a:solidFill>
                </a:endParaRPr>
              </a:p>
              <a:p>
                <a:pPr marL="0" indent="0">
                  <a:buNone/>
                </a:pPr>
                <a:r>
                  <a:rPr lang="en-GB" sz="2100" dirty="0">
                    <a:solidFill>
                      <a:srgbClr val="0000FF"/>
                    </a:solidFill>
                  </a:rPr>
                  <a:t>The random variable </a:t>
                </a:r>
                <a14:m>
                  <m:oMath xmlns:m="http://schemas.openxmlformats.org/officeDocument/2006/math">
                    <m:r>
                      <a:rPr lang="en-US" sz="21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(25,0.45)</m:t>
                    </m:r>
                  </m:oMath>
                </a14:m>
                <a:r>
                  <a:rPr lang="en-GB" sz="2100" dirty="0">
                    <a:solidFill>
                      <a:srgbClr val="0000FF"/>
                    </a:solidFill>
                  </a:rPr>
                  <a:t>.  Find </a:t>
                </a:r>
                <a14:m>
                  <m:oMath xmlns:m="http://schemas.openxmlformats.org/officeDocument/2006/math">
                    <m:r>
                      <a:rPr lang="en-US" sz="21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1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1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1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≥12</m:t>
                        </m:r>
                      </m:e>
                    </m:d>
                    <m:r>
                      <a:rPr lang="en-US" sz="21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GB" sz="2100" dirty="0">
                  <a:solidFill>
                    <a:srgbClr val="0000FF"/>
                  </a:solidFill>
                </a:endParaRPr>
              </a:p>
              <a:p>
                <a:pPr marL="0" indent="0">
                  <a:buNone/>
                </a:pPr>
                <a:endParaRPr lang="en-GB" sz="2100" dirty="0">
                  <a:solidFill>
                    <a:srgbClr val="0000FF"/>
                  </a:solidFill>
                </a:endParaRPr>
              </a:p>
              <a:p>
                <a:pPr marL="457200" indent="-457200">
                  <a:buAutoNum type="alphaLcPeriod"/>
                </a:pPr>
                <a:endParaRPr lang="en-GB" sz="2100" dirty="0">
                  <a:solidFill>
                    <a:srgbClr val="0000FF"/>
                  </a:solidFill>
                </a:endParaRPr>
              </a:p>
              <a:p>
                <a:pPr marL="0" indent="0">
                  <a:buNone/>
                </a:pPr>
                <a:r>
                  <a:rPr lang="en-GB" sz="2100" dirty="0">
                    <a:solidFill>
                      <a:srgbClr val="0000FF"/>
                    </a:solidFill>
                  </a:rPr>
                  <a:t>Now </a:t>
                </a:r>
                <a14:m>
                  <m:oMath xmlns:m="http://schemas.openxmlformats.org/officeDocument/2006/math"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1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1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1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≥12</m:t>
                        </m:r>
                      </m:e>
                    </m:d>
                    <m:r>
                      <a:rPr lang="en-US" sz="21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=1−</m:t>
                    </m:r>
                    <m:r>
                      <a:rPr lang="en-US" sz="21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1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1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1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&lt;12)=1−</m:t>
                    </m:r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≤11).</m:t>
                    </m:r>
                  </m:oMath>
                </a14:m>
                <a:endParaRPr lang="en-GB" sz="2100" dirty="0">
                  <a:solidFill>
                    <a:srgbClr val="0000FF"/>
                  </a:solidFill>
                </a:endParaRPr>
              </a:p>
              <a:p>
                <a:pPr marL="0" indent="0">
                  <a:buNone/>
                </a:pPr>
                <a:r>
                  <a:rPr lang="en-GB" sz="2100" dirty="0">
                    <a:solidFill>
                      <a:srgbClr val="0000FF"/>
                    </a:solidFill>
                  </a:rPr>
                  <a:t>In Excel, type </a:t>
                </a:r>
                <a:r>
                  <a:rPr lang="en-GB" sz="2100" b="1" dirty="0">
                    <a:solidFill>
                      <a:srgbClr val="0000FF"/>
                    </a:solidFill>
                  </a:rPr>
                  <a:t>=BINOM.DIST(</a:t>
                </a:r>
                <a14:m>
                  <m:oMath xmlns:m="http://schemas.openxmlformats.org/officeDocument/2006/math">
                    <m:r>
                      <a:rPr lang="en-US" sz="2100" b="1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𝟏𝟏</m:t>
                    </m:r>
                    <m:r>
                      <a:rPr lang="en-GB" sz="2100" b="1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100" b="1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𝟐𝟓</m:t>
                    </m:r>
                    <m:r>
                      <a:rPr lang="en-GB" sz="2100" b="1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100" b="1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2100" b="1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100" b="1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𝟒𝟓</m:t>
                    </m:r>
                    <m:r>
                      <a:rPr lang="en-GB" sz="2100" b="1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100" b="1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𝟏𝟏</m:t>
                    </m:r>
                  </m:oMath>
                </a14:m>
                <a:r>
                  <a:rPr lang="en-GB" sz="2100" b="1" dirty="0">
                    <a:solidFill>
                      <a:srgbClr val="0000FF"/>
                    </a:solidFill>
                  </a:rPr>
                  <a:t>)</a:t>
                </a:r>
              </a:p>
              <a:p>
                <a:pPr marL="0" indent="0">
                  <a:buNone/>
                </a:pPr>
                <a:r>
                  <a:rPr lang="en-GB" sz="2100" dirty="0">
                    <a:solidFill>
                      <a:srgbClr val="0000FF"/>
                    </a:solidFill>
                  </a:rPr>
                  <a:t>This gives:</a:t>
                </a:r>
                <a:endParaRPr lang="en-US" sz="2100" i="1" dirty="0">
                  <a:solidFill>
                    <a:srgbClr val="0000FF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1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1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1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≥12</m:t>
                        </m:r>
                      </m:e>
                    </m:d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=1−</m:t>
                    </m:r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1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1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1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≤11</m:t>
                        </m:r>
                      </m:e>
                    </m:d>
                  </m:oMath>
                </a14:m>
                <a:r>
                  <a:rPr lang="en-US" sz="2100" i="1" dirty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=1−0.5425</m:t>
                    </m:r>
                    <m:r>
                      <a:rPr lang="en-US" sz="21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7</m:t>
                    </m:r>
                  </m:oMath>
                </a14:m>
                <a:r>
                  <a:rPr lang="en-US" sz="2100" dirty="0">
                    <a:solidFill>
                      <a:srgbClr val="0000FF"/>
                    </a:solidFill>
                  </a:rPr>
                  <a:t> </a:t>
                </a:r>
                <a:endParaRPr lang="en-US" sz="2100" i="1" dirty="0">
                  <a:solidFill>
                    <a:srgbClr val="0000FF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BF2FE4CF-B9E3-44FE-92B3-D106DE1AE8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3634" y="1551447"/>
                <a:ext cx="6591322" cy="5403989"/>
              </a:xfrm>
              <a:prstGeom prst="rect">
                <a:avLst/>
              </a:prstGeom>
              <a:blipFill>
                <a:blip r:embed="rId6"/>
                <a:stretch>
                  <a:fillRect l="-1110" t="-13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 rot="-360000">
            <a:off x="39920" y="867051"/>
            <a:ext cx="5317077" cy="1042492"/>
          </a:xfrm>
        </p:spPr>
        <p:txBody>
          <a:bodyPr>
            <a:normAutofit/>
          </a:bodyPr>
          <a:lstStyle/>
          <a:p>
            <a:r>
              <a:rPr lang="en-GB" sz="2900" dirty="0"/>
              <a:t>The Binomial Distribution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5"/>
          </p:nvPr>
        </p:nvSpPr>
        <p:spPr>
          <a:xfrm>
            <a:off x="5349666" y="451447"/>
            <a:ext cx="6786280" cy="608561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CUMULATIVE PROBABILITIES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idx="13"/>
          </p:nvPr>
        </p:nvSpPr>
        <p:spPr>
          <a:xfrm>
            <a:off x="5303634" y="963700"/>
            <a:ext cx="6591322" cy="600075"/>
          </a:xfrm>
        </p:spPr>
        <p:txBody>
          <a:bodyPr>
            <a:normAutofit/>
          </a:bodyPr>
          <a:lstStyle/>
          <a:p>
            <a:r>
              <a:rPr lang="en-GB" dirty="0"/>
              <a:t>Binomial Cumulative Probabilities in Excel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2"/>
              <p:cNvSpPr>
                <a:spLocks noGrp="1"/>
              </p:cNvSpPr>
              <p:nvPr>
                <p:ph sz="half" idx="2"/>
              </p:nvPr>
            </p:nvSpPr>
            <p:spPr>
              <a:xfrm>
                <a:off x="322438" y="2396701"/>
                <a:ext cx="4341059" cy="4213654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GB" sz="2300" dirty="0">
                    <a:solidFill>
                      <a:srgbClr val="0000FF"/>
                    </a:solidFill>
                  </a:rPr>
                  <a:t>For a random variable </a:t>
                </a:r>
                <a14:m>
                  <m:oMath xmlns:m="http://schemas.openxmlformats.org/officeDocument/2006/math">
                    <m:r>
                      <a:rPr lang="en-GB" sz="23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GB" sz="2300" dirty="0">
                    <a:solidFill>
                      <a:srgbClr val="0000FF"/>
                    </a:solidFill>
                  </a:rPr>
                  <a:t> a </a:t>
                </a:r>
                <a:r>
                  <a:rPr lang="en-GB" sz="2300" b="1" dirty="0">
                    <a:solidFill>
                      <a:srgbClr val="FF0000"/>
                    </a:solidFill>
                  </a:rPr>
                  <a:t>cumulative probability function</a:t>
                </a:r>
                <a:r>
                  <a:rPr lang="en-GB" sz="2300" dirty="0">
                    <a:solidFill>
                      <a:srgbClr val="0000FF"/>
                    </a:solidFill>
                  </a:rPr>
                  <a:t> gives the sum of all the individual probabilities up to and including the given value of </a:t>
                </a:r>
                <a14:m>
                  <m:oMath xmlns:m="http://schemas.openxmlformats.org/officeDocument/2006/math">
                    <m:r>
                      <a:rPr lang="en-US" sz="23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300" dirty="0">
                    <a:solidFill>
                      <a:srgbClr val="0000FF"/>
                    </a:solidFill>
                  </a:rPr>
                  <a:t> in the calculation for </a:t>
                </a:r>
                <a14:m>
                  <m:oMath xmlns:m="http://schemas.openxmlformats.org/officeDocument/2006/math">
                    <m:r>
                      <a:rPr lang="en-US" sz="23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3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3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3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3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3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300" dirty="0">
                    <a:solidFill>
                      <a:srgbClr val="0000FF"/>
                    </a:solidFill>
                  </a:rPr>
                  <a:t>.</a:t>
                </a:r>
              </a:p>
              <a:p>
                <a:pPr marL="0" indent="0">
                  <a:buNone/>
                </a:pPr>
                <a:endParaRPr lang="en-GB" sz="2300" dirty="0">
                  <a:solidFill>
                    <a:srgbClr val="0000FF"/>
                  </a:solidFill>
                </a:endParaRPr>
              </a:p>
              <a:p>
                <a:pPr marL="0" indent="0">
                  <a:buNone/>
                </a:pPr>
                <a:r>
                  <a:rPr lang="en-GB" sz="2300" dirty="0">
                    <a:solidFill>
                      <a:srgbClr val="0000FF"/>
                    </a:solidFill>
                  </a:rPr>
                  <a:t>For the </a:t>
                </a:r>
                <a:r>
                  <a:rPr lang="en-GB" sz="2300" b="1" dirty="0">
                    <a:solidFill>
                      <a:srgbClr val="FF0000"/>
                    </a:solidFill>
                  </a:rPr>
                  <a:t>Binomial distribution </a:t>
                </a:r>
                <a14:m>
                  <m:oMath xmlns:m="http://schemas.openxmlformats.org/officeDocument/2006/math">
                    <m:r>
                      <a:rPr lang="en-US" sz="23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𝑿</m:t>
                    </m:r>
                    <m:r>
                      <a:rPr lang="en-US" sz="23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n-US" sz="23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US" sz="23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3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sz="23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3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US" sz="23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300" dirty="0">
                    <a:solidFill>
                      <a:srgbClr val="0000FF"/>
                    </a:solidFill>
                  </a:rPr>
                  <a:t> we can find </a:t>
                </a:r>
                <a14:m>
                  <m:oMath xmlns:m="http://schemas.openxmlformats.org/officeDocument/2006/math">
                    <m:r>
                      <a:rPr lang="en-US" sz="23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𝑷</m:t>
                    </m:r>
                    <m:r>
                      <a:rPr lang="en-US" sz="23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3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𝑿</m:t>
                    </m:r>
                    <m:r>
                      <a:rPr lang="en-US" sz="23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3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3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300" b="1" dirty="0">
                    <a:solidFill>
                      <a:srgbClr val="FF0000"/>
                    </a:solidFill>
                  </a:rPr>
                  <a:t> </a:t>
                </a:r>
                <a:r>
                  <a:rPr lang="en-GB" sz="2300" dirty="0">
                    <a:solidFill>
                      <a:srgbClr val="0000FF"/>
                    </a:solidFill>
                  </a:rPr>
                  <a:t>using different sources including calculators or tables for various values of </a:t>
                </a:r>
                <a14:m>
                  <m:oMath xmlns:m="http://schemas.openxmlformats.org/officeDocument/2006/math">
                    <m:r>
                      <a:rPr lang="en-US" sz="23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sz="2300" dirty="0">
                    <a:solidFill>
                      <a:srgbClr val="0000FF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3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GB" sz="2300" dirty="0">
                    <a:solidFill>
                      <a:srgbClr val="0000FF"/>
                    </a:solidFill>
                  </a:rPr>
                  <a:t>.</a:t>
                </a:r>
              </a:p>
              <a:p>
                <a:endParaRPr lang="en-GB" sz="23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1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322438" y="2396701"/>
                <a:ext cx="4341059" cy="4213654"/>
              </a:xfrm>
              <a:blipFill>
                <a:blip r:embed="rId7"/>
                <a:stretch>
                  <a:fillRect l="-2107" t="-1881" r="-2388" b="-1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Rectangle 39">
            <a:extLst>
              <a:ext uri="{FF2B5EF4-FFF2-40B4-BE49-F238E27FC236}">
                <a16:creationId xmlns:a16="http://schemas.microsoft.com/office/drawing/2014/main" id="{0766FAE4-53E3-4B6B-A413-9CC194D2925D}"/>
              </a:ext>
            </a:extLst>
          </p:cNvPr>
          <p:cNvSpPr/>
          <p:nvPr/>
        </p:nvSpPr>
        <p:spPr>
          <a:xfrm>
            <a:off x="285124" y="2290457"/>
            <a:ext cx="4282724" cy="4319898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Text Placeholder 6">
            <a:extLst>
              <a:ext uri="{FF2B5EF4-FFF2-40B4-BE49-F238E27FC236}">
                <a16:creationId xmlns:a16="http://schemas.microsoft.com/office/drawing/2014/main" id="{F42C03CA-54C4-4F99-B8F8-3087175484B0}"/>
              </a:ext>
            </a:extLst>
          </p:cNvPr>
          <p:cNvSpPr txBox="1">
            <a:spLocks/>
          </p:cNvSpPr>
          <p:nvPr/>
        </p:nvSpPr>
        <p:spPr>
          <a:xfrm>
            <a:off x="5329028" y="2645052"/>
            <a:ext cx="6591322" cy="6000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500" b="1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Example 2c</a:t>
            </a:r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2A8D8220-F51F-4B1A-86FB-F1A9774517EF}"/>
              </a:ext>
            </a:extLst>
          </p:cNvPr>
          <p:cNvSpPr txBox="1">
            <a:spLocks/>
          </p:cNvSpPr>
          <p:nvPr/>
        </p:nvSpPr>
        <p:spPr>
          <a:xfrm>
            <a:off x="5278240" y="3850331"/>
            <a:ext cx="6591322" cy="6000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500" b="1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Solution Example 2c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6D96117-6C3E-BE5B-9A1D-20165BD4DBD9}"/>
              </a:ext>
            </a:extLst>
          </p:cNvPr>
          <p:cNvGrpSpPr/>
          <p:nvPr/>
        </p:nvGrpSpPr>
        <p:grpSpPr>
          <a:xfrm>
            <a:off x="-16643" y="-26916"/>
            <a:ext cx="12208643" cy="2320319"/>
            <a:chOff x="-16643" y="-26916"/>
            <a:chExt cx="12208643" cy="2320319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E24FDB1D-AFC7-5534-B72F-527E5E176EC9}"/>
                </a:ext>
              </a:extLst>
            </p:cNvPr>
            <p:cNvSpPr/>
            <p:nvPr/>
          </p:nvSpPr>
          <p:spPr>
            <a:xfrm>
              <a:off x="-16643" y="1"/>
              <a:ext cx="5215261" cy="2293402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44BF2FD5-D46B-6AD8-6752-BF4CDA8ACDDA}"/>
                </a:ext>
              </a:extLst>
            </p:cNvPr>
            <p:cNvSpPr/>
            <p:nvPr/>
          </p:nvSpPr>
          <p:spPr>
            <a:xfrm>
              <a:off x="5072743" y="-26916"/>
              <a:ext cx="7119257" cy="1166743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801197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78"/>
    </mc:Choice>
    <mc:Fallback xmlns="">
      <p:transition spd="slow" advTm="1078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0713014" y="5669280"/>
            <a:ext cx="1495073" cy="118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4023360" y="5374050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BF2FE4CF-B9E3-44FE-92B3-D106DE1AE8D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303634" y="1551447"/>
                <a:ext cx="6591322" cy="540398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100" dirty="0">
                    <a:solidFill>
                      <a:srgbClr val="0000FF"/>
                    </a:solidFill>
                  </a:rPr>
                  <a:t>In </a:t>
                </a:r>
                <a:r>
                  <a:rPr lang="en-GB" sz="2100" dirty="0">
                    <a:solidFill>
                      <a:srgbClr val="0000FF"/>
                    </a:solidFill>
                  </a:rPr>
                  <a:t>Excel, to find </a:t>
                </a:r>
                <a14:m>
                  <m:oMath xmlns:m="http://schemas.openxmlformats.org/officeDocument/2006/math"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100" dirty="0">
                    <a:solidFill>
                      <a:srgbClr val="0000FF"/>
                    </a:solidFill>
                  </a:rPr>
                  <a:t> for </a:t>
                </a:r>
                <a14:m>
                  <m:oMath xmlns:m="http://schemas.openxmlformats.org/officeDocument/2006/math"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100" dirty="0">
                    <a:solidFill>
                      <a:srgbClr val="0000FF"/>
                    </a:solidFill>
                  </a:rPr>
                  <a:t> type:</a:t>
                </a:r>
              </a:p>
              <a:p>
                <a:pPr marL="0" indent="0">
                  <a:buNone/>
                </a:pPr>
                <a:r>
                  <a:rPr lang="en-GB" sz="2100" b="1" dirty="0">
                    <a:solidFill>
                      <a:srgbClr val="0000FF"/>
                    </a:solidFill>
                  </a:rPr>
                  <a:t>=BINOM.DIST(</a:t>
                </a:r>
                <a14:m>
                  <m:oMath xmlns:m="http://schemas.openxmlformats.org/officeDocument/2006/math">
                    <m:r>
                      <a:rPr lang="en-US" sz="2100" b="1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GB" sz="2100" b="1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100" b="1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GB" sz="2100" b="1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100" b="1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US" sz="2100" b="1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100" b="1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GB" sz="2100" b="1" dirty="0">
                    <a:solidFill>
                      <a:srgbClr val="0000FF"/>
                    </a:solidFill>
                  </a:rPr>
                  <a:t>)</a:t>
                </a:r>
              </a:p>
              <a:p>
                <a:pPr marL="0" indent="0">
                  <a:buNone/>
                </a:pPr>
                <a:endParaRPr lang="en-GB" sz="2100" b="1" dirty="0">
                  <a:solidFill>
                    <a:srgbClr val="0000FF"/>
                  </a:solidFill>
                </a:endParaRPr>
              </a:p>
              <a:p>
                <a:pPr marL="0" indent="0">
                  <a:buNone/>
                </a:pPr>
                <a:endParaRPr lang="en-GB" sz="2100" b="1" dirty="0">
                  <a:solidFill>
                    <a:srgbClr val="0000FF"/>
                  </a:solidFill>
                </a:endParaRPr>
              </a:p>
              <a:p>
                <a:pPr marL="0" indent="0">
                  <a:buNone/>
                </a:pPr>
                <a:r>
                  <a:rPr lang="en-GB" sz="2100" dirty="0">
                    <a:solidFill>
                      <a:srgbClr val="0000FF"/>
                    </a:solidFill>
                  </a:rPr>
                  <a:t>The random variable </a:t>
                </a:r>
                <a14:m>
                  <m:oMath xmlns:m="http://schemas.openxmlformats.org/officeDocument/2006/math">
                    <m:r>
                      <a:rPr lang="en-US" sz="21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(25,0.45)</m:t>
                    </m:r>
                  </m:oMath>
                </a14:m>
                <a:r>
                  <a:rPr lang="en-GB" sz="2100" dirty="0">
                    <a:solidFill>
                      <a:srgbClr val="0000FF"/>
                    </a:solidFill>
                  </a:rPr>
                  <a:t>.  Find </a:t>
                </a:r>
                <a14:m>
                  <m:oMath xmlns:m="http://schemas.openxmlformats.org/officeDocument/2006/math">
                    <m:r>
                      <a:rPr lang="en-US" sz="21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1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1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1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≥12</m:t>
                        </m:r>
                      </m:e>
                    </m:d>
                    <m:r>
                      <a:rPr lang="en-US" sz="21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GB" sz="2100" dirty="0">
                  <a:solidFill>
                    <a:srgbClr val="0000FF"/>
                  </a:solidFill>
                </a:endParaRPr>
              </a:p>
              <a:p>
                <a:pPr marL="0" indent="0">
                  <a:buNone/>
                </a:pPr>
                <a:endParaRPr lang="en-GB" sz="2100" dirty="0">
                  <a:solidFill>
                    <a:srgbClr val="0000FF"/>
                  </a:solidFill>
                </a:endParaRPr>
              </a:p>
              <a:p>
                <a:pPr marL="457200" indent="-457200">
                  <a:buAutoNum type="alphaLcPeriod"/>
                </a:pPr>
                <a:endParaRPr lang="en-GB" sz="2100" dirty="0">
                  <a:solidFill>
                    <a:srgbClr val="0000FF"/>
                  </a:solidFill>
                </a:endParaRPr>
              </a:p>
              <a:p>
                <a:pPr marL="0" indent="0">
                  <a:buNone/>
                </a:pPr>
                <a:r>
                  <a:rPr lang="en-GB" sz="2100" dirty="0">
                    <a:solidFill>
                      <a:srgbClr val="0000FF"/>
                    </a:solidFill>
                  </a:rPr>
                  <a:t>Now </a:t>
                </a:r>
                <a14:m>
                  <m:oMath xmlns:m="http://schemas.openxmlformats.org/officeDocument/2006/math"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1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1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1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≥12</m:t>
                        </m:r>
                      </m:e>
                    </m:d>
                    <m:r>
                      <a:rPr lang="en-US" sz="21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=1−</m:t>
                    </m:r>
                    <m:r>
                      <a:rPr lang="en-US" sz="21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1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1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1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&lt;12)=1−</m:t>
                    </m:r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≤11).</m:t>
                    </m:r>
                  </m:oMath>
                </a14:m>
                <a:endParaRPr lang="en-GB" sz="2100" dirty="0">
                  <a:solidFill>
                    <a:srgbClr val="0000FF"/>
                  </a:solidFill>
                </a:endParaRPr>
              </a:p>
              <a:p>
                <a:pPr marL="0" indent="0">
                  <a:buNone/>
                </a:pPr>
                <a:r>
                  <a:rPr lang="en-GB" sz="2100" dirty="0">
                    <a:solidFill>
                      <a:srgbClr val="0000FF"/>
                    </a:solidFill>
                  </a:rPr>
                  <a:t>In Excel, type </a:t>
                </a:r>
                <a:r>
                  <a:rPr lang="en-GB" sz="2100" b="1" dirty="0">
                    <a:solidFill>
                      <a:srgbClr val="0000FF"/>
                    </a:solidFill>
                  </a:rPr>
                  <a:t>=BINOM.DIST(</a:t>
                </a:r>
                <a14:m>
                  <m:oMath xmlns:m="http://schemas.openxmlformats.org/officeDocument/2006/math">
                    <m:r>
                      <a:rPr lang="en-US" sz="2100" b="1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𝟏𝟏</m:t>
                    </m:r>
                    <m:r>
                      <a:rPr lang="en-GB" sz="2100" b="1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100" b="1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𝟐𝟓</m:t>
                    </m:r>
                    <m:r>
                      <a:rPr lang="en-GB" sz="2100" b="1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100" b="1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2100" b="1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100" b="1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𝟒𝟓</m:t>
                    </m:r>
                    <m:r>
                      <a:rPr lang="en-GB" sz="2100" b="1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100" b="1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𝟏𝟏</m:t>
                    </m:r>
                  </m:oMath>
                </a14:m>
                <a:r>
                  <a:rPr lang="en-GB" sz="2100" b="1" dirty="0">
                    <a:solidFill>
                      <a:srgbClr val="0000FF"/>
                    </a:solidFill>
                  </a:rPr>
                  <a:t>)</a:t>
                </a:r>
              </a:p>
              <a:p>
                <a:pPr marL="0" indent="0">
                  <a:buNone/>
                </a:pPr>
                <a:r>
                  <a:rPr lang="en-GB" sz="2100" dirty="0">
                    <a:solidFill>
                      <a:srgbClr val="0000FF"/>
                    </a:solidFill>
                  </a:rPr>
                  <a:t>This gives:</a:t>
                </a:r>
                <a:endParaRPr lang="en-US" sz="2100" i="1" dirty="0">
                  <a:solidFill>
                    <a:srgbClr val="0000FF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1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1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1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≥12</m:t>
                        </m:r>
                      </m:e>
                    </m:d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=1−</m:t>
                    </m:r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1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1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1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≤11</m:t>
                        </m:r>
                      </m:e>
                    </m:d>
                  </m:oMath>
                </a14:m>
                <a:r>
                  <a:rPr lang="en-US" sz="2100" i="1" dirty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=1−0.5425</m:t>
                    </m:r>
                    <m:r>
                      <a:rPr lang="en-US" sz="21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7</m:t>
                    </m:r>
                  </m:oMath>
                </a14:m>
                <a:r>
                  <a:rPr lang="en-US" sz="2100" dirty="0">
                    <a:solidFill>
                      <a:srgbClr val="0000FF"/>
                    </a:solidFill>
                  </a:rPr>
                  <a:t> </a:t>
                </a:r>
                <a:endParaRPr lang="en-US" sz="2100" i="1" dirty="0">
                  <a:solidFill>
                    <a:srgbClr val="0000FF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1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=0.45743</m:t>
                    </m:r>
                  </m:oMath>
                </a14:m>
                <a:r>
                  <a:rPr lang="en-GB" sz="2100" dirty="0">
                    <a:solidFill>
                      <a:srgbClr val="0000FF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BF2FE4CF-B9E3-44FE-92B3-D106DE1AE8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3634" y="1551447"/>
                <a:ext cx="6591322" cy="5403989"/>
              </a:xfrm>
              <a:prstGeom prst="rect">
                <a:avLst/>
              </a:prstGeom>
              <a:blipFill>
                <a:blip r:embed="rId6"/>
                <a:stretch>
                  <a:fillRect l="-1110" t="-13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 rot="-360000">
            <a:off x="39920" y="867051"/>
            <a:ext cx="5317077" cy="1042492"/>
          </a:xfrm>
        </p:spPr>
        <p:txBody>
          <a:bodyPr>
            <a:normAutofit/>
          </a:bodyPr>
          <a:lstStyle/>
          <a:p>
            <a:r>
              <a:rPr lang="en-GB" sz="2900" dirty="0"/>
              <a:t>The Binomial Distribution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5"/>
          </p:nvPr>
        </p:nvSpPr>
        <p:spPr>
          <a:xfrm>
            <a:off x="5349666" y="451447"/>
            <a:ext cx="6786280" cy="608561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CUMULATIVE PROBABILITIES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idx="13"/>
          </p:nvPr>
        </p:nvSpPr>
        <p:spPr>
          <a:xfrm>
            <a:off x="5303634" y="963700"/>
            <a:ext cx="6591322" cy="600075"/>
          </a:xfrm>
        </p:spPr>
        <p:txBody>
          <a:bodyPr>
            <a:normAutofit/>
          </a:bodyPr>
          <a:lstStyle/>
          <a:p>
            <a:r>
              <a:rPr lang="en-GB" dirty="0"/>
              <a:t>Binomial Cumulative Probabilities in Excel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2"/>
              <p:cNvSpPr>
                <a:spLocks noGrp="1"/>
              </p:cNvSpPr>
              <p:nvPr>
                <p:ph sz="half" idx="2"/>
              </p:nvPr>
            </p:nvSpPr>
            <p:spPr>
              <a:xfrm>
                <a:off x="322438" y="2396701"/>
                <a:ext cx="4341059" cy="4213654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GB" sz="2300" dirty="0">
                    <a:solidFill>
                      <a:srgbClr val="0000FF"/>
                    </a:solidFill>
                  </a:rPr>
                  <a:t>For a random variable </a:t>
                </a:r>
                <a14:m>
                  <m:oMath xmlns:m="http://schemas.openxmlformats.org/officeDocument/2006/math">
                    <m:r>
                      <a:rPr lang="en-GB" sz="23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GB" sz="2300" dirty="0">
                    <a:solidFill>
                      <a:srgbClr val="0000FF"/>
                    </a:solidFill>
                  </a:rPr>
                  <a:t> a </a:t>
                </a:r>
                <a:r>
                  <a:rPr lang="en-GB" sz="2300" b="1" dirty="0">
                    <a:solidFill>
                      <a:srgbClr val="FF0000"/>
                    </a:solidFill>
                  </a:rPr>
                  <a:t>cumulative probability function</a:t>
                </a:r>
                <a:r>
                  <a:rPr lang="en-GB" sz="2300" dirty="0">
                    <a:solidFill>
                      <a:srgbClr val="0000FF"/>
                    </a:solidFill>
                  </a:rPr>
                  <a:t> gives the sum of all the individual probabilities up to and including the given value of </a:t>
                </a:r>
                <a14:m>
                  <m:oMath xmlns:m="http://schemas.openxmlformats.org/officeDocument/2006/math">
                    <m:r>
                      <a:rPr lang="en-US" sz="23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300" dirty="0">
                    <a:solidFill>
                      <a:srgbClr val="0000FF"/>
                    </a:solidFill>
                  </a:rPr>
                  <a:t> in the calculation for </a:t>
                </a:r>
                <a14:m>
                  <m:oMath xmlns:m="http://schemas.openxmlformats.org/officeDocument/2006/math">
                    <m:r>
                      <a:rPr lang="en-US" sz="23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3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3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3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3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3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300" dirty="0">
                    <a:solidFill>
                      <a:srgbClr val="0000FF"/>
                    </a:solidFill>
                  </a:rPr>
                  <a:t>.</a:t>
                </a:r>
              </a:p>
              <a:p>
                <a:pPr marL="0" indent="0">
                  <a:buNone/>
                </a:pPr>
                <a:endParaRPr lang="en-GB" sz="2300" dirty="0">
                  <a:solidFill>
                    <a:srgbClr val="0000FF"/>
                  </a:solidFill>
                </a:endParaRPr>
              </a:p>
              <a:p>
                <a:pPr marL="0" indent="0">
                  <a:buNone/>
                </a:pPr>
                <a:r>
                  <a:rPr lang="en-GB" sz="2300" dirty="0">
                    <a:solidFill>
                      <a:srgbClr val="0000FF"/>
                    </a:solidFill>
                  </a:rPr>
                  <a:t>For the </a:t>
                </a:r>
                <a:r>
                  <a:rPr lang="en-GB" sz="2300" b="1" dirty="0">
                    <a:solidFill>
                      <a:srgbClr val="FF0000"/>
                    </a:solidFill>
                  </a:rPr>
                  <a:t>Binomial distribution </a:t>
                </a:r>
                <a14:m>
                  <m:oMath xmlns:m="http://schemas.openxmlformats.org/officeDocument/2006/math">
                    <m:r>
                      <a:rPr lang="en-US" sz="23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𝑿</m:t>
                    </m:r>
                    <m:r>
                      <a:rPr lang="en-US" sz="23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n-US" sz="23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US" sz="23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3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sz="23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3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US" sz="23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300" dirty="0">
                    <a:solidFill>
                      <a:srgbClr val="0000FF"/>
                    </a:solidFill>
                  </a:rPr>
                  <a:t> we can find </a:t>
                </a:r>
                <a14:m>
                  <m:oMath xmlns:m="http://schemas.openxmlformats.org/officeDocument/2006/math">
                    <m:r>
                      <a:rPr lang="en-US" sz="23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𝑷</m:t>
                    </m:r>
                    <m:r>
                      <a:rPr lang="en-US" sz="23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3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𝑿</m:t>
                    </m:r>
                    <m:r>
                      <a:rPr lang="en-US" sz="23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3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3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300" b="1" dirty="0">
                    <a:solidFill>
                      <a:srgbClr val="FF0000"/>
                    </a:solidFill>
                  </a:rPr>
                  <a:t> </a:t>
                </a:r>
                <a:r>
                  <a:rPr lang="en-GB" sz="2300" dirty="0">
                    <a:solidFill>
                      <a:srgbClr val="0000FF"/>
                    </a:solidFill>
                  </a:rPr>
                  <a:t>using different sources including calculators or tables for various values of </a:t>
                </a:r>
                <a14:m>
                  <m:oMath xmlns:m="http://schemas.openxmlformats.org/officeDocument/2006/math">
                    <m:r>
                      <a:rPr lang="en-US" sz="23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sz="2300" dirty="0">
                    <a:solidFill>
                      <a:srgbClr val="0000FF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3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GB" sz="2300" dirty="0">
                    <a:solidFill>
                      <a:srgbClr val="0000FF"/>
                    </a:solidFill>
                  </a:rPr>
                  <a:t>.</a:t>
                </a:r>
              </a:p>
              <a:p>
                <a:endParaRPr lang="en-GB" sz="23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1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322438" y="2396701"/>
                <a:ext cx="4341059" cy="4213654"/>
              </a:xfrm>
              <a:blipFill>
                <a:blip r:embed="rId7"/>
                <a:stretch>
                  <a:fillRect l="-2107" t="-1881" r="-2388" b="-1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Rectangle 39">
            <a:extLst>
              <a:ext uri="{FF2B5EF4-FFF2-40B4-BE49-F238E27FC236}">
                <a16:creationId xmlns:a16="http://schemas.microsoft.com/office/drawing/2014/main" id="{0766FAE4-53E3-4B6B-A413-9CC194D2925D}"/>
              </a:ext>
            </a:extLst>
          </p:cNvPr>
          <p:cNvSpPr/>
          <p:nvPr/>
        </p:nvSpPr>
        <p:spPr>
          <a:xfrm>
            <a:off x="285124" y="2290457"/>
            <a:ext cx="4282724" cy="4319898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Text Placeholder 6">
            <a:extLst>
              <a:ext uri="{FF2B5EF4-FFF2-40B4-BE49-F238E27FC236}">
                <a16:creationId xmlns:a16="http://schemas.microsoft.com/office/drawing/2014/main" id="{F42C03CA-54C4-4F99-B8F8-3087175484B0}"/>
              </a:ext>
            </a:extLst>
          </p:cNvPr>
          <p:cNvSpPr txBox="1">
            <a:spLocks/>
          </p:cNvSpPr>
          <p:nvPr/>
        </p:nvSpPr>
        <p:spPr>
          <a:xfrm>
            <a:off x="5329028" y="2645052"/>
            <a:ext cx="6591322" cy="6000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500" b="1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Example 2c</a:t>
            </a:r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2A8D8220-F51F-4B1A-86FB-F1A9774517EF}"/>
              </a:ext>
            </a:extLst>
          </p:cNvPr>
          <p:cNvSpPr txBox="1">
            <a:spLocks/>
          </p:cNvSpPr>
          <p:nvPr/>
        </p:nvSpPr>
        <p:spPr>
          <a:xfrm>
            <a:off x="5278240" y="3850331"/>
            <a:ext cx="6591322" cy="6000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500" b="1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Solution Example 2c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6C00C2E-4F5E-8FC6-56FF-89C683D1879C}"/>
              </a:ext>
            </a:extLst>
          </p:cNvPr>
          <p:cNvGrpSpPr/>
          <p:nvPr/>
        </p:nvGrpSpPr>
        <p:grpSpPr>
          <a:xfrm>
            <a:off x="-16643" y="-26916"/>
            <a:ext cx="12208643" cy="2320319"/>
            <a:chOff x="-16643" y="-26916"/>
            <a:chExt cx="12208643" cy="2320319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C97A9408-F552-467A-6B78-AAA428420258}"/>
                </a:ext>
              </a:extLst>
            </p:cNvPr>
            <p:cNvSpPr/>
            <p:nvPr/>
          </p:nvSpPr>
          <p:spPr>
            <a:xfrm>
              <a:off x="-16643" y="1"/>
              <a:ext cx="5215261" cy="2293402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B612AF1-6902-C51D-E180-F33CEFEF5B8E}"/>
                </a:ext>
              </a:extLst>
            </p:cNvPr>
            <p:cNvSpPr/>
            <p:nvPr/>
          </p:nvSpPr>
          <p:spPr>
            <a:xfrm>
              <a:off x="5072743" y="-26916"/>
              <a:ext cx="7119257" cy="1166743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946535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01"/>
    </mc:Choice>
    <mc:Fallback xmlns="">
      <p:transition spd="slow" advTm="1101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0713014" y="5669280"/>
            <a:ext cx="1495073" cy="118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4023360" y="5374050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BF2FE4CF-B9E3-44FE-92B3-D106DE1AE8D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303634" y="1551447"/>
                <a:ext cx="6591322" cy="540398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100" dirty="0">
                    <a:solidFill>
                      <a:srgbClr val="0000FF"/>
                    </a:solidFill>
                  </a:rPr>
                  <a:t>In </a:t>
                </a:r>
                <a:r>
                  <a:rPr lang="en-GB" sz="2100" dirty="0">
                    <a:solidFill>
                      <a:srgbClr val="0000FF"/>
                    </a:solidFill>
                  </a:rPr>
                  <a:t>Excel, to find </a:t>
                </a:r>
                <a14:m>
                  <m:oMath xmlns:m="http://schemas.openxmlformats.org/officeDocument/2006/math"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100" dirty="0">
                    <a:solidFill>
                      <a:srgbClr val="0000FF"/>
                    </a:solidFill>
                  </a:rPr>
                  <a:t> for </a:t>
                </a:r>
                <a14:m>
                  <m:oMath xmlns:m="http://schemas.openxmlformats.org/officeDocument/2006/math"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100" dirty="0">
                    <a:solidFill>
                      <a:srgbClr val="0000FF"/>
                    </a:solidFill>
                  </a:rPr>
                  <a:t> type:</a:t>
                </a:r>
              </a:p>
              <a:p>
                <a:pPr marL="0" indent="0">
                  <a:buNone/>
                </a:pPr>
                <a:r>
                  <a:rPr lang="en-GB" sz="2100" b="1" dirty="0">
                    <a:solidFill>
                      <a:srgbClr val="0000FF"/>
                    </a:solidFill>
                  </a:rPr>
                  <a:t>=BINOM.DIST(</a:t>
                </a:r>
                <a14:m>
                  <m:oMath xmlns:m="http://schemas.openxmlformats.org/officeDocument/2006/math">
                    <m:r>
                      <a:rPr lang="en-US" sz="2100" b="1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GB" sz="2100" b="1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100" b="1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GB" sz="2100" b="1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100" b="1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US" sz="2100" b="1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100" b="1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GB" sz="2100" b="1" dirty="0">
                    <a:solidFill>
                      <a:srgbClr val="0000FF"/>
                    </a:solidFill>
                  </a:rPr>
                  <a:t>)</a:t>
                </a:r>
              </a:p>
              <a:p>
                <a:pPr marL="0" indent="0">
                  <a:buNone/>
                </a:pPr>
                <a:endParaRPr lang="en-GB" sz="2100" b="1" dirty="0">
                  <a:solidFill>
                    <a:srgbClr val="0000FF"/>
                  </a:solidFill>
                </a:endParaRPr>
              </a:p>
              <a:p>
                <a:pPr marL="0" indent="0">
                  <a:buNone/>
                </a:pPr>
                <a:endParaRPr lang="en-GB" sz="2100" b="1" dirty="0">
                  <a:solidFill>
                    <a:srgbClr val="0000FF"/>
                  </a:solidFill>
                </a:endParaRPr>
              </a:p>
              <a:p>
                <a:pPr marL="0" indent="0">
                  <a:buNone/>
                </a:pPr>
                <a:r>
                  <a:rPr lang="en-GB" sz="2100" dirty="0">
                    <a:solidFill>
                      <a:srgbClr val="0000FF"/>
                    </a:solidFill>
                  </a:rPr>
                  <a:t>The random variable </a:t>
                </a:r>
                <a14:m>
                  <m:oMath xmlns:m="http://schemas.openxmlformats.org/officeDocument/2006/math">
                    <m:r>
                      <a:rPr lang="en-US" sz="21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(25,0.45)</m:t>
                    </m:r>
                  </m:oMath>
                </a14:m>
                <a:r>
                  <a:rPr lang="en-GB" sz="2100" dirty="0">
                    <a:solidFill>
                      <a:srgbClr val="0000FF"/>
                    </a:solidFill>
                  </a:rPr>
                  <a:t>.  Find </a:t>
                </a:r>
                <a14:m>
                  <m:oMath xmlns:m="http://schemas.openxmlformats.org/officeDocument/2006/math">
                    <m:r>
                      <a:rPr lang="en-US" sz="21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1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1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1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≥12</m:t>
                        </m:r>
                      </m:e>
                    </m:d>
                    <m:r>
                      <a:rPr lang="en-US" sz="21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GB" sz="2100" dirty="0">
                  <a:solidFill>
                    <a:srgbClr val="0000FF"/>
                  </a:solidFill>
                </a:endParaRPr>
              </a:p>
              <a:p>
                <a:pPr marL="0" indent="0">
                  <a:buNone/>
                </a:pPr>
                <a:endParaRPr lang="en-GB" sz="2100" dirty="0">
                  <a:solidFill>
                    <a:srgbClr val="0000FF"/>
                  </a:solidFill>
                </a:endParaRPr>
              </a:p>
              <a:p>
                <a:pPr marL="457200" indent="-457200">
                  <a:buAutoNum type="alphaLcPeriod"/>
                </a:pPr>
                <a:endParaRPr lang="en-GB" sz="2100" dirty="0">
                  <a:solidFill>
                    <a:srgbClr val="0000FF"/>
                  </a:solidFill>
                </a:endParaRPr>
              </a:p>
              <a:p>
                <a:pPr marL="0" indent="0">
                  <a:buNone/>
                </a:pPr>
                <a:r>
                  <a:rPr lang="en-GB" sz="2100" dirty="0">
                    <a:solidFill>
                      <a:srgbClr val="0000FF"/>
                    </a:solidFill>
                  </a:rPr>
                  <a:t>Now </a:t>
                </a:r>
                <a14:m>
                  <m:oMath xmlns:m="http://schemas.openxmlformats.org/officeDocument/2006/math"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1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1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1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≥12</m:t>
                        </m:r>
                      </m:e>
                    </m:d>
                    <m:r>
                      <a:rPr lang="en-US" sz="21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=1−</m:t>
                    </m:r>
                    <m:r>
                      <a:rPr lang="en-US" sz="21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1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1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1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&lt;12)=1−</m:t>
                    </m:r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≤11).</m:t>
                    </m:r>
                  </m:oMath>
                </a14:m>
                <a:endParaRPr lang="en-GB" sz="2100" dirty="0">
                  <a:solidFill>
                    <a:srgbClr val="0000FF"/>
                  </a:solidFill>
                </a:endParaRPr>
              </a:p>
              <a:p>
                <a:pPr marL="0" indent="0">
                  <a:buNone/>
                </a:pPr>
                <a:r>
                  <a:rPr lang="en-GB" sz="2100" dirty="0">
                    <a:solidFill>
                      <a:srgbClr val="0000FF"/>
                    </a:solidFill>
                  </a:rPr>
                  <a:t>In Excel, type </a:t>
                </a:r>
                <a:r>
                  <a:rPr lang="en-GB" sz="2100" b="1" dirty="0">
                    <a:solidFill>
                      <a:srgbClr val="0000FF"/>
                    </a:solidFill>
                  </a:rPr>
                  <a:t>=BINOM.DIST(</a:t>
                </a:r>
                <a14:m>
                  <m:oMath xmlns:m="http://schemas.openxmlformats.org/officeDocument/2006/math">
                    <m:r>
                      <a:rPr lang="en-US" sz="2100" b="1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𝟏𝟏</m:t>
                    </m:r>
                    <m:r>
                      <a:rPr lang="en-GB" sz="2100" b="1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100" b="1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𝟐𝟓</m:t>
                    </m:r>
                    <m:r>
                      <a:rPr lang="en-GB" sz="2100" b="1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100" b="1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2100" b="1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100" b="1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𝟒𝟓</m:t>
                    </m:r>
                    <m:r>
                      <a:rPr lang="en-GB" sz="2100" b="1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100" b="1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𝟏𝟏</m:t>
                    </m:r>
                  </m:oMath>
                </a14:m>
                <a:r>
                  <a:rPr lang="en-GB" sz="2100" b="1" dirty="0">
                    <a:solidFill>
                      <a:srgbClr val="0000FF"/>
                    </a:solidFill>
                  </a:rPr>
                  <a:t>)</a:t>
                </a:r>
              </a:p>
              <a:p>
                <a:pPr marL="0" indent="0">
                  <a:buNone/>
                </a:pPr>
                <a:r>
                  <a:rPr lang="en-GB" sz="2100" dirty="0">
                    <a:solidFill>
                      <a:srgbClr val="0000FF"/>
                    </a:solidFill>
                  </a:rPr>
                  <a:t>This gives:</a:t>
                </a:r>
                <a:endParaRPr lang="en-US" sz="2100" i="1" dirty="0">
                  <a:solidFill>
                    <a:srgbClr val="0000FF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1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1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1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≥12</m:t>
                        </m:r>
                      </m:e>
                    </m:d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=1−</m:t>
                    </m:r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1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1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1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≤11</m:t>
                        </m:r>
                      </m:e>
                    </m:d>
                  </m:oMath>
                </a14:m>
                <a:r>
                  <a:rPr lang="en-US" sz="2100" i="1" dirty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1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21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1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21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1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𝟓𝟒𝟐𝟓𝟕</m:t>
                    </m:r>
                  </m:oMath>
                </a14:m>
                <a:r>
                  <a:rPr lang="en-US" sz="2100" b="1" dirty="0">
                    <a:solidFill>
                      <a:srgbClr val="FF0000"/>
                    </a:solidFill>
                  </a:rPr>
                  <a:t> </a:t>
                </a:r>
                <a:endParaRPr lang="en-US" sz="2100" b="1" i="1" dirty="0">
                  <a:solidFill>
                    <a:srgbClr val="0000FF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1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1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21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1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𝟒𝟓𝟕𝟒𝟑</m:t>
                    </m:r>
                  </m:oMath>
                </a14:m>
                <a:r>
                  <a:rPr lang="en-GB" sz="2100" dirty="0">
                    <a:solidFill>
                      <a:srgbClr val="0000FF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BF2FE4CF-B9E3-44FE-92B3-D106DE1AE8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3634" y="1551447"/>
                <a:ext cx="6591322" cy="5403989"/>
              </a:xfrm>
              <a:prstGeom prst="rect">
                <a:avLst/>
              </a:prstGeom>
              <a:blipFill>
                <a:blip r:embed="rId6"/>
                <a:stretch>
                  <a:fillRect l="-1110" t="-13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 rot="-360000">
            <a:off x="39920" y="867051"/>
            <a:ext cx="5317077" cy="1042492"/>
          </a:xfrm>
        </p:spPr>
        <p:txBody>
          <a:bodyPr>
            <a:normAutofit/>
          </a:bodyPr>
          <a:lstStyle/>
          <a:p>
            <a:r>
              <a:rPr lang="en-GB" sz="2900" dirty="0"/>
              <a:t>The Binomial Distribution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5"/>
          </p:nvPr>
        </p:nvSpPr>
        <p:spPr>
          <a:xfrm>
            <a:off x="5349666" y="451447"/>
            <a:ext cx="6786280" cy="608561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CUMULATIVE PROBABILITIES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idx="13"/>
          </p:nvPr>
        </p:nvSpPr>
        <p:spPr>
          <a:xfrm>
            <a:off x="5303634" y="963700"/>
            <a:ext cx="6591322" cy="600075"/>
          </a:xfrm>
        </p:spPr>
        <p:txBody>
          <a:bodyPr>
            <a:normAutofit/>
          </a:bodyPr>
          <a:lstStyle/>
          <a:p>
            <a:r>
              <a:rPr lang="en-GB" dirty="0"/>
              <a:t>Binomial Cumulative Probabilities in Excel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2"/>
              <p:cNvSpPr>
                <a:spLocks noGrp="1"/>
              </p:cNvSpPr>
              <p:nvPr>
                <p:ph sz="half" idx="2"/>
              </p:nvPr>
            </p:nvSpPr>
            <p:spPr>
              <a:xfrm>
                <a:off x="322438" y="2396701"/>
                <a:ext cx="4341059" cy="4213654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GB" sz="2300" dirty="0">
                    <a:solidFill>
                      <a:srgbClr val="0000FF"/>
                    </a:solidFill>
                  </a:rPr>
                  <a:t>For a random variable </a:t>
                </a:r>
                <a14:m>
                  <m:oMath xmlns:m="http://schemas.openxmlformats.org/officeDocument/2006/math">
                    <m:r>
                      <a:rPr lang="en-GB" sz="23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GB" sz="2300" dirty="0">
                    <a:solidFill>
                      <a:srgbClr val="0000FF"/>
                    </a:solidFill>
                  </a:rPr>
                  <a:t> a </a:t>
                </a:r>
                <a:r>
                  <a:rPr lang="en-GB" sz="2300" b="1" dirty="0">
                    <a:solidFill>
                      <a:srgbClr val="FF0000"/>
                    </a:solidFill>
                  </a:rPr>
                  <a:t>cumulative probability function</a:t>
                </a:r>
                <a:r>
                  <a:rPr lang="en-GB" sz="2300" dirty="0">
                    <a:solidFill>
                      <a:srgbClr val="0000FF"/>
                    </a:solidFill>
                  </a:rPr>
                  <a:t> gives the sum of all the individual probabilities up to and including the given value of </a:t>
                </a:r>
                <a14:m>
                  <m:oMath xmlns:m="http://schemas.openxmlformats.org/officeDocument/2006/math">
                    <m:r>
                      <a:rPr lang="en-US" sz="23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300" dirty="0">
                    <a:solidFill>
                      <a:srgbClr val="0000FF"/>
                    </a:solidFill>
                  </a:rPr>
                  <a:t> in the calculation for </a:t>
                </a:r>
                <a14:m>
                  <m:oMath xmlns:m="http://schemas.openxmlformats.org/officeDocument/2006/math">
                    <m:r>
                      <a:rPr lang="en-US" sz="23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3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3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3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3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3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300" dirty="0">
                    <a:solidFill>
                      <a:srgbClr val="0000FF"/>
                    </a:solidFill>
                  </a:rPr>
                  <a:t>.</a:t>
                </a:r>
              </a:p>
              <a:p>
                <a:pPr marL="0" indent="0">
                  <a:buNone/>
                </a:pPr>
                <a:endParaRPr lang="en-GB" sz="2300" dirty="0">
                  <a:solidFill>
                    <a:srgbClr val="0000FF"/>
                  </a:solidFill>
                </a:endParaRPr>
              </a:p>
              <a:p>
                <a:pPr marL="0" indent="0">
                  <a:buNone/>
                </a:pPr>
                <a:r>
                  <a:rPr lang="en-GB" sz="2300" dirty="0">
                    <a:solidFill>
                      <a:srgbClr val="0000FF"/>
                    </a:solidFill>
                  </a:rPr>
                  <a:t>For the </a:t>
                </a:r>
                <a:r>
                  <a:rPr lang="en-GB" sz="2300" b="1" dirty="0">
                    <a:solidFill>
                      <a:srgbClr val="FF0000"/>
                    </a:solidFill>
                  </a:rPr>
                  <a:t>Binomial distribution </a:t>
                </a:r>
                <a14:m>
                  <m:oMath xmlns:m="http://schemas.openxmlformats.org/officeDocument/2006/math">
                    <m:r>
                      <a:rPr lang="en-US" sz="23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𝑿</m:t>
                    </m:r>
                    <m:r>
                      <a:rPr lang="en-US" sz="23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n-US" sz="23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US" sz="23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3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sz="23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3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US" sz="23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300" dirty="0">
                    <a:solidFill>
                      <a:srgbClr val="0000FF"/>
                    </a:solidFill>
                  </a:rPr>
                  <a:t> we can find </a:t>
                </a:r>
                <a14:m>
                  <m:oMath xmlns:m="http://schemas.openxmlformats.org/officeDocument/2006/math">
                    <m:r>
                      <a:rPr lang="en-US" sz="23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𝑷</m:t>
                    </m:r>
                    <m:r>
                      <a:rPr lang="en-US" sz="23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3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𝑿</m:t>
                    </m:r>
                    <m:r>
                      <a:rPr lang="en-US" sz="23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3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3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300" b="1" dirty="0">
                    <a:solidFill>
                      <a:srgbClr val="FF0000"/>
                    </a:solidFill>
                  </a:rPr>
                  <a:t> </a:t>
                </a:r>
                <a:r>
                  <a:rPr lang="en-GB" sz="2300" dirty="0">
                    <a:solidFill>
                      <a:srgbClr val="0000FF"/>
                    </a:solidFill>
                  </a:rPr>
                  <a:t>using different sources including calculators or tables for various values of </a:t>
                </a:r>
                <a14:m>
                  <m:oMath xmlns:m="http://schemas.openxmlformats.org/officeDocument/2006/math">
                    <m:r>
                      <a:rPr lang="en-US" sz="23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sz="2300" dirty="0">
                    <a:solidFill>
                      <a:srgbClr val="0000FF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3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GB" sz="2300" dirty="0">
                    <a:solidFill>
                      <a:srgbClr val="0000FF"/>
                    </a:solidFill>
                  </a:rPr>
                  <a:t>.</a:t>
                </a:r>
              </a:p>
              <a:p>
                <a:endParaRPr lang="en-GB" sz="23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1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322438" y="2396701"/>
                <a:ext cx="4341059" cy="4213654"/>
              </a:xfrm>
              <a:blipFill>
                <a:blip r:embed="rId7"/>
                <a:stretch>
                  <a:fillRect l="-2107" t="-1881" r="-2388" b="-1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Rectangle 39">
            <a:extLst>
              <a:ext uri="{FF2B5EF4-FFF2-40B4-BE49-F238E27FC236}">
                <a16:creationId xmlns:a16="http://schemas.microsoft.com/office/drawing/2014/main" id="{0766FAE4-53E3-4B6B-A413-9CC194D2925D}"/>
              </a:ext>
            </a:extLst>
          </p:cNvPr>
          <p:cNvSpPr/>
          <p:nvPr/>
        </p:nvSpPr>
        <p:spPr>
          <a:xfrm>
            <a:off x="285124" y="2290457"/>
            <a:ext cx="4282724" cy="4319898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Text Placeholder 6">
            <a:extLst>
              <a:ext uri="{FF2B5EF4-FFF2-40B4-BE49-F238E27FC236}">
                <a16:creationId xmlns:a16="http://schemas.microsoft.com/office/drawing/2014/main" id="{F42C03CA-54C4-4F99-B8F8-3087175484B0}"/>
              </a:ext>
            </a:extLst>
          </p:cNvPr>
          <p:cNvSpPr txBox="1">
            <a:spLocks/>
          </p:cNvSpPr>
          <p:nvPr/>
        </p:nvSpPr>
        <p:spPr>
          <a:xfrm>
            <a:off x="5329028" y="2645052"/>
            <a:ext cx="6591322" cy="6000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500" b="1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Example 2c</a:t>
            </a:r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2A8D8220-F51F-4B1A-86FB-F1A9774517EF}"/>
              </a:ext>
            </a:extLst>
          </p:cNvPr>
          <p:cNvSpPr txBox="1">
            <a:spLocks/>
          </p:cNvSpPr>
          <p:nvPr/>
        </p:nvSpPr>
        <p:spPr>
          <a:xfrm>
            <a:off x="5278240" y="3850331"/>
            <a:ext cx="6591322" cy="6000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500" b="1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Solution Example 2c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CF99E56-D901-83BB-8064-A993E85E441F}"/>
              </a:ext>
            </a:extLst>
          </p:cNvPr>
          <p:cNvGrpSpPr/>
          <p:nvPr/>
        </p:nvGrpSpPr>
        <p:grpSpPr>
          <a:xfrm>
            <a:off x="-16643" y="-26916"/>
            <a:ext cx="12208643" cy="2320319"/>
            <a:chOff x="-16643" y="-26916"/>
            <a:chExt cx="12208643" cy="2320319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7CB20F66-5799-F62E-A69E-C5B24D11E35E}"/>
                </a:ext>
              </a:extLst>
            </p:cNvPr>
            <p:cNvSpPr/>
            <p:nvPr/>
          </p:nvSpPr>
          <p:spPr>
            <a:xfrm>
              <a:off x="-16643" y="1"/>
              <a:ext cx="5215261" cy="2293402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81BE3AA3-46AA-FBF2-4314-41B841379FF2}"/>
                </a:ext>
              </a:extLst>
            </p:cNvPr>
            <p:cNvSpPr/>
            <p:nvPr/>
          </p:nvSpPr>
          <p:spPr>
            <a:xfrm>
              <a:off x="5072743" y="-26916"/>
              <a:ext cx="7119257" cy="1166743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555377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395"/>
    </mc:Choice>
    <mc:Fallback xmlns="">
      <p:transition spd="slow" advTm="6395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0713014" y="5669280"/>
            <a:ext cx="1495073" cy="118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2</a:t>
            </a:fld>
            <a:endParaRPr lang="en-US" noProof="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Objectives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1537739" y="2859687"/>
            <a:ext cx="2161425" cy="1608404"/>
          </a:xfrm>
        </p:spPr>
        <p:txBody>
          <a:bodyPr>
            <a:normAutofit/>
          </a:bodyPr>
          <a:lstStyle/>
          <a:p>
            <a:pPr algn="ctr"/>
            <a:r>
              <a:rPr lang="en-US" sz="2000" dirty="0"/>
              <a:t>CUMULATIVE PROBABILITIES</a:t>
            </a:r>
            <a:endParaRPr lang="ru-RU" sz="200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694396" y="1813843"/>
            <a:ext cx="5648462" cy="463538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300" dirty="0">
                <a:solidFill>
                  <a:srgbClr val="0000FF"/>
                </a:solidFill>
                <a:latin typeface="+mj-lt"/>
              </a:rPr>
              <a:t>The objectives for this session are to:</a:t>
            </a:r>
          </a:p>
          <a:p>
            <a:endParaRPr lang="en-GB" sz="2300" dirty="0">
              <a:solidFill>
                <a:srgbClr val="0000FF"/>
              </a:solidFill>
              <a:latin typeface="+mj-lt"/>
            </a:endParaRPr>
          </a:p>
          <a:p>
            <a:pPr marL="0" indent="0">
              <a:buNone/>
            </a:pPr>
            <a:r>
              <a:rPr lang="en-GB" sz="2300" dirty="0">
                <a:solidFill>
                  <a:srgbClr val="0000FF"/>
                </a:solidFill>
                <a:latin typeface="+mj-lt"/>
              </a:rPr>
              <a:t>Calculate cumulative probabilities for the binomial distribution.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2866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623"/>
    </mc:Choice>
    <mc:Fallback xmlns="">
      <p:transition spd="slow" advTm="8623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0713014" y="5669280"/>
            <a:ext cx="1495073" cy="118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4023360" y="5374050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BF2FE4CF-B9E3-44FE-92B3-D106DE1AE8D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303634" y="1551447"/>
                <a:ext cx="6591322" cy="540398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100" dirty="0">
                    <a:solidFill>
                      <a:srgbClr val="0000FF"/>
                    </a:solidFill>
                  </a:rPr>
                  <a:t>In </a:t>
                </a:r>
                <a:r>
                  <a:rPr lang="en-GB" sz="2100" dirty="0">
                    <a:solidFill>
                      <a:srgbClr val="0000FF"/>
                    </a:solidFill>
                  </a:rPr>
                  <a:t>Excel, to find </a:t>
                </a:r>
                <a14:m>
                  <m:oMath xmlns:m="http://schemas.openxmlformats.org/officeDocument/2006/math"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100" dirty="0">
                    <a:solidFill>
                      <a:srgbClr val="0000FF"/>
                    </a:solidFill>
                  </a:rPr>
                  <a:t> for </a:t>
                </a:r>
                <a14:m>
                  <m:oMath xmlns:m="http://schemas.openxmlformats.org/officeDocument/2006/math"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100" dirty="0">
                    <a:solidFill>
                      <a:srgbClr val="0000FF"/>
                    </a:solidFill>
                  </a:rPr>
                  <a:t> type:</a:t>
                </a:r>
              </a:p>
              <a:p>
                <a:pPr marL="0" indent="0">
                  <a:buNone/>
                </a:pPr>
                <a:r>
                  <a:rPr lang="en-GB" sz="2100" b="1" dirty="0">
                    <a:solidFill>
                      <a:srgbClr val="0000FF"/>
                    </a:solidFill>
                  </a:rPr>
                  <a:t>=BINOM.DIST(</a:t>
                </a:r>
                <a14:m>
                  <m:oMath xmlns:m="http://schemas.openxmlformats.org/officeDocument/2006/math">
                    <m:r>
                      <a:rPr lang="en-US" sz="2100" b="1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GB" sz="2100" b="1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100" b="1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GB" sz="2100" b="1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100" b="1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US" sz="2100" b="1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100" b="1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GB" sz="2100" b="1" dirty="0">
                    <a:solidFill>
                      <a:srgbClr val="0000FF"/>
                    </a:solidFill>
                  </a:rPr>
                  <a:t>)</a:t>
                </a:r>
              </a:p>
              <a:p>
                <a:pPr marL="0" indent="0">
                  <a:buNone/>
                </a:pPr>
                <a:endParaRPr lang="en-GB" sz="2100" b="1" dirty="0">
                  <a:solidFill>
                    <a:srgbClr val="0000FF"/>
                  </a:solidFill>
                </a:endParaRPr>
              </a:p>
              <a:p>
                <a:pPr marL="0" indent="0">
                  <a:buNone/>
                </a:pPr>
                <a:endParaRPr lang="en-GB" sz="2100" b="1" dirty="0">
                  <a:solidFill>
                    <a:srgbClr val="0000FF"/>
                  </a:solidFill>
                </a:endParaRPr>
              </a:p>
              <a:p>
                <a:pPr marL="0" indent="0">
                  <a:buNone/>
                </a:pPr>
                <a:r>
                  <a:rPr lang="en-GB" sz="2100" dirty="0">
                    <a:solidFill>
                      <a:srgbClr val="0000FF"/>
                    </a:solidFill>
                  </a:rPr>
                  <a:t>The random variable </a:t>
                </a:r>
                <a14:m>
                  <m:oMath xmlns:m="http://schemas.openxmlformats.org/officeDocument/2006/math">
                    <m:r>
                      <a:rPr lang="en-US" sz="21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(25,0.45)</m:t>
                    </m:r>
                  </m:oMath>
                </a14:m>
                <a:r>
                  <a:rPr lang="en-GB" sz="2100" dirty="0">
                    <a:solidFill>
                      <a:srgbClr val="0000FF"/>
                    </a:solidFill>
                  </a:rPr>
                  <a:t>.  Find </a:t>
                </a:r>
                <a14:m>
                  <m:oMath xmlns:m="http://schemas.openxmlformats.org/officeDocument/2006/math">
                    <m:r>
                      <a:rPr lang="en-US" sz="21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1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1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1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≥12</m:t>
                        </m:r>
                      </m:e>
                    </m:d>
                    <m:r>
                      <a:rPr lang="en-US" sz="21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GB" sz="2100" dirty="0">
                  <a:solidFill>
                    <a:srgbClr val="0000FF"/>
                  </a:solidFill>
                </a:endParaRPr>
              </a:p>
              <a:p>
                <a:pPr marL="0" indent="0">
                  <a:buNone/>
                </a:pPr>
                <a:endParaRPr lang="en-GB" sz="2100" dirty="0">
                  <a:solidFill>
                    <a:srgbClr val="0000FF"/>
                  </a:solidFill>
                </a:endParaRPr>
              </a:p>
              <a:p>
                <a:pPr marL="457200" indent="-457200">
                  <a:buAutoNum type="alphaLcPeriod"/>
                </a:pPr>
                <a:endParaRPr lang="en-GB" sz="2100" dirty="0">
                  <a:solidFill>
                    <a:srgbClr val="0000FF"/>
                  </a:solidFill>
                </a:endParaRPr>
              </a:p>
              <a:p>
                <a:pPr marL="0" indent="0">
                  <a:buNone/>
                </a:pPr>
                <a:r>
                  <a:rPr lang="en-GB" sz="2100" dirty="0">
                    <a:solidFill>
                      <a:srgbClr val="0000FF"/>
                    </a:solidFill>
                  </a:rPr>
                  <a:t>Now </a:t>
                </a:r>
                <a14:m>
                  <m:oMath xmlns:m="http://schemas.openxmlformats.org/officeDocument/2006/math"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1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1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1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≥12</m:t>
                        </m:r>
                      </m:e>
                    </m:d>
                    <m:r>
                      <a:rPr lang="en-US" sz="21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=1−</m:t>
                    </m:r>
                    <m:r>
                      <a:rPr lang="en-US" sz="21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1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1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1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&lt;12)=1−</m:t>
                    </m:r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≤11).</m:t>
                    </m:r>
                  </m:oMath>
                </a14:m>
                <a:endParaRPr lang="en-GB" sz="2100" dirty="0">
                  <a:solidFill>
                    <a:srgbClr val="0000FF"/>
                  </a:solidFill>
                </a:endParaRPr>
              </a:p>
              <a:p>
                <a:pPr marL="0" indent="0">
                  <a:buNone/>
                </a:pPr>
                <a:r>
                  <a:rPr lang="en-GB" sz="2100" dirty="0">
                    <a:solidFill>
                      <a:srgbClr val="0000FF"/>
                    </a:solidFill>
                  </a:rPr>
                  <a:t>In Excel, type </a:t>
                </a:r>
                <a:r>
                  <a:rPr lang="en-GB" sz="2100" b="1" dirty="0">
                    <a:solidFill>
                      <a:srgbClr val="0000FF"/>
                    </a:solidFill>
                  </a:rPr>
                  <a:t>=BINOM.DIST(</a:t>
                </a:r>
                <a14:m>
                  <m:oMath xmlns:m="http://schemas.openxmlformats.org/officeDocument/2006/math">
                    <m:r>
                      <a:rPr lang="en-US" sz="2100" b="1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𝟏𝟏</m:t>
                    </m:r>
                    <m:r>
                      <a:rPr lang="en-GB" sz="2100" b="1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100" b="1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𝟐𝟓</m:t>
                    </m:r>
                    <m:r>
                      <a:rPr lang="en-GB" sz="2100" b="1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100" b="1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2100" b="1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100" b="1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𝟒𝟓</m:t>
                    </m:r>
                    <m:r>
                      <a:rPr lang="en-GB" sz="2100" b="1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100" b="1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𝟏𝟏</m:t>
                    </m:r>
                  </m:oMath>
                </a14:m>
                <a:r>
                  <a:rPr lang="en-GB" sz="2100" b="1" dirty="0">
                    <a:solidFill>
                      <a:srgbClr val="0000FF"/>
                    </a:solidFill>
                  </a:rPr>
                  <a:t>)</a:t>
                </a:r>
              </a:p>
              <a:p>
                <a:pPr marL="0" indent="0">
                  <a:buNone/>
                </a:pPr>
                <a:r>
                  <a:rPr lang="en-GB" sz="2100" dirty="0">
                    <a:solidFill>
                      <a:srgbClr val="0000FF"/>
                    </a:solidFill>
                  </a:rPr>
                  <a:t>This gives:</a:t>
                </a:r>
                <a:endParaRPr lang="en-US" sz="2100" i="1" dirty="0">
                  <a:solidFill>
                    <a:srgbClr val="0000FF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1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1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1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≥12</m:t>
                        </m:r>
                      </m:e>
                    </m:d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=1−</m:t>
                    </m:r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1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1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1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≤11</m:t>
                        </m:r>
                      </m:e>
                    </m:d>
                  </m:oMath>
                </a14:m>
                <a:r>
                  <a:rPr lang="en-US" sz="2100" i="1" dirty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>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=1−0.5425</m:t>
                    </m:r>
                    <m:r>
                      <a:rPr lang="en-US" sz="21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7</m:t>
                    </m:r>
                  </m:oMath>
                </a14:m>
                <a:r>
                  <a:rPr lang="en-US" sz="2100" dirty="0">
                    <a:solidFill>
                      <a:srgbClr val="0000FF"/>
                    </a:solidFill>
                  </a:rPr>
                  <a:t> </a:t>
                </a:r>
                <a:endParaRPr lang="en-US" sz="2100" i="1" dirty="0">
                  <a:solidFill>
                    <a:srgbClr val="0000FF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1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=0.45743</m:t>
                    </m:r>
                  </m:oMath>
                </a14:m>
                <a:r>
                  <a:rPr lang="en-GB" sz="2100" dirty="0">
                    <a:solidFill>
                      <a:srgbClr val="0000FF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BF2FE4CF-B9E3-44FE-92B3-D106DE1AE8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3634" y="1551447"/>
                <a:ext cx="6591322" cy="5403989"/>
              </a:xfrm>
              <a:prstGeom prst="rect">
                <a:avLst/>
              </a:prstGeom>
              <a:blipFill>
                <a:blip r:embed="rId6"/>
                <a:stretch>
                  <a:fillRect l="-1110" t="-13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 rot="-360000">
            <a:off x="39920" y="867051"/>
            <a:ext cx="5317077" cy="1042492"/>
          </a:xfrm>
        </p:spPr>
        <p:txBody>
          <a:bodyPr>
            <a:normAutofit/>
          </a:bodyPr>
          <a:lstStyle/>
          <a:p>
            <a:r>
              <a:rPr lang="en-GB" sz="2900" dirty="0"/>
              <a:t>The Binomial Distribution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5"/>
          </p:nvPr>
        </p:nvSpPr>
        <p:spPr>
          <a:xfrm>
            <a:off x="5349666" y="451447"/>
            <a:ext cx="6786280" cy="608561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CUMULATIVE PROBABILITIES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idx="13"/>
          </p:nvPr>
        </p:nvSpPr>
        <p:spPr>
          <a:xfrm>
            <a:off x="5303634" y="963700"/>
            <a:ext cx="6591322" cy="600075"/>
          </a:xfrm>
        </p:spPr>
        <p:txBody>
          <a:bodyPr>
            <a:normAutofit/>
          </a:bodyPr>
          <a:lstStyle/>
          <a:p>
            <a:r>
              <a:rPr lang="en-GB" dirty="0"/>
              <a:t>Binomial Cumulative Probabilities in Excel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2"/>
              <p:cNvSpPr>
                <a:spLocks noGrp="1"/>
              </p:cNvSpPr>
              <p:nvPr>
                <p:ph sz="half" idx="2"/>
              </p:nvPr>
            </p:nvSpPr>
            <p:spPr>
              <a:xfrm>
                <a:off x="322438" y="2396701"/>
                <a:ext cx="4341059" cy="4213654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GB" sz="2300" dirty="0">
                    <a:solidFill>
                      <a:srgbClr val="0000FF"/>
                    </a:solidFill>
                  </a:rPr>
                  <a:t>For a random variable </a:t>
                </a:r>
                <a14:m>
                  <m:oMath xmlns:m="http://schemas.openxmlformats.org/officeDocument/2006/math">
                    <m:r>
                      <a:rPr lang="en-GB" sz="23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GB" sz="2300" dirty="0">
                    <a:solidFill>
                      <a:srgbClr val="0000FF"/>
                    </a:solidFill>
                  </a:rPr>
                  <a:t> a </a:t>
                </a:r>
                <a:r>
                  <a:rPr lang="en-GB" sz="2300" b="1" dirty="0">
                    <a:solidFill>
                      <a:srgbClr val="FF0000"/>
                    </a:solidFill>
                  </a:rPr>
                  <a:t>cumulative probability function</a:t>
                </a:r>
                <a:r>
                  <a:rPr lang="en-GB" sz="2300" dirty="0">
                    <a:solidFill>
                      <a:srgbClr val="0000FF"/>
                    </a:solidFill>
                  </a:rPr>
                  <a:t> gives the sum of all the individual probabilities up to and including the given value of </a:t>
                </a:r>
                <a14:m>
                  <m:oMath xmlns:m="http://schemas.openxmlformats.org/officeDocument/2006/math">
                    <m:r>
                      <a:rPr lang="en-US" sz="23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300" dirty="0">
                    <a:solidFill>
                      <a:srgbClr val="0000FF"/>
                    </a:solidFill>
                  </a:rPr>
                  <a:t> in the calculation for </a:t>
                </a:r>
                <a14:m>
                  <m:oMath xmlns:m="http://schemas.openxmlformats.org/officeDocument/2006/math">
                    <m:r>
                      <a:rPr lang="en-US" sz="23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3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3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3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3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3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300" dirty="0">
                    <a:solidFill>
                      <a:srgbClr val="0000FF"/>
                    </a:solidFill>
                  </a:rPr>
                  <a:t>.</a:t>
                </a:r>
              </a:p>
              <a:p>
                <a:pPr marL="0" indent="0">
                  <a:buNone/>
                </a:pPr>
                <a:endParaRPr lang="en-GB" sz="2300" dirty="0">
                  <a:solidFill>
                    <a:srgbClr val="0000FF"/>
                  </a:solidFill>
                </a:endParaRPr>
              </a:p>
              <a:p>
                <a:pPr marL="0" indent="0">
                  <a:buNone/>
                </a:pPr>
                <a:r>
                  <a:rPr lang="en-GB" sz="2300" dirty="0">
                    <a:solidFill>
                      <a:srgbClr val="0000FF"/>
                    </a:solidFill>
                  </a:rPr>
                  <a:t>For the </a:t>
                </a:r>
                <a:r>
                  <a:rPr lang="en-GB" sz="2300" b="1" dirty="0">
                    <a:solidFill>
                      <a:srgbClr val="FF0000"/>
                    </a:solidFill>
                  </a:rPr>
                  <a:t>Binomial distribution </a:t>
                </a:r>
                <a14:m>
                  <m:oMath xmlns:m="http://schemas.openxmlformats.org/officeDocument/2006/math">
                    <m:r>
                      <a:rPr lang="en-US" sz="23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𝑿</m:t>
                    </m:r>
                    <m:r>
                      <a:rPr lang="en-US" sz="23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n-US" sz="23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US" sz="23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3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sz="23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3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US" sz="23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300" dirty="0">
                    <a:solidFill>
                      <a:srgbClr val="0000FF"/>
                    </a:solidFill>
                  </a:rPr>
                  <a:t> we can find </a:t>
                </a:r>
                <a14:m>
                  <m:oMath xmlns:m="http://schemas.openxmlformats.org/officeDocument/2006/math">
                    <m:r>
                      <a:rPr lang="en-US" sz="23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𝑷</m:t>
                    </m:r>
                    <m:r>
                      <a:rPr lang="en-US" sz="23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3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𝑿</m:t>
                    </m:r>
                    <m:r>
                      <a:rPr lang="en-US" sz="23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3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3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300" b="1" dirty="0">
                    <a:solidFill>
                      <a:srgbClr val="FF0000"/>
                    </a:solidFill>
                  </a:rPr>
                  <a:t> </a:t>
                </a:r>
                <a:r>
                  <a:rPr lang="en-GB" sz="2300" dirty="0">
                    <a:solidFill>
                      <a:srgbClr val="0000FF"/>
                    </a:solidFill>
                  </a:rPr>
                  <a:t>using different sources including calculators or tables for various values of </a:t>
                </a:r>
                <a14:m>
                  <m:oMath xmlns:m="http://schemas.openxmlformats.org/officeDocument/2006/math">
                    <m:r>
                      <a:rPr lang="en-US" sz="23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sz="2300" dirty="0">
                    <a:solidFill>
                      <a:srgbClr val="0000FF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3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GB" sz="2300" dirty="0">
                    <a:solidFill>
                      <a:srgbClr val="0000FF"/>
                    </a:solidFill>
                  </a:rPr>
                  <a:t>.</a:t>
                </a:r>
              </a:p>
              <a:p>
                <a:endParaRPr lang="en-GB" sz="23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1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322438" y="2396701"/>
                <a:ext cx="4341059" cy="4213654"/>
              </a:xfrm>
              <a:blipFill>
                <a:blip r:embed="rId7"/>
                <a:stretch>
                  <a:fillRect l="-2107" t="-1881" r="-2388" b="-1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Rectangle 39">
            <a:extLst>
              <a:ext uri="{FF2B5EF4-FFF2-40B4-BE49-F238E27FC236}">
                <a16:creationId xmlns:a16="http://schemas.microsoft.com/office/drawing/2014/main" id="{0766FAE4-53E3-4B6B-A413-9CC194D2925D}"/>
              </a:ext>
            </a:extLst>
          </p:cNvPr>
          <p:cNvSpPr/>
          <p:nvPr/>
        </p:nvSpPr>
        <p:spPr>
          <a:xfrm>
            <a:off x="285124" y="2290457"/>
            <a:ext cx="4282724" cy="4319898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Text Placeholder 6">
            <a:extLst>
              <a:ext uri="{FF2B5EF4-FFF2-40B4-BE49-F238E27FC236}">
                <a16:creationId xmlns:a16="http://schemas.microsoft.com/office/drawing/2014/main" id="{F42C03CA-54C4-4F99-B8F8-3087175484B0}"/>
              </a:ext>
            </a:extLst>
          </p:cNvPr>
          <p:cNvSpPr txBox="1">
            <a:spLocks/>
          </p:cNvSpPr>
          <p:nvPr/>
        </p:nvSpPr>
        <p:spPr>
          <a:xfrm>
            <a:off x="5329028" y="2645052"/>
            <a:ext cx="6591322" cy="6000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500" b="1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Example 2c</a:t>
            </a:r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2A8D8220-F51F-4B1A-86FB-F1A9774517EF}"/>
              </a:ext>
            </a:extLst>
          </p:cNvPr>
          <p:cNvSpPr txBox="1">
            <a:spLocks/>
          </p:cNvSpPr>
          <p:nvPr/>
        </p:nvSpPr>
        <p:spPr>
          <a:xfrm>
            <a:off x="5278240" y="3850331"/>
            <a:ext cx="6591322" cy="6000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500" b="1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Solution Example 2c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95CF94E-2513-3789-10C7-4AD6DB5131E3}"/>
              </a:ext>
            </a:extLst>
          </p:cNvPr>
          <p:cNvGrpSpPr/>
          <p:nvPr/>
        </p:nvGrpSpPr>
        <p:grpSpPr>
          <a:xfrm>
            <a:off x="-16643" y="-26916"/>
            <a:ext cx="12208643" cy="2320319"/>
            <a:chOff x="-16643" y="-26916"/>
            <a:chExt cx="12208643" cy="2320319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0A53013D-9537-4A44-807D-7E427D48A7BC}"/>
                </a:ext>
              </a:extLst>
            </p:cNvPr>
            <p:cNvSpPr/>
            <p:nvPr/>
          </p:nvSpPr>
          <p:spPr>
            <a:xfrm>
              <a:off x="-16643" y="1"/>
              <a:ext cx="5215261" cy="2293402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3CCB5E0-1F05-ABAB-5BA4-545ACB1ED910}"/>
                </a:ext>
              </a:extLst>
            </p:cNvPr>
            <p:cNvSpPr/>
            <p:nvPr/>
          </p:nvSpPr>
          <p:spPr>
            <a:xfrm>
              <a:off x="5072743" y="-26916"/>
              <a:ext cx="7119257" cy="1166743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524101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54"/>
    </mc:Choice>
    <mc:Fallback xmlns="">
      <p:transition spd="slow" advTm="1054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0713014" y="5669280"/>
            <a:ext cx="1495073" cy="118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4023360" y="5374050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BF2FE4CF-B9E3-44FE-92B3-D106DE1AE8DA}"/>
              </a:ext>
            </a:extLst>
          </p:cNvPr>
          <p:cNvSpPr txBox="1">
            <a:spLocks/>
          </p:cNvSpPr>
          <p:nvPr/>
        </p:nvSpPr>
        <p:spPr>
          <a:xfrm>
            <a:off x="5303634" y="1551447"/>
            <a:ext cx="6591322" cy="54039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accent4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accent4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accent4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100" dirty="0">
                <a:solidFill>
                  <a:srgbClr val="0000FF"/>
                </a:solidFill>
              </a:rPr>
              <a:t>It is crucial, when answering probability questions, to interpret phrases correctly.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100" dirty="0">
                <a:solidFill>
                  <a:srgbClr val="0000FF"/>
                </a:solidFill>
              </a:rPr>
              <a:t>The following table gives a few examples:</a:t>
            </a:r>
            <a:endParaRPr lang="en-GB" sz="2100" dirty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GB" sz="2100" dirty="0">
              <a:solidFill>
                <a:srgbClr val="0000FF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 rot="-360000">
            <a:off x="39920" y="867051"/>
            <a:ext cx="5317077" cy="1042492"/>
          </a:xfrm>
        </p:spPr>
        <p:txBody>
          <a:bodyPr>
            <a:normAutofit/>
          </a:bodyPr>
          <a:lstStyle/>
          <a:p>
            <a:r>
              <a:rPr lang="en-GB" sz="2900" dirty="0"/>
              <a:t>The Binomial Distribution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5"/>
          </p:nvPr>
        </p:nvSpPr>
        <p:spPr>
          <a:xfrm>
            <a:off x="5349666" y="451447"/>
            <a:ext cx="6786280" cy="608561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CUMULATIVE PROBABILITIES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idx="13"/>
          </p:nvPr>
        </p:nvSpPr>
        <p:spPr>
          <a:xfrm>
            <a:off x="5303634" y="963700"/>
            <a:ext cx="6591322" cy="600075"/>
          </a:xfrm>
        </p:spPr>
        <p:txBody>
          <a:bodyPr>
            <a:normAutofit/>
          </a:bodyPr>
          <a:lstStyle/>
          <a:p>
            <a:r>
              <a:rPr lang="en-GB" dirty="0"/>
              <a:t>Phrase Interpretation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2"/>
              <p:cNvSpPr>
                <a:spLocks noGrp="1"/>
              </p:cNvSpPr>
              <p:nvPr>
                <p:ph sz="half" idx="2"/>
              </p:nvPr>
            </p:nvSpPr>
            <p:spPr>
              <a:xfrm>
                <a:off x="322438" y="2396701"/>
                <a:ext cx="4341059" cy="4213654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GB" sz="2300" dirty="0">
                    <a:solidFill>
                      <a:srgbClr val="0000FF"/>
                    </a:solidFill>
                  </a:rPr>
                  <a:t>For a random variable </a:t>
                </a:r>
                <a14:m>
                  <m:oMath xmlns:m="http://schemas.openxmlformats.org/officeDocument/2006/math">
                    <m:r>
                      <a:rPr lang="en-GB" sz="23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GB" sz="2300" dirty="0">
                    <a:solidFill>
                      <a:srgbClr val="0000FF"/>
                    </a:solidFill>
                  </a:rPr>
                  <a:t> a </a:t>
                </a:r>
                <a:r>
                  <a:rPr lang="en-GB" sz="2300" b="1" dirty="0">
                    <a:solidFill>
                      <a:srgbClr val="FF0000"/>
                    </a:solidFill>
                  </a:rPr>
                  <a:t>cumulative probability function</a:t>
                </a:r>
                <a:r>
                  <a:rPr lang="en-GB" sz="2300" dirty="0">
                    <a:solidFill>
                      <a:srgbClr val="0000FF"/>
                    </a:solidFill>
                  </a:rPr>
                  <a:t> gives the sum of all the individual probabilities up to and including the given value of </a:t>
                </a:r>
                <a14:m>
                  <m:oMath xmlns:m="http://schemas.openxmlformats.org/officeDocument/2006/math">
                    <m:r>
                      <a:rPr lang="en-US" sz="23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300" dirty="0">
                    <a:solidFill>
                      <a:srgbClr val="0000FF"/>
                    </a:solidFill>
                  </a:rPr>
                  <a:t> in the calculation for </a:t>
                </a:r>
                <a14:m>
                  <m:oMath xmlns:m="http://schemas.openxmlformats.org/officeDocument/2006/math">
                    <m:r>
                      <a:rPr lang="en-US" sz="23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3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3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3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3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3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300" dirty="0">
                    <a:solidFill>
                      <a:srgbClr val="0000FF"/>
                    </a:solidFill>
                  </a:rPr>
                  <a:t>.</a:t>
                </a:r>
              </a:p>
              <a:p>
                <a:pPr marL="0" indent="0">
                  <a:buNone/>
                </a:pPr>
                <a:endParaRPr lang="en-GB" sz="2300" dirty="0">
                  <a:solidFill>
                    <a:srgbClr val="0000FF"/>
                  </a:solidFill>
                </a:endParaRPr>
              </a:p>
              <a:p>
                <a:pPr marL="0" indent="0">
                  <a:buNone/>
                </a:pPr>
                <a:r>
                  <a:rPr lang="en-GB" sz="2300" dirty="0">
                    <a:solidFill>
                      <a:srgbClr val="0000FF"/>
                    </a:solidFill>
                  </a:rPr>
                  <a:t>For the </a:t>
                </a:r>
                <a:r>
                  <a:rPr lang="en-GB" sz="2300" b="1" dirty="0">
                    <a:solidFill>
                      <a:srgbClr val="FF0000"/>
                    </a:solidFill>
                  </a:rPr>
                  <a:t>Binomial distribution </a:t>
                </a:r>
                <a14:m>
                  <m:oMath xmlns:m="http://schemas.openxmlformats.org/officeDocument/2006/math">
                    <m:r>
                      <a:rPr lang="en-US" sz="23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𝑿</m:t>
                    </m:r>
                    <m:r>
                      <a:rPr lang="en-US" sz="23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n-US" sz="23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US" sz="23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3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sz="23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3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US" sz="23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300" dirty="0">
                    <a:solidFill>
                      <a:srgbClr val="0000FF"/>
                    </a:solidFill>
                  </a:rPr>
                  <a:t> we can find </a:t>
                </a:r>
                <a14:m>
                  <m:oMath xmlns:m="http://schemas.openxmlformats.org/officeDocument/2006/math">
                    <m:r>
                      <a:rPr lang="en-US" sz="23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𝑷</m:t>
                    </m:r>
                    <m:r>
                      <a:rPr lang="en-US" sz="23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3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𝑿</m:t>
                    </m:r>
                    <m:r>
                      <a:rPr lang="en-US" sz="23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3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3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300" b="1" dirty="0">
                    <a:solidFill>
                      <a:srgbClr val="FF0000"/>
                    </a:solidFill>
                  </a:rPr>
                  <a:t> </a:t>
                </a:r>
                <a:r>
                  <a:rPr lang="en-GB" sz="2300" dirty="0">
                    <a:solidFill>
                      <a:srgbClr val="0000FF"/>
                    </a:solidFill>
                  </a:rPr>
                  <a:t>using different sources including calculators or tables for various values of </a:t>
                </a:r>
                <a14:m>
                  <m:oMath xmlns:m="http://schemas.openxmlformats.org/officeDocument/2006/math">
                    <m:r>
                      <a:rPr lang="en-US" sz="23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sz="2300" dirty="0">
                    <a:solidFill>
                      <a:srgbClr val="0000FF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3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GB" sz="2300" dirty="0">
                    <a:solidFill>
                      <a:srgbClr val="0000FF"/>
                    </a:solidFill>
                  </a:rPr>
                  <a:t>.</a:t>
                </a:r>
              </a:p>
              <a:p>
                <a:endParaRPr lang="en-GB" sz="23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1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322438" y="2396701"/>
                <a:ext cx="4341059" cy="4213654"/>
              </a:xfrm>
              <a:blipFill>
                <a:blip r:embed="rId6"/>
                <a:stretch>
                  <a:fillRect l="-2107" t="-1881" r="-2388" b="-1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Rectangle 39">
            <a:extLst>
              <a:ext uri="{FF2B5EF4-FFF2-40B4-BE49-F238E27FC236}">
                <a16:creationId xmlns:a16="http://schemas.microsoft.com/office/drawing/2014/main" id="{0766FAE4-53E3-4B6B-A413-9CC194D2925D}"/>
              </a:ext>
            </a:extLst>
          </p:cNvPr>
          <p:cNvSpPr/>
          <p:nvPr/>
        </p:nvSpPr>
        <p:spPr>
          <a:xfrm>
            <a:off x="285124" y="2290457"/>
            <a:ext cx="4282724" cy="4319898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2">
                <a:extLst>
                  <a:ext uri="{FF2B5EF4-FFF2-40B4-BE49-F238E27FC236}">
                    <a16:creationId xmlns:a16="http://schemas.microsoft.com/office/drawing/2014/main" id="{D9A33B12-CEFA-4025-985D-97DB756A91F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27181319"/>
                  </p:ext>
                </p:extLst>
              </p:nvPr>
            </p:nvGraphicFramePr>
            <p:xfrm>
              <a:off x="5572747" y="2739417"/>
              <a:ext cx="5887803" cy="2225040"/>
            </p:xfrm>
            <a:graphic>
              <a:graphicData uri="http://schemas.openxmlformats.org/drawingml/2006/table">
                <a:tbl>
                  <a:tblPr firstRow="1" bandRow="1">
                    <a:tableStyleId>{793D81CF-94F2-401A-BA57-92F5A7B2D0C5}</a:tableStyleId>
                  </a:tblPr>
                  <a:tblGrid>
                    <a:gridCol w="2327069">
                      <a:extLst>
                        <a:ext uri="{9D8B030D-6E8A-4147-A177-3AD203B41FA5}">
                          <a16:colId xmlns:a16="http://schemas.microsoft.com/office/drawing/2014/main" val="3971031255"/>
                        </a:ext>
                      </a:extLst>
                    </a:gridCol>
                    <a:gridCol w="1598133">
                      <a:extLst>
                        <a:ext uri="{9D8B030D-6E8A-4147-A177-3AD203B41FA5}">
                          <a16:colId xmlns:a16="http://schemas.microsoft.com/office/drawing/2014/main" val="2812394928"/>
                        </a:ext>
                      </a:extLst>
                    </a:gridCol>
                    <a:gridCol w="1962601">
                      <a:extLst>
                        <a:ext uri="{9D8B030D-6E8A-4147-A177-3AD203B41FA5}">
                          <a16:colId xmlns:a16="http://schemas.microsoft.com/office/drawing/2014/main" val="55565025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Phrase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Meaning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Calculation</a:t>
                          </a: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21800994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 no more than 5 …</a:t>
                          </a:r>
                        </a:p>
                      </a:txBody>
                      <a:tcPr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≤5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 rowSpan="3">
                      <a:txBody>
                        <a:bodyPr/>
                        <a:lstStyle/>
                        <a:p>
                          <a:pPr algn="ctr"/>
                          <a:br>
                            <a:rPr lang="en-US" b="0" i="1" dirty="0">
                              <a:latin typeface="Cambria Math" panose="02040503050406030204" pitchFamily="18" charset="0"/>
                            </a:rPr>
                          </a:b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70480804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≤5)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8803240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≤5)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70190729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noFill/>
                      </a:tcPr>
                    </a:tc>
                    <a:tc rowSpan="2">
                      <a:txBody>
                        <a:bodyPr/>
                        <a:lstStyle/>
                        <a:p>
                          <a:pPr algn="ctr"/>
                          <a:endParaRPr lang="en-US" b="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69297323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≤9)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0152105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2">
                <a:extLst>
                  <a:ext uri="{FF2B5EF4-FFF2-40B4-BE49-F238E27FC236}">
                    <a16:creationId xmlns:a16="http://schemas.microsoft.com/office/drawing/2014/main" id="{D9A33B12-CEFA-4025-985D-97DB756A91F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27181319"/>
                  </p:ext>
                </p:extLst>
              </p:nvPr>
            </p:nvGraphicFramePr>
            <p:xfrm>
              <a:off x="5572747" y="2739417"/>
              <a:ext cx="5887803" cy="2225040"/>
            </p:xfrm>
            <a:graphic>
              <a:graphicData uri="http://schemas.openxmlformats.org/drawingml/2006/table">
                <a:tbl>
                  <a:tblPr firstRow="1" bandRow="1">
                    <a:tableStyleId>{793D81CF-94F2-401A-BA57-92F5A7B2D0C5}</a:tableStyleId>
                  </a:tblPr>
                  <a:tblGrid>
                    <a:gridCol w="2327069">
                      <a:extLst>
                        <a:ext uri="{9D8B030D-6E8A-4147-A177-3AD203B41FA5}">
                          <a16:colId xmlns:a16="http://schemas.microsoft.com/office/drawing/2014/main" val="3971031255"/>
                        </a:ext>
                      </a:extLst>
                    </a:gridCol>
                    <a:gridCol w="1598133">
                      <a:extLst>
                        <a:ext uri="{9D8B030D-6E8A-4147-A177-3AD203B41FA5}">
                          <a16:colId xmlns:a16="http://schemas.microsoft.com/office/drawing/2014/main" val="2812394928"/>
                        </a:ext>
                      </a:extLst>
                    </a:gridCol>
                    <a:gridCol w="1962601">
                      <a:extLst>
                        <a:ext uri="{9D8B030D-6E8A-4147-A177-3AD203B41FA5}">
                          <a16:colId xmlns:a16="http://schemas.microsoft.com/office/drawing/2014/main" val="55565025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Phrase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Meaning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Calculation</a:t>
                          </a: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21800994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 no more than 5 …</a:t>
                          </a:r>
                        </a:p>
                      </a:txBody>
                      <a:tcPr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7"/>
                          <a:stretch>
                            <a:fillRect l="-145627" t="-108197" r="-123194" b="-403279"/>
                          </a:stretch>
                        </a:blipFill>
                      </a:tcPr>
                    </a:tc>
                    <a:tc rowSpan="3">
                      <a:txBody>
                        <a:bodyPr/>
                        <a:lstStyle/>
                        <a:p>
                          <a:pPr algn="ctr"/>
                          <a:br>
                            <a:rPr lang="en-US" b="0" i="1" dirty="0">
                              <a:latin typeface="Cambria Math" panose="02040503050406030204" pitchFamily="18" charset="0"/>
                            </a:rPr>
                          </a:br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70480804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pPr/>
                          <a14:m xmlns:a14="http://schemas.microsoft.com/office/drawing/2010/main"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≤5)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8803240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pPr/>
                          <a14:m xmlns:a14="http://schemas.microsoft.com/office/drawing/2010/main"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≤5)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70190729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noFill/>
                      </a:tcPr>
                    </a:tc>
                    <a:tc rowSpan="2">
                      <a:txBody>
                        <a:bodyPr/>
                        <a:lstStyle/>
                        <a:p>
                          <a:pPr algn="ctr"/>
                          <a:endParaRPr lang="en-US" b="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69297323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pPr/>
                          <a14:m xmlns:a14="http://schemas.microsoft.com/office/drawing/2010/main"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≤9)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01521050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4" name="Rectangle 13">
            <a:extLst>
              <a:ext uri="{FF2B5EF4-FFF2-40B4-BE49-F238E27FC236}">
                <a16:creationId xmlns:a16="http://schemas.microsoft.com/office/drawing/2014/main" id="{96D94EF4-F2AC-4383-ADFD-A8FF1452D755}"/>
              </a:ext>
            </a:extLst>
          </p:cNvPr>
          <p:cNvSpPr/>
          <p:nvPr/>
        </p:nvSpPr>
        <p:spPr>
          <a:xfrm>
            <a:off x="10865414" y="5821680"/>
            <a:ext cx="1495073" cy="118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406A2FF-1794-0995-BFF4-9220AF6DB336}"/>
              </a:ext>
            </a:extLst>
          </p:cNvPr>
          <p:cNvGrpSpPr/>
          <p:nvPr/>
        </p:nvGrpSpPr>
        <p:grpSpPr>
          <a:xfrm>
            <a:off x="-16643" y="-26916"/>
            <a:ext cx="12208643" cy="2320319"/>
            <a:chOff x="-16643" y="-26916"/>
            <a:chExt cx="12208643" cy="2320319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DFA1599A-3433-6E53-BE4D-2CDBC9F8A26F}"/>
                </a:ext>
              </a:extLst>
            </p:cNvPr>
            <p:cNvSpPr/>
            <p:nvPr/>
          </p:nvSpPr>
          <p:spPr>
            <a:xfrm>
              <a:off x="-16643" y="1"/>
              <a:ext cx="5215261" cy="2293402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F7F8444-4990-565A-03B3-4D2FE1C959F8}"/>
                </a:ext>
              </a:extLst>
            </p:cNvPr>
            <p:cNvSpPr/>
            <p:nvPr/>
          </p:nvSpPr>
          <p:spPr>
            <a:xfrm>
              <a:off x="5072743" y="-26916"/>
              <a:ext cx="7119257" cy="1166743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745383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804"/>
    </mc:Choice>
    <mc:Fallback xmlns="">
      <p:transition spd="slow" advTm="2680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0713014" y="5669280"/>
            <a:ext cx="1495073" cy="118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4023360" y="5374050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BF2FE4CF-B9E3-44FE-92B3-D106DE1AE8DA}"/>
              </a:ext>
            </a:extLst>
          </p:cNvPr>
          <p:cNvSpPr txBox="1">
            <a:spLocks/>
          </p:cNvSpPr>
          <p:nvPr/>
        </p:nvSpPr>
        <p:spPr>
          <a:xfrm>
            <a:off x="5303634" y="1551447"/>
            <a:ext cx="6591322" cy="54039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accent4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accent4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accent4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100" dirty="0">
                <a:solidFill>
                  <a:srgbClr val="0000FF"/>
                </a:solidFill>
              </a:rPr>
              <a:t>It is crucial, when answering probability questions, to interpret phrases correctly.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100" dirty="0">
                <a:solidFill>
                  <a:srgbClr val="0000FF"/>
                </a:solidFill>
              </a:rPr>
              <a:t>The following table gives a few examples:</a:t>
            </a:r>
            <a:endParaRPr lang="en-GB" sz="2100" dirty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GB" sz="2100" dirty="0">
              <a:solidFill>
                <a:srgbClr val="0000FF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 rot="-360000">
            <a:off x="39920" y="867051"/>
            <a:ext cx="5317077" cy="1042492"/>
          </a:xfrm>
        </p:spPr>
        <p:txBody>
          <a:bodyPr>
            <a:normAutofit/>
          </a:bodyPr>
          <a:lstStyle/>
          <a:p>
            <a:r>
              <a:rPr lang="en-GB" sz="2900" dirty="0"/>
              <a:t>The Binomial Distribution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5"/>
          </p:nvPr>
        </p:nvSpPr>
        <p:spPr>
          <a:xfrm>
            <a:off x="5349666" y="451447"/>
            <a:ext cx="6786280" cy="608561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CUMULATIVE PROBABILITIES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idx="13"/>
          </p:nvPr>
        </p:nvSpPr>
        <p:spPr>
          <a:xfrm>
            <a:off x="5303634" y="963700"/>
            <a:ext cx="6591322" cy="600075"/>
          </a:xfrm>
        </p:spPr>
        <p:txBody>
          <a:bodyPr>
            <a:normAutofit/>
          </a:bodyPr>
          <a:lstStyle/>
          <a:p>
            <a:r>
              <a:rPr lang="en-GB" dirty="0"/>
              <a:t>Phrase Interpretation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2"/>
              <p:cNvSpPr>
                <a:spLocks noGrp="1"/>
              </p:cNvSpPr>
              <p:nvPr>
                <p:ph sz="half" idx="2"/>
              </p:nvPr>
            </p:nvSpPr>
            <p:spPr>
              <a:xfrm>
                <a:off x="322438" y="2396701"/>
                <a:ext cx="4341059" cy="4213654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GB" sz="2300" dirty="0">
                    <a:solidFill>
                      <a:srgbClr val="0000FF"/>
                    </a:solidFill>
                  </a:rPr>
                  <a:t>For a random variable </a:t>
                </a:r>
                <a14:m>
                  <m:oMath xmlns:m="http://schemas.openxmlformats.org/officeDocument/2006/math">
                    <m:r>
                      <a:rPr lang="en-GB" sz="23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GB" sz="2300" dirty="0">
                    <a:solidFill>
                      <a:srgbClr val="0000FF"/>
                    </a:solidFill>
                  </a:rPr>
                  <a:t> a </a:t>
                </a:r>
                <a:r>
                  <a:rPr lang="en-GB" sz="2300" b="1" dirty="0">
                    <a:solidFill>
                      <a:srgbClr val="FF0000"/>
                    </a:solidFill>
                  </a:rPr>
                  <a:t>cumulative probability function</a:t>
                </a:r>
                <a:r>
                  <a:rPr lang="en-GB" sz="2300" dirty="0">
                    <a:solidFill>
                      <a:srgbClr val="0000FF"/>
                    </a:solidFill>
                  </a:rPr>
                  <a:t> gives the sum of all the individual probabilities up to and including the given value of </a:t>
                </a:r>
                <a14:m>
                  <m:oMath xmlns:m="http://schemas.openxmlformats.org/officeDocument/2006/math">
                    <m:r>
                      <a:rPr lang="en-US" sz="23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300" dirty="0">
                    <a:solidFill>
                      <a:srgbClr val="0000FF"/>
                    </a:solidFill>
                  </a:rPr>
                  <a:t> in the calculation for </a:t>
                </a:r>
                <a14:m>
                  <m:oMath xmlns:m="http://schemas.openxmlformats.org/officeDocument/2006/math">
                    <m:r>
                      <a:rPr lang="en-US" sz="23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3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3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3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3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3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300" dirty="0">
                    <a:solidFill>
                      <a:srgbClr val="0000FF"/>
                    </a:solidFill>
                  </a:rPr>
                  <a:t>.</a:t>
                </a:r>
              </a:p>
              <a:p>
                <a:pPr marL="0" indent="0">
                  <a:buNone/>
                </a:pPr>
                <a:endParaRPr lang="en-GB" sz="2300" dirty="0">
                  <a:solidFill>
                    <a:srgbClr val="0000FF"/>
                  </a:solidFill>
                </a:endParaRPr>
              </a:p>
              <a:p>
                <a:pPr marL="0" indent="0">
                  <a:buNone/>
                </a:pPr>
                <a:r>
                  <a:rPr lang="en-GB" sz="2300" dirty="0">
                    <a:solidFill>
                      <a:srgbClr val="0000FF"/>
                    </a:solidFill>
                  </a:rPr>
                  <a:t>For the </a:t>
                </a:r>
                <a:r>
                  <a:rPr lang="en-GB" sz="2300" b="1" dirty="0">
                    <a:solidFill>
                      <a:srgbClr val="FF0000"/>
                    </a:solidFill>
                  </a:rPr>
                  <a:t>Binomial distribution </a:t>
                </a:r>
                <a14:m>
                  <m:oMath xmlns:m="http://schemas.openxmlformats.org/officeDocument/2006/math">
                    <m:r>
                      <a:rPr lang="en-US" sz="23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𝑿</m:t>
                    </m:r>
                    <m:r>
                      <a:rPr lang="en-US" sz="23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n-US" sz="23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US" sz="23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3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sz="23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3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US" sz="23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300" dirty="0">
                    <a:solidFill>
                      <a:srgbClr val="0000FF"/>
                    </a:solidFill>
                  </a:rPr>
                  <a:t> we can find </a:t>
                </a:r>
                <a14:m>
                  <m:oMath xmlns:m="http://schemas.openxmlformats.org/officeDocument/2006/math">
                    <m:r>
                      <a:rPr lang="en-US" sz="23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𝑷</m:t>
                    </m:r>
                    <m:r>
                      <a:rPr lang="en-US" sz="23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3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𝑿</m:t>
                    </m:r>
                    <m:r>
                      <a:rPr lang="en-US" sz="23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3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3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300" b="1" dirty="0">
                    <a:solidFill>
                      <a:srgbClr val="FF0000"/>
                    </a:solidFill>
                  </a:rPr>
                  <a:t> </a:t>
                </a:r>
                <a:r>
                  <a:rPr lang="en-GB" sz="2300" dirty="0">
                    <a:solidFill>
                      <a:srgbClr val="0000FF"/>
                    </a:solidFill>
                  </a:rPr>
                  <a:t>using different sources including calculators or tables for various values of </a:t>
                </a:r>
                <a14:m>
                  <m:oMath xmlns:m="http://schemas.openxmlformats.org/officeDocument/2006/math">
                    <m:r>
                      <a:rPr lang="en-US" sz="23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sz="2300" dirty="0">
                    <a:solidFill>
                      <a:srgbClr val="0000FF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3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GB" sz="2300" dirty="0">
                    <a:solidFill>
                      <a:srgbClr val="0000FF"/>
                    </a:solidFill>
                  </a:rPr>
                  <a:t>.</a:t>
                </a:r>
              </a:p>
              <a:p>
                <a:endParaRPr lang="en-GB" sz="23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1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322438" y="2396701"/>
                <a:ext cx="4341059" cy="4213654"/>
              </a:xfrm>
              <a:blipFill>
                <a:blip r:embed="rId6"/>
                <a:stretch>
                  <a:fillRect l="-2107" t="-1881" r="-2388" b="-1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Rectangle 39">
            <a:extLst>
              <a:ext uri="{FF2B5EF4-FFF2-40B4-BE49-F238E27FC236}">
                <a16:creationId xmlns:a16="http://schemas.microsoft.com/office/drawing/2014/main" id="{0766FAE4-53E3-4B6B-A413-9CC194D2925D}"/>
              </a:ext>
            </a:extLst>
          </p:cNvPr>
          <p:cNvSpPr/>
          <p:nvPr/>
        </p:nvSpPr>
        <p:spPr>
          <a:xfrm>
            <a:off x="285124" y="2290457"/>
            <a:ext cx="4282724" cy="4319898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2">
                <a:extLst>
                  <a:ext uri="{FF2B5EF4-FFF2-40B4-BE49-F238E27FC236}">
                    <a16:creationId xmlns:a16="http://schemas.microsoft.com/office/drawing/2014/main" id="{D9A33B12-CEFA-4025-985D-97DB756A91F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06843960"/>
                  </p:ext>
                </p:extLst>
              </p:nvPr>
            </p:nvGraphicFramePr>
            <p:xfrm>
              <a:off x="5572747" y="2739417"/>
              <a:ext cx="5887803" cy="2225040"/>
            </p:xfrm>
            <a:graphic>
              <a:graphicData uri="http://schemas.openxmlformats.org/drawingml/2006/table">
                <a:tbl>
                  <a:tblPr firstRow="1" bandRow="1">
                    <a:tableStyleId>{793D81CF-94F2-401A-BA57-92F5A7B2D0C5}</a:tableStyleId>
                  </a:tblPr>
                  <a:tblGrid>
                    <a:gridCol w="2327069">
                      <a:extLst>
                        <a:ext uri="{9D8B030D-6E8A-4147-A177-3AD203B41FA5}">
                          <a16:colId xmlns:a16="http://schemas.microsoft.com/office/drawing/2014/main" val="3971031255"/>
                        </a:ext>
                      </a:extLst>
                    </a:gridCol>
                    <a:gridCol w="1598133">
                      <a:extLst>
                        <a:ext uri="{9D8B030D-6E8A-4147-A177-3AD203B41FA5}">
                          <a16:colId xmlns:a16="http://schemas.microsoft.com/office/drawing/2014/main" val="2812394928"/>
                        </a:ext>
                      </a:extLst>
                    </a:gridCol>
                    <a:gridCol w="1962601">
                      <a:extLst>
                        <a:ext uri="{9D8B030D-6E8A-4147-A177-3AD203B41FA5}">
                          <a16:colId xmlns:a16="http://schemas.microsoft.com/office/drawing/2014/main" val="55565025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Phrase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Meaning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Calculation</a:t>
                          </a: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21800994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 no more than 5 …</a:t>
                          </a:r>
                        </a:p>
                      </a:txBody>
                      <a:tcPr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≤5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 rowSpan="3">
                      <a:txBody>
                        <a:bodyPr/>
                        <a:lstStyle/>
                        <a:p>
                          <a:pPr algn="ctr"/>
                          <a:br>
                            <a:rPr lang="en-US" b="0" i="1" dirty="0">
                              <a:latin typeface="Cambria Math" panose="02040503050406030204" pitchFamily="18" charset="0"/>
                            </a:rPr>
                          </a:b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≤5)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70480804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≤5)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8803240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≤5)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70190729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noFill/>
                      </a:tcPr>
                    </a:tc>
                    <a:tc rowSpan="2">
                      <a:txBody>
                        <a:bodyPr/>
                        <a:lstStyle/>
                        <a:p>
                          <a:pPr algn="ctr"/>
                          <a:endParaRPr lang="en-US" b="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69297323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≤9)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0152105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2">
                <a:extLst>
                  <a:ext uri="{FF2B5EF4-FFF2-40B4-BE49-F238E27FC236}">
                    <a16:creationId xmlns:a16="http://schemas.microsoft.com/office/drawing/2014/main" id="{D9A33B12-CEFA-4025-985D-97DB756A91F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06843960"/>
                  </p:ext>
                </p:extLst>
              </p:nvPr>
            </p:nvGraphicFramePr>
            <p:xfrm>
              <a:off x="5572747" y="2739417"/>
              <a:ext cx="5887803" cy="2225040"/>
            </p:xfrm>
            <a:graphic>
              <a:graphicData uri="http://schemas.openxmlformats.org/drawingml/2006/table">
                <a:tbl>
                  <a:tblPr firstRow="1" bandRow="1">
                    <a:tableStyleId>{793D81CF-94F2-401A-BA57-92F5A7B2D0C5}</a:tableStyleId>
                  </a:tblPr>
                  <a:tblGrid>
                    <a:gridCol w="2327069">
                      <a:extLst>
                        <a:ext uri="{9D8B030D-6E8A-4147-A177-3AD203B41FA5}">
                          <a16:colId xmlns:a16="http://schemas.microsoft.com/office/drawing/2014/main" val="3971031255"/>
                        </a:ext>
                      </a:extLst>
                    </a:gridCol>
                    <a:gridCol w="1598133">
                      <a:extLst>
                        <a:ext uri="{9D8B030D-6E8A-4147-A177-3AD203B41FA5}">
                          <a16:colId xmlns:a16="http://schemas.microsoft.com/office/drawing/2014/main" val="2812394928"/>
                        </a:ext>
                      </a:extLst>
                    </a:gridCol>
                    <a:gridCol w="1962601">
                      <a:extLst>
                        <a:ext uri="{9D8B030D-6E8A-4147-A177-3AD203B41FA5}">
                          <a16:colId xmlns:a16="http://schemas.microsoft.com/office/drawing/2014/main" val="55565025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Phrase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Meaning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Calculation</a:t>
                          </a: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21800994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 no more than 5 …</a:t>
                          </a:r>
                        </a:p>
                      </a:txBody>
                      <a:tcPr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7"/>
                          <a:stretch>
                            <a:fillRect l="-145627" t="-108197" r="-123194" b="-403279"/>
                          </a:stretch>
                        </a:blipFill>
                      </a:tcPr>
                    </a:tc>
                    <a:tc rowSpan="3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200621" t="-36066" r="-621" b="-6776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0480804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pPr/>
                          <a14:m xmlns:a14="http://schemas.microsoft.com/office/drawing/2010/main"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≤5)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8803240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pPr/>
                          <a14:m xmlns:a14="http://schemas.microsoft.com/office/drawing/2010/main"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≤5)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70190729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noFill/>
                      </a:tcPr>
                    </a:tc>
                    <a:tc rowSpan="2">
                      <a:txBody>
                        <a:bodyPr/>
                        <a:lstStyle/>
                        <a:p>
                          <a:pPr algn="ctr"/>
                          <a:endParaRPr lang="en-US" b="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69297323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pPr/>
                          <a14:m xmlns:a14="http://schemas.microsoft.com/office/drawing/2010/main"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≤9)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01521050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4" name="Rectangle 13">
            <a:extLst>
              <a:ext uri="{FF2B5EF4-FFF2-40B4-BE49-F238E27FC236}">
                <a16:creationId xmlns:a16="http://schemas.microsoft.com/office/drawing/2014/main" id="{96D94EF4-F2AC-4383-ADFD-A8FF1452D755}"/>
              </a:ext>
            </a:extLst>
          </p:cNvPr>
          <p:cNvSpPr/>
          <p:nvPr/>
        </p:nvSpPr>
        <p:spPr>
          <a:xfrm>
            <a:off x="10865414" y="5821680"/>
            <a:ext cx="1495073" cy="118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A5A8226-6BDA-EEF6-D0F9-2796BF383E02}"/>
              </a:ext>
            </a:extLst>
          </p:cNvPr>
          <p:cNvGrpSpPr/>
          <p:nvPr/>
        </p:nvGrpSpPr>
        <p:grpSpPr>
          <a:xfrm>
            <a:off x="-16643" y="-26916"/>
            <a:ext cx="12208643" cy="2320319"/>
            <a:chOff x="-16643" y="-26916"/>
            <a:chExt cx="12208643" cy="2320319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479D2FF1-0457-6B80-7385-DDF2EC1D15A7}"/>
                </a:ext>
              </a:extLst>
            </p:cNvPr>
            <p:cNvSpPr/>
            <p:nvPr/>
          </p:nvSpPr>
          <p:spPr>
            <a:xfrm>
              <a:off x="-16643" y="1"/>
              <a:ext cx="5215261" cy="2293402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FC08F5F-0732-57C5-0AF0-17E39FDE91E9}"/>
                </a:ext>
              </a:extLst>
            </p:cNvPr>
            <p:cNvSpPr/>
            <p:nvPr/>
          </p:nvSpPr>
          <p:spPr>
            <a:xfrm>
              <a:off x="5072743" y="-26916"/>
              <a:ext cx="7119257" cy="1166743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707516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577"/>
    </mc:Choice>
    <mc:Fallback xmlns="">
      <p:transition spd="slow" advTm="8577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0713014" y="5669280"/>
            <a:ext cx="1495073" cy="118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4023360" y="5374050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BF2FE4CF-B9E3-44FE-92B3-D106DE1AE8DA}"/>
              </a:ext>
            </a:extLst>
          </p:cNvPr>
          <p:cNvSpPr txBox="1">
            <a:spLocks/>
          </p:cNvSpPr>
          <p:nvPr/>
        </p:nvSpPr>
        <p:spPr>
          <a:xfrm>
            <a:off x="5303634" y="1551447"/>
            <a:ext cx="6591322" cy="54039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accent4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accent4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accent4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100" dirty="0">
                <a:solidFill>
                  <a:srgbClr val="0000FF"/>
                </a:solidFill>
              </a:rPr>
              <a:t>It is crucial, when answering probability questions, to interpret phrases correctly.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100" dirty="0">
                <a:solidFill>
                  <a:srgbClr val="0000FF"/>
                </a:solidFill>
              </a:rPr>
              <a:t>The following table gives a few examples:</a:t>
            </a:r>
            <a:endParaRPr lang="en-GB" sz="2100" dirty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GB" sz="2100" dirty="0">
              <a:solidFill>
                <a:srgbClr val="0000FF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 rot="-360000">
            <a:off x="39920" y="867051"/>
            <a:ext cx="5317077" cy="1042492"/>
          </a:xfrm>
        </p:spPr>
        <p:txBody>
          <a:bodyPr>
            <a:normAutofit/>
          </a:bodyPr>
          <a:lstStyle/>
          <a:p>
            <a:r>
              <a:rPr lang="en-GB" sz="2900" dirty="0"/>
              <a:t>The Binomial Distribution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5"/>
          </p:nvPr>
        </p:nvSpPr>
        <p:spPr>
          <a:xfrm>
            <a:off x="5349666" y="451447"/>
            <a:ext cx="6786280" cy="608561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CUMULATIVE PROBABILITIES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idx="13"/>
          </p:nvPr>
        </p:nvSpPr>
        <p:spPr>
          <a:xfrm>
            <a:off x="5303634" y="963700"/>
            <a:ext cx="6591322" cy="600075"/>
          </a:xfrm>
        </p:spPr>
        <p:txBody>
          <a:bodyPr>
            <a:normAutofit/>
          </a:bodyPr>
          <a:lstStyle/>
          <a:p>
            <a:r>
              <a:rPr lang="en-GB" dirty="0"/>
              <a:t>Phrase Interpretation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2"/>
              <p:cNvSpPr>
                <a:spLocks noGrp="1"/>
              </p:cNvSpPr>
              <p:nvPr>
                <p:ph sz="half" idx="2"/>
              </p:nvPr>
            </p:nvSpPr>
            <p:spPr>
              <a:xfrm>
                <a:off x="322438" y="2396701"/>
                <a:ext cx="4341059" cy="4213654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GB" sz="2300" dirty="0">
                    <a:solidFill>
                      <a:srgbClr val="0000FF"/>
                    </a:solidFill>
                  </a:rPr>
                  <a:t>For a random variable </a:t>
                </a:r>
                <a14:m>
                  <m:oMath xmlns:m="http://schemas.openxmlformats.org/officeDocument/2006/math">
                    <m:r>
                      <a:rPr lang="en-GB" sz="23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GB" sz="2300" dirty="0">
                    <a:solidFill>
                      <a:srgbClr val="0000FF"/>
                    </a:solidFill>
                  </a:rPr>
                  <a:t> a </a:t>
                </a:r>
                <a:r>
                  <a:rPr lang="en-GB" sz="2300" b="1" dirty="0">
                    <a:solidFill>
                      <a:srgbClr val="FF0000"/>
                    </a:solidFill>
                  </a:rPr>
                  <a:t>cumulative probability function</a:t>
                </a:r>
                <a:r>
                  <a:rPr lang="en-GB" sz="2300" dirty="0">
                    <a:solidFill>
                      <a:srgbClr val="0000FF"/>
                    </a:solidFill>
                  </a:rPr>
                  <a:t> gives the sum of all the individual probabilities up to and including the given value of </a:t>
                </a:r>
                <a14:m>
                  <m:oMath xmlns:m="http://schemas.openxmlformats.org/officeDocument/2006/math">
                    <m:r>
                      <a:rPr lang="en-US" sz="23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300" dirty="0">
                    <a:solidFill>
                      <a:srgbClr val="0000FF"/>
                    </a:solidFill>
                  </a:rPr>
                  <a:t> in the calculation for </a:t>
                </a:r>
                <a14:m>
                  <m:oMath xmlns:m="http://schemas.openxmlformats.org/officeDocument/2006/math">
                    <m:r>
                      <a:rPr lang="en-US" sz="23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3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3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3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3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3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300" dirty="0">
                    <a:solidFill>
                      <a:srgbClr val="0000FF"/>
                    </a:solidFill>
                  </a:rPr>
                  <a:t>.</a:t>
                </a:r>
              </a:p>
              <a:p>
                <a:pPr marL="0" indent="0">
                  <a:buNone/>
                </a:pPr>
                <a:endParaRPr lang="en-GB" sz="2300" dirty="0">
                  <a:solidFill>
                    <a:srgbClr val="0000FF"/>
                  </a:solidFill>
                </a:endParaRPr>
              </a:p>
              <a:p>
                <a:pPr marL="0" indent="0">
                  <a:buNone/>
                </a:pPr>
                <a:r>
                  <a:rPr lang="en-GB" sz="2300" dirty="0">
                    <a:solidFill>
                      <a:srgbClr val="0000FF"/>
                    </a:solidFill>
                  </a:rPr>
                  <a:t>For the </a:t>
                </a:r>
                <a:r>
                  <a:rPr lang="en-GB" sz="2300" b="1" dirty="0">
                    <a:solidFill>
                      <a:srgbClr val="FF0000"/>
                    </a:solidFill>
                  </a:rPr>
                  <a:t>Binomial distribution </a:t>
                </a:r>
                <a14:m>
                  <m:oMath xmlns:m="http://schemas.openxmlformats.org/officeDocument/2006/math">
                    <m:r>
                      <a:rPr lang="en-US" sz="23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𝑿</m:t>
                    </m:r>
                    <m:r>
                      <a:rPr lang="en-US" sz="23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n-US" sz="23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US" sz="23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3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sz="23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3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US" sz="23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300" dirty="0">
                    <a:solidFill>
                      <a:srgbClr val="0000FF"/>
                    </a:solidFill>
                  </a:rPr>
                  <a:t> we can find </a:t>
                </a:r>
                <a14:m>
                  <m:oMath xmlns:m="http://schemas.openxmlformats.org/officeDocument/2006/math">
                    <m:r>
                      <a:rPr lang="en-US" sz="23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𝑷</m:t>
                    </m:r>
                    <m:r>
                      <a:rPr lang="en-US" sz="23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3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𝑿</m:t>
                    </m:r>
                    <m:r>
                      <a:rPr lang="en-US" sz="23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3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3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300" b="1" dirty="0">
                    <a:solidFill>
                      <a:srgbClr val="FF0000"/>
                    </a:solidFill>
                  </a:rPr>
                  <a:t> </a:t>
                </a:r>
                <a:r>
                  <a:rPr lang="en-GB" sz="2300" dirty="0">
                    <a:solidFill>
                      <a:srgbClr val="0000FF"/>
                    </a:solidFill>
                  </a:rPr>
                  <a:t>using different sources including calculators or tables for various values of </a:t>
                </a:r>
                <a14:m>
                  <m:oMath xmlns:m="http://schemas.openxmlformats.org/officeDocument/2006/math">
                    <m:r>
                      <a:rPr lang="en-US" sz="23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sz="2300" dirty="0">
                    <a:solidFill>
                      <a:srgbClr val="0000FF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3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GB" sz="2300" dirty="0">
                    <a:solidFill>
                      <a:srgbClr val="0000FF"/>
                    </a:solidFill>
                  </a:rPr>
                  <a:t>.</a:t>
                </a:r>
              </a:p>
              <a:p>
                <a:endParaRPr lang="en-GB" sz="23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1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322438" y="2396701"/>
                <a:ext cx="4341059" cy="4213654"/>
              </a:xfrm>
              <a:blipFill>
                <a:blip r:embed="rId6"/>
                <a:stretch>
                  <a:fillRect l="-2107" t="-1881" r="-2388" b="-1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Rectangle 39">
            <a:extLst>
              <a:ext uri="{FF2B5EF4-FFF2-40B4-BE49-F238E27FC236}">
                <a16:creationId xmlns:a16="http://schemas.microsoft.com/office/drawing/2014/main" id="{0766FAE4-53E3-4B6B-A413-9CC194D2925D}"/>
              </a:ext>
            </a:extLst>
          </p:cNvPr>
          <p:cNvSpPr/>
          <p:nvPr/>
        </p:nvSpPr>
        <p:spPr>
          <a:xfrm>
            <a:off x="285124" y="2290457"/>
            <a:ext cx="4282724" cy="4319898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2">
                <a:extLst>
                  <a:ext uri="{FF2B5EF4-FFF2-40B4-BE49-F238E27FC236}">
                    <a16:creationId xmlns:a16="http://schemas.microsoft.com/office/drawing/2014/main" id="{D9A33B12-CEFA-4025-985D-97DB756A91F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82842202"/>
                  </p:ext>
                </p:extLst>
              </p:nvPr>
            </p:nvGraphicFramePr>
            <p:xfrm>
              <a:off x="5572747" y="2739417"/>
              <a:ext cx="5887803" cy="2225040"/>
            </p:xfrm>
            <a:graphic>
              <a:graphicData uri="http://schemas.openxmlformats.org/drawingml/2006/table">
                <a:tbl>
                  <a:tblPr firstRow="1" bandRow="1">
                    <a:tableStyleId>{793D81CF-94F2-401A-BA57-92F5A7B2D0C5}</a:tableStyleId>
                  </a:tblPr>
                  <a:tblGrid>
                    <a:gridCol w="2327069">
                      <a:extLst>
                        <a:ext uri="{9D8B030D-6E8A-4147-A177-3AD203B41FA5}">
                          <a16:colId xmlns:a16="http://schemas.microsoft.com/office/drawing/2014/main" val="3971031255"/>
                        </a:ext>
                      </a:extLst>
                    </a:gridCol>
                    <a:gridCol w="1598133">
                      <a:extLst>
                        <a:ext uri="{9D8B030D-6E8A-4147-A177-3AD203B41FA5}">
                          <a16:colId xmlns:a16="http://schemas.microsoft.com/office/drawing/2014/main" val="2812394928"/>
                        </a:ext>
                      </a:extLst>
                    </a:gridCol>
                    <a:gridCol w="1962601">
                      <a:extLst>
                        <a:ext uri="{9D8B030D-6E8A-4147-A177-3AD203B41FA5}">
                          <a16:colId xmlns:a16="http://schemas.microsoft.com/office/drawing/2014/main" val="55565025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Phrase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Meaning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Calculation</a:t>
                          </a: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21800994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 no more than 5 …</a:t>
                          </a:r>
                        </a:p>
                      </a:txBody>
                      <a:tcPr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≤5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 rowSpan="3">
                      <a:txBody>
                        <a:bodyPr/>
                        <a:lstStyle/>
                        <a:p>
                          <a:pPr algn="ctr"/>
                          <a:br>
                            <a:rPr lang="en-US" b="0" i="1" dirty="0">
                              <a:latin typeface="Cambria Math" panose="02040503050406030204" pitchFamily="18" charset="0"/>
                            </a:rPr>
                          </a:b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≤5)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70480804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 fewer than 6 …</a:t>
                          </a:r>
                        </a:p>
                      </a:txBody>
                      <a:tcPr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&lt;6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≤5)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8803240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≤5)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70190729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noFill/>
                      </a:tcPr>
                    </a:tc>
                    <a:tc rowSpan="2">
                      <a:txBody>
                        <a:bodyPr/>
                        <a:lstStyle/>
                        <a:p>
                          <a:pPr algn="ctr"/>
                          <a:endParaRPr lang="en-US" b="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69297323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≤9)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0152105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2">
                <a:extLst>
                  <a:ext uri="{FF2B5EF4-FFF2-40B4-BE49-F238E27FC236}">
                    <a16:creationId xmlns:a16="http://schemas.microsoft.com/office/drawing/2014/main" id="{D9A33B12-CEFA-4025-985D-97DB756A91F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82842202"/>
                  </p:ext>
                </p:extLst>
              </p:nvPr>
            </p:nvGraphicFramePr>
            <p:xfrm>
              <a:off x="5572747" y="2739417"/>
              <a:ext cx="5887803" cy="2225040"/>
            </p:xfrm>
            <a:graphic>
              <a:graphicData uri="http://schemas.openxmlformats.org/drawingml/2006/table">
                <a:tbl>
                  <a:tblPr firstRow="1" bandRow="1">
                    <a:tableStyleId>{793D81CF-94F2-401A-BA57-92F5A7B2D0C5}</a:tableStyleId>
                  </a:tblPr>
                  <a:tblGrid>
                    <a:gridCol w="2327069">
                      <a:extLst>
                        <a:ext uri="{9D8B030D-6E8A-4147-A177-3AD203B41FA5}">
                          <a16:colId xmlns:a16="http://schemas.microsoft.com/office/drawing/2014/main" val="3971031255"/>
                        </a:ext>
                      </a:extLst>
                    </a:gridCol>
                    <a:gridCol w="1598133">
                      <a:extLst>
                        <a:ext uri="{9D8B030D-6E8A-4147-A177-3AD203B41FA5}">
                          <a16:colId xmlns:a16="http://schemas.microsoft.com/office/drawing/2014/main" val="2812394928"/>
                        </a:ext>
                      </a:extLst>
                    </a:gridCol>
                    <a:gridCol w="1962601">
                      <a:extLst>
                        <a:ext uri="{9D8B030D-6E8A-4147-A177-3AD203B41FA5}">
                          <a16:colId xmlns:a16="http://schemas.microsoft.com/office/drawing/2014/main" val="55565025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Phrase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Meaning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Calculation</a:t>
                          </a: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21800994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 no more than 5 …</a:t>
                          </a:r>
                        </a:p>
                      </a:txBody>
                      <a:tcPr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7"/>
                          <a:stretch>
                            <a:fillRect l="-145627" t="-108197" r="-123194" b="-403279"/>
                          </a:stretch>
                        </a:blipFill>
                      </a:tcPr>
                    </a:tc>
                    <a:tc rowSpan="3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200621" t="-36066" r="-621" b="-6776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0480804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 fewer than 6 …</a:t>
                          </a:r>
                        </a:p>
                      </a:txBody>
                      <a:tcPr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7"/>
                          <a:stretch>
                            <a:fillRect l="-145627" t="-208197" r="-123194" b="-303279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pPr/>
                          <a14:m xmlns:a14="http://schemas.microsoft.com/office/drawing/2010/main"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≤5)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8803240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pPr/>
                          <a14:m xmlns:a14="http://schemas.microsoft.com/office/drawing/2010/main"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≤5)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70190729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noFill/>
                      </a:tcPr>
                    </a:tc>
                    <a:tc rowSpan="2">
                      <a:txBody>
                        <a:bodyPr/>
                        <a:lstStyle/>
                        <a:p>
                          <a:pPr algn="ctr"/>
                          <a:endParaRPr lang="en-US" b="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69297323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pPr/>
                          <a14:m xmlns:a14="http://schemas.microsoft.com/office/drawing/2010/main"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≤9)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01521050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4" name="Rectangle 13">
            <a:extLst>
              <a:ext uri="{FF2B5EF4-FFF2-40B4-BE49-F238E27FC236}">
                <a16:creationId xmlns:a16="http://schemas.microsoft.com/office/drawing/2014/main" id="{96D94EF4-F2AC-4383-ADFD-A8FF1452D755}"/>
              </a:ext>
            </a:extLst>
          </p:cNvPr>
          <p:cNvSpPr/>
          <p:nvPr/>
        </p:nvSpPr>
        <p:spPr>
          <a:xfrm>
            <a:off x="10865414" y="5821680"/>
            <a:ext cx="1495073" cy="118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DF11707-04C0-2A76-FD9D-CD96940A903F}"/>
              </a:ext>
            </a:extLst>
          </p:cNvPr>
          <p:cNvGrpSpPr/>
          <p:nvPr/>
        </p:nvGrpSpPr>
        <p:grpSpPr>
          <a:xfrm>
            <a:off x="-16643" y="-26916"/>
            <a:ext cx="12208643" cy="2320319"/>
            <a:chOff x="-16643" y="-26916"/>
            <a:chExt cx="12208643" cy="2320319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4281CAB-8103-EF22-FBE9-38A364BC8C05}"/>
                </a:ext>
              </a:extLst>
            </p:cNvPr>
            <p:cNvSpPr/>
            <p:nvPr/>
          </p:nvSpPr>
          <p:spPr>
            <a:xfrm>
              <a:off x="-16643" y="1"/>
              <a:ext cx="5215261" cy="2293402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EE25A4B-58EF-043D-45F6-A4EE10225AB0}"/>
                </a:ext>
              </a:extLst>
            </p:cNvPr>
            <p:cNvSpPr/>
            <p:nvPr/>
          </p:nvSpPr>
          <p:spPr>
            <a:xfrm>
              <a:off x="5072743" y="-26916"/>
              <a:ext cx="7119257" cy="1166743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690767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192"/>
    </mc:Choice>
    <mc:Fallback xmlns="">
      <p:transition spd="slow" advTm="17192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0713014" y="5669280"/>
            <a:ext cx="1495073" cy="118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4023360" y="5374050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BF2FE4CF-B9E3-44FE-92B3-D106DE1AE8DA}"/>
              </a:ext>
            </a:extLst>
          </p:cNvPr>
          <p:cNvSpPr txBox="1">
            <a:spLocks/>
          </p:cNvSpPr>
          <p:nvPr/>
        </p:nvSpPr>
        <p:spPr>
          <a:xfrm>
            <a:off x="5303634" y="1551447"/>
            <a:ext cx="6591322" cy="54039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accent4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accent4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accent4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100" dirty="0">
                <a:solidFill>
                  <a:srgbClr val="0000FF"/>
                </a:solidFill>
              </a:rPr>
              <a:t>It is crucial, when answering probability questions, to interpret phrases correctly.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100" dirty="0">
                <a:solidFill>
                  <a:srgbClr val="0000FF"/>
                </a:solidFill>
              </a:rPr>
              <a:t>The following table gives a few examples:</a:t>
            </a:r>
            <a:endParaRPr lang="en-GB" sz="2100" dirty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GB" sz="2100" dirty="0">
              <a:solidFill>
                <a:srgbClr val="0000FF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 rot="-360000">
            <a:off x="39920" y="867051"/>
            <a:ext cx="5317077" cy="1042492"/>
          </a:xfrm>
        </p:spPr>
        <p:txBody>
          <a:bodyPr>
            <a:normAutofit/>
          </a:bodyPr>
          <a:lstStyle/>
          <a:p>
            <a:r>
              <a:rPr lang="en-GB" sz="2900" dirty="0"/>
              <a:t>The Binomial Distribution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5"/>
          </p:nvPr>
        </p:nvSpPr>
        <p:spPr>
          <a:xfrm>
            <a:off x="5349666" y="451447"/>
            <a:ext cx="6786280" cy="608561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CUMULATIVE PROBABILITIES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idx="13"/>
          </p:nvPr>
        </p:nvSpPr>
        <p:spPr>
          <a:xfrm>
            <a:off x="5303634" y="963700"/>
            <a:ext cx="6591322" cy="600075"/>
          </a:xfrm>
        </p:spPr>
        <p:txBody>
          <a:bodyPr>
            <a:normAutofit/>
          </a:bodyPr>
          <a:lstStyle/>
          <a:p>
            <a:r>
              <a:rPr lang="en-GB" dirty="0"/>
              <a:t>Phrase Interpretation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2"/>
              <p:cNvSpPr>
                <a:spLocks noGrp="1"/>
              </p:cNvSpPr>
              <p:nvPr>
                <p:ph sz="half" idx="2"/>
              </p:nvPr>
            </p:nvSpPr>
            <p:spPr>
              <a:xfrm>
                <a:off x="322438" y="2396701"/>
                <a:ext cx="4341059" cy="4213654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GB" sz="2300" dirty="0">
                    <a:solidFill>
                      <a:srgbClr val="0000FF"/>
                    </a:solidFill>
                  </a:rPr>
                  <a:t>For a random variable </a:t>
                </a:r>
                <a14:m>
                  <m:oMath xmlns:m="http://schemas.openxmlformats.org/officeDocument/2006/math">
                    <m:r>
                      <a:rPr lang="en-GB" sz="23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GB" sz="2300" dirty="0">
                    <a:solidFill>
                      <a:srgbClr val="0000FF"/>
                    </a:solidFill>
                  </a:rPr>
                  <a:t> a </a:t>
                </a:r>
                <a:r>
                  <a:rPr lang="en-GB" sz="2300" b="1" dirty="0">
                    <a:solidFill>
                      <a:srgbClr val="FF0000"/>
                    </a:solidFill>
                  </a:rPr>
                  <a:t>cumulative probability function</a:t>
                </a:r>
                <a:r>
                  <a:rPr lang="en-GB" sz="2300" dirty="0">
                    <a:solidFill>
                      <a:srgbClr val="0000FF"/>
                    </a:solidFill>
                  </a:rPr>
                  <a:t> gives the sum of all the individual probabilities up to and including the given value of </a:t>
                </a:r>
                <a14:m>
                  <m:oMath xmlns:m="http://schemas.openxmlformats.org/officeDocument/2006/math">
                    <m:r>
                      <a:rPr lang="en-US" sz="23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300" dirty="0">
                    <a:solidFill>
                      <a:srgbClr val="0000FF"/>
                    </a:solidFill>
                  </a:rPr>
                  <a:t> in the calculation for </a:t>
                </a:r>
                <a14:m>
                  <m:oMath xmlns:m="http://schemas.openxmlformats.org/officeDocument/2006/math">
                    <m:r>
                      <a:rPr lang="en-US" sz="23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3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3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3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3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3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300" dirty="0">
                    <a:solidFill>
                      <a:srgbClr val="0000FF"/>
                    </a:solidFill>
                  </a:rPr>
                  <a:t>.</a:t>
                </a:r>
              </a:p>
              <a:p>
                <a:pPr marL="0" indent="0">
                  <a:buNone/>
                </a:pPr>
                <a:endParaRPr lang="en-GB" sz="2300" dirty="0">
                  <a:solidFill>
                    <a:srgbClr val="0000FF"/>
                  </a:solidFill>
                </a:endParaRPr>
              </a:p>
              <a:p>
                <a:pPr marL="0" indent="0">
                  <a:buNone/>
                </a:pPr>
                <a:r>
                  <a:rPr lang="en-GB" sz="2300" dirty="0">
                    <a:solidFill>
                      <a:srgbClr val="0000FF"/>
                    </a:solidFill>
                  </a:rPr>
                  <a:t>For the </a:t>
                </a:r>
                <a:r>
                  <a:rPr lang="en-GB" sz="2300" b="1" dirty="0">
                    <a:solidFill>
                      <a:srgbClr val="FF0000"/>
                    </a:solidFill>
                  </a:rPr>
                  <a:t>Binomial distribution </a:t>
                </a:r>
                <a14:m>
                  <m:oMath xmlns:m="http://schemas.openxmlformats.org/officeDocument/2006/math">
                    <m:r>
                      <a:rPr lang="en-US" sz="23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𝑿</m:t>
                    </m:r>
                    <m:r>
                      <a:rPr lang="en-US" sz="23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n-US" sz="23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US" sz="23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3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sz="23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3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US" sz="23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300" dirty="0">
                    <a:solidFill>
                      <a:srgbClr val="0000FF"/>
                    </a:solidFill>
                  </a:rPr>
                  <a:t> we can find </a:t>
                </a:r>
                <a14:m>
                  <m:oMath xmlns:m="http://schemas.openxmlformats.org/officeDocument/2006/math">
                    <m:r>
                      <a:rPr lang="en-US" sz="23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𝑷</m:t>
                    </m:r>
                    <m:r>
                      <a:rPr lang="en-US" sz="23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3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𝑿</m:t>
                    </m:r>
                    <m:r>
                      <a:rPr lang="en-US" sz="23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3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3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300" b="1" dirty="0">
                    <a:solidFill>
                      <a:srgbClr val="FF0000"/>
                    </a:solidFill>
                  </a:rPr>
                  <a:t> </a:t>
                </a:r>
                <a:r>
                  <a:rPr lang="en-GB" sz="2300" dirty="0">
                    <a:solidFill>
                      <a:srgbClr val="0000FF"/>
                    </a:solidFill>
                  </a:rPr>
                  <a:t>using different sources including calculators or tables for various values of </a:t>
                </a:r>
                <a14:m>
                  <m:oMath xmlns:m="http://schemas.openxmlformats.org/officeDocument/2006/math">
                    <m:r>
                      <a:rPr lang="en-US" sz="23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sz="2300" dirty="0">
                    <a:solidFill>
                      <a:srgbClr val="0000FF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3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GB" sz="2300" dirty="0">
                    <a:solidFill>
                      <a:srgbClr val="0000FF"/>
                    </a:solidFill>
                  </a:rPr>
                  <a:t>.</a:t>
                </a:r>
              </a:p>
              <a:p>
                <a:endParaRPr lang="en-GB" sz="23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1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322438" y="2396701"/>
                <a:ext cx="4341059" cy="4213654"/>
              </a:xfrm>
              <a:blipFill>
                <a:blip r:embed="rId6"/>
                <a:stretch>
                  <a:fillRect l="-2107" t="-1881" r="-2388" b="-1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Rectangle 39">
            <a:extLst>
              <a:ext uri="{FF2B5EF4-FFF2-40B4-BE49-F238E27FC236}">
                <a16:creationId xmlns:a16="http://schemas.microsoft.com/office/drawing/2014/main" id="{0766FAE4-53E3-4B6B-A413-9CC194D2925D}"/>
              </a:ext>
            </a:extLst>
          </p:cNvPr>
          <p:cNvSpPr/>
          <p:nvPr/>
        </p:nvSpPr>
        <p:spPr>
          <a:xfrm>
            <a:off x="285124" y="2290457"/>
            <a:ext cx="4282724" cy="4319898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2">
                <a:extLst>
                  <a:ext uri="{FF2B5EF4-FFF2-40B4-BE49-F238E27FC236}">
                    <a16:creationId xmlns:a16="http://schemas.microsoft.com/office/drawing/2014/main" id="{D9A33B12-CEFA-4025-985D-97DB756A91F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36975768"/>
                  </p:ext>
                </p:extLst>
              </p:nvPr>
            </p:nvGraphicFramePr>
            <p:xfrm>
              <a:off x="5572747" y="2739417"/>
              <a:ext cx="5887803" cy="2225040"/>
            </p:xfrm>
            <a:graphic>
              <a:graphicData uri="http://schemas.openxmlformats.org/drawingml/2006/table">
                <a:tbl>
                  <a:tblPr firstRow="1" bandRow="1">
                    <a:tableStyleId>{793D81CF-94F2-401A-BA57-92F5A7B2D0C5}</a:tableStyleId>
                  </a:tblPr>
                  <a:tblGrid>
                    <a:gridCol w="2327069">
                      <a:extLst>
                        <a:ext uri="{9D8B030D-6E8A-4147-A177-3AD203B41FA5}">
                          <a16:colId xmlns:a16="http://schemas.microsoft.com/office/drawing/2014/main" val="3971031255"/>
                        </a:ext>
                      </a:extLst>
                    </a:gridCol>
                    <a:gridCol w="1598133">
                      <a:extLst>
                        <a:ext uri="{9D8B030D-6E8A-4147-A177-3AD203B41FA5}">
                          <a16:colId xmlns:a16="http://schemas.microsoft.com/office/drawing/2014/main" val="2812394928"/>
                        </a:ext>
                      </a:extLst>
                    </a:gridCol>
                    <a:gridCol w="1962601">
                      <a:extLst>
                        <a:ext uri="{9D8B030D-6E8A-4147-A177-3AD203B41FA5}">
                          <a16:colId xmlns:a16="http://schemas.microsoft.com/office/drawing/2014/main" val="55565025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Phrase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Meaning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Calculation</a:t>
                          </a: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21800994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 no more than 5 …</a:t>
                          </a:r>
                        </a:p>
                      </a:txBody>
                      <a:tcPr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≤5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 rowSpan="3">
                      <a:txBody>
                        <a:bodyPr/>
                        <a:lstStyle/>
                        <a:p>
                          <a:pPr algn="ctr"/>
                          <a:br>
                            <a:rPr lang="en-US" b="0" i="1" dirty="0">
                              <a:latin typeface="Cambria Math" panose="02040503050406030204" pitchFamily="18" charset="0"/>
                            </a:rPr>
                          </a:b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≤5)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70480804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 fewer than 6 …</a:t>
                          </a:r>
                        </a:p>
                      </a:txBody>
                      <a:tcPr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&lt;6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≤5)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8803240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 at most 5 …</a:t>
                          </a:r>
                        </a:p>
                      </a:txBody>
                      <a:tcPr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≤5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≤5)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70190729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noFill/>
                      </a:tcPr>
                    </a:tc>
                    <a:tc rowSpan="2">
                      <a:txBody>
                        <a:bodyPr/>
                        <a:lstStyle/>
                        <a:p>
                          <a:pPr algn="ctr"/>
                          <a:endParaRPr lang="en-US" b="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69297323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≤9)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0152105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2">
                <a:extLst>
                  <a:ext uri="{FF2B5EF4-FFF2-40B4-BE49-F238E27FC236}">
                    <a16:creationId xmlns:a16="http://schemas.microsoft.com/office/drawing/2014/main" id="{D9A33B12-CEFA-4025-985D-97DB756A91F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36975768"/>
                  </p:ext>
                </p:extLst>
              </p:nvPr>
            </p:nvGraphicFramePr>
            <p:xfrm>
              <a:off x="5572747" y="2739417"/>
              <a:ext cx="5887803" cy="2225040"/>
            </p:xfrm>
            <a:graphic>
              <a:graphicData uri="http://schemas.openxmlformats.org/drawingml/2006/table">
                <a:tbl>
                  <a:tblPr firstRow="1" bandRow="1">
                    <a:tableStyleId>{793D81CF-94F2-401A-BA57-92F5A7B2D0C5}</a:tableStyleId>
                  </a:tblPr>
                  <a:tblGrid>
                    <a:gridCol w="2327069">
                      <a:extLst>
                        <a:ext uri="{9D8B030D-6E8A-4147-A177-3AD203B41FA5}">
                          <a16:colId xmlns:a16="http://schemas.microsoft.com/office/drawing/2014/main" val="3971031255"/>
                        </a:ext>
                      </a:extLst>
                    </a:gridCol>
                    <a:gridCol w="1598133">
                      <a:extLst>
                        <a:ext uri="{9D8B030D-6E8A-4147-A177-3AD203B41FA5}">
                          <a16:colId xmlns:a16="http://schemas.microsoft.com/office/drawing/2014/main" val="2812394928"/>
                        </a:ext>
                      </a:extLst>
                    </a:gridCol>
                    <a:gridCol w="1962601">
                      <a:extLst>
                        <a:ext uri="{9D8B030D-6E8A-4147-A177-3AD203B41FA5}">
                          <a16:colId xmlns:a16="http://schemas.microsoft.com/office/drawing/2014/main" val="55565025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Phrase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Meaning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Calculation</a:t>
                          </a: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21800994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 no more than 5 …</a:t>
                          </a:r>
                        </a:p>
                      </a:txBody>
                      <a:tcPr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7"/>
                          <a:stretch>
                            <a:fillRect l="-145627" t="-108197" r="-123194" b="-403279"/>
                          </a:stretch>
                        </a:blipFill>
                      </a:tcPr>
                    </a:tc>
                    <a:tc rowSpan="3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200621" t="-36066" r="-621" b="-6776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0480804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 fewer than 6 …</a:t>
                          </a:r>
                        </a:p>
                      </a:txBody>
                      <a:tcPr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7"/>
                          <a:stretch>
                            <a:fillRect l="-145627" t="-208197" r="-123194" b="-303279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pPr/>
                          <a14:m xmlns:a14="http://schemas.microsoft.com/office/drawing/2010/main"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≤5)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8803240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 at most 5 …</a:t>
                          </a:r>
                        </a:p>
                      </a:txBody>
                      <a:tcPr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7"/>
                          <a:stretch>
                            <a:fillRect l="-145627" t="-308197" r="-123194" b="-203279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pPr/>
                          <a14:m xmlns:a14="http://schemas.microsoft.com/office/drawing/2010/main"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≤5)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70190729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noFill/>
                      </a:tcPr>
                    </a:tc>
                    <a:tc rowSpan="2">
                      <a:txBody>
                        <a:bodyPr/>
                        <a:lstStyle/>
                        <a:p>
                          <a:pPr algn="ctr"/>
                          <a:endParaRPr lang="en-US" b="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69297323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pPr/>
                          <a14:m xmlns:a14="http://schemas.microsoft.com/office/drawing/2010/main"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≤9)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01521050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4" name="Rectangle 13">
            <a:extLst>
              <a:ext uri="{FF2B5EF4-FFF2-40B4-BE49-F238E27FC236}">
                <a16:creationId xmlns:a16="http://schemas.microsoft.com/office/drawing/2014/main" id="{96D94EF4-F2AC-4383-ADFD-A8FF1452D755}"/>
              </a:ext>
            </a:extLst>
          </p:cNvPr>
          <p:cNvSpPr/>
          <p:nvPr/>
        </p:nvSpPr>
        <p:spPr>
          <a:xfrm>
            <a:off x="10865414" y="5821680"/>
            <a:ext cx="1495073" cy="118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CF2F180-23C0-0CB3-D67C-A8EFF9A800E9}"/>
              </a:ext>
            </a:extLst>
          </p:cNvPr>
          <p:cNvGrpSpPr/>
          <p:nvPr/>
        </p:nvGrpSpPr>
        <p:grpSpPr>
          <a:xfrm>
            <a:off x="-16643" y="-26916"/>
            <a:ext cx="12208643" cy="2320319"/>
            <a:chOff x="-16643" y="-26916"/>
            <a:chExt cx="12208643" cy="2320319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C6E41A8C-51D4-400C-904D-522DD4CF5E94}"/>
                </a:ext>
              </a:extLst>
            </p:cNvPr>
            <p:cNvSpPr/>
            <p:nvPr/>
          </p:nvSpPr>
          <p:spPr>
            <a:xfrm>
              <a:off x="-16643" y="1"/>
              <a:ext cx="5215261" cy="2293402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E6E7CBF-A20F-9594-838E-4B86F5A8DA78}"/>
                </a:ext>
              </a:extLst>
            </p:cNvPr>
            <p:cNvSpPr/>
            <p:nvPr/>
          </p:nvSpPr>
          <p:spPr>
            <a:xfrm>
              <a:off x="5072743" y="-26916"/>
              <a:ext cx="7119257" cy="1166743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778569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846"/>
    </mc:Choice>
    <mc:Fallback xmlns="">
      <p:transition spd="slow" advTm="14846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0713014" y="5669280"/>
            <a:ext cx="1495073" cy="118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4023360" y="5374050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BF2FE4CF-B9E3-44FE-92B3-D106DE1AE8DA}"/>
              </a:ext>
            </a:extLst>
          </p:cNvPr>
          <p:cNvSpPr txBox="1">
            <a:spLocks/>
          </p:cNvSpPr>
          <p:nvPr/>
        </p:nvSpPr>
        <p:spPr>
          <a:xfrm>
            <a:off x="5303634" y="1551447"/>
            <a:ext cx="6591322" cy="54039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accent4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accent4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accent4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100" dirty="0">
                <a:solidFill>
                  <a:srgbClr val="0000FF"/>
                </a:solidFill>
              </a:rPr>
              <a:t>It is crucial, when answering probability questions, to interpret phrases correctly.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100" dirty="0">
                <a:solidFill>
                  <a:srgbClr val="0000FF"/>
                </a:solidFill>
              </a:rPr>
              <a:t>The following table gives a few examples:</a:t>
            </a:r>
            <a:endParaRPr lang="en-GB" sz="2100" dirty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GB" sz="2100" dirty="0">
              <a:solidFill>
                <a:srgbClr val="0000FF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 rot="-360000">
            <a:off x="39920" y="867051"/>
            <a:ext cx="5317077" cy="1042492"/>
          </a:xfrm>
        </p:spPr>
        <p:txBody>
          <a:bodyPr>
            <a:normAutofit/>
          </a:bodyPr>
          <a:lstStyle/>
          <a:p>
            <a:r>
              <a:rPr lang="en-GB" sz="2900" dirty="0"/>
              <a:t>The Binomial Distribution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5"/>
          </p:nvPr>
        </p:nvSpPr>
        <p:spPr>
          <a:xfrm>
            <a:off x="5349666" y="451447"/>
            <a:ext cx="6786280" cy="608561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CUMULATIVE PROBABILITIES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idx="13"/>
          </p:nvPr>
        </p:nvSpPr>
        <p:spPr>
          <a:xfrm>
            <a:off x="5303634" y="963700"/>
            <a:ext cx="6591322" cy="600075"/>
          </a:xfrm>
        </p:spPr>
        <p:txBody>
          <a:bodyPr>
            <a:normAutofit/>
          </a:bodyPr>
          <a:lstStyle/>
          <a:p>
            <a:r>
              <a:rPr lang="en-GB" dirty="0"/>
              <a:t>Phrase Interpretation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2"/>
              <p:cNvSpPr>
                <a:spLocks noGrp="1"/>
              </p:cNvSpPr>
              <p:nvPr>
                <p:ph sz="half" idx="2"/>
              </p:nvPr>
            </p:nvSpPr>
            <p:spPr>
              <a:xfrm>
                <a:off x="322438" y="2396701"/>
                <a:ext cx="4341059" cy="4213654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GB" sz="2300" dirty="0">
                    <a:solidFill>
                      <a:srgbClr val="0000FF"/>
                    </a:solidFill>
                  </a:rPr>
                  <a:t>For a random variable </a:t>
                </a:r>
                <a14:m>
                  <m:oMath xmlns:m="http://schemas.openxmlformats.org/officeDocument/2006/math">
                    <m:r>
                      <a:rPr lang="en-GB" sz="23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GB" sz="2300" dirty="0">
                    <a:solidFill>
                      <a:srgbClr val="0000FF"/>
                    </a:solidFill>
                  </a:rPr>
                  <a:t> a </a:t>
                </a:r>
                <a:r>
                  <a:rPr lang="en-GB" sz="2300" b="1" dirty="0">
                    <a:solidFill>
                      <a:srgbClr val="FF0000"/>
                    </a:solidFill>
                  </a:rPr>
                  <a:t>cumulative probability function</a:t>
                </a:r>
                <a:r>
                  <a:rPr lang="en-GB" sz="2300" dirty="0">
                    <a:solidFill>
                      <a:srgbClr val="0000FF"/>
                    </a:solidFill>
                  </a:rPr>
                  <a:t> gives the sum of all the individual probabilities up to and including the given value of </a:t>
                </a:r>
                <a14:m>
                  <m:oMath xmlns:m="http://schemas.openxmlformats.org/officeDocument/2006/math">
                    <m:r>
                      <a:rPr lang="en-US" sz="23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300" dirty="0">
                    <a:solidFill>
                      <a:srgbClr val="0000FF"/>
                    </a:solidFill>
                  </a:rPr>
                  <a:t> in the calculation for </a:t>
                </a:r>
                <a14:m>
                  <m:oMath xmlns:m="http://schemas.openxmlformats.org/officeDocument/2006/math">
                    <m:r>
                      <a:rPr lang="en-US" sz="23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3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3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3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3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3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300" dirty="0">
                    <a:solidFill>
                      <a:srgbClr val="0000FF"/>
                    </a:solidFill>
                  </a:rPr>
                  <a:t>.</a:t>
                </a:r>
              </a:p>
              <a:p>
                <a:pPr marL="0" indent="0">
                  <a:buNone/>
                </a:pPr>
                <a:endParaRPr lang="en-GB" sz="2300" dirty="0">
                  <a:solidFill>
                    <a:srgbClr val="0000FF"/>
                  </a:solidFill>
                </a:endParaRPr>
              </a:p>
              <a:p>
                <a:pPr marL="0" indent="0">
                  <a:buNone/>
                </a:pPr>
                <a:r>
                  <a:rPr lang="en-GB" sz="2300" dirty="0">
                    <a:solidFill>
                      <a:srgbClr val="0000FF"/>
                    </a:solidFill>
                  </a:rPr>
                  <a:t>For the </a:t>
                </a:r>
                <a:r>
                  <a:rPr lang="en-GB" sz="2300" b="1" dirty="0">
                    <a:solidFill>
                      <a:srgbClr val="FF0000"/>
                    </a:solidFill>
                  </a:rPr>
                  <a:t>Binomial distribution </a:t>
                </a:r>
                <a14:m>
                  <m:oMath xmlns:m="http://schemas.openxmlformats.org/officeDocument/2006/math">
                    <m:r>
                      <a:rPr lang="en-US" sz="23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𝑿</m:t>
                    </m:r>
                    <m:r>
                      <a:rPr lang="en-US" sz="23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n-US" sz="23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US" sz="23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3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sz="23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3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US" sz="23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300" dirty="0">
                    <a:solidFill>
                      <a:srgbClr val="0000FF"/>
                    </a:solidFill>
                  </a:rPr>
                  <a:t> we can find </a:t>
                </a:r>
                <a14:m>
                  <m:oMath xmlns:m="http://schemas.openxmlformats.org/officeDocument/2006/math">
                    <m:r>
                      <a:rPr lang="en-US" sz="23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𝑷</m:t>
                    </m:r>
                    <m:r>
                      <a:rPr lang="en-US" sz="23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3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𝑿</m:t>
                    </m:r>
                    <m:r>
                      <a:rPr lang="en-US" sz="23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3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3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300" b="1" dirty="0">
                    <a:solidFill>
                      <a:srgbClr val="FF0000"/>
                    </a:solidFill>
                  </a:rPr>
                  <a:t> </a:t>
                </a:r>
                <a:r>
                  <a:rPr lang="en-GB" sz="2300" dirty="0">
                    <a:solidFill>
                      <a:srgbClr val="0000FF"/>
                    </a:solidFill>
                  </a:rPr>
                  <a:t>using different sources including calculators or tables for various values of </a:t>
                </a:r>
                <a14:m>
                  <m:oMath xmlns:m="http://schemas.openxmlformats.org/officeDocument/2006/math">
                    <m:r>
                      <a:rPr lang="en-US" sz="23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sz="2300" dirty="0">
                    <a:solidFill>
                      <a:srgbClr val="0000FF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3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GB" sz="2300" dirty="0">
                    <a:solidFill>
                      <a:srgbClr val="0000FF"/>
                    </a:solidFill>
                  </a:rPr>
                  <a:t>.</a:t>
                </a:r>
              </a:p>
              <a:p>
                <a:endParaRPr lang="en-GB" sz="23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1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322438" y="2396701"/>
                <a:ext cx="4341059" cy="4213654"/>
              </a:xfrm>
              <a:blipFill>
                <a:blip r:embed="rId6"/>
                <a:stretch>
                  <a:fillRect l="-2107" t="-1881" r="-2388" b="-1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Rectangle 39">
            <a:extLst>
              <a:ext uri="{FF2B5EF4-FFF2-40B4-BE49-F238E27FC236}">
                <a16:creationId xmlns:a16="http://schemas.microsoft.com/office/drawing/2014/main" id="{0766FAE4-53E3-4B6B-A413-9CC194D2925D}"/>
              </a:ext>
            </a:extLst>
          </p:cNvPr>
          <p:cNvSpPr/>
          <p:nvPr/>
        </p:nvSpPr>
        <p:spPr>
          <a:xfrm>
            <a:off x="285124" y="2290457"/>
            <a:ext cx="4282724" cy="4319898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2">
                <a:extLst>
                  <a:ext uri="{FF2B5EF4-FFF2-40B4-BE49-F238E27FC236}">
                    <a16:creationId xmlns:a16="http://schemas.microsoft.com/office/drawing/2014/main" id="{D9A33B12-CEFA-4025-985D-97DB756A91F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32737332"/>
                  </p:ext>
                </p:extLst>
              </p:nvPr>
            </p:nvGraphicFramePr>
            <p:xfrm>
              <a:off x="5572747" y="2739417"/>
              <a:ext cx="5887803" cy="2225040"/>
            </p:xfrm>
            <a:graphic>
              <a:graphicData uri="http://schemas.openxmlformats.org/drawingml/2006/table">
                <a:tbl>
                  <a:tblPr firstRow="1" bandRow="1">
                    <a:tableStyleId>{793D81CF-94F2-401A-BA57-92F5A7B2D0C5}</a:tableStyleId>
                  </a:tblPr>
                  <a:tblGrid>
                    <a:gridCol w="2327069">
                      <a:extLst>
                        <a:ext uri="{9D8B030D-6E8A-4147-A177-3AD203B41FA5}">
                          <a16:colId xmlns:a16="http://schemas.microsoft.com/office/drawing/2014/main" val="3971031255"/>
                        </a:ext>
                      </a:extLst>
                    </a:gridCol>
                    <a:gridCol w="1598133">
                      <a:extLst>
                        <a:ext uri="{9D8B030D-6E8A-4147-A177-3AD203B41FA5}">
                          <a16:colId xmlns:a16="http://schemas.microsoft.com/office/drawing/2014/main" val="2812394928"/>
                        </a:ext>
                      </a:extLst>
                    </a:gridCol>
                    <a:gridCol w="1962601">
                      <a:extLst>
                        <a:ext uri="{9D8B030D-6E8A-4147-A177-3AD203B41FA5}">
                          <a16:colId xmlns:a16="http://schemas.microsoft.com/office/drawing/2014/main" val="55565025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Phrase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Meaning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Calculation</a:t>
                          </a: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21800994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 no more than 5 …</a:t>
                          </a:r>
                        </a:p>
                      </a:txBody>
                      <a:tcPr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≤5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 rowSpan="3">
                      <a:txBody>
                        <a:bodyPr/>
                        <a:lstStyle/>
                        <a:p>
                          <a:pPr algn="ctr"/>
                          <a:br>
                            <a:rPr lang="en-US" b="0" i="1" dirty="0">
                              <a:latin typeface="Cambria Math" panose="02040503050406030204" pitchFamily="18" charset="0"/>
                            </a:rPr>
                          </a:b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≤5)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70480804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 fewer than 6 …</a:t>
                          </a:r>
                        </a:p>
                      </a:txBody>
                      <a:tcPr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&lt;6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≤5)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8803240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 at most 5 …</a:t>
                          </a:r>
                        </a:p>
                      </a:txBody>
                      <a:tcPr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≤5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≤5)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70190729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 at least 10 …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≥10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noFill/>
                      </a:tcPr>
                    </a:tc>
                    <a:tc rowSpan="2">
                      <a:txBody>
                        <a:bodyPr/>
                        <a:lstStyle/>
                        <a:p>
                          <a:pPr algn="ctr"/>
                          <a:endParaRPr lang="en-US" b="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69297323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≤9)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0152105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2">
                <a:extLst>
                  <a:ext uri="{FF2B5EF4-FFF2-40B4-BE49-F238E27FC236}">
                    <a16:creationId xmlns:a16="http://schemas.microsoft.com/office/drawing/2014/main" id="{D9A33B12-CEFA-4025-985D-97DB756A91F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32737332"/>
                  </p:ext>
                </p:extLst>
              </p:nvPr>
            </p:nvGraphicFramePr>
            <p:xfrm>
              <a:off x="5572747" y="2739417"/>
              <a:ext cx="5887803" cy="2225040"/>
            </p:xfrm>
            <a:graphic>
              <a:graphicData uri="http://schemas.openxmlformats.org/drawingml/2006/table">
                <a:tbl>
                  <a:tblPr firstRow="1" bandRow="1">
                    <a:tableStyleId>{793D81CF-94F2-401A-BA57-92F5A7B2D0C5}</a:tableStyleId>
                  </a:tblPr>
                  <a:tblGrid>
                    <a:gridCol w="2327069">
                      <a:extLst>
                        <a:ext uri="{9D8B030D-6E8A-4147-A177-3AD203B41FA5}">
                          <a16:colId xmlns:a16="http://schemas.microsoft.com/office/drawing/2014/main" val="3971031255"/>
                        </a:ext>
                      </a:extLst>
                    </a:gridCol>
                    <a:gridCol w="1598133">
                      <a:extLst>
                        <a:ext uri="{9D8B030D-6E8A-4147-A177-3AD203B41FA5}">
                          <a16:colId xmlns:a16="http://schemas.microsoft.com/office/drawing/2014/main" val="2812394928"/>
                        </a:ext>
                      </a:extLst>
                    </a:gridCol>
                    <a:gridCol w="1962601">
                      <a:extLst>
                        <a:ext uri="{9D8B030D-6E8A-4147-A177-3AD203B41FA5}">
                          <a16:colId xmlns:a16="http://schemas.microsoft.com/office/drawing/2014/main" val="55565025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Phrase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Meaning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Calculation</a:t>
                          </a: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21800994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 no more than 5 …</a:t>
                          </a:r>
                        </a:p>
                      </a:txBody>
                      <a:tcPr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7"/>
                          <a:stretch>
                            <a:fillRect l="-145627" t="-108197" r="-123194" b="-403279"/>
                          </a:stretch>
                        </a:blipFill>
                      </a:tcPr>
                    </a:tc>
                    <a:tc rowSpan="3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200621" t="-36066" r="-621" b="-6776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0480804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 fewer than 6 …</a:t>
                          </a:r>
                        </a:p>
                      </a:txBody>
                      <a:tcPr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7"/>
                          <a:stretch>
                            <a:fillRect l="-145627" t="-208197" r="-123194" b="-303279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pPr/>
                          <a14:m xmlns:a14="http://schemas.microsoft.com/office/drawing/2010/main"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≤5)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8803240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 at most 5 …</a:t>
                          </a:r>
                        </a:p>
                      </a:txBody>
                      <a:tcPr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7"/>
                          <a:stretch>
                            <a:fillRect l="-145627" t="-308197" r="-123194" b="-203279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pPr/>
                          <a14:m xmlns:a14="http://schemas.microsoft.com/office/drawing/2010/main"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≤5)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70190729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 at least 10 …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7"/>
                          <a:stretch>
                            <a:fillRect l="-145627" t="-408197" r="-123194" b="-103279"/>
                          </a:stretch>
                        </a:blipFill>
                      </a:tcPr>
                    </a:tc>
                    <a:tc rowSpan="2">
                      <a:txBody>
                        <a:bodyPr/>
                        <a:lstStyle/>
                        <a:p>
                          <a:pPr algn="ctr"/>
                          <a:endParaRPr lang="en-US" b="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69297323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pPr/>
                          <a14:m xmlns:a14="http://schemas.microsoft.com/office/drawing/2010/main"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≤9)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01521050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4" name="Rectangle 13">
            <a:extLst>
              <a:ext uri="{FF2B5EF4-FFF2-40B4-BE49-F238E27FC236}">
                <a16:creationId xmlns:a16="http://schemas.microsoft.com/office/drawing/2014/main" id="{96D94EF4-F2AC-4383-ADFD-A8FF1452D755}"/>
              </a:ext>
            </a:extLst>
          </p:cNvPr>
          <p:cNvSpPr/>
          <p:nvPr/>
        </p:nvSpPr>
        <p:spPr>
          <a:xfrm>
            <a:off x="10865414" y="5821680"/>
            <a:ext cx="1495073" cy="118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E2194E0-DD18-8454-6F84-4104BA44B78B}"/>
              </a:ext>
            </a:extLst>
          </p:cNvPr>
          <p:cNvGrpSpPr/>
          <p:nvPr/>
        </p:nvGrpSpPr>
        <p:grpSpPr>
          <a:xfrm>
            <a:off x="-16643" y="-26916"/>
            <a:ext cx="12208643" cy="2320319"/>
            <a:chOff x="-16643" y="-26916"/>
            <a:chExt cx="12208643" cy="2320319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8F9EAE41-D574-9142-B7DB-C5133455620F}"/>
                </a:ext>
              </a:extLst>
            </p:cNvPr>
            <p:cNvSpPr/>
            <p:nvPr/>
          </p:nvSpPr>
          <p:spPr>
            <a:xfrm>
              <a:off x="-16643" y="1"/>
              <a:ext cx="5215261" cy="2293402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FC013AA-3FA9-357A-12FB-988393AECFF4}"/>
                </a:ext>
              </a:extLst>
            </p:cNvPr>
            <p:cNvSpPr/>
            <p:nvPr/>
          </p:nvSpPr>
          <p:spPr>
            <a:xfrm>
              <a:off x="5072743" y="-26916"/>
              <a:ext cx="7119257" cy="1166743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99232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901"/>
    </mc:Choice>
    <mc:Fallback xmlns="">
      <p:transition spd="slow" advTm="9901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0713014" y="5669280"/>
            <a:ext cx="1495073" cy="118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4023360" y="5374050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BF2FE4CF-B9E3-44FE-92B3-D106DE1AE8DA}"/>
              </a:ext>
            </a:extLst>
          </p:cNvPr>
          <p:cNvSpPr txBox="1">
            <a:spLocks/>
          </p:cNvSpPr>
          <p:nvPr/>
        </p:nvSpPr>
        <p:spPr>
          <a:xfrm>
            <a:off x="5303634" y="1551447"/>
            <a:ext cx="6591322" cy="54039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accent4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accent4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accent4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100" dirty="0">
                <a:solidFill>
                  <a:srgbClr val="0000FF"/>
                </a:solidFill>
              </a:rPr>
              <a:t>It is crucial, when answering probability questions, to interpret phrases correctly.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100" dirty="0">
                <a:solidFill>
                  <a:srgbClr val="0000FF"/>
                </a:solidFill>
              </a:rPr>
              <a:t>The following table gives a few examples:</a:t>
            </a:r>
            <a:endParaRPr lang="en-GB" sz="2100" dirty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GB" sz="2100" dirty="0">
              <a:solidFill>
                <a:srgbClr val="0000FF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 rot="-360000">
            <a:off x="39920" y="867051"/>
            <a:ext cx="5317077" cy="1042492"/>
          </a:xfrm>
        </p:spPr>
        <p:txBody>
          <a:bodyPr>
            <a:normAutofit/>
          </a:bodyPr>
          <a:lstStyle/>
          <a:p>
            <a:r>
              <a:rPr lang="en-GB" sz="2900" dirty="0"/>
              <a:t>The Binomial Distribution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5"/>
          </p:nvPr>
        </p:nvSpPr>
        <p:spPr>
          <a:xfrm>
            <a:off x="5349666" y="451447"/>
            <a:ext cx="6786280" cy="608561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CUMULATIVE PROBABILITIES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idx="13"/>
          </p:nvPr>
        </p:nvSpPr>
        <p:spPr>
          <a:xfrm>
            <a:off x="5303634" y="963700"/>
            <a:ext cx="6591322" cy="600075"/>
          </a:xfrm>
        </p:spPr>
        <p:txBody>
          <a:bodyPr>
            <a:normAutofit/>
          </a:bodyPr>
          <a:lstStyle/>
          <a:p>
            <a:r>
              <a:rPr lang="en-GB" dirty="0"/>
              <a:t>Phrase Interpretation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2"/>
              <p:cNvSpPr>
                <a:spLocks noGrp="1"/>
              </p:cNvSpPr>
              <p:nvPr>
                <p:ph sz="half" idx="2"/>
              </p:nvPr>
            </p:nvSpPr>
            <p:spPr>
              <a:xfrm>
                <a:off x="322438" y="2396701"/>
                <a:ext cx="4341059" cy="4213654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GB" sz="2300" dirty="0">
                    <a:solidFill>
                      <a:srgbClr val="0000FF"/>
                    </a:solidFill>
                  </a:rPr>
                  <a:t>For a random variable </a:t>
                </a:r>
                <a14:m>
                  <m:oMath xmlns:m="http://schemas.openxmlformats.org/officeDocument/2006/math">
                    <m:r>
                      <a:rPr lang="en-GB" sz="23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GB" sz="2300" dirty="0">
                    <a:solidFill>
                      <a:srgbClr val="0000FF"/>
                    </a:solidFill>
                  </a:rPr>
                  <a:t> a </a:t>
                </a:r>
                <a:r>
                  <a:rPr lang="en-GB" sz="2300" b="1" dirty="0">
                    <a:solidFill>
                      <a:srgbClr val="FF0000"/>
                    </a:solidFill>
                  </a:rPr>
                  <a:t>cumulative probability function</a:t>
                </a:r>
                <a:r>
                  <a:rPr lang="en-GB" sz="2300" dirty="0">
                    <a:solidFill>
                      <a:srgbClr val="0000FF"/>
                    </a:solidFill>
                  </a:rPr>
                  <a:t> gives the sum of all the individual probabilities up to and including the given value of </a:t>
                </a:r>
                <a14:m>
                  <m:oMath xmlns:m="http://schemas.openxmlformats.org/officeDocument/2006/math">
                    <m:r>
                      <a:rPr lang="en-US" sz="23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300" dirty="0">
                    <a:solidFill>
                      <a:srgbClr val="0000FF"/>
                    </a:solidFill>
                  </a:rPr>
                  <a:t> in the calculation for </a:t>
                </a:r>
                <a14:m>
                  <m:oMath xmlns:m="http://schemas.openxmlformats.org/officeDocument/2006/math">
                    <m:r>
                      <a:rPr lang="en-US" sz="23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3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3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3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3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3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300" dirty="0">
                    <a:solidFill>
                      <a:srgbClr val="0000FF"/>
                    </a:solidFill>
                  </a:rPr>
                  <a:t>.</a:t>
                </a:r>
              </a:p>
              <a:p>
                <a:pPr marL="0" indent="0">
                  <a:buNone/>
                </a:pPr>
                <a:endParaRPr lang="en-GB" sz="2300" dirty="0">
                  <a:solidFill>
                    <a:srgbClr val="0000FF"/>
                  </a:solidFill>
                </a:endParaRPr>
              </a:p>
              <a:p>
                <a:pPr marL="0" indent="0">
                  <a:buNone/>
                </a:pPr>
                <a:r>
                  <a:rPr lang="en-GB" sz="2300" dirty="0">
                    <a:solidFill>
                      <a:srgbClr val="0000FF"/>
                    </a:solidFill>
                  </a:rPr>
                  <a:t>For the </a:t>
                </a:r>
                <a:r>
                  <a:rPr lang="en-GB" sz="2300" b="1" dirty="0">
                    <a:solidFill>
                      <a:srgbClr val="FF0000"/>
                    </a:solidFill>
                  </a:rPr>
                  <a:t>Binomial distribution </a:t>
                </a:r>
                <a14:m>
                  <m:oMath xmlns:m="http://schemas.openxmlformats.org/officeDocument/2006/math">
                    <m:r>
                      <a:rPr lang="en-US" sz="23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𝑿</m:t>
                    </m:r>
                    <m:r>
                      <a:rPr lang="en-US" sz="23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n-US" sz="23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US" sz="23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3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sz="23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3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US" sz="23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300" dirty="0">
                    <a:solidFill>
                      <a:srgbClr val="0000FF"/>
                    </a:solidFill>
                  </a:rPr>
                  <a:t> we can find </a:t>
                </a:r>
                <a14:m>
                  <m:oMath xmlns:m="http://schemas.openxmlformats.org/officeDocument/2006/math">
                    <m:r>
                      <a:rPr lang="en-US" sz="23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𝑷</m:t>
                    </m:r>
                    <m:r>
                      <a:rPr lang="en-US" sz="23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3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𝑿</m:t>
                    </m:r>
                    <m:r>
                      <a:rPr lang="en-US" sz="23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3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3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300" b="1" dirty="0">
                    <a:solidFill>
                      <a:srgbClr val="FF0000"/>
                    </a:solidFill>
                  </a:rPr>
                  <a:t> </a:t>
                </a:r>
                <a:r>
                  <a:rPr lang="en-GB" sz="2300" dirty="0">
                    <a:solidFill>
                      <a:srgbClr val="0000FF"/>
                    </a:solidFill>
                  </a:rPr>
                  <a:t>using different sources including calculators or tables for various values of </a:t>
                </a:r>
                <a14:m>
                  <m:oMath xmlns:m="http://schemas.openxmlformats.org/officeDocument/2006/math">
                    <m:r>
                      <a:rPr lang="en-US" sz="23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sz="2300" dirty="0">
                    <a:solidFill>
                      <a:srgbClr val="0000FF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3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GB" sz="2300" dirty="0">
                    <a:solidFill>
                      <a:srgbClr val="0000FF"/>
                    </a:solidFill>
                  </a:rPr>
                  <a:t>.</a:t>
                </a:r>
              </a:p>
              <a:p>
                <a:endParaRPr lang="en-GB" sz="23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1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322438" y="2396701"/>
                <a:ext cx="4341059" cy="4213654"/>
              </a:xfrm>
              <a:blipFill>
                <a:blip r:embed="rId6"/>
                <a:stretch>
                  <a:fillRect l="-2107" t="-1881" r="-2388" b="-1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Rectangle 39">
            <a:extLst>
              <a:ext uri="{FF2B5EF4-FFF2-40B4-BE49-F238E27FC236}">
                <a16:creationId xmlns:a16="http://schemas.microsoft.com/office/drawing/2014/main" id="{0766FAE4-53E3-4B6B-A413-9CC194D2925D}"/>
              </a:ext>
            </a:extLst>
          </p:cNvPr>
          <p:cNvSpPr/>
          <p:nvPr/>
        </p:nvSpPr>
        <p:spPr>
          <a:xfrm>
            <a:off x="285124" y="2290457"/>
            <a:ext cx="4282724" cy="4319898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2">
                <a:extLst>
                  <a:ext uri="{FF2B5EF4-FFF2-40B4-BE49-F238E27FC236}">
                    <a16:creationId xmlns:a16="http://schemas.microsoft.com/office/drawing/2014/main" id="{D9A33B12-CEFA-4025-985D-97DB756A91F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72285884"/>
                  </p:ext>
                </p:extLst>
              </p:nvPr>
            </p:nvGraphicFramePr>
            <p:xfrm>
              <a:off x="5572747" y="2739417"/>
              <a:ext cx="5887803" cy="2225040"/>
            </p:xfrm>
            <a:graphic>
              <a:graphicData uri="http://schemas.openxmlformats.org/drawingml/2006/table">
                <a:tbl>
                  <a:tblPr firstRow="1" bandRow="1">
                    <a:tableStyleId>{793D81CF-94F2-401A-BA57-92F5A7B2D0C5}</a:tableStyleId>
                  </a:tblPr>
                  <a:tblGrid>
                    <a:gridCol w="2327069">
                      <a:extLst>
                        <a:ext uri="{9D8B030D-6E8A-4147-A177-3AD203B41FA5}">
                          <a16:colId xmlns:a16="http://schemas.microsoft.com/office/drawing/2014/main" val="3971031255"/>
                        </a:ext>
                      </a:extLst>
                    </a:gridCol>
                    <a:gridCol w="1598133">
                      <a:extLst>
                        <a:ext uri="{9D8B030D-6E8A-4147-A177-3AD203B41FA5}">
                          <a16:colId xmlns:a16="http://schemas.microsoft.com/office/drawing/2014/main" val="2812394928"/>
                        </a:ext>
                      </a:extLst>
                    </a:gridCol>
                    <a:gridCol w="1962601">
                      <a:extLst>
                        <a:ext uri="{9D8B030D-6E8A-4147-A177-3AD203B41FA5}">
                          <a16:colId xmlns:a16="http://schemas.microsoft.com/office/drawing/2014/main" val="55565025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Phrase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Meaning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Calculation</a:t>
                          </a: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21800994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 no more than 5 …</a:t>
                          </a:r>
                        </a:p>
                      </a:txBody>
                      <a:tcPr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≤5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 rowSpan="3">
                      <a:txBody>
                        <a:bodyPr/>
                        <a:lstStyle/>
                        <a:p>
                          <a:pPr algn="ctr"/>
                          <a:br>
                            <a:rPr lang="en-US" b="0" i="1" dirty="0">
                              <a:latin typeface="Cambria Math" panose="02040503050406030204" pitchFamily="18" charset="0"/>
                            </a:rPr>
                          </a:b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≤5)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70480804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 fewer than 6 …</a:t>
                          </a:r>
                        </a:p>
                      </a:txBody>
                      <a:tcPr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&lt;6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≤5)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8803240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 at most 5 …</a:t>
                          </a:r>
                        </a:p>
                      </a:txBody>
                      <a:tcPr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≤5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≤5)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70190729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 at least 10 …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≥10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noFill/>
                      </a:tcPr>
                    </a:tc>
                    <a:tc rowSpan="2"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≤9)</m:t>
                                </m:r>
                              </m:oMath>
                            </m:oMathPara>
                          </a14:m>
                          <a:endParaRPr lang="en-US" b="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69297323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≤9)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0152105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2">
                <a:extLst>
                  <a:ext uri="{FF2B5EF4-FFF2-40B4-BE49-F238E27FC236}">
                    <a16:creationId xmlns:a16="http://schemas.microsoft.com/office/drawing/2014/main" id="{D9A33B12-CEFA-4025-985D-97DB756A91F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72285884"/>
                  </p:ext>
                </p:extLst>
              </p:nvPr>
            </p:nvGraphicFramePr>
            <p:xfrm>
              <a:off x="5572747" y="2739417"/>
              <a:ext cx="5887803" cy="2225040"/>
            </p:xfrm>
            <a:graphic>
              <a:graphicData uri="http://schemas.openxmlformats.org/drawingml/2006/table">
                <a:tbl>
                  <a:tblPr firstRow="1" bandRow="1">
                    <a:tableStyleId>{793D81CF-94F2-401A-BA57-92F5A7B2D0C5}</a:tableStyleId>
                  </a:tblPr>
                  <a:tblGrid>
                    <a:gridCol w="2327069">
                      <a:extLst>
                        <a:ext uri="{9D8B030D-6E8A-4147-A177-3AD203B41FA5}">
                          <a16:colId xmlns:a16="http://schemas.microsoft.com/office/drawing/2014/main" val="3971031255"/>
                        </a:ext>
                      </a:extLst>
                    </a:gridCol>
                    <a:gridCol w="1598133">
                      <a:extLst>
                        <a:ext uri="{9D8B030D-6E8A-4147-A177-3AD203B41FA5}">
                          <a16:colId xmlns:a16="http://schemas.microsoft.com/office/drawing/2014/main" val="2812394928"/>
                        </a:ext>
                      </a:extLst>
                    </a:gridCol>
                    <a:gridCol w="1962601">
                      <a:extLst>
                        <a:ext uri="{9D8B030D-6E8A-4147-A177-3AD203B41FA5}">
                          <a16:colId xmlns:a16="http://schemas.microsoft.com/office/drawing/2014/main" val="55565025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Phrase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Meaning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Calculation</a:t>
                          </a: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21800994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 no more than 5 …</a:t>
                          </a:r>
                        </a:p>
                      </a:txBody>
                      <a:tcPr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7"/>
                          <a:stretch>
                            <a:fillRect l="-145627" t="-108197" r="-123194" b="-403279"/>
                          </a:stretch>
                        </a:blipFill>
                      </a:tcPr>
                    </a:tc>
                    <a:tc rowSpan="3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200621" t="-36066" r="-621" b="-6776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0480804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 fewer than 6 …</a:t>
                          </a:r>
                        </a:p>
                      </a:txBody>
                      <a:tcPr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7"/>
                          <a:stretch>
                            <a:fillRect l="-145627" t="-208197" r="-123194" b="-303279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pPr/>
                          <a14:m xmlns:a14="http://schemas.microsoft.com/office/drawing/2010/main"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≤5)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8803240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 at most 5 …</a:t>
                          </a:r>
                        </a:p>
                      </a:txBody>
                      <a:tcPr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7"/>
                          <a:stretch>
                            <a:fillRect l="-145627" t="-308197" r="-123194" b="-203279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pPr/>
                          <a14:m xmlns:a14="http://schemas.microsoft.com/office/drawing/2010/main"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≤5)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70190729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 at least 10 …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7"/>
                          <a:stretch>
                            <a:fillRect l="-145627" t="-408197" r="-123194" b="-103279"/>
                          </a:stretch>
                        </a:blipFill>
                      </a:tcPr>
                    </a:tc>
                    <a:tc row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200621" t="-204098" r="-621" b="-163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9297323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pPr/>
                          <a14:m xmlns:a14="http://schemas.microsoft.com/office/drawing/2010/main"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≤9)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01521050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4" name="Rectangle 13">
            <a:extLst>
              <a:ext uri="{FF2B5EF4-FFF2-40B4-BE49-F238E27FC236}">
                <a16:creationId xmlns:a16="http://schemas.microsoft.com/office/drawing/2014/main" id="{96D94EF4-F2AC-4383-ADFD-A8FF1452D755}"/>
              </a:ext>
            </a:extLst>
          </p:cNvPr>
          <p:cNvSpPr/>
          <p:nvPr/>
        </p:nvSpPr>
        <p:spPr>
          <a:xfrm>
            <a:off x="10865414" y="5821680"/>
            <a:ext cx="1495073" cy="118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5FC2E1C-7401-3003-8536-C8039BF7FA86}"/>
              </a:ext>
            </a:extLst>
          </p:cNvPr>
          <p:cNvGrpSpPr/>
          <p:nvPr/>
        </p:nvGrpSpPr>
        <p:grpSpPr>
          <a:xfrm>
            <a:off x="-16643" y="-26916"/>
            <a:ext cx="12208643" cy="2320319"/>
            <a:chOff x="-16643" y="-26916"/>
            <a:chExt cx="12208643" cy="2320319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4E1890B1-8BD6-D257-228E-AB562BB15040}"/>
                </a:ext>
              </a:extLst>
            </p:cNvPr>
            <p:cNvSpPr/>
            <p:nvPr/>
          </p:nvSpPr>
          <p:spPr>
            <a:xfrm>
              <a:off x="-16643" y="1"/>
              <a:ext cx="5215261" cy="2293402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E9DBA72-1612-5937-ABE0-6FC69FEAB398}"/>
                </a:ext>
              </a:extLst>
            </p:cNvPr>
            <p:cNvSpPr/>
            <p:nvPr/>
          </p:nvSpPr>
          <p:spPr>
            <a:xfrm>
              <a:off x="5072743" y="-26916"/>
              <a:ext cx="7119257" cy="1166743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301486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621"/>
    </mc:Choice>
    <mc:Fallback xmlns="">
      <p:transition spd="slow" advTm="10621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0713014" y="5669280"/>
            <a:ext cx="1495073" cy="118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4023360" y="5374050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BF2FE4CF-B9E3-44FE-92B3-D106DE1AE8DA}"/>
              </a:ext>
            </a:extLst>
          </p:cNvPr>
          <p:cNvSpPr txBox="1">
            <a:spLocks/>
          </p:cNvSpPr>
          <p:nvPr/>
        </p:nvSpPr>
        <p:spPr>
          <a:xfrm>
            <a:off x="5303634" y="1551447"/>
            <a:ext cx="6591322" cy="54039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accent4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accent4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accent4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100" dirty="0">
                <a:solidFill>
                  <a:srgbClr val="0000FF"/>
                </a:solidFill>
              </a:rPr>
              <a:t>It is crucial, when answering probability questions, to interpret phrases correctly.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100" dirty="0">
                <a:solidFill>
                  <a:srgbClr val="0000FF"/>
                </a:solidFill>
              </a:rPr>
              <a:t>The following table gives a few examples:</a:t>
            </a:r>
            <a:endParaRPr lang="en-GB" sz="2100" dirty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GB" sz="2100" dirty="0">
              <a:solidFill>
                <a:srgbClr val="0000FF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 rot="-360000">
            <a:off x="39920" y="867051"/>
            <a:ext cx="5317077" cy="1042492"/>
          </a:xfrm>
        </p:spPr>
        <p:txBody>
          <a:bodyPr>
            <a:normAutofit/>
          </a:bodyPr>
          <a:lstStyle/>
          <a:p>
            <a:r>
              <a:rPr lang="en-GB" sz="2900" dirty="0"/>
              <a:t>The Binomial Distribution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5"/>
          </p:nvPr>
        </p:nvSpPr>
        <p:spPr>
          <a:xfrm>
            <a:off x="5349666" y="451447"/>
            <a:ext cx="6786280" cy="608561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CUMULATIVE PROBABILITIES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idx="13"/>
          </p:nvPr>
        </p:nvSpPr>
        <p:spPr>
          <a:xfrm>
            <a:off x="5303634" y="963700"/>
            <a:ext cx="6591322" cy="600075"/>
          </a:xfrm>
        </p:spPr>
        <p:txBody>
          <a:bodyPr>
            <a:normAutofit/>
          </a:bodyPr>
          <a:lstStyle/>
          <a:p>
            <a:r>
              <a:rPr lang="en-GB" dirty="0"/>
              <a:t>Phrase Interpretation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2"/>
              <p:cNvSpPr>
                <a:spLocks noGrp="1"/>
              </p:cNvSpPr>
              <p:nvPr>
                <p:ph sz="half" idx="2"/>
              </p:nvPr>
            </p:nvSpPr>
            <p:spPr>
              <a:xfrm>
                <a:off x="322438" y="2396701"/>
                <a:ext cx="4341059" cy="4213654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GB" sz="2300" dirty="0">
                    <a:solidFill>
                      <a:srgbClr val="0000FF"/>
                    </a:solidFill>
                  </a:rPr>
                  <a:t>For a random variable </a:t>
                </a:r>
                <a14:m>
                  <m:oMath xmlns:m="http://schemas.openxmlformats.org/officeDocument/2006/math">
                    <m:r>
                      <a:rPr lang="en-GB" sz="23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GB" sz="2300" dirty="0">
                    <a:solidFill>
                      <a:srgbClr val="0000FF"/>
                    </a:solidFill>
                  </a:rPr>
                  <a:t> a </a:t>
                </a:r>
                <a:r>
                  <a:rPr lang="en-GB" sz="2300" b="1" dirty="0">
                    <a:solidFill>
                      <a:srgbClr val="FF0000"/>
                    </a:solidFill>
                  </a:rPr>
                  <a:t>cumulative probability function</a:t>
                </a:r>
                <a:r>
                  <a:rPr lang="en-GB" sz="2300" dirty="0">
                    <a:solidFill>
                      <a:srgbClr val="0000FF"/>
                    </a:solidFill>
                  </a:rPr>
                  <a:t> gives the sum of all the individual probabilities up to and including the given value of </a:t>
                </a:r>
                <a14:m>
                  <m:oMath xmlns:m="http://schemas.openxmlformats.org/officeDocument/2006/math">
                    <m:r>
                      <a:rPr lang="en-US" sz="23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300" dirty="0">
                    <a:solidFill>
                      <a:srgbClr val="0000FF"/>
                    </a:solidFill>
                  </a:rPr>
                  <a:t> in the calculation for </a:t>
                </a:r>
                <a14:m>
                  <m:oMath xmlns:m="http://schemas.openxmlformats.org/officeDocument/2006/math">
                    <m:r>
                      <a:rPr lang="en-US" sz="23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3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3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3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3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3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300" dirty="0">
                    <a:solidFill>
                      <a:srgbClr val="0000FF"/>
                    </a:solidFill>
                  </a:rPr>
                  <a:t>.</a:t>
                </a:r>
              </a:p>
              <a:p>
                <a:pPr marL="0" indent="0">
                  <a:buNone/>
                </a:pPr>
                <a:endParaRPr lang="en-GB" sz="2300" dirty="0">
                  <a:solidFill>
                    <a:srgbClr val="0000FF"/>
                  </a:solidFill>
                </a:endParaRPr>
              </a:p>
              <a:p>
                <a:pPr marL="0" indent="0">
                  <a:buNone/>
                </a:pPr>
                <a:r>
                  <a:rPr lang="en-GB" sz="2300" dirty="0">
                    <a:solidFill>
                      <a:srgbClr val="0000FF"/>
                    </a:solidFill>
                  </a:rPr>
                  <a:t>For the </a:t>
                </a:r>
                <a:r>
                  <a:rPr lang="en-GB" sz="2300" b="1" dirty="0">
                    <a:solidFill>
                      <a:srgbClr val="FF0000"/>
                    </a:solidFill>
                  </a:rPr>
                  <a:t>Binomial distribution </a:t>
                </a:r>
                <a14:m>
                  <m:oMath xmlns:m="http://schemas.openxmlformats.org/officeDocument/2006/math">
                    <m:r>
                      <a:rPr lang="en-US" sz="23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𝑿</m:t>
                    </m:r>
                    <m:r>
                      <a:rPr lang="en-US" sz="23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n-US" sz="23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US" sz="23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3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sz="23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3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US" sz="23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300" dirty="0">
                    <a:solidFill>
                      <a:srgbClr val="0000FF"/>
                    </a:solidFill>
                  </a:rPr>
                  <a:t> we can find </a:t>
                </a:r>
                <a14:m>
                  <m:oMath xmlns:m="http://schemas.openxmlformats.org/officeDocument/2006/math">
                    <m:r>
                      <a:rPr lang="en-US" sz="23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𝑷</m:t>
                    </m:r>
                    <m:r>
                      <a:rPr lang="en-US" sz="23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3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𝑿</m:t>
                    </m:r>
                    <m:r>
                      <a:rPr lang="en-US" sz="23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3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3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300" b="1" dirty="0">
                    <a:solidFill>
                      <a:srgbClr val="FF0000"/>
                    </a:solidFill>
                  </a:rPr>
                  <a:t> </a:t>
                </a:r>
                <a:r>
                  <a:rPr lang="en-GB" sz="2300" dirty="0">
                    <a:solidFill>
                      <a:srgbClr val="0000FF"/>
                    </a:solidFill>
                  </a:rPr>
                  <a:t>using different sources including calculators or tables for various values of </a:t>
                </a:r>
                <a14:m>
                  <m:oMath xmlns:m="http://schemas.openxmlformats.org/officeDocument/2006/math">
                    <m:r>
                      <a:rPr lang="en-US" sz="23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sz="2300" dirty="0">
                    <a:solidFill>
                      <a:srgbClr val="0000FF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3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GB" sz="2300" dirty="0">
                    <a:solidFill>
                      <a:srgbClr val="0000FF"/>
                    </a:solidFill>
                  </a:rPr>
                  <a:t>.</a:t>
                </a:r>
              </a:p>
              <a:p>
                <a:endParaRPr lang="en-GB" sz="23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1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322438" y="2396701"/>
                <a:ext cx="4341059" cy="4213654"/>
              </a:xfrm>
              <a:blipFill>
                <a:blip r:embed="rId6"/>
                <a:stretch>
                  <a:fillRect l="-2107" t="-1881" r="-2388" b="-1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Rectangle 39">
            <a:extLst>
              <a:ext uri="{FF2B5EF4-FFF2-40B4-BE49-F238E27FC236}">
                <a16:creationId xmlns:a16="http://schemas.microsoft.com/office/drawing/2014/main" id="{0766FAE4-53E3-4B6B-A413-9CC194D2925D}"/>
              </a:ext>
            </a:extLst>
          </p:cNvPr>
          <p:cNvSpPr/>
          <p:nvPr/>
        </p:nvSpPr>
        <p:spPr>
          <a:xfrm>
            <a:off x="285124" y="2290457"/>
            <a:ext cx="4282724" cy="4319898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2">
                <a:extLst>
                  <a:ext uri="{FF2B5EF4-FFF2-40B4-BE49-F238E27FC236}">
                    <a16:creationId xmlns:a16="http://schemas.microsoft.com/office/drawing/2014/main" id="{D9A33B12-CEFA-4025-985D-97DB756A91F1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5572747" y="2739417"/>
              <a:ext cx="5887803" cy="2225040"/>
            </p:xfrm>
            <a:graphic>
              <a:graphicData uri="http://schemas.openxmlformats.org/drawingml/2006/table">
                <a:tbl>
                  <a:tblPr firstRow="1" bandRow="1">
                    <a:tableStyleId>{793D81CF-94F2-401A-BA57-92F5A7B2D0C5}</a:tableStyleId>
                  </a:tblPr>
                  <a:tblGrid>
                    <a:gridCol w="2327069">
                      <a:extLst>
                        <a:ext uri="{9D8B030D-6E8A-4147-A177-3AD203B41FA5}">
                          <a16:colId xmlns:a16="http://schemas.microsoft.com/office/drawing/2014/main" val="3971031255"/>
                        </a:ext>
                      </a:extLst>
                    </a:gridCol>
                    <a:gridCol w="1598133">
                      <a:extLst>
                        <a:ext uri="{9D8B030D-6E8A-4147-A177-3AD203B41FA5}">
                          <a16:colId xmlns:a16="http://schemas.microsoft.com/office/drawing/2014/main" val="2812394928"/>
                        </a:ext>
                      </a:extLst>
                    </a:gridCol>
                    <a:gridCol w="1962601">
                      <a:extLst>
                        <a:ext uri="{9D8B030D-6E8A-4147-A177-3AD203B41FA5}">
                          <a16:colId xmlns:a16="http://schemas.microsoft.com/office/drawing/2014/main" val="55565025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Phrase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Meaning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Calculation</a:t>
                          </a: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21800994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 no more than 5 …</a:t>
                          </a:r>
                        </a:p>
                      </a:txBody>
                      <a:tcPr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≤5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 rowSpan="3">
                      <a:txBody>
                        <a:bodyPr/>
                        <a:lstStyle/>
                        <a:p>
                          <a:pPr algn="ctr"/>
                          <a:br>
                            <a:rPr lang="en-US" b="0" i="1" dirty="0">
                              <a:latin typeface="Cambria Math" panose="02040503050406030204" pitchFamily="18" charset="0"/>
                            </a:rPr>
                          </a:b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≤5)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70480804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 fewer than 6 …</a:t>
                          </a:r>
                        </a:p>
                      </a:txBody>
                      <a:tcPr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&lt;6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≤5)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8803240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 at most 5 …</a:t>
                          </a:r>
                        </a:p>
                      </a:txBody>
                      <a:tcPr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≤5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≤5)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70190729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 at least 10 …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≥10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noFill/>
                      </a:tcPr>
                    </a:tc>
                    <a:tc rowSpan="2"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≤9)</m:t>
                                </m:r>
                              </m:oMath>
                            </m:oMathPara>
                          </a14:m>
                          <a:endParaRPr lang="en-US" b="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69297323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 greater than 9 …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&gt;9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≤9)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0152105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2">
                <a:extLst>
                  <a:ext uri="{FF2B5EF4-FFF2-40B4-BE49-F238E27FC236}">
                    <a16:creationId xmlns:a16="http://schemas.microsoft.com/office/drawing/2014/main" id="{D9A33B12-CEFA-4025-985D-97DB756A91F1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5572747" y="2739417"/>
              <a:ext cx="5887803" cy="2225040"/>
            </p:xfrm>
            <a:graphic>
              <a:graphicData uri="http://schemas.openxmlformats.org/drawingml/2006/table">
                <a:tbl>
                  <a:tblPr firstRow="1" bandRow="1">
                    <a:tableStyleId>{793D81CF-94F2-401A-BA57-92F5A7B2D0C5}</a:tableStyleId>
                  </a:tblPr>
                  <a:tblGrid>
                    <a:gridCol w="2327069">
                      <a:extLst>
                        <a:ext uri="{9D8B030D-6E8A-4147-A177-3AD203B41FA5}">
                          <a16:colId xmlns:a16="http://schemas.microsoft.com/office/drawing/2014/main" val="3971031255"/>
                        </a:ext>
                      </a:extLst>
                    </a:gridCol>
                    <a:gridCol w="1598133">
                      <a:extLst>
                        <a:ext uri="{9D8B030D-6E8A-4147-A177-3AD203B41FA5}">
                          <a16:colId xmlns:a16="http://schemas.microsoft.com/office/drawing/2014/main" val="2812394928"/>
                        </a:ext>
                      </a:extLst>
                    </a:gridCol>
                    <a:gridCol w="1962601">
                      <a:extLst>
                        <a:ext uri="{9D8B030D-6E8A-4147-A177-3AD203B41FA5}">
                          <a16:colId xmlns:a16="http://schemas.microsoft.com/office/drawing/2014/main" val="55565025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Phrase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Meaning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Calculation</a:t>
                          </a: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21800994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 no more than 5 …</a:t>
                          </a:r>
                        </a:p>
                      </a:txBody>
                      <a:tcPr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7"/>
                          <a:stretch>
                            <a:fillRect l="-145627" t="-108197" r="-123194" b="-424590"/>
                          </a:stretch>
                        </a:blipFill>
                      </a:tcPr>
                    </a:tc>
                    <a:tc rowSpan="3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200621" t="-36066" r="-621" b="-7486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0480804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 fewer than 6 …</a:t>
                          </a:r>
                        </a:p>
                      </a:txBody>
                      <a:tcPr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7"/>
                          <a:stretch>
                            <a:fillRect l="-145627" t="-208197" r="-123194" b="-324590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pPr/>
                          <a14:m xmlns:a14="http://schemas.microsoft.com/office/drawing/2010/main"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≤5)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8803240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 at most 5 …</a:t>
                          </a:r>
                        </a:p>
                      </a:txBody>
                      <a:tcPr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7"/>
                          <a:stretch>
                            <a:fillRect l="-145627" t="-308197" r="-123194" b="-224590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pPr/>
                          <a14:m xmlns:a14="http://schemas.microsoft.com/office/drawing/2010/main"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≤5)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70190729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 at least 10 …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7"/>
                          <a:stretch>
                            <a:fillRect l="-145627" t="-408197" r="-123194" b="-124590"/>
                          </a:stretch>
                        </a:blipFill>
                      </a:tcPr>
                    </a:tc>
                    <a:tc row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200621" t="-204098" r="-621" b="-1229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9297323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 greater than 9 …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>
                          <a:blip r:embed="rId7"/>
                          <a:stretch>
                            <a:fillRect l="-145627" t="-508197" r="-123194" b="-24590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pPr/>
                          <a14:m xmlns:a14="http://schemas.microsoft.com/office/drawing/2010/main"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≤9)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01521050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4" name="Rectangle 13">
            <a:extLst>
              <a:ext uri="{FF2B5EF4-FFF2-40B4-BE49-F238E27FC236}">
                <a16:creationId xmlns:a16="http://schemas.microsoft.com/office/drawing/2014/main" id="{96D94EF4-F2AC-4383-ADFD-A8FF1452D755}"/>
              </a:ext>
            </a:extLst>
          </p:cNvPr>
          <p:cNvSpPr/>
          <p:nvPr/>
        </p:nvSpPr>
        <p:spPr>
          <a:xfrm>
            <a:off x="10865414" y="5821680"/>
            <a:ext cx="1495073" cy="118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3F7180D-092D-2521-6610-0C26C5BEBCF5}"/>
              </a:ext>
            </a:extLst>
          </p:cNvPr>
          <p:cNvGrpSpPr/>
          <p:nvPr/>
        </p:nvGrpSpPr>
        <p:grpSpPr>
          <a:xfrm>
            <a:off x="-16643" y="-26916"/>
            <a:ext cx="12208643" cy="2320319"/>
            <a:chOff x="-16643" y="-26916"/>
            <a:chExt cx="12208643" cy="2320319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57F3558-10F7-3BCF-7363-FD7EBD63F5C3}"/>
                </a:ext>
              </a:extLst>
            </p:cNvPr>
            <p:cNvSpPr/>
            <p:nvPr/>
          </p:nvSpPr>
          <p:spPr>
            <a:xfrm>
              <a:off x="-16643" y="1"/>
              <a:ext cx="5215261" cy="2293402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1472B9C-EA05-B9E5-BD90-5F58582C424B}"/>
                </a:ext>
              </a:extLst>
            </p:cNvPr>
            <p:cNvSpPr/>
            <p:nvPr/>
          </p:nvSpPr>
          <p:spPr>
            <a:xfrm>
              <a:off x="5072743" y="-26916"/>
              <a:ext cx="7119257" cy="1166743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939452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679"/>
    </mc:Choice>
    <mc:Fallback xmlns="">
      <p:transition spd="slow" advTm="17679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0713014" y="5669280"/>
            <a:ext cx="1495073" cy="118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4023360" y="5374050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BF2FE4CF-B9E3-44FE-92B3-D106DE1AE8D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303634" y="1551447"/>
                <a:ext cx="6591322" cy="540398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GB" sz="2100" dirty="0">
                    <a:solidFill>
                      <a:srgbClr val="0000FF"/>
                    </a:solidFill>
                  </a:rPr>
                  <a:t>The probability that a spinner lands on blue is </a:t>
                </a:r>
                <a14:m>
                  <m:oMath xmlns:m="http://schemas.openxmlformats.org/officeDocument/2006/math">
                    <m:r>
                      <a:rPr lang="en-GB" sz="21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0.2</m:t>
                    </m:r>
                  </m:oMath>
                </a14:m>
                <a:r>
                  <a:rPr lang="en-GB" sz="2100" dirty="0">
                    <a:solidFill>
                      <a:srgbClr val="0000FF"/>
                    </a:solidFill>
                  </a:rPr>
                  <a:t>.  A player has </a:t>
                </a:r>
                <a14:m>
                  <m:oMath xmlns:m="http://schemas.openxmlformats.org/officeDocument/2006/math">
                    <m:r>
                      <a:rPr lang="en-GB" sz="21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14</m:t>
                    </m:r>
                  </m:oMath>
                </a14:m>
                <a:r>
                  <a:rPr lang="en-GB" sz="2100" dirty="0">
                    <a:solidFill>
                      <a:srgbClr val="0000FF"/>
                    </a:solidFill>
                  </a:rPr>
                  <a:t> spins.  Find the probability that the player obtains:</a:t>
                </a:r>
                <a:endParaRPr lang="en-US" sz="2100" dirty="0">
                  <a:solidFill>
                    <a:srgbClr val="0000FF"/>
                  </a:solidFill>
                </a:endParaRPr>
              </a:p>
              <a:p>
                <a:pPr marL="457200" indent="-457200">
                  <a:buClr>
                    <a:srgbClr val="0000FF"/>
                  </a:buClr>
                  <a:buAutoNum type="alphaLcPeriod"/>
                </a:pPr>
                <a:r>
                  <a:rPr lang="en-US" sz="2100" dirty="0">
                    <a:solidFill>
                      <a:srgbClr val="0000FF"/>
                    </a:solidFill>
                  </a:rPr>
                  <a:t>Fewer than </a:t>
                </a:r>
                <a14:m>
                  <m:oMath xmlns:m="http://schemas.openxmlformats.org/officeDocument/2006/math">
                    <m:r>
                      <a:rPr lang="en-US" sz="21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2100" dirty="0">
                    <a:solidFill>
                      <a:srgbClr val="0000FF"/>
                    </a:solidFill>
                  </a:rPr>
                  <a:t> blues;</a:t>
                </a:r>
              </a:p>
              <a:p>
                <a:pPr marL="457200" indent="-457200">
                  <a:buClr>
                    <a:srgbClr val="0000FF"/>
                  </a:buClr>
                  <a:buAutoNum type="alphaLcPeriod"/>
                </a:pPr>
                <a:r>
                  <a:rPr lang="en-US" sz="2100" dirty="0">
                    <a:solidFill>
                      <a:srgbClr val="0000FF"/>
                    </a:solidFill>
                  </a:rPr>
                  <a:t>More than </a:t>
                </a:r>
                <a14:m>
                  <m:oMath xmlns:m="http://schemas.openxmlformats.org/officeDocument/2006/math">
                    <m:r>
                      <a:rPr lang="en-US" sz="21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sz="2100" dirty="0">
                    <a:solidFill>
                      <a:srgbClr val="0000FF"/>
                    </a:solidFill>
                  </a:rPr>
                  <a:t> blues.</a:t>
                </a:r>
              </a:p>
              <a:p>
                <a:pPr marL="457200" indent="-457200">
                  <a:buClr>
                    <a:srgbClr val="0000FF"/>
                  </a:buClr>
                  <a:buAutoNum type="alphaLcPeriod"/>
                </a:pPr>
                <a:r>
                  <a:rPr lang="en-US" sz="2100" dirty="0">
                    <a:solidFill>
                      <a:srgbClr val="0000FF"/>
                    </a:solidFill>
                  </a:rPr>
                  <a:t>The school wants to use the spinner in a competition at the school fair.  However, the Headteacher wants the probability of winning a prize to be less than </a:t>
                </a:r>
                <a14:m>
                  <m:oMath xmlns:m="http://schemas.openxmlformats.org/officeDocument/2006/math">
                    <m:r>
                      <a:rPr lang="en-US" sz="21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0.1</m:t>
                    </m:r>
                  </m:oMath>
                </a14:m>
                <a:r>
                  <a:rPr lang="en-US" sz="2100" dirty="0">
                    <a:solidFill>
                      <a:srgbClr val="0000FF"/>
                    </a:solidFill>
                  </a:rPr>
                  <a:t>.  If each player has </a:t>
                </a:r>
                <a14:m>
                  <m:oMath xmlns:m="http://schemas.openxmlformats.org/officeDocument/2006/math">
                    <m:r>
                      <a:rPr lang="en-US" sz="21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14</m:t>
                    </m:r>
                  </m:oMath>
                </a14:m>
                <a:r>
                  <a:rPr lang="en-US" sz="2100" dirty="0">
                    <a:solidFill>
                      <a:srgbClr val="0000FF"/>
                    </a:solidFill>
                  </a:rPr>
                  <a:t> spins, find the number of blues needed to win a prize.</a:t>
                </a:r>
              </a:p>
              <a:p>
                <a:pPr marL="457200" indent="-457200">
                  <a:buClr>
                    <a:srgbClr val="0000FF"/>
                  </a:buClr>
                  <a:buAutoNum type="alphaLcPeriod"/>
                </a:pPr>
                <a:endParaRPr lang="en-US" sz="2100" dirty="0">
                  <a:solidFill>
                    <a:srgbClr val="0000FF"/>
                  </a:solidFill>
                </a:endParaRPr>
              </a:p>
              <a:p>
                <a:pPr marL="457200" indent="-457200">
                  <a:buClr>
                    <a:srgbClr val="0000FF"/>
                  </a:buClr>
                  <a:buAutoNum type="alphaLcPeriod"/>
                </a:pPr>
                <a:endParaRPr lang="en-US" sz="2100" dirty="0">
                  <a:solidFill>
                    <a:srgbClr val="0000FF"/>
                  </a:solidFill>
                </a:endParaRPr>
              </a:p>
              <a:p>
                <a:pPr marL="0" indent="0">
                  <a:buClr>
                    <a:srgbClr val="0000FF"/>
                  </a:buClr>
                  <a:buNone/>
                </a:pPr>
                <a:endParaRPr lang="en-US" sz="21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BF2FE4CF-B9E3-44FE-92B3-D106DE1AE8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3634" y="1551447"/>
                <a:ext cx="6591322" cy="5403989"/>
              </a:xfrm>
              <a:prstGeom prst="rect">
                <a:avLst/>
              </a:prstGeom>
              <a:blipFill>
                <a:blip r:embed="rId6"/>
                <a:stretch>
                  <a:fillRect l="-1110" t="-1354" r="-16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 rot="-360000">
            <a:off x="39920" y="867051"/>
            <a:ext cx="5317077" cy="1042492"/>
          </a:xfrm>
        </p:spPr>
        <p:txBody>
          <a:bodyPr>
            <a:normAutofit/>
          </a:bodyPr>
          <a:lstStyle/>
          <a:p>
            <a:r>
              <a:rPr lang="en-GB" sz="2900" dirty="0"/>
              <a:t>The Binomial Distribution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5"/>
          </p:nvPr>
        </p:nvSpPr>
        <p:spPr>
          <a:xfrm>
            <a:off x="5349666" y="451447"/>
            <a:ext cx="6786280" cy="608561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CUMULATIVE PROBABILITIES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2"/>
              <p:cNvSpPr>
                <a:spLocks noGrp="1"/>
              </p:cNvSpPr>
              <p:nvPr>
                <p:ph sz="half" idx="2"/>
              </p:nvPr>
            </p:nvSpPr>
            <p:spPr>
              <a:xfrm>
                <a:off x="317442" y="2146613"/>
                <a:ext cx="4365770" cy="498323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GB" sz="2100" dirty="0">
                    <a:solidFill>
                      <a:srgbClr val="0000FF"/>
                    </a:solidFill>
                  </a:rPr>
                  <a:t>For a random variable </a:t>
                </a:r>
                <a14:m>
                  <m:oMath xmlns:m="http://schemas.openxmlformats.org/officeDocument/2006/math">
                    <m:r>
                      <a:rPr lang="en-GB" sz="21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GB" sz="2100" dirty="0">
                    <a:solidFill>
                      <a:srgbClr val="0000FF"/>
                    </a:solidFill>
                  </a:rPr>
                  <a:t> a </a:t>
                </a:r>
                <a:r>
                  <a:rPr lang="en-GB" sz="2100" b="1" dirty="0">
                    <a:solidFill>
                      <a:srgbClr val="FF0000"/>
                    </a:solidFill>
                  </a:rPr>
                  <a:t>cumulative probability function</a:t>
                </a:r>
                <a:r>
                  <a:rPr lang="en-GB" sz="2100" dirty="0">
                    <a:solidFill>
                      <a:srgbClr val="0000FF"/>
                    </a:solidFill>
                  </a:rPr>
                  <a:t> gives the sum of all the individual probabilities up to and including the given value of </a:t>
                </a:r>
                <a14:m>
                  <m:oMath xmlns:m="http://schemas.openxmlformats.org/officeDocument/2006/math"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100" dirty="0">
                    <a:solidFill>
                      <a:srgbClr val="0000FF"/>
                    </a:solidFill>
                  </a:rPr>
                  <a:t> in the calculation for </a:t>
                </a:r>
                <a14:m>
                  <m:oMath xmlns:m="http://schemas.openxmlformats.org/officeDocument/2006/math">
                    <m:r>
                      <a:rPr lang="en-US" sz="21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1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1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1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1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1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100" dirty="0">
                    <a:solidFill>
                      <a:srgbClr val="0000FF"/>
                    </a:solidFill>
                  </a:rPr>
                  <a:t>.</a:t>
                </a:r>
              </a:p>
              <a:p>
                <a:pPr marL="0" indent="0">
                  <a:buNone/>
                </a:pPr>
                <a:r>
                  <a:rPr lang="en-GB" sz="2100" dirty="0">
                    <a:solidFill>
                      <a:srgbClr val="0000FF"/>
                    </a:solidFill>
                  </a:rPr>
                  <a:t>For the </a:t>
                </a:r>
                <a:r>
                  <a:rPr lang="en-GB" sz="2100" b="1" dirty="0">
                    <a:solidFill>
                      <a:srgbClr val="FF0000"/>
                    </a:solidFill>
                  </a:rPr>
                  <a:t>Binomial distribution </a:t>
                </a:r>
                <a14:m>
                  <m:oMath xmlns:m="http://schemas.openxmlformats.org/officeDocument/2006/math">
                    <m:r>
                      <a:rPr lang="en-US" sz="21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𝑿</m:t>
                    </m:r>
                    <m:r>
                      <a:rPr lang="en-US" sz="21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n-US" sz="21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US" sz="21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1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sz="21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1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US" sz="21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100" dirty="0">
                    <a:solidFill>
                      <a:srgbClr val="0000FF"/>
                    </a:solidFill>
                  </a:rPr>
                  <a:t> we can find </a:t>
                </a:r>
                <a14:m>
                  <m:oMath xmlns:m="http://schemas.openxmlformats.org/officeDocument/2006/math">
                    <m:r>
                      <a:rPr lang="en-US" sz="21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𝑷</m:t>
                    </m:r>
                    <m:d>
                      <m:dPr>
                        <m:ctrlPr>
                          <a:rPr lang="en-US" sz="21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1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  <m:r>
                          <a:rPr lang="en-US" sz="21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sz="21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21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GB" sz="2100" dirty="0">
                  <a:solidFill>
                    <a:srgbClr val="0000FF"/>
                  </a:solidFill>
                </a:endParaRPr>
              </a:p>
              <a:p>
                <a:pPr marL="0" indent="0">
                  <a:buNone/>
                </a:pPr>
                <a:r>
                  <a:rPr lang="en-US" sz="2100" dirty="0">
                    <a:solidFill>
                      <a:srgbClr val="0000FF"/>
                    </a:solidFill>
                  </a:rPr>
                  <a:t>In </a:t>
                </a:r>
                <a:r>
                  <a:rPr lang="en-GB" sz="2100" b="1" dirty="0">
                    <a:solidFill>
                      <a:srgbClr val="FF0000"/>
                    </a:solidFill>
                  </a:rPr>
                  <a:t>Excel</a:t>
                </a:r>
                <a:r>
                  <a:rPr lang="en-GB" sz="2100" dirty="0">
                    <a:solidFill>
                      <a:srgbClr val="0000FF"/>
                    </a:solidFill>
                  </a:rPr>
                  <a:t>, to find </a:t>
                </a:r>
                <a14:m>
                  <m:oMath xmlns:m="http://schemas.openxmlformats.org/officeDocument/2006/math"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1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100" dirty="0">
                    <a:solidFill>
                      <a:srgbClr val="0000FF"/>
                    </a:solidFill>
                  </a:rPr>
                  <a:t> for </a:t>
                </a:r>
                <a14:m>
                  <m:oMath xmlns:m="http://schemas.openxmlformats.org/officeDocument/2006/math"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1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100" dirty="0">
                    <a:solidFill>
                      <a:srgbClr val="0000FF"/>
                    </a:solidFill>
                  </a:rPr>
                  <a:t> type: </a:t>
                </a:r>
                <a:r>
                  <a:rPr lang="en-GB" sz="2100" b="1" dirty="0">
                    <a:solidFill>
                      <a:srgbClr val="FF0000"/>
                    </a:solidFill>
                  </a:rPr>
                  <a:t>=BINOM.DIST(</a:t>
                </a:r>
                <a14:m>
                  <m:oMath xmlns:m="http://schemas.openxmlformats.org/officeDocument/2006/math">
                    <m:r>
                      <a:rPr lang="en-US" sz="21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GB" sz="21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1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GB" sz="21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1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US" sz="21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1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GB" sz="2100" b="1" dirty="0">
                    <a:solidFill>
                      <a:srgbClr val="FF0000"/>
                    </a:solidFill>
                  </a:rPr>
                  <a:t>)</a:t>
                </a:r>
              </a:p>
              <a:p>
                <a:pPr marL="0" indent="0">
                  <a:buNone/>
                </a:pPr>
                <a:r>
                  <a:rPr lang="en-US" sz="2100" dirty="0">
                    <a:solidFill>
                      <a:srgbClr val="0000FF"/>
                    </a:solidFill>
                  </a:rPr>
                  <a:t>In </a:t>
                </a:r>
                <a:r>
                  <a:rPr lang="en-GB" sz="2100" b="1" dirty="0">
                    <a:solidFill>
                      <a:srgbClr val="FF0000"/>
                    </a:solidFill>
                  </a:rPr>
                  <a:t>Excel</a:t>
                </a:r>
                <a:r>
                  <a:rPr lang="en-GB" sz="2100" dirty="0">
                    <a:solidFill>
                      <a:srgbClr val="0000FF"/>
                    </a:solidFill>
                  </a:rPr>
                  <a:t>, to find </a:t>
                </a:r>
                <a:r>
                  <a:rPr lang="en-GB" sz="2100" b="1" dirty="0">
                    <a:solidFill>
                      <a:srgbClr val="FF0000"/>
                    </a:solidFill>
                  </a:rPr>
                  <a:t>smallest </a:t>
                </a:r>
                <a14:m>
                  <m:oMath xmlns:m="http://schemas.openxmlformats.org/officeDocument/2006/math">
                    <m:r>
                      <a:rPr lang="en-US" sz="21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𝒓</m:t>
                    </m:r>
                  </m:oMath>
                </a14:m>
                <a:r>
                  <a:rPr lang="en-GB" sz="2100" b="1" dirty="0">
                    <a:solidFill>
                      <a:srgbClr val="FF0000"/>
                    </a:solidFill>
                  </a:rPr>
                  <a:t> </a:t>
                </a:r>
                <a:r>
                  <a:rPr lang="en-GB" sz="2100" dirty="0">
                    <a:solidFill>
                      <a:srgbClr val="0000FF"/>
                    </a:solidFill>
                  </a:rPr>
                  <a:t>with </a:t>
                </a:r>
                <a14:m>
                  <m:oMath xmlns:m="http://schemas.openxmlformats.org/officeDocument/2006/math"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1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1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1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≥</m:t>
                        </m:r>
                        <m:r>
                          <a:rPr lang="en-US" sz="21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GB" sz="2100" dirty="0">
                    <a:solidFill>
                      <a:srgbClr val="0000FF"/>
                    </a:solidFill>
                  </a:rPr>
                  <a:t> for </a:t>
                </a:r>
                <a14:m>
                  <m:oMath xmlns:m="http://schemas.openxmlformats.org/officeDocument/2006/math"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100" dirty="0">
                    <a:solidFill>
                      <a:srgbClr val="0000FF"/>
                    </a:solidFill>
                  </a:rPr>
                  <a:t> type:</a:t>
                </a:r>
              </a:p>
              <a:p>
                <a:pPr marL="0" indent="0">
                  <a:buNone/>
                </a:pPr>
                <a:r>
                  <a:rPr lang="en-GB" sz="2100" b="1" dirty="0">
                    <a:solidFill>
                      <a:srgbClr val="FF0000"/>
                    </a:solidFill>
                  </a:rPr>
                  <a:t>=BINOM.INV(</a:t>
                </a:r>
                <a14:m>
                  <m:oMath xmlns:m="http://schemas.openxmlformats.org/officeDocument/2006/math">
                    <m:r>
                      <a:rPr lang="en-US" sz="21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GB" sz="21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1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US" sz="21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1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21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1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</m:oMath>
                </a14:m>
                <a:r>
                  <a:rPr lang="en-GB" sz="2100" b="1" dirty="0">
                    <a:solidFill>
                      <a:srgbClr val="FF0000"/>
                    </a:solidFill>
                  </a:rPr>
                  <a:t>) </a:t>
                </a:r>
                <a:r>
                  <a:rPr lang="en-GB" sz="2100" dirty="0">
                    <a:solidFill>
                      <a:srgbClr val="0000FF"/>
                    </a:solidFill>
                  </a:rPr>
                  <a:t>then add 1.</a:t>
                </a:r>
                <a:endParaRPr lang="en-GB" sz="21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317442" y="2146613"/>
                <a:ext cx="4365770" cy="4983235"/>
              </a:xfrm>
              <a:blipFill>
                <a:blip r:embed="rId7"/>
                <a:stretch>
                  <a:fillRect l="-1676" t="-1345" r="-19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ext Placeholder 6">
            <a:extLst>
              <a:ext uri="{FF2B5EF4-FFF2-40B4-BE49-F238E27FC236}">
                <a16:creationId xmlns:a16="http://schemas.microsoft.com/office/drawing/2014/main" id="{F42C03CA-54C4-4F99-B8F8-3087175484B0}"/>
              </a:ext>
            </a:extLst>
          </p:cNvPr>
          <p:cNvSpPr txBox="1">
            <a:spLocks/>
          </p:cNvSpPr>
          <p:nvPr/>
        </p:nvSpPr>
        <p:spPr>
          <a:xfrm>
            <a:off x="5308631" y="977470"/>
            <a:ext cx="6591322" cy="6000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500" b="1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Example 3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35BEC88-9E0C-451A-AE55-1C7C481C8EE8}"/>
              </a:ext>
            </a:extLst>
          </p:cNvPr>
          <p:cNvSpPr/>
          <p:nvPr/>
        </p:nvSpPr>
        <p:spPr>
          <a:xfrm>
            <a:off x="312445" y="2226144"/>
            <a:ext cx="4282724" cy="2447276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AB96B84-908D-4BD5-B333-A947DD8447CC}"/>
              </a:ext>
            </a:extLst>
          </p:cNvPr>
          <p:cNvSpPr/>
          <p:nvPr/>
        </p:nvSpPr>
        <p:spPr>
          <a:xfrm>
            <a:off x="353017" y="4714982"/>
            <a:ext cx="4154109" cy="954297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713EF8E-25E7-A50E-4F00-FE4D6F37DC63}"/>
              </a:ext>
            </a:extLst>
          </p:cNvPr>
          <p:cNvGrpSpPr/>
          <p:nvPr/>
        </p:nvGrpSpPr>
        <p:grpSpPr>
          <a:xfrm>
            <a:off x="-16643" y="-26916"/>
            <a:ext cx="12208643" cy="2320319"/>
            <a:chOff x="-16643" y="-26916"/>
            <a:chExt cx="12208643" cy="2320319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B2AAB7F1-130C-DE8D-BE17-372F5973F4F4}"/>
                </a:ext>
              </a:extLst>
            </p:cNvPr>
            <p:cNvSpPr/>
            <p:nvPr/>
          </p:nvSpPr>
          <p:spPr>
            <a:xfrm>
              <a:off x="-16643" y="1"/>
              <a:ext cx="5215261" cy="2293402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80A51C75-571A-1AF2-1846-B6EF5CD0273A}"/>
                </a:ext>
              </a:extLst>
            </p:cNvPr>
            <p:cNvSpPr/>
            <p:nvPr/>
          </p:nvSpPr>
          <p:spPr>
            <a:xfrm>
              <a:off x="5072743" y="-26916"/>
              <a:ext cx="7119257" cy="1166743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46376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8610"/>
    </mc:Choice>
    <mc:Fallback xmlns="">
      <p:transition spd="slow" advTm="7861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41" grpId="0"/>
      <p:bldP spid="13" grpId="0" animBg="1"/>
      <p:bldP spid="1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0713014" y="5669280"/>
            <a:ext cx="1495073" cy="118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4023360" y="5374050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BF2FE4CF-B9E3-44FE-92B3-D106DE1AE8D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303634" y="1551447"/>
                <a:ext cx="6591322" cy="540398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GB" sz="2100" dirty="0">
                    <a:solidFill>
                      <a:srgbClr val="0000FF"/>
                    </a:solidFill>
                  </a:rPr>
                  <a:t>The probability that a spinner lands on blue is </a:t>
                </a:r>
                <a14:m>
                  <m:oMath xmlns:m="http://schemas.openxmlformats.org/officeDocument/2006/math">
                    <m:r>
                      <a:rPr lang="en-GB" sz="21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0.2</m:t>
                    </m:r>
                  </m:oMath>
                </a14:m>
                <a:r>
                  <a:rPr lang="en-GB" sz="2100" dirty="0">
                    <a:solidFill>
                      <a:srgbClr val="0000FF"/>
                    </a:solidFill>
                  </a:rPr>
                  <a:t>.  A player has </a:t>
                </a:r>
                <a14:m>
                  <m:oMath xmlns:m="http://schemas.openxmlformats.org/officeDocument/2006/math">
                    <m:r>
                      <a:rPr lang="en-GB" sz="21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14</m:t>
                    </m:r>
                  </m:oMath>
                </a14:m>
                <a:r>
                  <a:rPr lang="en-GB" sz="2100" dirty="0">
                    <a:solidFill>
                      <a:srgbClr val="0000FF"/>
                    </a:solidFill>
                  </a:rPr>
                  <a:t> spins.  </a:t>
                </a:r>
                <a:r>
                  <a:rPr lang="en-GB" sz="2100" b="1" dirty="0">
                    <a:solidFill>
                      <a:srgbClr val="FF0000"/>
                    </a:solidFill>
                  </a:rPr>
                  <a:t>Find the probability that the player obtains f</a:t>
                </a:r>
                <a:r>
                  <a:rPr lang="en-US" sz="2100" b="1" dirty="0">
                    <a:solidFill>
                      <a:srgbClr val="FF0000"/>
                    </a:solidFill>
                  </a:rPr>
                  <a:t>ewer than </a:t>
                </a:r>
                <a14:m>
                  <m:oMath xmlns:m="http://schemas.openxmlformats.org/officeDocument/2006/math">
                    <m:r>
                      <a:rPr lang="en-US" sz="21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sz="2100" b="1" dirty="0">
                    <a:solidFill>
                      <a:srgbClr val="FF0000"/>
                    </a:solidFill>
                  </a:rPr>
                  <a:t> blues</a:t>
                </a:r>
                <a:r>
                  <a:rPr lang="en-US" sz="2100" dirty="0">
                    <a:solidFill>
                      <a:srgbClr val="0000FF"/>
                    </a:solidFill>
                  </a:rPr>
                  <a:t>.</a:t>
                </a:r>
              </a:p>
              <a:p>
                <a:pPr marL="0" indent="0">
                  <a:buNone/>
                </a:pPr>
                <a:endParaRPr lang="en-US" sz="2100" dirty="0">
                  <a:solidFill>
                    <a:srgbClr val="0000FF"/>
                  </a:solidFill>
                </a:endParaRPr>
              </a:p>
              <a:p>
                <a:pPr marL="0" indent="0">
                  <a:buNone/>
                </a:pPr>
                <a:endParaRPr lang="en-US" sz="2100" dirty="0">
                  <a:solidFill>
                    <a:srgbClr val="0000FF"/>
                  </a:solidFill>
                </a:endParaRPr>
              </a:p>
              <a:p>
                <a:pPr marL="0" indent="0">
                  <a:buNone/>
                </a:pPr>
                <a:r>
                  <a:rPr lang="en-US" sz="2100" dirty="0">
                    <a:solidFill>
                      <a:srgbClr val="0000FF"/>
                    </a:solidFill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1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1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100" dirty="0">
                    <a:solidFill>
                      <a:srgbClr val="0000FF"/>
                    </a:solidFill>
                  </a:rPr>
                  <a:t> No. of blues in </a:t>
                </a:r>
                <a14:m>
                  <m:oMath xmlns:m="http://schemas.openxmlformats.org/officeDocument/2006/math">
                    <m:r>
                      <a:rPr lang="en-GB" sz="21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14</m:t>
                    </m:r>
                  </m:oMath>
                </a14:m>
                <a:r>
                  <a:rPr lang="en-GB" sz="2100" dirty="0">
                    <a:solidFill>
                      <a:srgbClr val="0000FF"/>
                    </a:solidFill>
                  </a:rPr>
                  <a:t> spins.  </a:t>
                </a:r>
                <a14:m>
                  <m:oMath xmlns:m="http://schemas.openxmlformats.org/officeDocument/2006/math"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en-US" sz="21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1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14</m:t>
                        </m:r>
                        <m:r>
                          <a:rPr lang="en-US" sz="21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1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0.2</m:t>
                        </m:r>
                      </m:e>
                    </m:d>
                    <m:r>
                      <a:rPr lang="en-US" sz="21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100" b="0" dirty="0">
                  <a:solidFill>
                    <a:srgbClr val="0000FF"/>
                  </a:solidFill>
                </a:endParaRPr>
              </a:p>
              <a:p>
                <a:pPr marL="0" indent="0">
                  <a:buNone/>
                </a:pPr>
                <a:r>
                  <a:rPr lang="en-US" sz="2100" dirty="0">
                    <a:solidFill>
                      <a:srgbClr val="0000FF"/>
                    </a:solidFill>
                  </a:rPr>
                  <a:t>Then, in Excel, type </a:t>
                </a:r>
                <a:r>
                  <a:rPr lang="en-GB" sz="2100" b="1" dirty="0">
                    <a:solidFill>
                      <a:srgbClr val="FF0000"/>
                    </a:solidFill>
                  </a:rPr>
                  <a:t>=BINOM.DIST(</a:t>
                </a:r>
                <a14:m>
                  <m:oMath xmlns:m="http://schemas.openxmlformats.org/officeDocument/2006/math">
                    <m:r>
                      <a:rPr lang="en-US" sz="21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GB" sz="21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1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𝟏𝟒</m:t>
                    </m:r>
                    <m:r>
                      <a:rPr lang="en-GB" sz="21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1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21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1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21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1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GB" sz="2100" b="1" dirty="0">
                    <a:solidFill>
                      <a:srgbClr val="FF0000"/>
                    </a:solidFill>
                  </a:rPr>
                  <a:t>)</a:t>
                </a:r>
              </a:p>
              <a:p>
                <a:pPr marL="0" indent="0">
                  <a:buNone/>
                </a:pPr>
                <a:r>
                  <a:rPr lang="en-US" sz="2100" dirty="0">
                    <a:solidFill>
                      <a:srgbClr val="0000FF"/>
                    </a:solidFill>
                  </a:rPr>
                  <a:t>Hence from Excel we obtain:</a:t>
                </a:r>
              </a:p>
              <a:p>
                <a:pPr marL="0" indent="0">
                  <a:buNone/>
                </a:pPr>
                <a:r>
                  <a:rPr lang="en-US" sz="2100" dirty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1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1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1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≤2</m:t>
                        </m:r>
                      </m:e>
                    </m:d>
                    <m:r>
                      <a:rPr lang="en-US" sz="21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=0.44805</m:t>
                    </m:r>
                  </m:oMath>
                </a14:m>
                <a:endParaRPr lang="en-US" sz="21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BF2FE4CF-B9E3-44FE-92B3-D106DE1AE8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3634" y="1551447"/>
                <a:ext cx="6591322" cy="5403989"/>
              </a:xfrm>
              <a:prstGeom prst="rect">
                <a:avLst/>
              </a:prstGeom>
              <a:blipFill>
                <a:blip r:embed="rId6"/>
                <a:stretch>
                  <a:fillRect l="-1110" t="-13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 rot="-360000">
            <a:off x="39920" y="867051"/>
            <a:ext cx="5317077" cy="1042492"/>
          </a:xfrm>
        </p:spPr>
        <p:txBody>
          <a:bodyPr>
            <a:normAutofit/>
          </a:bodyPr>
          <a:lstStyle/>
          <a:p>
            <a:r>
              <a:rPr lang="en-GB" sz="2900" dirty="0"/>
              <a:t>The Binomial Distribution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5"/>
          </p:nvPr>
        </p:nvSpPr>
        <p:spPr>
          <a:xfrm>
            <a:off x="5349666" y="451447"/>
            <a:ext cx="6786280" cy="608561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CUMULATIVE PROBABILITIES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2"/>
              <p:cNvSpPr>
                <a:spLocks noGrp="1"/>
              </p:cNvSpPr>
              <p:nvPr>
                <p:ph sz="half" idx="2"/>
              </p:nvPr>
            </p:nvSpPr>
            <p:spPr>
              <a:xfrm>
                <a:off x="317442" y="2146613"/>
                <a:ext cx="4365770" cy="498323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GB" sz="2100" dirty="0">
                    <a:solidFill>
                      <a:srgbClr val="0000FF"/>
                    </a:solidFill>
                  </a:rPr>
                  <a:t>For a random variable </a:t>
                </a:r>
                <a14:m>
                  <m:oMath xmlns:m="http://schemas.openxmlformats.org/officeDocument/2006/math">
                    <m:r>
                      <a:rPr lang="en-GB" sz="21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GB" sz="2100" dirty="0">
                    <a:solidFill>
                      <a:srgbClr val="0000FF"/>
                    </a:solidFill>
                  </a:rPr>
                  <a:t> a </a:t>
                </a:r>
                <a:r>
                  <a:rPr lang="en-GB" sz="2100" b="1" dirty="0">
                    <a:solidFill>
                      <a:srgbClr val="FF0000"/>
                    </a:solidFill>
                  </a:rPr>
                  <a:t>cumulative probability function</a:t>
                </a:r>
                <a:r>
                  <a:rPr lang="en-GB" sz="2100" dirty="0">
                    <a:solidFill>
                      <a:srgbClr val="0000FF"/>
                    </a:solidFill>
                  </a:rPr>
                  <a:t> gives the sum of all the individual probabilities up to and including the given value of </a:t>
                </a:r>
                <a14:m>
                  <m:oMath xmlns:m="http://schemas.openxmlformats.org/officeDocument/2006/math"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100" dirty="0">
                    <a:solidFill>
                      <a:srgbClr val="0000FF"/>
                    </a:solidFill>
                  </a:rPr>
                  <a:t> in the calculation for </a:t>
                </a:r>
                <a14:m>
                  <m:oMath xmlns:m="http://schemas.openxmlformats.org/officeDocument/2006/math">
                    <m:r>
                      <a:rPr lang="en-US" sz="21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1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1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1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1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1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100" dirty="0">
                    <a:solidFill>
                      <a:srgbClr val="0000FF"/>
                    </a:solidFill>
                  </a:rPr>
                  <a:t>.</a:t>
                </a:r>
              </a:p>
              <a:p>
                <a:pPr marL="0" indent="0">
                  <a:buNone/>
                </a:pPr>
                <a:r>
                  <a:rPr lang="en-GB" sz="2100" dirty="0">
                    <a:solidFill>
                      <a:srgbClr val="0000FF"/>
                    </a:solidFill>
                  </a:rPr>
                  <a:t>For the </a:t>
                </a:r>
                <a:r>
                  <a:rPr lang="en-GB" sz="2100" b="1" dirty="0">
                    <a:solidFill>
                      <a:srgbClr val="FF0000"/>
                    </a:solidFill>
                  </a:rPr>
                  <a:t>Binomial distribution </a:t>
                </a:r>
                <a14:m>
                  <m:oMath xmlns:m="http://schemas.openxmlformats.org/officeDocument/2006/math">
                    <m:r>
                      <a:rPr lang="en-US" sz="21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𝑿</m:t>
                    </m:r>
                    <m:r>
                      <a:rPr lang="en-US" sz="21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n-US" sz="21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US" sz="21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1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sz="21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1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US" sz="21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100" dirty="0">
                    <a:solidFill>
                      <a:srgbClr val="0000FF"/>
                    </a:solidFill>
                  </a:rPr>
                  <a:t> we can find </a:t>
                </a:r>
                <a14:m>
                  <m:oMath xmlns:m="http://schemas.openxmlformats.org/officeDocument/2006/math">
                    <m:r>
                      <a:rPr lang="en-US" sz="21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𝑷</m:t>
                    </m:r>
                    <m:d>
                      <m:dPr>
                        <m:ctrlPr>
                          <a:rPr lang="en-US" sz="21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1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  <m:r>
                          <a:rPr lang="en-US" sz="21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sz="21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21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GB" sz="2100" dirty="0">
                  <a:solidFill>
                    <a:srgbClr val="0000FF"/>
                  </a:solidFill>
                </a:endParaRPr>
              </a:p>
              <a:p>
                <a:pPr marL="0" indent="0">
                  <a:buNone/>
                </a:pPr>
                <a:r>
                  <a:rPr lang="en-US" sz="2100" dirty="0">
                    <a:solidFill>
                      <a:srgbClr val="0000FF"/>
                    </a:solidFill>
                  </a:rPr>
                  <a:t>In </a:t>
                </a:r>
                <a:r>
                  <a:rPr lang="en-GB" sz="2100" b="1" dirty="0">
                    <a:solidFill>
                      <a:srgbClr val="FF0000"/>
                    </a:solidFill>
                  </a:rPr>
                  <a:t>Excel</a:t>
                </a:r>
                <a:r>
                  <a:rPr lang="en-GB" sz="2100" dirty="0">
                    <a:solidFill>
                      <a:srgbClr val="0000FF"/>
                    </a:solidFill>
                  </a:rPr>
                  <a:t>, to find </a:t>
                </a:r>
                <a14:m>
                  <m:oMath xmlns:m="http://schemas.openxmlformats.org/officeDocument/2006/math"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1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100" dirty="0">
                    <a:solidFill>
                      <a:srgbClr val="0000FF"/>
                    </a:solidFill>
                  </a:rPr>
                  <a:t> for </a:t>
                </a:r>
                <a14:m>
                  <m:oMath xmlns:m="http://schemas.openxmlformats.org/officeDocument/2006/math"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1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100" dirty="0">
                    <a:solidFill>
                      <a:srgbClr val="0000FF"/>
                    </a:solidFill>
                  </a:rPr>
                  <a:t> type: </a:t>
                </a:r>
                <a:r>
                  <a:rPr lang="en-GB" sz="2100" b="1" dirty="0">
                    <a:solidFill>
                      <a:srgbClr val="FF0000"/>
                    </a:solidFill>
                  </a:rPr>
                  <a:t>=BINOM.DIST(</a:t>
                </a:r>
                <a14:m>
                  <m:oMath xmlns:m="http://schemas.openxmlformats.org/officeDocument/2006/math">
                    <m:r>
                      <a:rPr lang="en-US" sz="21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GB" sz="21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1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GB" sz="21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1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US" sz="21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1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GB" sz="2100" b="1" dirty="0">
                    <a:solidFill>
                      <a:srgbClr val="FF0000"/>
                    </a:solidFill>
                  </a:rPr>
                  <a:t>)</a:t>
                </a:r>
              </a:p>
              <a:p>
                <a:pPr marL="0" indent="0">
                  <a:buNone/>
                </a:pPr>
                <a:r>
                  <a:rPr lang="en-US" sz="2100" dirty="0">
                    <a:solidFill>
                      <a:srgbClr val="0000FF"/>
                    </a:solidFill>
                  </a:rPr>
                  <a:t>In </a:t>
                </a:r>
                <a:r>
                  <a:rPr lang="en-GB" sz="2100" b="1" dirty="0">
                    <a:solidFill>
                      <a:srgbClr val="FF0000"/>
                    </a:solidFill>
                  </a:rPr>
                  <a:t>Excel</a:t>
                </a:r>
                <a:r>
                  <a:rPr lang="en-GB" sz="2100" dirty="0">
                    <a:solidFill>
                      <a:srgbClr val="0000FF"/>
                    </a:solidFill>
                  </a:rPr>
                  <a:t>, to find </a:t>
                </a:r>
                <a:r>
                  <a:rPr lang="en-GB" sz="2100" b="1" dirty="0">
                    <a:solidFill>
                      <a:srgbClr val="FF0000"/>
                    </a:solidFill>
                  </a:rPr>
                  <a:t>smallest </a:t>
                </a:r>
                <a14:m>
                  <m:oMath xmlns:m="http://schemas.openxmlformats.org/officeDocument/2006/math">
                    <m:r>
                      <a:rPr lang="en-US" sz="21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𝒓</m:t>
                    </m:r>
                  </m:oMath>
                </a14:m>
                <a:r>
                  <a:rPr lang="en-GB" sz="2100" b="1" dirty="0">
                    <a:solidFill>
                      <a:srgbClr val="FF0000"/>
                    </a:solidFill>
                  </a:rPr>
                  <a:t> </a:t>
                </a:r>
                <a:r>
                  <a:rPr lang="en-GB" sz="2100" dirty="0">
                    <a:solidFill>
                      <a:srgbClr val="0000FF"/>
                    </a:solidFill>
                  </a:rPr>
                  <a:t>with </a:t>
                </a:r>
                <a14:m>
                  <m:oMath xmlns:m="http://schemas.openxmlformats.org/officeDocument/2006/math"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1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1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1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≥</m:t>
                        </m:r>
                        <m:r>
                          <a:rPr lang="en-US" sz="21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GB" sz="2100" dirty="0">
                    <a:solidFill>
                      <a:srgbClr val="0000FF"/>
                    </a:solidFill>
                  </a:rPr>
                  <a:t> for </a:t>
                </a:r>
                <a14:m>
                  <m:oMath xmlns:m="http://schemas.openxmlformats.org/officeDocument/2006/math"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100" dirty="0">
                    <a:solidFill>
                      <a:srgbClr val="0000FF"/>
                    </a:solidFill>
                  </a:rPr>
                  <a:t> type:</a:t>
                </a:r>
              </a:p>
              <a:p>
                <a:pPr marL="0" indent="0">
                  <a:buNone/>
                </a:pPr>
                <a:r>
                  <a:rPr lang="en-GB" sz="2100" b="1" dirty="0">
                    <a:solidFill>
                      <a:srgbClr val="FF0000"/>
                    </a:solidFill>
                  </a:rPr>
                  <a:t>=BINOM.INV(</a:t>
                </a:r>
                <a14:m>
                  <m:oMath xmlns:m="http://schemas.openxmlformats.org/officeDocument/2006/math">
                    <m:r>
                      <a:rPr lang="en-US" sz="21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GB" sz="21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1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US" sz="21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1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21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1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</m:oMath>
                </a14:m>
                <a:r>
                  <a:rPr lang="en-GB" sz="2100" b="1" dirty="0">
                    <a:solidFill>
                      <a:srgbClr val="FF0000"/>
                    </a:solidFill>
                  </a:rPr>
                  <a:t>)</a:t>
                </a:r>
                <a:r>
                  <a:rPr lang="en-GB" sz="2100" b="1" dirty="0">
                    <a:solidFill>
                      <a:srgbClr val="0000FF"/>
                    </a:solidFill>
                  </a:rPr>
                  <a:t> </a:t>
                </a:r>
                <a:r>
                  <a:rPr lang="en-GB" sz="2100" dirty="0">
                    <a:solidFill>
                      <a:srgbClr val="0000FF"/>
                    </a:solidFill>
                  </a:rPr>
                  <a:t>then add 1.</a:t>
                </a:r>
                <a:endParaRPr lang="en-GB" sz="21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317442" y="2146613"/>
                <a:ext cx="4365770" cy="4983235"/>
              </a:xfrm>
              <a:blipFill>
                <a:blip r:embed="rId7"/>
                <a:stretch>
                  <a:fillRect l="-1676" t="-1345" r="-19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ext Placeholder 6">
            <a:extLst>
              <a:ext uri="{FF2B5EF4-FFF2-40B4-BE49-F238E27FC236}">
                <a16:creationId xmlns:a16="http://schemas.microsoft.com/office/drawing/2014/main" id="{F42C03CA-54C4-4F99-B8F8-3087175484B0}"/>
              </a:ext>
            </a:extLst>
          </p:cNvPr>
          <p:cNvSpPr txBox="1">
            <a:spLocks/>
          </p:cNvSpPr>
          <p:nvPr/>
        </p:nvSpPr>
        <p:spPr>
          <a:xfrm>
            <a:off x="5308631" y="977470"/>
            <a:ext cx="6591322" cy="6000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500" b="1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Example 3a</a:t>
            </a:r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2A8D8220-F51F-4B1A-86FB-F1A9774517EF}"/>
              </a:ext>
            </a:extLst>
          </p:cNvPr>
          <p:cNvSpPr txBox="1">
            <a:spLocks/>
          </p:cNvSpPr>
          <p:nvPr/>
        </p:nvSpPr>
        <p:spPr>
          <a:xfrm>
            <a:off x="5296579" y="2661843"/>
            <a:ext cx="6591322" cy="6000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500" b="1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Solution Example 3a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30A43A0-4E5E-48D4-9E47-BE3C63F56A24}"/>
              </a:ext>
            </a:extLst>
          </p:cNvPr>
          <p:cNvSpPr/>
          <p:nvPr/>
        </p:nvSpPr>
        <p:spPr>
          <a:xfrm>
            <a:off x="312445" y="2226144"/>
            <a:ext cx="4282724" cy="2447276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0D6D6F4-3BA9-4083-BAB9-0B92596EF080}"/>
              </a:ext>
            </a:extLst>
          </p:cNvPr>
          <p:cNvSpPr/>
          <p:nvPr/>
        </p:nvSpPr>
        <p:spPr>
          <a:xfrm>
            <a:off x="224402" y="5669280"/>
            <a:ext cx="4282724" cy="118872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5D3E87E-7851-4031-89B9-688DF7DB757B}"/>
              </a:ext>
            </a:extLst>
          </p:cNvPr>
          <p:cNvGrpSpPr/>
          <p:nvPr/>
        </p:nvGrpSpPr>
        <p:grpSpPr>
          <a:xfrm>
            <a:off x="977901" y="1863608"/>
            <a:ext cx="9170441" cy="3462832"/>
            <a:chOff x="977901" y="1863608"/>
            <a:chExt cx="9170441" cy="3462832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48B3F6AD-9F29-4AE5-B226-1624E86ABCF8}"/>
                </a:ext>
              </a:extLst>
            </p:cNvPr>
            <p:cNvGrpSpPr/>
            <p:nvPr/>
          </p:nvGrpSpPr>
          <p:grpSpPr>
            <a:xfrm>
              <a:off x="5753074" y="3388124"/>
              <a:ext cx="4395268" cy="351056"/>
              <a:chOff x="5516473" y="2507573"/>
              <a:chExt cx="4395268" cy="351056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1642324F-46AD-446D-B0D0-D955D34AE09B}"/>
                  </a:ext>
                </a:extLst>
              </p:cNvPr>
              <p:cNvSpPr/>
              <p:nvPr/>
            </p:nvSpPr>
            <p:spPr>
              <a:xfrm>
                <a:off x="5516473" y="2507573"/>
                <a:ext cx="3300985" cy="351056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578F5449-5537-460D-8CFE-ACED7DD687F8}"/>
                  </a:ext>
                </a:extLst>
              </p:cNvPr>
              <p:cNvSpPr/>
              <p:nvPr/>
            </p:nvSpPr>
            <p:spPr>
              <a:xfrm>
                <a:off x="9581956" y="2518469"/>
                <a:ext cx="329785" cy="310180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EBD3C645-CC7B-4433-A1CA-97E71727ADB5}"/>
                </a:ext>
              </a:extLst>
            </p:cNvPr>
            <p:cNvGrpSpPr/>
            <p:nvPr/>
          </p:nvGrpSpPr>
          <p:grpSpPr>
            <a:xfrm>
              <a:off x="977901" y="1863608"/>
              <a:ext cx="6670622" cy="3462832"/>
              <a:chOff x="2146836" y="2507573"/>
              <a:chExt cx="6670622" cy="3462832"/>
            </a:xfrm>
          </p:grpSpPr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AA57C0C0-7B71-417B-88ED-1B14E133458C}"/>
                  </a:ext>
                </a:extLst>
              </p:cNvPr>
              <p:cNvSpPr/>
              <p:nvPr/>
            </p:nvSpPr>
            <p:spPr>
              <a:xfrm>
                <a:off x="7749617" y="2507573"/>
                <a:ext cx="1067841" cy="287914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3E80B58B-0D5A-4EB3-82EB-90EC6431CC55}"/>
                  </a:ext>
                </a:extLst>
              </p:cNvPr>
              <p:cNvSpPr/>
              <p:nvPr/>
            </p:nvSpPr>
            <p:spPr>
              <a:xfrm>
                <a:off x="2146836" y="5660225"/>
                <a:ext cx="326244" cy="310180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1FD7FF5E-FA63-4ED0-BBF5-24B2E49CB1FE}"/>
              </a:ext>
            </a:extLst>
          </p:cNvPr>
          <p:cNvGrpSpPr/>
          <p:nvPr/>
        </p:nvGrpSpPr>
        <p:grpSpPr>
          <a:xfrm>
            <a:off x="1304145" y="1577545"/>
            <a:ext cx="9683645" cy="3763446"/>
            <a:chOff x="977901" y="1562994"/>
            <a:chExt cx="9683645" cy="3763446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6D04AC60-E0DD-4CDD-9C16-941DAEE88987}"/>
                </a:ext>
              </a:extLst>
            </p:cNvPr>
            <p:cNvSpPr/>
            <p:nvPr/>
          </p:nvSpPr>
          <p:spPr>
            <a:xfrm>
              <a:off x="9829153" y="3372642"/>
              <a:ext cx="431199" cy="355066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8086E483-64D1-49E9-BBD8-F7B2CD30ED6D}"/>
                </a:ext>
              </a:extLst>
            </p:cNvPr>
            <p:cNvGrpSpPr/>
            <p:nvPr/>
          </p:nvGrpSpPr>
          <p:grpSpPr>
            <a:xfrm>
              <a:off x="977901" y="1562994"/>
              <a:ext cx="9683645" cy="3763446"/>
              <a:chOff x="2146836" y="2206959"/>
              <a:chExt cx="9683645" cy="3763446"/>
            </a:xfrm>
          </p:grpSpPr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F81879B0-513A-40E2-AF04-A7223C8A2B41}"/>
                  </a:ext>
                </a:extLst>
              </p:cNvPr>
              <p:cNvSpPr/>
              <p:nvPr/>
            </p:nvSpPr>
            <p:spPr>
              <a:xfrm>
                <a:off x="11374190" y="2206959"/>
                <a:ext cx="456291" cy="303518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A8E36642-B8C0-4811-9E31-8F341F92B9FC}"/>
                  </a:ext>
                </a:extLst>
              </p:cNvPr>
              <p:cNvSpPr/>
              <p:nvPr/>
            </p:nvSpPr>
            <p:spPr>
              <a:xfrm>
                <a:off x="2146836" y="5660225"/>
                <a:ext cx="326244" cy="310180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FC139300-FB83-4EF0-9E52-79D531A6E93D}"/>
              </a:ext>
            </a:extLst>
          </p:cNvPr>
          <p:cNvGrpSpPr/>
          <p:nvPr/>
        </p:nvGrpSpPr>
        <p:grpSpPr>
          <a:xfrm>
            <a:off x="1947832" y="2166868"/>
            <a:ext cx="8705222" cy="3424250"/>
            <a:chOff x="1947832" y="2166868"/>
            <a:chExt cx="8705222" cy="3424250"/>
          </a:xfrm>
        </p:grpSpPr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95A73611-ADD7-45F0-98AB-E30FA23DE90A}"/>
                </a:ext>
              </a:extLst>
            </p:cNvPr>
            <p:cNvGrpSpPr/>
            <p:nvPr/>
          </p:nvGrpSpPr>
          <p:grpSpPr>
            <a:xfrm>
              <a:off x="6250898" y="2166868"/>
              <a:ext cx="4402156" cy="1919153"/>
              <a:chOff x="6415791" y="-235905"/>
              <a:chExt cx="4402156" cy="1919153"/>
            </a:xfrm>
          </p:grpSpPr>
          <p:grpSp>
            <p:nvGrpSpPr>
              <p:cNvPr id="37" name="Group 36">
                <a:extLst>
                  <a:ext uri="{FF2B5EF4-FFF2-40B4-BE49-F238E27FC236}">
                    <a16:creationId xmlns:a16="http://schemas.microsoft.com/office/drawing/2014/main" id="{F6C4A3E5-9819-464F-B00D-AC230D4301E5}"/>
                  </a:ext>
                </a:extLst>
              </p:cNvPr>
              <p:cNvGrpSpPr/>
              <p:nvPr/>
            </p:nvGrpSpPr>
            <p:grpSpPr>
              <a:xfrm>
                <a:off x="9278913" y="1433120"/>
                <a:ext cx="1539034" cy="250128"/>
                <a:chOff x="9042312" y="552569"/>
                <a:chExt cx="1539034" cy="250128"/>
              </a:xfrm>
            </p:grpSpPr>
            <p:sp>
              <p:nvSpPr>
                <p:cNvPr id="42" name="Rectangle 41">
                  <a:extLst>
                    <a:ext uri="{FF2B5EF4-FFF2-40B4-BE49-F238E27FC236}">
                      <a16:creationId xmlns:a16="http://schemas.microsoft.com/office/drawing/2014/main" id="{736B31D0-2ED1-4B53-863B-A6E7F47E57BF}"/>
                    </a:ext>
                  </a:extLst>
                </p:cNvPr>
                <p:cNvSpPr/>
                <p:nvPr/>
              </p:nvSpPr>
              <p:spPr>
                <a:xfrm>
                  <a:off x="9042312" y="552569"/>
                  <a:ext cx="342018" cy="250128"/>
                </a:xfrm>
                <a:prstGeom prst="rect">
                  <a:avLst/>
                </a:prstGeom>
                <a:noFill/>
                <a:ln w="38100">
                  <a:solidFill>
                    <a:srgbClr val="0000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" name="Rectangle 42">
                  <a:extLst>
                    <a:ext uri="{FF2B5EF4-FFF2-40B4-BE49-F238E27FC236}">
                      <a16:creationId xmlns:a16="http://schemas.microsoft.com/office/drawing/2014/main" id="{28E04E0F-78D7-4512-8D9B-4B7A7D05579E}"/>
                    </a:ext>
                  </a:extLst>
                </p:cNvPr>
                <p:cNvSpPr/>
                <p:nvPr/>
              </p:nvSpPr>
              <p:spPr>
                <a:xfrm>
                  <a:off x="10239328" y="552570"/>
                  <a:ext cx="342018" cy="250127"/>
                </a:xfrm>
                <a:prstGeom prst="rect">
                  <a:avLst/>
                </a:prstGeom>
                <a:noFill/>
                <a:ln w="38100">
                  <a:solidFill>
                    <a:srgbClr val="0000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5C5FC06C-F72F-4BA1-8EDB-BBBCBDC67E66}"/>
                  </a:ext>
                </a:extLst>
              </p:cNvPr>
              <p:cNvSpPr/>
              <p:nvPr/>
            </p:nvSpPr>
            <p:spPr>
              <a:xfrm>
                <a:off x="6415791" y="-235905"/>
                <a:ext cx="2188565" cy="357873"/>
              </a:xfrm>
              <a:prstGeom prst="rect">
                <a:avLst/>
              </a:prstGeom>
              <a:noFill/>
              <a:ln w="38100"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6A4C17D3-525B-454F-92BE-6FA399918FFC}"/>
                </a:ext>
              </a:extLst>
            </p:cNvPr>
            <p:cNvSpPr/>
            <p:nvPr/>
          </p:nvSpPr>
          <p:spPr>
            <a:xfrm>
              <a:off x="1947832" y="5340991"/>
              <a:ext cx="288719" cy="250127"/>
            </a:xfrm>
            <a:prstGeom prst="rect">
              <a:avLst/>
            </a:prstGeom>
            <a:noFill/>
            <a:ln w="3810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40A103A6-2FC8-4F67-9479-C03C3CB5DCF8}"/>
                </a:ext>
              </a:extLst>
            </p:cNvPr>
            <p:cNvSpPr/>
            <p:nvPr/>
          </p:nvSpPr>
          <p:spPr>
            <a:xfrm>
              <a:off x="2748936" y="5340991"/>
              <a:ext cx="288719" cy="235576"/>
            </a:xfrm>
            <a:prstGeom prst="rect">
              <a:avLst/>
            </a:prstGeom>
            <a:noFill/>
            <a:ln w="3810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97119EA8-5287-46F7-9321-5F193F91FDF4}"/>
              </a:ext>
            </a:extLst>
          </p:cNvPr>
          <p:cNvGrpSpPr/>
          <p:nvPr/>
        </p:nvGrpSpPr>
        <p:grpSpPr>
          <a:xfrm>
            <a:off x="2194520" y="3359568"/>
            <a:ext cx="7960877" cy="2254301"/>
            <a:chOff x="2541521" y="2968056"/>
            <a:chExt cx="7960877" cy="2254301"/>
          </a:xfrm>
        </p:grpSpPr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00BD6400-F095-4EF4-89A6-CD637BB3A21B}"/>
                </a:ext>
              </a:extLst>
            </p:cNvPr>
            <p:cNvGrpSpPr/>
            <p:nvPr/>
          </p:nvGrpSpPr>
          <p:grpSpPr>
            <a:xfrm>
              <a:off x="9818557" y="2968056"/>
              <a:ext cx="683841" cy="741144"/>
              <a:chOff x="9581956" y="2087505"/>
              <a:chExt cx="683841" cy="741144"/>
            </a:xfrm>
          </p:grpSpPr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34CA16E5-BBAF-43A6-A4F5-0DBE05D428A8}"/>
                  </a:ext>
                </a:extLst>
              </p:cNvPr>
              <p:cNvSpPr/>
              <p:nvPr/>
            </p:nvSpPr>
            <p:spPr>
              <a:xfrm>
                <a:off x="9911741" y="2087505"/>
                <a:ext cx="354056" cy="349632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B4DEE63C-6ED0-4050-9F81-9E433679529E}"/>
                  </a:ext>
                </a:extLst>
              </p:cNvPr>
              <p:cNvSpPr/>
              <p:nvPr/>
            </p:nvSpPr>
            <p:spPr>
              <a:xfrm>
                <a:off x="9581956" y="2518469"/>
                <a:ext cx="329785" cy="310180"/>
              </a:xfrm>
              <a:prstGeom prst="rect">
                <a:avLst/>
              </a:prstGeom>
              <a:noFill/>
              <a:ln w="38100"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C814E150-ED74-48B3-ADFC-52221461E501}"/>
                </a:ext>
              </a:extLst>
            </p:cNvPr>
            <p:cNvSpPr/>
            <p:nvPr/>
          </p:nvSpPr>
          <p:spPr>
            <a:xfrm>
              <a:off x="2541521" y="4912177"/>
              <a:ext cx="326244" cy="310180"/>
            </a:xfrm>
            <a:prstGeom prst="rect">
              <a:avLst/>
            </a:prstGeom>
            <a:noFill/>
            <a:ln w="3810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D4F268D8-4E78-46B2-9540-1F845BBBA8D6}"/>
              </a:ext>
            </a:extLst>
          </p:cNvPr>
          <p:cNvGrpSpPr/>
          <p:nvPr/>
        </p:nvGrpSpPr>
        <p:grpSpPr>
          <a:xfrm>
            <a:off x="2464723" y="3344380"/>
            <a:ext cx="8066776" cy="2269489"/>
            <a:chOff x="2659324" y="2800468"/>
            <a:chExt cx="8066776" cy="2269489"/>
          </a:xfrm>
        </p:grpSpPr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4D30FE0F-056B-4192-BBC1-3672CB0315B1}"/>
                </a:ext>
              </a:extLst>
            </p:cNvPr>
            <p:cNvGrpSpPr/>
            <p:nvPr/>
          </p:nvGrpSpPr>
          <p:grpSpPr>
            <a:xfrm>
              <a:off x="10083671" y="2800468"/>
              <a:ext cx="642429" cy="756332"/>
              <a:chOff x="9847070" y="1919917"/>
              <a:chExt cx="642429" cy="756332"/>
            </a:xfrm>
          </p:grpSpPr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E83F9E19-E2EF-4FC9-ACBC-A41FDC7AF526}"/>
                  </a:ext>
                </a:extLst>
              </p:cNvPr>
              <p:cNvSpPr/>
              <p:nvPr/>
            </p:nvSpPr>
            <p:spPr>
              <a:xfrm>
                <a:off x="10135443" y="1919917"/>
                <a:ext cx="354056" cy="349632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9D269C11-F9B4-42F1-B63C-9C0B077AAD4C}"/>
                  </a:ext>
                </a:extLst>
              </p:cNvPr>
              <p:cNvSpPr/>
              <p:nvPr/>
            </p:nvSpPr>
            <p:spPr>
              <a:xfrm>
                <a:off x="9847070" y="2366069"/>
                <a:ext cx="410400" cy="310180"/>
              </a:xfrm>
              <a:prstGeom prst="rect">
                <a:avLst/>
              </a:prstGeom>
              <a:noFill/>
              <a:ln w="38100"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14C4D253-7366-4D41-9362-53DD3F3B482F}"/>
                </a:ext>
              </a:extLst>
            </p:cNvPr>
            <p:cNvSpPr/>
            <p:nvPr/>
          </p:nvSpPr>
          <p:spPr>
            <a:xfrm>
              <a:off x="2659324" y="4759777"/>
              <a:ext cx="326244" cy="310180"/>
            </a:xfrm>
            <a:prstGeom prst="rect">
              <a:avLst/>
            </a:prstGeom>
            <a:noFill/>
            <a:ln w="3810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7EB05CD0-2B24-9E16-4F87-C58C77D88355}"/>
              </a:ext>
            </a:extLst>
          </p:cNvPr>
          <p:cNvGrpSpPr/>
          <p:nvPr/>
        </p:nvGrpSpPr>
        <p:grpSpPr>
          <a:xfrm>
            <a:off x="-16643" y="-26916"/>
            <a:ext cx="12208643" cy="2320319"/>
            <a:chOff x="-16643" y="-26916"/>
            <a:chExt cx="12208643" cy="2320319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01AB19A-C3EA-0A88-E4CE-0F7BA54B77AD}"/>
                </a:ext>
              </a:extLst>
            </p:cNvPr>
            <p:cNvSpPr/>
            <p:nvPr/>
          </p:nvSpPr>
          <p:spPr>
            <a:xfrm>
              <a:off x="-16643" y="1"/>
              <a:ext cx="5215261" cy="2293402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B6A0E3C-BE49-185F-2C9E-079741496644}"/>
                </a:ext>
              </a:extLst>
            </p:cNvPr>
            <p:cNvSpPr/>
            <p:nvPr/>
          </p:nvSpPr>
          <p:spPr>
            <a:xfrm>
              <a:off x="5072743" y="-26916"/>
              <a:ext cx="7119257" cy="1166743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220719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4418"/>
    </mc:Choice>
    <mc:Fallback xmlns="">
      <p:transition spd="slow" advTm="9441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0713014" y="5669280"/>
            <a:ext cx="1495073" cy="118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4023360" y="5374050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 rot="-360000">
            <a:off x="39920" y="867051"/>
            <a:ext cx="5317077" cy="1042492"/>
          </a:xfrm>
        </p:spPr>
        <p:txBody>
          <a:bodyPr>
            <a:normAutofit/>
          </a:bodyPr>
          <a:lstStyle/>
          <a:p>
            <a:r>
              <a:rPr lang="en-GB" sz="2900" dirty="0"/>
              <a:t>The Binomial Distribution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5"/>
          </p:nvPr>
        </p:nvSpPr>
        <p:spPr>
          <a:xfrm>
            <a:off x="5349666" y="451447"/>
            <a:ext cx="6786280" cy="608561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CUMULATIVE PROBABILITIES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idx="13"/>
          </p:nvPr>
        </p:nvSpPr>
        <p:spPr>
          <a:xfrm>
            <a:off x="5303634" y="963700"/>
            <a:ext cx="6591322" cy="600075"/>
          </a:xfrm>
        </p:spPr>
        <p:txBody>
          <a:bodyPr>
            <a:normAutofit/>
          </a:bodyPr>
          <a:lstStyle/>
          <a:p>
            <a:r>
              <a:rPr lang="en-GB" dirty="0"/>
              <a:t>Binomial Tables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2"/>
              <p:cNvSpPr>
                <a:spLocks noGrp="1"/>
              </p:cNvSpPr>
              <p:nvPr>
                <p:ph sz="half" idx="2"/>
              </p:nvPr>
            </p:nvSpPr>
            <p:spPr>
              <a:xfrm>
                <a:off x="322438" y="2396701"/>
                <a:ext cx="4341059" cy="4213654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GB" sz="2300" dirty="0">
                    <a:solidFill>
                      <a:srgbClr val="0000FF"/>
                    </a:solidFill>
                  </a:rPr>
                  <a:t>For a random variable </a:t>
                </a:r>
                <a14:m>
                  <m:oMath xmlns:m="http://schemas.openxmlformats.org/officeDocument/2006/math">
                    <m:r>
                      <a:rPr lang="en-GB" sz="23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GB" sz="2300" dirty="0">
                    <a:solidFill>
                      <a:srgbClr val="0000FF"/>
                    </a:solidFill>
                  </a:rPr>
                  <a:t> a </a:t>
                </a:r>
                <a:r>
                  <a:rPr lang="en-GB" sz="2300" b="1" dirty="0">
                    <a:solidFill>
                      <a:srgbClr val="FF0000"/>
                    </a:solidFill>
                  </a:rPr>
                  <a:t>cumulative probability function</a:t>
                </a:r>
                <a:r>
                  <a:rPr lang="en-GB" sz="2300" dirty="0">
                    <a:solidFill>
                      <a:srgbClr val="0000FF"/>
                    </a:solidFill>
                  </a:rPr>
                  <a:t> gives the sum of all the individual probabilities up to and including the given value of </a:t>
                </a:r>
                <a14:m>
                  <m:oMath xmlns:m="http://schemas.openxmlformats.org/officeDocument/2006/math">
                    <m:r>
                      <a:rPr lang="en-US" sz="23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300" dirty="0">
                    <a:solidFill>
                      <a:srgbClr val="0000FF"/>
                    </a:solidFill>
                  </a:rPr>
                  <a:t> in the calculation for </a:t>
                </a:r>
                <a14:m>
                  <m:oMath xmlns:m="http://schemas.openxmlformats.org/officeDocument/2006/math">
                    <m:r>
                      <a:rPr lang="en-US" sz="23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3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3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3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3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3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300" dirty="0">
                    <a:solidFill>
                      <a:srgbClr val="0000FF"/>
                    </a:solidFill>
                  </a:rPr>
                  <a:t>.</a:t>
                </a:r>
              </a:p>
              <a:p>
                <a:pPr marL="0" indent="0">
                  <a:buNone/>
                </a:pPr>
                <a:endParaRPr lang="en-GB" sz="2300" dirty="0">
                  <a:solidFill>
                    <a:srgbClr val="0000FF"/>
                  </a:solidFill>
                </a:endParaRPr>
              </a:p>
              <a:p>
                <a:pPr marL="0" indent="0">
                  <a:buNone/>
                </a:pPr>
                <a:r>
                  <a:rPr lang="en-GB" sz="2300" dirty="0">
                    <a:solidFill>
                      <a:srgbClr val="0000FF"/>
                    </a:solidFill>
                  </a:rPr>
                  <a:t>For the </a:t>
                </a:r>
                <a:r>
                  <a:rPr lang="en-GB" sz="2300" b="1" dirty="0">
                    <a:solidFill>
                      <a:srgbClr val="FF0000"/>
                    </a:solidFill>
                  </a:rPr>
                  <a:t>Binomial distribution </a:t>
                </a:r>
                <a14:m>
                  <m:oMath xmlns:m="http://schemas.openxmlformats.org/officeDocument/2006/math">
                    <m:r>
                      <a:rPr lang="en-US" sz="23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𝑿</m:t>
                    </m:r>
                    <m:r>
                      <a:rPr lang="en-US" sz="23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n-US" sz="23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US" sz="23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3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sz="23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3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US" sz="23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300" dirty="0">
                    <a:solidFill>
                      <a:srgbClr val="0000FF"/>
                    </a:solidFill>
                  </a:rPr>
                  <a:t> we can find </a:t>
                </a:r>
                <a14:m>
                  <m:oMath xmlns:m="http://schemas.openxmlformats.org/officeDocument/2006/math">
                    <m:r>
                      <a:rPr lang="en-US" sz="23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𝑷</m:t>
                    </m:r>
                    <m:r>
                      <a:rPr lang="en-US" sz="23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3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𝑿</m:t>
                    </m:r>
                    <m:r>
                      <a:rPr lang="en-US" sz="23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3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3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300" b="1" dirty="0">
                    <a:solidFill>
                      <a:srgbClr val="FF0000"/>
                    </a:solidFill>
                  </a:rPr>
                  <a:t> </a:t>
                </a:r>
                <a:r>
                  <a:rPr lang="en-GB" sz="2300" dirty="0">
                    <a:solidFill>
                      <a:srgbClr val="0000FF"/>
                    </a:solidFill>
                  </a:rPr>
                  <a:t>using different sources including calculators or tables for various values of </a:t>
                </a:r>
                <a14:m>
                  <m:oMath xmlns:m="http://schemas.openxmlformats.org/officeDocument/2006/math">
                    <m:r>
                      <a:rPr lang="en-US" sz="23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sz="2300" dirty="0">
                    <a:solidFill>
                      <a:srgbClr val="0000FF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3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GB" sz="2300" dirty="0">
                    <a:solidFill>
                      <a:srgbClr val="0000FF"/>
                    </a:solidFill>
                  </a:rPr>
                  <a:t>.</a:t>
                </a:r>
              </a:p>
              <a:p>
                <a:endParaRPr lang="en-GB" sz="23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1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322438" y="2396701"/>
                <a:ext cx="4341059" cy="4213654"/>
              </a:xfrm>
              <a:blipFill>
                <a:blip r:embed="rId6"/>
                <a:stretch>
                  <a:fillRect l="-2107" t="-1881" r="-2388" b="-1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 Placeholder 1"/>
          <p:cNvSpPr txBox="1">
            <a:spLocks/>
          </p:cNvSpPr>
          <p:nvPr/>
        </p:nvSpPr>
        <p:spPr>
          <a:xfrm>
            <a:off x="5303634" y="3903453"/>
            <a:ext cx="4593600" cy="6000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500" b="1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/>
              <a:t>Example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BF2FE4CF-B9E3-44FE-92B3-D106DE1AE8D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303634" y="1611408"/>
                <a:ext cx="6591322" cy="518244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sz="2100" dirty="0">
                    <a:solidFill>
                      <a:srgbClr val="0000FF"/>
                    </a:solidFill>
                  </a:rPr>
                  <a:t>An extract from the</a:t>
                </a:r>
                <a:r>
                  <a:rPr lang="en-GB" sz="2100" dirty="0">
                    <a:solidFill>
                      <a:srgbClr val="0000FF"/>
                    </a:solidFill>
                  </a:rPr>
                  <a:t> </a:t>
                </a:r>
                <a:r>
                  <a:rPr lang="en-GB" sz="2100" b="1" dirty="0">
                    <a:solidFill>
                      <a:srgbClr val="FF0000"/>
                    </a:solidFill>
                  </a:rPr>
                  <a:t>Binomial tables</a:t>
                </a:r>
                <a:r>
                  <a:rPr lang="en-GB" sz="2100" dirty="0">
                    <a:solidFill>
                      <a:srgbClr val="0000FF"/>
                    </a:solidFill>
                  </a:rPr>
                  <a:t>: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GB" sz="2100" dirty="0">
                  <a:solidFill>
                    <a:srgbClr val="0000FF"/>
                  </a:solidFill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GB" sz="2100" dirty="0">
                  <a:solidFill>
                    <a:srgbClr val="0000FF"/>
                  </a:solidFill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GB" sz="2100" dirty="0">
                  <a:solidFill>
                    <a:srgbClr val="0000FF"/>
                  </a:solidFill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GB" sz="2100" dirty="0">
                  <a:solidFill>
                    <a:srgbClr val="0000FF"/>
                  </a:solidFill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GB" sz="2100" dirty="0">
                  <a:solidFill>
                    <a:srgbClr val="0000FF"/>
                  </a:solidFill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GB" sz="2100" dirty="0">
                  <a:solidFill>
                    <a:srgbClr val="0000FF"/>
                  </a:solidFill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GB" sz="2100" dirty="0">
                    <a:solidFill>
                      <a:srgbClr val="0000FF"/>
                    </a:solidFill>
                  </a:rPr>
                  <a:t>Using the extract from the Binomial table (above), find:</a:t>
                </a:r>
              </a:p>
              <a:p>
                <a:pPr marL="457200" indent="-457200">
                  <a:buClr>
                    <a:srgbClr val="0000FF"/>
                  </a:buClr>
                  <a:buAutoNum type="alphaLcPeriod"/>
                </a:pPr>
                <a:r>
                  <a:rPr lang="en-US" sz="2100" b="0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100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100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1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100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1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2100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100" dirty="0">
                    <a:solidFill>
                      <a:srgbClr val="FF0000"/>
                    </a:solidFill>
                  </a:rPr>
                  <a:t> </a:t>
                </a:r>
                <a:r>
                  <a:rPr lang="en-GB" sz="2100" dirty="0">
                    <a:solidFill>
                      <a:srgbClr val="0000FF"/>
                    </a:solidFill>
                  </a:rPr>
                  <a:t>for the Binomial distribution </a:t>
                </a:r>
                <a14:m>
                  <m:oMath xmlns:m="http://schemas.openxmlformats.org/officeDocument/2006/math">
                    <m:r>
                      <a:rPr lang="en-US" sz="2100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100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n-US" sz="2100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100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(5,0.2)</m:t>
                    </m:r>
                  </m:oMath>
                </a14:m>
                <a:r>
                  <a:rPr lang="en-GB" sz="2100" dirty="0">
                    <a:solidFill>
                      <a:srgbClr val="0000FF"/>
                    </a:solidFill>
                  </a:rPr>
                  <a:t>;</a:t>
                </a:r>
              </a:p>
              <a:p>
                <a:pPr marL="457200" indent="-457200">
                  <a:buClr>
                    <a:srgbClr val="0000FF"/>
                  </a:buClr>
                  <a:buAutoNum type="alphaLcPeriod"/>
                </a:pPr>
                <a:r>
                  <a:rPr lang="en-US" sz="2100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1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1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1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1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1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1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100" dirty="0">
                    <a:solidFill>
                      <a:srgbClr val="FF0000"/>
                    </a:solidFill>
                  </a:rPr>
                  <a:t> </a:t>
                </a:r>
                <a:r>
                  <a:rPr lang="en-GB" sz="2100" dirty="0">
                    <a:solidFill>
                      <a:srgbClr val="0000FF"/>
                    </a:solidFill>
                  </a:rPr>
                  <a:t>for the Binomial distribution </a:t>
                </a:r>
                <a14:m>
                  <m:oMath xmlns:m="http://schemas.openxmlformats.org/officeDocument/2006/math">
                    <m:r>
                      <a:rPr lang="en-US" sz="21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1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n-US" sz="21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1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(5,0.15)</m:t>
                    </m:r>
                  </m:oMath>
                </a14:m>
                <a:r>
                  <a:rPr lang="en-GB" sz="2100" dirty="0">
                    <a:solidFill>
                      <a:srgbClr val="0000FF"/>
                    </a:solidFill>
                  </a:rPr>
                  <a:t>;</a:t>
                </a:r>
              </a:p>
              <a:p>
                <a:pPr marL="457200" indent="-457200">
                  <a:buClr>
                    <a:srgbClr val="0000FF"/>
                  </a:buClr>
                  <a:buAutoNum type="alphaLcPeriod"/>
                </a:pPr>
                <a:r>
                  <a:rPr lang="en-GB" sz="2100" dirty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1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1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1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1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1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1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100" dirty="0">
                    <a:solidFill>
                      <a:srgbClr val="FF0000"/>
                    </a:solidFill>
                  </a:rPr>
                  <a:t> </a:t>
                </a:r>
                <a:r>
                  <a:rPr lang="en-GB" sz="2100" dirty="0">
                    <a:solidFill>
                      <a:srgbClr val="0000FF"/>
                    </a:solidFill>
                  </a:rPr>
                  <a:t>for the Binomial distribution </a:t>
                </a:r>
                <a14:m>
                  <m:oMath xmlns:m="http://schemas.openxmlformats.org/officeDocument/2006/math">
                    <m:r>
                      <a:rPr lang="en-US" sz="21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1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n-US" sz="21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1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(6,0.3)</m:t>
                    </m:r>
                  </m:oMath>
                </a14:m>
                <a:endParaRPr lang="en-GB" sz="21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BF2FE4CF-B9E3-44FE-92B3-D106DE1AE8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3634" y="1611408"/>
                <a:ext cx="6591322" cy="5182445"/>
              </a:xfrm>
              <a:prstGeom prst="rect">
                <a:avLst/>
              </a:prstGeom>
              <a:blipFill>
                <a:blip r:embed="rId7"/>
                <a:stretch>
                  <a:fillRect l="-1110" t="-1294" r="-8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CD973029-C5E3-434E-9E73-8F58B75F43B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11768622"/>
                  </p:ext>
                </p:extLst>
              </p:nvPr>
            </p:nvGraphicFramePr>
            <p:xfrm>
              <a:off x="5396919" y="2076028"/>
              <a:ext cx="6299736" cy="1560195"/>
            </p:xfrm>
            <a:graphic>
              <a:graphicData uri="http://schemas.openxmlformats.org/drawingml/2006/table">
                <a:tbl>
                  <a:tblPr>
                    <a:tableStyleId>{793D81CF-94F2-401A-BA57-92F5A7B2D0C5}</a:tableStyleId>
                  </a:tblPr>
                  <a:tblGrid>
                    <a:gridCol w="787467">
                      <a:extLst>
                        <a:ext uri="{9D8B030D-6E8A-4147-A177-3AD203B41FA5}">
                          <a16:colId xmlns:a16="http://schemas.microsoft.com/office/drawing/2014/main" val="3358226172"/>
                        </a:ext>
                      </a:extLst>
                    </a:gridCol>
                    <a:gridCol w="787467">
                      <a:extLst>
                        <a:ext uri="{9D8B030D-6E8A-4147-A177-3AD203B41FA5}">
                          <a16:colId xmlns:a16="http://schemas.microsoft.com/office/drawing/2014/main" val="4272879598"/>
                        </a:ext>
                      </a:extLst>
                    </a:gridCol>
                    <a:gridCol w="787467">
                      <a:extLst>
                        <a:ext uri="{9D8B030D-6E8A-4147-A177-3AD203B41FA5}">
                          <a16:colId xmlns:a16="http://schemas.microsoft.com/office/drawing/2014/main" val="2519824135"/>
                        </a:ext>
                      </a:extLst>
                    </a:gridCol>
                    <a:gridCol w="787467">
                      <a:extLst>
                        <a:ext uri="{9D8B030D-6E8A-4147-A177-3AD203B41FA5}">
                          <a16:colId xmlns:a16="http://schemas.microsoft.com/office/drawing/2014/main" val="3618198041"/>
                        </a:ext>
                      </a:extLst>
                    </a:gridCol>
                    <a:gridCol w="787467">
                      <a:extLst>
                        <a:ext uri="{9D8B030D-6E8A-4147-A177-3AD203B41FA5}">
                          <a16:colId xmlns:a16="http://schemas.microsoft.com/office/drawing/2014/main" val="2776436154"/>
                        </a:ext>
                      </a:extLst>
                    </a:gridCol>
                    <a:gridCol w="787467">
                      <a:extLst>
                        <a:ext uri="{9D8B030D-6E8A-4147-A177-3AD203B41FA5}">
                          <a16:colId xmlns:a16="http://schemas.microsoft.com/office/drawing/2014/main" val="4128287280"/>
                        </a:ext>
                      </a:extLst>
                    </a:gridCol>
                    <a:gridCol w="787467">
                      <a:extLst>
                        <a:ext uri="{9D8B030D-6E8A-4147-A177-3AD203B41FA5}">
                          <a16:colId xmlns:a16="http://schemas.microsoft.com/office/drawing/2014/main" val="3028451333"/>
                        </a:ext>
                      </a:extLst>
                    </a:gridCol>
                    <a:gridCol w="787467">
                      <a:extLst>
                        <a:ext uri="{9D8B030D-6E8A-4147-A177-3AD203B41FA5}">
                          <a16:colId xmlns:a16="http://schemas.microsoft.com/office/drawing/2014/main" val="764380950"/>
                        </a:ext>
                      </a:extLst>
                    </a:gridCol>
                  </a:tblGrid>
                  <a:tr h="190500">
                    <a:tc>
                      <a:txBody>
                        <a:bodyPr/>
                        <a:lstStyle/>
                        <a:p>
                          <a:pPr algn="r" fontAlgn="b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1" i="1" u="none" strike="noStrike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en-US" sz="14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14:m>
                            <m:oMath xmlns:m="http://schemas.openxmlformats.org/officeDocument/2006/math">
                              <m:r>
                                <a:rPr lang="en-US" sz="1400" b="1" i="1" u="none" strike="noStrike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𝒑</m:t>
                              </m:r>
                              <m:r>
                                <a:rPr lang="en-US" sz="1400" b="1" i="1" u="none" strike="noStrike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=</m:t>
                              </m:r>
                            </m:oMath>
                          </a14:m>
                          <a:r>
                            <a:rPr lang="en-US" sz="1400" b="1" i="1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</a:t>
                          </a: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1" i="1" u="none" strike="noStrike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𝟎</m:t>
                                </m:r>
                                <m:r>
                                  <a:rPr lang="en-US" sz="1400" b="1" i="1" u="none" strike="noStrike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.</m:t>
                                </m:r>
                                <m:r>
                                  <a:rPr lang="en-US" sz="1400" b="1" i="1" u="none" strike="noStrike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𝟎𝟓</m:t>
                                </m:r>
                              </m:oMath>
                            </m:oMathPara>
                          </a14:m>
                          <a:endParaRPr lang="en-US" sz="14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1" i="1" u="none" strike="noStrike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𝟎</m:t>
                                </m:r>
                                <m:r>
                                  <a:rPr lang="en-US" sz="1400" b="1" i="1" u="none" strike="noStrike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.</m:t>
                                </m:r>
                                <m:r>
                                  <a:rPr lang="en-US" sz="1400" b="1" i="1" u="none" strike="noStrike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en-US" sz="14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1" i="1" u="none" strike="noStrike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𝟎</m:t>
                                </m:r>
                                <m:r>
                                  <a:rPr lang="en-US" sz="1400" b="1" i="1" u="none" strike="noStrike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.</m:t>
                                </m:r>
                                <m:r>
                                  <a:rPr lang="en-US" sz="1400" b="1" i="1" u="none" strike="noStrike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𝟏𝟓</m:t>
                                </m:r>
                              </m:oMath>
                            </m:oMathPara>
                          </a14:m>
                          <a:endParaRPr lang="en-US" sz="14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1" i="1" u="none" strike="noStrike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𝟎</m:t>
                                </m:r>
                                <m:r>
                                  <a:rPr lang="en-US" sz="1400" b="1" i="1" u="none" strike="noStrike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.</m:t>
                                </m:r>
                                <m:r>
                                  <a:rPr lang="en-US" sz="1400" b="1" i="1" u="none" strike="noStrike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𝟐</m:t>
                                </m:r>
                              </m:oMath>
                            </m:oMathPara>
                          </a14:m>
                          <a:endParaRPr lang="en-US" sz="14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1" i="1" u="none" strike="noStrike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𝟎</m:t>
                                </m:r>
                                <m:r>
                                  <a:rPr lang="en-US" sz="1400" b="1" i="1" u="none" strike="noStrike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.</m:t>
                                </m:r>
                                <m:r>
                                  <a:rPr lang="en-US" sz="1400" b="1" i="1" u="none" strike="noStrike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𝟐𝟓</m:t>
                                </m:r>
                              </m:oMath>
                            </m:oMathPara>
                          </a14:m>
                          <a:endParaRPr lang="en-US" sz="14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1" i="1" u="none" strike="noStrike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𝟎</m:t>
                                </m:r>
                                <m:r>
                                  <a:rPr lang="en-US" sz="1400" b="1" i="1" u="none" strike="noStrike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.</m:t>
                                </m:r>
                                <m:r>
                                  <a:rPr lang="en-US" sz="1400" b="1" i="1" u="none" strike="noStrike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𝟑</m:t>
                                </m:r>
                              </m:oMath>
                            </m:oMathPara>
                          </a14:m>
                          <a:endParaRPr lang="en-US" sz="14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293932089"/>
                      </a:ext>
                    </a:extLst>
                  </a:tr>
                  <a:tr h="190500">
                    <a:tc>
                      <a:txBody>
                        <a:bodyPr/>
                        <a:lstStyle/>
                        <a:p>
                          <a:pPr algn="r" fontAlgn="b"/>
                          <a14:m>
                            <m:oMath xmlns:m="http://schemas.openxmlformats.org/officeDocument/2006/math">
                              <m:r>
                                <a:rPr lang="en-US" sz="1400" b="1" i="1" u="none" strike="noStrike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𝒏</m:t>
                              </m:r>
                              <m:r>
                                <a:rPr lang="en-US" sz="1400" b="1" i="1" u="none" strike="noStrike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=</m:t>
                              </m:r>
                              <m:r>
                                <a:rPr lang="en-US" sz="1400" b="1" i="1" u="none" strike="noStrike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𝟓</m:t>
                              </m:r>
                            </m:oMath>
                          </a14:m>
                          <a:r>
                            <a:rPr lang="en-US" sz="1400" b="1" i="1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14:m>
                            <m:oMath xmlns:m="http://schemas.openxmlformats.org/officeDocument/2006/math">
                              <m:r>
                                <a:rPr lang="en-US" sz="1400" b="1" i="1" u="none" strike="noStrike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𝒙</m:t>
                              </m:r>
                              <m:r>
                                <a:rPr lang="en-US" sz="1400" b="1" i="1" u="none" strike="noStrike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=</m:t>
                              </m:r>
                              <m:r>
                                <a:rPr lang="en-US" sz="1400" b="1" i="1" u="none" strike="noStrike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𝟎</m:t>
                              </m:r>
                            </m:oMath>
                          </a14:m>
                          <a:r>
                            <a:rPr lang="en-US" sz="1400" b="1" i="1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</a:t>
                          </a: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40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0.77378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40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0.59049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40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0.44371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40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0.32768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40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0.23730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40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0.16807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98659158"/>
                      </a:ext>
                    </a:extLst>
                  </a:tr>
                  <a:tr h="190500">
                    <a:tc>
                      <a:txBody>
                        <a:bodyPr/>
                        <a:lstStyle/>
                        <a:p>
                          <a:pPr algn="r" fontAlgn="b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1" i="1" u="none" strike="noStrike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en-US" sz="14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14:m>
                            <m:oMath xmlns:m="http://schemas.openxmlformats.org/officeDocument/2006/math">
                              <m:r>
                                <a:rPr lang="en-US" sz="1400" b="1" i="1" u="none" strike="noStrike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𝟏</m:t>
                              </m:r>
                            </m:oMath>
                          </a14:m>
                          <a:r>
                            <a:rPr lang="en-US" sz="140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</a:t>
                          </a: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40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0.97741</a:t>
                          </a:r>
                          <a:endParaRPr lang="en-US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40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0.91854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40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0.83521</a:t>
                          </a:r>
                          <a:endParaRPr lang="en-US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40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0.73728</a:t>
                          </a:r>
                          <a:endParaRPr lang="en-US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40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0.63281</a:t>
                          </a:r>
                          <a:endParaRPr lang="en-US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40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0.52822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862389881"/>
                      </a:ext>
                    </a:extLst>
                  </a:tr>
                  <a:tr h="190500">
                    <a:tc>
                      <a:txBody>
                        <a:bodyPr/>
                        <a:lstStyle/>
                        <a:p>
                          <a:pPr algn="r" fontAlgn="b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1" i="1" u="none" strike="noStrike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en-US" sz="14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14:m>
                            <m:oMath xmlns:m="http://schemas.openxmlformats.org/officeDocument/2006/math">
                              <m:r>
                                <a:rPr lang="en-US" sz="1400" b="1" i="1" u="none" strike="noStrike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𝟐</m:t>
                              </m:r>
                            </m:oMath>
                          </a14:m>
                          <a:r>
                            <a:rPr lang="en-US" sz="140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</a:t>
                          </a: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40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0.99884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40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0.99144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40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0.97339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40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0.94208</a:t>
                          </a:r>
                          <a:endParaRPr lang="en-US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40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0.89648</a:t>
                          </a:r>
                          <a:endParaRPr lang="en-US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40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0.83692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4192317119"/>
                      </a:ext>
                    </a:extLst>
                  </a:tr>
                  <a:tr h="190500">
                    <a:tc>
                      <a:txBody>
                        <a:bodyPr/>
                        <a:lstStyle/>
                        <a:p>
                          <a:pPr algn="r" fontAlgn="b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1" i="1" u="none" strike="noStrike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en-US" sz="14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14:m>
                            <m:oMath xmlns:m="http://schemas.openxmlformats.org/officeDocument/2006/math">
                              <m:r>
                                <a:rPr lang="en-US" sz="1400" b="1" i="1" u="none" strike="noStrike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𝟑</m:t>
                              </m:r>
                            </m:oMath>
                          </a14:m>
                          <a:r>
                            <a:rPr lang="en-US" sz="140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</a:t>
                          </a: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40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0.99997</a:t>
                          </a:r>
                          <a:endParaRPr lang="en-US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40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0.99954</a:t>
                          </a:r>
                          <a:endParaRPr lang="en-US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40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0.99777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40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0.99328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40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0.98438</a:t>
                          </a:r>
                          <a:endParaRPr lang="en-US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40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0.96922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951353125"/>
                      </a:ext>
                    </a:extLst>
                  </a:tr>
                  <a:tr h="190500">
                    <a:tc>
                      <a:txBody>
                        <a:bodyPr/>
                        <a:lstStyle/>
                        <a:p>
                          <a:pPr algn="r" fontAlgn="b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1" i="1" u="none" strike="noStrike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en-US" sz="14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14:m>
                            <m:oMath xmlns:m="http://schemas.openxmlformats.org/officeDocument/2006/math">
                              <m:r>
                                <a:rPr lang="en-US" sz="1400" b="1" i="1" u="none" strike="noStrike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𝟒</m:t>
                              </m:r>
                            </m:oMath>
                          </a14:m>
                          <a:r>
                            <a:rPr lang="en-US" sz="140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</a:t>
                          </a: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40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1.00000</a:t>
                          </a:r>
                          <a:endParaRPr lang="en-US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40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0.99999</a:t>
                          </a:r>
                          <a:endParaRPr lang="en-US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40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0.99992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40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0.99968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40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0.99902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40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0.99757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609938324"/>
                      </a:ext>
                    </a:extLst>
                  </a:tr>
                  <a:tr h="190500">
                    <a:tc>
                      <a:txBody>
                        <a:bodyPr/>
                        <a:lstStyle/>
                        <a:p>
                          <a:pPr algn="r" fontAlgn="b"/>
                          <a14:m>
                            <m:oMath xmlns:m="http://schemas.openxmlformats.org/officeDocument/2006/math">
                              <m:r>
                                <a:rPr lang="en-US" sz="1400" b="1" i="1" u="none" strike="noStrike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𝒏</m:t>
                              </m:r>
                              <m:r>
                                <a:rPr lang="en-US" sz="1400" b="1" i="1" u="none" strike="noStrike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=</m:t>
                              </m:r>
                              <m:r>
                                <a:rPr lang="en-US" sz="1400" b="1" i="1" u="none" strike="noStrike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𝟔</m:t>
                              </m:r>
                            </m:oMath>
                          </a14:m>
                          <a:r>
                            <a:rPr lang="en-US" sz="1400" b="1" i="1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14:m>
                            <m:oMath xmlns:m="http://schemas.openxmlformats.org/officeDocument/2006/math">
                              <m:r>
                                <a:rPr lang="en-US" sz="1400" b="1" i="1" u="none" strike="noStrike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𝒙</m:t>
                              </m:r>
                              <m:r>
                                <a:rPr lang="en-US" sz="1400" b="1" i="1" u="none" strike="noStrike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=</m:t>
                              </m:r>
                              <m:r>
                                <a:rPr lang="en-US" sz="1400" b="1" i="1" u="none" strike="noStrike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𝟎</m:t>
                              </m:r>
                            </m:oMath>
                          </a14:m>
                          <a:r>
                            <a:rPr lang="en-US" sz="1400" b="1" i="1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</a:t>
                          </a: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40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0.73509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40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0.53144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40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0.37715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40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0.26214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40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0.17798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40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0.11765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6623566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CD973029-C5E3-434E-9E73-8F58B75F43B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11768622"/>
                  </p:ext>
                </p:extLst>
              </p:nvPr>
            </p:nvGraphicFramePr>
            <p:xfrm>
              <a:off x="5396919" y="2076028"/>
              <a:ext cx="6299736" cy="1560195"/>
            </p:xfrm>
            <a:graphic>
              <a:graphicData uri="http://schemas.openxmlformats.org/drawingml/2006/table">
                <a:tbl>
                  <a:tblPr>
                    <a:tableStyleId>{793D81CF-94F2-401A-BA57-92F5A7B2D0C5}</a:tableStyleId>
                  </a:tblPr>
                  <a:tblGrid>
                    <a:gridCol w="787467">
                      <a:extLst>
                        <a:ext uri="{9D8B030D-6E8A-4147-A177-3AD203B41FA5}">
                          <a16:colId xmlns:a16="http://schemas.microsoft.com/office/drawing/2014/main" val="3358226172"/>
                        </a:ext>
                      </a:extLst>
                    </a:gridCol>
                    <a:gridCol w="787467">
                      <a:extLst>
                        <a:ext uri="{9D8B030D-6E8A-4147-A177-3AD203B41FA5}">
                          <a16:colId xmlns:a16="http://schemas.microsoft.com/office/drawing/2014/main" val="4272879598"/>
                        </a:ext>
                      </a:extLst>
                    </a:gridCol>
                    <a:gridCol w="787467">
                      <a:extLst>
                        <a:ext uri="{9D8B030D-6E8A-4147-A177-3AD203B41FA5}">
                          <a16:colId xmlns:a16="http://schemas.microsoft.com/office/drawing/2014/main" val="2519824135"/>
                        </a:ext>
                      </a:extLst>
                    </a:gridCol>
                    <a:gridCol w="787467">
                      <a:extLst>
                        <a:ext uri="{9D8B030D-6E8A-4147-A177-3AD203B41FA5}">
                          <a16:colId xmlns:a16="http://schemas.microsoft.com/office/drawing/2014/main" val="3618198041"/>
                        </a:ext>
                      </a:extLst>
                    </a:gridCol>
                    <a:gridCol w="787467">
                      <a:extLst>
                        <a:ext uri="{9D8B030D-6E8A-4147-A177-3AD203B41FA5}">
                          <a16:colId xmlns:a16="http://schemas.microsoft.com/office/drawing/2014/main" val="2776436154"/>
                        </a:ext>
                      </a:extLst>
                    </a:gridCol>
                    <a:gridCol w="787467">
                      <a:extLst>
                        <a:ext uri="{9D8B030D-6E8A-4147-A177-3AD203B41FA5}">
                          <a16:colId xmlns:a16="http://schemas.microsoft.com/office/drawing/2014/main" val="4128287280"/>
                        </a:ext>
                      </a:extLst>
                    </a:gridCol>
                    <a:gridCol w="787467">
                      <a:extLst>
                        <a:ext uri="{9D8B030D-6E8A-4147-A177-3AD203B41FA5}">
                          <a16:colId xmlns:a16="http://schemas.microsoft.com/office/drawing/2014/main" val="3028451333"/>
                        </a:ext>
                      </a:extLst>
                    </a:gridCol>
                    <a:gridCol w="787467">
                      <a:extLst>
                        <a:ext uri="{9D8B030D-6E8A-4147-A177-3AD203B41FA5}">
                          <a16:colId xmlns:a16="http://schemas.microsoft.com/office/drawing/2014/main" val="764380950"/>
                        </a:ext>
                      </a:extLst>
                    </a:gridCol>
                  </a:tblGrid>
                  <a:tr h="22288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8"/>
                          <a:stretch>
                            <a:fillRect l="-775" t="-2703" r="-702326" b="-6405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8"/>
                          <a:stretch>
                            <a:fillRect l="-100000" t="-2703" r="-596923" b="-6405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8"/>
                          <a:stretch>
                            <a:fillRect l="-201550" t="-2703" r="-501550" b="-6405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8"/>
                          <a:stretch>
                            <a:fillRect l="-301550" t="-2703" r="-401550" b="-6405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8"/>
                          <a:stretch>
                            <a:fillRect l="-401550" t="-2703" r="-301550" b="-6405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8"/>
                          <a:stretch>
                            <a:fillRect l="-497692" t="-2703" r="-199231" b="-6405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8"/>
                          <a:stretch>
                            <a:fillRect l="-602326" t="-2703" r="-100775" b="-6405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8"/>
                          <a:stretch>
                            <a:fillRect l="-702326" t="-2703" r="-775" b="-64054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93932089"/>
                      </a:ext>
                    </a:extLst>
                  </a:tr>
                  <a:tr h="22288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8"/>
                          <a:stretch>
                            <a:fillRect l="-775" t="-105556" r="-702326" b="-55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8"/>
                          <a:stretch>
                            <a:fillRect l="-100000" t="-105556" r="-596923" b="-55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40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0.77378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40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0.59049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40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0.44371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40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0.32768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40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0.23730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40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0.16807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98659158"/>
                      </a:ext>
                    </a:extLst>
                  </a:tr>
                  <a:tr h="22288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8"/>
                          <a:stretch>
                            <a:fillRect l="-775" t="-200000" r="-702326" b="-4432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8"/>
                          <a:stretch>
                            <a:fillRect l="-100000" t="-200000" r="-596923" b="-4432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40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0.97741</a:t>
                          </a:r>
                          <a:endParaRPr lang="en-US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40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0.91854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40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0.83521</a:t>
                          </a:r>
                          <a:endParaRPr lang="en-US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40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0.73728</a:t>
                          </a:r>
                          <a:endParaRPr lang="en-US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40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0.63281</a:t>
                          </a:r>
                          <a:endParaRPr lang="en-US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40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0.52822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862389881"/>
                      </a:ext>
                    </a:extLst>
                  </a:tr>
                  <a:tr h="22288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8"/>
                          <a:stretch>
                            <a:fillRect l="-775" t="-300000" r="-702326" b="-3432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8"/>
                          <a:stretch>
                            <a:fillRect l="-100000" t="-300000" r="-596923" b="-3432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40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0.99884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40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0.99144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40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0.97339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40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0.94208</a:t>
                          </a:r>
                          <a:endParaRPr lang="en-US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40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0.89648</a:t>
                          </a:r>
                          <a:endParaRPr lang="en-US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40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0.83692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4192317119"/>
                      </a:ext>
                    </a:extLst>
                  </a:tr>
                  <a:tr h="22288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8"/>
                          <a:stretch>
                            <a:fillRect l="-775" t="-400000" r="-702326" b="-2432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8"/>
                          <a:stretch>
                            <a:fillRect l="-100000" t="-400000" r="-596923" b="-2432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40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0.99997</a:t>
                          </a:r>
                          <a:endParaRPr lang="en-US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40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0.99954</a:t>
                          </a:r>
                          <a:endParaRPr lang="en-US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40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0.99777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40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0.99328</a:t>
                          </a:r>
                          <a:endParaRPr lang="en-US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40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0.98438</a:t>
                          </a:r>
                          <a:endParaRPr lang="en-US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40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0.96922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951353125"/>
                      </a:ext>
                    </a:extLst>
                  </a:tr>
                  <a:tr h="22288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8"/>
                          <a:stretch>
                            <a:fillRect l="-775" t="-513889" r="-702326" b="-15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8"/>
                          <a:stretch>
                            <a:fillRect l="-100000" t="-513889" r="-596923" b="-15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40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1.00000</a:t>
                          </a:r>
                          <a:endParaRPr lang="en-US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40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0.99999</a:t>
                          </a:r>
                          <a:endParaRPr lang="en-US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40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0.99992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40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0.99968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40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0.99902</a:t>
                          </a:r>
                          <a:endParaRPr lang="en-US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40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0.99757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609938324"/>
                      </a:ext>
                    </a:extLst>
                  </a:tr>
                  <a:tr h="22288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8"/>
                          <a:stretch>
                            <a:fillRect l="-775" t="-597297" r="-702326" b="-459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8"/>
                          <a:stretch>
                            <a:fillRect l="-100000" t="-597297" r="-596923" b="-459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40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0.73509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40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0.53144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40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0.37715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40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0.26214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40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0.17798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40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0.11765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662356604"/>
                      </a:ext>
                    </a:extLst>
                  </a:tr>
                </a:tbl>
              </a:graphicData>
            </a:graphic>
          </p:graphicFrame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144781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9263"/>
    </mc:Choice>
    <mc:Fallback xmlns="">
      <p:transition spd="slow" advTm="8926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1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0713014" y="5669280"/>
            <a:ext cx="1495073" cy="118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4023360" y="5374050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BF2FE4CF-B9E3-44FE-92B3-D106DE1AE8D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303634" y="1551447"/>
                <a:ext cx="6591322" cy="540398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GB" sz="2100" dirty="0">
                    <a:solidFill>
                      <a:srgbClr val="0000FF"/>
                    </a:solidFill>
                  </a:rPr>
                  <a:t>The probability that a spinner lands on blue is </a:t>
                </a:r>
                <a14:m>
                  <m:oMath xmlns:m="http://schemas.openxmlformats.org/officeDocument/2006/math">
                    <m:r>
                      <a:rPr lang="en-GB" sz="21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0.2</m:t>
                    </m:r>
                  </m:oMath>
                </a14:m>
                <a:r>
                  <a:rPr lang="en-GB" sz="2100" dirty="0">
                    <a:solidFill>
                      <a:srgbClr val="0000FF"/>
                    </a:solidFill>
                  </a:rPr>
                  <a:t>.  A player has </a:t>
                </a:r>
                <a14:m>
                  <m:oMath xmlns:m="http://schemas.openxmlformats.org/officeDocument/2006/math">
                    <m:r>
                      <a:rPr lang="en-GB" sz="21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14</m:t>
                    </m:r>
                  </m:oMath>
                </a14:m>
                <a:r>
                  <a:rPr lang="en-GB" sz="2100" dirty="0">
                    <a:solidFill>
                      <a:srgbClr val="0000FF"/>
                    </a:solidFill>
                  </a:rPr>
                  <a:t> spins.  </a:t>
                </a:r>
                <a:r>
                  <a:rPr lang="en-GB" sz="2100" b="1" dirty="0">
                    <a:solidFill>
                      <a:srgbClr val="FF0000"/>
                    </a:solidFill>
                  </a:rPr>
                  <a:t>Find the probability that the player obtains </a:t>
                </a:r>
                <a:r>
                  <a:rPr lang="en-US" sz="2100" b="1" dirty="0">
                    <a:solidFill>
                      <a:srgbClr val="FF0000"/>
                    </a:solidFill>
                  </a:rPr>
                  <a:t>more than </a:t>
                </a:r>
                <a14:m>
                  <m:oMath xmlns:m="http://schemas.openxmlformats.org/officeDocument/2006/math">
                    <m:r>
                      <a:rPr lang="en-US" sz="21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r>
                  <a:rPr lang="en-US" sz="2100" b="1" dirty="0">
                    <a:solidFill>
                      <a:srgbClr val="FF0000"/>
                    </a:solidFill>
                  </a:rPr>
                  <a:t> blues</a:t>
                </a:r>
                <a:r>
                  <a:rPr lang="en-US" sz="2100" dirty="0">
                    <a:solidFill>
                      <a:srgbClr val="0000FF"/>
                    </a:solidFill>
                  </a:rPr>
                  <a:t>.</a:t>
                </a:r>
              </a:p>
              <a:p>
                <a:pPr marL="0" indent="0">
                  <a:buNone/>
                </a:pPr>
                <a:endParaRPr lang="en-US" sz="2100" dirty="0">
                  <a:solidFill>
                    <a:srgbClr val="0000FF"/>
                  </a:solidFill>
                </a:endParaRPr>
              </a:p>
              <a:p>
                <a:pPr marL="0" indent="0">
                  <a:buNone/>
                </a:pPr>
                <a:endParaRPr lang="en-US" sz="2100" dirty="0">
                  <a:solidFill>
                    <a:srgbClr val="0000FF"/>
                  </a:solidFill>
                </a:endParaRPr>
              </a:p>
              <a:p>
                <a:pPr marL="0" indent="0">
                  <a:buNone/>
                </a:pPr>
                <a:r>
                  <a:rPr lang="en-US" sz="2100" dirty="0">
                    <a:solidFill>
                      <a:srgbClr val="0000FF"/>
                    </a:solidFill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1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1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100" dirty="0">
                    <a:solidFill>
                      <a:srgbClr val="0000FF"/>
                    </a:solidFill>
                  </a:rPr>
                  <a:t> No. of blues in 14 spins.  </a:t>
                </a:r>
                <a14:m>
                  <m:oMath xmlns:m="http://schemas.openxmlformats.org/officeDocument/2006/math"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en-US" sz="21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1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14</m:t>
                        </m:r>
                        <m:r>
                          <a:rPr lang="en-US" sz="21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1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0.2</m:t>
                        </m:r>
                      </m:e>
                    </m:d>
                    <m:r>
                      <a:rPr lang="en-US" sz="21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100" dirty="0">
                  <a:solidFill>
                    <a:srgbClr val="0000FF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10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21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&gt;3</m:t>
                          </m:r>
                        </m:e>
                      </m:d>
                      <m:r>
                        <a:rPr lang="en-US" sz="21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=1−</m:t>
                      </m:r>
                      <m:r>
                        <a:rPr lang="en-US" sz="21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1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1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21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≤3)</m:t>
                      </m:r>
                    </m:oMath>
                  </m:oMathPara>
                </a14:m>
                <a:endParaRPr lang="en-US" sz="2100" dirty="0">
                  <a:solidFill>
                    <a:srgbClr val="0000FF"/>
                  </a:solidFill>
                </a:endParaRPr>
              </a:p>
              <a:p>
                <a:pPr marL="0" indent="0">
                  <a:buNone/>
                </a:pPr>
                <a:r>
                  <a:rPr lang="en-US" sz="2100" dirty="0">
                    <a:solidFill>
                      <a:srgbClr val="0000FF"/>
                    </a:solidFill>
                  </a:rPr>
                  <a:t>Then, in Excel, type </a:t>
                </a:r>
                <a:r>
                  <a:rPr lang="en-GB" sz="2100" b="1" dirty="0">
                    <a:solidFill>
                      <a:srgbClr val="FF0000"/>
                    </a:solidFill>
                  </a:rPr>
                  <a:t>=BINOM.DIST(</a:t>
                </a:r>
                <a14:m>
                  <m:oMath xmlns:m="http://schemas.openxmlformats.org/officeDocument/2006/math">
                    <m:r>
                      <a:rPr lang="en-US" sz="21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GB" sz="21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1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𝟏𝟒</m:t>
                    </m:r>
                    <m:r>
                      <a:rPr lang="en-GB" sz="21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1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21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1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21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1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r>
                  <a:rPr lang="en-GB" sz="2100" b="1" dirty="0">
                    <a:solidFill>
                      <a:srgbClr val="FF0000"/>
                    </a:solidFill>
                  </a:rPr>
                  <a:t>)</a:t>
                </a:r>
              </a:p>
              <a:p>
                <a:pPr marL="0" indent="0">
                  <a:buNone/>
                </a:pPr>
                <a:r>
                  <a:rPr lang="en-US" sz="2100" dirty="0">
                    <a:solidFill>
                      <a:srgbClr val="0000FF"/>
                    </a:solidFill>
                  </a:rPr>
                  <a:t>Hence from Excel we obtain:</a:t>
                </a:r>
              </a:p>
              <a:p>
                <a:pPr marL="0" indent="0">
                  <a:buNone/>
                </a:pPr>
                <a:r>
                  <a:rPr lang="en-US" sz="2100" dirty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1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1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1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≤3</m:t>
                        </m:r>
                      </m:e>
                    </m:d>
                    <m:r>
                      <a:rPr lang="en-US" sz="21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=0.69819</m:t>
                    </m:r>
                  </m:oMath>
                </a14:m>
                <a:r>
                  <a:rPr lang="en-US" sz="2100" dirty="0">
                    <a:solidFill>
                      <a:srgbClr val="0000FF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BF2FE4CF-B9E3-44FE-92B3-D106DE1AE8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3634" y="1551447"/>
                <a:ext cx="6591322" cy="5403989"/>
              </a:xfrm>
              <a:prstGeom prst="rect">
                <a:avLst/>
              </a:prstGeom>
              <a:blipFill>
                <a:blip r:embed="rId6"/>
                <a:stretch>
                  <a:fillRect l="-1110" t="-13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 rot="-360000">
            <a:off x="39920" y="867051"/>
            <a:ext cx="5317077" cy="1042492"/>
          </a:xfrm>
        </p:spPr>
        <p:txBody>
          <a:bodyPr>
            <a:normAutofit/>
          </a:bodyPr>
          <a:lstStyle/>
          <a:p>
            <a:r>
              <a:rPr lang="en-GB" sz="2900" dirty="0"/>
              <a:t>The Binomial Distribution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5"/>
          </p:nvPr>
        </p:nvSpPr>
        <p:spPr>
          <a:xfrm>
            <a:off x="5349666" y="451447"/>
            <a:ext cx="6786280" cy="608561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CUMULATIVE PROBABILITIES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2"/>
              <p:cNvSpPr>
                <a:spLocks noGrp="1"/>
              </p:cNvSpPr>
              <p:nvPr>
                <p:ph sz="half" idx="2"/>
              </p:nvPr>
            </p:nvSpPr>
            <p:spPr>
              <a:xfrm>
                <a:off x="317442" y="2146613"/>
                <a:ext cx="4365770" cy="498323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GB" sz="2100" dirty="0">
                    <a:solidFill>
                      <a:srgbClr val="0000FF"/>
                    </a:solidFill>
                  </a:rPr>
                  <a:t>For a random variable </a:t>
                </a:r>
                <a14:m>
                  <m:oMath xmlns:m="http://schemas.openxmlformats.org/officeDocument/2006/math">
                    <m:r>
                      <a:rPr lang="en-GB" sz="21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GB" sz="2100" dirty="0">
                    <a:solidFill>
                      <a:srgbClr val="0000FF"/>
                    </a:solidFill>
                  </a:rPr>
                  <a:t> a </a:t>
                </a:r>
                <a:r>
                  <a:rPr lang="en-GB" sz="2100" b="1" dirty="0">
                    <a:solidFill>
                      <a:srgbClr val="FF0000"/>
                    </a:solidFill>
                  </a:rPr>
                  <a:t>cumulative probability function</a:t>
                </a:r>
                <a:r>
                  <a:rPr lang="en-GB" sz="2100" dirty="0">
                    <a:solidFill>
                      <a:srgbClr val="0000FF"/>
                    </a:solidFill>
                  </a:rPr>
                  <a:t> gives the sum of all the individual probabilities up to and including the given value of </a:t>
                </a:r>
                <a14:m>
                  <m:oMath xmlns:m="http://schemas.openxmlformats.org/officeDocument/2006/math"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100" dirty="0">
                    <a:solidFill>
                      <a:srgbClr val="0000FF"/>
                    </a:solidFill>
                  </a:rPr>
                  <a:t> in the calculation for </a:t>
                </a:r>
                <a14:m>
                  <m:oMath xmlns:m="http://schemas.openxmlformats.org/officeDocument/2006/math">
                    <m:r>
                      <a:rPr lang="en-US" sz="21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1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1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1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1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1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100" dirty="0">
                    <a:solidFill>
                      <a:srgbClr val="0000FF"/>
                    </a:solidFill>
                  </a:rPr>
                  <a:t>.</a:t>
                </a:r>
              </a:p>
              <a:p>
                <a:pPr marL="0" indent="0">
                  <a:buNone/>
                </a:pPr>
                <a:r>
                  <a:rPr lang="en-GB" sz="2100" dirty="0">
                    <a:solidFill>
                      <a:srgbClr val="0000FF"/>
                    </a:solidFill>
                  </a:rPr>
                  <a:t>For the </a:t>
                </a:r>
                <a:r>
                  <a:rPr lang="en-GB" sz="2100" b="1" dirty="0">
                    <a:solidFill>
                      <a:srgbClr val="FF0000"/>
                    </a:solidFill>
                  </a:rPr>
                  <a:t>Binomial distribution </a:t>
                </a:r>
                <a14:m>
                  <m:oMath xmlns:m="http://schemas.openxmlformats.org/officeDocument/2006/math">
                    <m:r>
                      <a:rPr lang="en-US" sz="21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𝑿</m:t>
                    </m:r>
                    <m:r>
                      <a:rPr lang="en-US" sz="21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n-US" sz="21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US" sz="21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1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sz="21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1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US" sz="21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100" dirty="0">
                    <a:solidFill>
                      <a:srgbClr val="0000FF"/>
                    </a:solidFill>
                  </a:rPr>
                  <a:t> we can find </a:t>
                </a:r>
                <a14:m>
                  <m:oMath xmlns:m="http://schemas.openxmlformats.org/officeDocument/2006/math">
                    <m:r>
                      <a:rPr lang="en-US" sz="21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𝑷</m:t>
                    </m:r>
                    <m:d>
                      <m:dPr>
                        <m:ctrlPr>
                          <a:rPr lang="en-US" sz="21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1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  <m:r>
                          <a:rPr lang="en-US" sz="21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sz="21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21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GB" sz="2100" dirty="0">
                  <a:solidFill>
                    <a:srgbClr val="0000FF"/>
                  </a:solidFill>
                </a:endParaRPr>
              </a:p>
              <a:p>
                <a:pPr marL="0" indent="0">
                  <a:buNone/>
                </a:pPr>
                <a:r>
                  <a:rPr lang="en-US" sz="2100" dirty="0">
                    <a:solidFill>
                      <a:srgbClr val="0000FF"/>
                    </a:solidFill>
                  </a:rPr>
                  <a:t>In </a:t>
                </a:r>
                <a:r>
                  <a:rPr lang="en-GB" sz="2100" b="1" dirty="0">
                    <a:solidFill>
                      <a:srgbClr val="FF0000"/>
                    </a:solidFill>
                  </a:rPr>
                  <a:t>Excel</a:t>
                </a:r>
                <a:r>
                  <a:rPr lang="en-GB" sz="2100" dirty="0">
                    <a:solidFill>
                      <a:srgbClr val="0000FF"/>
                    </a:solidFill>
                  </a:rPr>
                  <a:t>, to find </a:t>
                </a:r>
                <a14:m>
                  <m:oMath xmlns:m="http://schemas.openxmlformats.org/officeDocument/2006/math"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1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100" dirty="0">
                    <a:solidFill>
                      <a:srgbClr val="0000FF"/>
                    </a:solidFill>
                  </a:rPr>
                  <a:t> for </a:t>
                </a:r>
                <a14:m>
                  <m:oMath xmlns:m="http://schemas.openxmlformats.org/officeDocument/2006/math"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1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100" dirty="0">
                    <a:solidFill>
                      <a:srgbClr val="0000FF"/>
                    </a:solidFill>
                  </a:rPr>
                  <a:t> type: </a:t>
                </a:r>
                <a:r>
                  <a:rPr lang="en-GB" sz="2100" b="1" dirty="0">
                    <a:solidFill>
                      <a:srgbClr val="FF0000"/>
                    </a:solidFill>
                  </a:rPr>
                  <a:t>=BINOM.DIST(</a:t>
                </a:r>
                <a14:m>
                  <m:oMath xmlns:m="http://schemas.openxmlformats.org/officeDocument/2006/math">
                    <m:r>
                      <a:rPr lang="en-US" sz="21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GB" sz="21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1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GB" sz="21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1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US" sz="21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1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GB" sz="2100" b="1" dirty="0">
                    <a:solidFill>
                      <a:srgbClr val="FF0000"/>
                    </a:solidFill>
                  </a:rPr>
                  <a:t>)</a:t>
                </a:r>
              </a:p>
              <a:p>
                <a:pPr marL="0" indent="0">
                  <a:buNone/>
                </a:pPr>
                <a:r>
                  <a:rPr lang="en-US" sz="2100" dirty="0">
                    <a:solidFill>
                      <a:srgbClr val="0000FF"/>
                    </a:solidFill>
                  </a:rPr>
                  <a:t>In </a:t>
                </a:r>
                <a:r>
                  <a:rPr lang="en-GB" sz="2100" b="1" dirty="0">
                    <a:solidFill>
                      <a:srgbClr val="FF0000"/>
                    </a:solidFill>
                  </a:rPr>
                  <a:t>Excel</a:t>
                </a:r>
                <a:r>
                  <a:rPr lang="en-GB" sz="2100" dirty="0">
                    <a:solidFill>
                      <a:srgbClr val="0000FF"/>
                    </a:solidFill>
                  </a:rPr>
                  <a:t>, to find </a:t>
                </a:r>
                <a:r>
                  <a:rPr lang="en-GB" sz="2100" b="1" dirty="0">
                    <a:solidFill>
                      <a:srgbClr val="FF0000"/>
                    </a:solidFill>
                  </a:rPr>
                  <a:t>smallest </a:t>
                </a:r>
                <a14:m>
                  <m:oMath xmlns:m="http://schemas.openxmlformats.org/officeDocument/2006/math">
                    <m:r>
                      <a:rPr lang="en-US" sz="21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𝒓</m:t>
                    </m:r>
                  </m:oMath>
                </a14:m>
                <a:r>
                  <a:rPr lang="en-GB" sz="2100" b="1" dirty="0">
                    <a:solidFill>
                      <a:srgbClr val="FF0000"/>
                    </a:solidFill>
                  </a:rPr>
                  <a:t> </a:t>
                </a:r>
                <a:r>
                  <a:rPr lang="en-GB" sz="2100" dirty="0">
                    <a:solidFill>
                      <a:srgbClr val="0000FF"/>
                    </a:solidFill>
                  </a:rPr>
                  <a:t>with </a:t>
                </a:r>
                <a14:m>
                  <m:oMath xmlns:m="http://schemas.openxmlformats.org/officeDocument/2006/math"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1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1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1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≥</m:t>
                        </m:r>
                        <m:r>
                          <a:rPr lang="en-US" sz="21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GB" sz="2100" dirty="0">
                    <a:solidFill>
                      <a:srgbClr val="0000FF"/>
                    </a:solidFill>
                  </a:rPr>
                  <a:t> for </a:t>
                </a:r>
                <a14:m>
                  <m:oMath xmlns:m="http://schemas.openxmlformats.org/officeDocument/2006/math"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100" dirty="0">
                    <a:solidFill>
                      <a:srgbClr val="0000FF"/>
                    </a:solidFill>
                  </a:rPr>
                  <a:t> type:</a:t>
                </a:r>
              </a:p>
              <a:p>
                <a:pPr marL="0" indent="0">
                  <a:buNone/>
                </a:pPr>
                <a:r>
                  <a:rPr lang="en-GB" sz="2100" b="1" dirty="0">
                    <a:solidFill>
                      <a:srgbClr val="FF0000"/>
                    </a:solidFill>
                  </a:rPr>
                  <a:t>=BINOM.INV(</a:t>
                </a:r>
                <a14:m>
                  <m:oMath xmlns:m="http://schemas.openxmlformats.org/officeDocument/2006/math">
                    <m:r>
                      <a:rPr lang="en-US" sz="21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GB" sz="21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1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US" sz="21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1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21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1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</m:oMath>
                </a14:m>
                <a:r>
                  <a:rPr lang="en-GB" sz="2100" b="1" dirty="0">
                    <a:solidFill>
                      <a:srgbClr val="FF0000"/>
                    </a:solidFill>
                  </a:rPr>
                  <a:t>) </a:t>
                </a:r>
                <a:r>
                  <a:rPr lang="en-GB" sz="2100" dirty="0">
                    <a:solidFill>
                      <a:srgbClr val="0000FF"/>
                    </a:solidFill>
                  </a:rPr>
                  <a:t>then add 1.</a:t>
                </a:r>
                <a:endParaRPr lang="en-GB" sz="2100" b="1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endParaRPr lang="en-GB" sz="2100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1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317442" y="2146613"/>
                <a:ext cx="4365770" cy="4983235"/>
              </a:xfrm>
              <a:blipFill>
                <a:blip r:embed="rId7"/>
                <a:stretch>
                  <a:fillRect l="-1676" t="-1345" r="-19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ext Placeholder 6">
            <a:extLst>
              <a:ext uri="{FF2B5EF4-FFF2-40B4-BE49-F238E27FC236}">
                <a16:creationId xmlns:a16="http://schemas.microsoft.com/office/drawing/2014/main" id="{F42C03CA-54C4-4F99-B8F8-3087175484B0}"/>
              </a:ext>
            </a:extLst>
          </p:cNvPr>
          <p:cNvSpPr txBox="1">
            <a:spLocks/>
          </p:cNvSpPr>
          <p:nvPr/>
        </p:nvSpPr>
        <p:spPr>
          <a:xfrm>
            <a:off x="5308631" y="977470"/>
            <a:ext cx="6591322" cy="6000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500" b="1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Example 3b</a:t>
            </a:r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2A8D8220-F51F-4B1A-86FB-F1A9774517EF}"/>
              </a:ext>
            </a:extLst>
          </p:cNvPr>
          <p:cNvSpPr txBox="1">
            <a:spLocks/>
          </p:cNvSpPr>
          <p:nvPr/>
        </p:nvSpPr>
        <p:spPr>
          <a:xfrm>
            <a:off x="5296579" y="2661843"/>
            <a:ext cx="6591322" cy="6000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500" b="1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Solution Example 3b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43A2B31-72DB-46A7-AA98-77890C386D3C}"/>
              </a:ext>
            </a:extLst>
          </p:cNvPr>
          <p:cNvSpPr/>
          <p:nvPr/>
        </p:nvSpPr>
        <p:spPr>
          <a:xfrm>
            <a:off x="312445" y="2226144"/>
            <a:ext cx="4282724" cy="2447276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D89B6A3-76E0-45D4-A0E3-888ADE2EE93E}"/>
              </a:ext>
            </a:extLst>
          </p:cNvPr>
          <p:cNvGrpSpPr/>
          <p:nvPr/>
        </p:nvGrpSpPr>
        <p:grpSpPr>
          <a:xfrm>
            <a:off x="977901" y="1863608"/>
            <a:ext cx="9170441" cy="3462832"/>
            <a:chOff x="977901" y="1863608"/>
            <a:chExt cx="9170441" cy="3462832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15BA254A-03F5-44BA-8900-9B4AFEBC04F0}"/>
                </a:ext>
              </a:extLst>
            </p:cNvPr>
            <p:cNvGrpSpPr/>
            <p:nvPr/>
          </p:nvGrpSpPr>
          <p:grpSpPr>
            <a:xfrm>
              <a:off x="5753074" y="3388124"/>
              <a:ext cx="4395268" cy="351056"/>
              <a:chOff x="5516473" y="2507573"/>
              <a:chExt cx="4395268" cy="351056"/>
            </a:xfrm>
          </p:grpSpPr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ACCBDCFF-CA3C-4F97-B500-7B462B7D4B22}"/>
                  </a:ext>
                </a:extLst>
              </p:cNvPr>
              <p:cNvSpPr/>
              <p:nvPr/>
            </p:nvSpPr>
            <p:spPr>
              <a:xfrm>
                <a:off x="5516473" y="2507573"/>
                <a:ext cx="3300985" cy="351056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DDDF999C-4A66-4C10-B7E1-FD2258D01A8D}"/>
                  </a:ext>
                </a:extLst>
              </p:cNvPr>
              <p:cNvSpPr/>
              <p:nvPr/>
            </p:nvSpPr>
            <p:spPr>
              <a:xfrm>
                <a:off x="9581956" y="2518469"/>
                <a:ext cx="329785" cy="310180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B6EF00AA-8CEA-40A1-B7B1-5C32275C6867}"/>
                </a:ext>
              </a:extLst>
            </p:cNvPr>
            <p:cNvGrpSpPr/>
            <p:nvPr/>
          </p:nvGrpSpPr>
          <p:grpSpPr>
            <a:xfrm>
              <a:off x="977901" y="1863608"/>
              <a:ext cx="6670622" cy="3462832"/>
              <a:chOff x="2146836" y="2507573"/>
              <a:chExt cx="6670622" cy="3462832"/>
            </a:xfrm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71E97494-3377-4F60-8B2A-1973B702D2AB}"/>
                  </a:ext>
                </a:extLst>
              </p:cNvPr>
              <p:cNvSpPr/>
              <p:nvPr/>
            </p:nvSpPr>
            <p:spPr>
              <a:xfrm>
                <a:off x="7749617" y="2507573"/>
                <a:ext cx="1067841" cy="287914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F1F57B60-D445-4F3C-B6A3-A670B8E7D459}"/>
                  </a:ext>
                </a:extLst>
              </p:cNvPr>
              <p:cNvSpPr/>
              <p:nvPr/>
            </p:nvSpPr>
            <p:spPr>
              <a:xfrm>
                <a:off x="2146836" y="5660225"/>
                <a:ext cx="326244" cy="310180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3275F03E-7D66-42BA-AECD-A9F259BA0C79}"/>
              </a:ext>
            </a:extLst>
          </p:cNvPr>
          <p:cNvGrpSpPr/>
          <p:nvPr/>
        </p:nvGrpSpPr>
        <p:grpSpPr>
          <a:xfrm>
            <a:off x="1304145" y="1577545"/>
            <a:ext cx="9683645" cy="3763446"/>
            <a:chOff x="977901" y="1562994"/>
            <a:chExt cx="9683645" cy="3763446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75DA3CF3-8512-4B46-933F-CD33F5AE025A}"/>
                </a:ext>
              </a:extLst>
            </p:cNvPr>
            <p:cNvSpPr/>
            <p:nvPr/>
          </p:nvSpPr>
          <p:spPr>
            <a:xfrm>
              <a:off x="9829153" y="3372642"/>
              <a:ext cx="431199" cy="355066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39233992-5198-4D2D-A93C-B68476142D98}"/>
                </a:ext>
              </a:extLst>
            </p:cNvPr>
            <p:cNvGrpSpPr/>
            <p:nvPr/>
          </p:nvGrpSpPr>
          <p:grpSpPr>
            <a:xfrm>
              <a:off x="977901" y="1562994"/>
              <a:ext cx="9683645" cy="3763446"/>
              <a:chOff x="2146836" y="2206959"/>
              <a:chExt cx="9683645" cy="3763446"/>
            </a:xfrm>
          </p:grpSpPr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A9364EF5-B456-4964-BE59-F848ACEFB035}"/>
                  </a:ext>
                </a:extLst>
              </p:cNvPr>
              <p:cNvSpPr/>
              <p:nvPr/>
            </p:nvSpPr>
            <p:spPr>
              <a:xfrm>
                <a:off x="11374190" y="2206959"/>
                <a:ext cx="456291" cy="303518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C612C48C-4CAD-4021-BE28-FCF5A9DAB29B}"/>
                  </a:ext>
                </a:extLst>
              </p:cNvPr>
              <p:cNvSpPr/>
              <p:nvPr/>
            </p:nvSpPr>
            <p:spPr>
              <a:xfrm>
                <a:off x="2146836" y="5660225"/>
                <a:ext cx="326244" cy="310180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F29752E7-72CF-4C36-BA7D-F2B27037C540}"/>
              </a:ext>
            </a:extLst>
          </p:cNvPr>
          <p:cNvGrpSpPr/>
          <p:nvPr/>
        </p:nvGrpSpPr>
        <p:grpSpPr>
          <a:xfrm>
            <a:off x="1947832" y="2166868"/>
            <a:ext cx="8705222" cy="3424250"/>
            <a:chOff x="1947832" y="2166868"/>
            <a:chExt cx="8705222" cy="3424250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05FC8EBA-20E8-4451-A19F-E258837BE6BC}"/>
                </a:ext>
              </a:extLst>
            </p:cNvPr>
            <p:cNvGrpSpPr/>
            <p:nvPr/>
          </p:nvGrpSpPr>
          <p:grpSpPr>
            <a:xfrm>
              <a:off x="6250898" y="2166868"/>
              <a:ext cx="4402156" cy="2218953"/>
              <a:chOff x="6415791" y="-235905"/>
              <a:chExt cx="4402156" cy="2218953"/>
            </a:xfrm>
          </p:grpSpPr>
          <p:grpSp>
            <p:nvGrpSpPr>
              <p:cNvPr id="33" name="Group 32">
                <a:extLst>
                  <a:ext uri="{FF2B5EF4-FFF2-40B4-BE49-F238E27FC236}">
                    <a16:creationId xmlns:a16="http://schemas.microsoft.com/office/drawing/2014/main" id="{F25BED49-067F-43BE-9BD0-09DB2B9E87EB}"/>
                  </a:ext>
                </a:extLst>
              </p:cNvPr>
              <p:cNvGrpSpPr/>
              <p:nvPr/>
            </p:nvGrpSpPr>
            <p:grpSpPr>
              <a:xfrm>
                <a:off x="9278913" y="1717931"/>
                <a:ext cx="1539034" cy="265117"/>
                <a:chOff x="9042312" y="837380"/>
                <a:chExt cx="1539034" cy="265117"/>
              </a:xfrm>
            </p:grpSpPr>
            <p:sp>
              <p:nvSpPr>
                <p:cNvPr id="35" name="Rectangle 34">
                  <a:extLst>
                    <a:ext uri="{FF2B5EF4-FFF2-40B4-BE49-F238E27FC236}">
                      <a16:creationId xmlns:a16="http://schemas.microsoft.com/office/drawing/2014/main" id="{EF62E9EA-19A3-4AAB-925D-A2591E006604}"/>
                    </a:ext>
                  </a:extLst>
                </p:cNvPr>
                <p:cNvSpPr/>
                <p:nvPr/>
              </p:nvSpPr>
              <p:spPr>
                <a:xfrm>
                  <a:off x="9042312" y="852369"/>
                  <a:ext cx="342018" cy="250128"/>
                </a:xfrm>
                <a:prstGeom prst="rect">
                  <a:avLst/>
                </a:prstGeom>
                <a:noFill/>
                <a:ln w="38100">
                  <a:solidFill>
                    <a:srgbClr val="0000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" name="Rectangle 35">
                  <a:extLst>
                    <a:ext uri="{FF2B5EF4-FFF2-40B4-BE49-F238E27FC236}">
                      <a16:creationId xmlns:a16="http://schemas.microsoft.com/office/drawing/2014/main" id="{B0D3E875-23A5-4C2D-928B-DD4A1E10D270}"/>
                    </a:ext>
                  </a:extLst>
                </p:cNvPr>
                <p:cNvSpPr/>
                <p:nvPr/>
              </p:nvSpPr>
              <p:spPr>
                <a:xfrm>
                  <a:off x="10239328" y="837380"/>
                  <a:ext cx="342018" cy="250127"/>
                </a:xfrm>
                <a:prstGeom prst="rect">
                  <a:avLst/>
                </a:prstGeom>
                <a:noFill/>
                <a:ln w="38100">
                  <a:solidFill>
                    <a:srgbClr val="0000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7AF2959B-6D4C-4B52-BA89-B48B96C2AEE1}"/>
                  </a:ext>
                </a:extLst>
              </p:cNvPr>
              <p:cNvSpPr/>
              <p:nvPr/>
            </p:nvSpPr>
            <p:spPr>
              <a:xfrm>
                <a:off x="6415791" y="-235905"/>
                <a:ext cx="2188565" cy="357873"/>
              </a:xfrm>
              <a:prstGeom prst="rect">
                <a:avLst/>
              </a:prstGeom>
              <a:noFill/>
              <a:ln w="38100"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FB16369A-21BC-4208-8D1E-2B01B1C38D00}"/>
                </a:ext>
              </a:extLst>
            </p:cNvPr>
            <p:cNvSpPr/>
            <p:nvPr/>
          </p:nvSpPr>
          <p:spPr>
            <a:xfrm>
              <a:off x="1947832" y="5340991"/>
              <a:ext cx="288719" cy="250127"/>
            </a:xfrm>
            <a:prstGeom prst="rect">
              <a:avLst/>
            </a:prstGeom>
            <a:noFill/>
            <a:ln w="3810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1C328B72-896D-4292-B823-81B436318AB2}"/>
                </a:ext>
              </a:extLst>
            </p:cNvPr>
            <p:cNvSpPr/>
            <p:nvPr/>
          </p:nvSpPr>
          <p:spPr>
            <a:xfrm>
              <a:off x="2748936" y="5340991"/>
              <a:ext cx="288719" cy="235576"/>
            </a:xfrm>
            <a:prstGeom prst="rect">
              <a:avLst/>
            </a:prstGeom>
            <a:noFill/>
            <a:ln w="3810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A184AA6D-D6B2-489C-97CE-78810A6A9435}"/>
              </a:ext>
            </a:extLst>
          </p:cNvPr>
          <p:cNvGrpSpPr/>
          <p:nvPr/>
        </p:nvGrpSpPr>
        <p:grpSpPr>
          <a:xfrm>
            <a:off x="2194520" y="3359568"/>
            <a:ext cx="7960877" cy="2254301"/>
            <a:chOff x="2541521" y="2968056"/>
            <a:chExt cx="7960877" cy="2254301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832D302D-10BD-45A9-9E09-E90468D94253}"/>
                </a:ext>
              </a:extLst>
            </p:cNvPr>
            <p:cNvGrpSpPr/>
            <p:nvPr/>
          </p:nvGrpSpPr>
          <p:grpSpPr>
            <a:xfrm>
              <a:off x="9818557" y="2968056"/>
              <a:ext cx="683841" cy="1055934"/>
              <a:chOff x="9581956" y="2087505"/>
              <a:chExt cx="683841" cy="1055934"/>
            </a:xfrm>
          </p:grpSpPr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3AA9A344-D985-4746-B9A5-5FE5299029FB}"/>
                  </a:ext>
                </a:extLst>
              </p:cNvPr>
              <p:cNvSpPr/>
              <p:nvPr/>
            </p:nvSpPr>
            <p:spPr>
              <a:xfrm>
                <a:off x="9911741" y="2087505"/>
                <a:ext cx="354056" cy="349632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D124E974-4315-41A0-B275-8781DECA8CC8}"/>
                  </a:ext>
                </a:extLst>
              </p:cNvPr>
              <p:cNvSpPr/>
              <p:nvPr/>
            </p:nvSpPr>
            <p:spPr>
              <a:xfrm>
                <a:off x="9581956" y="2833259"/>
                <a:ext cx="329785" cy="310180"/>
              </a:xfrm>
              <a:prstGeom prst="rect">
                <a:avLst/>
              </a:prstGeom>
              <a:noFill/>
              <a:ln w="38100"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78B9335A-8DAF-4F22-A55B-61BDF53B7FFA}"/>
                </a:ext>
              </a:extLst>
            </p:cNvPr>
            <p:cNvSpPr/>
            <p:nvPr/>
          </p:nvSpPr>
          <p:spPr>
            <a:xfrm>
              <a:off x="2541521" y="4912177"/>
              <a:ext cx="326244" cy="310180"/>
            </a:xfrm>
            <a:prstGeom prst="rect">
              <a:avLst/>
            </a:prstGeom>
            <a:noFill/>
            <a:ln w="3810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C85A9022-E3A6-4A1A-8939-F623997CDE34}"/>
              </a:ext>
            </a:extLst>
          </p:cNvPr>
          <p:cNvGrpSpPr/>
          <p:nvPr/>
        </p:nvGrpSpPr>
        <p:grpSpPr>
          <a:xfrm>
            <a:off x="2464723" y="3344380"/>
            <a:ext cx="8066776" cy="2269489"/>
            <a:chOff x="2659324" y="2800468"/>
            <a:chExt cx="8066776" cy="2269489"/>
          </a:xfrm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577117AF-C1B4-41FD-8423-2E99657D4AEC}"/>
                </a:ext>
              </a:extLst>
            </p:cNvPr>
            <p:cNvGrpSpPr/>
            <p:nvPr/>
          </p:nvGrpSpPr>
          <p:grpSpPr>
            <a:xfrm>
              <a:off x="10083671" y="2800468"/>
              <a:ext cx="642429" cy="1056132"/>
              <a:chOff x="9847070" y="1919917"/>
              <a:chExt cx="642429" cy="1056132"/>
            </a:xfrm>
          </p:grpSpPr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31156592-78E7-4FB0-826C-D7303E449F02}"/>
                  </a:ext>
                </a:extLst>
              </p:cNvPr>
              <p:cNvSpPr/>
              <p:nvPr/>
            </p:nvSpPr>
            <p:spPr>
              <a:xfrm>
                <a:off x="10135443" y="1919917"/>
                <a:ext cx="354056" cy="349632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7B053ACB-AA15-4CA0-BEC7-5781192D1F43}"/>
                  </a:ext>
                </a:extLst>
              </p:cNvPr>
              <p:cNvSpPr/>
              <p:nvPr/>
            </p:nvSpPr>
            <p:spPr>
              <a:xfrm>
                <a:off x="9847070" y="2665869"/>
                <a:ext cx="410400" cy="310180"/>
              </a:xfrm>
              <a:prstGeom prst="rect">
                <a:avLst/>
              </a:prstGeom>
              <a:noFill/>
              <a:ln w="38100"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981CF77C-4F49-48CA-AC23-5A306C40E081}"/>
                </a:ext>
              </a:extLst>
            </p:cNvPr>
            <p:cNvSpPr/>
            <p:nvPr/>
          </p:nvSpPr>
          <p:spPr>
            <a:xfrm>
              <a:off x="2659324" y="4759777"/>
              <a:ext cx="326244" cy="310180"/>
            </a:xfrm>
            <a:prstGeom prst="rect">
              <a:avLst/>
            </a:prstGeom>
            <a:noFill/>
            <a:ln w="3810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8" name="Rectangle 47">
            <a:extLst>
              <a:ext uri="{FF2B5EF4-FFF2-40B4-BE49-F238E27FC236}">
                <a16:creationId xmlns:a16="http://schemas.microsoft.com/office/drawing/2014/main" id="{79306969-FD00-4E1B-A8E0-FD62DFDC17B1}"/>
              </a:ext>
            </a:extLst>
          </p:cNvPr>
          <p:cNvSpPr/>
          <p:nvPr/>
        </p:nvSpPr>
        <p:spPr>
          <a:xfrm>
            <a:off x="224402" y="5669280"/>
            <a:ext cx="4282724" cy="118872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4DFF514-E19E-D8DE-C53F-127EF688D443}"/>
              </a:ext>
            </a:extLst>
          </p:cNvPr>
          <p:cNvGrpSpPr/>
          <p:nvPr/>
        </p:nvGrpSpPr>
        <p:grpSpPr>
          <a:xfrm>
            <a:off x="-16643" y="-26916"/>
            <a:ext cx="12208643" cy="2320319"/>
            <a:chOff x="-16643" y="-26916"/>
            <a:chExt cx="12208643" cy="2320319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95BA6E66-16CE-01D6-CAE9-26C056F5045C}"/>
                </a:ext>
              </a:extLst>
            </p:cNvPr>
            <p:cNvSpPr/>
            <p:nvPr/>
          </p:nvSpPr>
          <p:spPr>
            <a:xfrm>
              <a:off x="-16643" y="1"/>
              <a:ext cx="5215261" cy="2293402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BC98A88-96AA-1F7C-E606-9FE0EC40799F}"/>
                </a:ext>
              </a:extLst>
            </p:cNvPr>
            <p:cNvSpPr/>
            <p:nvPr/>
          </p:nvSpPr>
          <p:spPr>
            <a:xfrm>
              <a:off x="5072743" y="-26916"/>
              <a:ext cx="7119257" cy="1166743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022966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9504"/>
    </mc:Choice>
    <mc:Fallback xmlns="">
      <p:transition spd="slow" advTm="6950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0713014" y="5669280"/>
            <a:ext cx="1495073" cy="118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4023360" y="5374050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BF2FE4CF-B9E3-44FE-92B3-D106DE1AE8D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303634" y="1551447"/>
                <a:ext cx="6591322" cy="540398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GB" sz="2100" dirty="0">
                    <a:solidFill>
                      <a:srgbClr val="0000FF"/>
                    </a:solidFill>
                  </a:rPr>
                  <a:t>The probability that a spinner lands on blue is </a:t>
                </a:r>
                <a14:m>
                  <m:oMath xmlns:m="http://schemas.openxmlformats.org/officeDocument/2006/math">
                    <m:r>
                      <a:rPr lang="en-GB" sz="21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0.2</m:t>
                    </m:r>
                  </m:oMath>
                </a14:m>
                <a:r>
                  <a:rPr lang="en-GB" sz="2100" dirty="0">
                    <a:solidFill>
                      <a:srgbClr val="0000FF"/>
                    </a:solidFill>
                  </a:rPr>
                  <a:t>.  A player has </a:t>
                </a:r>
                <a14:m>
                  <m:oMath xmlns:m="http://schemas.openxmlformats.org/officeDocument/2006/math">
                    <m:r>
                      <a:rPr lang="en-GB" sz="21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14</m:t>
                    </m:r>
                  </m:oMath>
                </a14:m>
                <a:r>
                  <a:rPr lang="en-GB" sz="2100" dirty="0">
                    <a:solidFill>
                      <a:srgbClr val="0000FF"/>
                    </a:solidFill>
                  </a:rPr>
                  <a:t> spins.  </a:t>
                </a:r>
                <a:r>
                  <a:rPr lang="en-GB" sz="2100" b="1" dirty="0">
                    <a:solidFill>
                      <a:srgbClr val="0000FF"/>
                    </a:solidFill>
                  </a:rPr>
                  <a:t>Find the probability that the player obtains </a:t>
                </a:r>
                <a:r>
                  <a:rPr lang="en-US" sz="2100" b="1" dirty="0">
                    <a:solidFill>
                      <a:srgbClr val="0000FF"/>
                    </a:solidFill>
                  </a:rPr>
                  <a:t>more than </a:t>
                </a:r>
                <a14:m>
                  <m:oMath xmlns:m="http://schemas.openxmlformats.org/officeDocument/2006/math">
                    <m:r>
                      <a:rPr lang="en-US" sz="2100" b="1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r>
                  <a:rPr lang="en-US" sz="2100" b="1" dirty="0">
                    <a:solidFill>
                      <a:srgbClr val="0000FF"/>
                    </a:solidFill>
                  </a:rPr>
                  <a:t> blues</a:t>
                </a:r>
                <a:r>
                  <a:rPr lang="en-US" sz="2100" dirty="0">
                    <a:solidFill>
                      <a:srgbClr val="0000FF"/>
                    </a:solidFill>
                  </a:rPr>
                  <a:t>.</a:t>
                </a:r>
              </a:p>
              <a:p>
                <a:pPr marL="0" indent="0">
                  <a:buNone/>
                </a:pPr>
                <a:endParaRPr lang="en-US" sz="2100" dirty="0">
                  <a:solidFill>
                    <a:srgbClr val="0000FF"/>
                  </a:solidFill>
                </a:endParaRPr>
              </a:p>
              <a:p>
                <a:pPr marL="0" indent="0">
                  <a:buNone/>
                </a:pPr>
                <a:endParaRPr lang="en-US" sz="2100" dirty="0">
                  <a:solidFill>
                    <a:srgbClr val="0000FF"/>
                  </a:solidFill>
                </a:endParaRPr>
              </a:p>
              <a:p>
                <a:pPr marL="0" indent="0">
                  <a:buNone/>
                </a:pPr>
                <a:r>
                  <a:rPr lang="en-US" sz="2100" dirty="0">
                    <a:solidFill>
                      <a:srgbClr val="0000FF"/>
                    </a:solidFill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1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1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100" dirty="0">
                    <a:solidFill>
                      <a:srgbClr val="0000FF"/>
                    </a:solidFill>
                  </a:rPr>
                  <a:t> No. of blues in 14 spins.  </a:t>
                </a:r>
                <a14:m>
                  <m:oMath xmlns:m="http://schemas.openxmlformats.org/officeDocument/2006/math"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en-US" sz="21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1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14</m:t>
                        </m:r>
                        <m:r>
                          <a:rPr lang="en-US" sz="21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1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0.2</m:t>
                        </m:r>
                      </m:e>
                    </m:d>
                    <m:r>
                      <a:rPr lang="en-US" sz="21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100" dirty="0">
                  <a:solidFill>
                    <a:srgbClr val="0000FF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10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21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&gt;3</m:t>
                          </m:r>
                        </m:e>
                      </m:d>
                      <m:r>
                        <a:rPr lang="en-US" sz="21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=1−</m:t>
                      </m:r>
                      <m:r>
                        <a:rPr lang="en-US" sz="21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1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1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21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≤3)</m:t>
                      </m:r>
                    </m:oMath>
                  </m:oMathPara>
                </a14:m>
                <a:endParaRPr lang="en-US" sz="2100" dirty="0">
                  <a:solidFill>
                    <a:srgbClr val="0000FF"/>
                  </a:solidFill>
                </a:endParaRPr>
              </a:p>
              <a:p>
                <a:pPr marL="0" indent="0">
                  <a:buNone/>
                </a:pPr>
                <a:r>
                  <a:rPr lang="en-US" sz="2100" dirty="0">
                    <a:solidFill>
                      <a:srgbClr val="0000FF"/>
                    </a:solidFill>
                  </a:rPr>
                  <a:t>Then, in Excel, type </a:t>
                </a:r>
                <a:r>
                  <a:rPr lang="en-GB" sz="2100" b="1" dirty="0">
                    <a:solidFill>
                      <a:srgbClr val="0000FF"/>
                    </a:solidFill>
                  </a:rPr>
                  <a:t>=BINOM.DIST(</a:t>
                </a:r>
                <a14:m>
                  <m:oMath xmlns:m="http://schemas.openxmlformats.org/officeDocument/2006/math">
                    <m:r>
                      <a:rPr lang="en-US" sz="2100" b="1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GB" sz="2100" b="1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100" b="1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𝟏𝟒</m:t>
                    </m:r>
                    <m:r>
                      <a:rPr lang="en-GB" sz="2100" b="1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100" b="1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2100" b="1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100" b="1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2100" b="1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100" b="1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r>
                  <a:rPr lang="en-GB" sz="2100" b="1" dirty="0">
                    <a:solidFill>
                      <a:srgbClr val="0000FF"/>
                    </a:solidFill>
                  </a:rPr>
                  <a:t>)</a:t>
                </a:r>
              </a:p>
              <a:p>
                <a:pPr marL="0" indent="0">
                  <a:buNone/>
                </a:pPr>
                <a:r>
                  <a:rPr lang="en-US" sz="2100" dirty="0">
                    <a:solidFill>
                      <a:srgbClr val="0000FF"/>
                    </a:solidFill>
                  </a:rPr>
                  <a:t>Hence from Excel we obtain:</a:t>
                </a:r>
              </a:p>
              <a:p>
                <a:pPr marL="0" indent="0">
                  <a:buNone/>
                </a:pPr>
                <a:r>
                  <a:rPr lang="en-US" sz="2100" dirty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1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1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1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≤3</m:t>
                        </m:r>
                      </m:e>
                    </m:d>
                    <m:r>
                      <a:rPr lang="en-US" sz="21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=0.69819</m:t>
                    </m:r>
                  </m:oMath>
                </a14:m>
                <a:r>
                  <a:rPr lang="en-US" sz="2100" dirty="0">
                    <a:solidFill>
                      <a:srgbClr val="0000FF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BF2FE4CF-B9E3-44FE-92B3-D106DE1AE8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3634" y="1551447"/>
                <a:ext cx="6591322" cy="5403989"/>
              </a:xfrm>
              <a:prstGeom prst="rect">
                <a:avLst/>
              </a:prstGeom>
              <a:blipFill>
                <a:blip r:embed="rId6"/>
                <a:stretch>
                  <a:fillRect l="-1110" t="-13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 rot="-360000">
            <a:off x="39920" y="867051"/>
            <a:ext cx="5317077" cy="1042492"/>
          </a:xfrm>
        </p:spPr>
        <p:txBody>
          <a:bodyPr>
            <a:normAutofit/>
          </a:bodyPr>
          <a:lstStyle/>
          <a:p>
            <a:r>
              <a:rPr lang="en-GB" sz="2900" dirty="0"/>
              <a:t>The Binomial Distribution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5"/>
          </p:nvPr>
        </p:nvSpPr>
        <p:spPr>
          <a:xfrm>
            <a:off x="5349666" y="451447"/>
            <a:ext cx="6786280" cy="608561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CUMULATIVE PROBABILITIES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2"/>
              <p:cNvSpPr>
                <a:spLocks noGrp="1"/>
              </p:cNvSpPr>
              <p:nvPr>
                <p:ph sz="half" idx="2"/>
              </p:nvPr>
            </p:nvSpPr>
            <p:spPr>
              <a:xfrm>
                <a:off x="317442" y="2146613"/>
                <a:ext cx="4365770" cy="498323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GB" sz="2100" dirty="0">
                    <a:solidFill>
                      <a:srgbClr val="0000FF"/>
                    </a:solidFill>
                  </a:rPr>
                  <a:t>For a random variable </a:t>
                </a:r>
                <a14:m>
                  <m:oMath xmlns:m="http://schemas.openxmlformats.org/officeDocument/2006/math">
                    <m:r>
                      <a:rPr lang="en-GB" sz="21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GB" sz="2100" dirty="0">
                    <a:solidFill>
                      <a:srgbClr val="0000FF"/>
                    </a:solidFill>
                  </a:rPr>
                  <a:t> a </a:t>
                </a:r>
                <a:r>
                  <a:rPr lang="en-GB" sz="2100" b="1" dirty="0">
                    <a:solidFill>
                      <a:srgbClr val="FF0000"/>
                    </a:solidFill>
                  </a:rPr>
                  <a:t>cumulative probability function</a:t>
                </a:r>
                <a:r>
                  <a:rPr lang="en-GB" sz="2100" dirty="0">
                    <a:solidFill>
                      <a:srgbClr val="0000FF"/>
                    </a:solidFill>
                  </a:rPr>
                  <a:t> gives the sum of all the individual probabilities up to and including the given value of </a:t>
                </a:r>
                <a14:m>
                  <m:oMath xmlns:m="http://schemas.openxmlformats.org/officeDocument/2006/math"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100" dirty="0">
                    <a:solidFill>
                      <a:srgbClr val="0000FF"/>
                    </a:solidFill>
                  </a:rPr>
                  <a:t> in the calculation for </a:t>
                </a:r>
                <a14:m>
                  <m:oMath xmlns:m="http://schemas.openxmlformats.org/officeDocument/2006/math">
                    <m:r>
                      <a:rPr lang="en-US" sz="21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1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1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1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1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1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100" dirty="0">
                    <a:solidFill>
                      <a:srgbClr val="0000FF"/>
                    </a:solidFill>
                  </a:rPr>
                  <a:t>.</a:t>
                </a:r>
              </a:p>
              <a:p>
                <a:pPr marL="0" indent="0">
                  <a:buNone/>
                </a:pPr>
                <a:r>
                  <a:rPr lang="en-GB" sz="2100" dirty="0">
                    <a:solidFill>
                      <a:srgbClr val="0000FF"/>
                    </a:solidFill>
                  </a:rPr>
                  <a:t>For the </a:t>
                </a:r>
                <a:r>
                  <a:rPr lang="en-GB" sz="2100" b="1" dirty="0">
                    <a:solidFill>
                      <a:srgbClr val="FF0000"/>
                    </a:solidFill>
                  </a:rPr>
                  <a:t>Binomial distribution </a:t>
                </a:r>
                <a14:m>
                  <m:oMath xmlns:m="http://schemas.openxmlformats.org/officeDocument/2006/math">
                    <m:r>
                      <a:rPr lang="en-US" sz="21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𝑿</m:t>
                    </m:r>
                    <m:r>
                      <a:rPr lang="en-US" sz="21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n-US" sz="21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US" sz="21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1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sz="21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1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US" sz="21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100" dirty="0">
                    <a:solidFill>
                      <a:srgbClr val="0000FF"/>
                    </a:solidFill>
                  </a:rPr>
                  <a:t> we can find </a:t>
                </a:r>
                <a14:m>
                  <m:oMath xmlns:m="http://schemas.openxmlformats.org/officeDocument/2006/math">
                    <m:r>
                      <a:rPr lang="en-US" sz="21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𝑷</m:t>
                    </m:r>
                    <m:d>
                      <m:dPr>
                        <m:ctrlPr>
                          <a:rPr lang="en-US" sz="21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1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  <m:r>
                          <a:rPr lang="en-US" sz="21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sz="21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21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GB" sz="2100" dirty="0">
                  <a:solidFill>
                    <a:srgbClr val="0000FF"/>
                  </a:solidFill>
                </a:endParaRPr>
              </a:p>
              <a:p>
                <a:pPr marL="0" indent="0">
                  <a:buNone/>
                </a:pPr>
                <a:r>
                  <a:rPr lang="en-US" sz="2100" dirty="0">
                    <a:solidFill>
                      <a:srgbClr val="0000FF"/>
                    </a:solidFill>
                  </a:rPr>
                  <a:t>In </a:t>
                </a:r>
                <a:r>
                  <a:rPr lang="en-GB" sz="2100" b="1" dirty="0">
                    <a:solidFill>
                      <a:srgbClr val="FF0000"/>
                    </a:solidFill>
                  </a:rPr>
                  <a:t>Excel</a:t>
                </a:r>
                <a:r>
                  <a:rPr lang="en-GB" sz="2100" dirty="0">
                    <a:solidFill>
                      <a:srgbClr val="0000FF"/>
                    </a:solidFill>
                  </a:rPr>
                  <a:t>, to find </a:t>
                </a:r>
                <a14:m>
                  <m:oMath xmlns:m="http://schemas.openxmlformats.org/officeDocument/2006/math"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1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100" dirty="0">
                    <a:solidFill>
                      <a:srgbClr val="0000FF"/>
                    </a:solidFill>
                  </a:rPr>
                  <a:t> for </a:t>
                </a:r>
                <a14:m>
                  <m:oMath xmlns:m="http://schemas.openxmlformats.org/officeDocument/2006/math"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1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100" dirty="0">
                    <a:solidFill>
                      <a:srgbClr val="0000FF"/>
                    </a:solidFill>
                  </a:rPr>
                  <a:t> type: </a:t>
                </a:r>
                <a:r>
                  <a:rPr lang="en-GB" sz="2100" b="1" dirty="0">
                    <a:solidFill>
                      <a:srgbClr val="FF0000"/>
                    </a:solidFill>
                  </a:rPr>
                  <a:t>=BINOM.DIST(</a:t>
                </a:r>
                <a14:m>
                  <m:oMath xmlns:m="http://schemas.openxmlformats.org/officeDocument/2006/math">
                    <m:r>
                      <a:rPr lang="en-US" sz="21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GB" sz="21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1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GB" sz="21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1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US" sz="21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1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GB" sz="2100" b="1" dirty="0">
                    <a:solidFill>
                      <a:srgbClr val="FF0000"/>
                    </a:solidFill>
                  </a:rPr>
                  <a:t>)</a:t>
                </a:r>
              </a:p>
              <a:p>
                <a:pPr marL="0" indent="0">
                  <a:buNone/>
                </a:pPr>
                <a:r>
                  <a:rPr lang="en-US" sz="2100" dirty="0">
                    <a:solidFill>
                      <a:srgbClr val="0000FF"/>
                    </a:solidFill>
                  </a:rPr>
                  <a:t>In </a:t>
                </a:r>
                <a:r>
                  <a:rPr lang="en-GB" sz="2100" b="1" dirty="0">
                    <a:solidFill>
                      <a:srgbClr val="FF0000"/>
                    </a:solidFill>
                  </a:rPr>
                  <a:t>Excel</a:t>
                </a:r>
                <a:r>
                  <a:rPr lang="en-GB" sz="2100" dirty="0">
                    <a:solidFill>
                      <a:srgbClr val="0000FF"/>
                    </a:solidFill>
                  </a:rPr>
                  <a:t>, to find </a:t>
                </a:r>
                <a:r>
                  <a:rPr lang="en-GB" sz="2100" b="1" dirty="0">
                    <a:solidFill>
                      <a:srgbClr val="FF0000"/>
                    </a:solidFill>
                  </a:rPr>
                  <a:t>smallest </a:t>
                </a:r>
                <a14:m>
                  <m:oMath xmlns:m="http://schemas.openxmlformats.org/officeDocument/2006/math">
                    <m:r>
                      <a:rPr lang="en-US" sz="21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𝒓</m:t>
                    </m:r>
                  </m:oMath>
                </a14:m>
                <a:r>
                  <a:rPr lang="en-GB" sz="2100" b="1" dirty="0">
                    <a:solidFill>
                      <a:srgbClr val="FF0000"/>
                    </a:solidFill>
                  </a:rPr>
                  <a:t> </a:t>
                </a:r>
                <a:r>
                  <a:rPr lang="en-GB" sz="2100" dirty="0">
                    <a:solidFill>
                      <a:srgbClr val="0000FF"/>
                    </a:solidFill>
                  </a:rPr>
                  <a:t>with </a:t>
                </a:r>
                <a14:m>
                  <m:oMath xmlns:m="http://schemas.openxmlformats.org/officeDocument/2006/math"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1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1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1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≥</m:t>
                        </m:r>
                        <m:r>
                          <a:rPr lang="en-US" sz="21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GB" sz="2100" dirty="0">
                    <a:solidFill>
                      <a:srgbClr val="0000FF"/>
                    </a:solidFill>
                  </a:rPr>
                  <a:t> for </a:t>
                </a:r>
                <a14:m>
                  <m:oMath xmlns:m="http://schemas.openxmlformats.org/officeDocument/2006/math"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100" dirty="0">
                    <a:solidFill>
                      <a:srgbClr val="0000FF"/>
                    </a:solidFill>
                  </a:rPr>
                  <a:t> type:</a:t>
                </a:r>
              </a:p>
              <a:p>
                <a:pPr marL="0" indent="0">
                  <a:buNone/>
                </a:pPr>
                <a:r>
                  <a:rPr lang="en-GB" sz="2100" b="1" dirty="0">
                    <a:solidFill>
                      <a:srgbClr val="FF0000"/>
                    </a:solidFill>
                  </a:rPr>
                  <a:t>=BINOM.INV(</a:t>
                </a:r>
                <a14:m>
                  <m:oMath xmlns:m="http://schemas.openxmlformats.org/officeDocument/2006/math">
                    <m:r>
                      <a:rPr lang="en-US" sz="21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GB" sz="21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1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US" sz="21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1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21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1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</m:oMath>
                </a14:m>
                <a:r>
                  <a:rPr lang="en-GB" sz="2100" b="1" dirty="0">
                    <a:solidFill>
                      <a:srgbClr val="FF0000"/>
                    </a:solidFill>
                  </a:rPr>
                  <a:t>) </a:t>
                </a:r>
                <a:r>
                  <a:rPr lang="en-GB" sz="2100" dirty="0">
                    <a:solidFill>
                      <a:srgbClr val="0000FF"/>
                    </a:solidFill>
                  </a:rPr>
                  <a:t>then add 1.</a:t>
                </a:r>
                <a:endParaRPr lang="en-GB" sz="2100" b="1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endParaRPr lang="en-GB" sz="2100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1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317442" y="2146613"/>
                <a:ext cx="4365770" cy="4983235"/>
              </a:xfrm>
              <a:blipFill>
                <a:blip r:embed="rId7"/>
                <a:stretch>
                  <a:fillRect l="-1676" t="-1345" r="-19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ext Placeholder 6">
            <a:extLst>
              <a:ext uri="{FF2B5EF4-FFF2-40B4-BE49-F238E27FC236}">
                <a16:creationId xmlns:a16="http://schemas.microsoft.com/office/drawing/2014/main" id="{F42C03CA-54C4-4F99-B8F8-3087175484B0}"/>
              </a:ext>
            </a:extLst>
          </p:cNvPr>
          <p:cNvSpPr txBox="1">
            <a:spLocks/>
          </p:cNvSpPr>
          <p:nvPr/>
        </p:nvSpPr>
        <p:spPr>
          <a:xfrm>
            <a:off x="5308631" y="977470"/>
            <a:ext cx="6591322" cy="6000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500" b="1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Example 3b</a:t>
            </a:r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2A8D8220-F51F-4B1A-86FB-F1A9774517EF}"/>
              </a:ext>
            </a:extLst>
          </p:cNvPr>
          <p:cNvSpPr txBox="1">
            <a:spLocks/>
          </p:cNvSpPr>
          <p:nvPr/>
        </p:nvSpPr>
        <p:spPr>
          <a:xfrm>
            <a:off x="5296579" y="2661843"/>
            <a:ext cx="6591322" cy="6000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500" b="1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Solution Example 3b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43A2B31-72DB-46A7-AA98-77890C386D3C}"/>
              </a:ext>
            </a:extLst>
          </p:cNvPr>
          <p:cNvSpPr/>
          <p:nvPr/>
        </p:nvSpPr>
        <p:spPr>
          <a:xfrm>
            <a:off x="312445" y="2226144"/>
            <a:ext cx="4282724" cy="2447276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79306969-FD00-4E1B-A8E0-FD62DFDC17B1}"/>
              </a:ext>
            </a:extLst>
          </p:cNvPr>
          <p:cNvSpPr/>
          <p:nvPr/>
        </p:nvSpPr>
        <p:spPr>
          <a:xfrm>
            <a:off x="224402" y="5669280"/>
            <a:ext cx="4282724" cy="118872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BD4AE31-D926-0C2C-3E0F-4496AF405ABD}"/>
              </a:ext>
            </a:extLst>
          </p:cNvPr>
          <p:cNvGrpSpPr/>
          <p:nvPr/>
        </p:nvGrpSpPr>
        <p:grpSpPr>
          <a:xfrm>
            <a:off x="-16643" y="-26916"/>
            <a:ext cx="12208643" cy="2320319"/>
            <a:chOff x="-16643" y="-26916"/>
            <a:chExt cx="12208643" cy="2320319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EBDD828A-CC80-5B94-8C97-EDD64BBFE1D4}"/>
                </a:ext>
              </a:extLst>
            </p:cNvPr>
            <p:cNvSpPr/>
            <p:nvPr/>
          </p:nvSpPr>
          <p:spPr>
            <a:xfrm>
              <a:off x="-16643" y="1"/>
              <a:ext cx="5215261" cy="2293402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066AC75A-B22B-3512-4C09-1050AD083E2E}"/>
                </a:ext>
              </a:extLst>
            </p:cNvPr>
            <p:cNvSpPr/>
            <p:nvPr/>
          </p:nvSpPr>
          <p:spPr>
            <a:xfrm>
              <a:off x="5072743" y="-26916"/>
              <a:ext cx="7119257" cy="1166743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966264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88"/>
    </mc:Choice>
    <mc:Fallback xmlns="">
      <p:transition spd="slow" advTm="1588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0713014" y="5669280"/>
            <a:ext cx="1495073" cy="118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4023360" y="5374050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BF2FE4CF-B9E3-44FE-92B3-D106DE1AE8D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303634" y="1551447"/>
                <a:ext cx="6591322" cy="540398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GB" sz="2100" dirty="0">
                    <a:solidFill>
                      <a:srgbClr val="0000FF"/>
                    </a:solidFill>
                  </a:rPr>
                  <a:t>The probability that a spinner lands on blue is </a:t>
                </a:r>
                <a14:m>
                  <m:oMath xmlns:m="http://schemas.openxmlformats.org/officeDocument/2006/math">
                    <m:r>
                      <a:rPr lang="en-GB" sz="21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0.2</m:t>
                    </m:r>
                  </m:oMath>
                </a14:m>
                <a:r>
                  <a:rPr lang="en-GB" sz="2100" dirty="0">
                    <a:solidFill>
                      <a:srgbClr val="0000FF"/>
                    </a:solidFill>
                  </a:rPr>
                  <a:t>.  A player has </a:t>
                </a:r>
                <a14:m>
                  <m:oMath xmlns:m="http://schemas.openxmlformats.org/officeDocument/2006/math">
                    <m:r>
                      <a:rPr lang="en-GB" sz="21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14</m:t>
                    </m:r>
                  </m:oMath>
                </a14:m>
                <a:r>
                  <a:rPr lang="en-GB" sz="2100" dirty="0">
                    <a:solidFill>
                      <a:srgbClr val="0000FF"/>
                    </a:solidFill>
                  </a:rPr>
                  <a:t> spins.  </a:t>
                </a:r>
                <a:r>
                  <a:rPr lang="en-GB" sz="2100" b="1" dirty="0">
                    <a:solidFill>
                      <a:srgbClr val="0000FF"/>
                    </a:solidFill>
                  </a:rPr>
                  <a:t>Find the probability that the player obtains </a:t>
                </a:r>
                <a:r>
                  <a:rPr lang="en-US" sz="2100" b="1" dirty="0">
                    <a:solidFill>
                      <a:srgbClr val="0000FF"/>
                    </a:solidFill>
                  </a:rPr>
                  <a:t>more than </a:t>
                </a:r>
                <a14:m>
                  <m:oMath xmlns:m="http://schemas.openxmlformats.org/officeDocument/2006/math">
                    <m:r>
                      <a:rPr lang="en-US" sz="2100" b="1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r>
                  <a:rPr lang="en-US" sz="2100" b="1" dirty="0">
                    <a:solidFill>
                      <a:srgbClr val="0000FF"/>
                    </a:solidFill>
                  </a:rPr>
                  <a:t> blues</a:t>
                </a:r>
                <a:r>
                  <a:rPr lang="en-US" sz="2100" dirty="0">
                    <a:solidFill>
                      <a:srgbClr val="0000FF"/>
                    </a:solidFill>
                  </a:rPr>
                  <a:t>.</a:t>
                </a:r>
              </a:p>
              <a:p>
                <a:pPr marL="0" indent="0">
                  <a:buNone/>
                </a:pPr>
                <a:endParaRPr lang="en-US" sz="2100" dirty="0">
                  <a:solidFill>
                    <a:srgbClr val="0000FF"/>
                  </a:solidFill>
                </a:endParaRPr>
              </a:p>
              <a:p>
                <a:pPr marL="0" indent="0">
                  <a:buNone/>
                </a:pPr>
                <a:endParaRPr lang="en-US" sz="2100" dirty="0">
                  <a:solidFill>
                    <a:srgbClr val="0000FF"/>
                  </a:solidFill>
                </a:endParaRPr>
              </a:p>
              <a:p>
                <a:pPr marL="0" indent="0">
                  <a:buNone/>
                </a:pPr>
                <a:r>
                  <a:rPr lang="en-US" sz="2100" dirty="0">
                    <a:solidFill>
                      <a:srgbClr val="0000FF"/>
                    </a:solidFill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1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1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100" dirty="0">
                    <a:solidFill>
                      <a:srgbClr val="0000FF"/>
                    </a:solidFill>
                  </a:rPr>
                  <a:t> No. of blues in 14 spins.  </a:t>
                </a:r>
                <a14:m>
                  <m:oMath xmlns:m="http://schemas.openxmlformats.org/officeDocument/2006/math"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en-US" sz="21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1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14</m:t>
                        </m:r>
                        <m:r>
                          <a:rPr lang="en-US" sz="21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1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0.2</m:t>
                        </m:r>
                      </m:e>
                    </m:d>
                    <m:r>
                      <a:rPr lang="en-US" sz="21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100" dirty="0">
                  <a:solidFill>
                    <a:srgbClr val="0000FF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10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21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&gt;3</m:t>
                          </m:r>
                        </m:e>
                      </m:d>
                      <m:r>
                        <a:rPr lang="en-US" sz="21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=1−</m:t>
                      </m:r>
                      <m:r>
                        <a:rPr lang="en-US" sz="21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1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1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21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≤3)</m:t>
                      </m:r>
                    </m:oMath>
                  </m:oMathPara>
                </a14:m>
                <a:endParaRPr lang="en-US" sz="2100" dirty="0">
                  <a:solidFill>
                    <a:srgbClr val="0000FF"/>
                  </a:solidFill>
                </a:endParaRPr>
              </a:p>
              <a:p>
                <a:pPr marL="0" indent="0">
                  <a:buNone/>
                </a:pPr>
                <a:r>
                  <a:rPr lang="en-US" sz="2100" dirty="0">
                    <a:solidFill>
                      <a:srgbClr val="0000FF"/>
                    </a:solidFill>
                  </a:rPr>
                  <a:t>Then, in Excel, type </a:t>
                </a:r>
                <a:r>
                  <a:rPr lang="en-GB" sz="2100" b="1" dirty="0">
                    <a:solidFill>
                      <a:srgbClr val="0000FF"/>
                    </a:solidFill>
                  </a:rPr>
                  <a:t>=BINOM.DIST(</a:t>
                </a:r>
                <a14:m>
                  <m:oMath xmlns:m="http://schemas.openxmlformats.org/officeDocument/2006/math">
                    <m:r>
                      <a:rPr lang="en-US" sz="2100" b="1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GB" sz="2100" b="1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100" b="1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𝟏𝟒</m:t>
                    </m:r>
                    <m:r>
                      <a:rPr lang="en-GB" sz="2100" b="1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100" b="1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2100" b="1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100" b="1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2100" b="1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100" b="1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r>
                  <a:rPr lang="en-GB" sz="2100" b="1" dirty="0">
                    <a:solidFill>
                      <a:srgbClr val="0000FF"/>
                    </a:solidFill>
                  </a:rPr>
                  <a:t>)</a:t>
                </a:r>
              </a:p>
              <a:p>
                <a:pPr marL="0" indent="0">
                  <a:buNone/>
                </a:pPr>
                <a:r>
                  <a:rPr lang="en-US" sz="2100" dirty="0">
                    <a:solidFill>
                      <a:srgbClr val="0000FF"/>
                    </a:solidFill>
                  </a:rPr>
                  <a:t>Hence from Excel we obtain:</a:t>
                </a:r>
              </a:p>
              <a:p>
                <a:pPr marL="0" indent="0">
                  <a:buNone/>
                </a:pPr>
                <a:r>
                  <a:rPr lang="en-US" sz="2100" dirty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1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1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1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≤3</m:t>
                        </m:r>
                      </m:e>
                    </m:d>
                    <m:r>
                      <a:rPr lang="en-US" sz="21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=0.69819</m:t>
                    </m:r>
                  </m:oMath>
                </a14:m>
                <a:r>
                  <a:rPr lang="en-US" sz="2100" dirty="0">
                    <a:solidFill>
                      <a:srgbClr val="0000FF"/>
                    </a:solidFill>
                  </a:rPr>
                  <a:t>.</a:t>
                </a:r>
              </a:p>
              <a:p>
                <a:pPr marL="0" indent="0">
                  <a:buNone/>
                </a:pPr>
                <a:r>
                  <a:rPr lang="en-US" sz="2100" dirty="0">
                    <a:solidFill>
                      <a:srgbClr val="0000FF"/>
                    </a:solidFill>
                  </a:rPr>
                  <a:t>So </a:t>
                </a:r>
                <a14:m>
                  <m:oMath xmlns:m="http://schemas.openxmlformats.org/officeDocument/2006/math">
                    <m:r>
                      <a:rPr lang="en-US" sz="21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1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1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1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&gt;3</m:t>
                        </m:r>
                      </m:e>
                    </m:d>
                    <m:r>
                      <a:rPr lang="en-US" sz="21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=1−</m:t>
                    </m:r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0.69819</m:t>
                    </m:r>
                  </m:oMath>
                </a14:m>
                <a:endParaRPr lang="en-US" sz="2100" dirty="0">
                  <a:solidFill>
                    <a:srgbClr val="0000FF"/>
                  </a:solidFill>
                </a:endParaRPr>
              </a:p>
              <a:p>
                <a:pPr marL="0" indent="0">
                  <a:buNone/>
                </a:pPr>
                <a:endParaRPr lang="en-US" sz="21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BF2FE4CF-B9E3-44FE-92B3-D106DE1AE8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3634" y="1551447"/>
                <a:ext cx="6591322" cy="5403989"/>
              </a:xfrm>
              <a:prstGeom prst="rect">
                <a:avLst/>
              </a:prstGeom>
              <a:blipFill>
                <a:blip r:embed="rId6"/>
                <a:stretch>
                  <a:fillRect l="-1110" t="-13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 rot="-360000">
            <a:off x="39920" y="867051"/>
            <a:ext cx="5317077" cy="1042492"/>
          </a:xfrm>
        </p:spPr>
        <p:txBody>
          <a:bodyPr>
            <a:normAutofit/>
          </a:bodyPr>
          <a:lstStyle/>
          <a:p>
            <a:r>
              <a:rPr lang="en-GB" sz="2900" dirty="0"/>
              <a:t>The Binomial Distribution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5"/>
          </p:nvPr>
        </p:nvSpPr>
        <p:spPr>
          <a:xfrm>
            <a:off x="5349666" y="451447"/>
            <a:ext cx="6786280" cy="608561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CUMULATIVE PROBABILITIES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2"/>
              <p:cNvSpPr>
                <a:spLocks noGrp="1"/>
              </p:cNvSpPr>
              <p:nvPr>
                <p:ph sz="half" idx="2"/>
              </p:nvPr>
            </p:nvSpPr>
            <p:spPr>
              <a:xfrm>
                <a:off x="317442" y="2146613"/>
                <a:ext cx="4365770" cy="498323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GB" sz="2100" dirty="0">
                    <a:solidFill>
                      <a:srgbClr val="0000FF"/>
                    </a:solidFill>
                  </a:rPr>
                  <a:t>For a random variable </a:t>
                </a:r>
                <a14:m>
                  <m:oMath xmlns:m="http://schemas.openxmlformats.org/officeDocument/2006/math">
                    <m:r>
                      <a:rPr lang="en-GB" sz="21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GB" sz="2100" dirty="0">
                    <a:solidFill>
                      <a:srgbClr val="0000FF"/>
                    </a:solidFill>
                  </a:rPr>
                  <a:t> a </a:t>
                </a:r>
                <a:r>
                  <a:rPr lang="en-GB" sz="2100" b="1" dirty="0">
                    <a:solidFill>
                      <a:srgbClr val="FF0000"/>
                    </a:solidFill>
                  </a:rPr>
                  <a:t>cumulative probability function</a:t>
                </a:r>
                <a:r>
                  <a:rPr lang="en-GB" sz="2100" dirty="0">
                    <a:solidFill>
                      <a:srgbClr val="0000FF"/>
                    </a:solidFill>
                  </a:rPr>
                  <a:t> gives the sum of all the individual probabilities up to and including the given value of </a:t>
                </a:r>
                <a14:m>
                  <m:oMath xmlns:m="http://schemas.openxmlformats.org/officeDocument/2006/math"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100" dirty="0">
                    <a:solidFill>
                      <a:srgbClr val="0000FF"/>
                    </a:solidFill>
                  </a:rPr>
                  <a:t> in the calculation for </a:t>
                </a:r>
                <a14:m>
                  <m:oMath xmlns:m="http://schemas.openxmlformats.org/officeDocument/2006/math">
                    <m:r>
                      <a:rPr lang="en-US" sz="21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1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1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1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1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1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100" dirty="0">
                    <a:solidFill>
                      <a:srgbClr val="0000FF"/>
                    </a:solidFill>
                  </a:rPr>
                  <a:t>.</a:t>
                </a:r>
              </a:p>
              <a:p>
                <a:pPr marL="0" indent="0">
                  <a:buNone/>
                </a:pPr>
                <a:r>
                  <a:rPr lang="en-GB" sz="2100" dirty="0">
                    <a:solidFill>
                      <a:srgbClr val="0000FF"/>
                    </a:solidFill>
                  </a:rPr>
                  <a:t>For the </a:t>
                </a:r>
                <a:r>
                  <a:rPr lang="en-GB" sz="2100" b="1" dirty="0">
                    <a:solidFill>
                      <a:srgbClr val="FF0000"/>
                    </a:solidFill>
                  </a:rPr>
                  <a:t>Binomial distribution </a:t>
                </a:r>
                <a14:m>
                  <m:oMath xmlns:m="http://schemas.openxmlformats.org/officeDocument/2006/math">
                    <m:r>
                      <a:rPr lang="en-US" sz="21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𝑿</m:t>
                    </m:r>
                    <m:r>
                      <a:rPr lang="en-US" sz="21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n-US" sz="21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US" sz="21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1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sz="21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1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US" sz="21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100" dirty="0">
                    <a:solidFill>
                      <a:srgbClr val="0000FF"/>
                    </a:solidFill>
                  </a:rPr>
                  <a:t> we can find </a:t>
                </a:r>
                <a14:m>
                  <m:oMath xmlns:m="http://schemas.openxmlformats.org/officeDocument/2006/math">
                    <m:r>
                      <a:rPr lang="en-US" sz="21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𝑷</m:t>
                    </m:r>
                    <m:d>
                      <m:dPr>
                        <m:ctrlPr>
                          <a:rPr lang="en-US" sz="21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1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  <m:r>
                          <a:rPr lang="en-US" sz="21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sz="21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21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GB" sz="2100" dirty="0">
                  <a:solidFill>
                    <a:srgbClr val="0000FF"/>
                  </a:solidFill>
                </a:endParaRPr>
              </a:p>
              <a:p>
                <a:pPr marL="0" indent="0">
                  <a:buNone/>
                </a:pPr>
                <a:r>
                  <a:rPr lang="en-US" sz="2100" dirty="0">
                    <a:solidFill>
                      <a:srgbClr val="0000FF"/>
                    </a:solidFill>
                  </a:rPr>
                  <a:t>In </a:t>
                </a:r>
                <a:r>
                  <a:rPr lang="en-GB" sz="2100" b="1" dirty="0">
                    <a:solidFill>
                      <a:srgbClr val="FF0000"/>
                    </a:solidFill>
                  </a:rPr>
                  <a:t>Excel</a:t>
                </a:r>
                <a:r>
                  <a:rPr lang="en-GB" sz="2100" dirty="0">
                    <a:solidFill>
                      <a:srgbClr val="0000FF"/>
                    </a:solidFill>
                  </a:rPr>
                  <a:t>, to find </a:t>
                </a:r>
                <a14:m>
                  <m:oMath xmlns:m="http://schemas.openxmlformats.org/officeDocument/2006/math"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1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100" dirty="0">
                    <a:solidFill>
                      <a:srgbClr val="0000FF"/>
                    </a:solidFill>
                  </a:rPr>
                  <a:t> for </a:t>
                </a:r>
                <a14:m>
                  <m:oMath xmlns:m="http://schemas.openxmlformats.org/officeDocument/2006/math"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1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100" dirty="0">
                    <a:solidFill>
                      <a:srgbClr val="0000FF"/>
                    </a:solidFill>
                  </a:rPr>
                  <a:t> type: </a:t>
                </a:r>
                <a:r>
                  <a:rPr lang="en-GB" sz="2100" b="1" dirty="0">
                    <a:solidFill>
                      <a:srgbClr val="FF0000"/>
                    </a:solidFill>
                  </a:rPr>
                  <a:t>=BINOM.DIST(</a:t>
                </a:r>
                <a14:m>
                  <m:oMath xmlns:m="http://schemas.openxmlformats.org/officeDocument/2006/math">
                    <m:r>
                      <a:rPr lang="en-US" sz="21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GB" sz="21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1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GB" sz="21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1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US" sz="21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1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GB" sz="2100" b="1" dirty="0">
                    <a:solidFill>
                      <a:srgbClr val="FF0000"/>
                    </a:solidFill>
                  </a:rPr>
                  <a:t>)</a:t>
                </a:r>
              </a:p>
              <a:p>
                <a:pPr marL="0" indent="0">
                  <a:buNone/>
                </a:pPr>
                <a:r>
                  <a:rPr lang="en-US" sz="2100" dirty="0">
                    <a:solidFill>
                      <a:srgbClr val="0000FF"/>
                    </a:solidFill>
                  </a:rPr>
                  <a:t>In </a:t>
                </a:r>
                <a:r>
                  <a:rPr lang="en-GB" sz="2100" b="1" dirty="0">
                    <a:solidFill>
                      <a:srgbClr val="FF0000"/>
                    </a:solidFill>
                  </a:rPr>
                  <a:t>Excel</a:t>
                </a:r>
                <a:r>
                  <a:rPr lang="en-GB" sz="2100" dirty="0">
                    <a:solidFill>
                      <a:srgbClr val="0000FF"/>
                    </a:solidFill>
                  </a:rPr>
                  <a:t>, to find </a:t>
                </a:r>
                <a:r>
                  <a:rPr lang="en-GB" sz="2100" b="1" dirty="0">
                    <a:solidFill>
                      <a:srgbClr val="FF0000"/>
                    </a:solidFill>
                  </a:rPr>
                  <a:t>smallest </a:t>
                </a:r>
                <a14:m>
                  <m:oMath xmlns:m="http://schemas.openxmlformats.org/officeDocument/2006/math">
                    <m:r>
                      <a:rPr lang="en-US" sz="21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𝒓</m:t>
                    </m:r>
                  </m:oMath>
                </a14:m>
                <a:r>
                  <a:rPr lang="en-GB" sz="2100" b="1" dirty="0">
                    <a:solidFill>
                      <a:srgbClr val="FF0000"/>
                    </a:solidFill>
                  </a:rPr>
                  <a:t> </a:t>
                </a:r>
                <a:r>
                  <a:rPr lang="en-GB" sz="2100" dirty="0">
                    <a:solidFill>
                      <a:srgbClr val="0000FF"/>
                    </a:solidFill>
                  </a:rPr>
                  <a:t>with </a:t>
                </a:r>
                <a14:m>
                  <m:oMath xmlns:m="http://schemas.openxmlformats.org/officeDocument/2006/math"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1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1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1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≥</m:t>
                        </m:r>
                        <m:r>
                          <a:rPr lang="en-US" sz="21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GB" sz="2100" dirty="0">
                    <a:solidFill>
                      <a:srgbClr val="0000FF"/>
                    </a:solidFill>
                  </a:rPr>
                  <a:t> for </a:t>
                </a:r>
                <a14:m>
                  <m:oMath xmlns:m="http://schemas.openxmlformats.org/officeDocument/2006/math"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100" dirty="0">
                    <a:solidFill>
                      <a:srgbClr val="0000FF"/>
                    </a:solidFill>
                  </a:rPr>
                  <a:t> type:</a:t>
                </a:r>
              </a:p>
              <a:p>
                <a:pPr marL="0" indent="0">
                  <a:buNone/>
                </a:pPr>
                <a:r>
                  <a:rPr lang="en-GB" sz="2100" b="1" dirty="0">
                    <a:solidFill>
                      <a:srgbClr val="FF0000"/>
                    </a:solidFill>
                  </a:rPr>
                  <a:t>=BINOM.INV(</a:t>
                </a:r>
                <a14:m>
                  <m:oMath xmlns:m="http://schemas.openxmlformats.org/officeDocument/2006/math">
                    <m:r>
                      <a:rPr lang="en-US" sz="21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GB" sz="21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1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US" sz="21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1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21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1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</m:oMath>
                </a14:m>
                <a:r>
                  <a:rPr lang="en-GB" sz="2100" b="1" dirty="0">
                    <a:solidFill>
                      <a:srgbClr val="FF0000"/>
                    </a:solidFill>
                  </a:rPr>
                  <a:t>) </a:t>
                </a:r>
                <a:r>
                  <a:rPr lang="en-GB" sz="2100" dirty="0">
                    <a:solidFill>
                      <a:srgbClr val="0000FF"/>
                    </a:solidFill>
                  </a:rPr>
                  <a:t>then add 1.</a:t>
                </a:r>
                <a:endParaRPr lang="en-GB" sz="2100" b="1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endParaRPr lang="en-GB" sz="2100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1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317442" y="2146613"/>
                <a:ext cx="4365770" cy="4983235"/>
              </a:xfrm>
              <a:blipFill>
                <a:blip r:embed="rId7"/>
                <a:stretch>
                  <a:fillRect l="-1676" t="-1345" r="-19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ext Placeholder 6">
            <a:extLst>
              <a:ext uri="{FF2B5EF4-FFF2-40B4-BE49-F238E27FC236}">
                <a16:creationId xmlns:a16="http://schemas.microsoft.com/office/drawing/2014/main" id="{F42C03CA-54C4-4F99-B8F8-3087175484B0}"/>
              </a:ext>
            </a:extLst>
          </p:cNvPr>
          <p:cNvSpPr txBox="1">
            <a:spLocks/>
          </p:cNvSpPr>
          <p:nvPr/>
        </p:nvSpPr>
        <p:spPr>
          <a:xfrm>
            <a:off x="5308631" y="977470"/>
            <a:ext cx="6591322" cy="6000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500" b="1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Example 3b</a:t>
            </a:r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2A8D8220-F51F-4B1A-86FB-F1A9774517EF}"/>
              </a:ext>
            </a:extLst>
          </p:cNvPr>
          <p:cNvSpPr txBox="1">
            <a:spLocks/>
          </p:cNvSpPr>
          <p:nvPr/>
        </p:nvSpPr>
        <p:spPr>
          <a:xfrm>
            <a:off x="5296579" y="2661843"/>
            <a:ext cx="6591322" cy="6000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500" b="1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Solution Example 3b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43A2B31-72DB-46A7-AA98-77890C386D3C}"/>
              </a:ext>
            </a:extLst>
          </p:cNvPr>
          <p:cNvSpPr/>
          <p:nvPr/>
        </p:nvSpPr>
        <p:spPr>
          <a:xfrm>
            <a:off x="312445" y="2226144"/>
            <a:ext cx="4282724" cy="2447276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79306969-FD00-4E1B-A8E0-FD62DFDC17B1}"/>
              </a:ext>
            </a:extLst>
          </p:cNvPr>
          <p:cNvSpPr/>
          <p:nvPr/>
        </p:nvSpPr>
        <p:spPr>
          <a:xfrm>
            <a:off x="224402" y="5669280"/>
            <a:ext cx="4282724" cy="118872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5A564CD-FEB3-16C8-DE09-0EAE4953D097}"/>
              </a:ext>
            </a:extLst>
          </p:cNvPr>
          <p:cNvGrpSpPr/>
          <p:nvPr/>
        </p:nvGrpSpPr>
        <p:grpSpPr>
          <a:xfrm>
            <a:off x="-16643" y="-26916"/>
            <a:ext cx="12208643" cy="2320319"/>
            <a:chOff x="-16643" y="-26916"/>
            <a:chExt cx="12208643" cy="2320319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617B5789-B18A-96DB-BA32-26723A35557C}"/>
                </a:ext>
              </a:extLst>
            </p:cNvPr>
            <p:cNvSpPr/>
            <p:nvPr/>
          </p:nvSpPr>
          <p:spPr>
            <a:xfrm>
              <a:off x="-16643" y="1"/>
              <a:ext cx="5215261" cy="2293402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FBBB1B6A-6C6C-B2E6-2BF4-3409B196486A}"/>
                </a:ext>
              </a:extLst>
            </p:cNvPr>
            <p:cNvSpPr/>
            <p:nvPr/>
          </p:nvSpPr>
          <p:spPr>
            <a:xfrm>
              <a:off x="5072743" y="-26916"/>
              <a:ext cx="7119257" cy="1166743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572673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811"/>
    </mc:Choice>
    <mc:Fallback xmlns="">
      <p:transition spd="slow" advTm="7811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0713014" y="5669280"/>
            <a:ext cx="1495073" cy="118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4023360" y="5374050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BF2FE4CF-B9E3-44FE-92B3-D106DE1AE8D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303634" y="1551447"/>
                <a:ext cx="6591322" cy="540398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GB" sz="2100" dirty="0">
                    <a:solidFill>
                      <a:srgbClr val="0000FF"/>
                    </a:solidFill>
                  </a:rPr>
                  <a:t>The probability that a spinner lands on blue is </a:t>
                </a:r>
                <a14:m>
                  <m:oMath xmlns:m="http://schemas.openxmlformats.org/officeDocument/2006/math">
                    <m:r>
                      <a:rPr lang="en-GB" sz="21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0.2</m:t>
                    </m:r>
                  </m:oMath>
                </a14:m>
                <a:r>
                  <a:rPr lang="en-GB" sz="2100" dirty="0">
                    <a:solidFill>
                      <a:srgbClr val="0000FF"/>
                    </a:solidFill>
                  </a:rPr>
                  <a:t>.  A player has </a:t>
                </a:r>
                <a14:m>
                  <m:oMath xmlns:m="http://schemas.openxmlformats.org/officeDocument/2006/math">
                    <m:r>
                      <a:rPr lang="en-GB" sz="21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14</m:t>
                    </m:r>
                  </m:oMath>
                </a14:m>
                <a:r>
                  <a:rPr lang="en-GB" sz="2100" dirty="0">
                    <a:solidFill>
                      <a:srgbClr val="0000FF"/>
                    </a:solidFill>
                  </a:rPr>
                  <a:t> spins.  </a:t>
                </a:r>
                <a:r>
                  <a:rPr lang="en-GB" sz="2100" b="1" dirty="0">
                    <a:solidFill>
                      <a:srgbClr val="0000FF"/>
                    </a:solidFill>
                  </a:rPr>
                  <a:t>Find the probability that the player obtains </a:t>
                </a:r>
                <a:r>
                  <a:rPr lang="en-US" sz="2100" b="1" dirty="0">
                    <a:solidFill>
                      <a:srgbClr val="0000FF"/>
                    </a:solidFill>
                  </a:rPr>
                  <a:t>more than </a:t>
                </a:r>
                <a14:m>
                  <m:oMath xmlns:m="http://schemas.openxmlformats.org/officeDocument/2006/math">
                    <m:r>
                      <a:rPr lang="en-US" sz="2100" b="1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r>
                  <a:rPr lang="en-US" sz="2100" b="1" dirty="0">
                    <a:solidFill>
                      <a:srgbClr val="0000FF"/>
                    </a:solidFill>
                  </a:rPr>
                  <a:t> blues</a:t>
                </a:r>
                <a:r>
                  <a:rPr lang="en-US" sz="2100" dirty="0">
                    <a:solidFill>
                      <a:srgbClr val="0000FF"/>
                    </a:solidFill>
                  </a:rPr>
                  <a:t>.</a:t>
                </a:r>
              </a:p>
              <a:p>
                <a:pPr marL="0" indent="0">
                  <a:buNone/>
                </a:pPr>
                <a:endParaRPr lang="en-US" sz="2100" dirty="0">
                  <a:solidFill>
                    <a:srgbClr val="0000FF"/>
                  </a:solidFill>
                </a:endParaRPr>
              </a:p>
              <a:p>
                <a:pPr marL="0" indent="0">
                  <a:buNone/>
                </a:pPr>
                <a:endParaRPr lang="en-US" sz="2100" dirty="0">
                  <a:solidFill>
                    <a:srgbClr val="0000FF"/>
                  </a:solidFill>
                </a:endParaRPr>
              </a:p>
              <a:p>
                <a:pPr marL="0" indent="0">
                  <a:buNone/>
                </a:pPr>
                <a:r>
                  <a:rPr lang="en-US" sz="2100" dirty="0">
                    <a:solidFill>
                      <a:srgbClr val="0000FF"/>
                    </a:solidFill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1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1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100" dirty="0">
                    <a:solidFill>
                      <a:srgbClr val="0000FF"/>
                    </a:solidFill>
                  </a:rPr>
                  <a:t> No. of blues in 14 spins.  </a:t>
                </a:r>
                <a14:m>
                  <m:oMath xmlns:m="http://schemas.openxmlformats.org/officeDocument/2006/math"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en-US" sz="21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1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14</m:t>
                        </m:r>
                        <m:r>
                          <a:rPr lang="en-US" sz="21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1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0.2</m:t>
                        </m:r>
                      </m:e>
                    </m:d>
                    <m:r>
                      <a:rPr lang="en-US" sz="21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100" dirty="0">
                  <a:solidFill>
                    <a:srgbClr val="0000FF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10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21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&gt;3</m:t>
                          </m:r>
                        </m:e>
                      </m:d>
                      <m:r>
                        <a:rPr lang="en-US" sz="21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=1−</m:t>
                      </m:r>
                      <m:r>
                        <a:rPr lang="en-US" sz="21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𝑷</m:t>
                      </m:r>
                      <m:r>
                        <a:rPr lang="en-US" sz="21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1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𝑿</m:t>
                      </m:r>
                      <m:r>
                        <a:rPr lang="en-US" sz="21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21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21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100" b="1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r>
                  <a:rPr lang="en-US" sz="2100" dirty="0">
                    <a:solidFill>
                      <a:srgbClr val="0000FF"/>
                    </a:solidFill>
                  </a:rPr>
                  <a:t>Then, in Excel, type </a:t>
                </a:r>
                <a:r>
                  <a:rPr lang="en-GB" sz="2100" b="1" dirty="0">
                    <a:solidFill>
                      <a:srgbClr val="0000FF"/>
                    </a:solidFill>
                  </a:rPr>
                  <a:t>=BINOM.DIST(</a:t>
                </a:r>
                <a14:m>
                  <m:oMath xmlns:m="http://schemas.openxmlformats.org/officeDocument/2006/math">
                    <m:r>
                      <a:rPr lang="en-US" sz="2100" b="1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GB" sz="2100" b="1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100" b="1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𝟏𝟒</m:t>
                    </m:r>
                    <m:r>
                      <a:rPr lang="en-GB" sz="2100" b="1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100" b="1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2100" b="1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100" b="1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2100" b="1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100" b="1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r>
                  <a:rPr lang="en-GB" sz="2100" b="1" dirty="0">
                    <a:solidFill>
                      <a:srgbClr val="0000FF"/>
                    </a:solidFill>
                  </a:rPr>
                  <a:t>)</a:t>
                </a:r>
              </a:p>
              <a:p>
                <a:pPr marL="0" indent="0">
                  <a:buNone/>
                </a:pPr>
                <a:r>
                  <a:rPr lang="en-US" sz="2100" dirty="0">
                    <a:solidFill>
                      <a:srgbClr val="0000FF"/>
                    </a:solidFill>
                  </a:rPr>
                  <a:t>Hence from Excel we obtain:</a:t>
                </a:r>
              </a:p>
              <a:p>
                <a:pPr marL="0" indent="0">
                  <a:buNone/>
                </a:pPr>
                <a:r>
                  <a:rPr lang="en-US" sz="2100" dirty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1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𝑷</m:t>
                    </m:r>
                    <m:d>
                      <m:dPr>
                        <m:ctrlPr>
                          <a:rPr lang="en-US" sz="21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1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  <m:r>
                          <a:rPr lang="en-US" sz="21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sz="21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d>
                    <m:r>
                      <a:rPr lang="en-US" sz="21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1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21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1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𝟔𝟗𝟖𝟏𝟗</m:t>
                    </m:r>
                  </m:oMath>
                </a14:m>
                <a:r>
                  <a:rPr lang="en-US" sz="2100" dirty="0">
                    <a:solidFill>
                      <a:srgbClr val="0000FF"/>
                    </a:solidFill>
                  </a:rPr>
                  <a:t>.</a:t>
                </a:r>
              </a:p>
              <a:p>
                <a:pPr marL="0" indent="0">
                  <a:buNone/>
                </a:pPr>
                <a:r>
                  <a:rPr lang="en-US" sz="2100" dirty="0">
                    <a:solidFill>
                      <a:srgbClr val="0000FF"/>
                    </a:solidFill>
                  </a:rPr>
                  <a:t>So </a:t>
                </a:r>
                <a14:m>
                  <m:oMath xmlns:m="http://schemas.openxmlformats.org/officeDocument/2006/math">
                    <m:r>
                      <a:rPr lang="en-US" sz="21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1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1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1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&gt;3</m:t>
                        </m:r>
                      </m:e>
                    </m:d>
                    <m:r>
                      <a:rPr lang="en-US" sz="21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=1−</m:t>
                    </m:r>
                    <m:r>
                      <a:rPr lang="en-US" sz="21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21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1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𝟔𝟗𝟖𝟏𝟗</m:t>
                    </m:r>
                  </m:oMath>
                </a14:m>
                <a:endParaRPr lang="en-US" sz="2100" b="1" dirty="0">
                  <a:solidFill>
                    <a:srgbClr val="0000FF"/>
                  </a:solidFill>
                </a:endParaRPr>
              </a:p>
              <a:p>
                <a:pPr marL="0" indent="0">
                  <a:buNone/>
                </a:pPr>
                <a:endParaRPr lang="en-US" sz="21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BF2FE4CF-B9E3-44FE-92B3-D106DE1AE8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3634" y="1551447"/>
                <a:ext cx="6591322" cy="5403989"/>
              </a:xfrm>
              <a:prstGeom prst="rect">
                <a:avLst/>
              </a:prstGeom>
              <a:blipFill>
                <a:blip r:embed="rId6"/>
                <a:stretch>
                  <a:fillRect l="-1110" t="-13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 rot="-360000">
            <a:off x="39920" y="867051"/>
            <a:ext cx="5317077" cy="1042492"/>
          </a:xfrm>
        </p:spPr>
        <p:txBody>
          <a:bodyPr>
            <a:normAutofit/>
          </a:bodyPr>
          <a:lstStyle/>
          <a:p>
            <a:r>
              <a:rPr lang="en-GB" sz="2900" dirty="0"/>
              <a:t>The Binomial Distribution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5"/>
          </p:nvPr>
        </p:nvSpPr>
        <p:spPr>
          <a:xfrm>
            <a:off x="5349666" y="451447"/>
            <a:ext cx="6786280" cy="608561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CUMULATIVE PROBABILITIES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2"/>
              <p:cNvSpPr>
                <a:spLocks noGrp="1"/>
              </p:cNvSpPr>
              <p:nvPr>
                <p:ph sz="half" idx="2"/>
              </p:nvPr>
            </p:nvSpPr>
            <p:spPr>
              <a:xfrm>
                <a:off x="317442" y="2146613"/>
                <a:ext cx="4365770" cy="498323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GB" sz="2100" dirty="0">
                    <a:solidFill>
                      <a:srgbClr val="0000FF"/>
                    </a:solidFill>
                  </a:rPr>
                  <a:t>For a random variable </a:t>
                </a:r>
                <a14:m>
                  <m:oMath xmlns:m="http://schemas.openxmlformats.org/officeDocument/2006/math">
                    <m:r>
                      <a:rPr lang="en-GB" sz="21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GB" sz="2100" dirty="0">
                    <a:solidFill>
                      <a:srgbClr val="0000FF"/>
                    </a:solidFill>
                  </a:rPr>
                  <a:t> a </a:t>
                </a:r>
                <a:r>
                  <a:rPr lang="en-GB" sz="2100" b="1" dirty="0">
                    <a:solidFill>
                      <a:srgbClr val="FF0000"/>
                    </a:solidFill>
                  </a:rPr>
                  <a:t>cumulative probability function</a:t>
                </a:r>
                <a:r>
                  <a:rPr lang="en-GB" sz="2100" dirty="0">
                    <a:solidFill>
                      <a:srgbClr val="0000FF"/>
                    </a:solidFill>
                  </a:rPr>
                  <a:t> gives the sum of all the individual probabilities up to and including the given value of </a:t>
                </a:r>
                <a14:m>
                  <m:oMath xmlns:m="http://schemas.openxmlformats.org/officeDocument/2006/math"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100" dirty="0">
                    <a:solidFill>
                      <a:srgbClr val="0000FF"/>
                    </a:solidFill>
                  </a:rPr>
                  <a:t> in the calculation for </a:t>
                </a:r>
                <a14:m>
                  <m:oMath xmlns:m="http://schemas.openxmlformats.org/officeDocument/2006/math">
                    <m:r>
                      <a:rPr lang="en-US" sz="21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1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1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1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1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1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100" dirty="0">
                    <a:solidFill>
                      <a:srgbClr val="0000FF"/>
                    </a:solidFill>
                  </a:rPr>
                  <a:t>.</a:t>
                </a:r>
              </a:p>
              <a:p>
                <a:pPr marL="0" indent="0">
                  <a:buNone/>
                </a:pPr>
                <a:r>
                  <a:rPr lang="en-GB" sz="2100" dirty="0">
                    <a:solidFill>
                      <a:srgbClr val="0000FF"/>
                    </a:solidFill>
                  </a:rPr>
                  <a:t>For the </a:t>
                </a:r>
                <a:r>
                  <a:rPr lang="en-GB" sz="2100" b="1" dirty="0">
                    <a:solidFill>
                      <a:srgbClr val="FF0000"/>
                    </a:solidFill>
                  </a:rPr>
                  <a:t>Binomial distribution </a:t>
                </a:r>
                <a14:m>
                  <m:oMath xmlns:m="http://schemas.openxmlformats.org/officeDocument/2006/math">
                    <m:r>
                      <a:rPr lang="en-US" sz="21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𝑿</m:t>
                    </m:r>
                    <m:r>
                      <a:rPr lang="en-US" sz="21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n-US" sz="21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US" sz="21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1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sz="21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1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US" sz="21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100" dirty="0">
                    <a:solidFill>
                      <a:srgbClr val="0000FF"/>
                    </a:solidFill>
                  </a:rPr>
                  <a:t> we can find </a:t>
                </a:r>
                <a14:m>
                  <m:oMath xmlns:m="http://schemas.openxmlformats.org/officeDocument/2006/math">
                    <m:r>
                      <a:rPr lang="en-US" sz="21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𝑷</m:t>
                    </m:r>
                    <m:d>
                      <m:dPr>
                        <m:ctrlPr>
                          <a:rPr lang="en-US" sz="21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1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  <m:r>
                          <a:rPr lang="en-US" sz="21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sz="21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21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GB" sz="2100" dirty="0">
                  <a:solidFill>
                    <a:srgbClr val="0000FF"/>
                  </a:solidFill>
                </a:endParaRPr>
              </a:p>
              <a:p>
                <a:pPr marL="0" indent="0">
                  <a:buNone/>
                </a:pPr>
                <a:r>
                  <a:rPr lang="en-US" sz="2100" dirty="0">
                    <a:solidFill>
                      <a:srgbClr val="0000FF"/>
                    </a:solidFill>
                  </a:rPr>
                  <a:t>In </a:t>
                </a:r>
                <a:r>
                  <a:rPr lang="en-GB" sz="2100" b="1" dirty="0">
                    <a:solidFill>
                      <a:srgbClr val="FF0000"/>
                    </a:solidFill>
                  </a:rPr>
                  <a:t>Excel</a:t>
                </a:r>
                <a:r>
                  <a:rPr lang="en-GB" sz="2100" dirty="0">
                    <a:solidFill>
                      <a:srgbClr val="0000FF"/>
                    </a:solidFill>
                  </a:rPr>
                  <a:t>, to find </a:t>
                </a:r>
                <a14:m>
                  <m:oMath xmlns:m="http://schemas.openxmlformats.org/officeDocument/2006/math"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1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100" dirty="0">
                    <a:solidFill>
                      <a:srgbClr val="0000FF"/>
                    </a:solidFill>
                  </a:rPr>
                  <a:t> for </a:t>
                </a:r>
                <a14:m>
                  <m:oMath xmlns:m="http://schemas.openxmlformats.org/officeDocument/2006/math"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1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100" dirty="0">
                    <a:solidFill>
                      <a:srgbClr val="0000FF"/>
                    </a:solidFill>
                  </a:rPr>
                  <a:t> type: </a:t>
                </a:r>
                <a:r>
                  <a:rPr lang="en-GB" sz="2100" b="1" dirty="0">
                    <a:solidFill>
                      <a:srgbClr val="FF0000"/>
                    </a:solidFill>
                  </a:rPr>
                  <a:t>=BINOM.DIST(</a:t>
                </a:r>
                <a14:m>
                  <m:oMath xmlns:m="http://schemas.openxmlformats.org/officeDocument/2006/math">
                    <m:r>
                      <a:rPr lang="en-US" sz="21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GB" sz="21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1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GB" sz="21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1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US" sz="21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1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GB" sz="2100" b="1" dirty="0">
                    <a:solidFill>
                      <a:srgbClr val="FF0000"/>
                    </a:solidFill>
                  </a:rPr>
                  <a:t>)</a:t>
                </a:r>
              </a:p>
              <a:p>
                <a:pPr marL="0" indent="0">
                  <a:buNone/>
                </a:pPr>
                <a:r>
                  <a:rPr lang="en-US" sz="2100" dirty="0">
                    <a:solidFill>
                      <a:srgbClr val="0000FF"/>
                    </a:solidFill>
                  </a:rPr>
                  <a:t>In </a:t>
                </a:r>
                <a:r>
                  <a:rPr lang="en-GB" sz="2100" b="1" dirty="0">
                    <a:solidFill>
                      <a:srgbClr val="FF0000"/>
                    </a:solidFill>
                  </a:rPr>
                  <a:t>Excel</a:t>
                </a:r>
                <a:r>
                  <a:rPr lang="en-GB" sz="2100" dirty="0">
                    <a:solidFill>
                      <a:srgbClr val="0000FF"/>
                    </a:solidFill>
                  </a:rPr>
                  <a:t>, to find </a:t>
                </a:r>
                <a:r>
                  <a:rPr lang="en-GB" sz="2100" b="1" dirty="0">
                    <a:solidFill>
                      <a:srgbClr val="FF0000"/>
                    </a:solidFill>
                  </a:rPr>
                  <a:t>smallest </a:t>
                </a:r>
                <a14:m>
                  <m:oMath xmlns:m="http://schemas.openxmlformats.org/officeDocument/2006/math">
                    <m:r>
                      <a:rPr lang="en-US" sz="21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𝒓</m:t>
                    </m:r>
                  </m:oMath>
                </a14:m>
                <a:r>
                  <a:rPr lang="en-GB" sz="2100" b="1" dirty="0">
                    <a:solidFill>
                      <a:srgbClr val="FF0000"/>
                    </a:solidFill>
                  </a:rPr>
                  <a:t> </a:t>
                </a:r>
                <a:r>
                  <a:rPr lang="en-GB" sz="2100" dirty="0">
                    <a:solidFill>
                      <a:srgbClr val="0000FF"/>
                    </a:solidFill>
                  </a:rPr>
                  <a:t>with </a:t>
                </a:r>
                <a14:m>
                  <m:oMath xmlns:m="http://schemas.openxmlformats.org/officeDocument/2006/math"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1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1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1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≥</m:t>
                        </m:r>
                        <m:r>
                          <a:rPr lang="en-US" sz="21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GB" sz="2100" dirty="0">
                    <a:solidFill>
                      <a:srgbClr val="0000FF"/>
                    </a:solidFill>
                  </a:rPr>
                  <a:t> for </a:t>
                </a:r>
                <a14:m>
                  <m:oMath xmlns:m="http://schemas.openxmlformats.org/officeDocument/2006/math"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100" dirty="0">
                    <a:solidFill>
                      <a:srgbClr val="0000FF"/>
                    </a:solidFill>
                  </a:rPr>
                  <a:t> type:</a:t>
                </a:r>
              </a:p>
              <a:p>
                <a:pPr marL="0" indent="0">
                  <a:buNone/>
                </a:pPr>
                <a:r>
                  <a:rPr lang="en-GB" sz="2100" b="1" dirty="0">
                    <a:solidFill>
                      <a:srgbClr val="FF0000"/>
                    </a:solidFill>
                  </a:rPr>
                  <a:t>=BINOM.INV(</a:t>
                </a:r>
                <a14:m>
                  <m:oMath xmlns:m="http://schemas.openxmlformats.org/officeDocument/2006/math">
                    <m:r>
                      <a:rPr lang="en-US" sz="21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GB" sz="21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1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US" sz="21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1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21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1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</m:oMath>
                </a14:m>
                <a:r>
                  <a:rPr lang="en-GB" sz="2100" b="1" dirty="0">
                    <a:solidFill>
                      <a:srgbClr val="FF0000"/>
                    </a:solidFill>
                  </a:rPr>
                  <a:t>) </a:t>
                </a:r>
                <a:r>
                  <a:rPr lang="en-GB" sz="2100" dirty="0">
                    <a:solidFill>
                      <a:srgbClr val="0000FF"/>
                    </a:solidFill>
                  </a:rPr>
                  <a:t>then add 1.</a:t>
                </a:r>
                <a:endParaRPr lang="en-GB" sz="2100" b="1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endParaRPr lang="en-GB" sz="2100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1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317442" y="2146613"/>
                <a:ext cx="4365770" cy="4983235"/>
              </a:xfrm>
              <a:blipFill>
                <a:blip r:embed="rId7"/>
                <a:stretch>
                  <a:fillRect l="-1676" t="-1345" r="-19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ext Placeholder 6">
            <a:extLst>
              <a:ext uri="{FF2B5EF4-FFF2-40B4-BE49-F238E27FC236}">
                <a16:creationId xmlns:a16="http://schemas.microsoft.com/office/drawing/2014/main" id="{F42C03CA-54C4-4F99-B8F8-3087175484B0}"/>
              </a:ext>
            </a:extLst>
          </p:cNvPr>
          <p:cNvSpPr txBox="1">
            <a:spLocks/>
          </p:cNvSpPr>
          <p:nvPr/>
        </p:nvSpPr>
        <p:spPr>
          <a:xfrm>
            <a:off x="5308631" y="977470"/>
            <a:ext cx="6591322" cy="6000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500" b="1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Example 3b</a:t>
            </a:r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2A8D8220-F51F-4B1A-86FB-F1A9774517EF}"/>
              </a:ext>
            </a:extLst>
          </p:cNvPr>
          <p:cNvSpPr txBox="1">
            <a:spLocks/>
          </p:cNvSpPr>
          <p:nvPr/>
        </p:nvSpPr>
        <p:spPr>
          <a:xfrm>
            <a:off x="5296579" y="2661843"/>
            <a:ext cx="6591322" cy="6000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500" b="1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Solution Example 3b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43A2B31-72DB-46A7-AA98-77890C386D3C}"/>
              </a:ext>
            </a:extLst>
          </p:cNvPr>
          <p:cNvSpPr/>
          <p:nvPr/>
        </p:nvSpPr>
        <p:spPr>
          <a:xfrm>
            <a:off x="312445" y="2226144"/>
            <a:ext cx="4282724" cy="2447276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79306969-FD00-4E1B-A8E0-FD62DFDC17B1}"/>
              </a:ext>
            </a:extLst>
          </p:cNvPr>
          <p:cNvSpPr/>
          <p:nvPr/>
        </p:nvSpPr>
        <p:spPr>
          <a:xfrm>
            <a:off x="224402" y="5669280"/>
            <a:ext cx="4282724" cy="118872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C9925D5-5173-6E6C-C682-6A03688B916D}"/>
              </a:ext>
            </a:extLst>
          </p:cNvPr>
          <p:cNvGrpSpPr/>
          <p:nvPr/>
        </p:nvGrpSpPr>
        <p:grpSpPr>
          <a:xfrm>
            <a:off x="-16643" y="-26916"/>
            <a:ext cx="12208643" cy="2320319"/>
            <a:chOff x="-16643" y="-26916"/>
            <a:chExt cx="12208643" cy="2320319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7700E70E-5F0B-5148-AEBB-FA812A037305}"/>
                </a:ext>
              </a:extLst>
            </p:cNvPr>
            <p:cNvSpPr/>
            <p:nvPr/>
          </p:nvSpPr>
          <p:spPr>
            <a:xfrm>
              <a:off x="-16643" y="1"/>
              <a:ext cx="5215261" cy="2293402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6F302D8-1720-8760-506C-20EF1F6D6AC6}"/>
                </a:ext>
              </a:extLst>
            </p:cNvPr>
            <p:cNvSpPr/>
            <p:nvPr/>
          </p:nvSpPr>
          <p:spPr>
            <a:xfrm>
              <a:off x="5072743" y="-26916"/>
              <a:ext cx="7119257" cy="1166743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085060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12"/>
    </mc:Choice>
    <mc:Fallback xmlns="">
      <p:transition spd="slow" advTm="4212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0713014" y="5669280"/>
            <a:ext cx="1495073" cy="118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4023360" y="5374050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BF2FE4CF-B9E3-44FE-92B3-D106DE1AE8D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303634" y="1551447"/>
                <a:ext cx="6591322" cy="540398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GB" sz="2100" dirty="0">
                    <a:solidFill>
                      <a:srgbClr val="0000FF"/>
                    </a:solidFill>
                  </a:rPr>
                  <a:t>The probability that a spinner lands on blue is </a:t>
                </a:r>
                <a14:m>
                  <m:oMath xmlns:m="http://schemas.openxmlformats.org/officeDocument/2006/math">
                    <m:r>
                      <a:rPr lang="en-GB" sz="21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0.2</m:t>
                    </m:r>
                  </m:oMath>
                </a14:m>
                <a:r>
                  <a:rPr lang="en-GB" sz="2100" dirty="0">
                    <a:solidFill>
                      <a:srgbClr val="0000FF"/>
                    </a:solidFill>
                  </a:rPr>
                  <a:t>.  A player has </a:t>
                </a:r>
                <a14:m>
                  <m:oMath xmlns:m="http://schemas.openxmlformats.org/officeDocument/2006/math">
                    <m:r>
                      <a:rPr lang="en-GB" sz="21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14</m:t>
                    </m:r>
                  </m:oMath>
                </a14:m>
                <a:r>
                  <a:rPr lang="en-GB" sz="2100" dirty="0">
                    <a:solidFill>
                      <a:srgbClr val="0000FF"/>
                    </a:solidFill>
                  </a:rPr>
                  <a:t> spins.  </a:t>
                </a:r>
                <a:r>
                  <a:rPr lang="en-GB" sz="2100" b="1" dirty="0">
                    <a:solidFill>
                      <a:srgbClr val="0000FF"/>
                    </a:solidFill>
                  </a:rPr>
                  <a:t>Find the probability that the player obtains </a:t>
                </a:r>
                <a:r>
                  <a:rPr lang="en-US" sz="2100" b="1" dirty="0">
                    <a:solidFill>
                      <a:srgbClr val="0000FF"/>
                    </a:solidFill>
                  </a:rPr>
                  <a:t>more than </a:t>
                </a:r>
                <a14:m>
                  <m:oMath xmlns:m="http://schemas.openxmlformats.org/officeDocument/2006/math">
                    <m:r>
                      <a:rPr lang="en-US" sz="2100" b="1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r>
                  <a:rPr lang="en-US" sz="2100" b="1" dirty="0">
                    <a:solidFill>
                      <a:srgbClr val="0000FF"/>
                    </a:solidFill>
                  </a:rPr>
                  <a:t> blues</a:t>
                </a:r>
                <a:r>
                  <a:rPr lang="en-US" sz="2100" dirty="0">
                    <a:solidFill>
                      <a:srgbClr val="0000FF"/>
                    </a:solidFill>
                  </a:rPr>
                  <a:t>.</a:t>
                </a:r>
              </a:p>
              <a:p>
                <a:pPr marL="0" indent="0">
                  <a:buNone/>
                </a:pPr>
                <a:endParaRPr lang="en-US" sz="2100" dirty="0">
                  <a:solidFill>
                    <a:srgbClr val="0000FF"/>
                  </a:solidFill>
                </a:endParaRPr>
              </a:p>
              <a:p>
                <a:pPr marL="0" indent="0">
                  <a:buNone/>
                </a:pPr>
                <a:endParaRPr lang="en-US" sz="2100" dirty="0">
                  <a:solidFill>
                    <a:srgbClr val="0000FF"/>
                  </a:solidFill>
                </a:endParaRPr>
              </a:p>
              <a:p>
                <a:pPr marL="0" indent="0">
                  <a:buNone/>
                </a:pPr>
                <a:r>
                  <a:rPr lang="en-US" sz="2100" dirty="0">
                    <a:solidFill>
                      <a:srgbClr val="0000FF"/>
                    </a:solidFill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1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1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100" dirty="0">
                    <a:solidFill>
                      <a:srgbClr val="0000FF"/>
                    </a:solidFill>
                  </a:rPr>
                  <a:t> No. of blues in 14 spins.  </a:t>
                </a:r>
                <a14:m>
                  <m:oMath xmlns:m="http://schemas.openxmlformats.org/officeDocument/2006/math"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en-US" sz="21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1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14</m:t>
                        </m:r>
                        <m:r>
                          <a:rPr lang="en-US" sz="21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1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0.2</m:t>
                        </m:r>
                      </m:e>
                    </m:d>
                    <m:r>
                      <a:rPr lang="en-US" sz="21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100" dirty="0">
                  <a:solidFill>
                    <a:srgbClr val="0000FF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10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21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&gt;3</m:t>
                          </m:r>
                        </m:e>
                      </m:d>
                      <m:r>
                        <a:rPr lang="en-US" sz="21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=1−</m:t>
                      </m:r>
                      <m:r>
                        <a:rPr lang="en-US" sz="21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1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1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21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≤3)</m:t>
                      </m:r>
                    </m:oMath>
                  </m:oMathPara>
                </a14:m>
                <a:endParaRPr lang="en-US" sz="2100" dirty="0">
                  <a:solidFill>
                    <a:srgbClr val="0000FF"/>
                  </a:solidFill>
                </a:endParaRPr>
              </a:p>
              <a:p>
                <a:pPr marL="0" indent="0">
                  <a:buNone/>
                </a:pPr>
                <a:r>
                  <a:rPr lang="en-US" sz="2100" dirty="0">
                    <a:solidFill>
                      <a:srgbClr val="0000FF"/>
                    </a:solidFill>
                  </a:rPr>
                  <a:t>Then, in Excel, type </a:t>
                </a:r>
                <a:r>
                  <a:rPr lang="en-GB" sz="2100" b="1" dirty="0">
                    <a:solidFill>
                      <a:srgbClr val="0000FF"/>
                    </a:solidFill>
                  </a:rPr>
                  <a:t>=BINOM.DIST(</a:t>
                </a:r>
                <a14:m>
                  <m:oMath xmlns:m="http://schemas.openxmlformats.org/officeDocument/2006/math">
                    <m:r>
                      <a:rPr lang="en-US" sz="2100" b="1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GB" sz="2100" b="1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100" b="1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𝟏𝟒</m:t>
                    </m:r>
                    <m:r>
                      <a:rPr lang="en-GB" sz="2100" b="1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100" b="1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2100" b="1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100" b="1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2100" b="1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100" b="1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r>
                  <a:rPr lang="en-GB" sz="2100" b="1" dirty="0">
                    <a:solidFill>
                      <a:srgbClr val="0000FF"/>
                    </a:solidFill>
                  </a:rPr>
                  <a:t>)</a:t>
                </a:r>
              </a:p>
              <a:p>
                <a:pPr marL="0" indent="0">
                  <a:buNone/>
                </a:pPr>
                <a:r>
                  <a:rPr lang="en-US" sz="2100" dirty="0">
                    <a:solidFill>
                      <a:srgbClr val="0000FF"/>
                    </a:solidFill>
                  </a:rPr>
                  <a:t>Hence from Excel we obtain:</a:t>
                </a:r>
              </a:p>
              <a:p>
                <a:pPr marL="0" indent="0">
                  <a:buNone/>
                </a:pPr>
                <a:r>
                  <a:rPr lang="en-US" sz="2100" dirty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1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1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1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≤3</m:t>
                        </m:r>
                      </m:e>
                    </m:d>
                    <m:r>
                      <a:rPr lang="en-US" sz="21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=0.69819</m:t>
                    </m:r>
                  </m:oMath>
                </a14:m>
                <a:r>
                  <a:rPr lang="en-US" sz="2100" dirty="0">
                    <a:solidFill>
                      <a:srgbClr val="0000FF"/>
                    </a:solidFill>
                  </a:rPr>
                  <a:t>.</a:t>
                </a:r>
              </a:p>
              <a:p>
                <a:pPr marL="0" indent="0">
                  <a:buNone/>
                </a:pPr>
                <a:r>
                  <a:rPr lang="en-US" sz="2100" dirty="0">
                    <a:solidFill>
                      <a:srgbClr val="0000FF"/>
                    </a:solidFill>
                  </a:rPr>
                  <a:t>So </a:t>
                </a:r>
                <a14:m>
                  <m:oMath xmlns:m="http://schemas.openxmlformats.org/officeDocument/2006/math">
                    <m:r>
                      <a:rPr lang="en-US" sz="21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1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1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1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&gt;3</m:t>
                        </m:r>
                      </m:e>
                    </m:d>
                    <m:r>
                      <a:rPr lang="en-US" sz="21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=1−</m:t>
                    </m:r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0.69819</m:t>
                    </m:r>
                    <m:r>
                      <a:rPr lang="en-US" sz="21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=0.30181</m:t>
                    </m:r>
                  </m:oMath>
                </a14:m>
                <a:endParaRPr lang="en-US" sz="2100" dirty="0">
                  <a:solidFill>
                    <a:srgbClr val="0000FF"/>
                  </a:solidFill>
                </a:endParaRPr>
              </a:p>
              <a:p>
                <a:pPr marL="0" indent="0">
                  <a:buNone/>
                </a:pPr>
                <a:endParaRPr lang="en-US" sz="21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BF2FE4CF-B9E3-44FE-92B3-D106DE1AE8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3634" y="1551447"/>
                <a:ext cx="6591322" cy="5403989"/>
              </a:xfrm>
              <a:prstGeom prst="rect">
                <a:avLst/>
              </a:prstGeom>
              <a:blipFill>
                <a:blip r:embed="rId6"/>
                <a:stretch>
                  <a:fillRect l="-1110" t="-13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 rot="-360000">
            <a:off x="39920" y="867051"/>
            <a:ext cx="5317077" cy="1042492"/>
          </a:xfrm>
        </p:spPr>
        <p:txBody>
          <a:bodyPr>
            <a:normAutofit/>
          </a:bodyPr>
          <a:lstStyle/>
          <a:p>
            <a:r>
              <a:rPr lang="en-GB" sz="2900" dirty="0"/>
              <a:t>The Binomial Distribution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5"/>
          </p:nvPr>
        </p:nvSpPr>
        <p:spPr>
          <a:xfrm>
            <a:off x="5349666" y="451447"/>
            <a:ext cx="6786280" cy="608561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CUMULATIVE PROBABILITIES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2"/>
              <p:cNvSpPr>
                <a:spLocks noGrp="1"/>
              </p:cNvSpPr>
              <p:nvPr>
                <p:ph sz="half" idx="2"/>
              </p:nvPr>
            </p:nvSpPr>
            <p:spPr>
              <a:xfrm>
                <a:off x="317442" y="2146613"/>
                <a:ext cx="4365770" cy="498323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GB" sz="2100" dirty="0">
                    <a:solidFill>
                      <a:srgbClr val="0000FF"/>
                    </a:solidFill>
                  </a:rPr>
                  <a:t>For a random variable </a:t>
                </a:r>
                <a14:m>
                  <m:oMath xmlns:m="http://schemas.openxmlformats.org/officeDocument/2006/math">
                    <m:r>
                      <a:rPr lang="en-GB" sz="21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GB" sz="2100" dirty="0">
                    <a:solidFill>
                      <a:srgbClr val="0000FF"/>
                    </a:solidFill>
                  </a:rPr>
                  <a:t> a </a:t>
                </a:r>
                <a:r>
                  <a:rPr lang="en-GB" sz="2100" b="1" dirty="0">
                    <a:solidFill>
                      <a:srgbClr val="FF0000"/>
                    </a:solidFill>
                  </a:rPr>
                  <a:t>cumulative probability function</a:t>
                </a:r>
                <a:r>
                  <a:rPr lang="en-GB" sz="2100" dirty="0">
                    <a:solidFill>
                      <a:srgbClr val="0000FF"/>
                    </a:solidFill>
                  </a:rPr>
                  <a:t> gives the sum of all the individual probabilities up to and including the given value of </a:t>
                </a:r>
                <a14:m>
                  <m:oMath xmlns:m="http://schemas.openxmlformats.org/officeDocument/2006/math"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100" dirty="0">
                    <a:solidFill>
                      <a:srgbClr val="0000FF"/>
                    </a:solidFill>
                  </a:rPr>
                  <a:t> in the calculation for </a:t>
                </a:r>
                <a14:m>
                  <m:oMath xmlns:m="http://schemas.openxmlformats.org/officeDocument/2006/math">
                    <m:r>
                      <a:rPr lang="en-US" sz="21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1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1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1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1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1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100" dirty="0">
                    <a:solidFill>
                      <a:srgbClr val="0000FF"/>
                    </a:solidFill>
                  </a:rPr>
                  <a:t>.</a:t>
                </a:r>
              </a:p>
              <a:p>
                <a:pPr marL="0" indent="0">
                  <a:buNone/>
                </a:pPr>
                <a:r>
                  <a:rPr lang="en-GB" sz="2100" dirty="0">
                    <a:solidFill>
                      <a:srgbClr val="0000FF"/>
                    </a:solidFill>
                  </a:rPr>
                  <a:t>For the </a:t>
                </a:r>
                <a:r>
                  <a:rPr lang="en-GB" sz="2100" b="1" dirty="0">
                    <a:solidFill>
                      <a:srgbClr val="FF0000"/>
                    </a:solidFill>
                  </a:rPr>
                  <a:t>Binomial distribution </a:t>
                </a:r>
                <a14:m>
                  <m:oMath xmlns:m="http://schemas.openxmlformats.org/officeDocument/2006/math">
                    <m:r>
                      <a:rPr lang="en-US" sz="21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𝑿</m:t>
                    </m:r>
                    <m:r>
                      <a:rPr lang="en-US" sz="21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n-US" sz="21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US" sz="21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1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sz="21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1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US" sz="21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100" dirty="0">
                    <a:solidFill>
                      <a:srgbClr val="0000FF"/>
                    </a:solidFill>
                  </a:rPr>
                  <a:t> we can find </a:t>
                </a:r>
                <a14:m>
                  <m:oMath xmlns:m="http://schemas.openxmlformats.org/officeDocument/2006/math">
                    <m:r>
                      <a:rPr lang="en-US" sz="21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𝑷</m:t>
                    </m:r>
                    <m:d>
                      <m:dPr>
                        <m:ctrlPr>
                          <a:rPr lang="en-US" sz="21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1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  <m:r>
                          <a:rPr lang="en-US" sz="21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sz="21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21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GB" sz="2100" dirty="0">
                  <a:solidFill>
                    <a:srgbClr val="0000FF"/>
                  </a:solidFill>
                </a:endParaRPr>
              </a:p>
              <a:p>
                <a:pPr marL="0" indent="0">
                  <a:buNone/>
                </a:pPr>
                <a:r>
                  <a:rPr lang="en-US" sz="2100" dirty="0">
                    <a:solidFill>
                      <a:srgbClr val="0000FF"/>
                    </a:solidFill>
                  </a:rPr>
                  <a:t>In </a:t>
                </a:r>
                <a:r>
                  <a:rPr lang="en-GB" sz="2100" b="1" dirty="0">
                    <a:solidFill>
                      <a:srgbClr val="FF0000"/>
                    </a:solidFill>
                  </a:rPr>
                  <a:t>Excel</a:t>
                </a:r>
                <a:r>
                  <a:rPr lang="en-GB" sz="2100" dirty="0">
                    <a:solidFill>
                      <a:srgbClr val="0000FF"/>
                    </a:solidFill>
                  </a:rPr>
                  <a:t>, to find </a:t>
                </a:r>
                <a14:m>
                  <m:oMath xmlns:m="http://schemas.openxmlformats.org/officeDocument/2006/math"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1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100" dirty="0">
                    <a:solidFill>
                      <a:srgbClr val="0000FF"/>
                    </a:solidFill>
                  </a:rPr>
                  <a:t> for </a:t>
                </a:r>
                <a14:m>
                  <m:oMath xmlns:m="http://schemas.openxmlformats.org/officeDocument/2006/math"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1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100" dirty="0">
                    <a:solidFill>
                      <a:srgbClr val="0000FF"/>
                    </a:solidFill>
                  </a:rPr>
                  <a:t> type: </a:t>
                </a:r>
                <a:r>
                  <a:rPr lang="en-GB" sz="2100" b="1" dirty="0">
                    <a:solidFill>
                      <a:srgbClr val="FF0000"/>
                    </a:solidFill>
                  </a:rPr>
                  <a:t>=BINOM.DIST(</a:t>
                </a:r>
                <a14:m>
                  <m:oMath xmlns:m="http://schemas.openxmlformats.org/officeDocument/2006/math">
                    <m:r>
                      <a:rPr lang="en-US" sz="21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GB" sz="21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1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GB" sz="21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1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US" sz="21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1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GB" sz="2100" b="1" dirty="0">
                    <a:solidFill>
                      <a:srgbClr val="FF0000"/>
                    </a:solidFill>
                  </a:rPr>
                  <a:t>)</a:t>
                </a:r>
              </a:p>
              <a:p>
                <a:pPr marL="0" indent="0">
                  <a:buNone/>
                </a:pPr>
                <a:r>
                  <a:rPr lang="en-US" sz="2100" dirty="0">
                    <a:solidFill>
                      <a:srgbClr val="0000FF"/>
                    </a:solidFill>
                  </a:rPr>
                  <a:t>In </a:t>
                </a:r>
                <a:r>
                  <a:rPr lang="en-GB" sz="2100" b="1" dirty="0">
                    <a:solidFill>
                      <a:srgbClr val="FF0000"/>
                    </a:solidFill>
                  </a:rPr>
                  <a:t>Excel</a:t>
                </a:r>
                <a:r>
                  <a:rPr lang="en-GB" sz="2100" dirty="0">
                    <a:solidFill>
                      <a:srgbClr val="0000FF"/>
                    </a:solidFill>
                  </a:rPr>
                  <a:t>, to find </a:t>
                </a:r>
                <a:r>
                  <a:rPr lang="en-GB" sz="2100" b="1" dirty="0">
                    <a:solidFill>
                      <a:srgbClr val="FF0000"/>
                    </a:solidFill>
                  </a:rPr>
                  <a:t>smallest </a:t>
                </a:r>
                <a14:m>
                  <m:oMath xmlns:m="http://schemas.openxmlformats.org/officeDocument/2006/math">
                    <m:r>
                      <a:rPr lang="en-US" sz="21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𝒓</m:t>
                    </m:r>
                  </m:oMath>
                </a14:m>
                <a:r>
                  <a:rPr lang="en-GB" sz="2100" b="1" dirty="0">
                    <a:solidFill>
                      <a:srgbClr val="FF0000"/>
                    </a:solidFill>
                  </a:rPr>
                  <a:t> </a:t>
                </a:r>
                <a:r>
                  <a:rPr lang="en-GB" sz="2100" dirty="0">
                    <a:solidFill>
                      <a:srgbClr val="0000FF"/>
                    </a:solidFill>
                  </a:rPr>
                  <a:t>with </a:t>
                </a:r>
                <a14:m>
                  <m:oMath xmlns:m="http://schemas.openxmlformats.org/officeDocument/2006/math"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1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1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1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≥</m:t>
                        </m:r>
                        <m:r>
                          <a:rPr lang="en-US" sz="21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GB" sz="2100" dirty="0">
                    <a:solidFill>
                      <a:srgbClr val="0000FF"/>
                    </a:solidFill>
                  </a:rPr>
                  <a:t> for </a:t>
                </a:r>
                <a14:m>
                  <m:oMath xmlns:m="http://schemas.openxmlformats.org/officeDocument/2006/math"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100" dirty="0">
                    <a:solidFill>
                      <a:srgbClr val="0000FF"/>
                    </a:solidFill>
                  </a:rPr>
                  <a:t> type:</a:t>
                </a:r>
              </a:p>
              <a:p>
                <a:pPr marL="0" indent="0">
                  <a:buNone/>
                </a:pPr>
                <a:r>
                  <a:rPr lang="en-GB" sz="2100" b="1" dirty="0">
                    <a:solidFill>
                      <a:srgbClr val="FF0000"/>
                    </a:solidFill>
                  </a:rPr>
                  <a:t>=BINOM.INV(</a:t>
                </a:r>
                <a14:m>
                  <m:oMath xmlns:m="http://schemas.openxmlformats.org/officeDocument/2006/math">
                    <m:r>
                      <a:rPr lang="en-US" sz="21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GB" sz="21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1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US" sz="21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1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21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1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</m:oMath>
                </a14:m>
                <a:r>
                  <a:rPr lang="en-GB" sz="2100" b="1" dirty="0">
                    <a:solidFill>
                      <a:srgbClr val="FF0000"/>
                    </a:solidFill>
                  </a:rPr>
                  <a:t>) </a:t>
                </a:r>
                <a:r>
                  <a:rPr lang="en-GB" sz="2100" dirty="0">
                    <a:solidFill>
                      <a:srgbClr val="0000FF"/>
                    </a:solidFill>
                  </a:rPr>
                  <a:t>then add 1.</a:t>
                </a:r>
                <a:endParaRPr lang="en-GB" sz="2100" b="1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endParaRPr lang="en-GB" sz="2100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1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317442" y="2146613"/>
                <a:ext cx="4365770" cy="4983235"/>
              </a:xfrm>
              <a:blipFill>
                <a:blip r:embed="rId7"/>
                <a:stretch>
                  <a:fillRect l="-1676" t="-1345" r="-19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ext Placeholder 6">
            <a:extLst>
              <a:ext uri="{FF2B5EF4-FFF2-40B4-BE49-F238E27FC236}">
                <a16:creationId xmlns:a16="http://schemas.microsoft.com/office/drawing/2014/main" id="{F42C03CA-54C4-4F99-B8F8-3087175484B0}"/>
              </a:ext>
            </a:extLst>
          </p:cNvPr>
          <p:cNvSpPr txBox="1">
            <a:spLocks/>
          </p:cNvSpPr>
          <p:nvPr/>
        </p:nvSpPr>
        <p:spPr>
          <a:xfrm>
            <a:off x="5308631" y="977470"/>
            <a:ext cx="6591322" cy="6000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500" b="1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Example 3b</a:t>
            </a:r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2A8D8220-F51F-4B1A-86FB-F1A9774517EF}"/>
              </a:ext>
            </a:extLst>
          </p:cNvPr>
          <p:cNvSpPr txBox="1">
            <a:spLocks/>
          </p:cNvSpPr>
          <p:nvPr/>
        </p:nvSpPr>
        <p:spPr>
          <a:xfrm>
            <a:off x="5296579" y="2661843"/>
            <a:ext cx="6591322" cy="6000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500" b="1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Solution Example 3b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43A2B31-72DB-46A7-AA98-77890C386D3C}"/>
              </a:ext>
            </a:extLst>
          </p:cNvPr>
          <p:cNvSpPr/>
          <p:nvPr/>
        </p:nvSpPr>
        <p:spPr>
          <a:xfrm>
            <a:off x="312445" y="2226144"/>
            <a:ext cx="4282724" cy="2447276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79306969-FD00-4E1B-A8E0-FD62DFDC17B1}"/>
              </a:ext>
            </a:extLst>
          </p:cNvPr>
          <p:cNvSpPr/>
          <p:nvPr/>
        </p:nvSpPr>
        <p:spPr>
          <a:xfrm>
            <a:off x="312445" y="5697083"/>
            <a:ext cx="4282724" cy="118872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C9603DC-7B6B-9943-4545-28C40B9D0818}"/>
              </a:ext>
            </a:extLst>
          </p:cNvPr>
          <p:cNvGrpSpPr/>
          <p:nvPr/>
        </p:nvGrpSpPr>
        <p:grpSpPr>
          <a:xfrm>
            <a:off x="-16643" y="-26916"/>
            <a:ext cx="12208643" cy="2320319"/>
            <a:chOff x="-16643" y="-26916"/>
            <a:chExt cx="12208643" cy="2320319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7353727A-C1E5-2012-7B5C-44ABE4D6405C}"/>
                </a:ext>
              </a:extLst>
            </p:cNvPr>
            <p:cNvSpPr/>
            <p:nvPr/>
          </p:nvSpPr>
          <p:spPr>
            <a:xfrm>
              <a:off x="-16643" y="1"/>
              <a:ext cx="5215261" cy="2293402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990302E2-25C0-D38F-B456-955B95F58DC6}"/>
                </a:ext>
              </a:extLst>
            </p:cNvPr>
            <p:cNvSpPr/>
            <p:nvPr/>
          </p:nvSpPr>
          <p:spPr>
            <a:xfrm>
              <a:off x="5072743" y="-26916"/>
              <a:ext cx="7119257" cy="1166743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4145891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21"/>
    </mc:Choice>
    <mc:Fallback xmlns="">
      <p:transition spd="slow" advTm="1821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0713014" y="5669280"/>
            <a:ext cx="1495073" cy="118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4023360" y="5374050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BF2FE4CF-B9E3-44FE-92B3-D106DE1AE8D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303634" y="1551447"/>
                <a:ext cx="6591322" cy="540398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GB" sz="2100" dirty="0">
                    <a:solidFill>
                      <a:srgbClr val="0000FF"/>
                    </a:solidFill>
                  </a:rPr>
                  <a:t>The probability that a spinner lands on blue is </a:t>
                </a:r>
                <a14:m>
                  <m:oMath xmlns:m="http://schemas.openxmlformats.org/officeDocument/2006/math">
                    <m:r>
                      <a:rPr lang="en-GB" sz="21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0.2</m:t>
                    </m:r>
                  </m:oMath>
                </a14:m>
                <a:r>
                  <a:rPr lang="en-GB" sz="2100" dirty="0">
                    <a:solidFill>
                      <a:srgbClr val="0000FF"/>
                    </a:solidFill>
                  </a:rPr>
                  <a:t>.  A player has </a:t>
                </a:r>
                <a14:m>
                  <m:oMath xmlns:m="http://schemas.openxmlformats.org/officeDocument/2006/math">
                    <m:r>
                      <a:rPr lang="en-GB" sz="21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14</m:t>
                    </m:r>
                  </m:oMath>
                </a14:m>
                <a:r>
                  <a:rPr lang="en-GB" sz="2100" dirty="0">
                    <a:solidFill>
                      <a:srgbClr val="0000FF"/>
                    </a:solidFill>
                  </a:rPr>
                  <a:t> spins.  </a:t>
                </a:r>
                <a:r>
                  <a:rPr lang="en-GB" sz="2100" b="1" dirty="0">
                    <a:solidFill>
                      <a:srgbClr val="0000FF"/>
                    </a:solidFill>
                  </a:rPr>
                  <a:t>Find the probability that the player obtains </a:t>
                </a:r>
                <a:r>
                  <a:rPr lang="en-US" sz="2100" b="1" dirty="0">
                    <a:solidFill>
                      <a:srgbClr val="0000FF"/>
                    </a:solidFill>
                  </a:rPr>
                  <a:t>more than </a:t>
                </a:r>
                <a14:m>
                  <m:oMath xmlns:m="http://schemas.openxmlformats.org/officeDocument/2006/math">
                    <m:r>
                      <a:rPr lang="en-US" sz="2100" b="1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r>
                  <a:rPr lang="en-US" sz="2100" b="1" dirty="0">
                    <a:solidFill>
                      <a:srgbClr val="0000FF"/>
                    </a:solidFill>
                  </a:rPr>
                  <a:t> blues</a:t>
                </a:r>
                <a:r>
                  <a:rPr lang="en-US" sz="2100" dirty="0">
                    <a:solidFill>
                      <a:srgbClr val="0000FF"/>
                    </a:solidFill>
                  </a:rPr>
                  <a:t>.</a:t>
                </a:r>
              </a:p>
              <a:p>
                <a:pPr marL="0" indent="0">
                  <a:buNone/>
                </a:pPr>
                <a:endParaRPr lang="en-US" sz="2100" dirty="0">
                  <a:solidFill>
                    <a:srgbClr val="0000FF"/>
                  </a:solidFill>
                </a:endParaRPr>
              </a:p>
              <a:p>
                <a:pPr marL="0" indent="0">
                  <a:buNone/>
                </a:pPr>
                <a:endParaRPr lang="en-US" sz="2100" dirty="0">
                  <a:solidFill>
                    <a:srgbClr val="0000FF"/>
                  </a:solidFill>
                </a:endParaRPr>
              </a:p>
              <a:p>
                <a:pPr marL="0" indent="0">
                  <a:buNone/>
                </a:pPr>
                <a:r>
                  <a:rPr lang="en-US" sz="2100" dirty="0">
                    <a:solidFill>
                      <a:srgbClr val="0000FF"/>
                    </a:solidFill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1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1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100" dirty="0">
                    <a:solidFill>
                      <a:srgbClr val="0000FF"/>
                    </a:solidFill>
                  </a:rPr>
                  <a:t> No. of blues in 14 spins.  </a:t>
                </a:r>
                <a14:m>
                  <m:oMath xmlns:m="http://schemas.openxmlformats.org/officeDocument/2006/math"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en-US" sz="21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1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14</m:t>
                        </m:r>
                        <m:r>
                          <a:rPr lang="en-US" sz="21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1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0.2</m:t>
                        </m:r>
                      </m:e>
                    </m:d>
                    <m:r>
                      <a:rPr lang="en-US" sz="21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100" dirty="0">
                  <a:solidFill>
                    <a:srgbClr val="0000FF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10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21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&gt;3</m:t>
                          </m:r>
                        </m:e>
                      </m:d>
                      <m:r>
                        <a:rPr lang="en-US" sz="21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=1−</m:t>
                      </m:r>
                      <m:r>
                        <a:rPr lang="en-US" sz="21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1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1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21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≤3)</m:t>
                      </m:r>
                    </m:oMath>
                  </m:oMathPara>
                </a14:m>
                <a:endParaRPr lang="en-US" sz="2100" dirty="0">
                  <a:solidFill>
                    <a:srgbClr val="0000FF"/>
                  </a:solidFill>
                </a:endParaRPr>
              </a:p>
              <a:p>
                <a:pPr marL="0" indent="0">
                  <a:buNone/>
                </a:pPr>
                <a:r>
                  <a:rPr lang="en-US" sz="2100" dirty="0">
                    <a:solidFill>
                      <a:srgbClr val="0000FF"/>
                    </a:solidFill>
                  </a:rPr>
                  <a:t>Then, in Excel, type </a:t>
                </a:r>
                <a:r>
                  <a:rPr lang="en-GB" sz="2100" b="1" dirty="0">
                    <a:solidFill>
                      <a:srgbClr val="0000FF"/>
                    </a:solidFill>
                  </a:rPr>
                  <a:t>=BINOM.DIST(</a:t>
                </a:r>
                <a14:m>
                  <m:oMath xmlns:m="http://schemas.openxmlformats.org/officeDocument/2006/math">
                    <m:r>
                      <a:rPr lang="en-US" sz="2100" b="1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GB" sz="2100" b="1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100" b="1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𝟏𝟒</m:t>
                    </m:r>
                    <m:r>
                      <a:rPr lang="en-GB" sz="2100" b="1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100" b="1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2100" b="1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100" b="1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2100" b="1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100" b="1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r>
                  <a:rPr lang="en-GB" sz="2100" b="1" dirty="0">
                    <a:solidFill>
                      <a:srgbClr val="0000FF"/>
                    </a:solidFill>
                  </a:rPr>
                  <a:t>)</a:t>
                </a:r>
              </a:p>
              <a:p>
                <a:pPr marL="0" indent="0">
                  <a:buNone/>
                </a:pPr>
                <a:r>
                  <a:rPr lang="en-US" sz="2100" dirty="0">
                    <a:solidFill>
                      <a:srgbClr val="0000FF"/>
                    </a:solidFill>
                  </a:rPr>
                  <a:t>Hence from Excel we obtain:</a:t>
                </a:r>
              </a:p>
              <a:p>
                <a:pPr marL="0" indent="0">
                  <a:buNone/>
                </a:pPr>
                <a:r>
                  <a:rPr lang="en-US" sz="2100" dirty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1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1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1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≤3</m:t>
                        </m:r>
                      </m:e>
                    </m:d>
                    <m:r>
                      <a:rPr lang="en-US" sz="21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=0.69819</m:t>
                    </m:r>
                  </m:oMath>
                </a14:m>
                <a:r>
                  <a:rPr lang="en-US" sz="2100" dirty="0">
                    <a:solidFill>
                      <a:srgbClr val="0000FF"/>
                    </a:solidFill>
                  </a:rPr>
                  <a:t>.</a:t>
                </a:r>
              </a:p>
              <a:p>
                <a:pPr marL="0" indent="0">
                  <a:buNone/>
                </a:pPr>
                <a:r>
                  <a:rPr lang="en-US" sz="2100" dirty="0">
                    <a:solidFill>
                      <a:srgbClr val="0000FF"/>
                    </a:solidFill>
                  </a:rPr>
                  <a:t>So </a:t>
                </a:r>
                <a14:m>
                  <m:oMath xmlns:m="http://schemas.openxmlformats.org/officeDocument/2006/math">
                    <m:r>
                      <a:rPr lang="en-US" sz="21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1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1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1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&gt;3</m:t>
                        </m:r>
                      </m:e>
                    </m:d>
                    <m:r>
                      <a:rPr lang="en-US" sz="21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1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21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1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21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1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𝟔𝟗𝟖𝟏𝟗</m:t>
                    </m:r>
                    <m:r>
                      <a:rPr lang="en-US" sz="21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1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21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1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𝟑𝟎𝟏𝟖𝟏</m:t>
                    </m:r>
                  </m:oMath>
                </a14:m>
                <a:endParaRPr lang="en-US" sz="2100" b="1" dirty="0">
                  <a:solidFill>
                    <a:srgbClr val="0000FF"/>
                  </a:solidFill>
                </a:endParaRPr>
              </a:p>
              <a:p>
                <a:pPr marL="0" indent="0">
                  <a:buNone/>
                </a:pPr>
                <a:endParaRPr lang="en-US" sz="21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BF2FE4CF-B9E3-44FE-92B3-D106DE1AE8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3634" y="1551447"/>
                <a:ext cx="6591322" cy="5403989"/>
              </a:xfrm>
              <a:prstGeom prst="rect">
                <a:avLst/>
              </a:prstGeom>
              <a:blipFill>
                <a:blip r:embed="rId6"/>
                <a:stretch>
                  <a:fillRect l="-1110" t="-13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 rot="-360000">
            <a:off x="39920" y="867051"/>
            <a:ext cx="5317077" cy="1042492"/>
          </a:xfrm>
        </p:spPr>
        <p:txBody>
          <a:bodyPr>
            <a:normAutofit/>
          </a:bodyPr>
          <a:lstStyle/>
          <a:p>
            <a:r>
              <a:rPr lang="en-GB" sz="2900" dirty="0"/>
              <a:t>The Binomial Distribution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5"/>
          </p:nvPr>
        </p:nvSpPr>
        <p:spPr>
          <a:xfrm>
            <a:off x="5349666" y="451447"/>
            <a:ext cx="6786280" cy="608561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CUMULATIVE PROBABILITIES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2"/>
              <p:cNvSpPr>
                <a:spLocks noGrp="1"/>
              </p:cNvSpPr>
              <p:nvPr>
                <p:ph sz="half" idx="2"/>
              </p:nvPr>
            </p:nvSpPr>
            <p:spPr>
              <a:xfrm>
                <a:off x="317442" y="2146613"/>
                <a:ext cx="4365770" cy="498323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GB" sz="2100" dirty="0">
                    <a:solidFill>
                      <a:srgbClr val="0000FF"/>
                    </a:solidFill>
                  </a:rPr>
                  <a:t>For a random variable </a:t>
                </a:r>
                <a14:m>
                  <m:oMath xmlns:m="http://schemas.openxmlformats.org/officeDocument/2006/math">
                    <m:r>
                      <a:rPr lang="en-GB" sz="21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GB" sz="2100" dirty="0">
                    <a:solidFill>
                      <a:srgbClr val="0000FF"/>
                    </a:solidFill>
                  </a:rPr>
                  <a:t> a </a:t>
                </a:r>
                <a:r>
                  <a:rPr lang="en-GB" sz="2100" b="1" dirty="0">
                    <a:solidFill>
                      <a:srgbClr val="FF0000"/>
                    </a:solidFill>
                  </a:rPr>
                  <a:t>cumulative probability function</a:t>
                </a:r>
                <a:r>
                  <a:rPr lang="en-GB" sz="2100" dirty="0">
                    <a:solidFill>
                      <a:srgbClr val="0000FF"/>
                    </a:solidFill>
                  </a:rPr>
                  <a:t> gives the sum of all the individual probabilities up to and including the given value of </a:t>
                </a:r>
                <a14:m>
                  <m:oMath xmlns:m="http://schemas.openxmlformats.org/officeDocument/2006/math"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100" dirty="0">
                    <a:solidFill>
                      <a:srgbClr val="0000FF"/>
                    </a:solidFill>
                  </a:rPr>
                  <a:t> in the calculation for </a:t>
                </a:r>
                <a14:m>
                  <m:oMath xmlns:m="http://schemas.openxmlformats.org/officeDocument/2006/math">
                    <m:r>
                      <a:rPr lang="en-US" sz="21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1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1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1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1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1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100" dirty="0">
                    <a:solidFill>
                      <a:srgbClr val="0000FF"/>
                    </a:solidFill>
                  </a:rPr>
                  <a:t>.</a:t>
                </a:r>
              </a:p>
              <a:p>
                <a:pPr marL="0" indent="0">
                  <a:buNone/>
                </a:pPr>
                <a:r>
                  <a:rPr lang="en-GB" sz="2100" dirty="0">
                    <a:solidFill>
                      <a:srgbClr val="0000FF"/>
                    </a:solidFill>
                  </a:rPr>
                  <a:t>For the </a:t>
                </a:r>
                <a:r>
                  <a:rPr lang="en-GB" sz="2100" b="1" dirty="0">
                    <a:solidFill>
                      <a:srgbClr val="FF0000"/>
                    </a:solidFill>
                  </a:rPr>
                  <a:t>Binomial distribution </a:t>
                </a:r>
                <a14:m>
                  <m:oMath xmlns:m="http://schemas.openxmlformats.org/officeDocument/2006/math">
                    <m:r>
                      <a:rPr lang="en-US" sz="21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𝑿</m:t>
                    </m:r>
                    <m:r>
                      <a:rPr lang="en-US" sz="21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n-US" sz="21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US" sz="21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1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sz="21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1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US" sz="21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100" dirty="0">
                    <a:solidFill>
                      <a:srgbClr val="0000FF"/>
                    </a:solidFill>
                  </a:rPr>
                  <a:t> we can find </a:t>
                </a:r>
                <a14:m>
                  <m:oMath xmlns:m="http://schemas.openxmlformats.org/officeDocument/2006/math">
                    <m:r>
                      <a:rPr lang="en-US" sz="21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𝑷</m:t>
                    </m:r>
                    <m:d>
                      <m:dPr>
                        <m:ctrlPr>
                          <a:rPr lang="en-US" sz="21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1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  <m:r>
                          <a:rPr lang="en-US" sz="21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sz="21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21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GB" sz="2100" dirty="0">
                  <a:solidFill>
                    <a:srgbClr val="0000FF"/>
                  </a:solidFill>
                </a:endParaRPr>
              </a:p>
              <a:p>
                <a:pPr marL="0" indent="0">
                  <a:buNone/>
                </a:pPr>
                <a:r>
                  <a:rPr lang="en-US" sz="2100" dirty="0">
                    <a:solidFill>
                      <a:srgbClr val="0000FF"/>
                    </a:solidFill>
                  </a:rPr>
                  <a:t>In </a:t>
                </a:r>
                <a:r>
                  <a:rPr lang="en-GB" sz="2100" b="1" dirty="0">
                    <a:solidFill>
                      <a:srgbClr val="FF0000"/>
                    </a:solidFill>
                  </a:rPr>
                  <a:t>Excel</a:t>
                </a:r>
                <a:r>
                  <a:rPr lang="en-GB" sz="2100" dirty="0">
                    <a:solidFill>
                      <a:srgbClr val="0000FF"/>
                    </a:solidFill>
                  </a:rPr>
                  <a:t>, to find </a:t>
                </a:r>
                <a14:m>
                  <m:oMath xmlns:m="http://schemas.openxmlformats.org/officeDocument/2006/math"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1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100" dirty="0">
                    <a:solidFill>
                      <a:srgbClr val="0000FF"/>
                    </a:solidFill>
                  </a:rPr>
                  <a:t> for </a:t>
                </a:r>
                <a14:m>
                  <m:oMath xmlns:m="http://schemas.openxmlformats.org/officeDocument/2006/math"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1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100" dirty="0">
                    <a:solidFill>
                      <a:srgbClr val="0000FF"/>
                    </a:solidFill>
                  </a:rPr>
                  <a:t> type: </a:t>
                </a:r>
                <a:r>
                  <a:rPr lang="en-GB" sz="2100" b="1" dirty="0">
                    <a:solidFill>
                      <a:srgbClr val="FF0000"/>
                    </a:solidFill>
                  </a:rPr>
                  <a:t>=BINOM.DIST(</a:t>
                </a:r>
                <a14:m>
                  <m:oMath xmlns:m="http://schemas.openxmlformats.org/officeDocument/2006/math">
                    <m:r>
                      <a:rPr lang="en-US" sz="21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GB" sz="21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1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GB" sz="21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1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US" sz="21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1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GB" sz="2100" b="1" dirty="0">
                    <a:solidFill>
                      <a:srgbClr val="FF0000"/>
                    </a:solidFill>
                  </a:rPr>
                  <a:t>)</a:t>
                </a:r>
              </a:p>
              <a:p>
                <a:pPr marL="0" indent="0">
                  <a:buNone/>
                </a:pPr>
                <a:r>
                  <a:rPr lang="en-US" sz="2100" dirty="0">
                    <a:solidFill>
                      <a:srgbClr val="0000FF"/>
                    </a:solidFill>
                  </a:rPr>
                  <a:t>In </a:t>
                </a:r>
                <a:r>
                  <a:rPr lang="en-GB" sz="2100" b="1" dirty="0">
                    <a:solidFill>
                      <a:srgbClr val="FF0000"/>
                    </a:solidFill>
                  </a:rPr>
                  <a:t>Excel</a:t>
                </a:r>
                <a:r>
                  <a:rPr lang="en-GB" sz="2100" dirty="0">
                    <a:solidFill>
                      <a:srgbClr val="0000FF"/>
                    </a:solidFill>
                  </a:rPr>
                  <a:t>, to find </a:t>
                </a:r>
                <a:r>
                  <a:rPr lang="en-GB" sz="2100" b="1" dirty="0">
                    <a:solidFill>
                      <a:srgbClr val="FF0000"/>
                    </a:solidFill>
                  </a:rPr>
                  <a:t>smallest </a:t>
                </a:r>
                <a14:m>
                  <m:oMath xmlns:m="http://schemas.openxmlformats.org/officeDocument/2006/math">
                    <m:r>
                      <a:rPr lang="en-US" sz="21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𝒓</m:t>
                    </m:r>
                  </m:oMath>
                </a14:m>
                <a:r>
                  <a:rPr lang="en-GB" sz="2100" b="1" dirty="0">
                    <a:solidFill>
                      <a:srgbClr val="FF0000"/>
                    </a:solidFill>
                  </a:rPr>
                  <a:t> </a:t>
                </a:r>
                <a:r>
                  <a:rPr lang="en-GB" sz="2100" dirty="0">
                    <a:solidFill>
                      <a:srgbClr val="0000FF"/>
                    </a:solidFill>
                  </a:rPr>
                  <a:t>with </a:t>
                </a:r>
                <a14:m>
                  <m:oMath xmlns:m="http://schemas.openxmlformats.org/officeDocument/2006/math"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1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1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1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≥</m:t>
                        </m:r>
                        <m:r>
                          <a:rPr lang="en-US" sz="21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GB" sz="2100" dirty="0">
                    <a:solidFill>
                      <a:srgbClr val="0000FF"/>
                    </a:solidFill>
                  </a:rPr>
                  <a:t> for </a:t>
                </a:r>
                <a14:m>
                  <m:oMath xmlns:m="http://schemas.openxmlformats.org/officeDocument/2006/math"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100" dirty="0">
                    <a:solidFill>
                      <a:srgbClr val="0000FF"/>
                    </a:solidFill>
                  </a:rPr>
                  <a:t> type:</a:t>
                </a:r>
              </a:p>
              <a:p>
                <a:pPr marL="0" indent="0">
                  <a:buNone/>
                </a:pPr>
                <a:r>
                  <a:rPr lang="en-GB" sz="2100" b="1" dirty="0">
                    <a:solidFill>
                      <a:srgbClr val="FF0000"/>
                    </a:solidFill>
                  </a:rPr>
                  <a:t>=BINOM.INV(</a:t>
                </a:r>
                <a14:m>
                  <m:oMath xmlns:m="http://schemas.openxmlformats.org/officeDocument/2006/math">
                    <m:r>
                      <a:rPr lang="en-US" sz="21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GB" sz="21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1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US" sz="21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1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21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1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</m:oMath>
                </a14:m>
                <a:r>
                  <a:rPr lang="en-GB" sz="2100" b="1" dirty="0">
                    <a:solidFill>
                      <a:srgbClr val="FF0000"/>
                    </a:solidFill>
                  </a:rPr>
                  <a:t>) </a:t>
                </a:r>
                <a:r>
                  <a:rPr lang="en-GB" sz="2100" dirty="0">
                    <a:solidFill>
                      <a:srgbClr val="0000FF"/>
                    </a:solidFill>
                  </a:rPr>
                  <a:t>then add 1.</a:t>
                </a:r>
                <a:endParaRPr lang="en-GB" sz="2100" b="1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endParaRPr lang="en-GB" sz="2100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1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317442" y="2146613"/>
                <a:ext cx="4365770" cy="4983235"/>
              </a:xfrm>
              <a:blipFill>
                <a:blip r:embed="rId7"/>
                <a:stretch>
                  <a:fillRect l="-1676" t="-1345" r="-19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ext Placeholder 6">
            <a:extLst>
              <a:ext uri="{FF2B5EF4-FFF2-40B4-BE49-F238E27FC236}">
                <a16:creationId xmlns:a16="http://schemas.microsoft.com/office/drawing/2014/main" id="{F42C03CA-54C4-4F99-B8F8-3087175484B0}"/>
              </a:ext>
            </a:extLst>
          </p:cNvPr>
          <p:cNvSpPr txBox="1">
            <a:spLocks/>
          </p:cNvSpPr>
          <p:nvPr/>
        </p:nvSpPr>
        <p:spPr>
          <a:xfrm>
            <a:off x="5308631" y="977470"/>
            <a:ext cx="6591322" cy="6000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500" b="1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Example 3b</a:t>
            </a:r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2A8D8220-F51F-4B1A-86FB-F1A9774517EF}"/>
              </a:ext>
            </a:extLst>
          </p:cNvPr>
          <p:cNvSpPr txBox="1">
            <a:spLocks/>
          </p:cNvSpPr>
          <p:nvPr/>
        </p:nvSpPr>
        <p:spPr>
          <a:xfrm>
            <a:off x="5296579" y="2661843"/>
            <a:ext cx="6591322" cy="6000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500" b="1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Solution Example 3b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43A2B31-72DB-46A7-AA98-77890C386D3C}"/>
              </a:ext>
            </a:extLst>
          </p:cNvPr>
          <p:cNvSpPr/>
          <p:nvPr/>
        </p:nvSpPr>
        <p:spPr>
          <a:xfrm>
            <a:off x="312445" y="2226144"/>
            <a:ext cx="4282724" cy="2447276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79306969-FD00-4E1B-A8E0-FD62DFDC17B1}"/>
              </a:ext>
            </a:extLst>
          </p:cNvPr>
          <p:cNvSpPr/>
          <p:nvPr/>
        </p:nvSpPr>
        <p:spPr>
          <a:xfrm>
            <a:off x="439890" y="5633660"/>
            <a:ext cx="4282724" cy="118872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0E522A4-3D7D-5EA7-209A-6FF160A7F13F}"/>
              </a:ext>
            </a:extLst>
          </p:cNvPr>
          <p:cNvGrpSpPr/>
          <p:nvPr/>
        </p:nvGrpSpPr>
        <p:grpSpPr>
          <a:xfrm>
            <a:off x="-16643" y="-26916"/>
            <a:ext cx="12208643" cy="2320319"/>
            <a:chOff x="-16643" y="-26916"/>
            <a:chExt cx="12208643" cy="2320319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72206324-6B78-A3C5-57CE-309FE4AF9CB7}"/>
                </a:ext>
              </a:extLst>
            </p:cNvPr>
            <p:cNvSpPr/>
            <p:nvPr/>
          </p:nvSpPr>
          <p:spPr>
            <a:xfrm>
              <a:off x="-16643" y="1"/>
              <a:ext cx="5215261" cy="2293402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E8E2772-88EE-10EC-A14D-F12D9E3483FE}"/>
                </a:ext>
              </a:extLst>
            </p:cNvPr>
            <p:cNvSpPr/>
            <p:nvPr/>
          </p:nvSpPr>
          <p:spPr>
            <a:xfrm>
              <a:off x="5072743" y="-26916"/>
              <a:ext cx="7119257" cy="1166743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411492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327"/>
    </mc:Choice>
    <mc:Fallback xmlns="">
      <p:transition spd="slow" advTm="5327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0713014" y="5669280"/>
            <a:ext cx="1495073" cy="118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4023360" y="5374050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BF2FE4CF-B9E3-44FE-92B3-D106DE1AE8D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303634" y="1551447"/>
                <a:ext cx="6591322" cy="540398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GB" sz="2100" dirty="0">
                    <a:solidFill>
                      <a:srgbClr val="0000FF"/>
                    </a:solidFill>
                  </a:rPr>
                  <a:t>The probability that a spinner lands on blue is </a:t>
                </a:r>
                <a14:m>
                  <m:oMath xmlns:m="http://schemas.openxmlformats.org/officeDocument/2006/math">
                    <m:r>
                      <a:rPr lang="en-GB" sz="21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0.2</m:t>
                    </m:r>
                  </m:oMath>
                </a14:m>
                <a:r>
                  <a:rPr lang="en-GB" sz="2100" dirty="0">
                    <a:solidFill>
                      <a:srgbClr val="0000FF"/>
                    </a:solidFill>
                  </a:rPr>
                  <a:t>.  A player has </a:t>
                </a:r>
                <a14:m>
                  <m:oMath xmlns:m="http://schemas.openxmlformats.org/officeDocument/2006/math">
                    <m:r>
                      <a:rPr lang="en-GB" sz="21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14</m:t>
                    </m:r>
                  </m:oMath>
                </a14:m>
                <a:r>
                  <a:rPr lang="en-GB" sz="2100" dirty="0">
                    <a:solidFill>
                      <a:srgbClr val="0000FF"/>
                    </a:solidFill>
                  </a:rPr>
                  <a:t> spins.  </a:t>
                </a:r>
                <a:r>
                  <a:rPr lang="en-GB" sz="2100" b="1" dirty="0">
                    <a:solidFill>
                      <a:srgbClr val="0000FF"/>
                    </a:solidFill>
                  </a:rPr>
                  <a:t>Find the probability that the player obtains </a:t>
                </a:r>
                <a:r>
                  <a:rPr lang="en-US" sz="2100" b="1" dirty="0">
                    <a:solidFill>
                      <a:srgbClr val="0000FF"/>
                    </a:solidFill>
                  </a:rPr>
                  <a:t>more than </a:t>
                </a:r>
                <a14:m>
                  <m:oMath xmlns:m="http://schemas.openxmlformats.org/officeDocument/2006/math">
                    <m:r>
                      <a:rPr lang="en-US" sz="2100" b="1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r>
                  <a:rPr lang="en-US" sz="2100" b="1" dirty="0">
                    <a:solidFill>
                      <a:srgbClr val="0000FF"/>
                    </a:solidFill>
                  </a:rPr>
                  <a:t> blues</a:t>
                </a:r>
                <a:r>
                  <a:rPr lang="en-US" sz="2100" dirty="0">
                    <a:solidFill>
                      <a:srgbClr val="0000FF"/>
                    </a:solidFill>
                  </a:rPr>
                  <a:t>.</a:t>
                </a:r>
              </a:p>
              <a:p>
                <a:pPr marL="0" indent="0">
                  <a:buNone/>
                </a:pPr>
                <a:endParaRPr lang="en-US" sz="2100" dirty="0">
                  <a:solidFill>
                    <a:srgbClr val="0000FF"/>
                  </a:solidFill>
                </a:endParaRPr>
              </a:p>
              <a:p>
                <a:pPr marL="0" indent="0">
                  <a:buNone/>
                </a:pPr>
                <a:endParaRPr lang="en-US" sz="2100" dirty="0">
                  <a:solidFill>
                    <a:srgbClr val="0000FF"/>
                  </a:solidFill>
                </a:endParaRPr>
              </a:p>
              <a:p>
                <a:pPr marL="0" indent="0">
                  <a:buNone/>
                </a:pPr>
                <a:r>
                  <a:rPr lang="en-US" sz="2100" dirty="0">
                    <a:solidFill>
                      <a:srgbClr val="0000FF"/>
                    </a:solidFill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1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1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100" dirty="0">
                    <a:solidFill>
                      <a:srgbClr val="0000FF"/>
                    </a:solidFill>
                  </a:rPr>
                  <a:t> No. of blues in 14 spins.  </a:t>
                </a:r>
                <a14:m>
                  <m:oMath xmlns:m="http://schemas.openxmlformats.org/officeDocument/2006/math"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en-US" sz="21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1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14</m:t>
                        </m:r>
                        <m:r>
                          <a:rPr lang="en-US" sz="21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1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0.2</m:t>
                        </m:r>
                      </m:e>
                    </m:d>
                    <m:r>
                      <a:rPr lang="en-US" sz="21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100" dirty="0">
                  <a:solidFill>
                    <a:srgbClr val="0000FF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10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1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21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&gt;3</m:t>
                          </m:r>
                        </m:e>
                      </m:d>
                      <m:r>
                        <a:rPr lang="en-US" sz="21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=1−</m:t>
                      </m:r>
                      <m:r>
                        <a:rPr lang="en-US" sz="21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1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1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21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≤3)</m:t>
                      </m:r>
                    </m:oMath>
                  </m:oMathPara>
                </a14:m>
                <a:endParaRPr lang="en-US" sz="2100" dirty="0">
                  <a:solidFill>
                    <a:srgbClr val="0000FF"/>
                  </a:solidFill>
                </a:endParaRPr>
              </a:p>
              <a:p>
                <a:pPr marL="0" indent="0">
                  <a:buNone/>
                </a:pPr>
                <a:r>
                  <a:rPr lang="en-US" sz="2100" dirty="0">
                    <a:solidFill>
                      <a:srgbClr val="0000FF"/>
                    </a:solidFill>
                  </a:rPr>
                  <a:t>Then, in Excel, type </a:t>
                </a:r>
                <a:r>
                  <a:rPr lang="en-GB" sz="2100" b="1" dirty="0">
                    <a:solidFill>
                      <a:srgbClr val="0000FF"/>
                    </a:solidFill>
                  </a:rPr>
                  <a:t>=BINOM.DIST(</a:t>
                </a:r>
                <a14:m>
                  <m:oMath xmlns:m="http://schemas.openxmlformats.org/officeDocument/2006/math">
                    <m:r>
                      <a:rPr lang="en-US" sz="2100" b="1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GB" sz="2100" b="1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100" b="1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𝟏𝟒</m:t>
                    </m:r>
                    <m:r>
                      <a:rPr lang="en-GB" sz="2100" b="1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100" b="1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2100" b="1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100" b="1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2100" b="1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100" b="1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r>
                  <a:rPr lang="en-GB" sz="2100" b="1" dirty="0">
                    <a:solidFill>
                      <a:srgbClr val="0000FF"/>
                    </a:solidFill>
                  </a:rPr>
                  <a:t>)</a:t>
                </a:r>
              </a:p>
              <a:p>
                <a:pPr marL="0" indent="0">
                  <a:buNone/>
                </a:pPr>
                <a:r>
                  <a:rPr lang="en-US" sz="2100" dirty="0">
                    <a:solidFill>
                      <a:srgbClr val="0000FF"/>
                    </a:solidFill>
                  </a:rPr>
                  <a:t>Hence from Excel we obtain:</a:t>
                </a:r>
              </a:p>
              <a:p>
                <a:pPr marL="0" indent="0">
                  <a:buNone/>
                </a:pPr>
                <a:r>
                  <a:rPr lang="en-US" sz="2100" dirty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1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1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1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≤3</m:t>
                        </m:r>
                      </m:e>
                    </m:d>
                    <m:r>
                      <a:rPr lang="en-US" sz="21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=0.69819</m:t>
                    </m:r>
                  </m:oMath>
                </a14:m>
                <a:r>
                  <a:rPr lang="en-US" sz="2100" dirty="0">
                    <a:solidFill>
                      <a:srgbClr val="0000FF"/>
                    </a:solidFill>
                  </a:rPr>
                  <a:t>.</a:t>
                </a:r>
              </a:p>
              <a:p>
                <a:pPr marL="0" indent="0">
                  <a:buNone/>
                </a:pPr>
                <a:r>
                  <a:rPr lang="en-US" sz="2100" dirty="0">
                    <a:solidFill>
                      <a:srgbClr val="0000FF"/>
                    </a:solidFill>
                  </a:rPr>
                  <a:t>So </a:t>
                </a:r>
                <a14:m>
                  <m:oMath xmlns:m="http://schemas.openxmlformats.org/officeDocument/2006/math">
                    <m:r>
                      <a:rPr lang="en-US" sz="21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1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1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1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&gt;3</m:t>
                        </m:r>
                      </m:e>
                    </m:d>
                    <m:r>
                      <a:rPr lang="en-US" sz="21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=1−</m:t>
                    </m:r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0.69819</m:t>
                    </m:r>
                    <m:r>
                      <a:rPr lang="en-US" sz="21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=0.30181</m:t>
                    </m:r>
                  </m:oMath>
                </a14:m>
                <a:endParaRPr lang="en-US" sz="2100" dirty="0">
                  <a:solidFill>
                    <a:srgbClr val="0000FF"/>
                  </a:solidFill>
                </a:endParaRPr>
              </a:p>
              <a:p>
                <a:pPr marL="0" indent="0">
                  <a:buNone/>
                </a:pPr>
                <a:endParaRPr lang="en-US" sz="21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BF2FE4CF-B9E3-44FE-92B3-D106DE1AE8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3634" y="1551447"/>
                <a:ext cx="6591322" cy="5403989"/>
              </a:xfrm>
              <a:prstGeom prst="rect">
                <a:avLst/>
              </a:prstGeom>
              <a:blipFill>
                <a:blip r:embed="rId6"/>
                <a:stretch>
                  <a:fillRect l="-1110" t="-13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 rot="-360000">
            <a:off x="39920" y="867051"/>
            <a:ext cx="5317077" cy="1042492"/>
          </a:xfrm>
        </p:spPr>
        <p:txBody>
          <a:bodyPr>
            <a:normAutofit/>
          </a:bodyPr>
          <a:lstStyle/>
          <a:p>
            <a:r>
              <a:rPr lang="en-GB" sz="2900" dirty="0"/>
              <a:t>The Binomial Distribution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5"/>
          </p:nvPr>
        </p:nvSpPr>
        <p:spPr>
          <a:xfrm>
            <a:off x="5349666" y="451447"/>
            <a:ext cx="6786280" cy="608561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CUMULATIVE PROBABILITIES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2"/>
              <p:cNvSpPr>
                <a:spLocks noGrp="1"/>
              </p:cNvSpPr>
              <p:nvPr>
                <p:ph sz="half" idx="2"/>
              </p:nvPr>
            </p:nvSpPr>
            <p:spPr>
              <a:xfrm>
                <a:off x="317442" y="2146613"/>
                <a:ext cx="4365770" cy="498323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GB" sz="2100" dirty="0">
                    <a:solidFill>
                      <a:srgbClr val="0000FF"/>
                    </a:solidFill>
                  </a:rPr>
                  <a:t>For a random variable </a:t>
                </a:r>
                <a14:m>
                  <m:oMath xmlns:m="http://schemas.openxmlformats.org/officeDocument/2006/math">
                    <m:r>
                      <a:rPr lang="en-GB" sz="21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GB" sz="2100" dirty="0">
                    <a:solidFill>
                      <a:srgbClr val="0000FF"/>
                    </a:solidFill>
                  </a:rPr>
                  <a:t> a </a:t>
                </a:r>
                <a:r>
                  <a:rPr lang="en-GB" sz="2100" b="1" dirty="0">
                    <a:solidFill>
                      <a:srgbClr val="FF0000"/>
                    </a:solidFill>
                  </a:rPr>
                  <a:t>cumulative probability function</a:t>
                </a:r>
                <a:r>
                  <a:rPr lang="en-GB" sz="2100" dirty="0">
                    <a:solidFill>
                      <a:srgbClr val="0000FF"/>
                    </a:solidFill>
                  </a:rPr>
                  <a:t> gives the sum of all the individual probabilities up to and including the given value of </a:t>
                </a:r>
                <a14:m>
                  <m:oMath xmlns:m="http://schemas.openxmlformats.org/officeDocument/2006/math"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100" dirty="0">
                    <a:solidFill>
                      <a:srgbClr val="0000FF"/>
                    </a:solidFill>
                  </a:rPr>
                  <a:t> in the calculation for </a:t>
                </a:r>
                <a14:m>
                  <m:oMath xmlns:m="http://schemas.openxmlformats.org/officeDocument/2006/math">
                    <m:r>
                      <a:rPr lang="en-US" sz="21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1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1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1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1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1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100" dirty="0">
                    <a:solidFill>
                      <a:srgbClr val="0000FF"/>
                    </a:solidFill>
                  </a:rPr>
                  <a:t>.</a:t>
                </a:r>
              </a:p>
              <a:p>
                <a:pPr marL="0" indent="0">
                  <a:buNone/>
                </a:pPr>
                <a:r>
                  <a:rPr lang="en-GB" sz="2100" dirty="0">
                    <a:solidFill>
                      <a:srgbClr val="0000FF"/>
                    </a:solidFill>
                  </a:rPr>
                  <a:t>For the </a:t>
                </a:r>
                <a:r>
                  <a:rPr lang="en-GB" sz="2100" b="1" dirty="0">
                    <a:solidFill>
                      <a:srgbClr val="FF0000"/>
                    </a:solidFill>
                  </a:rPr>
                  <a:t>Binomial distribution </a:t>
                </a:r>
                <a14:m>
                  <m:oMath xmlns:m="http://schemas.openxmlformats.org/officeDocument/2006/math">
                    <m:r>
                      <a:rPr lang="en-US" sz="21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𝑿</m:t>
                    </m:r>
                    <m:r>
                      <a:rPr lang="en-US" sz="21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n-US" sz="21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US" sz="21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1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sz="21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1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US" sz="21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100" dirty="0">
                    <a:solidFill>
                      <a:srgbClr val="0000FF"/>
                    </a:solidFill>
                  </a:rPr>
                  <a:t> we can find </a:t>
                </a:r>
                <a14:m>
                  <m:oMath xmlns:m="http://schemas.openxmlformats.org/officeDocument/2006/math">
                    <m:r>
                      <a:rPr lang="en-US" sz="21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𝑷</m:t>
                    </m:r>
                    <m:d>
                      <m:dPr>
                        <m:ctrlPr>
                          <a:rPr lang="en-US" sz="21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1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  <m:r>
                          <a:rPr lang="en-US" sz="21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sz="21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21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GB" sz="2100" dirty="0">
                  <a:solidFill>
                    <a:srgbClr val="0000FF"/>
                  </a:solidFill>
                </a:endParaRPr>
              </a:p>
              <a:p>
                <a:pPr marL="0" indent="0">
                  <a:buNone/>
                </a:pPr>
                <a:r>
                  <a:rPr lang="en-US" sz="2100" dirty="0">
                    <a:solidFill>
                      <a:srgbClr val="0000FF"/>
                    </a:solidFill>
                  </a:rPr>
                  <a:t>In </a:t>
                </a:r>
                <a:r>
                  <a:rPr lang="en-GB" sz="2100" b="1" dirty="0">
                    <a:solidFill>
                      <a:srgbClr val="FF0000"/>
                    </a:solidFill>
                  </a:rPr>
                  <a:t>Excel</a:t>
                </a:r>
                <a:r>
                  <a:rPr lang="en-GB" sz="2100" dirty="0">
                    <a:solidFill>
                      <a:srgbClr val="0000FF"/>
                    </a:solidFill>
                  </a:rPr>
                  <a:t>, to find </a:t>
                </a:r>
                <a14:m>
                  <m:oMath xmlns:m="http://schemas.openxmlformats.org/officeDocument/2006/math"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1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100" dirty="0">
                    <a:solidFill>
                      <a:srgbClr val="0000FF"/>
                    </a:solidFill>
                  </a:rPr>
                  <a:t> for </a:t>
                </a:r>
                <a14:m>
                  <m:oMath xmlns:m="http://schemas.openxmlformats.org/officeDocument/2006/math"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1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100" dirty="0">
                    <a:solidFill>
                      <a:srgbClr val="0000FF"/>
                    </a:solidFill>
                  </a:rPr>
                  <a:t> type: </a:t>
                </a:r>
                <a:r>
                  <a:rPr lang="en-GB" sz="2100" b="1" dirty="0">
                    <a:solidFill>
                      <a:srgbClr val="FF0000"/>
                    </a:solidFill>
                  </a:rPr>
                  <a:t>=BINOM.DIST(</a:t>
                </a:r>
                <a14:m>
                  <m:oMath xmlns:m="http://schemas.openxmlformats.org/officeDocument/2006/math">
                    <m:r>
                      <a:rPr lang="en-US" sz="21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GB" sz="21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1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GB" sz="21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1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US" sz="21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1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GB" sz="2100" b="1" dirty="0">
                    <a:solidFill>
                      <a:srgbClr val="FF0000"/>
                    </a:solidFill>
                  </a:rPr>
                  <a:t>)</a:t>
                </a:r>
              </a:p>
              <a:p>
                <a:pPr marL="0" indent="0">
                  <a:buNone/>
                </a:pPr>
                <a:r>
                  <a:rPr lang="en-US" sz="2100" dirty="0">
                    <a:solidFill>
                      <a:srgbClr val="0000FF"/>
                    </a:solidFill>
                  </a:rPr>
                  <a:t>In </a:t>
                </a:r>
                <a:r>
                  <a:rPr lang="en-GB" sz="2100" b="1" dirty="0">
                    <a:solidFill>
                      <a:srgbClr val="FF0000"/>
                    </a:solidFill>
                  </a:rPr>
                  <a:t>Excel</a:t>
                </a:r>
                <a:r>
                  <a:rPr lang="en-GB" sz="2100" dirty="0">
                    <a:solidFill>
                      <a:srgbClr val="0000FF"/>
                    </a:solidFill>
                  </a:rPr>
                  <a:t>, to find </a:t>
                </a:r>
                <a:r>
                  <a:rPr lang="en-GB" sz="2100" b="1" dirty="0">
                    <a:solidFill>
                      <a:srgbClr val="FF0000"/>
                    </a:solidFill>
                  </a:rPr>
                  <a:t>smallest </a:t>
                </a:r>
                <a14:m>
                  <m:oMath xmlns:m="http://schemas.openxmlformats.org/officeDocument/2006/math">
                    <m:r>
                      <a:rPr lang="en-US" sz="21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𝒓</m:t>
                    </m:r>
                  </m:oMath>
                </a14:m>
                <a:r>
                  <a:rPr lang="en-GB" sz="2100" b="1" dirty="0">
                    <a:solidFill>
                      <a:srgbClr val="FF0000"/>
                    </a:solidFill>
                  </a:rPr>
                  <a:t> </a:t>
                </a:r>
                <a:r>
                  <a:rPr lang="en-GB" sz="2100" dirty="0">
                    <a:solidFill>
                      <a:srgbClr val="0000FF"/>
                    </a:solidFill>
                  </a:rPr>
                  <a:t>with </a:t>
                </a:r>
                <a14:m>
                  <m:oMath xmlns:m="http://schemas.openxmlformats.org/officeDocument/2006/math"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1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1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1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≥</m:t>
                        </m:r>
                        <m:r>
                          <a:rPr lang="en-US" sz="21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GB" sz="2100" dirty="0">
                    <a:solidFill>
                      <a:srgbClr val="0000FF"/>
                    </a:solidFill>
                  </a:rPr>
                  <a:t> for </a:t>
                </a:r>
                <a14:m>
                  <m:oMath xmlns:m="http://schemas.openxmlformats.org/officeDocument/2006/math"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100" dirty="0">
                    <a:solidFill>
                      <a:srgbClr val="0000FF"/>
                    </a:solidFill>
                  </a:rPr>
                  <a:t> type:</a:t>
                </a:r>
              </a:p>
              <a:p>
                <a:pPr marL="0" indent="0">
                  <a:buNone/>
                </a:pPr>
                <a:r>
                  <a:rPr lang="en-GB" sz="2100" b="1" dirty="0">
                    <a:solidFill>
                      <a:srgbClr val="FF0000"/>
                    </a:solidFill>
                  </a:rPr>
                  <a:t>=BINOM.INV(</a:t>
                </a:r>
                <a14:m>
                  <m:oMath xmlns:m="http://schemas.openxmlformats.org/officeDocument/2006/math">
                    <m:r>
                      <a:rPr lang="en-US" sz="21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GB" sz="21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1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US" sz="21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1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21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1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</m:oMath>
                </a14:m>
                <a:r>
                  <a:rPr lang="en-GB" sz="2100" b="1" dirty="0">
                    <a:solidFill>
                      <a:srgbClr val="FF0000"/>
                    </a:solidFill>
                  </a:rPr>
                  <a:t>) </a:t>
                </a:r>
                <a:r>
                  <a:rPr lang="en-GB" sz="2100" dirty="0">
                    <a:solidFill>
                      <a:srgbClr val="0000FF"/>
                    </a:solidFill>
                  </a:rPr>
                  <a:t>then add 1.</a:t>
                </a:r>
                <a:endParaRPr lang="en-GB" sz="2100" b="1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endParaRPr lang="en-GB" sz="2100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1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317442" y="2146613"/>
                <a:ext cx="4365770" cy="4983235"/>
              </a:xfrm>
              <a:blipFill>
                <a:blip r:embed="rId7"/>
                <a:stretch>
                  <a:fillRect l="-1676" t="-1345" r="-19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ext Placeholder 6">
            <a:extLst>
              <a:ext uri="{FF2B5EF4-FFF2-40B4-BE49-F238E27FC236}">
                <a16:creationId xmlns:a16="http://schemas.microsoft.com/office/drawing/2014/main" id="{F42C03CA-54C4-4F99-B8F8-3087175484B0}"/>
              </a:ext>
            </a:extLst>
          </p:cNvPr>
          <p:cNvSpPr txBox="1">
            <a:spLocks/>
          </p:cNvSpPr>
          <p:nvPr/>
        </p:nvSpPr>
        <p:spPr>
          <a:xfrm>
            <a:off x="5308631" y="977470"/>
            <a:ext cx="6591322" cy="6000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500" b="1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Example 3b</a:t>
            </a:r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2A8D8220-F51F-4B1A-86FB-F1A9774517EF}"/>
              </a:ext>
            </a:extLst>
          </p:cNvPr>
          <p:cNvSpPr txBox="1">
            <a:spLocks/>
          </p:cNvSpPr>
          <p:nvPr/>
        </p:nvSpPr>
        <p:spPr>
          <a:xfrm>
            <a:off x="5296579" y="2661843"/>
            <a:ext cx="6591322" cy="6000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500" b="1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Solution Example 3b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43A2B31-72DB-46A7-AA98-77890C386D3C}"/>
              </a:ext>
            </a:extLst>
          </p:cNvPr>
          <p:cNvSpPr/>
          <p:nvPr/>
        </p:nvSpPr>
        <p:spPr>
          <a:xfrm>
            <a:off x="312445" y="2226144"/>
            <a:ext cx="4282724" cy="2447276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79306969-FD00-4E1B-A8E0-FD62DFDC17B1}"/>
              </a:ext>
            </a:extLst>
          </p:cNvPr>
          <p:cNvSpPr/>
          <p:nvPr/>
        </p:nvSpPr>
        <p:spPr>
          <a:xfrm>
            <a:off x="402987" y="5611822"/>
            <a:ext cx="4282724" cy="118872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B940DF7-F44E-4038-3BC2-7B5BDC846E5D}"/>
              </a:ext>
            </a:extLst>
          </p:cNvPr>
          <p:cNvGrpSpPr/>
          <p:nvPr/>
        </p:nvGrpSpPr>
        <p:grpSpPr>
          <a:xfrm>
            <a:off x="-16643" y="-26916"/>
            <a:ext cx="12208643" cy="2320319"/>
            <a:chOff x="-16643" y="-26916"/>
            <a:chExt cx="12208643" cy="2320319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E3563EC-A4B6-FCE2-770D-C50C72653B3E}"/>
                </a:ext>
              </a:extLst>
            </p:cNvPr>
            <p:cNvSpPr/>
            <p:nvPr/>
          </p:nvSpPr>
          <p:spPr>
            <a:xfrm>
              <a:off x="-16643" y="1"/>
              <a:ext cx="5215261" cy="2293402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1F40333-867E-4715-03DA-C58271DEA9C2}"/>
                </a:ext>
              </a:extLst>
            </p:cNvPr>
            <p:cNvSpPr/>
            <p:nvPr/>
          </p:nvSpPr>
          <p:spPr>
            <a:xfrm>
              <a:off x="5072743" y="-26916"/>
              <a:ext cx="7119257" cy="1166743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528090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01"/>
    </mc:Choice>
    <mc:Fallback xmlns="">
      <p:transition spd="slow" advTm="1101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0713014" y="5669280"/>
            <a:ext cx="1495073" cy="118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4023360" y="5374050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BF2FE4CF-B9E3-44FE-92B3-D106DE1AE8D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303634" y="1551447"/>
                <a:ext cx="6591322" cy="540398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GB" sz="2100" dirty="0">
                    <a:solidFill>
                      <a:srgbClr val="0000FF"/>
                    </a:solidFill>
                  </a:rPr>
                  <a:t>The probability that a spinner lands on blue is </a:t>
                </a:r>
                <a14:m>
                  <m:oMath xmlns:m="http://schemas.openxmlformats.org/officeDocument/2006/math">
                    <m:r>
                      <a:rPr lang="en-GB" sz="21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0.2</m:t>
                    </m:r>
                  </m:oMath>
                </a14:m>
                <a:r>
                  <a:rPr lang="en-GB" sz="2100" dirty="0">
                    <a:solidFill>
                      <a:srgbClr val="0000FF"/>
                    </a:solidFill>
                  </a:rPr>
                  <a:t>.  A player has </a:t>
                </a:r>
                <a14:m>
                  <m:oMath xmlns:m="http://schemas.openxmlformats.org/officeDocument/2006/math">
                    <m:r>
                      <a:rPr lang="en-GB" sz="21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14</m:t>
                    </m:r>
                  </m:oMath>
                </a14:m>
                <a:r>
                  <a:rPr lang="en-GB" sz="2100" dirty="0">
                    <a:solidFill>
                      <a:srgbClr val="0000FF"/>
                    </a:solidFill>
                  </a:rPr>
                  <a:t> spins. </a:t>
                </a:r>
                <a:r>
                  <a:rPr lang="en-US" sz="2100" b="1" dirty="0">
                    <a:solidFill>
                      <a:srgbClr val="FF0000"/>
                    </a:solidFill>
                  </a:rPr>
                  <a:t>The school wants to use the spinner in a competition at the school fair.  However, the Headteacher wants the probability of winning a prize to be less than </a:t>
                </a:r>
                <a14:m>
                  <m:oMath xmlns:m="http://schemas.openxmlformats.org/officeDocument/2006/math">
                    <m:r>
                      <a:rPr lang="en-US" sz="21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21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1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2100" b="1" dirty="0">
                    <a:solidFill>
                      <a:srgbClr val="FF0000"/>
                    </a:solidFill>
                  </a:rPr>
                  <a:t>.  If each player has </a:t>
                </a:r>
                <a14:m>
                  <m:oMath xmlns:m="http://schemas.openxmlformats.org/officeDocument/2006/math">
                    <m:r>
                      <a:rPr lang="en-US" sz="21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𝟏𝟒</m:t>
                    </m:r>
                  </m:oMath>
                </a14:m>
                <a:r>
                  <a:rPr lang="en-US" sz="2100" b="1" dirty="0">
                    <a:solidFill>
                      <a:srgbClr val="FF0000"/>
                    </a:solidFill>
                  </a:rPr>
                  <a:t> spins, find the number of blues needed to win a prize.</a:t>
                </a:r>
              </a:p>
              <a:p>
                <a:pPr marL="0" indent="0">
                  <a:buNone/>
                </a:pPr>
                <a:endParaRPr lang="en-US" sz="2100" b="1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r>
                  <a:rPr lang="en-US" sz="2100" dirty="0">
                    <a:solidFill>
                      <a:srgbClr val="0000FF"/>
                    </a:solidFill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1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1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100" dirty="0">
                    <a:solidFill>
                      <a:srgbClr val="0000FF"/>
                    </a:solidFill>
                  </a:rPr>
                  <a:t> No. of blues in 14 spins.  </a:t>
                </a:r>
                <a14:m>
                  <m:oMath xmlns:m="http://schemas.openxmlformats.org/officeDocument/2006/math"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en-US" sz="21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1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14</m:t>
                        </m:r>
                        <m:r>
                          <a:rPr lang="en-US" sz="21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1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0.2</m:t>
                        </m:r>
                      </m:e>
                    </m:d>
                    <m:r>
                      <a:rPr lang="en-US" sz="21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100" dirty="0">
                  <a:solidFill>
                    <a:srgbClr val="0000FF"/>
                  </a:solidFill>
                </a:endParaRPr>
              </a:p>
              <a:p>
                <a:pPr marL="0" indent="0">
                  <a:buNone/>
                </a:pPr>
                <a:r>
                  <a:rPr lang="en-US" sz="2100" dirty="0">
                    <a:solidFill>
                      <a:srgbClr val="0000FF"/>
                    </a:solidFill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1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1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100" dirty="0">
                    <a:solidFill>
                      <a:srgbClr val="0000FF"/>
                    </a:solidFill>
                  </a:rPr>
                  <a:t> Smallest no. of blues needed to win a prize</a:t>
                </a:r>
              </a:p>
              <a:p>
                <a:pPr marL="0" indent="0">
                  <a:buNone/>
                </a:pPr>
                <a:r>
                  <a:rPr lang="en-GB" sz="2100" dirty="0">
                    <a:solidFill>
                      <a:srgbClr val="0000FF"/>
                    </a:solidFill>
                  </a:rPr>
                  <a:t>Require: </a:t>
                </a:r>
                <a14:m>
                  <m:oMath xmlns:m="http://schemas.openxmlformats.org/officeDocument/2006/math">
                    <m:r>
                      <a:rPr lang="en-US" sz="21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1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1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1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≥</m:t>
                        </m:r>
                        <m:r>
                          <a:rPr lang="en-US" sz="21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US" sz="21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&lt;0.1</m:t>
                    </m:r>
                  </m:oMath>
                </a14:m>
                <a:r>
                  <a:rPr lang="en-US" sz="2100" dirty="0">
                    <a:solidFill>
                      <a:srgbClr val="0000FF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BF2FE4CF-B9E3-44FE-92B3-D106DE1AE8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3634" y="1551447"/>
                <a:ext cx="6591322" cy="5403989"/>
              </a:xfrm>
              <a:prstGeom prst="rect">
                <a:avLst/>
              </a:prstGeom>
              <a:blipFill>
                <a:blip r:embed="rId6"/>
                <a:stretch>
                  <a:fillRect l="-1110" t="-1354" r="-12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 rot="-360000">
            <a:off x="39920" y="867051"/>
            <a:ext cx="5317077" cy="1042492"/>
          </a:xfrm>
        </p:spPr>
        <p:txBody>
          <a:bodyPr>
            <a:normAutofit/>
          </a:bodyPr>
          <a:lstStyle/>
          <a:p>
            <a:r>
              <a:rPr lang="en-GB" sz="2900" dirty="0"/>
              <a:t>The Binomial Distribution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5"/>
          </p:nvPr>
        </p:nvSpPr>
        <p:spPr>
          <a:xfrm>
            <a:off x="5349666" y="451447"/>
            <a:ext cx="6786280" cy="608561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CUMULATIVE PROBABILITIES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2"/>
              <p:cNvSpPr>
                <a:spLocks noGrp="1"/>
              </p:cNvSpPr>
              <p:nvPr>
                <p:ph sz="half" idx="2"/>
              </p:nvPr>
            </p:nvSpPr>
            <p:spPr>
              <a:xfrm>
                <a:off x="317442" y="2146613"/>
                <a:ext cx="4365770" cy="498323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GB" sz="2100" dirty="0">
                    <a:solidFill>
                      <a:srgbClr val="0000FF"/>
                    </a:solidFill>
                  </a:rPr>
                  <a:t>For a random variable </a:t>
                </a:r>
                <a14:m>
                  <m:oMath xmlns:m="http://schemas.openxmlformats.org/officeDocument/2006/math">
                    <m:r>
                      <a:rPr lang="en-GB" sz="21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GB" sz="2100" dirty="0">
                    <a:solidFill>
                      <a:srgbClr val="0000FF"/>
                    </a:solidFill>
                  </a:rPr>
                  <a:t> a </a:t>
                </a:r>
                <a:r>
                  <a:rPr lang="en-GB" sz="2100" b="1" dirty="0">
                    <a:solidFill>
                      <a:srgbClr val="FF0000"/>
                    </a:solidFill>
                  </a:rPr>
                  <a:t>cumulative probability function</a:t>
                </a:r>
                <a:r>
                  <a:rPr lang="en-GB" sz="2100" dirty="0">
                    <a:solidFill>
                      <a:srgbClr val="0000FF"/>
                    </a:solidFill>
                  </a:rPr>
                  <a:t> gives the sum of all the individual probabilities up to and including the given value of </a:t>
                </a:r>
                <a14:m>
                  <m:oMath xmlns:m="http://schemas.openxmlformats.org/officeDocument/2006/math"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100" dirty="0">
                    <a:solidFill>
                      <a:srgbClr val="0000FF"/>
                    </a:solidFill>
                  </a:rPr>
                  <a:t> in the calculation for </a:t>
                </a:r>
                <a14:m>
                  <m:oMath xmlns:m="http://schemas.openxmlformats.org/officeDocument/2006/math">
                    <m:r>
                      <a:rPr lang="en-US" sz="21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1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1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1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1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1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100" dirty="0">
                    <a:solidFill>
                      <a:srgbClr val="0000FF"/>
                    </a:solidFill>
                  </a:rPr>
                  <a:t>.</a:t>
                </a:r>
              </a:p>
              <a:p>
                <a:pPr marL="0" indent="0">
                  <a:buNone/>
                </a:pPr>
                <a:r>
                  <a:rPr lang="en-GB" sz="2100" dirty="0">
                    <a:solidFill>
                      <a:srgbClr val="0000FF"/>
                    </a:solidFill>
                  </a:rPr>
                  <a:t>For the </a:t>
                </a:r>
                <a:r>
                  <a:rPr lang="en-GB" sz="2100" b="1" dirty="0">
                    <a:solidFill>
                      <a:srgbClr val="FF0000"/>
                    </a:solidFill>
                  </a:rPr>
                  <a:t>Binomial distribution </a:t>
                </a:r>
                <a14:m>
                  <m:oMath xmlns:m="http://schemas.openxmlformats.org/officeDocument/2006/math">
                    <m:r>
                      <a:rPr lang="en-US" sz="21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𝑿</m:t>
                    </m:r>
                    <m:r>
                      <a:rPr lang="en-US" sz="21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n-US" sz="21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US" sz="21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1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sz="21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1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US" sz="21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100" dirty="0">
                    <a:solidFill>
                      <a:srgbClr val="0000FF"/>
                    </a:solidFill>
                  </a:rPr>
                  <a:t> we can find </a:t>
                </a:r>
                <a14:m>
                  <m:oMath xmlns:m="http://schemas.openxmlformats.org/officeDocument/2006/math">
                    <m:r>
                      <a:rPr lang="en-US" sz="21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𝑷</m:t>
                    </m:r>
                    <m:d>
                      <m:dPr>
                        <m:ctrlPr>
                          <a:rPr lang="en-US" sz="21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1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  <m:r>
                          <a:rPr lang="en-US" sz="21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sz="21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21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GB" sz="2100" dirty="0">
                  <a:solidFill>
                    <a:srgbClr val="0000FF"/>
                  </a:solidFill>
                </a:endParaRPr>
              </a:p>
              <a:p>
                <a:pPr marL="0" indent="0">
                  <a:buNone/>
                </a:pPr>
                <a:r>
                  <a:rPr lang="en-US" sz="2100" dirty="0">
                    <a:solidFill>
                      <a:srgbClr val="0000FF"/>
                    </a:solidFill>
                  </a:rPr>
                  <a:t>In </a:t>
                </a:r>
                <a:r>
                  <a:rPr lang="en-GB" sz="2100" b="1" dirty="0">
                    <a:solidFill>
                      <a:srgbClr val="FF0000"/>
                    </a:solidFill>
                  </a:rPr>
                  <a:t>Excel</a:t>
                </a:r>
                <a:r>
                  <a:rPr lang="en-GB" sz="2100" dirty="0">
                    <a:solidFill>
                      <a:srgbClr val="0000FF"/>
                    </a:solidFill>
                  </a:rPr>
                  <a:t>, to find </a:t>
                </a:r>
                <a14:m>
                  <m:oMath xmlns:m="http://schemas.openxmlformats.org/officeDocument/2006/math"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1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100" dirty="0">
                    <a:solidFill>
                      <a:srgbClr val="0000FF"/>
                    </a:solidFill>
                  </a:rPr>
                  <a:t> for </a:t>
                </a:r>
                <a14:m>
                  <m:oMath xmlns:m="http://schemas.openxmlformats.org/officeDocument/2006/math"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1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100" dirty="0">
                    <a:solidFill>
                      <a:srgbClr val="0000FF"/>
                    </a:solidFill>
                  </a:rPr>
                  <a:t> type: </a:t>
                </a:r>
                <a:r>
                  <a:rPr lang="en-GB" sz="2100" b="1" dirty="0">
                    <a:solidFill>
                      <a:srgbClr val="FF0000"/>
                    </a:solidFill>
                  </a:rPr>
                  <a:t>=BINOM.DIST(</a:t>
                </a:r>
                <a14:m>
                  <m:oMath xmlns:m="http://schemas.openxmlformats.org/officeDocument/2006/math">
                    <m:r>
                      <a:rPr lang="en-US" sz="21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GB" sz="21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1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GB" sz="21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1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US" sz="21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1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GB" sz="2100" b="1" dirty="0">
                    <a:solidFill>
                      <a:srgbClr val="FF0000"/>
                    </a:solidFill>
                  </a:rPr>
                  <a:t>)</a:t>
                </a:r>
              </a:p>
              <a:p>
                <a:pPr marL="0" indent="0">
                  <a:buNone/>
                </a:pPr>
                <a:r>
                  <a:rPr lang="en-US" sz="2100" dirty="0">
                    <a:solidFill>
                      <a:srgbClr val="0000FF"/>
                    </a:solidFill>
                  </a:rPr>
                  <a:t>In </a:t>
                </a:r>
                <a:r>
                  <a:rPr lang="en-GB" sz="2100" b="1" dirty="0">
                    <a:solidFill>
                      <a:srgbClr val="FF0000"/>
                    </a:solidFill>
                  </a:rPr>
                  <a:t>Excel</a:t>
                </a:r>
                <a:r>
                  <a:rPr lang="en-GB" sz="2100" dirty="0">
                    <a:solidFill>
                      <a:srgbClr val="0000FF"/>
                    </a:solidFill>
                  </a:rPr>
                  <a:t>, to find </a:t>
                </a:r>
                <a:r>
                  <a:rPr lang="en-GB" sz="2100" b="1" dirty="0">
                    <a:solidFill>
                      <a:srgbClr val="FF0000"/>
                    </a:solidFill>
                  </a:rPr>
                  <a:t>smallest </a:t>
                </a:r>
                <a14:m>
                  <m:oMath xmlns:m="http://schemas.openxmlformats.org/officeDocument/2006/math">
                    <m:r>
                      <a:rPr lang="en-US" sz="21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𝒓</m:t>
                    </m:r>
                  </m:oMath>
                </a14:m>
                <a:r>
                  <a:rPr lang="en-GB" sz="2100" b="1" dirty="0">
                    <a:solidFill>
                      <a:srgbClr val="FF0000"/>
                    </a:solidFill>
                  </a:rPr>
                  <a:t> </a:t>
                </a:r>
                <a:r>
                  <a:rPr lang="en-GB" sz="2100" dirty="0">
                    <a:solidFill>
                      <a:srgbClr val="0000FF"/>
                    </a:solidFill>
                  </a:rPr>
                  <a:t>with </a:t>
                </a:r>
                <a14:m>
                  <m:oMath xmlns:m="http://schemas.openxmlformats.org/officeDocument/2006/math"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1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1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1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≥</m:t>
                        </m:r>
                        <m:r>
                          <a:rPr lang="en-US" sz="21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US" sz="21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GB" sz="2100" dirty="0">
                    <a:solidFill>
                      <a:srgbClr val="0000FF"/>
                    </a:solidFill>
                  </a:rPr>
                  <a:t> for </a:t>
                </a:r>
                <a14:m>
                  <m:oMath xmlns:m="http://schemas.openxmlformats.org/officeDocument/2006/math"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1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100" dirty="0">
                    <a:solidFill>
                      <a:srgbClr val="0000FF"/>
                    </a:solidFill>
                  </a:rPr>
                  <a:t> type:</a:t>
                </a:r>
              </a:p>
              <a:p>
                <a:pPr marL="0" indent="0">
                  <a:buNone/>
                </a:pPr>
                <a:r>
                  <a:rPr lang="en-GB" sz="2100" b="1" dirty="0">
                    <a:solidFill>
                      <a:srgbClr val="FF0000"/>
                    </a:solidFill>
                  </a:rPr>
                  <a:t>=BINOM.INV(</a:t>
                </a:r>
                <a14:m>
                  <m:oMath xmlns:m="http://schemas.openxmlformats.org/officeDocument/2006/math">
                    <m:r>
                      <a:rPr lang="en-US" sz="21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GB" sz="21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1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US" sz="21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1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21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1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</m:oMath>
                </a14:m>
                <a:r>
                  <a:rPr lang="en-GB" sz="2100" b="1" dirty="0">
                    <a:solidFill>
                      <a:srgbClr val="FF0000"/>
                    </a:solidFill>
                  </a:rPr>
                  <a:t>) </a:t>
                </a:r>
                <a:r>
                  <a:rPr lang="en-GB" sz="2100" dirty="0">
                    <a:solidFill>
                      <a:srgbClr val="0000FF"/>
                    </a:solidFill>
                  </a:rPr>
                  <a:t>then add 1.</a:t>
                </a:r>
                <a:endParaRPr lang="en-GB" sz="2100" b="1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endParaRPr lang="en-GB" sz="2100" b="1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endParaRPr lang="en-GB" sz="2100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1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317442" y="2146613"/>
                <a:ext cx="4365770" cy="4983235"/>
              </a:xfrm>
              <a:blipFill>
                <a:blip r:embed="rId7"/>
                <a:stretch>
                  <a:fillRect l="-1676" t="-1345" r="-19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ext Placeholder 6">
            <a:extLst>
              <a:ext uri="{FF2B5EF4-FFF2-40B4-BE49-F238E27FC236}">
                <a16:creationId xmlns:a16="http://schemas.microsoft.com/office/drawing/2014/main" id="{F42C03CA-54C4-4F99-B8F8-3087175484B0}"/>
              </a:ext>
            </a:extLst>
          </p:cNvPr>
          <p:cNvSpPr txBox="1">
            <a:spLocks/>
          </p:cNvSpPr>
          <p:nvPr/>
        </p:nvSpPr>
        <p:spPr>
          <a:xfrm>
            <a:off x="5308631" y="977470"/>
            <a:ext cx="6591322" cy="6000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500" b="1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Example 3c</a:t>
            </a:r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2A8D8220-F51F-4B1A-86FB-F1A9774517EF}"/>
              </a:ext>
            </a:extLst>
          </p:cNvPr>
          <p:cNvSpPr txBox="1">
            <a:spLocks/>
          </p:cNvSpPr>
          <p:nvPr/>
        </p:nvSpPr>
        <p:spPr>
          <a:xfrm>
            <a:off x="5308631" y="3310326"/>
            <a:ext cx="6591322" cy="6000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500" b="1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Solution Example 3c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69C7CF1-D508-49A4-9393-CC61DA387D05}"/>
              </a:ext>
            </a:extLst>
          </p:cNvPr>
          <p:cNvSpPr/>
          <p:nvPr/>
        </p:nvSpPr>
        <p:spPr>
          <a:xfrm>
            <a:off x="312445" y="2226144"/>
            <a:ext cx="4282724" cy="3443136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11F2CDB-ACE5-0DD9-47A9-085393BCF215}"/>
              </a:ext>
            </a:extLst>
          </p:cNvPr>
          <p:cNvGrpSpPr/>
          <p:nvPr/>
        </p:nvGrpSpPr>
        <p:grpSpPr>
          <a:xfrm>
            <a:off x="-16643" y="-26916"/>
            <a:ext cx="12208643" cy="2320319"/>
            <a:chOff x="-16643" y="-26916"/>
            <a:chExt cx="12208643" cy="2320319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FFFC9872-C1AE-7DB2-4537-D93863F0402D}"/>
                </a:ext>
              </a:extLst>
            </p:cNvPr>
            <p:cNvSpPr/>
            <p:nvPr/>
          </p:nvSpPr>
          <p:spPr>
            <a:xfrm>
              <a:off x="-16643" y="1"/>
              <a:ext cx="5215261" cy="2293402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E5DE7EC4-D8E7-1CE9-37BA-8091A77C3812}"/>
                </a:ext>
              </a:extLst>
            </p:cNvPr>
            <p:cNvSpPr/>
            <p:nvPr/>
          </p:nvSpPr>
          <p:spPr>
            <a:xfrm>
              <a:off x="5072743" y="-26916"/>
              <a:ext cx="7119257" cy="1166743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126366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9720"/>
    </mc:Choice>
    <mc:Fallback xmlns="">
      <p:transition spd="slow" advTm="7972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0713014" y="5669280"/>
            <a:ext cx="1495073" cy="118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4023360" y="5374050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BF2FE4CF-B9E3-44FE-92B3-D106DE1AE8D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303634" y="1551447"/>
                <a:ext cx="6591322" cy="540398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GB" sz="2100" dirty="0">
                    <a:solidFill>
                      <a:srgbClr val="0000FF"/>
                    </a:solidFill>
                  </a:rPr>
                  <a:t>The probability that a spinner lands on blue is </a:t>
                </a:r>
                <a14:m>
                  <m:oMath xmlns:m="http://schemas.openxmlformats.org/officeDocument/2006/math">
                    <m:r>
                      <a:rPr lang="en-GB" sz="21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0.2</m:t>
                    </m:r>
                  </m:oMath>
                </a14:m>
                <a:r>
                  <a:rPr lang="en-GB" sz="2100" dirty="0">
                    <a:solidFill>
                      <a:srgbClr val="0000FF"/>
                    </a:solidFill>
                  </a:rPr>
                  <a:t>.  A player has </a:t>
                </a:r>
                <a14:m>
                  <m:oMath xmlns:m="http://schemas.openxmlformats.org/officeDocument/2006/math">
                    <m:r>
                      <a:rPr lang="en-GB" sz="21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14</m:t>
                    </m:r>
                  </m:oMath>
                </a14:m>
                <a:r>
                  <a:rPr lang="en-GB" sz="2100" dirty="0">
                    <a:solidFill>
                      <a:srgbClr val="0000FF"/>
                    </a:solidFill>
                  </a:rPr>
                  <a:t> spins. </a:t>
                </a:r>
                <a:r>
                  <a:rPr lang="en-US" sz="2100" dirty="0">
                    <a:solidFill>
                      <a:srgbClr val="0000FF"/>
                    </a:solidFill>
                  </a:rPr>
                  <a:t>The school wants to use the spinner in a competition at the school fair.  However, the </a:t>
                </a:r>
                <a:r>
                  <a:rPr lang="en-US" sz="2100" b="1" dirty="0">
                    <a:solidFill>
                      <a:srgbClr val="FF0000"/>
                    </a:solidFill>
                  </a:rPr>
                  <a:t>Headteacher wants the probability of winning a prize to be less than </a:t>
                </a:r>
                <a14:m>
                  <m:oMath xmlns:m="http://schemas.openxmlformats.org/officeDocument/2006/math">
                    <m:r>
                      <a:rPr lang="en-US" sz="21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21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1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2100" b="1" dirty="0">
                    <a:solidFill>
                      <a:srgbClr val="FF0000"/>
                    </a:solidFill>
                  </a:rPr>
                  <a:t>.  </a:t>
                </a:r>
                <a:r>
                  <a:rPr lang="en-US" sz="2100" dirty="0">
                    <a:solidFill>
                      <a:srgbClr val="0000FF"/>
                    </a:solidFill>
                  </a:rPr>
                  <a:t>If each player has </a:t>
                </a:r>
                <a14:m>
                  <m:oMath xmlns:m="http://schemas.openxmlformats.org/officeDocument/2006/math">
                    <m:r>
                      <a:rPr lang="en-US" sz="21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14</m:t>
                    </m:r>
                  </m:oMath>
                </a14:m>
                <a:r>
                  <a:rPr lang="en-US" sz="2100" dirty="0">
                    <a:solidFill>
                      <a:srgbClr val="0000FF"/>
                    </a:solidFill>
                  </a:rPr>
                  <a:t> spins, find the number of blues needed to win a prize.</a:t>
                </a:r>
              </a:p>
              <a:p>
                <a:pPr marL="0" indent="0">
                  <a:buNone/>
                </a:pPr>
                <a:endParaRPr lang="en-US" sz="2100" b="1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r>
                  <a:rPr lang="en-US" sz="2100" dirty="0">
                    <a:solidFill>
                      <a:srgbClr val="0000FF"/>
                    </a:solidFill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1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1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100" dirty="0">
                    <a:solidFill>
                      <a:srgbClr val="0000FF"/>
                    </a:solidFill>
                  </a:rPr>
                  <a:t> No. of blues in </a:t>
                </a:r>
                <a14:m>
                  <m:oMath xmlns:m="http://schemas.openxmlformats.org/officeDocument/2006/math">
                    <m:r>
                      <a:rPr lang="en-GB" sz="21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14</m:t>
                    </m:r>
                  </m:oMath>
                </a14:m>
                <a:r>
                  <a:rPr lang="en-GB" sz="2100" dirty="0">
                    <a:solidFill>
                      <a:srgbClr val="0000FF"/>
                    </a:solidFill>
                  </a:rPr>
                  <a:t> spins.  </a:t>
                </a:r>
                <a14:m>
                  <m:oMath xmlns:m="http://schemas.openxmlformats.org/officeDocument/2006/math"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en-US" sz="21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1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14</m:t>
                        </m:r>
                        <m:r>
                          <a:rPr lang="en-US" sz="21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1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0.2</m:t>
                        </m:r>
                      </m:e>
                    </m:d>
                    <m:r>
                      <a:rPr lang="en-US" sz="21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100" dirty="0">
                  <a:solidFill>
                    <a:srgbClr val="0000FF"/>
                  </a:solidFill>
                </a:endParaRPr>
              </a:p>
              <a:p>
                <a:pPr marL="0" indent="0">
                  <a:buNone/>
                </a:pPr>
                <a:r>
                  <a:rPr lang="en-US" sz="2100" dirty="0">
                    <a:solidFill>
                      <a:srgbClr val="0000FF"/>
                    </a:solidFill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1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1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100" dirty="0">
                    <a:solidFill>
                      <a:srgbClr val="0000FF"/>
                    </a:solidFill>
                  </a:rPr>
                  <a:t> Smallest no. of blues needed to win a prize</a:t>
                </a:r>
              </a:p>
              <a:p>
                <a:pPr marL="0" indent="0">
                  <a:buNone/>
                </a:pPr>
                <a:r>
                  <a:rPr lang="en-GB" sz="2100" dirty="0">
                    <a:solidFill>
                      <a:srgbClr val="0000FF"/>
                    </a:solidFill>
                  </a:rPr>
                  <a:t>Require: </a:t>
                </a:r>
                <a14:m>
                  <m:oMath xmlns:m="http://schemas.openxmlformats.org/officeDocument/2006/math">
                    <m:r>
                      <a:rPr lang="en-US" sz="21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𝑷</m:t>
                    </m:r>
                    <m:d>
                      <m:dPr>
                        <m:ctrlPr>
                          <a:rPr lang="en-US" sz="21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1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  <m:r>
                          <a:rPr lang="en-US" sz="21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≥</m:t>
                        </m:r>
                        <m:r>
                          <a:rPr lang="en-US" sz="21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</m:d>
                    <m:r>
                      <a:rPr lang="en-US" sz="21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1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21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1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2100" dirty="0">
                    <a:solidFill>
                      <a:srgbClr val="0000FF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BF2FE4CF-B9E3-44FE-92B3-D106DE1AE8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3634" y="1551447"/>
                <a:ext cx="6591322" cy="5403989"/>
              </a:xfrm>
              <a:prstGeom prst="rect">
                <a:avLst/>
              </a:prstGeom>
              <a:blipFill>
                <a:blip r:embed="rId6"/>
                <a:stretch>
                  <a:fillRect l="-1110" t="-1354" r="-12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 rot="-360000">
            <a:off x="39920" y="867051"/>
            <a:ext cx="5317077" cy="1042492"/>
          </a:xfrm>
        </p:spPr>
        <p:txBody>
          <a:bodyPr>
            <a:normAutofit/>
          </a:bodyPr>
          <a:lstStyle/>
          <a:p>
            <a:r>
              <a:rPr lang="en-GB" sz="2900" dirty="0"/>
              <a:t>The Binomial Distribution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5"/>
          </p:nvPr>
        </p:nvSpPr>
        <p:spPr>
          <a:xfrm>
            <a:off x="5349666" y="451447"/>
            <a:ext cx="6786280" cy="608561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CUMULATIVE PROBABILITIES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2"/>
              <p:cNvSpPr>
                <a:spLocks noGrp="1"/>
              </p:cNvSpPr>
              <p:nvPr>
                <p:ph sz="half" idx="2"/>
              </p:nvPr>
            </p:nvSpPr>
            <p:spPr>
              <a:xfrm>
                <a:off x="317442" y="2146613"/>
                <a:ext cx="4365770" cy="498323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GB" sz="2100" dirty="0">
                    <a:solidFill>
                      <a:srgbClr val="0000FF"/>
                    </a:solidFill>
                  </a:rPr>
                  <a:t>For a random variable </a:t>
                </a:r>
                <a14:m>
                  <m:oMath xmlns:m="http://schemas.openxmlformats.org/officeDocument/2006/math">
                    <m:r>
                      <a:rPr lang="en-GB" sz="21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GB" sz="2100" dirty="0">
                    <a:solidFill>
                      <a:srgbClr val="0000FF"/>
                    </a:solidFill>
                  </a:rPr>
                  <a:t> a </a:t>
                </a:r>
                <a:r>
                  <a:rPr lang="en-GB" sz="2100" b="1" dirty="0">
                    <a:solidFill>
                      <a:srgbClr val="FF0000"/>
                    </a:solidFill>
                  </a:rPr>
                  <a:t>cumulative probability function</a:t>
                </a:r>
                <a:r>
                  <a:rPr lang="en-GB" sz="2100" dirty="0">
                    <a:solidFill>
                      <a:srgbClr val="0000FF"/>
                    </a:solidFill>
                  </a:rPr>
                  <a:t> gives the sum of all the individual probabilities up to and including the given value of </a:t>
                </a:r>
                <a14:m>
                  <m:oMath xmlns:m="http://schemas.openxmlformats.org/officeDocument/2006/math"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100" dirty="0">
                    <a:solidFill>
                      <a:srgbClr val="0000FF"/>
                    </a:solidFill>
                  </a:rPr>
                  <a:t> in the calculation for </a:t>
                </a:r>
                <a14:m>
                  <m:oMath xmlns:m="http://schemas.openxmlformats.org/officeDocument/2006/math">
                    <m:r>
                      <a:rPr lang="en-US" sz="21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1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1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1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1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1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100" dirty="0">
                    <a:solidFill>
                      <a:srgbClr val="0000FF"/>
                    </a:solidFill>
                  </a:rPr>
                  <a:t>.</a:t>
                </a:r>
              </a:p>
              <a:p>
                <a:pPr marL="0" indent="0">
                  <a:buNone/>
                </a:pPr>
                <a:r>
                  <a:rPr lang="en-GB" sz="2100" dirty="0">
                    <a:solidFill>
                      <a:srgbClr val="0000FF"/>
                    </a:solidFill>
                  </a:rPr>
                  <a:t>For the </a:t>
                </a:r>
                <a:r>
                  <a:rPr lang="en-GB" sz="2100" b="1" dirty="0">
                    <a:solidFill>
                      <a:srgbClr val="FF0000"/>
                    </a:solidFill>
                  </a:rPr>
                  <a:t>Binomial distribution </a:t>
                </a:r>
                <a14:m>
                  <m:oMath xmlns:m="http://schemas.openxmlformats.org/officeDocument/2006/math">
                    <m:r>
                      <a:rPr lang="en-US" sz="21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𝑿</m:t>
                    </m:r>
                    <m:r>
                      <a:rPr lang="en-US" sz="21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n-US" sz="21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US" sz="21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1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sz="21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1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US" sz="21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100" dirty="0">
                    <a:solidFill>
                      <a:srgbClr val="0000FF"/>
                    </a:solidFill>
                  </a:rPr>
                  <a:t> we can find </a:t>
                </a:r>
                <a14:m>
                  <m:oMath xmlns:m="http://schemas.openxmlformats.org/officeDocument/2006/math">
                    <m:r>
                      <a:rPr lang="en-US" sz="21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𝑷</m:t>
                    </m:r>
                    <m:d>
                      <m:dPr>
                        <m:ctrlPr>
                          <a:rPr lang="en-US" sz="21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1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  <m:r>
                          <a:rPr lang="en-US" sz="21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sz="21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21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GB" sz="2100" dirty="0">
                  <a:solidFill>
                    <a:srgbClr val="0000FF"/>
                  </a:solidFill>
                </a:endParaRPr>
              </a:p>
              <a:p>
                <a:pPr marL="0" indent="0">
                  <a:buNone/>
                </a:pPr>
                <a:r>
                  <a:rPr lang="en-US" sz="2100" dirty="0">
                    <a:solidFill>
                      <a:srgbClr val="0000FF"/>
                    </a:solidFill>
                  </a:rPr>
                  <a:t>In </a:t>
                </a:r>
                <a:r>
                  <a:rPr lang="en-GB" sz="2100" b="1" dirty="0">
                    <a:solidFill>
                      <a:srgbClr val="FF0000"/>
                    </a:solidFill>
                  </a:rPr>
                  <a:t>Excel</a:t>
                </a:r>
                <a:r>
                  <a:rPr lang="en-GB" sz="2100" dirty="0">
                    <a:solidFill>
                      <a:srgbClr val="0000FF"/>
                    </a:solidFill>
                  </a:rPr>
                  <a:t>, to find </a:t>
                </a:r>
                <a14:m>
                  <m:oMath xmlns:m="http://schemas.openxmlformats.org/officeDocument/2006/math"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1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100" dirty="0">
                    <a:solidFill>
                      <a:srgbClr val="0000FF"/>
                    </a:solidFill>
                  </a:rPr>
                  <a:t> for </a:t>
                </a:r>
                <a14:m>
                  <m:oMath xmlns:m="http://schemas.openxmlformats.org/officeDocument/2006/math"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1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100" dirty="0">
                    <a:solidFill>
                      <a:srgbClr val="0000FF"/>
                    </a:solidFill>
                  </a:rPr>
                  <a:t> type: </a:t>
                </a:r>
                <a:r>
                  <a:rPr lang="en-GB" sz="2100" b="1" dirty="0">
                    <a:solidFill>
                      <a:srgbClr val="FF0000"/>
                    </a:solidFill>
                  </a:rPr>
                  <a:t>=BINOM.DIST(</a:t>
                </a:r>
                <a14:m>
                  <m:oMath xmlns:m="http://schemas.openxmlformats.org/officeDocument/2006/math">
                    <m:r>
                      <a:rPr lang="en-US" sz="21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GB" sz="21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1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GB" sz="21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1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US" sz="21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1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GB" sz="2100" b="1" dirty="0">
                    <a:solidFill>
                      <a:srgbClr val="FF0000"/>
                    </a:solidFill>
                  </a:rPr>
                  <a:t>)</a:t>
                </a:r>
              </a:p>
              <a:p>
                <a:pPr marL="0" indent="0">
                  <a:buNone/>
                </a:pPr>
                <a:r>
                  <a:rPr lang="en-US" sz="2100" dirty="0">
                    <a:solidFill>
                      <a:srgbClr val="0000FF"/>
                    </a:solidFill>
                  </a:rPr>
                  <a:t>In </a:t>
                </a:r>
                <a:r>
                  <a:rPr lang="en-GB" sz="2100" b="1" dirty="0">
                    <a:solidFill>
                      <a:srgbClr val="FF0000"/>
                    </a:solidFill>
                  </a:rPr>
                  <a:t>Excel</a:t>
                </a:r>
                <a:r>
                  <a:rPr lang="en-GB" sz="2100" dirty="0">
                    <a:solidFill>
                      <a:srgbClr val="0000FF"/>
                    </a:solidFill>
                  </a:rPr>
                  <a:t>, to find </a:t>
                </a:r>
                <a:r>
                  <a:rPr lang="en-GB" sz="2100" b="1" dirty="0">
                    <a:solidFill>
                      <a:srgbClr val="FF0000"/>
                    </a:solidFill>
                  </a:rPr>
                  <a:t>smallest </a:t>
                </a:r>
                <a14:m>
                  <m:oMath xmlns:m="http://schemas.openxmlformats.org/officeDocument/2006/math">
                    <m:r>
                      <a:rPr lang="en-US" sz="21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𝒓</m:t>
                    </m:r>
                  </m:oMath>
                </a14:m>
                <a:r>
                  <a:rPr lang="en-GB" sz="2100" b="1" dirty="0">
                    <a:solidFill>
                      <a:srgbClr val="FF0000"/>
                    </a:solidFill>
                  </a:rPr>
                  <a:t> </a:t>
                </a:r>
                <a:r>
                  <a:rPr lang="en-GB" sz="2100" dirty="0">
                    <a:solidFill>
                      <a:srgbClr val="0000FF"/>
                    </a:solidFill>
                  </a:rPr>
                  <a:t>with </a:t>
                </a:r>
                <a14:m>
                  <m:oMath xmlns:m="http://schemas.openxmlformats.org/officeDocument/2006/math"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1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1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1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≥</m:t>
                        </m:r>
                        <m:r>
                          <a:rPr lang="en-US" sz="21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US" sz="21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GB" sz="2100" dirty="0">
                    <a:solidFill>
                      <a:srgbClr val="0000FF"/>
                    </a:solidFill>
                  </a:rPr>
                  <a:t> for </a:t>
                </a:r>
                <a14:m>
                  <m:oMath xmlns:m="http://schemas.openxmlformats.org/officeDocument/2006/math"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1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100" dirty="0">
                    <a:solidFill>
                      <a:srgbClr val="0000FF"/>
                    </a:solidFill>
                  </a:rPr>
                  <a:t> type:</a:t>
                </a:r>
              </a:p>
              <a:p>
                <a:pPr marL="0" indent="0">
                  <a:buNone/>
                </a:pPr>
                <a:r>
                  <a:rPr lang="en-GB" sz="2100" b="1" dirty="0">
                    <a:solidFill>
                      <a:srgbClr val="FF0000"/>
                    </a:solidFill>
                  </a:rPr>
                  <a:t>=BINOM.INV(</a:t>
                </a:r>
                <a14:m>
                  <m:oMath xmlns:m="http://schemas.openxmlformats.org/officeDocument/2006/math">
                    <m:r>
                      <a:rPr lang="en-US" sz="21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GB" sz="21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1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US" sz="21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1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21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1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</m:oMath>
                </a14:m>
                <a:r>
                  <a:rPr lang="en-GB" sz="2100" b="1" dirty="0">
                    <a:solidFill>
                      <a:srgbClr val="FF0000"/>
                    </a:solidFill>
                  </a:rPr>
                  <a:t>) </a:t>
                </a:r>
                <a:r>
                  <a:rPr lang="en-GB" sz="2100" dirty="0">
                    <a:solidFill>
                      <a:srgbClr val="0000FF"/>
                    </a:solidFill>
                  </a:rPr>
                  <a:t>then add 1.</a:t>
                </a:r>
                <a:endParaRPr lang="en-GB" sz="2100" b="1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endParaRPr lang="en-GB" sz="2100" b="1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endParaRPr lang="en-GB" sz="2100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1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317442" y="2146613"/>
                <a:ext cx="4365770" cy="4983235"/>
              </a:xfrm>
              <a:blipFill>
                <a:blip r:embed="rId7"/>
                <a:stretch>
                  <a:fillRect l="-1676" t="-1345" r="-19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ext Placeholder 6">
            <a:extLst>
              <a:ext uri="{FF2B5EF4-FFF2-40B4-BE49-F238E27FC236}">
                <a16:creationId xmlns:a16="http://schemas.microsoft.com/office/drawing/2014/main" id="{F42C03CA-54C4-4F99-B8F8-3087175484B0}"/>
              </a:ext>
            </a:extLst>
          </p:cNvPr>
          <p:cNvSpPr txBox="1">
            <a:spLocks/>
          </p:cNvSpPr>
          <p:nvPr/>
        </p:nvSpPr>
        <p:spPr>
          <a:xfrm>
            <a:off x="5308631" y="977470"/>
            <a:ext cx="6591322" cy="6000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500" b="1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Example 3c</a:t>
            </a:r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2A8D8220-F51F-4B1A-86FB-F1A9774517EF}"/>
              </a:ext>
            </a:extLst>
          </p:cNvPr>
          <p:cNvSpPr txBox="1">
            <a:spLocks/>
          </p:cNvSpPr>
          <p:nvPr/>
        </p:nvSpPr>
        <p:spPr>
          <a:xfrm>
            <a:off x="5308631" y="3310326"/>
            <a:ext cx="6591322" cy="6000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500" b="1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Solution Example 3c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69C7CF1-D508-49A4-9393-CC61DA387D05}"/>
              </a:ext>
            </a:extLst>
          </p:cNvPr>
          <p:cNvSpPr/>
          <p:nvPr/>
        </p:nvSpPr>
        <p:spPr>
          <a:xfrm>
            <a:off x="312445" y="2226144"/>
            <a:ext cx="4282724" cy="3443136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906B243-A81A-3820-1265-9DD5F9F1A4B3}"/>
              </a:ext>
            </a:extLst>
          </p:cNvPr>
          <p:cNvGrpSpPr/>
          <p:nvPr/>
        </p:nvGrpSpPr>
        <p:grpSpPr>
          <a:xfrm>
            <a:off x="-16643" y="-26916"/>
            <a:ext cx="12208643" cy="2320319"/>
            <a:chOff x="-16643" y="-26916"/>
            <a:chExt cx="12208643" cy="2320319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97708733-7805-EA8C-19A5-76683407572C}"/>
                </a:ext>
              </a:extLst>
            </p:cNvPr>
            <p:cNvSpPr/>
            <p:nvPr/>
          </p:nvSpPr>
          <p:spPr>
            <a:xfrm>
              <a:off x="-16643" y="1"/>
              <a:ext cx="5215261" cy="2293402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CFA7CF71-38E0-E61B-74A8-9B379F9184AE}"/>
                </a:ext>
              </a:extLst>
            </p:cNvPr>
            <p:cNvSpPr/>
            <p:nvPr/>
          </p:nvSpPr>
          <p:spPr>
            <a:xfrm>
              <a:off x="5072743" y="-26916"/>
              <a:ext cx="7119257" cy="1166743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69289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74"/>
    </mc:Choice>
    <mc:Fallback xmlns="">
      <p:transition spd="slow" advTm="3074"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0713014" y="5669280"/>
            <a:ext cx="1495073" cy="118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4023360" y="5374050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BF2FE4CF-B9E3-44FE-92B3-D106DE1AE8D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303634" y="1551447"/>
                <a:ext cx="6591322" cy="540398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GB" sz="2100" dirty="0">
                    <a:solidFill>
                      <a:srgbClr val="0000FF"/>
                    </a:solidFill>
                  </a:rPr>
                  <a:t>The probability that a spinner lands on blue is </a:t>
                </a:r>
                <a14:m>
                  <m:oMath xmlns:m="http://schemas.openxmlformats.org/officeDocument/2006/math">
                    <m:r>
                      <a:rPr lang="en-GB" sz="21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0.2</m:t>
                    </m:r>
                  </m:oMath>
                </a14:m>
                <a:r>
                  <a:rPr lang="en-GB" sz="2100" dirty="0">
                    <a:solidFill>
                      <a:srgbClr val="0000FF"/>
                    </a:solidFill>
                  </a:rPr>
                  <a:t>.  A player has </a:t>
                </a:r>
                <a14:m>
                  <m:oMath xmlns:m="http://schemas.openxmlformats.org/officeDocument/2006/math">
                    <m:r>
                      <a:rPr lang="en-GB" sz="21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14</m:t>
                    </m:r>
                  </m:oMath>
                </a14:m>
                <a:r>
                  <a:rPr lang="en-GB" sz="2100" dirty="0">
                    <a:solidFill>
                      <a:srgbClr val="0000FF"/>
                    </a:solidFill>
                  </a:rPr>
                  <a:t> spins. </a:t>
                </a:r>
                <a:r>
                  <a:rPr lang="en-US" sz="2100" b="1" dirty="0">
                    <a:solidFill>
                      <a:srgbClr val="FF0000"/>
                    </a:solidFill>
                  </a:rPr>
                  <a:t>The school wants to use the spinner in a competition at the school fair.  However, the Headteacher wants the probability of winning a prize to be less than </a:t>
                </a:r>
                <a14:m>
                  <m:oMath xmlns:m="http://schemas.openxmlformats.org/officeDocument/2006/math">
                    <m:r>
                      <a:rPr lang="en-US" sz="21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21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1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2100" b="1" dirty="0">
                    <a:solidFill>
                      <a:srgbClr val="FF0000"/>
                    </a:solidFill>
                  </a:rPr>
                  <a:t>.  If each player has </a:t>
                </a:r>
                <a14:m>
                  <m:oMath xmlns:m="http://schemas.openxmlformats.org/officeDocument/2006/math">
                    <m:r>
                      <a:rPr lang="en-US" sz="21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𝟏𝟒</m:t>
                    </m:r>
                  </m:oMath>
                </a14:m>
                <a:r>
                  <a:rPr lang="en-US" sz="2100" b="1" dirty="0">
                    <a:solidFill>
                      <a:srgbClr val="FF0000"/>
                    </a:solidFill>
                  </a:rPr>
                  <a:t> spins, find the number of blues needed to win a prize.</a:t>
                </a:r>
              </a:p>
              <a:p>
                <a:pPr marL="0" indent="0">
                  <a:buNone/>
                </a:pPr>
                <a:endParaRPr lang="en-US" sz="2100" b="1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r>
                  <a:rPr lang="en-US" sz="2100" dirty="0">
                    <a:solidFill>
                      <a:srgbClr val="0000FF"/>
                    </a:solidFill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1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1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100" dirty="0">
                    <a:solidFill>
                      <a:srgbClr val="0000FF"/>
                    </a:solidFill>
                  </a:rPr>
                  <a:t> No. of blues in </a:t>
                </a:r>
                <a14:m>
                  <m:oMath xmlns:m="http://schemas.openxmlformats.org/officeDocument/2006/math">
                    <m:r>
                      <a:rPr lang="en-GB" sz="21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14</m:t>
                    </m:r>
                  </m:oMath>
                </a14:m>
                <a:r>
                  <a:rPr lang="en-GB" sz="2100" dirty="0">
                    <a:solidFill>
                      <a:srgbClr val="0000FF"/>
                    </a:solidFill>
                  </a:rPr>
                  <a:t> spins.  </a:t>
                </a:r>
                <a14:m>
                  <m:oMath xmlns:m="http://schemas.openxmlformats.org/officeDocument/2006/math"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en-US" sz="21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1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14</m:t>
                        </m:r>
                        <m:r>
                          <a:rPr lang="en-US" sz="21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1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0.2</m:t>
                        </m:r>
                      </m:e>
                    </m:d>
                    <m:r>
                      <a:rPr lang="en-US" sz="21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100" dirty="0">
                  <a:solidFill>
                    <a:srgbClr val="0000FF"/>
                  </a:solidFill>
                </a:endParaRPr>
              </a:p>
              <a:p>
                <a:pPr marL="0" indent="0">
                  <a:buNone/>
                </a:pPr>
                <a:r>
                  <a:rPr lang="en-US" sz="2100" dirty="0">
                    <a:solidFill>
                      <a:srgbClr val="0000FF"/>
                    </a:solidFill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1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1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100" dirty="0">
                    <a:solidFill>
                      <a:srgbClr val="0000FF"/>
                    </a:solidFill>
                  </a:rPr>
                  <a:t> Smallest no. of blues needed to win a prize</a:t>
                </a:r>
              </a:p>
              <a:p>
                <a:pPr marL="0" indent="0">
                  <a:buNone/>
                </a:pPr>
                <a:r>
                  <a:rPr lang="en-GB" sz="2100" dirty="0">
                    <a:solidFill>
                      <a:srgbClr val="0000FF"/>
                    </a:solidFill>
                  </a:rPr>
                  <a:t>Require: </a:t>
                </a:r>
                <a14:m>
                  <m:oMath xmlns:m="http://schemas.openxmlformats.org/officeDocument/2006/math">
                    <m:r>
                      <a:rPr lang="en-US" sz="21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1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1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1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≥</m:t>
                        </m:r>
                        <m:r>
                          <a:rPr lang="en-US" sz="21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US" sz="21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&lt;0.1</m:t>
                    </m:r>
                  </m:oMath>
                </a14:m>
                <a:r>
                  <a:rPr lang="en-US" sz="2100" dirty="0">
                    <a:solidFill>
                      <a:srgbClr val="0000FF"/>
                    </a:solidFill>
                  </a:rPr>
                  <a:t>.</a:t>
                </a:r>
              </a:p>
              <a:p>
                <a:pPr marL="0" indent="0">
                  <a:buNone/>
                </a:pPr>
                <a:r>
                  <a:rPr lang="en-US" sz="2100" dirty="0">
                    <a:solidFill>
                      <a:srgbClr val="0000FF"/>
                    </a:solidFill>
                  </a:rPr>
                  <a:t>Then, in Excel, type </a:t>
                </a:r>
                <a:r>
                  <a:rPr lang="en-GB" sz="2100" b="1" dirty="0">
                    <a:solidFill>
                      <a:srgbClr val="FF0000"/>
                    </a:solidFill>
                  </a:rPr>
                  <a:t>=BINOM.INV(</a:t>
                </a:r>
                <a14:m>
                  <m:oMath xmlns:m="http://schemas.openxmlformats.org/officeDocument/2006/math">
                    <m:r>
                      <a:rPr lang="en-US" sz="21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𝟏𝟒</m:t>
                    </m:r>
                    <m:r>
                      <a:rPr lang="en-GB" sz="21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1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21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1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21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1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21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1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𝟗</m:t>
                    </m:r>
                  </m:oMath>
                </a14:m>
                <a:r>
                  <a:rPr lang="en-GB" sz="2100" b="1" dirty="0">
                    <a:solidFill>
                      <a:srgbClr val="FF0000"/>
                    </a:solidFill>
                  </a:rPr>
                  <a:t>)</a:t>
                </a:r>
              </a:p>
              <a:p>
                <a:pPr marL="0" indent="0">
                  <a:buNone/>
                </a:pPr>
                <a:r>
                  <a:rPr lang="en-US" sz="2100" dirty="0">
                    <a:solidFill>
                      <a:srgbClr val="0000FF"/>
                    </a:solidFill>
                  </a:rPr>
                  <a:t>From Excel we obtain </a:t>
                </a:r>
                <a14:m>
                  <m:oMath xmlns:m="http://schemas.openxmlformats.org/officeDocument/2006/math">
                    <m:r>
                      <a:rPr lang="en-US" sz="21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n-US" sz="2100" dirty="0">
                    <a:solidFill>
                      <a:srgbClr val="0000FF"/>
                    </a:solidFill>
                  </a:rPr>
                  <a:t>.</a:t>
                </a:r>
              </a:p>
              <a:p>
                <a:pPr marL="0" indent="0">
                  <a:buNone/>
                </a:pPr>
                <a:r>
                  <a:rPr lang="en-US" sz="2100" dirty="0">
                    <a:solidFill>
                      <a:srgbClr val="0000FF"/>
                    </a:solidFill>
                  </a:rPr>
                  <a:t>Therefore </a:t>
                </a:r>
                <a14:m>
                  <m:oMath xmlns:m="http://schemas.openxmlformats.org/officeDocument/2006/math">
                    <m:r>
                      <a:rPr lang="en-US" sz="21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1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=5+1=6</m:t>
                    </m:r>
                  </m:oMath>
                </a14:m>
                <a:endParaRPr lang="en-US" sz="21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BF2FE4CF-B9E3-44FE-92B3-D106DE1AE8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3634" y="1551447"/>
                <a:ext cx="6591322" cy="5403989"/>
              </a:xfrm>
              <a:prstGeom prst="rect">
                <a:avLst/>
              </a:prstGeom>
              <a:blipFill>
                <a:blip r:embed="rId6"/>
                <a:stretch>
                  <a:fillRect l="-1110" t="-1354" r="-12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 rot="-360000">
            <a:off x="39920" y="867051"/>
            <a:ext cx="5317077" cy="1042492"/>
          </a:xfrm>
        </p:spPr>
        <p:txBody>
          <a:bodyPr>
            <a:normAutofit/>
          </a:bodyPr>
          <a:lstStyle/>
          <a:p>
            <a:r>
              <a:rPr lang="en-GB" sz="2900" dirty="0"/>
              <a:t>The Binomial Distribution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5"/>
          </p:nvPr>
        </p:nvSpPr>
        <p:spPr>
          <a:xfrm>
            <a:off x="5349666" y="451447"/>
            <a:ext cx="6786280" cy="608561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CUMULATIVE PROBABILITIES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2"/>
              <p:cNvSpPr>
                <a:spLocks noGrp="1"/>
              </p:cNvSpPr>
              <p:nvPr>
                <p:ph sz="half" idx="2"/>
              </p:nvPr>
            </p:nvSpPr>
            <p:spPr>
              <a:xfrm>
                <a:off x="317442" y="2146613"/>
                <a:ext cx="4365770" cy="498323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GB" sz="2100" dirty="0">
                    <a:solidFill>
                      <a:srgbClr val="0000FF"/>
                    </a:solidFill>
                  </a:rPr>
                  <a:t>For a random variable </a:t>
                </a:r>
                <a14:m>
                  <m:oMath xmlns:m="http://schemas.openxmlformats.org/officeDocument/2006/math">
                    <m:r>
                      <a:rPr lang="en-GB" sz="21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GB" sz="2100" dirty="0">
                    <a:solidFill>
                      <a:srgbClr val="0000FF"/>
                    </a:solidFill>
                  </a:rPr>
                  <a:t> a </a:t>
                </a:r>
                <a:r>
                  <a:rPr lang="en-GB" sz="2100" b="1" dirty="0">
                    <a:solidFill>
                      <a:srgbClr val="FF0000"/>
                    </a:solidFill>
                  </a:rPr>
                  <a:t>cumulative probability function</a:t>
                </a:r>
                <a:r>
                  <a:rPr lang="en-GB" sz="2100" dirty="0">
                    <a:solidFill>
                      <a:srgbClr val="0000FF"/>
                    </a:solidFill>
                  </a:rPr>
                  <a:t> gives the sum of all the individual probabilities up to and including the given value of </a:t>
                </a:r>
                <a14:m>
                  <m:oMath xmlns:m="http://schemas.openxmlformats.org/officeDocument/2006/math"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100" dirty="0">
                    <a:solidFill>
                      <a:srgbClr val="0000FF"/>
                    </a:solidFill>
                  </a:rPr>
                  <a:t> in the calculation for </a:t>
                </a:r>
                <a14:m>
                  <m:oMath xmlns:m="http://schemas.openxmlformats.org/officeDocument/2006/math">
                    <m:r>
                      <a:rPr lang="en-US" sz="21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1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1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1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1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1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100" dirty="0">
                    <a:solidFill>
                      <a:srgbClr val="0000FF"/>
                    </a:solidFill>
                  </a:rPr>
                  <a:t>.</a:t>
                </a:r>
              </a:p>
              <a:p>
                <a:pPr marL="0" indent="0">
                  <a:buNone/>
                </a:pPr>
                <a:r>
                  <a:rPr lang="en-GB" sz="2100" dirty="0">
                    <a:solidFill>
                      <a:srgbClr val="0000FF"/>
                    </a:solidFill>
                  </a:rPr>
                  <a:t>For the </a:t>
                </a:r>
                <a:r>
                  <a:rPr lang="en-GB" sz="2100" b="1" dirty="0">
                    <a:solidFill>
                      <a:srgbClr val="FF0000"/>
                    </a:solidFill>
                  </a:rPr>
                  <a:t>Binomial distribution </a:t>
                </a:r>
                <a14:m>
                  <m:oMath xmlns:m="http://schemas.openxmlformats.org/officeDocument/2006/math">
                    <m:r>
                      <a:rPr lang="en-US" sz="21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𝑿</m:t>
                    </m:r>
                    <m:r>
                      <a:rPr lang="en-US" sz="21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n-US" sz="21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US" sz="21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1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sz="21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1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US" sz="21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100" dirty="0">
                    <a:solidFill>
                      <a:srgbClr val="0000FF"/>
                    </a:solidFill>
                  </a:rPr>
                  <a:t> we can find </a:t>
                </a:r>
                <a14:m>
                  <m:oMath xmlns:m="http://schemas.openxmlformats.org/officeDocument/2006/math">
                    <m:r>
                      <a:rPr lang="en-US" sz="21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𝑷</m:t>
                    </m:r>
                    <m:d>
                      <m:dPr>
                        <m:ctrlPr>
                          <a:rPr lang="en-US" sz="21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1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  <m:r>
                          <a:rPr lang="en-US" sz="21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sz="21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21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GB" sz="2100" dirty="0">
                  <a:solidFill>
                    <a:srgbClr val="0000FF"/>
                  </a:solidFill>
                </a:endParaRPr>
              </a:p>
              <a:p>
                <a:pPr marL="0" indent="0">
                  <a:buNone/>
                </a:pPr>
                <a:r>
                  <a:rPr lang="en-US" sz="2100" dirty="0">
                    <a:solidFill>
                      <a:srgbClr val="0000FF"/>
                    </a:solidFill>
                  </a:rPr>
                  <a:t>In </a:t>
                </a:r>
                <a:r>
                  <a:rPr lang="en-GB" sz="2100" b="1" dirty="0">
                    <a:solidFill>
                      <a:srgbClr val="FF0000"/>
                    </a:solidFill>
                  </a:rPr>
                  <a:t>Excel</a:t>
                </a:r>
                <a:r>
                  <a:rPr lang="en-GB" sz="2100" dirty="0">
                    <a:solidFill>
                      <a:srgbClr val="0000FF"/>
                    </a:solidFill>
                  </a:rPr>
                  <a:t>, to find </a:t>
                </a:r>
                <a14:m>
                  <m:oMath xmlns:m="http://schemas.openxmlformats.org/officeDocument/2006/math"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1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100" dirty="0">
                    <a:solidFill>
                      <a:srgbClr val="0000FF"/>
                    </a:solidFill>
                  </a:rPr>
                  <a:t> for </a:t>
                </a:r>
                <a14:m>
                  <m:oMath xmlns:m="http://schemas.openxmlformats.org/officeDocument/2006/math"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1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100" dirty="0">
                    <a:solidFill>
                      <a:srgbClr val="0000FF"/>
                    </a:solidFill>
                  </a:rPr>
                  <a:t> type: </a:t>
                </a:r>
                <a:r>
                  <a:rPr lang="en-GB" sz="2100" b="1" dirty="0">
                    <a:solidFill>
                      <a:srgbClr val="FF0000"/>
                    </a:solidFill>
                  </a:rPr>
                  <a:t>=BINOM.DIST(</a:t>
                </a:r>
                <a14:m>
                  <m:oMath xmlns:m="http://schemas.openxmlformats.org/officeDocument/2006/math">
                    <m:r>
                      <a:rPr lang="en-US" sz="21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GB" sz="21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1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GB" sz="21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1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US" sz="21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1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GB" sz="2100" b="1" dirty="0">
                    <a:solidFill>
                      <a:srgbClr val="FF0000"/>
                    </a:solidFill>
                  </a:rPr>
                  <a:t>)</a:t>
                </a:r>
              </a:p>
              <a:p>
                <a:pPr marL="0" indent="0">
                  <a:buNone/>
                </a:pPr>
                <a:r>
                  <a:rPr lang="en-US" sz="2100" dirty="0">
                    <a:solidFill>
                      <a:srgbClr val="0000FF"/>
                    </a:solidFill>
                  </a:rPr>
                  <a:t>In </a:t>
                </a:r>
                <a:r>
                  <a:rPr lang="en-GB" sz="2100" b="1" dirty="0">
                    <a:solidFill>
                      <a:srgbClr val="FF0000"/>
                    </a:solidFill>
                  </a:rPr>
                  <a:t>Excel</a:t>
                </a:r>
                <a:r>
                  <a:rPr lang="en-GB" sz="2100" dirty="0">
                    <a:solidFill>
                      <a:srgbClr val="0000FF"/>
                    </a:solidFill>
                  </a:rPr>
                  <a:t>, to find </a:t>
                </a:r>
                <a:r>
                  <a:rPr lang="en-GB" sz="2100" b="1" dirty="0">
                    <a:solidFill>
                      <a:srgbClr val="FF0000"/>
                    </a:solidFill>
                  </a:rPr>
                  <a:t>smallest </a:t>
                </a:r>
                <a14:m>
                  <m:oMath xmlns:m="http://schemas.openxmlformats.org/officeDocument/2006/math">
                    <m:r>
                      <a:rPr lang="en-US" sz="21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𝒓</m:t>
                    </m:r>
                  </m:oMath>
                </a14:m>
                <a:r>
                  <a:rPr lang="en-GB" sz="2100" b="1" dirty="0">
                    <a:solidFill>
                      <a:srgbClr val="FF0000"/>
                    </a:solidFill>
                  </a:rPr>
                  <a:t> </a:t>
                </a:r>
                <a:r>
                  <a:rPr lang="en-GB" sz="2100" dirty="0">
                    <a:solidFill>
                      <a:srgbClr val="0000FF"/>
                    </a:solidFill>
                  </a:rPr>
                  <a:t>with </a:t>
                </a:r>
                <a14:m>
                  <m:oMath xmlns:m="http://schemas.openxmlformats.org/officeDocument/2006/math"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1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1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1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≥</m:t>
                        </m:r>
                        <m:r>
                          <a:rPr lang="en-US" sz="21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US" sz="21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GB" sz="2100" dirty="0">
                    <a:solidFill>
                      <a:srgbClr val="0000FF"/>
                    </a:solidFill>
                  </a:rPr>
                  <a:t> for </a:t>
                </a:r>
                <a14:m>
                  <m:oMath xmlns:m="http://schemas.openxmlformats.org/officeDocument/2006/math"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1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100" dirty="0">
                    <a:solidFill>
                      <a:srgbClr val="0000FF"/>
                    </a:solidFill>
                  </a:rPr>
                  <a:t> type:</a:t>
                </a:r>
              </a:p>
              <a:p>
                <a:pPr marL="0" indent="0">
                  <a:buNone/>
                </a:pPr>
                <a:r>
                  <a:rPr lang="en-GB" sz="2100" b="1" dirty="0">
                    <a:solidFill>
                      <a:srgbClr val="FF0000"/>
                    </a:solidFill>
                  </a:rPr>
                  <a:t>=BINOM.INV(</a:t>
                </a:r>
                <a14:m>
                  <m:oMath xmlns:m="http://schemas.openxmlformats.org/officeDocument/2006/math">
                    <m:r>
                      <a:rPr lang="en-US" sz="21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GB" sz="21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1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US" sz="21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1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21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1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</m:oMath>
                </a14:m>
                <a:r>
                  <a:rPr lang="en-GB" sz="2100" b="1" dirty="0">
                    <a:solidFill>
                      <a:srgbClr val="FF0000"/>
                    </a:solidFill>
                  </a:rPr>
                  <a:t>) </a:t>
                </a:r>
                <a:r>
                  <a:rPr lang="en-GB" sz="2100" dirty="0">
                    <a:solidFill>
                      <a:srgbClr val="0000FF"/>
                    </a:solidFill>
                  </a:rPr>
                  <a:t>then add 1.</a:t>
                </a:r>
              </a:p>
              <a:p>
                <a:pPr marL="0" indent="0">
                  <a:buNone/>
                </a:pPr>
                <a:endParaRPr lang="en-GB" sz="2100" b="1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endParaRPr lang="en-GB" sz="2100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1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317442" y="2146613"/>
                <a:ext cx="4365770" cy="4983235"/>
              </a:xfrm>
              <a:blipFill>
                <a:blip r:embed="rId7"/>
                <a:stretch>
                  <a:fillRect l="-1676" t="-1345" r="-19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ext Placeholder 6">
            <a:extLst>
              <a:ext uri="{FF2B5EF4-FFF2-40B4-BE49-F238E27FC236}">
                <a16:creationId xmlns:a16="http://schemas.microsoft.com/office/drawing/2014/main" id="{F42C03CA-54C4-4F99-B8F8-3087175484B0}"/>
              </a:ext>
            </a:extLst>
          </p:cNvPr>
          <p:cNvSpPr txBox="1">
            <a:spLocks/>
          </p:cNvSpPr>
          <p:nvPr/>
        </p:nvSpPr>
        <p:spPr>
          <a:xfrm>
            <a:off x="5308631" y="977470"/>
            <a:ext cx="6591322" cy="6000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500" b="1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Example 3c</a:t>
            </a:r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2A8D8220-F51F-4B1A-86FB-F1A9774517EF}"/>
              </a:ext>
            </a:extLst>
          </p:cNvPr>
          <p:cNvSpPr txBox="1">
            <a:spLocks/>
          </p:cNvSpPr>
          <p:nvPr/>
        </p:nvSpPr>
        <p:spPr>
          <a:xfrm>
            <a:off x="5308631" y="3310326"/>
            <a:ext cx="6591322" cy="6000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500" b="1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Solution Example 3c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69C7CF1-D508-49A4-9393-CC61DA387D05}"/>
              </a:ext>
            </a:extLst>
          </p:cNvPr>
          <p:cNvSpPr/>
          <p:nvPr/>
        </p:nvSpPr>
        <p:spPr>
          <a:xfrm>
            <a:off x="312445" y="2226144"/>
            <a:ext cx="4282724" cy="3443136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15DEE6B-BD69-4674-81EA-03F772E9B8BB}"/>
              </a:ext>
            </a:extLst>
          </p:cNvPr>
          <p:cNvGrpSpPr/>
          <p:nvPr/>
        </p:nvGrpSpPr>
        <p:grpSpPr>
          <a:xfrm>
            <a:off x="1799187" y="1863608"/>
            <a:ext cx="8352553" cy="4904452"/>
            <a:chOff x="1799187" y="1863608"/>
            <a:chExt cx="8352553" cy="4904452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C85F8584-A389-4075-8B7E-CD37FEB08EB4}"/>
                </a:ext>
              </a:extLst>
            </p:cNvPr>
            <p:cNvGrpSpPr/>
            <p:nvPr/>
          </p:nvGrpSpPr>
          <p:grpSpPr>
            <a:xfrm>
              <a:off x="1799187" y="1863608"/>
              <a:ext cx="8352553" cy="4904452"/>
              <a:chOff x="1799187" y="1863608"/>
              <a:chExt cx="8352553" cy="4904452"/>
            </a:xfrm>
          </p:grpSpPr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D41998D7-C82D-4196-A4F9-889BBFC94CDA}"/>
                  </a:ext>
                </a:extLst>
              </p:cNvPr>
              <p:cNvGrpSpPr/>
              <p:nvPr/>
            </p:nvGrpSpPr>
            <p:grpSpPr>
              <a:xfrm>
                <a:off x="5798044" y="3828561"/>
                <a:ext cx="4353696" cy="351056"/>
                <a:chOff x="5561443" y="2948010"/>
                <a:chExt cx="4353696" cy="351056"/>
              </a:xfrm>
            </p:grpSpPr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id="{4BC3AE83-1C6C-4C4B-BE23-5406286328BE}"/>
                    </a:ext>
                  </a:extLst>
                </p:cNvPr>
                <p:cNvSpPr/>
                <p:nvPr/>
              </p:nvSpPr>
              <p:spPr>
                <a:xfrm>
                  <a:off x="5561443" y="2948010"/>
                  <a:ext cx="3300985" cy="351056"/>
                </a:xfrm>
                <a:prstGeom prst="rect">
                  <a:avLst/>
                </a:prstGeom>
                <a:noFill/>
                <a:ln w="3810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id="{5DDCC052-7182-4BDB-AFD2-EFA2F061D959}"/>
                    </a:ext>
                  </a:extLst>
                </p:cNvPr>
                <p:cNvSpPr/>
                <p:nvPr/>
              </p:nvSpPr>
              <p:spPr>
                <a:xfrm>
                  <a:off x="9585354" y="2957732"/>
                  <a:ext cx="329785" cy="310180"/>
                </a:xfrm>
                <a:prstGeom prst="rect">
                  <a:avLst/>
                </a:prstGeom>
                <a:noFill/>
                <a:ln w="3810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5B20433F-F564-4554-8D1F-8E1B2E7E4C44}"/>
                  </a:ext>
                </a:extLst>
              </p:cNvPr>
              <p:cNvGrpSpPr/>
              <p:nvPr/>
            </p:nvGrpSpPr>
            <p:grpSpPr>
              <a:xfrm>
                <a:off x="1799187" y="1863608"/>
                <a:ext cx="5849336" cy="4904452"/>
                <a:chOff x="2968122" y="2507573"/>
                <a:chExt cx="5849336" cy="4904452"/>
              </a:xfrm>
            </p:grpSpPr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2420DDE5-259A-49B5-B4DC-065C8AA34E8E}"/>
                    </a:ext>
                  </a:extLst>
                </p:cNvPr>
                <p:cNvSpPr/>
                <p:nvPr/>
              </p:nvSpPr>
              <p:spPr>
                <a:xfrm>
                  <a:off x="7749617" y="2507573"/>
                  <a:ext cx="1067841" cy="287914"/>
                </a:xfrm>
                <a:prstGeom prst="rect">
                  <a:avLst/>
                </a:prstGeom>
                <a:noFill/>
                <a:ln w="3810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9CEF16B3-B6A1-470C-8832-47C1F59C1669}"/>
                    </a:ext>
                  </a:extLst>
                </p:cNvPr>
                <p:cNvSpPr/>
                <p:nvPr/>
              </p:nvSpPr>
              <p:spPr>
                <a:xfrm>
                  <a:off x="2968122" y="7101845"/>
                  <a:ext cx="326244" cy="310180"/>
                </a:xfrm>
                <a:prstGeom prst="rect">
                  <a:avLst/>
                </a:prstGeom>
                <a:noFill/>
                <a:ln w="38100">
                  <a:solidFill>
                    <a:srgbClr val="0000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3099BAFA-B0FB-400E-AF7F-7327292025C6}"/>
                </a:ext>
              </a:extLst>
            </p:cNvPr>
            <p:cNvSpPr/>
            <p:nvPr/>
          </p:nvSpPr>
          <p:spPr>
            <a:xfrm>
              <a:off x="9104291" y="5102256"/>
              <a:ext cx="326244" cy="310180"/>
            </a:xfrm>
            <a:prstGeom prst="rect">
              <a:avLst/>
            </a:prstGeom>
            <a:noFill/>
            <a:ln w="3810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CD0813AA-10E4-4838-8783-CB3337775C06}"/>
              </a:ext>
            </a:extLst>
          </p:cNvPr>
          <p:cNvGrpSpPr/>
          <p:nvPr/>
        </p:nvGrpSpPr>
        <p:grpSpPr>
          <a:xfrm>
            <a:off x="2056517" y="1566458"/>
            <a:ext cx="8896779" cy="5204102"/>
            <a:chOff x="1799187" y="1563958"/>
            <a:chExt cx="8896779" cy="5204102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84F61BA0-8C83-4C0F-A0F5-87B069F22119}"/>
                </a:ext>
              </a:extLst>
            </p:cNvPr>
            <p:cNvGrpSpPr/>
            <p:nvPr/>
          </p:nvGrpSpPr>
          <p:grpSpPr>
            <a:xfrm>
              <a:off x="1799187" y="1563958"/>
              <a:ext cx="8896779" cy="5204102"/>
              <a:chOff x="1799187" y="1563958"/>
              <a:chExt cx="8896779" cy="5204102"/>
            </a:xfrm>
          </p:grpSpPr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3C1BC34A-A06D-4C2D-880D-40193401250F}"/>
                  </a:ext>
                </a:extLst>
              </p:cNvPr>
              <p:cNvSpPr/>
              <p:nvPr/>
            </p:nvSpPr>
            <p:spPr>
              <a:xfrm>
                <a:off x="9956865" y="3838283"/>
                <a:ext cx="329785" cy="310180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9" name="Group 28">
                <a:extLst>
                  <a:ext uri="{FF2B5EF4-FFF2-40B4-BE49-F238E27FC236}">
                    <a16:creationId xmlns:a16="http://schemas.microsoft.com/office/drawing/2014/main" id="{B3BFFCBA-4178-486F-A137-0C43E51D1E70}"/>
                  </a:ext>
                </a:extLst>
              </p:cNvPr>
              <p:cNvGrpSpPr/>
              <p:nvPr/>
            </p:nvGrpSpPr>
            <p:grpSpPr>
              <a:xfrm>
                <a:off x="1799187" y="1563958"/>
                <a:ext cx="8896779" cy="5204102"/>
                <a:chOff x="2968122" y="2207923"/>
                <a:chExt cx="8896779" cy="5204102"/>
              </a:xfrm>
            </p:grpSpPr>
            <p:sp>
              <p:nvSpPr>
                <p:cNvPr id="30" name="Rectangle 29">
                  <a:extLst>
                    <a:ext uri="{FF2B5EF4-FFF2-40B4-BE49-F238E27FC236}">
                      <a16:creationId xmlns:a16="http://schemas.microsoft.com/office/drawing/2014/main" id="{108D2B3D-92EC-40D1-B332-C5429A1A33F5}"/>
                    </a:ext>
                  </a:extLst>
                </p:cNvPr>
                <p:cNvSpPr/>
                <p:nvPr/>
              </p:nvSpPr>
              <p:spPr>
                <a:xfrm>
                  <a:off x="11455585" y="2207923"/>
                  <a:ext cx="409316" cy="280219"/>
                </a:xfrm>
                <a:prstGeom prst="rect">
                  <a:avLst/>
                </a:prstGeom>
                <a:noFill/>
                <a:ln w="3810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" name="Rectangle 30">
                  <a:extLst>
                    <a:ext uri="{FF2B5EF4-FFF2-40B4-BE49-F238E27FC236}">
                      <a16:creationId xmlns:a16="http://schemas.microsoft.com/office/drawing/2014/main" id="{3E87B70C-2F05-4B01-ADAE-7793BD06651D}"/>
                    </a:ext>
                  </a:extLst>
                </p:cNvPr>
                <p:cNvSpPr/>
                <p:nvPr/>
              </p:nvSpPr>
              <p:spPr>
                <a:xfrm>
                  <a:off x="2968122" y="7101845"/>
                  <a:ext cx="326244" cy="310180"/>
                </a:xfrm>
                <a:prstGeom prst="rect">
                  <a:avLst/>
                </a:prstGeom>
                <a:noFill/>
                <a:ln w="38100">
                  <a:solidFill>
                    <a:srgbClr val="0000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EFA6B402-9216-4A51-A485-D011B1E731A7}"/>
                </a:ext>
              </a:extLst>
            </p:cNvPr>
            <p:cNvSpPr/>
            <p:nvPr/>
          </p:nvSpPr>
          <p:spPr>
            <a:xfrm>
              <a:off x="9164251" y="5102256"/>
              <a:ext cx="537184" cy="307680"/>
            </a:xfrm>
            <a:prstGeom prst="rect">
              <a:avLst/>
            </a:prstGeom>
            <a:noFill/>
            <a:ln w="3810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0AD7E9A5-004F-4CDA-B534-F6A572AF4A55}"/>
              </a:ext>
            </a:extLst>
          </p:cNvPr>
          <p:cNvGrpSpPr/>
          <p:nvPr/>
        </p:nvGrpSpPr>
        <p:grpSpPr>
          <a:xfrm>
            <a:off x="1715011" y="2746713"/>
            <a:ext cx="8732043" cy="4021346"/>
            <a:chOff x="1089911" y="2763644"/>
            <a:chExt cx="8732043" cy="4021346"/>
          </a:xfrm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D045BECA-66ED-4BBE-B5AF-1A0F329FC83A}"/>
                </a:ext>
              </a:extLst>
            </p:cNvPr>
            <p:cNvGrpSpPr/>
            <p:nvPr/>
          </p:nvGrpSpPr>
          <p:grpSpPr>
            <a:xfrm>
              <a:off x="1089911" y="2763644"/>
              <a:ext cx="6399446" cy="4021346"/>
              <a:chOff x="1089911" y="2763644"/>
              <a:chExt cx="6399446" cy="4021346"/>
            </a:xfrm>
          </p:grpSpPr>
          <p:grpSp>
            <p:nvGrpSpPr>
              <p:cNvPr id="37" name="Group 36">
                <a:extLst>
                  <a:ext uri="{FF2B5EF4-FFF2-40B4-BE49-F238E27FC236}">
                    <a16:creationId xmlns:a16="http://schemas.microsoft.com/office/drawing/2014/main" id="{9E5EBD5F-BF13-45EF-AD10-11206AE9665A}"/>
                  </a:ext>
                </a:extLst>
              </p:cNvPr>
              <p:cNvGrpSpPr/>
              <p:nvPr/>
            </p:nvGrpSpPr>
            <p:grpSpPr>
              <a:xfrm>
                <a:off x="1089911" y="4672851"/>
                <a:ext cx="6399446" cy="1646717"/>
                <a:chOff x="853310" y="3792300"/>
                <a:chExt cx="6399446" cy="1646717"/>
              </a:xfrm>
            </p:grpSpPr>
            <p:sp>
              <p:nvSpPr>
                <p:cNvPr id="42" name="Rectangle 41">
                  <a:extLst>
                    <a:ext uri="{FF2B5EF4-FFF2-40B4-BE49-F238E27FC236}">
                      <a16:creationId xmlns:a16="http://schemas.microsoft.com/office/drawing/2014/main" id="{B7FCB54B-00FF-4FB3-8E17-2C4A14D82CC2}"/>
                    </a:ext>
                  </a:extLst>
                </p:cNvPr>
                <p:cNvSpPr/>
                <p:nvPr/>
              </p:nvSpPr>
              <p:spPr>
                <a:xfrm>
                  <a:off x="853310" y="5128837"/>
                  <a:ext cx="326244" cy="310180"/>
                </a:xfrm>
                <a:prstGeom prst="rect">
                  <a:avLst/>
                </a:prstGeom>
                <a:noFill/>
                <a:ln w="3810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" name="Rectangle 42">
                  <a:extLst>
                    <a:ext uri="{FF2B5EF4-FFF2-40B4-BE49-F238E27FC236}">
                      <a16:creationId xmlns:a16="http://schemas.microsoft.com/office/drawing/2014/main" id="{A72AC3C7-AEFC-466E-9D2F-1E5A2AFC61A0}"/>
                    </a:ext>
                  </a:extLst>
                </p:cNvPr>
                <p:cNvSpPr/>
                <p:nvPr/>
              </p:nvSpPr>
              <p:spPr>
                <a:xfrm>
                  <a:off x="6922971" y="3792300"/>
                  <a:ext cx="329785" cy="310180"/>
                </a:xfrm>
                <a:prstGeom prst="rect">
                  <a:avLst/>
                </a:prstGeom>
                <a:noFill/>
                <a:ln w="3810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8" name="Group 37">
                <a:extLst>
                  <a:ext uri="{FF2B5EF4-FFF2-40B4-BE49-F238E27FC236}">
                    <a16:creationId xmlns:a16="http://schemas.microsoft.com/office/drawing/2014/main" id="{3C1B1FF9-2DDE-4415-BC33-DF23D8D87712}"/>
                  </a:ext>
                </a:extLst>
              </p:cNvPr>
              <p:cNvGrpSpPr/>
              <p:nvPr/>
            </p:nvGrpSpPr>
            <p:grpSpPr>
              <a:xfrm>
                <a:off x="1799186" y="2763644"/>
                <a:ext cx="4815964" cy="4021346"/>
                <a:chOff x="2968121" y="3407609"/>
                <a:chExt cx="4815964" cy="4021346"/>
              </a:xfrm>
            </p:grpSpPr>
            <p:sp>
              <p:nvSpPr>
                <p:cNvPr id="39" name="Rectangle 38">
                  <a:extLst>
                    <a:ext uri="{FF2B5EF4-FFF2-40B4-BE49-F238E27FC236}">
                      <a16:creationId xmlns:a16="http://schemas.microsoft.com/office/drawing/2014/main" id="{4C2EE48A-5D2E-457B-AF6D-DE63DEA36CD8}"/>
                    </a:ext>
                  </a:extLst>
                </p:cNvPr>
                <p:cNvSpPr/>
                <p:nvPr/>
              </p:nvSpPr>
              <p:spPr>
                <a:xfrm>
                  <a:off x="7352946" y="3407609"/>
                  <a:ext cx="431139" cy="287914"/>
                </a:xfrm>
                <a:prstGeom prst="rect">
                  <a:avLst/>
                </a:prstGeom>
                <a:noFill/>
                <a:ln w="38100">
                  <a:solidFill>
                    <a:srgbClr val="0000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" name="Rectangle 39">
                  <a:extLst>
                    <a:ext uri="{FF2B5EF4-FFF2-40B4-BE49-F238E27FC236}">
                      <a16:creationId xmlns:a16="http://schemas.microsoft.com/office/drawing/2014/main" id="{95E27B58-BF21-448F-A1B7-9A3B18FF86BD}"/>
                    </a:ext>
                  </a:extLst>
                </p:cNvPr>
                <p:cNvSpPr/>
                <p:nvPr/>
              </p:nvSpPr>
              <p:spPr>
                <a:xfrm>
                  <a:off x="2968121" y="7101844"/>
                  <a:ext cx="708657" cy="327111"/>
                </a:xfrm>
                <a:prstGeom prst="rect">
                  <a:avLst/>
                </a:prstGeom>
                <a:noFill/>
                <a:ln w="38100">
                  <a:solidFill>
                    <a:srgbClr val="0000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42F44575-6740-48EE-B71D-6D6C8C0AB30D}"/>
                </a:ext>
              </a:extLst>
            </p:cNvPr>
            <p:cNvSpPr/>
            <p:nvPr/>
          </p:nvSpPr>
          <p:spPr>
            <a:xfrm>
              <a:off x="9363517" y="5103067"/>
              <a:ext cx="458437" cy="307680"/>
            </a:xfrm>
            <a:prstGeom prst="rect">
              <a:avLst/>
            </a:prstGeom>
            <a:noFill/>
            <a:ln w="3810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E79A01F7-4974-6E76-9032-F659692B34FC}"/>
              </a:ext>
            </a:extLst>
          </p:cNvPr>
          <p:cNvGrpSpPr/>
          <p:nvPr/>
        </p:nvGrpSpPr>
        <p:grpSpPr>
          <a:xfrm>
            <a:off x="-16643" y="-26916"/>
            <a:ext cx="12208643" cy="2320319"/>
            <a:chOff x="-16643" y="-26916"/>
            <a:chExt cx="12208643" cy="2320319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77D3691C-5A89-543C-A552-C6808A2248E0}"/>
                </a:ext>
              </a:extLst>
            </p:cNvPr>
            <p:cNvSpPr/>
            <p:nvPr/>
          </p:nvSpPr>
          <p:spPr>
            <a:xfrm>
              <a:off x="-16643" y="1"/>
              <a:ext cx="5215261" cy="2293402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0642907-2D16-D741-BA8D-ECFDC14AA797}"/>
                </a:ext>
              </a:extLst>
            </p:cNvPr>
            <p:cNvSpPr/>
            <p:nvPr/>
          </p:nvSpPr>
          <p:spPr>
            <a:xfrm>
              <a:off x="5072743" y="-26916"/>
              <a:ext cx="7119257" cy="1166743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696325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315"/>
    </mc:Choice>
    <mc:Fallback xmlns="">
      <p:transition spd="slow" advTm="4131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0713014" y="5669280"/>
            <a:ext cx="1495073" cy="118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4023360" y="5374050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BF2FE4CF-B9E3-44FE-92B3-D106DE1AE8D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303634" y="1611408"/>
                <a:ext cx="6591322" cy="518244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sz="2100" dirty="0">
                    <a:solidFill>
                      <a:srgbClr val="0000FF"/>
                    </a:solidFill>
                  </a:rPr>
                  <a:t>An extract from the</a:t>
                </a:r>
                <a:r>
                  <a:rPr lang="en-GB" sz="2100" dirty="0">
                    <a:solidFill>
                      <a:srgbClr val="0000FF"/>
                    </a:solidFill>
                  </a:rPr>
                  <a:t> </a:t>
                </a:r>
                <a:r>
                  <a:rPr lang="en-GB" sz="2100" b="1" dirty="0">
                    <a:solidFill>
                      <a:srgbClr val="FF0000"/>
                    </a:solidFill>
                  </a:rPr>
                  <a:t>Binomial tables</a:t>
                </a:r>
                <a:r>
                  <a:rPr lang="en-GB" sz="2100" dirty="0">
                    <a:solidFill>
                      <a:srgbClr val="0000FF"/>
                    </a:solidFill>
                  </a:rPr>
                  <a:t>: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GB" sz="2100" dirty="0">
                  <a:solidFill>
                    <a:srgbClr val="0000FF"/>
                  </a:solidFill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GB" sz="2100" dirty="0">
                  <a:solidFill>
                    <a:srgbClr val="0000FF"/>
                  </a:solidFill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GB" sz="2100" dirty="0">
                  <a:solidFill>
                    <a:srgbClr val="0000FF"/>
                  </a:solidFill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GB" sz="2100" dirty="0">
                  <a:solidFill>
                    <a:srgbClr val="0000FF"/>
                  </a:solidFill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GB" sz="2100" dirty="0">
                  <a:solidFill>
                    <a:srgbClr val="0000FF"/>
                  </a:solidFill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GB" sz="2100" dirty="0">
                  <a:solidFill>
                    <a:srgbClr val="0000FF"/>
                  </a:solidFill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GB" sz="2100" dirty="0">
                    <a:solidFill>
                      <a:srgbClr val="0000FF"/>
                    </a:solidFill>
                  </a:rPr>
                  <a:t>Using the extract from the Binomial table (above), find </a:t>
                </a:r>
                <a14:m>
                  <m:oMath xmlns:m="http://schemas.openxmlformats.org/officeDocument/2006/math">
                    <m:r>
                      <a:rPr lang="en-US" sz="2100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100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1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100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1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2100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100" dirty="0">
                    <a:solidFill>
                      <a:srgbClr val="FF0000"/>
                    </a:solidFill>
                  </a:rPr>
                  <a:t> </a:t>
                </a:r>
                <a:r>
                  <a:rPr lang="en-GB" sz="2100" dirty="0">
                    <a:solidFill>
                      <a:srgbClr val="0000FF"/>
                    </a:solidFill>
                  </a:rPr>
                  <a:t>for the Binomial distribution </a:t>
                </a:r>
                <a14:m>
                  <m:oMath xmlns:m="http://schemas.openxmlformats.org/officeDocument/2006/math">
                    <m:r>
                      <a:rPr lang="en-US" sz="2100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100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n-US" sz="2100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100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(5,0.2)</m:t>
                    </m:r>
                  </m:oMath>
                </a14:m>
                <a:r>
                  <a:rPr lang="en-GB" sz="2100" dirty="0">
                    <a:solidFill>
                      <a:srgbClr val="0000FF"/>
                    </a:solidFill>
                  </a:rPr>
                  <a:t>.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GB" sz="21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BF2FE4CF-B9E3-44FE-92B3-D106DE1AE8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3634" y="1611408"/>
                <a:ext cx="6591322" cy="5182445"/>
              </a:xfrm>
              <a:prstGeom prst="rect">
                <a:avLst/>
              </a:prstGeom>
              <a:blipFill>
                <a:blip r:embed="rId6"/>
                <a:stretch>
                  <a:fillRect l="-1110" t="-12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 rot="-360000">
            <a:off x="39920" y="867051"/>
            <a:ext cx="5317077" cy="1042492"/>
          </a:xfrm>
        </p:spPr>
        <p:txBody>
          <a:bodyPr>
            <a:normAutofit/>
          </a:bodyPr>
          <a:lstStyle/>
          <a:p>
            <a:r>
              <a:rPr lang="en-GB" sz="2900" dirty="0"/>
              <a:t>The Binomial Distribution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5"/>
          </p:nvPr>
        </p:nvSpPr>
        <p:spPr>
          <a:xfrm>
            <a:off x="5349666" y="451447"/>
            <a:ext cx="6786280" cy="608561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CUMULATIVE PROBABILITIES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idx="13"/>
          </p:nvPr>
        </p:nvSpPr>
        <p:spPr>
          <a:xfrm>
            <a:off x="5303634" y="963700"/>
            <a:ext cx="6591322" cy="600075"/>
          </a:xfrm>
        </p:spPr>
        <p:txBody>
          <a:bodyPr>
            <a:normAutofit/>
          </a:bodyPr>
          <a:lstStyle/>
          <a:p>
            <a:r>
              <a:rPr lang="en-GB" dirty="0"/>
              <a:t>Binomial Tables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2"/>
              <p:cNvSpPr>
                <a:spLocks noGrp="1"/>
              </p:cNvSpPr>
              <p:nvPr>
                <p:ph sz="half" idx="2"/>
              </p:nvPr>
            </p:nvSpPr>
            <p:spPr>
              <a:xfrm>
                <a:off x="322438" y="2396701"/>
                <a:ext cx="4341059" cy="4213654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GB" sz="2300" dirty="0">
                    <a:solidFill>
                      <a:srgbClr val="0000FF"/>
                    </a:solidFill>
                  </a:rPr>
                  <a:t>For a random variable </a:t>
                </a:r>
                <a14:m>
                  <m:oMath xmlns:m="http://schemas.openxmlformats.org/officeDocument/2006/math">
                    <m:r>
                      <a:rPr lang="en-GB" sz="23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GB" sz="2300" dirty="0">
                    <a:solidFill>
                      <a:srgbClr val="0000FF"/>
                    </a:solidFill>
                  </a:rPr>
                  <a:t> a </a:t>
                </a:r>
                <a:r>
                  <a:rPr lang="en-GB" sz="2300" b="1" dirty="0">
                    <a:solidFill>
                      <a:srgbClr val="FF0000"/>
                    </a:solidFill>
                  </a:rPr>
                  <a:t>cumulative probability function</a:t>
                </a:r>
                <a:r>
                  <a:rPr lang="en-GB" sz="2300" dirty="0">
                    <a:solidFill>
                      <a:srgbClr val="0000FF"/>
                    </a:solidFill>
                  </a:rPr>
                  <a:t> gives the sum of all the individual probabilities up to and including the given value of </a:t>
                </a:r>
                <a14:m>
                  <m:oMath xmlns:m="http://schemas.openxmlformats.org/officeDocument/2006/math">
                    <m:r>
                      <a:rPr lang="en-US" sz="23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300" dirty="0">
                    <a:solidFill>
                      <a:srgbClr val="0000FF"/>
                    </a:solidFill>
                  </a:rPr>
                  <a:t> in the calculation for </a:t>
                </a:r>
                <a14:m>
                  <m:oMath xmlns:m="http://schemas.openxmlformats.org/officeDocument/2006/math">
                    <m:r>
                      <a:rPr lang="en-US" sz="23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3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3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3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3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3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300" dirty="0">
                    <a:solidFill>
                      <a:srgbClr val="0000FF"/>
                    </a:solidFill>
                  </a:rPr>
                  <a:t>.</a:t>
                </a:r>
              </a:p>
              <a:p>
                <a:pPr marL="0" indent="0">
                  <a:buNone/>
                </a:pPr>
                <a:endParaRPr lang="en-GB" sz="2300" dirty="0">
                  <a:solidFill>
                    <a:srgbClr val="0000FF"/>
                  </a:solidFill>
                </a:endParaRPr>
              </a:p>
              <a:p>
                <a:pPr marL="0" indent="0">
                  <a:buNone/>
                </a:pPr>
                <a:r>
                  <a:rPr lang="en-GB" sz="2300" dirty="0">
                    <a:solidFill>
                      <a:srgbClr val="0000FF"/>
                    </a:solidFill>
                  </a:rPr>
                  <a:t>For the </a:t>
                </a:r>
                <a:r>
                  <a:rPr lang="en-GB" sz="2300" b="1" dirty="0">
                    <a:solidFill>
                      <a:srgbClr val="FF0000"/>
                    </a:solidFill>
                  </a:rPr>
                  <a:t>Binomial distribution </a:t>
                </a:r>
                <a14:m>
                  <m:oMath xmlns:m="http://schemas.openxmlformats.org/officeDocument/2006/math">
                    <m:r>
                      <a:rPr lang="en-US" sz="23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𝑿</m:t>
                    </m:r>
                    <m:r>
                      <a:rPr lang="en-US" sz="23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n-US" sz="23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US" sz="23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3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sz="23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3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US" sz="23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300" dirty="0">
                    <a:solidFill>
                      <a:srgbClr val="0000FF"/>
                    </a:solidFill>
                  </a:rPr>
                  <a:t> we can find </a:t>
                </a:r>
                <a14:m>
                  <m:oMath xmlns:m="http://schemas.openxmlformats.org/officeDocument/2006/math">
                    <m:r>
                      <a:rPr lang="en-US" sz="23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𝑷</m:t>
                    </m:r>
                    <m:r>
                      <a:rPr lang="en-US" sz="23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3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𝑿</m:t>
                    </m:r>
                    <m:r>
                      <a:rPr lang="en-US" sz="23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3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3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300" b="1" dirty="0">
                    <a:solidFill>
                      <a:srgbClr val="FF0000"/>
                    </a:solidFill>
                  </a:rPr>
                  <a:t> </a:t>
                </a:r>
                <a:r>
                  <a:rPr lang="en-GB" sz="2300" dirty="0">
                    <a:solidFill>
                      <a:srgbClr val="0000FF"/>
                    </a:solidFill>
                  </a:rPr>
                  <a:t>using different sources including calculators or tables for various values of </a:t>
                </a:r>
                <a14:m>
                  <m:oMath xmlns:m="http://schemas.openxmlformats.org/officeDocument/2006/math">
                    <m:r>
                      <a:rPr lang="en-US" sz="23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sz="2300" dirty="0">
                    <a:solidFill>
                      <a:srgbClr val="0000FF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3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GB" sz="2300" dirty="0">
                    <a:solidFill>
                      <a:srgbClr val="0000FF"/>
                    </a:solidFill>
                  </a:rPr>
                  <a:t>.</a:t>
                </a:r>
              </a:p>
              <a:p>
                <a:endParaRPr lang="en-GB" sz="23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1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322438" y="2396701"/>
                <a:ext cx="4341059" cy="4213654"/>
              </a:xfrm>
              <a:blipFill>
                <a:blip r:embed="rId7"/>
                <a:stretch>
                  <a:fillRect l="-2107" t="-1881" r="-2388" b="-1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 Placeholder 1"/>
          <p:cNvSpPr txBox="1">
            <a:spLocks/>
          </p:cNvSpPr>
          <p:nvPr/>
        </p:nvSpPr>
        <p:spPr>
          <a:xfrm>
            <a:off x="5303634" y="3903453"/>
            <a:ext cx="4593600" cy="6000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500" b="1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/>
              <a:t>Example 1a</a:t>
            </a:r>
          </a:p>
        </p:txBody>
      </p:sp>
      <p:sp>
        <p:nvSpPr>
          <p:cNvPr id="13" name="Text Placeholder 1">
            <a:extLst>
              <a:ext uri="{FF2B5EF4-FFF2-40B4-BE49-F238E27FC236}">
                <a16:creationId xmlns:a16="http://schemas.microsoft.com/office/drawing/2014/main" id="{F491694B-0614-4C51-95DD-BF454692DD21}"/>
              </a:ext>
            </a:extLst>
          </p:cNvPr>
          <p:cNvSpPr txBox="1">
            <a:spLocks/>
          </p:cNvSpPr>
          <p:nvPr/>
        </p:nvSpPr>
        <p:spPr>
          <a:xfrm>
            <a:off x="5303634" y="5074012"/>
            <a:ext cx="4593600" cy="6000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500" b="1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/>
              <a:t>Solution Example 1a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4" name="Table 13">
                <a:extLst>
                  <a:ext uri="{FF2B5EF4-FFF2-40B4-BE49-F238E27FC236}">
                    <a16:creationId xmlns:a16="http://schemas.microsoft.com/office/drawing/2014/main" id="{51661999-C551-46BC-82FA-08E661DF737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74615886"/>
                  </p:ext>
                </p:extLst>
              </p:nvPr>
            </p:nvGraphicFramePr>
            <p:xfrm>
              <a:off x="5396919" y="2076028"/>
              <a:ext cx="6299736" cy="1560195"/>
            </p:xfrm>
            <a:graphic>
              <a:graphicData uri="http://schemas.openxmlformats.org/drawingml/2006/table">
                <a:tbl>
                  <a:tblPr>
                    <a:tableStyleId>{793D81CF-94F2-401A-BA57-92F5A7B2D0C5}</a:tableStyleId>
                  </a:tblPr>
                  <a:tblGrid>
                    <a:gridCol w="787467">
                      <a:extLst>
                        <a:ext uri="{9D8B030D-6E8A-4147-A177-3AD203B41FA5}">
                          <a16:colId xmlns:a16="http://schemas.microsoft.com/office/drawing/2014/main" val="3358226172"/>
                        </a:ext>
                      </a:extLst>
                    </a:gridCol>
                    <a:gridCol w="787467">
                      <a:extLst>
                        <a:ext uri="{9D8B030D-6E8A-4147-A177-3AD203B41FA5}">
                          <a16:colId xmlns:a16="http://schemas.microsoft.com/office/drawing/2014/main" val="4272879598"/>
                        </a:ext>
                      </a:extLst>
                    </a:gridCol>
                    <a:gridCol w="787467">
                      <a:extLst>
                        <a:ext uri="{9D8B030D-6E8A-4147-A177-3AD203B41FA5}">
                          <a16:colId xmlns:a16="http://schemas.microsoft.com/office/drawing/2014/main" val="2519824135"/>
                        </a:ext>
                      </a:extLst>
                    </a:gridCol>
                    <a:gridCol w="787467">
                      <a:extLst>
                        <a:ext uri="{9D8B030D-6E8A-4147-A177-3AD203B41FA5}">
                          <a16:colId xmlns:a16="http://schemas.microsoft.com/office/drawing/2014/main" val="3618198041"/>
                        </a:ext>
                      </a:extLst>
                    </a:gridCol>
                    <a:gridCol w="787467">
                      <a:extLst>
                        <a:ext uri="{9D8B030D-6E8A-4147-A177-3AD203B41FA5}">
                          <a16:colId xmlns:a16="http://schemas.microsoft.com/office/drawing/2014/main" val="2776436154"/>
                        </a:ext>
                      </a:extLst>
                    </a:gridCol>
                    <a:gridCol w="787467">
                      <a:extLst>
                        <a:ext uri="{9D8B030D-6E8A-4147-A177-3AD203B41FA5}">
                          <a16:colId xmlns:a16="http://schemas.microsoft.com/office/drawing/2014/main" val="4128287280"/>
                        </a:ext>
                      </a:extLst>
                    </a:gridCol>
                    <a:gridCol w="787467">
                      <a:extLst>
                        <a:ext uri="{9D8B030D-6E8A-4147-A177-3AD203B41FA5}">
                          <a16:colId xmlns:a16="http://schemas.microsoft.com/office/drawing/2014/main" val="3028451333"/>
                        </a:ext>
                      </a:extLst>
                    </a:gridCol>
                    <a:gridCol w="787467">
                      <a:extLst>
                        <a:ext uri="{9D8B030D-6E8A-4147-A177-3AD203B41FA5}">
                          <a16:colId xmlns:a16="http://schemas.microsoft.com/office/drawing/2014/main" val="764380950"/>
                        </a:ext>
                      </a:extLst>
                    </a:gridCol>
                  </a:tblGrid>
                  <a:tr h="190500">
                    <a:tc>
                      <a:txBody>
                        <a:bodyPr/>
                        <a:lstStyle/>
                        <a:p>
                          <a:pPr algn="r" fontAlgn="b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1" i="1" u="none" strike="noStrike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en-US" sz="14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14:m>
                            <m:oMath xmlns:m="http://schemas.openxmlformats.org/officeDocument/2006/math">
                              <m:r>
                                <a:rPr lang="en-US" sz="1400" b="1" i="1" u="none" strike="noStrike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𝒑</m:t>
                              </m:r>
                              <m:r>
                                <a:rPr lang="en-US" sz="1400" b="1" i="1" u="none" strike="noStrike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=</m:t>
                              </m:r>
                            </m:oMath>
                          </a14:m>
                          <a:r>
                            <a:rPr lang="en-US" sz="1400" b="1" i="1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</a:t>
                          </a: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1" i="1" u="none" strike="noStrike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𝟎</m:t>
                                </m:r>
                                <m:r>
                                  <a:rPr lang="en-US" sz="1400" b="1" i="1" u="none" strike="noStrike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.</m:t>
                                </m:r>
                                <m:r>
                                  <a:rPr lang="en-US" sz="1400" b="1" i="1" u="none" strike="noStrike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𝟎𝟓</m:t>
                                </m:r>
                              </m:oMath>
                            </m:oMathPara>
                          </a14:m>
                          <a:endParaRPr lang="en-US" sz="14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1" i="1" u="none" strike="noStrike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𝟎</m:t>
                                </m:r>
                                <m:r>
                                  <a:rPr lang="en-US" sz="1400" b="1" i="1" u="none" strike="noStrike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.</m:t>
                                </m:r>
                                <m:r>
                                  <a:rPr lang="en-US" sz="1400" b="1" i="1" u="none" strike="noStrike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en-US" sz="14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1" i="1" u="none" strike="noStrike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𝟎</m:t>
                                </m:r>
                                <m:r>
                                  <a:rPr lang="en-US" sz="1400" b="1" i="1" u="none" strike="noStrike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.</m:t>
                                </m:r>
                                <m:r>
                                  <a:rPr lang="en-US" sz="1400" b="1" i="1" u="none" strike="noStrike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𝟏𝟓</m:t>
                                </m:r>
                              </m:oMath>
                            </m:oMathPara>
                          </a14:m>
                          <a:endParaRPr lang="en-US" sz="14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1" i="1" u="none" strike="noStrike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𝟎</m:t>
                                </m:r>
                                <m:r>
                                  <a:rPr lang="en-US" sz="1400" b="1" i="1" u="none" strike="noStrike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.</m:t>
                                </m:r>
                                <m:r>
                                  <a:rPr lang="en-US" sz="1400" b="1" i="1" u="none" strike="noStrike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𝟐</m:t>
                                </m:r>
                              </m:oMath>
                            </m:oMathPara>
                          </a14:m>
                          <a:endParaRPr lang="en-US" sz="14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1" i="1" u="none" strike="noStrike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𝟎</m:t>
                                </m:r>
                                <m:r>
                                  <a:rPr lang="en-US" sz="1400" b="1" i="1" u="none" strike="noStrike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.</m:t>
                                </m:r>
                                <m:r>
                                  <a:rPr lang="en-US" sz="1400" b="1" i="1" u="none" strike="noStrike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𝟐𝟓</m:t>
                                </m:r>
                              </m:oMath>
                            </m:oMathPara>
                          </a14:m>
                          <a:endParaRPr lang="en-US" sz="14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1" i="1" u="none" strike="noStrike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𝟎</m:t>
                                </m:r>
                                <m:r>
                                  <a:rPr lang="en-US" sz="1400" b="1" i="1" u="none" strike="noStrike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.</m:t>
                                </m:r>
                                <m:r>
                                  <a:rPr lang="en-US" sz="1400" b="1" i="1" u="none" strike="noStrike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𝟑</m:t>
                                </m:r>
                              </m:oMath>
                            </m:oMathPara>
                          </a14:m>
                          <a:endParaRPr lang="en-US" sz="14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293932089"/>
                      </a:ext>
                    </a:extLst>
                  </a:tr>
                  <a:tr h="190500">
                    <a:tc>
                      <a:txBody>
                        <a:bodyPr/>
                        <a:lstStyle/>
                        <a:p>
                          <a:pPr algn="r" fontAlgn="b"/>
                          <a14:m>
                            <m:oMath xmlns:m="http://schemas.openxmlformats.org/officeDocument/2006/math">
                              <m:r>
                                <a:rPr lang="en-US" sz="1400" b="1" i="1" u="none" strike="noStrike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𝒏</m:t>
                              </m:r>
                              <m:r>
                                <a:rPr lang="en-US" sz="1400" b="1" i="1" u="none" strike="noStrike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=</m:t>
                              </m:r>
                              <m:r>
                                <a:rPr lang="en-US" sz="1400" b="1" i="1" u="none" strike="noStrike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𝟓</m:t>
                              </m:r>
                            </m:oMath>
                          </a14:m>
                          <a:r>
                            <a:rPr lang="en-US" sz="1400" b="1" i="1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14:m>
                            <m:oMath xmlns:m="http://schemas.openxmlformats.org/officeDocument/2006/math">
                              <m:r>
                                <a:rPr lang="en-US" sz="1400" b="1" i="1" u="none" strike="noStrike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𝒙</m:t>
                              </m:r>
                              <m:r>
                                <a:rPr lang="en-US" sz="1400" b="1" i="1" u="none" strike="noStrike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=</m:t>
                              </m:r>
                              <m:r>
                                <a:rPr lang="en-US" sz="1400" b="1" i="1" u="none" strike="noStrike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𝟎</m:t>
                              </m:r>
                            </m:oMath>
                          </a14:m>
                          <a:r>
                            <a:rPr lang="en-US" sz="1400" b="1" i="1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</a:t>
                          </a: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40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0.77378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40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0.59049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40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0.44371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40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0.32768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40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0.23730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40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0.16807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98659158"/>
                      </a:ext>
                    </a:extLst>
                  </a:tr>
                  <a:tr h="190500">
                    <a:tc>
                      <a:txBody>
                        <a:bodyPr/>
                        <a:lstStyle/>
                        <a:p>
                          <a:pPr algn="r" fontAlgn="b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1" i="1" u="none" strike="noStrike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en-US" sz="14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14:m>
                            <m:oMath xmlns:m="http://schemas.openxmlformats.org/officeDocument/2006/math">
                              <m:r>
                                <a:rPr lang="en-US" sz="1400" b="1" i="1" u="none" strike="noStrike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𝟏</m:t>
                              </m:r>
                            </m:oMath>
                          </a14:m>
                          <a:r>
                            <a:rPr lang="en-US" sz="140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</a:t>
                          </a: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40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0.97741</a:t>
                          </a:r>
                          <a:endParaRPr lang="en-US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40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0.91854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40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0.83521</a:t>
                          </a:r>
                          <a:endParaRPr lang="en-US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40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0.73728</a:t>
                          </a:r>
                          <a:endParaRPr lang="en-US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40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0.63281</a:t>
                          </a:r>
                          <a:endParaRPr lang="en-US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40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0.52822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862389881"/>
                      </a:ext>
                    </a:extLst>
                  </a:tr>
                  <a:tr h="190500">
                    <a:tc>
                      <a:txBody>
                        <a:bodyPr/>
                        <a:lstStyle/>
                        <a:p>
                          <a:pPr algn="r" fontAlgn="b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1" i="1" u="none" strike="noStrike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en-US" sz="14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14:m>
                            <m:oMath xmlns:m="http://schemas.openxmlformats.org/officeDocument/2006/math">
                              <m:r>
                                <a:rPr lang="en-US" sz="1400" b="1" i="1" u="none" strike="noStrike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𝟐</m:t>
                              </m:r>
                            </m:oMath>
                          </a14:m>
                          <a:r>
                            <a:rPr lang="en-US" sz="140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</a:t>
                          </a: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40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0.99884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40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0.99144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40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0.97339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40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0.94208</a:t>
                          </a:r>
                          <a:endParaRPr lang="en-US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40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0.89648</a:t>
                          </a:r>
                          <a:endParaRPr lang="en-US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40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0.83692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4192317119"/>
                      </a:ext>
                    </a:extLst>
                  </a:tr>
                  <a:tr h="190500">
                    <a:tc>
                      <a:txBody>
                        <a:bodyPr/>
                        <a:lstStyle/>
                        <a:p>
                          <a:pPr algn="r" fontAlgn="b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1" i="1" u="none" strike="noStrike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en-US" sz="14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14:m>
                            <m:oMath xmlns:m="http://schemas.openxmlformats.org/officeDocument/2006/math">
                              <m:r>
                                <a:rPr lang="en-US" sz="1400" b="1" i="1" u="none" strike="noStrike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𝟑</m:t>
                              </m:r>
                            </m:oMath>
                          </a14:m>
                          <a:r>
                            <a:rPr lang="en-US" sz="140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</a:t>
                          </a: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40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0.99997</a:t>
                          </a:r>
                          <a:endParaRPr lang="en-US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40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0.99954</a:t>
                          </a:r>
                          <a:endParaRPr lang="en-US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40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0.99777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40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0.99328</a:t>
                          </a:r>
                          <a:endParaRPr lang="en-US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40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0.98438</a:t>
                          </a:r>
                          <a:endParaRPr lang="en-US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40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0.96922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951353125"/>
                      </a:ext>
                    </a:extLst>
                  </a:tr>
                  <a:tr h="190500">
                    <a:tc>
                      <a:txBody>
                        <a:bodyPr/>
                        <a:lstStyle/>
                        <a:p>
                          <a:pPr algn="r" fontAlgn="b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1" i="1" u="none" strike="noStrike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en-US" sz="14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14:m>
                            <m:oMath xmlns:m="http://schemas.openxmlformats.org/officeDocument/2006/math">
                              <m:r>
                                <a:rPr lang="en-US" sz="1400" b="1" i="1" u="none" strike="noStrike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𝟒</m:t>
                              </m:r>
                            </m:oMath>
                          </a14:m>
                          <a:r>
                            <a:rPr lang="en-US" sz="140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</a:t>
                          </a: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40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1.00000</a:t>
                          </a:r>
                          <a:endParaRPr lang="en-US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40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0.99999</a:t>
                          </a:r>
                          <a:endParaRPr lang="en-US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40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0.99992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40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0.99968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40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0.99902</a:t>
                          </a:r>
                          <a:endParaRPr lang="en-US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40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0.99757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609938324"/>
                      </a:ext>
                    </a:extLst>
                  </a:tr>
                  <a:tr h="190500">
                    <a:tc>
                      <a:txBody>
                        <a:bodyPr/>
                        <a:lstStyle/>
                        <a:p>
                          <a:pPr algn="r" fontAlgn="b"/>
                          <a14:m>
                            <m:oMath xmlns:m="http://schemas.openxmlformats.org/officeDocument/2006/math">
                              <m:r>
                                <a:rPr lang="en-US" sz="1400" b="1" i="1" u="none" strike="noStrike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𝒏</m:t>
                              </m:r>
                              <m:r>
                                <a:rPr lang="en-US" sz="1400" b="1" i="1" u="none" strike="noStrike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=</m:t>
                              </m:r>
                              <m:r>
                                <a:rPr lang="en-US" sz="1400" b="1" i="1" u="none" strike="noStrike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𝟔</m:t>
                              </m:r>
                            </m:oMath>
                          </a14:m>
                          <a:r>
                            <a:rPr lang="en-US" sz="1400" b="1" i="1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14:m>
                            <m:oMath xmlns:m="http://schemas.openxmlformats.org/officeDocument/2006/math">
                              <m:r>
                                <a:rPr lang="en-US" sz="1400" b="1" i="1" u="none" strike="noStrike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𝒙</m:t>
                              </m:r>
                              <m:r>
                                <a:rPr lang="en-US" sz="1400" b="1" i="1" u="none" strike="noStrike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=</m:t>
                              </m:r>
                              <m:r>
                                <a:rPr lang="en-US" sz="1400" b="1" i="1" u="none" strike="noStrike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𝟎</m:t>
                              </m:r>
                            </m:oMath>
                          </a14:m>
                          <a:r>
                            <a:rPr lang="en-US" sz="1400" b="1" i="1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</a:t>
                          </a: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40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0.73509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40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0.53144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40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0.37715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40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0.26214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40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0.17798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40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0.11765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6623566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4" name="Table 13">
                <a:extLst>
                  <a:ext uri="{FF2B5EF4-FFF2-40B4-BE49-F238E27FC236}">
                    <a16:creationId xmlns:a16="http://schemas.microsoft.com/office/drawing/2014/main" id="{51661999-C551-46BC-82FA-08E661DF737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74615886"/>
                  </p:ext>
                </p:extLst>
              </p:nvPr>
            </p:nvGraphicFramePr>
            <p:xfrm>
              <a:off x="5396919" y="2076028"/>
              <a:ext cx="6299736" cy="1560195"/>
            </p:xfrm>
            <a:graphic>
              <a:graphicData uri="http://schemas.openxmlformats.org/drawingml/2006/table">
                <a:tbl>
                  <a:tblPr>
                    <a:tableStyleId>{793D81CF-94F2-401A-BA57-92F5A7B2D0C5}</a:tableStyleId>
                  </a:tblPr>
                  <a:tblGrid>
                    <a:gridCol w="787467">
                      <a:extLst>
                        <a:ext uri="{9D8B030D-6E8A-4147-A177-3AD203B41FA5}">
                          <a16:colId xmlns:a16="http://schemas.microsoft.com/office/drawing/2014/main" val="3358226172"/>
                        </a:ext>
                      </a:extLst>
                    </a:gridCol>
                    <a:gridCol w="787467">
                      <a:extLst>
                        <a:ext uri="{9D8B030D-6E8A-4147-A177-3AD203B41FA5}">
                          <a16:colId xmlns:a16="http://schemas.microsoft.com/office/drawing/2014/main" val="4272879598"/>
                        </a:ext>
                      </a:extLst>
                    </a:gridCol>
                    <a:gridCol w="787467">
                      <a:extLst>
                        <a:ext uri="{9D8B030D-6E8A-4147-A177-3AD203B41FA5}">
                          <a16:colId xmlns:a16="http://schemas.microsoft.com/office/drawing/2014/main" val="2519824135"/>
                        </a:ext>
                      </a:extLst>
                    </a:gridCol>
                    <a:gridCol w="787467">
                      <a:extLst>
                        <a:ext uri="{9D8B030D-6E8A-4147-A177-3AD203B41FA5}">
                          <a16:colId xmlns:a16="http://schemas.microsoft.com/office/drawing/2014/main" val="3618198041"/>
                        </a:ext>
                      </a:extLst>
                    </a:gridCol>
                    <a:gridCol w="787467">
                      <a:extLst>
                        <a:ext uri="{9D8B030D-6E8A-4147-A177-3AD203B41FA5}">
                          <a16:colId xmlns:a16="http://schemas.microsoft.com/office/drawing/2014/main" val="2776436154"/>
                        </a:ext>
                      </a:extLst>
                    </a:gridCol>
                    <a:gridCol w="787467">
                      <a:extLst>
                        <a:ext uri="{9D8B030D-6E8A-4147-A177-3AD203B41FA5}">
                          <a16:colId xmlns:a16="http://schemas.microsoft.com/office/drawing/2014/main" val="4128287280"/>
                        </a:ext>
                      </a:extLst>
                    </a:gridCol>
                    <a:gridCol w="787467">
                      <a:extLst>
                        <a:ext uri="{9D8B030D-6E8A-4147-A177-3AD203B41FA5}">
                          <a16:colId xmlns:a16="http://schemas.microsoft.com/office/drawing/2014/main" val="3028451333"/>
                        </a:ext>
                      </a:extLst>
                    </a:gridCol>
                    <a:gridCol w="787467">
                      <a:extLst>
                        <a:ext uri="{9D8B030D-6E8A-4147-A177-3AD203B41FA5}">
                          <a16:colId xmlns:a16="http://schemas.microsoft.com/office/drawing/2014/main" val="764380950"/>
                        </a:ext>
                      </a:extLst>
                    </a:gridCol>
                  </a:tblGrid>
                  <a:tr h="22288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8"/>
                          <a:stretch>
                            <a:fillRect l="-775" t="-2703" r="-702326" b="-6405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8"/>
                          <a:stretch>
                            <a:fillRect l="-100000" t="-2703" r="-596923" b="-6405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8"/>
                          <a:stretch>
                            <a:fillRect l="-201550" t="-2703" r="-501550" b="-6405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8"/>
                          <a:stretch>
                            <a:fillRect l="-301550" t="-2703" r="-401550" b="-6405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8"/>
                          <a:stretch>
                            <a:fillRect l="-401550" t="-2703" r="-301550" b="-6405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8"/>
                          <a:stretch>
                            <a:fillRect l="-497692" t="-2703" r="-199231" b="-6405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8"/>
                          <a:stretch>
                            <a:fillRect l="-602326" t="-2703" r="-100775" b="-6405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8"/>
                          <a:stretch>
                            <a:fillRect l="-702326" t="-2703" r="-775" b="-64054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93932089"/>
                      </a:ext>
                    </a:extLst>
                  </a:tr>
                  <a:tr h="22288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8"/>
                          <a:stretch>
                            <a:fillRect l="-775" t="-105556" r="-702326" b="-55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8"/>
                          <a:stretch>
                            <a:fillRect l="-100000" t="-105556" r="-596923" b="-55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40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0.77378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40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0.59049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40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0.44371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40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0.32768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40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0.23730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40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0.16807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98659158"/>
                      </a:ext>
                    </a:extLst>
                  </a:tr>
                  <a:tr h="22288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8"/>
                          <a:stretch>
                            <a:fillRect l="-775" t="-200000" r="-702326" b="-4432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8"/>
                          <a:stretch>
                            <a:fillRect l="-100000" t="-200000" r="-596923" b="-4432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40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0.97741</a:t>
                          </a:r>
                          <a:endParaRPr lang="en-US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40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0.91854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40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0.83521</a:t>
                          </a:r>
                          <a:endParaRPr lang="en-US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40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0.73728</a:t>
                          </a:r>
                          <a:endParaRPr lang="en-US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40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0.63281</a:t>
                          </a:r>
                          <a:endParaRPr lang="en-US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40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0.52822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862389881"/>
                      </a:ext>
                    </a:extLst>
                  </a:tr>
                  <a:tr h="22288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8"/>
                          <a:stretch>
                            <a:fillRect l="-775" t="-300000" r="-702326" b="-3432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8"/>
                          <a:stretch>
                            <a:fillRect l="-100000" t="-300000" r="-596923" b="-3432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40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0.99884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40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0.99144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40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0.97339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40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0.94208</a:t>
                          </a:r>
                          <a:endParaRPr lang="en-US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40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0.89648</a:t>
                          </a:r>
                          <a:endParaRPr lang="en-US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40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0.83692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4192317119"/>
                      </a:ext>
                    </a:extLst>
                  </a:tr>
                  <a:tr h="22288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8"/>
                          <a:stretch>
                            <a:fillRect l="-775" t="-400000" r="-702326" b="-2432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8"/>
                          <a:stretch>
                            <a:fillRect l="-100000" t="-400000" r="-596923" b="-2432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40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0.99997</a:t>
                          </a:r>
                          <a:endParaRPr lang="en-US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40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0.99954</a:t>
                          </a:r>
                          <a:endParaRPr lang="en-US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40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0.99777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40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0.99328</a:t>
                          </a:r>
                          <a:endParaRPr lang="en-US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40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0.98438</a:t>
                          </a:r>
                          <a:endParaRPr lang="en-US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40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0.96922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951353125"/>
                      </a:ext>
                    </a:extLst>
                  </a:tr>
                  <a:tr h="22288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8"/>
                          <a:stretch>
                            <a:fillRect l="-775" t="-513889" r="-702326" b="-15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8"/>
                          <a:stretch>
                            <a:fillRect l="-100000" t="-513889" r="-596923" b="-15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40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1.00000</a:t>
                          </a:r>
                          <a:endParaRPr lang="en-US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40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0.99999</a:t>
                          </a:r>
                          <a:endParaRPr lang="en-US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40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0.99992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40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0.99968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40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0.99902</a:t>
                          </a:r>
                          <a:endParaRPr lang="en-US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40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0.99757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609938324"/>
                      </a:ext>
                    </a:extLst>
                  </a:tr>
                  <a:tr h="22288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8"/>
                          <a:stretch>
                            <a:fillRect l="-775" t="-597297" r="-702326" b="-459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8"/>
                          <a:stretch>
                            <a:fillRect l="-100000" t="-597297" r="-596923" b="-459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40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0.73509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40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0.53144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40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0.37715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40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0.26214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40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0.17798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40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0.11765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662356604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2" name="Group 1">
            <a:extLst>
              <a:ext uri="{FF2B5EF4-FFF2-40B4-BE49-F238E27FC236}">
                <a16:creationId xmlns:a16="http://schemas.microsoft.com/office/drawing/2014/main" id="{518A485F-5AEC-0D1B-2D45-F68FF5417A19}"/>
              </a:ext>
            </a:extLst>
          </p:cNvPr>
          <p:cNvGrpSpPr/>
          <p:nvPr/>
        </p:nvGrpSpPr>
        <p:grpSpPr>
          <a:xfrm>
            <a:off x="-16643" y="-26916"/>
            <a:ext cx="12208643" cy="2320319"/>
            <a:chOff x="-16643" y="-26916"/>
            <a:chExt cx="12208643" cy="2320319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CC742ED5-B329-420D-C15E-2235A0EAB78D}"/>
                </a:ext>
              </a:extLst>
            </p:cNvPr>
            <p:cNvSpPr/>
            <p:nvPr/>
          </p:nvSpPr>
          <p:spPr>
            <a:xfrm>
              <a:off x="-16643" y="1"/>
              <a:ext cx="5215261" cy="2293402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28E01815-7FB3-2168-EFBC-0E60745BCF44}"/>
                </a:ext>
              </a:extLst>
            </p:cNvPr>
            <p:cNvSpPr/>
            <p:nvPr/>
          </p:nvSpPr>
          <p:spPr>
            <a:xfrm>
              <a:off x="5072743" y="-26916"/>
              <a:ext cx="7119257" cy="1166743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424059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784"/>
    </mc:Choice>
    <mc:Fallback xmlns="">
      <p:transition spd="slow" advTm="2478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0713014" y="5669280"/>
            <a:ext cx="1495073" cy="118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4023360" y="5374050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BF2FE4CF-B9E3-44FE-92B3-D106DE1AE8D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303634" y="1551447"/>
                <a:ext cx="6591322" cy="540398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GB" sz="2100" dirty="0">
                    <a:solidFill>
                      <a:srgbClr val="0000FF"/>
                    </a:solidFill>
                  </a:rPr>
                  <a:t>The probability that a spinner lands on blue is </a:t>
                </a:r>
                <a14:m>
                  <m:oMath xmlns:m="http://schemas.openxmlformats.org/officeDocument/2006/math">
                    <m:r>
                      <a:rPr lang="en-GB" sz="21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0.2</m:t>
                    </m:r>
                  </m:oMath>
                </a14:m>
                <a:r>
                  <a:rPr lang="en-GB" sz="2100" dirty="0">
                    <a:solidFill>
                      <a:srgbClr val="0000FF"/>
                    </a:solidFill>
                  </a:rPr>
                  <a:t>.  A player has </a:t>
                </a:r>
                <a14:m>
                  <m:oMath xmlns:m="http://schemas.openxmlformats.org/officeDocument/2006/math">
                    <m:r>
                      <a:rPr lang="en-GB" sz="21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14</m:t>
                    </m:r>
                  </m:oMath>
                </a14:m>
                <a:r>
                  <a:rPr lang="en-GB" sz="2100" dirty="0">
                    <a:solidFill>
                      <a:srgbClr val="0000FF"/>
                    </a:solidFill>
                  </a:rPr>
                  <a:t> spins. </a:t>
                </a:r>
                <a:r>
                  <a:rPr lang="en-US" sz="2100" b="1" dirty="0">
                    <a:solidFill>
                      <a:srgbClr val="FF0000"/>
                    </a:solidFill>
                  </a:rPr>
                  <a:t>The school wants to use the spinner in a competition at the school fair.  However, the Headteacher wants the probability of winning a prize to be less than </a:t>
                </a:r>
                <a14:m>
                  <m:oMath xmlns:m="http://schemas.openxmlformats.org/officeDocument/2006/math">
                    <m:r>
                      <a:rPr lang="en-US" sz="21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21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1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2100" b="1" dirty="0">
                    <a:solidFill>
                      <a:srgbClr val="FF0000"/>
                    </a:solidFill>
                  </a:rPr>
                  <a:t>.  If each player has </a:t>
                </a:r>
                <a14:m>
                  <m:oMath xmlns:m="http://schemas.openxmlformats.org/officeDocument/2006/math">
                    <m:r>
                      <a:rPr lang="en-US" sz="21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𝟏𝟒</m:t>
                    </m:r>
                  </m:oMath>
                </a14:m>
                <a:r>
                  <a:rPr lang="en-US" sz="2100" b="1" dirty="0">
                    <a:solidFill>
                      <a:srgbClr val="FF0000"/>
                    </a:solidFill>
                  </a:rPr>
                  <a:t> spins, find the number of blues needed to win a prize.</a:t>
                </a:r>
              </a:p>
              <a:p>
                <a:pPr marL="0" indent="0">
                  <a:buNone/>
                </a:pPr>
                <a:endParaRPr lang="en-US" sz="2100" b="1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r>
                  <a:rPr lang="en-US" sz="2100" dirty="0">
                    <a:solidFill>
                      <a:srgbClr val="0000FF"/>
                    </a:solidFill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1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1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100" dirty="0">
                    <a:solidFill>
                      <a:srgbClr val="0000FF"/>
                    </a:solidFill>
                  </a:rPr>
                  <a:t> No. of blues in </a:t>
                </a:r>
                <a14:m>
                  <m:oMath xmlns:m="http://schemas.openxmlformats.org/officeDocument/2006/math">
                    <m:r>
                      <a:rPr lang="en-GB" sz="21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14</m:t>
                    </m:r>
                  </m:oMath>
                </a14:m>
                <a:r>
                  <a:rPr lang="en-GB" sz="2100" dirty="0">
                    <a:solidFill>
                      <a:srgbClr val="0000FF"/>
                    </a:solidFill>
                  </a:rPr>
                  <a:t> spins.  </a:t>
                </a:r>
                <a14:m>
                  <m:oMath xmlns:m="http://schemas.openxmlformats.org/officeDocument/2006/math"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en-US" sz="21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1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14</m:t>
                        </m:r>
                        <m:r>
                          <a:rPr lang="en-US" sz="21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1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0.2</m:t>
                        </m:r>
                      </m:e>
                    </m:d>
                    <m:r>
                      <a:rPr lang="en-US" sz="21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100" dirty="0">
                  <a:solidFill>
                    <a:srgbClr val="0000FF"/>
                  </a:solidFill>
                </a:endParaRPr>
              </a:p>
              <a:p>
                <a:pPr marL="0" indent="0">
                  <a:buNone/>
                </a:pPr>
                <a:r>
                  <a:rPr lang="en-US" sz="2100" dirty="0">
                    <a:solidFill>
                      <a:srgbClr val="0000FF"/>
                    </a:solidFill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1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1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100" dirty="0">
                    <a:solidFill>
                      <a:srgbClr val="0000FF"/>
                    </a:solidFill>
                  </a:rPr>
                  <a:t> Smallest no. of blues needed to win a prize</a:t>
                </a:r>
              </a:p>
              <a:p>
                <a:pPr marL="0" indent="0">
                  <a:buNone/>
                </a:pPr>
                <a:r>
                  <a:rPr lang="en-GB" sz="2100" dirty="0">
                    <a:solidFill>
                      <a:srgbClr val="0000FF"/>
                    </a:solidFill>
                  </a:rPr>
                  <a:t>Require: </a:t>
                </a:r>
                <a14:m>
                  <m:oMath xmlns:m="http://schemas.openxmlformats.org/officeDocument/2006/math">
                    <m:r>
                      <a:rPr lang="en-US" sz="21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1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1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1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≥</m:t>
                        </m:r>
                        <m:r>
                          <a:rPr lang="en-US" sz="21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US" sz="21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&lt;0.1</m:t>
                    </m:r>
                  </m:oMath>
                </a14:m>
                <a:r>
                  <a:rPr lang="en-US" sz="2100" dirty="0">
                    <a:solidFill>
                      <a:srgbClr val="0000FF"/>
                    </a:solidFill>
                  </a:rPr>
                  <a:t>.</a:t>
                </a:r>
              </a:p>
              <a:p>
                <a:pPr marL="0" indent="0">
                  <a:buNone/>
                </a:pPr>
                <a:r>
                  <a:rPr lang="en-US" sz="2100" dirty="0">
                    <a:solidFill>
                      <a:srgbClr val="0000FF"/>
                    </a:solidFill>
                  </a:rPr>
                  <a:t>Then, in Excel, type </a:t>
                </a:r>
                <a:r>
                  <a:rPr lang="en-GB" sz="2100" b="1" dirty="0">
                    <a:solidFill>
                      <a:srgbClr val="FF0000"/>
                    </a:solidFill>
                  </a:rPr>
                  <a:t>=BINOM.INV(</a:t>
                </a:r>
                <a14:m>
                  <m:oMath xmlns:m="http://schemas.openxmlformats.org/officeDocument/2006/math">
                    <m:r>
                      <a:rPr lang="en-US" sz="21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𝟏𝟒</m:t>
                    </m:r>
                    <m:r>
                      <a:rPr lang="en-GB" sz="21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1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21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1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21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1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21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1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𝟗</m:t>
                    </m:r>
                  </m:oMath>
                </a14:m>
                <a:r>
                  <a:rPr lang="en-GB" sz="2100" b="1" dirty="0">
                    <a:solidFill>
                      <a:srgbClr val="FF0000"/>
                    </a:solidFill>
                  </a:rPr>
                  <a:t>)</a:t>
                </a:r>
              </a:p>
              <a:p>
                <a:pPr marL="0" indent="0">
                  <a:buNone/>
                </a:pPr>
                <a:r>
                  <a:rPr lang="en-US" sz="2100" dirty="0">
                    <a:solidFill>
                      <a:srgbClr val="0000FF"/>
                    </a:solidFill>
                  </a:rPr>
                  <a:t>From Excel we obtain </a:t>
                </a:r>
                <a14:m>
                  <m:oMath xmlns:m="http://schemas.openxmlformats.org/officeDocument/2006/math">
                    <m:r>
                      <a:rPr lang="en-US" sz="21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𝟓</m:t>
                    </m:r>
                  </m:oMath>
                </a14:m>
                <a:r>
                  <a:rPr lang="en-US" sz="2100" dirty="0">
                    <a:solidFill>
                      <a:srgbClr val="0000FF"/>
                    </a:solidFill>
                  </a:rPr>
                  <a:t>.</a:t>
                </a:r>
              </a:p>
              <a:p>
                <a:pPr marL="0" indent="0">
                  <a:buNone/>
                </a:pPr>
                <a:r>
                  <a:rPr lang="en-US" sz="2100" dirty="0">
                    <a:solidFill>
                      <a:srgbClr val="0000FF"/>
                    </a:solidFill>
                  </a:rPr>
                  <a:t>Therefore </a:t>
                </a:r>
                <a14:m>
                  <m:oMath xmlns:m="http://schemas.openxmlformats.org/officeDocument/2006/math">
                    <m:r>
                      <a:rPr lang="en-US" sz="21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1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1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US" sz="21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1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sz="21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BF2FE4CF-B9E3-44FE-92B3-D106DE1AE8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3634" y="1551447"/>
                <a:ext cx="6591322" cy="5403989"/>
              </a:xfrm>
              <a:prstGeom prst="rect">
                <a:avLst/>
              </a:prstGeom>
              <a:blipFill>
                <a:blip r:embed="rId6"/>
                <a:stretch>
                  <a:fillRect l="-1110" t="-1354" r="-12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 rot="-360000">
            <a:off x="39920" y="867051"/>
            <a:ext cx="5317077" cy="1042492"/>
          </a:xfrm>
        </p:spPr>
        <p:txBody>
          <a:bodyPr>
            <a:normAutofit/>
          </a:bodyPr>
          <a:lstStyle/>
          <a:p>
            <a:r>
              <a:rPr lang="en-GB" sz="2900" dirty="0"/>
              <a:t>The Binomial Distribution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5"/>
          </p:nvPr>
        </p:nvSpPr>
        <p:spPr>
          <a:xfrm>
            <a:off x="5349666" y="451447"/>
            <a:ext cx="6786280" cy="608561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CUMULATIVE PROBABILITIES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2"/>
              <p:cNvSpPr>
                <a:spLocks noGrp="1"/>
              </p:cNvSpPr>
              <p:nvPr>
                <p:ph sz="half" idx="2"/>
              </p:nvPr>
            </p:nvSpPr>
            <p:spPr>
              <a:xfrm>
                <a:off x="317442" y="2146613"/>
                <a:ext cx="4365770" cy="498323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GB" sz="2100" dirty="0">
                    <a:solidFill>
                      <a:srgbClr val="0000FF"/>
                    </a:solidFill>
                  </a:rPr>
                  <a:t>For a random variable </a:t>
                </a:r>
                <a14:m>
                  <m:oMath xmlns:m="http://schemas.openxmlformats.org/officeDocument/2006/math">
                    <m:r>
                      <a:rPr lang="en-GB" sz="21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GB" sz="2100" dirty="0">
                    <a:solidFill>
                      <a:srgbClr val="0000FF"/>
                    </a:solidFill>
                  </a:rPr>
                  <a:t> a </a:t>
                </a:r>
                <a:r>
                  <a:rPr lang="en-GB" sz="2100" b="1" dirty="0">
                    <a:solidFill>
                      <a:srgbClr val="FF0000"/>
                    </a:solidFill>
                  </a:rPr>
                  <a:t>cumulative probability function</a:t>
                </a:r>
                <a:r>
                  <a:rPr lang="en-GB" sz="2100" dirty="0">
                    <a:solidFill>
                      <a:srgbClr val="0000FF"/>
                    </a:solidFill>
                  </a:rPr>
                  <a:t> gives the sum of all the individual probabilities up to and including the given value of </a:t>
                </a:r>
                <a14:m>
                  <m:oMath xmlns:m="http://schemas.openxmlformats.org/officeDocument/2006/math"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100" dirty="0">
                    <a:solidFill>
                      <a:srgbClr val="0000FF"/>
                    </a:solidFill>
                  </a:rPr>
                  <a:t> in the calculation for </a:t>
                </a:r>
                <a14:m>
                  <m:oMath xmlns:m="http://schemas.openxmlformats.org/officeDocument/2006/math">
                    <m:r>
                      <a:rPr lang="en-US" sz="21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1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1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1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1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1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100" dirty="0">
                    <a:solidFill>
                      <a:srgbClr val="0000FF"/>
                    </a:solidFill>
                  </a:rPr>
                  <a:t>.</a:t>
                </a:r>
              </a:p>
              <a:p>
                <a:pPr marL="0" indent="0">
                  <a:buNone/>
                </a:pPr>
                <a:r>
                  <a:rPr lang="en-GB" sz="2100" dirty="0">
                    <a:solidFill>
                      <a:srgbClr val="0000FF"/>
                    </a:solidFill>
                  </a:rPr>
                  <a:t>For the </a:t>
                </a:r>
                <a:r>
                  <a:rPr lang="en-GB" sz="2100" b="1" dirty="0">
                    <a:solidFill>
                      <a:srgbClr val="FF0000"/>
                    </a:solidFill>
                  </a:rPr>
                  <a:t>Binomial distribution </a:t>
                </a:r>
                <a14:m>
                  <m:oMath xmlns:m="http://schemas.openxmlformats.org/officeDocument/2006/math">
                    <m:r>
                      <a:rPr lang="en-US" sz="21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𝑿</m:t>
                    </m:r>
                    <m:r>
                      <a:rPr lang="en-US" sz="21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n-US" sz="21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US" sz="21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1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sz="21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1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US" sz="21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100" dirty="0">
                    <a:solidFill>
                      <a:srgbClr val="0000FF"/>
                    </a:solidFill>
                  </a:rPr>
                  <a:t> we can find </a:t>
                </a:r>
                <a14:m>
                  <m:oMath xmlns:m="http://schemas.openxmlformats.org/officeDocument/2006/math">
                    <m:r>
                      <a:rPr lang="en-US" sz="21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𝑷</m:t>
                    </m:r>
                    <m:d>
                      <m:dPr>
                        <m:ctrlPr>
                          <a:rPr lang="en-US" sz="21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1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  <m:r>
                          <a:rPr lang="en-US" sz="21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sz="21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21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GB" sz="2100" dirty="0">
                  <a:solidFill>
                    <a:srgbClr val="0000FF"/>
                  </a:solidFill>
                </a:endParaRPr>
              </a:p>
              <a:p>
                <a:pPr marL="0" indent="0">
                  <a:buNone/>
                </a:pPr>
                <a:r>
                  <a:rPr lang="en-US" sz="2100" dirty="0">
                    <a:solidFill>
                      <a:srgbClr val="0000FF"/>
                    </a:solidFill>
                  </a:rPr>
                  <a:t>In </a:t>
                </a:r>
                <a:r>
                  <a:rPr lang="en-GB" sz="2100" b="1" dirty="0">
                    <a:solidFill>
                      <a:srgbClr val="FF0000"/>
                    </a:solidFill>
                  </a:rPr>
                  <a:t>Excel</a:t>
                </a:r>
                <a:r>
                  <a:rPr lang="en-GB" sz="2100" dirty="0">
                    <a:solidFill>
                      <a:srgbClr val="0000FF"/>
                    </a:solidFill>
                  </a:rPr>
                  <a:t>, to find </a:t>
                </a:r>
                <a14:m>
                  <m:oMath xmlns:m="http://schemas.openxmlformats.org/officeDocument/2006/math"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1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100" dirty="0">
                    <a:solidFill>
                      <a:srgbClr val="0000FF"/>
                    </a:solidFill>
                  </a:rPr>
                  <a:t> for </a:t>
                </a:r>
                <a14:m>
                  <m:oMath xmlns:m="http://schemas.openxmlformats.org/officeDocument/2006/math"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1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100" dirty="0">
                    <a:solidFill>
                      <a:srgbClr val="0000FF"/>
                    </a:solidFill>
                  </a:rPr>
                  <a:t> type: </a:t>
                </a:r>
                <a:r>
                  <a:rPr lang="en-GB" sz="2100" b="1" dirty="0">
                    <a:solidFill>
                      <a:srgbClr val="FF0000"/>
                    </a:solidFill>
                  </a:rPr>
                  <a:t>=BINOM.DIST(</a:t>
                </a:r>
                <a14:m>
                  <m:oMath xmlns:m="http://schemas.openxmlformats.org/officeDocument/2006/math">
                    <m:r>
                      <a:rPr lang="en-US" sz="21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GB" sz="21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1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GB" sz="21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1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US" sz="21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1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GB" sz="2100" b="1" dirty="0">
                    <a:solidFill>
                      <a:srgbClr val="FF0000"/>
                    </a:solidFill>
                  </a:rPr>
                  <a:t>)</a:t>
                </a:r>
              </a:p>
              <a:p>
                <a:pPr marL="0" indent="0">
                  <a:buNone/>
                </a:pPr>
                <a:r>
                  <a:rPr lang="en-US" sz="2100" dirty="0">
                    <a:solidFill>
                      <a:srgbClr val="0000FF"/>
                    </a:solidFill>
                  </a:rPr>
                  <a:t>In </a:t>
                </a:r>
                <a:r>
                  <a:rPr lang="en-GB" sz="2100" b="1" dirty="0">
                    <a:solidFill>
                      <a:srgbClr val="FF0000"/>
                    </a:solidFill>
                  </a:rPr>
                  <a:t>Excel</a:t>
                </a:r>
                <a:r>
                  <a:rPr lang="en-GB" sz="2100" dirty="0">
                    <a:solidFill>
                      <a:srgbClr val="0000FF"/>
                    </a:solidFill>
                  </a:rPr>
                  <a:t>, to find </a:t>
                </a:r>
                <a:r>
                  <a:rPr lang="en-GB" sz="2100" b="1" dirty="0">
                    <a:solidFill>
                      <a:srgbClr val="FF0000"/>
                    </a:solidFill>
                  </a:rPr>
                  <a:t>smallest </a:t>
                </a:r>
                <a14:m>
                  <m:oMath xmlns:m="http://schemas.openxmlformats.org/officeDocument/2006/math">
                    <m:r>
                      <a:rPr lang="en-US" sz="21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𝒓</m:t>
                    </m:r>
                  </m:oMath>
                </a14:m>
                <a:r>
                  <a:rPr lang="en-GB" sz="2100" b="1" dirty="0">
                    <a:solidFill>
                      <a:srgbClr val="FF0000"/>
                    </a:solidFill>
                  </a:rPr>
                  <a:t> </a:t>
                </a:r>
                <a:r>
                  <a:rPr lang="en-GB" sz="2100" dirty="0">
                    <a:solidFill>
                      <a:srgbClr val="0000FF"/>
                    </a:solidFill>
                  </a:rPr>
                  <a:t>with </a:t>
                </a:r>
                <a14:m>
                  <m:oMath xmlns:m="http://schemas.openxmlformats.org/officeDocument/2006/math"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1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1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1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≥</m:t>
                        </m:r>
                        <m:r>
                          <a:rPr lang="en-US" sz="21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US" sz="21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GB" sz="2100" dirty="0">
                    <a:solidFill>
                      <a:srgbClr val="0000FF"/>
                    </a:solidFill>
                  </a:rPr>
                  <a:t> for </a:t>
                </a:r>
                <a14:m>
                  <m:oMath xmlns:m="http://schemas.openxmlformats.org/officeDocument/2006/math"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1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100" dirty="0">
                    <a:solidFill>
                      <a:srgbClr val="0000FF"/>
                    </a:solidFill>
                  </a:rPr>
                  <a:t> type:</a:t>
                </a:r>
              </a:p>
              <a:p>
                <a:pPr marL="0" indent="0">
                  <a:buNone/>
                </a:pPr>
                <a:r>
                  <a:rPr lang="en-GB" sz="2100" b="1" dirty="0">
                    <a:solidFill>
                      <a:srgbClr val="FF0000"/>
                    </a:solidFill>
                  </a:rPr>
                  <a:t>=BINOM.INV(</a:t>
                </a:r>
                <a14:m>
                  <m:oMath xmlns:m="http://schemas.openxmlformats.org/officeDocument/2006/math">
                    <m:r>
                      <a:rPr lang="en-US" sz="21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GB" sz="21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1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US" sz="21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1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21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1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</m:oMath>
                </a14:m>
                <a:r>
                  <a:rPr lang="en-GB" sz="2100" b="1" dirty="0">
                    <a:solidFill>
                      <a:srgbClr val="FF0000"/>
                    </a:solidFill>
                  </a:rPr>
                  <a:t>) </a:t>
                </a:r>
                <a:r>
                  <a:rPr lang="en-GB" sz="2100" dirty="0">
                    <a:solidFill>
                      <a:srgbClr val="0000FF"/>
                    </a:solidFill>
                  </a:rPr>
                  <a:t>then add 1.</a:t>
                </a:r>
              </a:p>
              <a:p>
                <a:pPr marL="0" indent="0">
                  <a:buNone/>
                </a:pPr>
                <a:endParaRPr lang="en-GB" sz="2100" b="1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endParaRPr lang="en-GB" sz="2100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1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317442" y="2146613"/>
                <a:ext cx="4365770" cy="4983235"/>
              </a:xfrm>
              <a:blipFill>
                <a:blip r:embed="rId7"/>
                <a:stretch>
                  <a:fillRect l="-1676" t="-1345" r="-19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ext Placeholder 6">
            <a:extLst>
              <a:ext uri="{FF2B5EF4-FFF2-40B4-BE49-F238E27FC236}">
                <a16:creationId xmlns:a16="http://schemas.microsoft.com/office/drawing/2014/main" id="{F42C03CA-54C4-4F99-B8F8-3087175484B0}"/>
              </a:ext>
            </a:extLst>
          </p:cNvPr>
          <p:cNvSpPr txBox="1">
            <a:spLocks/>
          </p:cNvSpPr>
          <p:nvPr/>
        </p:nvSpPr>
        <p:spPr>
          <a:xfrm>
            <a:off x="5308631" y="977470"/>
            <a:ext cx="6591322" cy="6000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500" b="1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Example 3c</a:t>
            </a:r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2A8D8220-F51F-4B1A-86FB-F1A9774517EF}"/>
              </a:ext>
            </a:extLst>
          </p:cNvPr>
          <p:cNvSpPr txBox="1">
            <a:spLocks/>
          </p:cNvSpPr>
          <p:nvPr/>
        </p:nvSpPr>
        <p:spPr>
          <a:xfrm>
            <a:off x="5308631" y="3310326"/>
            <a:ext cx="6591322" cy="6000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500" b="1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Solution Example 3c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69C7CF1-D508-49A4-9393-CC61DA387D05}"/>
              </a:ext>
            </a:extLst>
          </p:cNvPr>
          <p:cNvSpPr/>
          <p:nvPr/>
        </p:nvSpPr>
        <p:spPr>
          <a:xfrm>
            <a:off x="312445" y="2226144"/>
            <a:ext cx="4282724" cy="3443136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3406839-E14C-9AFD-81A2-E5D6731CF9DE}"/>
              </a:ext>
            </a:extLst>
          </p:cNvPr>
          <p:cNvGrpSpPr/>
          <p:nvPr/>
        </p:nvGrpSpPr>
        <p:grpSpPr>
          <a:xfrm>
            <a:off x="-16643" y="-26916"/>
            <a:ext cx="12208643" cy="2320319"/>
            <a:chOff x="-16643" y="-26916"/>
            <a:chExt cx="12208643" cy="2320319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53641D5F-E83A-D2E6-9D42-CCEA79EC5C21}"/>
                </a:ext>
              </a:extLst>
            </p:cNvPr>
            <p:cNvSpPr/>
            <p:nvPr/>
          </p:nvSpPr>
          <p:spPr>
            <a:xfrm>
              <a:off x="-16643" y="1"/>
              <a:ext cx="5215261" cy="2293402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2328BF1E-E52C-9FDF-4F05-2298E3ED4E82}"/>
                </a:ext>
              </a:extLst>
            </p:cNvPr>
            <p:cNvSpPr/>
            <p:nvPr/>
          </p:nvSpPr>
          <p:spPr>
            <a:xfrm>
              <a:off x="5072743" y="-26916"/>
              <a:ext cx="7119257" cy="1166743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829843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78"/>
    </mc:Choice>
    <mc:Fallback xmlns="">
      <p:transition spd="slow" advTm="2378"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0713014" y="5669280"/>
            <a:ext cx="1495073" cy="118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4023360" y="5374050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BF2FE4CF-B9E3-44FE-92B3-D106DE1AE8D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303634" y="1551447"/>
                <a:ext cx="6591322" cy="540398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GB" sz="2100" dirty="0">
                    <a:solidFill>
                      <a:srgbClr val="0000FF"/>
                    </a:solidFill>
                  </a:rPr>
                  <a:t>The probability that a spinner lands on blue is </a:t>
                </a:r>
                <a14:m>
                  <m:oMath xmlns:m="http://schemas.openxmlformats.org/officeDocument/2006/math">
                    <m:r>
                      <a:rPr lang="en-GB" sz="21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0.2</m:t>
                    </m:r>
                  </m:oMath>
                </a14:m>
                <a:r>
                  <a:rPr lang="en-GB" sz="2100" dirty="0">
                    <a:solidFill>
                      <a:srgbClr val="0000FF"/>
                    </a:solidFill>
                  </a:rPr>
                  <a:t>.  A player has </a:t>
                </a:r>
                <a14:m>
                  <m:oMath xmlns:m="http://schemas.openxmlformats.org/officeDocument/2006/math">
                    <m:r>
                      <a:rPr lang="en-GB" sz="21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14</m:t>
                    </m:r>
                  </m:oMath>
                </a14:m>
                <a:r>
                  <a:rPr lang="en-GB" sz="2100" dirty="0">
                    <a:solidFill>
                      <a:srgbClr val="0000FF"/>
                    </a:solidFill>
                  </a:rPr>
                  <a:t> spins. </a:t>
                </a:r>
                <a:r>
                  <a:rPr lang="en-US" sz="2100" b="1" dirty="0">
                    <a:solidFill>
                      <a:srgbClr val="FF0000"/>
                    </a:solidFill>
                  </a:rPr>
                  <a:t>The school wants to use the spinner in a competition at the school fair.  However, the Headteacher wants the probability of winning a prize to be less than </a:t>
                </a:r>
                <a14:m>
                  <m:oMath xmlns:m="http://schemas.openxmlformats.org/officeDocument/2006/math">
                    <m:r>
                      <a:rPr lang="en-US" sz="21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21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1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2100" b="1" dirty="0">
                    <a:solidFill>
                      <a:srgbClr val="FF0000"/>
                    </a:solidFill>
                  </a:rPr>
                  <a:t>.  If each player has </a:t>
                </a:r>
                <a14:m>
                  <m:oMath xmlns:m="http://schemas.openxmlformats.org/officeDocument/2006/math">
                    <m:r>
                      <a:rPr lang="en-US" sz="21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𝟏𝟒</m:t>
                    </m:r>
                  </m:oMath>
                </a14:m>
                <a:r>
                  <a:rPr lang="en-US" sz="2100" b="1" dirty="0">
                    <a:solidFill>
                      <a:srgbClr val="FF0000"/>
                    </a:solidFill>
                  </a:rPr>
                  <a:t> spins, find the number of blues needed to win a prize.</a:t>
                </a:r>
              </a:p>
              <a:p>
                <a:pPr marL="0" indent="0">
                  <a:buNone/>
                </a:pPr>
                <a:endParaRPr lang="en-US" sz="2100" b="1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r>
                  <a:rPr lang="en-US" sz="2100" dirty="0">
                    <a:solidFill>
                      <a:srgbClr val="0000FF"/>
                    </a:solidFill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1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1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100" dirty="0">
                    <a:solidFill>
                      <a:srgbClr val="0000FF"/>
                    </a:solidFill>
                  </a:rPr>
                  <a:t> No. of blues in </a:t>
                </a:r>
                <a14:m>
                  <m:oMath xmlns:m="http://schemas.openxmlformats.org/officeDocument/2006/math">
                    <m:r>
                      <a:rPr lang="en-GB" sz="21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14</m:t>
                    </m:r>
                  </m:oMath>
                </a14:m>
                <a:r>
                  <a:rPr lang="en-GB" sz="2100" dirty="0">
                    <a:solidFill>
                      <a:srgbClr val="0000FF"/>
                    </a:solidFill>
                  </a:rPr>
                  <a:t> spins.  </a:t>
                </a:r>
                <a14:m>
                  <m:oMath xmlns:m="http://schemas.openxmlformats.org/officeDocument/2006/math"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en-US" sz="21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1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14</m:t>
                        </m:r>
                        <m:r>
                          <a:rPr lang="en-US" sz="21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1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0.2</m:t>
                        </m:r>
                      </m:e>
                    </m:d>
                    <m:r>
                      <a:rPr lang="en-US" sz="21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100" dirty="0">
                  <a:solidFill>
                    <a:srgbClr val="0000FF"/>
                  </a:solidFill>
                </a:endParaRPr>
              </a:p>
              <a:p>
                <a:pPr marL="0" indent="0">
                  <a:buNone/>
                </a:pPr>
                <a:r>
                  <a:rPr lang="en-US" sz="2100" dirty="0">
                    <a:solidFill>
                      <a:srgbClr val="0000FF"/>
                    </a:solidFill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1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1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100" dirty="0">
                    <a:solidFill>
                      <a:srgbClr val="0000FF"/>
                    </a:solidFill>
                  </a:rPr>
                  <a:t> Smallest no. of blues needed to win a prize</a:t>
                </a:r>
              </a:p>
              <a:p>
                <a:pPr marL="0" indent="0">
                  <a:buNone/>
                </a:pPr>
                <a:r>
                  <a:rPr lang="en-GB" sz="2100" dirty="0">
                    <a:solidFill>
                      <a:srgbClr val="0000FF"/>
                    </a:solidFill>
                  </a:rPr>
                  <a:t>Require: </a:t>
                </a:r>
                <a14:m>
                  <m:oMath xmlns:m="http://schemas.openxmlformats.org/officeDocument/2006/math">
                    <m:r>
                      <a:rPr lang="en-US" sz="21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1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1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1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≥</m:t>
                        </m:r>
                        <m:r>
                          <a:rPr lang="en-US" sz="21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US" sz="21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&lt;0.1</m:t>
                    </m:r>
                  </m:oMath>
                </a14:m>
                <a:r>
                  <a:rPr lang="en-US" sz="2100" dirty="0">
                    <a:solidFill>
                      <a:srgbClr val="0000FF"/>
                    </a:solidFill>
                  </a:rPr>
                  <a:t>.</a:t>
                </a:r>
              </a:p>
              <a:p>
                <a:pPr marL="0" indent="0">
                  <a:buNone/>
                </a:pPr>
                <a:r>
                  <a:rPr lang="en-US" sz="2100" dirty="0">
                    <a:solidFill>
                      <a:srgbClr val="0000FF"/>
                    </a:solidFill>
                  </a:rPr>
                  <a:t>Then, in Excel, type </a:t>
                </a:r>
                <a:r>
                  <a:rPr lang="en-GB" sz="2100" b="1" dirty="0">
                    <a:solidFill>
                      <a:srgbClr val="FF0000"/>
                    </a:solidFill>
                  </a:rPr>
                  <a:t>=BINOM.INV(</a:t>
                </a:r>
                <a14:m>
                  <m:oMath xmlns:m="http://schemas.openxmlformats.org/officeDocument/2006/math">
                    <m:r>
                      <a:rPr lang="en-US" sz="21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𝟏𝟒</m:t>
                    </m:r>
                    <m:r>
                      <a:rPr lang="en-GB" sz="21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1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21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1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21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1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21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1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𝟗</m:t>
                    </m:r>
                  </m:oMath>
                </a14:m>
                <a:r>
                  <a:rPr lang="en-GB" sz="2100" b="1" dirty="0">
                    <a:solidFill>
                      <a:srgbClr val="FF0000"/>
                    </a:solidFill>
                  </a:rPr>
                  <a:t>)</a:t>
                </a:r>
              </a:p>
              <a:p>
                <a:pPr marL="0" indent="0">
                  <a:buNone/>
                </a:pPr>
                <a:r>
                  <a:rPr lang="en-US" sz="2100" dirty="0">
                    <a:solidFill>
                      <a:srgbClr val="0000FF"/>
                    </a:solidFill>
                  </a:rPr>
                  <a:t>From Excel we obtain </a:t>
                </a:r>
                <a14:m>
                  <m:oMath xmlns:m="http://schemas.openxmlformats.org/officeDocument/2006/math">
                    <m:r>
                      <a:rPr lang="en-US" sz="21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n-US" sz="2100" dirty="0">
                    <a:solidFill>
                      <a:srgbClr val="0000FF"/>
                    </a:solidFill>
                  </a:rPr>
                  <a:t>.</a:t>
                </a:r>
              </a:p>
              <a:p>
                <a:pPr marL="0" indent="0">
                  <a:buNone/>
                </a:pPr>
                <a:r>
                  <a:rPr lang="en-US" sz="2100" dirty="0">
                    <a:solidFill>
                      <a:srgbClr val="0000FF"/>
                    </a:solidFill>
                  </a:rPr>
                  <a:t>Therefore </a:t>
                </a:r>
                <a14:m>
                  <m:oMath xmlns:m="http://schemas.openxmlformats.org/officeDocument/2006/math">
                    <m:r>
                      <a:rPr lang="en-US" sz="21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1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=5+1=6</m:t>
                    </m:r>
                  </m:oMath>
                </a14:m>
                <a:endParaRPr lang="en-US" sz="21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BF2FE4CF-B9E3-44FE-92B3-D106DE1AE8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3634" y="1551447"/>
                <a:ext cx="6591322" cy="5403989"/>
              </a:xfrm>
              <a:prstGeom prst="rect">
                <a:avLst/>
              </a:prstGeom>
              <a:blipFill>
                <a:blip r:embed="rId6"/>
                <a:stretch>
                  <a:fillRect l="-1110" t="-1354" r="-12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 rot="-360000">
            <a:off x="39920" y="867051"/>
            <a:ext cx="5317077" cy="1042492"/>
          </a:xfrm>
        </p:spPr>
        <p:txBody>
          <a:bodyPr>
            <a:normAutofit/>
          </a:bodyPr>
          <a:lstStyle/>
          <a:p>
            <a:r>
              <a:rPr lang="en-GB" sz="2900" dirty="0"/>
              <a:t>The Binomial Distribution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5"/>
          </p:nvPr>
        </p:nvSpPr>
        <p:spPr>
          <a:xfrm>
            <a:off x="5349666" y="451447"/>
            <a:ext cx="6786280" cy="608561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CUMULATIVE PROBABILITIES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2"/>
              <p:cNvSpPr>
                <a:spLocks noGrp="1"/>
              </p:cNvSpPr>
              <p:nvPr>
                <p:ph sz="half" idx="2"/>
              </p:nvPr>
            </p:nvSpPr>
            <p:spPr>
              <a:xfrm>
                <a:off x="317442" y="2146613"/>
                <a:ext cx="4365770" cy="498323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GB" sz="2100" dirty="0">
                    <a:solidFill>
                      <a:srgbClr val="0000FF"/>
                    </a:solidFill>
                  </a:rPr>
                  <a:t>For a random variable </a:t>
                </a:r>
                <a14:m>
                  <m:oMath xmlns:m="http://schemas.openxmlformats.org/officeDocument/2006/math">
                    <m:r>
                      <a:rPr lang="en-GB" sz="21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GB" sz="2100" dirty="0">
                    <a:solidFill>
                      <a:srgbClr val="0000FF"/>
                    </a:solidFill>
                  </a:rPr>
                  <a:t> a </a:t>
                </a:r>
                <a:r>
                  <a:rPr lang="en-GB" sz="2100" b="1" dirty="0">
                    <a:solidFill>
                      <a:srgbClr val="FF0000"/>
                    </a:solidFill>
                  </a:rPr>
                  <a:t>cumulative probability function</a:t>
                </a:r>
                <a:r>
                  <a:rPr lang="en-GB" sz="2100" dirty="0">
                    <a:solidFill>
                      <a:srgbClr val="0000FF"/>
                    </a:solidFill>
                  </a:rPr>
                  <a:t> gives the sum of all the individual probabilities up to and including the given value of </a:t>
                </a:r>
                <a14:m>
                  <m:oMath xmlns:m="http://schemas.openxmlformats.org/officeDocument/2006/math"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100" dirty="0">
                    <a:solidFill>
                      <a:srgbClr val="0000FF"/>
                    </a:solidFill>
                  </a:rPr>
                  <a:t> in the calculation for </a:t>
                </a:r>
                <a14:m>
                  <m:oMath xmlns:m="http://schemas.openxmlformats.org/officeDocument/2006/math">
                    <m:r>
                      <a:rPr lang="en-US" sz="21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1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1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1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1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1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100" dirty="0">
                    <a:solidFill>
                      <a:srgbClr val="0000FF"/>
                    </a:solidFill>
                  </a:rPr>
                  <a:t>.</a:t>
                </a:r>
              </a:p>
              <a:p>
                <a:pPr marL="0" indent="0">
                  <a:buNone/>
                </a:pPr>
                <a:r>
                  <a:rPr lang="en-GB" sz="2100" dirty="0">
                    <a:solidFill>
                      <a:srgbClr val="0000FF"/>
                    </a:solidFill>
                  </a:rPr>
                  <a:t>For the </a:t>
                </a:r>
                <a:r>
                  <a:rPr lang="en-GB" sz="2100" b="1" dirty="0">
                    <a:solidFill>
                      <a:srgbClr val="FF0000"/>
                    </a:solidFill>
                  </a:rPr>
                  <a:t>Binomial distribution </a:t>
                </a:r>
                <a14:m>
                  <m:oMath xmlns:m="http://schemas.openxmlformats.org/officeDocument/2006/math">
                    <m:r>
                      <a:rPr lang="en-US" sz="21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𝑿</m:t>
                    </m:r>
                    <m:r>
                      <a:rPr lang="en-US" sz="21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n-US" sz="21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US" sz="21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1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sz="21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1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US" sz="21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100" dirty="0">
                    <a:solidFill>
                      <a:srgbClr val="0000FF"/>
                    </a:solidFill>
                  </a:rPr>
                  <a:t> we can find </a:t>
                </a:r>
                <a14:m>
                  <m:oMath xmlns:m="http://schemas.openxmlformats.org/officeDocument/2006/math">
                    <m:r>
                      <a:rPr lang="en-US" sz="21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𝑷</m:t>
                    </m:r>
                    <m:d>
                      <m:dPr>
                        <m:ctrlPr>
                          <a:rPr lang="en-US" sz="21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1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  <m:r>
                          <a:rPr lang="en-US" sz="21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sz="21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21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GB" sz="2100" dirty="0">
                  <a:solidFill>
                    <a:srgbClr val="0000FF"/>
                  </a:solidFill>
                </a:endParaRPr>
              </a:p>
              <a:p>
                <a:pPr marL="0" indent="0">
                  <a:buNone/>
                </a:pPr>
                <a:r>
                  <a:rPr lang="en-US" sz="2100" dirty="0">
                    <a:solidFill>
                      <a:srgbClr val="0000FF"/>
                    </a:solidFill>
                  </a:rPr>
                  <a:t>In </a:t>
                </a:r>
                <a:r>
                  <a:rPr lang="en-GB" sz="2100" b="1" dirty="0">
                    <a:solidFill>
                      <a:srgbClr val="FF0000"/>
                    </a:solidFill>
                  </a:rPr>
                  <a:t>Excel</a:t>
                </a:r>
                <a:r>
                  <a:rPr lang="en-GB" sz="2100" dirty="0">
                    <a:solidFill>
                      <a:srgbClr val="0000FF"/>
                    </a:solidFill>
                  </a:rPr>
                  <a:t>, to find </a:t>
                </a:r>
                <a14:m>
                  <m:oMath xmlns:m="http://schemas.openxmlformats.org/officeDocument/2006/math"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1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100" dirty="0">
                    <a:solidFill>
                      <a:srgbClr val="0000FF"/>
                    </a:solidFill>
                  </a:rPr>
                  <a:t> for </a:t>
                </a:r>
                <a14:m>
                  <m:oMath xmlns:m="http://schemas.openxmlformats.org/officeDocument/2006/math"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1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100" dirty="0">
                    <a:solidFill>
                      <a:srgbClr val="0000FF"/>
                    </a:solidFill>
                  </a:rPr>
                  <a:t> type: </a:t>
                </a:r>
                <a:r>
                  <a:rPr lang="en-GB" sz="2100" b="1" dirty="0">
                    <a:solidFill>
                      <a:srgbClr val="FF0000"/>
                    </a:solidFill>
                  </a:rPr>
                  <a:t>=BINOM.DIST(</a:t>
                </a:r>
                <a14:m>
                  <m:oMath xmlns:m="http://schemas.openxmlformats.org/officeDocument/2006/math">
                    <m:r>
                      <a:rPr lang="en-US" sz="21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GB" sz="21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1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GB" sz="21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1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US" sz="21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1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GB" sz="2100" b="1" dirty="0">
                    <a:solidFill>
                      <a:srgbClr val="FF0000"/>
                    </a:solidFill>
                  </a:rPr>
                  <a:t>)</a:t>
                </a:r>
              </a:p>
              <a:p>
                <a:pPr marL="0" indent="0">
                  <a:buNone/>
                </a:pPr>
                <a:r>
                  <a:rPr lang="en-US" sz="2100" dirty="0">
                    <a:solidFill>
                      <a:srgbClr val="0000FF"/>
                    </a:solidFill>
                  </a:rPr>
                  <a:t>In </a:t>
                </a:r>
                <a:r>
                  <a:rPr lang="en-GB" sz="2100" b="1" dirty="0">
                    <a:solidFill>
                      <a:srgbClr val="FF0000"/>
                    </a:solidFill>
                  </a:rPr>
                  <a:t>Excel</a:t>
                </a:r>
                <a:r>
                  <a:rPr lang="en-GB" sz="2100" dirty="0">
                    <a:solidFill>
                      <a:srgbClr val="0000FF"/>
                    </a:solidFill>
                  </a:rPr>
                  <a:t>, to find </a:t>
                </a:r>
                <a:r>
                  <a:rPr lang="en-GB" sz="2100" b="1" dirty="0">
                    <a:solidFill>
                      <a:srgbClr val="FF0000"/>
                    </a:solidFill>
                  </a:rPr>
                  <a:t>smallest </a:t>
                </a:r>
                <a14:m>
                  <m:oMath xmlns:m="http://schemas.openxmlformats.org/officeDocument/2006/math">
                    <m:r>
                      <a:rPr lang="en-US" sz="21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𝒓</m:t>
                    </m:r>
                  </m:oMath>
                </a14:m>
                <a:r>
                  <a:rPr lang="en-GB" sz="2100" b="1" dirty="0">
                    <a:solidFill>
                      <a:srgbClr val="FF0000"/>
                    </a:solidFill>
                  </a:rPr>
                  <a:t> </a:t>
                </a:r>
                <a:r>
                  <a:rPr lang="en-GB" sz="2100" dirty="0">
                    <a:solidFill>
                      <a:srgbClr val="0000FF"/>
                    </a:solidFill>
                  </a:rPr>
                  <a:t>with </a:t>
                </a:r>
                <a14:m>
                  <m:oMath xmlns:m="http://schemas.openxmlformats.org/officeDocument/2006/math"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1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1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1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≥</m:t>
                        </m:r>
                        <m:r>
                          <a:rPr lang="en-US" sz="21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US" sz="21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GB" sz="2100" dirty="0">
                    <a:solidFill>
                      <a:srgbClr val="0000FF"/>
                    </a:solidFill>
                  </a:rPr>
                  <a:t> for </a:t>
                </a:r>
                <a14:m>
                  <m:oMath xmlns:m="http://schemas.openxmlformats.org/officeDocument/2006/math"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1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100" dirty="0">
                    <a:solidFill>
                      <a:srgbClr val="0000FF"/>
                    </a:solidFill>
                  </a:rPr>
                  <a:t> type:</a:t>
                </a:r>
              </a:p>
              <a:p>
                <a:pPr marL="0" indent="0">
                  <a:buNone/>
                </a:pPr>
                <a:r>
                  <a:rPr lang="en-GB" sz="2100" b="1" dirty="0">
                    <a:solidFill>
                      <a:srgbClr val="FF0000"/>
                    </a:solidFill>
                  </a:rPr>
                  <a:t>=BINOM.INV(</a:t>
                </a:r>
                <a14:m>
                  <m:oMath xmlns:m="http://schemas.openxmlformats.org/officeDocument/2006/math">
                    <m:r>
                      <a:rPr lang="en-US" sz="21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GB" sz="21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1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US" sz="21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1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21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1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</m:oMath>
                </a14:m>
                <a:r>
                  <a:rPr lang="en-GB" sz="2100" b="1" dirty="0">
                    <a:solidFill>
                      <a:srgbClr val="FF0000"/>
                    </a:solidFill>
                  </a:rPr>
                  <a:t>) </a:t>
                </a:r>
                <a:r>
                  <a:rPr lang="en-GB" sz="2100" dirty="0">
                    <a:solidFill>
                      <a:srgbClr val="0000FF"/>
                    </a:solidFill>
                  </a:rPr>
                  <a:t>then add 1.</a:t>
                </a:r>
              </a:p>
              <a:p>
                <a:pPr marL="0" indent="0">
                  <a:buNone/>
                </a:pPr>
                <a:endParaRPr lang="en-GB" sz="2100" b="1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endParaRPr lang="en-GB" sz="2100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1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317442" y="2146613"/>
                <a:ext cx="4365770" cy="4983235"/>
              </a:xfrm>
              <a:blipFill>
                <a:blip r:embed="rId7"/>
                <a:stretch>
                  <a:fillRect l="-1676" t="-1345" r="-19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ext Placeholder 6">
            <a:extLst>
              <a:ext uri="{FF2B5EF4-FFF2-40B4-BE49-F238E27FC236}">
                <a16:creationId xmlns:a16="http://schemas.microsoft.com/office/drawing/2014/main" id="{F42C03CA-54C4-4F99-B8F8-3087175484B0}"/>
              </a:ext>
            </a:extLst>
          </p:cNvPr>
          <p:cNvSpPr txBox="1">
            <a:spLocks/>
          </p:cNvSpPr>
          <p:nvPr/>
        </p:nvSpPr>
        <p:spPr>
          <a:xfrm>
            <a:off x="5308631" y="977470"/>
            <a:ext cx="6591322" cy="6000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500" b="1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Example 3c</a:t>
            </a:r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2A8D8220-F51F-4B1A-86FB-F1A9774517EF}"/>
              </a:ext>
            </a:extLst>
          </p:cNvPr>
          <p:cNvSpPr txBox="1">
            <a:spLocks/>
          </p:cNvSpPr>
          <p:nvPr/>
        </p:nvSpPr>
        <p:spPr>
          <a:xfrm>
            <a:off x="5308631" y="3310326"/>
            <a:ext cx="6591322" cy="6000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500" b="1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Solution Example 3c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69C7CF1-D508-49A4-9393-CC61DA387D05}"/>
              </a:ext>
            </a:extLst>
          </p:cNvPr>
          <p:cNvSpPr/>
          <p:nvPr/>
        </p:nvSpPr>
        <p:spPr>
          <a:xfrm>
            <a:off x="312445" y="2226144"/>
            <a:ext cx="4282724" cy="3443136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EE5862F-2083-A7FB-2824-AC6253795D97}"/>
              </a:ext>
            </a:extLst>
          </p:cNvPr>
          <p:cNvGrpSpPr/>
          <p:nvPr/>
        </p:nvGrpSpPr>
        <p:grpSpPr>
          <a:xfrm>
            <a:off x="-16643" y="-26916"/>
            <a:ext cx="12208643" cy="2320319"/>
            <a:chOff x="-16643" y="-26916"/>
            <a:chExt cx="12208643" cy="2320319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732E5BD7-F03B-E453-950A-00C7B48ED6CB}"/>
                </a:ext>
              </a:extLst>
            </p:cNvPr>
            <p:cNvSpPr/>
            <p:nvPr/>
          </p:nvSpPr>
          <p:spPr>
            <a:xfrm>
              <a:off x="-16643" y="1"/>
              <a:ext cx="5215261" cy="2293402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31C02784-064B-5F72-34E5-57E7A45B5CC5}"/>
                </a:ext>
              </a:extLst>
            </p:cNvPr>
            <p:cNvSpPr/>
            <p:nvPr/>
          </p:nvSpPr>
          <p:spPr>
            <a:xfrm>
              <a:off x="5072743" y="-26916"/>
              <a:ext cx="7119257" cy="1166743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964774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05"/>
    </mc:Choice>
    <mc:Fallback xmlns="">
      <p:transition spd="slow" advTm="1705"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0713014" y="5669280"/>
            <a:ext cx="1495073" cy="118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4023360" y="5374050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BF2FE4CF-B9E3-44FE-92B3-D106DE1AE8D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303634" y="1551447"/>
                <a:ext cx="6591322" cy="540398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GB" sz="2100" dirty="0">
                    <a:solidFill>
                      <a:srgbClr val="0000FF"/>
                    </a:solidFill>
                  </a:rPr>
                  <a:t>The probability that a spinner lands on blue is </a:t>
                </a:r>
                <a14:m>
                  <m:oMath xmlns:m="http://schemas.openxmlformats.org/officeDocument/2006/math">
                    <m:r>
                      <a:rPr lang="en-GB" sz="21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0.2</m:t>
                    </m:r>
                  </m:oMath>
                </a14:m>
                <a:r>
                  <a:rPr lang="en-GB" sz="2100" dirty="0">
                    <a:solidFill>
                      <a:srgbClr val="0000FF"/>
                    </a:solidFill>
                  </a:rPr>
                  <a:t>.  A player has </a:t>
                </a:r>
                <a14:m>
                  <m:oMath xmlns:m="http://schemas.openxmlformats.org/officeDocument/2006/math">
                    <m:r>
                      <a:rPr lang="en-GB" sz="21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14</m:t>
                    </m:r>
                  </m:oMath>
                </a14:m>
                <a:r>
                  <a:rPr lang="en-GB" sz="2100" dirty="0">
                    <a:solidFill>
                      <a:srgbClr val="0000FF"/>
                    </a:solidFill>
                  </a:rPr>
                  <a:t> spins. </a:t>
                </a:r>
                <a:r>
                  <a:rPr lang="en-US" sz="2100" b="1" dirty="0">
                    <a:solidFill>
                      <a:srgbClr val="FF0000"/>
                    </a:solidFill>
                  </a:rPr>
                  <a:t>The school wants to use the spinner in a competition at the school fair.  However, the Headteacher wants the probability of winning a prize to be less than </a:t>
                </a:r>
                <a14:m>
                  <m:oMath xmlns:m="http://schemas.openxmlformats.org/officeDocument/2006/math">
                    <m:r>
                      <a:rPr lang="en-US" sz="21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21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1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2100" b="1" dirty="0">
                    <a:solidFill>
                      <a:srgbClr val="FF0000"/>
                    </a:solidFill>
                  </a:rPr>
                  <a:t>.  If each player has </a:t>
                </a:r>
                <a14:m>
                  <m:oMath xmlns:m="http://schemas.openxmlformats.org/officeDocument/2006/math">
                    <m:r>
                      <a:rPr lang="en-US" sz="21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𝟏𝟒</m:t>
                    </m:r>
                  </m:oMath>
                </a14:m>
                <a:r>
                  <a:rPr lang="en-US" sz="2100" b="1" dirty="0">
                    <a:solidFill>
                      <a:srgbClr val="FF0000"/>
                    </a:solidFill>
                  </a:rPr>
                  <a:t> spins, find the number of blues needed to win a prize.</a:t>
                </a:r>
              </a:p>
              <a:p>
                <a:pPr marL="0" indent="0">
                  <a:buNone/>
                </a:pPr>
                <a:endParaRPr lang="en-US" sz="2100" b="1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r>
                  <a:rPr lang="en-US" sz="2100" dirty="0">
                    <a:solidFill>
                      <a:srgbClr val="0000FF"/>
                    </a:solidFill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1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1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100" dirty="0">
                    <a:solidFill>
                      <a:srgbClr val="0000FF"/>
                    </a:solidFill>
                  </a:rPr>
                  <a:t> No. of blues in </a:t>
                </a:r>
                <a14:m>
                  <m:oMath xmlns:m="http://schemas.openxmlformats.org/officeDocument/2006/math">
                    <m:r>
                      <a:rPr lang="en-GB" sz="21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14</m:t>
                    </m:r>
                  </m:oMath>
                </a14:m>
                <a:r>
                  <a:rPr lang="en-GB" sz="2100" dirty="0">
                    <a:solidFill>
                      <a:srgbClr val="0000FF"/>
                    </a:solidFill>
                  </a:rPr>
                  <a:t> spins.  </a:t>
                </a:r>
                <a14:m>
                  <m:oMath xmlns:m="http://schemas.openxmlformats.org/officeDocument/2006/math"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en-US" sz="21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1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14</m:t>
                        </m:r>
                        <m:r>
                          <a:rPr lang="en-US" sz="21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1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0.2</m:t>
                        </m:r>
                      </m:e>
                    </m:d>
                    <m:r>
                      <a:rPr lang="en-US" sz="21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100" dirty="0">
                  <a:solidFill>
                    <a:srgbClr val="0000FF"/>
                  </a:solidFill>
                </a:endParaRPr>
              </a:p>
              <a:p>
                <a:pPr marL="0" indent="0">
                  <a:buNone/>
                </a:pPr>
                <a:r>
                  <a:rPr lang="en-US" sz="2100" dirty="0">
                    <a:solidFill>
                      <a:srgbClr val="0000FF"/>
                    </a:solidFill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1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1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100" dirty="0">
                    <a:solidFill>
                      <a:srgbClr val="0000FF"/>
                    </a:solidFill>
                  </a:rPr>
                  <a:t> Smallest no. of blues needed to win a prize</a:t>
                </a:r>
              </a:p>
              <a:p>
                <a:pPr marL="0" indent="0">
                  <a:buNone/>
                </a:pPr>
                <a:r>
                  <a:rPr lang="en-GB" sz="2100" dirty="0">
                    <a:solidFill>
                      <a:srgbClr val="0000FF"/>
                    </a:solidFill>
                  </a:rPr>
                  <a:t>Require: </a:t>
                </a:r>
                <a14:m>
                  <m:oMath xmlns:m="http://schemas.openxmlformats.org/officeDocument/2006/math">
                    <m:r>
                      <a:rPr lang="en-US" sz="21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1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1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1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≥</m:t>
                        </m:r>
                        <m:r>
                          <a:rPr lang="en-US" sz="21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US" sz="21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&lt;0.1</m:t>
                    </m:r>
                  </m:oMath>
                </a14:m>
                <a:r>
                  <a:rPr lang="en-US" sz="2100" dirty="0">
                    <a:solidFill>
                      <a:srgbClr val="0000FF"/>
                    </a:solidFill>
                  </a:rPr>
                  <a:t>.</a:t>
                </a:r>
              </a:p>
              <a:p>
                <a:pPr marL="0" indent="0">
                  <a:buNone/>
                </a:pPr>
                <a:r>
                  <a:rPr lang="en-US" sz="2100" dirty="0">
                    <a:solidFill>
                      <a:srgbClr val="0000FF"/>
                    </a:solidFill>
                  </a:rPr>
                  <a:t>Then, in Excel, type </a:t>
                </a:r>
                <a:r>
                  <a:rPr lang="en-GB" sz="2100" b="1" dirty="0">
                    <a:solidFill>
                      <a:srgbClr val="FF0000"/>
                    </a:solidFill>
                  </a:rPr>
                  <a:t>=BINOM.INV(</a:t>
                </a:r>
                <a14:m>
                  <m:oMath xmlns:m="http://schemas.openxmlformats.org/officeDocument/2006/math">
                    <m:r>
                      <a:rPr lang="en-US" sz="21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𝟏𝟒</m:t>
                    </m:r>
                    <m:r>
                      <a:rPr lang="en-GB" sz="21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1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21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1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21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1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21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1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𝟗</m:t>
                    </m:r>
                  </m:oMath>
                </a14:m>
                <a:r>
                  <a:rPr lang="en-GB" sz="2100" b="1" dirty="0">
                    <a:solidFill>
                      <a:srgbClr val="FF0000"/>
                    </a:solidFill>
                  </a:rPr>
                  <a:t>)</a:t>
                </a:r>
              </a:p>
              <a:p>
                <a:pPr marL="0" indent="0">
                  <a:buNone/>
                </a:pPr>
                <a:r>
                  <a:rPr lang="en-US" sz="2100" dirty="0">
                    <a:solidFill>
                      <a:srgbClr val="0000FF"/>
                    </a:solidFill>
                  </a:rPr>
                  <a:t>From Excel we obtain </a:t>
                </a:r>
                <a14:m>
                  <m:oMath xmlns:m="http://schemas.openxmlformats.org/officeDocument/2006/math">
                    <m:r>
                      <a:rPr lang="en-US" sz="21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n-US" sz="2100" dirty="0">
                    <a:solidFill>
                      <a:srgbClr val="0000FF"/>
                    </a:solidFill>
                  </a:rPr>
                  <a:t>.</a:t>
                </a:r>
              </a:p>
              <a:p>
                <a:pPr marL="0" indent="0">
                  <a:buNone/>
                </a:pPr>
                <a:r>
                  <a:rPr lang="en-US" sz="2100" dirty="0">
                    <a:solidFill>
                      <a:srgbClr val="0000FF"/>
                    </a:solidFill>
                  </a:rPr>
                  <a:t>Therefore </a:t>
                </a:r>
                <a14:m>
                  <m:oMath xmlns:m="http://schemas.openxmlformats.org/officeDocument/2006/math">
                    <m:r>
                      <a:rPr lang="en-US" sz="21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1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1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US" sz="21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1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21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1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𝟔</m:t>
                    </m:r>
                  </m:oMath>
                </a14:m>
                <a:endParaRPr lang="en-US" sz="2100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BF2FE4CF-B9E3-44FE-92B3-D106DE1AE8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3634" y="1551447"/>
                <a:ext cx="6591322" cy="5403989"/>
              </a:xfrm>
              <a:prstGeom prst="rect">
                <a:avLst/>
              </a:prstGeom>
              <a:blipFill>
                <a:blip r:embed="rId6"/>
                <a:stretch>
                  <a:fillRect l="-1110" t="-1354" r="-12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 rot="-360000">
            <a:off x="39920" y="867051"/>
            <a:ext cx="5317077" cy="1042492"/>
          </a:xfrm>
        </p:spPr>
        <p:txBody>
          <a:bodyPr>
            <a:normAutofit/>
          </a:bodyPr>
          <a:lstStyle/>
          <a:p>
            <a:r>
              <a:rPr lang="en-GB" sz="2900" dirty="0"/>
              <a:t>The Binomial Distribution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5"/>
          </p:nvPr>
        </p:nvSpPr>
        <p:spPr>
          <a:xfrm>
            <a:off x="5349666" y="451447"/>
            <a:ext cx="6786280" cy="608561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CUMULATIVE PROBABILITIES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2"/>
              <p:cNvSpPr>
                <a:spLocks noGrp="1"/>
              </p:cNvSpPr>
              <p:nvPr>
                <p:ph sz="half" idx="2"/>
              </p:nvPr>
            </p:nvSpPr>
            <p:spPr>
              <a:xfrm>
                <a:off x="317442" y="2146613"/>
                <a:ext cx="4365770" cy="498323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GB" sz="2100" dirty="0">
                    <a:solidFill>
                      <a:srgbClr val="0000FF"/>
                    </a:solidFill>
                  </a:rPr>
                  <a:t>For a random variable </a:t>
                </a:r>
                <a14:m>
                  <m:oMath xmlns:m="http://schemas.openxmlformats.org/officeDocument/2006/math">
                    <m:r>
                      <a:rPr lang="en-GB" sz="21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GB" sz="2100" dirty="0">
                    <a:solidFill>
                      <a:srgbClr val="0000FF"/>
                    </a:solidFill>
                  </a:rPr>
                  <a:t> a </a:t>
                </a:r>
                <a:r>
                  <a:rPr lang="en-GB" sz="2100" b="1" dirty="0">
                    <a:solidFill>
                      <a:srgbClr val="FF0000"/>
                    </a:solidFill>
                  </a:rPr>
                  <a:t>cumulative probability function</a:t>
                </a:r>
                <a:r>
                  <a:rPr lang="en-GB" sz="2100" dirty="0">
                    <a:solidFill>
                      <a:srgbClr val="0000FF"/>
                    </a:solidFill>
                  </a:rPr>
                  <a:t> gives the sum of all the individual probabilities up to and including the given value of </a:t>
                </a:r>
                <a14:m>
                  <m:oMath xmlns:m="http://schemas.openxmlformats.org/officeDocument/2006/math"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100" dirty="0">
                    <a:solidFill>
                      <a:srgbClr val="0000FF"/>
                    </a:solidFill>
                  </a:rPr>
                  <a:t> in the calculation for </a:t>
                </a:r>
                <a14:m>
                  <m:oMath xmlns:m="http://schemas.openxmlformats.org/officeDocument/2006/math">
                    <m:r>
                      <a:rPr lang="en-US" sz="21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1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1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1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1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1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100" dirty="0">
                    <a:solidFill>
                      <a:srgbClr val="0000FF"/>
                    </a:solidFill>
                  </a:rPr>
                  <a:t>.</a:t>
                </a:r>
              </a:p>
              <a:p>
                <a:pPr marL="0" indent="0">
                  <a:buNone/>
                </a:pPr>
                <a:r>
                  <a:rPr lang="en-GB" sz="2100" dirty="0">
                    <a:solidFill>
                      <a:srgbClr val="0000FF"/>
                    </a:solidFill>
                  </a:rPr>
                  <a:t>For the </a:t>
                </a:r>
                <a:r>
                  <a:rPr lang="en-GB" sz="2100" b="1" dirty="0">
                    <a:solidFill>
                      <a:srgbClr val="FF0000"/>
                    </a:solidFill>
                  </a:rPr>
                  <a:t>Binomial distribution </a:t>
                </a:r>
                <a14:m>
                  <m:oMath xmlns:m="http://schemas.openxmlformats.org/officeDocument/2006/math">
                    <m:r>
                      <a:rPr lang="en-US" sz="21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𝑿</m:t>
                    </m:r>
                    <m:r>
                      <a:rPr lang="en-US" sz="21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n-US" sz="21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US" sz="21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1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sz="21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1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US" sz="21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100" dirty="0">
                    <a:solidFill>
                      <a:srgbClr val="0000FF"/>
                    </a:solidFill>
                  </a:rPr>
                  <a:t> we can find </a:t>
                </a:r>
                <a14:m>
                  <m:oMath xmlns:m="http://schemas.openxmlformats.org/officeDocument/2006/math">
                    <m:r>
                      <a:rPr lang="en-US" sz="21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𝑷</m:t>
                    </m:r>
                    <m:d>
                      <m:dPr>
                        <m:ctrlPr>
                          <a:rPr lang="en-US" sz="21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1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  <m:r>
                          <a:rPr lang="en-US" sz="21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sz="21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21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GB" sz="2100" dirty="0">
                  <a:solidFill>
                    <a:srgbClr val="0000FF"/>
                  </a:solidFill>
                </a:endParaRPr>
              </a:p>
              <a:p>
                <a:pPr marL="0" indent="0">
                  <a:buNone/>
                </a:pPr>
                <a:r>
                  <a:rPr lang="en-US" sz="2100" dirty="0">
                    <a:solidFill>
                      <a:srgbClr val="0000FF"/>
                    </a:solidFill>
                  </a:rPr>
                  <a:t>In </a:t>
                </a:r>
                <a:r>
                  <a:rPr lang="en-GB" sz="2100" b="1" dirty="0">
                    <a:solidFill>
                      <a:srgbClr val="FF0000"/>
                    </a:solidFill>
                  </a:rPr>
                  <a:t>Excel</a:t>
                </a:r>
                <a:r>
                  <a:rPr lang="en-GB" sz="2100" dirty="0">
                    <a:solidFill>
                      <a:srgbClr val="0000FF"/>
                    </a:solidFill>
                  </a:rPr>
                  <a:t>, to find </a:t>
                </a:r>
                <a14:m>
                  <m:oMath xmlns:m="http://schemas.openxmlformats.org/officeDocument/2006/math"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1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100" dirty="0">
                    <a:solidFill>
                      <a:srgbClr val="0000FF"/>
                    </a:solidFill>
                  </a:rPr>
                  <a:t> for </a:t>
                </a:r>
                <a14:m>
                  <m:oMath xmlns:m="http://schemas.openxmlformats.org/officeDocument/2006/math"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1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100" dirty="0">
                    <a:solidFill>
                      <a:srgbClr val="0000FF"/>
                    </a:solidFill>
                  </a:rPr>
                  <a:t> type: </a:t>
                </a:r>
                <a:r>
                  <a:rPr lang="en-GB" sz="2100" b="1" dirty="0">
                    <a:solidFill>
                      <a:srgbClr val="FF0000"/>
                    </a:solidFill>
                  </a:rPr>
                  <a:t>=BINOM.DIST(</a:t>
                </a:r>
                <a14:m>
                  <m:oMath xmlns:m="http://schemas.openxmlformats.org/officeDocument/2006/math">
                    <m:r>
                      <a:rPr lang="en-US" sz="21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GB" sz="21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1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GB" sz="21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1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US" sz="21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1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GB" sz="2100" b="1" dirty="0">
                    <a:solidFill>
                      <a:srgbClr val="FF0000"/>
                    </a:solidFill>
                  </a:rPr>
                  <a:t>)</a:t>
                </a:r>
              </a:p>
              <a:p>
                <a:pPr marL="0" indent="0">
                  <a:buNone/>
                </a:pPr>
                <a:r>
                  <a:rPr lang="en-US" sz="2100" dirty="0">
                    <a:solidFill>
                      <a:srgbClr val="0000FF"/>
                    </a:solidFill>
                  </a:rPr>
                  <a:t>In </a:t>
                </a:r>
                <a:r>
                  <a:rPr lang="en-GB" sz="2100" b="1" dirty="0">
                    <a:solidFill>
                      <a:srgbClr val="FF0000"/>
                    </a:solidFill>
                  </a:rPr>
                  <a:t>Excel</a:t>
                </a:r>
                <a:r>
                  <a:rPr lang="en-GB" sz="2100" dirty="0">
                    <a:solidFill>
                      <a:srgbClr val="0000FF"/>
                    </a:solidFill>
                  </a:rPr>
                  <a:t>, to find </a:t>
                </a:r>
                <a:r>
                  <a:rPr lang="en-GB" sz="2100" b="1" dirty="0">
                    <a:solidFill>
                      <a:srgbClr val="FF0000"/>
                    </a:solidFill>
                  </a:rPr>
                  <a:t>smallest </a:t>
                </a:r>
                <a14:m>
                  <m:oMath xmlns:m="http://schemas.openxmlformats.org/officeDocument/2006/math">
                    <m:r>
                      <a:rPr lang="en-US" sz="21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𝒓</m:t>
                    </m:r>
                  </m:oMath>
                </a14:m>
                <a:r>
                  <a:rPr lang="en-GB" sz="2100" b="1" dirty="0">
                    <a:solidFill>
                      <a:srgbClr val="FF0000"/>
                    </a:solidFill>
                  </a:rPr>
                  <a:t> </a:t>
                </a:r>
                <a:r>
                  <a:rPr lang="en-GB" sz="2100" dirty="0">
                    <a:solidFill>
                      <a:srgbClr val="0000FF"/>
                    </a:solidFill>
                  </a:rPr>
                  <a:t>with </a:t>
                </a:r>
                <a14:m>
                  <m:oMath xmlns:m="http://schemas.openxmlformats.org/officeDocument/2006/math"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1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1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1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≥</m:t>
                        </m:r>
                        <m:r>
                          <a:rPr lang="en-US" sz="21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US" sz="21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GB" sz="2100" dirty="0">
                    <a:solidFill>
                      <a:srgbClr val="0000FF"/>
                    </a:solidFill>
                  </a:rPr>
                  <a:t> for </a:t>
                </a:r>
                <a14:m>
                  <m:oMath xmlns:m="http://schemas.openxmlformats.org/officeDocument/2006/math"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1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100" dirty="0">
                    <a:solidFill>
                      <a:srgbClr val="0000FF"/>
                    </a:solidFill>
                  </a:rPr>
                  <a:t> type:</a:t>
                </a:r>
              </a:p>
              <a:p>
                <a:pPr marL="0" indent="0">
                  <a:buNone/>
                </a:pPr>
                <a:r>
                  <a:rPr lang="en-GB" sz="2100" b="1" dirty="0">
                    <a:solidFill>
                      <a:srgbClr val="FF0000"/>
                    </a:solidFill>
                  </a:rPr>
                  <a:t>=BINOM.INV(</a:t>
                </a:r>
                <a14:m>
                  <m:oMath xmlns:m="http://schemas.openxmlformats.org/officeDocument/2006/math">
                    <m:r>
                      <a:rPr lang="en-US" sz="21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GB" sz="21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1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US" sz="21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1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21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1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</m:oMath>
                </a14:m>
                <a:r>
                  <a:rPr lang="en-GB" sz="2100" b="1" dirty="0">
                    <a:solidFill>
                      <a:srgbClr val="FF0000"/>
                    </a:solidFill>
                  </a:rPr>
                  <a:t>) </a:t>
                </a:r>
                <a:r>
                  <a:rPr lang="en-GB" sz="2100" dirty="0">
                    <a:solidFill>
                      <a:srgbClr val="0000FF"/>
                    </a:solidFill>
                  </a:rPr>
                  <a:t>then add 1.</a:t>
                </a:r>
              </a:p>
              <a:p>
                <a:pPr marL="0" indent="0">
                  <a:buNone/>
                </a:pPr>
                <a:endParaRPr lang="en-GB" sz="2100" b="1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endParaRPr lang="en-GB" sz="2100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1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317442" y="2146613"/>
                <a:ext cx="4365770" cy="4983235"/>
              </a:xfrm>
              <a:blipFill>
                <a:blip r:embed="rId7"/>
                <a:stretch>
                  <a:fillRect l="-1676" t="-1345" r="-19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ext Placeholder 6">
            <a:extLst>
              <a:ext uri="{FF2B5EF4-FFF2-40B4-BE49-F238E27FC236}">
                <a16:creationId xmlns:a16="http://schemas.microsoft.com/office/drawing/2014/main" id="{F42C03CA-54C4-4F99-B8F8-3087175484B0}"/>
              </a:ext>
            </a:extLst>
          </p:cNvPr>
          <p:cNvSpPr txBox="1">
            <a:spLocks/>
          </p:cNvSpPr>
          <p:nvPr/>
        </p:nvSpPr>
        <p:spPr>
          <a:xfrm>
            <a:off x="5308631" y="977470"/>
            <a:ext cx="6591322" cy="6000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500" b="1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Example 3c</a:t>
            </a:r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2A8D8220-F51F-4B1A-86FB-F1A9774517EF}"/>
              </a:ext>
            </a:extLst>
          </p:cNvPr>
          <p:cNvSpPr txBox="1">
            <a:spLocks/>
          </p:cNvSpPr>
          <p:nvPr/>
        </p:nvSpPr>
        <p:spPr>
          <a:xfrm>
            <a:off x="5308631" y="3310326"/>
            <a:ext cx="6591322" cy="6000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500" b="1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Solution Example 3c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69C7CF1-D508-49A4-9393-CC61DA387D05}"/>
              </a:ext>
            </a:extLst>
          </p:cNvPr>
          <p:cNvSpPr/>
          <p:nvPr/>
        </p:nvSpPr>
        <p:spPr>
          <a:xfrm>
            <a:off x="312445" y="2226144"/>
            <a:ext cx="4282724" cy="3443136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E4AFBCF-0495-CB8D-371E-A28168DA61A4}"/>
              </a:ext>
            </a:extLst>
          </p:cNvPr>
          <p:cNvGrpSpPr/>
          <p:nvPr/>
        </p:nvGrpSpPr>
        <p:grpSpPr>
          <a:xfrm>
            <a:off x="-16643" y="-26916"/>
            <a:ext cx="12208643" cy="2320319"/>
            <a:chOff x="-16643" y="-26916"/>
            <a:chExt cx="12208643" cy="2320319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8C9FD2A5-93F3-BDA4-D7FC-39F5883C0DA8}"/>
                </a:ext>
              </a:extLst>
            </p:cNvPr>
            <p:cNvSpPr/>
            <p:nvPr/>
          </p:nvSpPr>
          <p:spPr>
            <a:xfrm>
              <a:off x="-16643" y="1"/>
              <a:ext cx="5215261" cy="2293402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9E57FD32-23E8-D5C2-8D3B-0FDACF1E3B4C}"/>
                </a:ext>
              </a:extLst>
            </p:cNvPr>
            <p:cNvSpPr/>
            <p:nvPr/>
          </p:nvSpPr>
          <p:spPr>
            <a:xfrm>
              <a:off x="5072743" y="-26916"/>
              <a:ext cx="7119257" cy="1166743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592959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79"/>
    </mc:Choice>
    <mc:Fallback xmlns="">
      <p:transition spd="slow" advTm="1379"/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0713014" y="5669280"/>
            <a:ext cx="1495073" cy="118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4023360" y="5374050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BF2FE4CF-B9E3-44FE-92B3-D106DE1AE8D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303634" y="1551447"/>
                <a:ext cx="6591322" cy="540398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GB" sz="2100" dirty="0">
                    <a:solidFill>
                      <a:srgbClr val="0000FF"/>
                    </a:solidFill>
                  </a:rPr>
                  <a:t>The probability that a spinner lands on blue is </a:t>
                </a:r>
                <a14:m>
                  <m:oMath xmlns:m="http://schemas.openxmlformats.org/officeDocument/2006/math">
                    <m:r>
                      <a:rPr lang="en-GB" sz="21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0.2</m:t>
                    </m:r>
                  </m:oMath>
                </a14:m>
                <a:r>
                  <a:rPr lang="en-GB" sz="2100" dirty="0">
                    <a:solidFill>
                      <a:srgbClr val="0000FF"/>
                    </a:solidFill>
                  </a:rPr>
                  <a:t>.  A player has </a:t>
                </a:r>
                <a14:m>
                  <m:oMath xmlns:m="http://schemas.openxmlformats.org/officeDocument/2006/math">
                    <m:r>
                      <a:rPr lang="en-GB" sz="21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14</m:t>
                    </m:r>
                  </m:oMath>
                </a14:m>
                <a:r>
                  <a:rPr lang="en-GB" sz="2100" dirty="0">
                    <a:solidFill>
                      <a:srgbClr val="0000FF"/>
                    </a:solidFill>
                  </a:rPr>
                  <a:t> spins. </a:t>
                </a:r>
                <a:r>
                  <a:rPr lang="en-US" sz="2100" b="1" dirty="0">
                    <a:solidFill>
                      <a:srgbClr val="FF0000"/>
                    </a:solidFill>
                  </a:rPr>
                  <a:t>The school wants to use the spinner in a competition at the school fair.  However, the Headteacher wants the probability of winning a prize to be less than </a:t>
                </a:r>
                <a14:m>
                  <m:oMath xmlns:m="http://schemas.openxmlformats.org/officeDocument/2006/math">
                    <m:r>
                      <a:rPr lang="en-US" sz="21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21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1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2100" b="1" dirty="0">
                    <a:solidFill>
                      <a:srgbClr val="FF0000"/>
                    </a:solidFill>
                  </a:rPr>
                  <a:t>.  If each player has </a:t>
                </a:r>
                <a14:m>
                  <m:oMath xmlns:m="http://schemas.openxmlformats.org/officeDocument/2006/math">
                    <m:r>
                      <a:rPr lang="en-US" sz="21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𝟏𝟒</m:t>
                    </m:r>
                  </m:oMath>
                </a14:m>
                <a:r>
                  <a:rPr lang="en-US" sz="2100" b="1" dirty="0">
                    <a:solidFill>
                      <a:srgbClr val="FF0000"/>
                    </a:solidFill>
                  </a:rPr>
                  <a:t> spins, find the number of blues needed to win a prize.</a:t>
                </a:r>
              </a:p>
              <a:p>
                <a:pPr marL="0" indent="0">
                  <a:buNone/>
                </a:pPr>
                <a:endParaRPr lang="en-US" sz="2100" b="1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r>
                  <a:rPr lang="en-US" sz="2100" dirty="0">
                    <a:solidFill>
                      <a:srgbClr val="0000FF"/>
                    </a:solidFill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1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1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100" dirty="0">
                    <a:solidFill>
                      <a:srgbClr val="0000FF"/>
                    </a:solidFill>
                  </a:rPr>
                  <a:t> No. of blues in </a:t>
                </a:r>
                <a14:m>
                  <m:oMath xmlns:m="http://schemas.openxmlformats.org/officeDocument/2006/math">
                    <m:r>
                      <a:rPr lang="en-GB" sz="21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14</m:t>
                    </m:r>
                  </m:oMath>
                </a14:m>
                <a:r>
                  <a:rPr lang="en-GB" sz="2100" dirty="0">
                    <a:solidFill>
                      <a:srgbClr val="0000FF"/>
                    </a:solidFill>
                  </a:rPr>
                  <a:t> spins.  </a:t>
                </a:r>
                <a14:m>
                  <m:oMath xmlns:m="http://schemas.openxmlformats.org/officeDocument/2006/math"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en-US" sz="21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1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14</m:t>
                        </m:r>
                        <m:r>
                          <a:rPr lang="en-US" sz="21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1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0.2</m:t>
                        </m:r>
                      </m:e>
                    </m:d>
                    <m:r>
                      <a:rPr lang="en-US" sz="21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100" dirty="0">
                  <a:solidFill>
                    <a:srgbClr val="0000FF"/>
                  </a:solidFill>
                </a:endParaRPr>
              </a:p>
              <a:p>
                <a:pPr marL="0" indent="0">
                  <a:buNone/>
                </a:pPr>
                <a:r>
                  <a:rPr lang="en-US" sz="2100" dirty="0">
                    <a:solidFill>
                      <a:srgbClr val="0000FF"/>
                    </a:solidFill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1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1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100" dirty="0">
                    <a:solidFill>
                      <a:srgbClr val="0000FF"/>
                    </a:solidFill>
                  </a:rPr>
                  <a:t> Smallest no. of blues needed to win a prize</a:t>
                </a:r>
              </a:p>
              <a:p>
                <a:pPr marL="0" indent="0">
                  <a:buNone/>
                </a:pPr>
                <a:r>
                  <a:rPr lang="en-GB" sz="2100" dirty="0">
                    <a:solidFill>
                      <a:srgbClr val="0000FF"/>
                    </a:solidFill>
                  </a:rPr>
                  <a:t>Require: </a:t>
                </a:r>
                <a14:m>
                  <m:oMath xmlns:m="http://schemas.openxmlformats.org/officeDocument/2006/math">
                    <m:r>
                      <a:rPr lang="en-US" sz="21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1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1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1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≥</m:t>
                        </m:r>
                        <m:r>
                          <a:rPr lang="en-US" sz="21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US" sz="21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&lt;0.1</m:t>
                    </m:r>
                  </m:oMath>
                </a14:m>
                <a:r>
                  <a:rPr lang="en-US" sz="2100" dirty="0">
                    <a:solidFill>
                      <a:srgbClr val="0000FF"/>
                    </a:solidFill>
                  </a:rPr>
                  <a:t>.</a:t>
                </a:r>
              </a:p>
              <a:p>
                <a:pPr marL="0" indent="0">
                  <a:buNone/>
                </a:pPr>
                <a:r>
                  <a:rPr lang="en-US" sz="2100" dirty="0">
                    <a:solidFill>
                      <a:srgbClr val="0000FF"/>
                    </a:solidFill>
                  </a:rPr>
                  <a:t>Then, in Excel, type </a:t>
                </a:r>
                <a:r>
                  <a:rPr lang="en-GB" sz="2100" b="1" dirty="0">
                    <a:solidFill>
                      <a:srgbClr val="FF0000"/>
                    </a:solidFill>
                  </a:rPr>
                  <a:t>=BINOM.INV(</a:t>
                </a:r>
                <a14:m>
                  <m:oMath xmlns:m="http://schemas.openxmlformats.org/officeDocument/2006/math">
                    <m:r>
                      <a:rPr lang="en-US" sz="21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𝟏𝟒</m:t>
                    </m:r>
                    <m:r>
                      <a:rPr lang="en-GB" sz="21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1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21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1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21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1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21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1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𝟗</m:t>
                    </m:r>
                  </m:oMath>
                </a14:m>
                <a:r>
                  <a:rPr lang="en-GB" sz="2100" b="1" dirty="0">
                    <a:solidFill>
                      <a:srgbClr val="FF0000"/>
                    </a:solidFill>
                  </a:rPr>
                  <a:t>)</a:t>
                </a:r>
              </a:p>
              <a:p>
                <a:pPr marL="0" indent="0">
                  <a:buNone/>
                </a:pPr>
                <a:r>
                  <a:rPr lang="en-US" sz="2100" dirty="0">
                    <a:solidFill>
                      <a:srgbClr val="0000FF"/>
                    </a:solidFill>
                  </a:rPr>
                  <a:t>From Excel we obtain </a:t>
                </a:r>
                <a14:m>
                  <m:oMath xmlns:m="http://schemas.openxmlformats.org/officeDocument/2006/math">
                    <m:r>
                      <a:rPr lang="en-US" sz="21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n-US" sz="2100" dirty="0">
                    <a:solidFill>
                      <a:srgbClr val="0000FF"/>
                    </a:solidFill>
                  </a:rPr>
                  <a:t>.  Therefore </a:t>
                </a:r>
                <a14:m>
                  <m:oMath xmlns:m="http://schemas.openxmlformats.org/officeDocument/2006/math">
                    <m:r>
                      <a:rPr lang="en-US" sz="21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1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=6</m:t>
                    </m:r>
                  </m:oMath>
                </a14:m>
                <a:r>
                  <a:rPr lang="en-US" sz="2100" dirty="0">
                    <a:solidFill>
                      <a:srgbClr val="0000FF"/>
                    </a:solidFill>
                  </a:rPr>
                  <a:t>.</a:t>
                </a:r>
              </a:p>
              <a:p>
                <a:pPr marL="0" indent="0">
                  <a:buNone/>
                </a:pPr>
                <a:r>
                  <a:rPr lang="en-US" sz="2100" dirty="0">
                    <a:solidFill>
                      <a:srgbClr val="0000FF"/>
                    </a:solidFill>
                  </a:rPr>
                  <a:t>So, 6 or more blues will win a prize.</a:t>
                </a:r>
              </a:p>
            </p:txBody>
          </p:sp>
        </mc:Choice>
        <mc:Fallback xmlns="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BF2FE4CF-B9E3-44FE-92B3-D106DE1AE8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3634" y="1551447"/>
                <a:ext cx="6591322" cy="5403989"/>
              </a:xfrm>
              <a:prstGeom prst="rect">
                <a:avLst/>
              </a:prstGeom>
              <a:blipFill>
                <a:blip r:embed="rId6"/>
                <a:stretch>
                  <a:fillRect l="-1110" t="-1354" r="-12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 rot="-360000">
            <a:off x="39920" y="867051"/>
            <a:ext cx="5317077" cy="1042492"/>
          </a:xfrm>
        </p:spPr>
        <p:txBody>
          <a:bodyPr>
            <a:normAutofit/>
          </a:bodyPr>
          <a:lstStyle/>
          <a:p>
            <a:r>
              <a:rPr lang="en-GB" sz="2900" dirty="0"/>
              <a:t>The Binomial Distribution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5"/>
          </p:nvPr>
        </p:nvSpPr>
        <p:spPr>
          <a:xfrm>
            <a:off x="5349666" y="451447"/>
            <a:ext cx="6786280" cy="608561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CUMULATIVE PROBABILITIES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2"/>
              <p:cNvSpPr>
                <a:spLocks noGrp="1"/>
              </p:cNvSpPr>
              <p:nvPr>
                <p:ph sz="half" idx="2"/>
              </p:nvPr>
            </p:nvSpPr>
            <p:spPr>
              <a:xfrm>
                <a:off x="317442" y="2146613"/>
                <a:ext cx="4365770" cy="498323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GB" sz="2100" dirty="0">
                    <a:solidFill>
                      <a:srgbClr val="0000FF"/>
                    </a:solidFill>
                  </a:rPr>
                  <a:t>For a random variable </a:t>
                </a:r>
                <a14:m>
                  <m:oMath xmlns:m="http://schemas.openxmlformats.org/officeDocument/2006/math">
                    <m:r>
                      <a:rPr lang="en-GB" sz="21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GB" sz="2100" dirty="0">
                    <a:solidFill>
                      <a:srgbClr val="0000FF"/>
                    </a:solidFill>
                  </a:rPr>
                  <a:t> a </a:t>
                </a:r>
                <a:r>
                  <a:rPr lang="en-GB" sz="2100" b="1" dirty="0">
                    <a:solidFill>
                      <a:srgbClr val="FF0000"/>
                    </a:solidFill>
                  </a:rPr>
                  <a:t>cumulative probability function</a:t>
                </a:r>
                <a:r>
                  <a:rPr lang="en-GB" sz="2100" dirty="0">
                    <a:solidFill>
                      <a:srgbClr val="0000FF"/>
                    </a:solidFill>
                  </a:rPr>
                  <a:t> gives the sum of all the individual probabilities up to and including the given value of </a:t>
                </a:r>
                <a14:m>
                  <m:oMath xmlns:m="http://schemas.openxmlformats.org/officeDocument/2006/math"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100" dirty="0">
                    <a:solidFill>
                      <a:srgbClr val="0000FF"/>
                    </a:solidFill>
                  </a:rPr>
                  <a:t> in the calculation for </a:t>
                </a:r>
                <a14:m>
                  <m:oMath xmlns:m="http://schemas.openxmlformats.org/officeDocument/2006/math">
                    <m:r>
                      <a:rPr lang="en-US" sz="21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1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1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1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1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1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100" dirty="0">
                    <a:solidFill>
                      <a:srgbClr val="0000FF"/>
                    </a:solidFill>
                  </a:rPr>
                  <a:t>.</a:t>
                </a:r>
              </a:p>
              <a:p>
                <a:pPr marL="0" indent="0">
                  <a:buNone/>
                </a:pPr>
                <a:r>
                  <a:rPr lang="en-GB" sz="2100" dirty="0">
                    <a:solidFill>
                      <a:srgbClr val="0000FF"/>
                    </a:solidFill>
                  </a:rPr>
                  <a:t>For the </a:t>
                </a:r>
                <a:r>
                  <a:rPr lang="en-GB" sz="2100" b="1" dirty="0">
                    <a:solidFill>
                      <a:srgbClr val="FF0000"/>
                    </a:solidFill>
                  </a:rPr>
                  <a:t>Binomial distribution </a:t>
                </a:r>
                <a14:m>
                  <m:oMath xmlns:m="http://schemas.openxmlformats.org/officeDocument/2006/math">
                    <m:r>
                      <a:rPr lang="en-US" sz="21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𝑿</m:t>
                    </m:r>
                    <m:r>
                      <a:rPr lang="en-US" sz="21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n-US" sz="21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US" sz="21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1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sz="21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1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US" sz="21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100" dirty="0">
                    <a:solidFill>
                      <a:srgbClr val="0000FF"/>
                    </a:solidFill>
                  </a:rPr>
                  <a:t> we can find </a:t>
                </a:r>
                <a14:m>
                  <m:oMath xmlns:m="http://schemas.openxmlformats.org/officeDocument/2006/math">
                    <m:r>
                      <a:rPr lang="en-US" sz="21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𝑷</m:t>
                    </m:r>
                    <m:d>
                      <m:dPr>
                        <m:ctrlPr>
                          <a:rPr lang="en-US" sz="21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1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  <m:r>
                          <a:rPr lang="en-US" sz="21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sz="21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21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GB" sz="2100" dirty="0">
                  <a:solidFill>
                    <a:srgbClr val="0000FF"/>
                  </a:solidFill>
                </a:endParaRPr>
              </a:p>
              <a:p>
                <a:pPr marL="0" indent="0">
                  <a:buNone/>
                </a:pPr>
                <a:r>
                  <a:rPr lang="en-US" sz="2100" dirty="0">
                    <a:solidFill>
                      <a:srgbClr val="0000FF"/>
                    </a:solidFill>
                  </a:rPr>
                  <a:t>In </a:t>
                </a:r>
                <a:r>
                  <a:rPr lang="en-GB" sz="2100" b="1" dirty="0">
                    <a:solidFill>
                      <a:srgbClr val="FF0000"/>
                    </a:solidFill>
                  </a:rPr>
                  <a:t>Excel</a:t>
                </a:r>
                <a:r>
                  <a:rPr lang="en-GB" sz="2100" dirty="0">
                    <a:solidFill>
                      <a:srgbClr val="0000FF"/>
                    </a:solidFill>
                  </a:rPr>
                  <a:t>, to find </a:t>
                </a:r>
                <a14:m>
                  <m:oMath xmlns:m="http://schemas.openxmlformats.org/officeDocument/2006/math"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1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100" dirty="0">
                    <a:solidFill>
                      <a:srgbClr val="0000FF"/>
                    </a:solidFill>
                  </a:rPr>
                  <a:t> for </a:t>
                </a:r>
                <a14:m>
                  <m:oMath xmlns:m="http://schemas.openxmlformats.org/officeDocument/2006/math"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1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100" dirty="0">
                    <a:solidFill>
                      <a:srgbClr val="0000FF"/>
                    </a:solidFill>
                  </a:rPr>
                  <a:t> type: </a:t>
                </a:r>
                <a:r>
                  <a:rPr lang="en-GB" sz="2100" b="1" dirty="0">
                    <a:solidFill>
                      <a:srgbClr val="FF0000"/>
                    </a:solidFill>
                  </a:rPr>
                  <a:t>=BINOM.DIST(</a:t>
                </a:r>
                <a14:m>
                  <m:oMath xmlns:m="http://schemas.openxmlformats.org/officeDocument/2006/math">
                    <m:r>
                      <a:rPr lang="en-US" sz="21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GB" sz="21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1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GB" sz="21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1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US" sz="21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1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GB" sz="2100" b="1" dirty="0">
                    <a:solidFill>
                      <a:srgbClr val="FF0000"/>
                    </a:solidFill>
                  </a:rPr>
                  <a:t>)</a:t>
                </a:r>
              </a:p>
              <a:p>
                <a:pPr marL="0" indent="0">
                  <a:buNone/>
                </a:pPr>
                <a:r>
                  <a:rPr lang="en-US" sz="2100" dirty="0">
                    <a:solidFill>
                      <a:srgbClr val="0000FF"/>
                    </a:solidFill>
                  </a:rPr>
                  <a:t>In </a:t>
                </a:r>
                <a:r>
                  <a:rPr lang="en-GB" sz="2100" b="1" dirty="0">
                    <a:solidFill>
                      <a:srgbClr val="FF0000"/>
                    </a:solidFill>
                  </a:rPr>
                  <a:t>Excel</a:t>
                </a:r>
                <a:r>
                  <a:rPr lang="en-GB" sz="2100" dirty="0">
                    <a:solidFill>
                      <a:srgbClr val="0000FF"/>
                    </a:solidFill>
                  </a:rPr>
                  <a:t>, to find </a:t>
                </a:r>
                <a:r>
                  <a:rPr lang="en-GB" sz="2100" b="1" dirty="0">
                    <a:solidFill>
                      <a:srgbClr val="FF0000"/>
                    </a:solidFill>
                  </a:rPr>
                  <a:t>smallest </a:t>
                </a:r>
                <a14:m>
                  <m:oMath xmlns:m="http://schemas.openxmlformats.org/officeDocument/2006/math">
                    <m:r>
                      <a:rPr lang="en-US" sz="21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𝒓</m:t>
                    </m:r>
                  </m:oMath>
                </a14:m>
                <a:r>
                  <a:rPr lang="en-GB" sz="2100" b="1" dirty="0">
                    <a:solidFill>
                      <a:srgbClr val="FF0000"/>
                    </a:solidFill>
                  </a:rPr>
                  <a:t> </a:t>
                </a:r>
                <a:r>
                  <a:rPr lang="en-GB" sz="2100" dirty="0">
                    <a:solidFill>
                      <a:srgbClr val="0000FF"/>
                    </a:solidFill>
                  </a:rPr>
                  <a:t>with </a:t>
                </a:r>
                <a14:m>
                  <m:oMath xmlns:m="http://schemas.openxmlformats.org/officeDocument/2006/math"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1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1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1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≥</m:t>
                        </m:r>
                        <m:r>
                          <a:rPr lang="en-US" sz="21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US" sz="21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GB" sz="2100" dirty="0">
                    <a:solidFill>
                      <a:srgbClr val="0000FF"/>
                    </a:solidFill>
                  </a:rPr>
                  <a:t> for </a:t>
                </a:r>
                <a14:m>
                  <m:oMath xmlns:m="http://schemas.openxmlformats.org/officeDocument/2006/math"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1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100" dirty="0">
                    <a:solidFill>
                      <a:srgbClr val="0000FF"/>
                    </a:solidFill>
                  </a:rPr>
                  <a:t> type:</a:t>
                </a:r>
              </a:p>
              <a:p>
                <a:pPr marL="0" indent="0">
                  <a:buNone/>
                </a:pPr>
                <a:r>
                  <a:rPr lang="en-GB" sz="2100" b="1" dirty="0">
                    <a:solidFill>
                      <a:srgbClr val="FF0000"/>
                    </a:solidFill>
                  </a:rPr>
                  <a:t>=BINOM.INV(</a:t>
                </a:r>
                <a14:m>
                  <m:oMath xmlns:m="http://schemas.openxmlformats.org/officeDocument/2006/math">
                    <m:r>
                      <a:rPr lang="en-US" sz="21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GB" sz="21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1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US" sz="21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1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21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1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</m:oMath>
                </a14:m>
                <a:r>
                  <a:rPr lang="en-GB" sz="2100" b="1" dirty="0">
                    <a:solidFill>
                      <a:srgbClr val="FF0000"/>
                    </a:solidFill>
                  </a:rPr>
                  <a:t>) </a:t>
                </a:r>
                <a:r>
                  <a:rPr lang="en-GB" sz="2100" dirty="0">
                    <a:solidFill>
                      <a:srgbClr val="0000FF"/>
                    </a:solidFill>
                  </a:rPr>
                  <a:t>then add 1.</a:t>
                </a:r>
              </a:p>
              <a:p>
                <a:pPr marL="0" indent="0">
                  <a:buNone/>
                </a:pPr>
                <a:endParaRPr lang="en-GB" sz="2100" b="1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endParaRPr lang="en-GB" sz="2100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1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317442" y="2146613"/>
                <a:ext cx="4365770" cy="4983235"/>
              </a:xfrm>
              <a:blipFill>
                <a:blip r:embed="rId7"/>
                <a:stretch>
                  <a:fillRect l="-1676" t="-1345" r="-19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ext Placeholder 6">
            <a:extLst>
              <a:ext uri="{FF2B5EF4-FFF2-40B4-BE49-F238E27FC236}">
                <a16:creationId xmlns:a16="http://schemas.microsoft.com/office/drawing/2014/main" id="{F42C03CA-54C4-4F99-B8F8-3087175484B0}"/>
              </a:ext>
            </a:extLst>
          </p:cNvPr>
          <p:cNvSpPr txBox="1">
            <a:spLocks/>
          </p:cNvSpPr>
          <p:nvPr/>
        </p:nvSpPr>
        <p:spPr>
          <a:xfrm>
            <a:off x="5308631" y="977470"/>
            <a:ext cx="6591322" cy="6000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500" b="1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Example 3c</a:t>
            </a:r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2A8D8220-F51F-4B1A-86FB-F1A9774517EF}"/>
              </a:ext>
            </a:extLst>
          </p:cNvPr>
          <p:cNvSpPr txBox="1">
            <a:spLocks/>
          </p:cNvSpPr>
          <p:nvPr/>
        </p:nvSpPr>
        <p:spPr>
          <a:xfrm>
            <a:off x="5308631" y="3310326"/>
            <a:ext cx="6591322" cy="6000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500" b="1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Solution Example 3c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69C7CF1-D508-49A4-9393-CC61DA387D05}"/>
              </a:ext>
            </a:extLst>
          </p:cNvPr>
          <p:cNvSpPr/>
          <p:nvPr/>
        </p:nvSpPr>
        <p:spPr>
          <a:xfrm>
            <a:off x="312445" y="2226144"/>
            <a:ext cx="4282724" cy="3443136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EA24C7C-F7D9-CB91-2868-19F779A5F66A}"/>
              </a:ext>
            </a:extLst>
          </p:cNvPr>
          <p:cNvGrpSpPr/>
          <p:nvPr/>
        </p:nvGrpSpPr>
        <p:grpSpPr>
          <a:xfrm>
            <a:off x="-16643" y="-26916"/>
            <a:ext cx="12208643" cy="2320319"/>
            <a:chOff x="-16643" y="-26916"/>
            <a:chExt cx="12208643" cy="2320319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F112CE2C-AF81-AE82-2ECC-4E678E5D62FF}"/>
                </a:ext>
              </a:extLst>
            </p:cNvPr>
            <p:cNvSpPr/>
            <p:nvPr/>
          </p:nvSpPr>
          <p:spPr>
            <a:xfrm>
              <a:off x="-16643" y="1"/>
              <a:ext cx="5215261" cy="2293402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C1F25B3D-7C1C-B673-F3D6-26E75B81F56A}"/>
                </a:ext>
              </a:extLst>
            </p:cNvPr>
            <p:cNvSpPr/>
            <p:nvPr/>
          </p:nvSpPr>
          <p:spPr>
            <a:xfrm>
              <a:off x="5072743" y="-26916"/>
              <a:ext cx="7119257" cy="1166743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57519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181"/>
    </mc:Choice>
    <mc:Fallback xmlns="">
      <p:transition spd="slow" advTm="9181"/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0713014" y="5669280"/>
            <a:ext cx="1495073" cy="118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4023360" y="5374050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BF2FE4CF-B9E3-44FE-92B3-D106DE1AE8D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303634" y="1551447"/>
                <a:ext cx="6591322" cy="540398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GB" sz="2100" dirty="0">
                    <a:solidFill>
                      <a:srgbClr val="0000FF"/>
                    </a:solidFill>
                  </a:rPr>
                  <a:t>The probability that a spinner lands on blue is </a:t>
                </a:r>
                <a14:m>
                  <m:oMath xmlns:m="http://schemas.openxmlformats.org/officeDocument/2006/math">
                    <m:r>
                      <a:rPr lang="en-GB" sz="21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0.2</m:t>
                    </m:r>
                  </m:oMath>
                </a14:m>
                <a:r>
                  <a:rPr lang="en-GB" sz="2100" dirty="0">
                    <a:solidFill>
                      <a:srgbClr val="0000FF"/>
                    </a:solidFill>
                  </a:rPr>
                  <a:t>.  A player has </a:t>
                </a:r>
                <a14:m>
                  <m:oMath xmlns:m="http://schemas.openxmlformats.org/officeDocument/2006/math">
                    <m:r>
                      <a:rPr lang="en-GB" sz="21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14</m:t>
                    </m:r>
                  </m:oMath>
                </a14:m>
                <a:r>
                  <a:rPr lang="en-GB" sz="2100" dirty="0">
                    <a:solidFill>
                      <a:srgbClr val="0000FF"/>
                    </a:solidFill>
                  </a:rPr>
                  <a:t> spins. </a:t>
                </a:r>
                <a:r>
                  <a:rPr lang="en-US" sz="2100" b="1" dirty="0">
                    <a:solidFill>
                      <a:srgbClr val="FF0000"/>
                    </a:solidFill>
                  </a:rPr>
                  <a:t>The school wants to use the spinner in a competition at the school fair.  However, the Headteacher wants the probability of winning a prize to be less than </a:t>
                </a:r>
                <a14:m>
                  <m:oMath xmlns:m="http://schemas.openxmlformats.org/officeDocument/2006/math">
                    <m:r>
                      <a:rPr lang="en-US" sz="21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21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1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2100" b="1" dirty="0">
                    <a:solidFill>
                      <a:srgbClr val="FF0000"/>
                    </a:solidFill>
                  </a:rPr>
                  <a:t>.  If each player has </a:t>
                </a:r>
                <a14:m>
                  <m:oMath xmlns:m="http://schemas.openxmlformats.org/officeDocument/2006/math">
                    <m:r>
                      <a:rPr lang="en-US" sz="21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𝟏𝟒</m:t>
                    </m:r>
                  </m:oMath>
                </a14:m>
                <a:r>
                  <a:rPr lang="en-US" sz="2100" b="1" dirty="0">
                    <a:solidFill>
                      <a:srgbClr val="FF0000"/>
                    </a:solidFill>
                  </a:rPr>
                  <a:t> spins, find the number of blues needed to win a prize.</a:t>
                </a:r>
              </a:p>
              <a:p>
                <a:pPr marL="0" indent="0">
                  <a:buNone/>
                </a:pPr>
                <a:endParaRPr lang="en-US" sz="2100" b="1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r>
                  <a:rPr lang="en-US" sz="2100" dirty="0">
                    <a:solidFill>
                      <a:srgbClr val="0000FF"/>
                    </a:solidFill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1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1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100" dirty="0">
                    <a:solidFill>
                      <a:srgbClr val="0000FF"/>
                    </a:solidFill>
                  </a:rPr>
                  <a:t> No. of blues in </a:t>
                </a:r>
                <a14:m>
                  <m:oMath xmlns:m="http://schemas.openxmlformats.org/officeDocument/2006/math">
                    <m:r>
                      <a:rPr lang="en-GB" sz="21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14</m:t>
                    </m:r>
                  </m:oMath>
                </a14:m>
                <a:r>
                  <a:rPr lang="en-GB" sz="2100" dirty="0">
                    <a:solidFill>
                      <a:srgbClr val="0000FF"/>
                    </a:solidFill>
                  </a:rPr>
                  <a:t> spins.  </a:t>
                </a:r>
                <a14:m>
                  <m:oMath xmlns:m="http://schemas.openxmlformats.org/officeDocument/2006/math"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en-US" sz="21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1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14</m:t>
                        </m:r>
                        <m:r>
                          <a:rPr lang="en-US" sz="21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1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0.2</m:t>
                        </m:r>
                      </m:e>
                    </m:d>
                    <m:r>
                      <a:rPr lang="en-US" sz="21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100" dirty="0">
                  <a:solidFill>
                    <a:srgbClr val="0000FF"/>
                  </a:solidFill>
                </a:endParaRPr>
              </a:p>
              <a:p>
                <a:pPr marL="0" indent="0">
                  <a:buNone/>
                </a:pPr>
                <a:r>
                  <a:rPr lang="en-US" sz="2100" dirty="0">
                    <a:solidFill>
                      <a:srgbClr val="0000FF"/>
                    </a:solidFill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1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1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100" dirty="0">
                    <a:solidFill>
                      <a:srgbClr val="0000FF"/>
                    </a:solidFill>
                  </a:rPr>
                  <a:t> Smallest no. of blues needed to win a prize</a:t>
                </a:r>
              </a:p>
              <a:p>
                <a:pPr marL="0" indent="0">
                  <a:buNone/>
                </a:pPr>
                <a:r>
                  <a:rPr lang="en-GB" sz="2100" dirty="0">
                    <a:solidFill>
                      <a:srgbClr val="0000FF"/>
                    </a:solidFill>
                  </a:rPr>
                  <a:t>Require: </a:t>
                </a:r>
                <a14:m>
                  <m:oMath xmlns:m="http://schemas.openxmlformats.org/officeDocument/2006/math">
                    <m:r>
                      <a:rPr lang="en-US" sz="21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1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1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1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≥</m:t>
                        </m:r>
                        <m:r>
                          <a:rPr lang="en-US" sz="21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US" sz="21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&lt;0.1</m:t>
                    </m:r>
                  </m:oMath>
                </a14:m>
                <a:r>
                  <a:rPr lang="en-US" sz="2100" dirty="0">
                    <a:solidFill>
                      <a:srgbClr val="0000FF"/>
                    </a:solidFill>
                  </a:rPr>
                  <a:t>.</a:t>
                </a:r>
              </a:p>
              <a:p>
                <a:pPr marL="0" indent="0">
                  <a:buNone/>
                </a:pPr>
                <a:r>
                  <a:rPr lang="en-US" sz="2100" dirty="0">
                    <a:solidFill>
                      <a:srgbClr val="0000FF"/>
                    </a:solidFill>
                  </a:rPr>
                  <a:t>Then, in Excel, type </a:t>
                </a:r>
                <a:r>
                  <a:rPr lang="en-GB" sz="2100" b="1" dirty="0">
                    <a:solidFill>
                      <a:srgbClr val="FF0000"/>
                    </a:solidFill>
                  </a:rPr>
                  <a:t>=BINOM.INV(</a:t>
                </a:r>
                <a14:m>
                  <m:oMath xmlns:m="http://schemas.openxmlformats.org/officeDocument/2006/math">
                    <m:r>
                      <a:rPr lang="en-US" sz="21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𝟏𝟒</m:t>
                    </m:r>
                    <m:r>
                      <a:rPr lang="en-GB" sz="21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1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21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1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21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1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21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1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𝟗</m:t>
                    </m:r>
                  </m:oMath>
                </a14:m>
                <a:r>
                  <a:rPr lang="en-GB" sz="2100" b="1" dirty="0">
                    <a:solidFill>
                      <a:srgbClr val="FF0000"/>
                    </a:solidFill>
                  </a:rPr>
                  <a:t>)</a:t>
                </a:r>
              </a:p>
              <a:p>
                <a:pPr marL="0" indent="0">
                  <a:buNone/>
                </a:pPr>
                <a:r>
                  <a:rPr lang="en-US" sz="2100" dirty="0">
                    <a:solidFill>
                      <a:srgbClr val="0000FF"/>
                    </a:solidFill>
                  </a:rPr>
                  <a:t>From Excel we obtain </a:t>
                </a:r>
                <a14:m>
                  <m:oMath xmlns:m="http://schemas.openxmlformats.org/officeDocument/2006/math">
                    <m:r>
                      <a:rPr lang="en-US" sz="21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n-US" sz="2100" dirty="0">
                    <a:solidFill>
                      <a:srgbClr val="0000FF"/>
                    </a:solidFill>
                  </a:rPr>
                  <a:t>.  Therefore </a:t>
                </a:r>
                <a14:m>
                  <m:oMath xmlns:m="http://schemas.openxmlformats.org/officeDocument/2006/math">
                    <m:r>
                      <a:rPr lang="en-US" sz="21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1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=6</m:t>
                    </m:r>
                  </m:oMath>
                </a14:m>
                <a:r>
                  <a:rPr lang="en-US" sz="2100" dirty="0">
                    <a:solidFill>
                      <a:srgbClr val="0000FF"/>
                    </a:solidFill>
                  </a:rPr>
                  <a:t>.</a:t>
                </a:r>
              </a:p>
              <a:p>
                <a:pPr marL="0" indent="0">
                  <a:buNone/>
                </a:pPr>
                <a:r>
                  <a:rPr lang="en-US" sz="2100" dirty="0">
                    <a:solidFill>
                      <a:srgbClr val="0000FF"/>
                    </a:solidFill>
                  </a:rPr>
                  <a:t>So, 6 or more blues will win a prize.</a:t>
                </a:r>
              </a:p>
              <a:p>
                <a:pPr marL="0" indent="0">
                  <a:buNone/>
                </a:pPr>
                <a:endParaRPr lang="en-US" sz="21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BF2FE4CF-B9E3-44FE-92B3-D106DE1AE8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3634" y="1551447"/>
                <a:ext cx="6591322" cy="5403989"/>
              </a:xfrm>
              <a:prstGeom prst="rect">
                <a:avLst/>
              </a:prstGeom>
              <a:blipFill>
                <a:blip r:embed="rId6"/>
                <a:stretch>
                  <a:fillRect l="-1110" t="-1354" r="-12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 rot="-360000">
            <a:off x="39920" y="867051"/>
            <a:ext cx="5317077" cy="1042492"/>
          </a:xfrm>
        </p:spPr>
        <p:txBody>
          <a:bodyPr>
            <a:normAutofit/>
          </a:bodyPr>
          <a:lstStyle/>
          <a:p>
            <a:r>
              <a:rPr lang="en-GB" sz="2900" dirty="0"/>
              <a:t>The Binomial Distribution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5"/>
          </p:nvPr>
        </p:nvSpPr>
        <p:spPr>
          <a:xfrm>
            <a:off x="5349666" y="451447"/>
            <a:ext cx="6786280" cy="608561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CUMULATIVE PROBABILITIES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2"/>
              <p:cNvSpPr>
                <a:spLocks noGrp="1"/>
              </p:cNvSpPr>
              <p:nvPr>
                <p:ph sz="half" idx="2"/>
              </p:nvPr>
            </p:nvSpPr>
            <p:spPr>
              <a:xfrm>
                <a:off x="317442" y="2146613"/>
                <a:ext cx="4365770" cy="498323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GB" sz="2100" dirty="0">
                    <a:solidFill>
                      <a:srgbClr val="0000FF"/>
                    </a:solidFill>
                  </a:rPr>
                  <a:t>For a random variable </a:t>
                </a:r>
                <a14:m>
                  <m:oMath xmlns:m="http://schemas.openxmlformats.org/officeDocument/2006/math">
                    <m:r>
                      <a:rPr lang="en-GB" sz="21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GB" sz="2100" dirty="0">
                    <a:solidFill>
                      <a:srgbClr val="0000FF"/>
                    </a:solidFill>
                  </a:rPr>
                  <a:t> a </a:t>
                </a:r>
                <a:r>
                  <a:rPr lang="en-GB" sz="2100" b="1" dirty="0">
                    <a:solidFill>
                      <a:srgbClr val="FF0000"/>
                    </a:solidFill>
                  </a:rPr>
                  <a:t>cumulative probability function</a:t>
                </a:r>
                <a:r>
                  <a:rPr lang="en-GB" sz="2100" dirty="0">
                    <a:solidFill>
                      <a:srgbClr val="0000FF"/>
                    </a:solidFill>
                  </a:rPr>
                  <a:t> gives the sum of all the individual probabilities up to and including the given value of </a:t>
                </a:r>
                <a14:m>
                  <m:oMath xmlns:m="http://schemas.openxmlformats.org/officeDocument/2006/math"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100" dirty="0">
                    <a:solidFill>
                      <a:srgbClr val="0000FF"/>
                    </a:solidFill>
                  </a:rPr>
                  <a:t> in the calculation for </a:t>
                </a:r>
                <a14:m>
                  <m:oMath xmlns:m="http://schemas.openxmlformats.org/officeDocument/2006/math">
                    <m:r>
                      <a:rPr lang="en-US" sz="21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1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1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1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1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1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100" dirty="0">
                    <a:solidFill>
                      <a:srgbClr val="0000FF"/>
                    </a:solidFill>
                  </a:rPr>
                  <a:t>.</a:t>
                </a:r>
              </a:p>
              <a:p>
                <a:pPr marL="0" indent="0">
                  <a:buNone/>
                </a:pPr>
                <a:r>
                  <a:rPr lang="en-GB" sz="2100" dirty="0">
                    <a:solidFill>
                      <a:srgbClr val="0000FF"/>
                    </a:solidFill>
                  </a:rPr>
                  <a:t>For the </a:t>
                </a:r>
                <a:r>
                  <a:rPr lang="en-GB" sz="2100" b="1" dirty="0">
                    <a:solidFill>
                      <a:srgbClr val="FF0000"/>
                    </a:solidFill>
                  </a:rPr>
                  <a:t>Binomial distribution </a:t>
                </a:r>
                <a14:m>
                  <m:oMath xmlns:m="http://schemas.openxmlformats.org/officeDocument/2006/math">
                    <m:r>
                      <a:rPr lang="en-US" sz="21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𝑿</m:t>
                    </m:r>
                    <m:r>
                      <a:rPr lang="en-US" sz="21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n-US" sz="21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US" sz="21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1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sz="21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1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US" sz="21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100" dirty="0">
                    <a:solidFill>
                      <a:srgbClr val="0000FF"/>
                    </a:solidFill>
                  </a:rPr>
                  <a:t> we can find </a:t>
                </a:r>
                <a14:m>
                  <m:oMath xmlns:m="http://schemas.openxmlformats.org/officeDocument/2006/math">
                    <m:r>
                      <a:rPr lang="en-US" sz="21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𝑷</m:t>
                    </m:r>
                    <m:d>
                      <m:dPr>
                        <m:ctrlPr>
                          <a:rPr lang="en-US" sz="21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1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  <m:r>
                          <a:rPr lang="en-US" sz="21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sz="21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21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GB" sz="2100" dirty="0">
                  <a:solidFill>
                    <a:srgbClr val="0000FF"/>
                  </a:solidFill>
                </a:endParaRPr>
              </a:p>
              <a:p>
                <a:pPr marL="0" indent="0">
                  <a:buNone/>
                </a:pPr>
                <a:r>
                  <a:rPr lang="en-US" sz="2100" dirty="0">
                    <a:solidFill>
                      <a:srgbClr val="0000FF"/>
                    </a:solidFill>
                  </a:rPr>
                  <a:t>In </a:t>
                </a:r>
                <a:r>
                  <a:rPr lang="en-GB" sz="2100" b="1" dirty="0">
                    <a:solidFill>
                      <a:srgbClr val="FF0000"/>
                    </a:solidFill>
                  </a:rPr>
                  <a:t>Excel</a:t>
                </a:r>
                <a:r>
                  <a:rPr lang="en-GB" sz="2100" dirty="0">
                    <a:solidFill>
                      <a:srgbClr val="0000FF"/>
                    </a:solidFill>
                  </a:rPr>
                  <a:t>, to find </a:t>
                </a:r>
                <a14:m>
                  <m:oMath xmlns:m="http://schemas.openxmlformats.org/officeDocument/2006/math"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1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100" dirty="0">
                    <a:solidFill>
                      <a:srgbClr val="0000FF"/>
                    </a:solidFill>
                  </a:rPr>
                  <a:t> for </a:t>
                </a:r>
                <a14:m>
                  <m:oMath xmlns:m="http://schemas.openxmlformats.org/officeDocument/2006/math"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1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100" dirty="0">
                    <a:solidFill>
                      <a:srgbClr val="0000FF"/>
                    </a:solidFill>
                  </a:rPr>
                  <a:t> type: </a:t>
                </a:r>
                <a:r>
                  <a:rPr lang="en-GB" sz="2100" b="1" dirty="0">
                    <a:solidFill>
                      <a:srgbClr val="FF0000"/>
                    </a:solidFill>
                  </a:rPr>
                  <a:t>=BINOM.DIST(</a:t>
                </a:r>
                <a14:m>
                  <m:oMath xmlns:m="http://schemas.openxmlformats.org/officeDocument/2006/math">
                    <m:r>
                      <a:rPr lang="en-US" sz="21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GB" sz="21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1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GB" sz="21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1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US" sz="21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1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GB" sz="2100" b="1" dirty="0">
                    <a:solidFill>
                      <a:srgbClr val="FF0000"/>
                    </a:solidFill>
                  </a:rPr>
                  <a:t>)</a:t>
                </a:r>
              </a:p>
              <a:p>
                <a:pPr marL="0" indent="0">
                  <a:buNone/>
                </a:pPr>
                <a:r>
                  <a:rPr lang="en-US" sz="2100" dirty="0">
                    <a:solidFill>
                      <a:srgbClr val="0000FF"/>
                    </a:solidFill>
                  </a:rPr>
                  <a:t>In </a:t>
                </a:r>
                <a:r>
                  <a:rPr lang="en-GB" sz="2100" b="1" dirty="0">
                    <a:solidFill>
                      <a:srgbClr val="FF0000"/>
                    </a:solidFill>
                  </a:rPr>
                  <a:t>Excel</a:t>
                </a:r>
                <a:r>
                  <a:rPr lang="en-GB" sz="2100" dirty="0">
                    <a:solidFill>
                      <a:srgbClr val="0000FF"/>
                    </a:solidFill>
                  </a:rPr>
                  <a:t>, to find </a:t>
                </a:r>
                <a:r>
                  <a:rPr lang="en-GB" sz="2100" b="1" dirty="0">
                    <a:solidFill>
                      <a:srgbClr val="FF0000"/>
                    </a:solidFill>
                  </a:rPr>
                  <a:t>smallest </a:t>
                </a:r>
                <a14:m>
                  <m:oMath xmlns:m="http://schemas.openxmlformats.org/officeDocument/2006/math">
                    <m:r>
                      <a:rPr lang="en-US" sz="21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𝒓</m:t>
                    </m:r>
                  </m:oMath>
                </a14:m>
                <a:r>
                  <a:rPr lang="en-GB" sz="2100" b="1" dirty="0">
                    <a:solidFill>
                      <a:srgbClr val="FF0000"/>
                    </a:solidFill>
                  </a:rPr>
                  <a:t> </a:t>
                </a:r>
                <a:r>
                  <a:rPr lang="en-GB" sz="2100" dirty="0">
                    <a:solidFill>
                      <a:srgbClr val="0000FF"/>
                    </a:solidFill>
                  </a:rPr>
                  <a:t>with </a:t>
                </a:r>
                <a14:m>
                  <m:oMath xmlns:m="http://schemas.openxmlformats.org/officeDocument/2006/math"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1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1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1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≥</m:t>
                        </m:r>
                        <m:r>
                          <a:rPr lang="en-US" sz="21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US" sz="21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GB" sz="2100" dirty="0">
                    <a:solidFill>
                      <a:srgbClr val="0000FF"/>
                    </a:solidFill>
                  </a:rPr>
                  <a:t> for </a:t>
                </a:r>
                <a14:m>
                  <m:oMath xmlns:m="http://schemas.openxmlformats.org/officeDocument/2006/math"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1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1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100" dirty="0">
                    <a:solidFill>
                      <a:srgbClr val="0000FF"/>
                    </a:solidFill>
                  </a:rPr>
                  <a:t> type:</a:t>
                </a:r>
              </a:p>
              <a:p>
                <a:pPr marL="0" indent="0">
                  <a:buNone/>
                </a:pPr>
                <a:r>
                  <a:rPr lang="en-GB" sz="2100" b="1" dirty="0">
                    <a:solidFill>
                      <a:srgbClr val="FF0000"/>
                    </a:solidFill>
                  </a:rPr>
                  <a:t>=BINOM.INV(</a:t>
                </a:r>
                <a14:m>
                  <m:oMath xmlns:m="http://schemas.openxmlformats.org/officeDocument/2006/math">
                    <m:r>
                      <a:rPr lang="en-US" sz="21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GB" sz="21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1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US" sz="21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1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21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1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</m:oMath>
                </a14:m>
                <a:r>
                  <a:rPr lang="en-GB" sz="2100" b="1" dirty="0">
                    <a:solidFill>
                      <a:srgbClr val="FF0000"/>
                    </a:solidFill>
                  </a:rPr>
                  <a:t>) </a:t>
                </a:r>
                <a:r>
                  <a:rPr lang="en-GB" sz="2100" dirty="0">
                    <a:solidFill>
                      <a:srgbClr val="0000FF"/>
                    </a:solidFill>
                  </a:rPr>
                  <a:t>then add 1.</a:t>
                </a:r>
              </a:p>
              <a:p>
                <a:pPr marL="0" indent="0">
                  <a:buNone/>
                </a:pPr>
                <a:endParaRPr lang="en-GB" sz="2100" b="1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endParaRPr lang="en-GB" sz="2100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1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317442" y="2146613"/>
                <a:ext cx="4365770" cy="4983235"/>
              </a:xfrm>
              <a:blipFill>
                <a:blip r:embed="rId7"/>
                <a:stretch>
                  <a:fillRect l="-1676" t="-1345" r="-19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ext Placeholder 6">
            <a:extLst>
              <a:ext uri="{FF2B5EF4-FFF2-40B4-BE49-F238E27FC236}">
                <a16:creationId xmlns:a16="http://schemas.microsoft.com/office/drawing/2014/main" id="{F42C03CA-54C4-4F99-B8F8-3087175484B0}"/>
              </a:ext>
            </a:extLst>
          </p:cNvPr>
          <p:cNvSpPr txBox="1">
            <a:spLocks/>
          </p:cNvSpPr>
          <p:nvPr/>
        </p:nvSpPr>
        <p:spPr>
          <a:xfrm>
            <a:off x="5308631" y="977470"/>
            <a:ext cx="6591322" cy="6000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500" b="1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Example 3c</a:t>
            </a:r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2A8D8220-F51F-4B1A-86FB-F1A9774517EF}"/>
              </a:ext>
            </a:extLst>
          </p:cNvPr>
          <p:cNvSpPr txBox="1">
            <a:spLocks/>
          </p:cNvSpPr>
          <p:nvPr/>
        </p:nvSpPr>
        <p:spPr>
          <a:xfrm>
            <a:off x="5308631" y="3310326"/>
            <a:ext cx="6591322" cy="6000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500" b="1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Solution Example 3c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69C7CF1-D508-49A4-9393-CC61DA387D05}"/>
              </a:ext>
            </a:extLst>
          </p:cNvPr>
          <p:cNvSpPr/>
          <p:nvPr/>
        </p:nvSpPr>
        <p:spPr>
          <a:xfrm>
            <a:off x="312445" y="2226144"/>
            <a:ext cx="4282724" cy="3443136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EAEBC80-0832-8DCB-E4D5-0B2086D6C27F}"/>
              </a:ext>
            </a:extLst>
          </p:cNvPr>
          <p:cNvGrpSpPr/>
          <p:nvPr/>
        </p:nvGrpSpPr>
        <p:grpSpPr>
          <a:xfrm>
            <a:off x="-16643" y="-26916"/>
            <a:ext cx="12208643" cy="2320319"/>
            <a:chOff x="-16643" y="-26916"/>
            <a:chExt cx="12208643" cy="2320319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8AD1F554-7F9C-49D9-35A1-778D11885F56}"/>
                </a:ext>
              </a:extLst>
            </p:cNvPr>
            <p:cNvSpPr/>
            <p:nvPr/>
          </p:nvSpPr>
          <p:spPr>
            <a:xfrm>
              <a:off x="-16643" y="1"/>
              <a:ext cx="5215261" cy="2293402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C69046AC-7926-83B8-FE27-51BB5D63074A}"/>
                </a:ext>
              </a:extLst>
            </p:cNvPr>
            <p:cNvSpPr/>
            <p:nvPr/>
          </p:nvSpPr>
          <p:spPr>
            <a:xfrm>
              <a:off x="5072743" y="-26916"/>
              <a:ext cx="7119257" cy="1166743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078610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17"/>
    </mc:Choice>
    <mc:Fallback xmlns="">
      <p:transition spd="slow" advTm="2517"/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0713014" y="5669280"/>
            <a:ext cx="1495073" cy="118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911225" y="5945824"/>
            <a:ext cx="3473739" cy="365125"/>
          </a:xfrm>
        </p:spPr>
        <p:txBody>
          <a:bodyPr/>
          <a:lstStyle/>
          <a:p>
            <a:r>
              <a:rPr lang="en-US" noProof="0" dirty="0"/>
              <a:t>SUMMARY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45</a:t>
            </a:fld>
            <a:endParaRPr lang="en-US" noProof="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Recap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1537739" y="2859687"/>
            <a:ext cx="2161425" cy="1608404"/>
          </a:xfrm>
        </p:spPr>
        <p:txBody>
          <a:bodyPr/>
          <a:lstStyle/>
          <a:p>
            <a:pPr algn="ctr"/>
            <a:r>
              <a:rPr lang="en-GB" dirty="0"/>
              <a:t>REVIEW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278583" y="1373459"/>
            <a:ext cx="6527417" cy="493748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400" dirty="0">
                <a:solidFill>
                  <a:srgbClr val="0000FF"/>
                </a:solidFill>
                <a:latin typeface="+mj-lt"/>
              </a:rPr>
              <a:t>If you have understood the content of this session, you should be able to:</a:t>
            </a:r>
          </a:p>
          <a:p>
            <a:pPr marL="0" indent="0">
              <a:buNone/>
            </a:pPr>
            <a:endParaRPr lang="en-GB" sz="2400" dirty="0">
              <a:solidFill>
                <a:srgbClr val="0000FF"/>
              </a:solidFill>
              <a:latin typeface="+mj-lt"/>
            </a:endParaRPr>
          </a:p>
          <a:p>
            <a:pPr marL="0" indent="0">
              <a:buNone/>
            </a:pPr>
            <a:r>
              <a:rPr lang="en-GB" sz="2400" dirty="0">
                <a:solidFill>
                  <a:srgbClr val="0000FF"/>
                </a:solidFill>
                <a:latin typeface="+mj-lt"/>
              </a:rPr>
              <a:t>Calculate cumulative probabilities for the binomial distribution.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65687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657"/>
    </mc:Choice>
    <mc:Fallback xmlns="">
      <p:transition spd="slow" advTm="1365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4600761"/>
            <a:ext cx="3009207" cy="118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911224" y="5945824"/>
            <a:ext cx="8825899" cy="547350"/>
          </a:xfrm>
        </p:spPr>
        <p:txBody>
          <a:bodyPr/>
          <a:lstStyle/>
          <a:p>
            <a:r>
              <a:rPr lang="en-US" dirty="0"/>
              <a:t>EXERCISES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46</a:t>
            </a:fld>
            <a:endParaRPr lang="en-US" noProof="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Exercises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Questions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839789" y="2638097"/>
            <a:ext cx="4849811" cy="31846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600" dirty="0">
                <a:solidFill>
                  <a:srgbClr val="0000FF"/>
                </a:solidFill>
              </a:rPr>
              <a:t>Now attempt the exercises in your text book related to this topic.</a:t>
            </a:r>
          </a:p>
        </p:txBody>
      </p:sp>
      <p:sp>
        <p:nvSpPr>
          <p:cNvPr id="8" name="Rectangle 7"/>
          <p:cNvSpPr/>
          <p:nvPr/>
        </p:nvSpPr>
        <p:spPr>
          <a:xfrm>
            <a:off x="10713014" y="5669280"/>
            <a:ext cx="1495073" cy="118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9119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787"/>
    </mc:Choice>
    <mc:Fallback xmlns="">
      <p:transition spd="slow" advTm="8787"/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BE29131-0256-478D-B4FF-734E0F94C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/>
              <a:t>47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98DCA46-603B-4178-8707-30E192CE6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182736" y="591748"/>
            <a:ext cx="4279285" cy="702406"/>
          </a:xfrm>
        </p:spPr>
        <p:txBody>
          <a:bodyPr anchor="t">
            <a:normAutofit/>
          </a:bodyPr>
          <a:lstStyle/>
          <a:p>
            <a:r>
              <a:rPr lang="en-US" sz="3200" dirty="0"/>
              <a:t>Copyright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E495B20-FF2C-4679-89D6-BE7A90DA9F7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GB" sz="2200" b="1" dirty="0">
                <a:solidFill>
                  <a:srgbClr val="000000"/>
                </a:solidFill>
              </a:rPr>
              <a:t>© Z. Ali 2020</a:t>
            </a:r>
          </a:p>
        </p:txBody>
      </p:sp>
      <p:sp>
        <p:nvSpPr>
          <p:cNvPr id="6" name="Rectangle 5"/>
          <p:cNvSpPr/>
          <p:nvPr/>
        </p:nvSpPr>
        <p:spPr>
          <a:xfrm>
            <a:off x="10698915" y="5669280"/>
            <a:ext cx="1495073" cy="118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7672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69"/>
    </mc:Choice>
    <mc:Fallback xmlns="">
      <p:transition spd="slow" advTm="769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0713014" y="5669280"/>
            <a:ext cx="1495073" cy="118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4023360" y="5374050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BF2FE4CF-B9E3-44FE-92B3-D106DE1AE8D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303634" y="1611408"/>
                <a:ext cx="6591322" cy="518244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sz="2100" dirty="0">
                    <a:solidFill>
                      <a:srgbClr val="0000FF"/>
                    </a:solidFill>
                  </a:rPr>
                  <a:t>An extract from the</a:t>
                </a:r>
                <a:r>
                  <a:rPr lang="en-GB" sz="2100" dirty="0">
                    <a:solidFill>
                      <a:srgbClr val="0000FF"/>
                    </a:solidFill>
                  </a:rPr>
                  <a:t> </a:t>
                </a:r>
                <a:r>
                  <a:rPr lang="en-GB" sz="2100" b="1" dirty="0">
                    <a:solidFill>
                      <a:srgbClr val="FF0000"/>
                    </a:solidFill>
                  </a:rPr>
                  <a:t>Binomial tables</a:t>
                </a:r>
                <a:r>
                  <a:rPr lang="en-GB" sz="2100" dirty="0">
                    <a:solidFill>
                      <a:srgbClr val="0000FF"/>
                    </a:solidFill>
                  </a:rPr>
                  <a:t>: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GB" sz="2100" dirty="0">
                  <a:solidFill>
                    <a:srgbClr val="0000FF"/>
                  </a:solidFill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GB" sz="2100" dirty="0">
                  <a:solidFill>
                    <a:srgbClr val="0000FF"/>
                  </a:solidFill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GB" sz="2100" dirty="0">
                  <a:solidFill>
                    <a:srgbClr val="0000FF"/>
                  </a:solidFill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GB" sz="2100" dirty="0">
                  <a:solidFill>
                    <a:srgbClr val="0000FF"/>
                  </a:solidFill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GB" sz="2100" dirty="0">
                  <a:solidFill>
                    <a:srgbClr val="0000FF"/>
                  </a:solidFill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GB" sz="2100" dirty="0">
                  <a:solidFill>
                    <a:srgbClr val="0000FF"/>
                  </a:solidFill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GB" sz="2100" dirty="0">
                    <a:solidFill>
                      <a:srgbClr val="0000FF"/>
                    </a:solidFill>
                  </a:rPr>
                  <a:t>Using the extract from the Binomial table (above), find </a:t>
                </a:r>
                <a14:m>
                  <m:oMath xmlns:m="http://schemas.openxmlformats.org/officeDocument/2006/math">
                    <m:r>
                      <a:rPr lang="en-US" sz="2100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100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1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100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1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2100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100" dirty="0">
                    <a:solidFill>
                      <a:srgbClr val="FF0000"/>
                    </a:solidFill>
                  </a:rPr>
                  <a:t> </a:t>
                </a:r>
                <a:r>
                  <a:rPr lang="en-GB" sz="2100" dirty="0">
                    <a:solidFill>
                      <a:srgbClr val="0000FF"/>
                    </a:solidFill>
                  </a:rPr>
                  <a:t>for the Binomial distribution </a:t>
                </a:r>
                <a14:m>
                  <m:oMath xmlns:m="http://schemas.openxmlformats.org/officeDocument/2006/math">
                    <m:r>
                      <a:rPr lang="en-US" sz="2100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100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n-US" sz="2100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100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(5,0.2)</m:t>
                    </m:r>
                  </m:oMath>
                </a14:m>
                <a:r>
                  <a:rPr lang="en-GB" sz="2100" dirty="0">
                    <a:solidFill>
                      <a:srgbClr val="0000FF"/>
                    </a:solidFill>
                  </a:rPr>
                  <a:t>.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GB" sz="2100" dirty="0">
                  <a:solidFill>
                    <a:srgbClr val="0000FF"/>
                  </a:solidFill>
                </a:endParaRPr>
              </a:p>
              <a:p>
                <a:pPr marL="0" indent="0">
                  <a:buNone/>
                </a:pPr>
                <a:r>
                  <a:rPr lang="en-GB" sz="2100" dirty="0">
                    <a:solidFill>
                      <a:srgbClr val="0000FF"/>
                    </a:solidFill>
                  </a:rPr>
                  <a:t>From the table we have that: </a:t>
                </a:r>
                <a14:m>
                  <m:oMath xmlns:m="http://schemas.openxmlformats.org/officeDocument/2006/math">
                    <m:r>
                      <a:rPr lang="en-US" sz="21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1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1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1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≤3</m:t>
                        </m:r>
                      </m:e>
                    </m:d>
                    <m:r>
                      <a:rPr lang="en-US" sz="21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=0.99328</m:t>
                    </m:r>
                  </m:oMath>
                </a14:m>
                <a:r>
                  <a:rPr lang="en-GB" sz="2100" dirty="0">
                    <a:solidFill>
                      <a:srgbClr val="FF0000"/>
                    </a:solidFill>
                  </a:rPr>
                  <a:t> </a:t>
                </a:r>
                <a:endParaRPr lang="en-GB" sz="21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BF2FE4CF-B9E3-44FE-92B3-D106DE1AE8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3634" y="1611408"/>
                <a:ext cx="6591322" cy="5182445"/>
              </a:xfrm>
              <a:prstGeom prst="rect">
                <a:avLst/>
              </a:prstGeom>
              <a:blipFill>
                <a:blip r:embed="rId6"/>
                <a:stretch>
                  <a:fillRect l="-1110" t="-12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 rot="-360000">
            <a:off x="39920" y="867051"/>
            <a:ext cx="5317077" cy="1042492"/>
          </a:xfrm>
        </p:spPr>
        <p:txBody>
          <a:bodyPr>
            <a:normAutofit/>
          </a:bodyPr>
          <a:lstStyle/>
          <a:p>
            <a:r>
              <a:rPr lang="en-GB" sz="2900" dirty="0"/>
              <a:t>The Binomial Distribution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5"/>
          </p:nvPr>
        </p:nvSpPr>
        <p:spPr>
          <a:xfrm>
            <a:off x="5349666" y="451447"/>
            <a:ext cx="6786280" cy="608561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CUMULATIVE PROBABILITIES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idx="13"/>
          </p:nvPr>
        </p:nvSpPr>
        <p:spPr>
          <a:xfrm>
            <a:off x="5303634" y="963700"/>
            <a:ext cx="6591322" cy="600075"/>
          </a:xfrm>
        </p:spPr>
        <p:txBody>
          <a:bodyPr>
            <a:normAutofit/>
          </a:bodyPr>
          <a:lstStyle/>
          <a:p>
            <a:r>
              <a:rPr lang="en-GB" dirty="0"/>
              <a:t>Binomial Tables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2"/>
              <p:cNvSpPr>
                <a:spLocks noGrp="1"/>
              </p:cNvSpPr>
              <p:nvPr>
                <p:ph sz="half" idx="2"/>
              </p:nvPr>
            </p:nvSpPr>
            <p:spPr>
              <a:xfrm>
                <a:off x="322438" y="2396701"/>
                <a:ext cx="4341059" cy="4213654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GB" sz="2300" dirty="0">
                    <a:solidFill>
                      <a:srgbClr val="0000FF"/>
                    </a:solidFill>
                  </a:rPr>
                  <a:t>For a random variable </a:t>
                </a:r>
                <a14:m>
                  <m:oMath xmlns:m="http://schemas.openxmlformats.org/officeDocument/2006/math">
                    <m:r>
                      <a:rPr lang="en-GB" sz="23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GB" sz="2300" dirty="0">
                    <a:solidFill>
                      <a:srgbClr val="0000FF"/>
                    </a:solidFill>
                  </a:rPr>
                  <a:t> a </a:t>
                </a:r>
                <a:r>
                  <a:rPr lang="en-GB" sz="2300" b="1" dirty="0">
                    <a:solidFill>
                      <a:srgbClr val="FF0000"/>
                    </a:solidFill>
                  </a:rPr>
                  <a:t>cumulative probability function</a:t>
                </a:r>
                <a:r>
                  <a:rPr lang="en-GB" sz="2300" dirty="0">
                    <a:solidFill>
                      <a:srgbClr val="0000FF"/>
                    </a:solidFill>
                  </a:rPr>
                  <a:t> gives the sum of all the individual probabilities up to and including the given value of </a:t>
                </a:r>
                <a14:m>
                  <m:oMath xmlns:m="http://schemas.openxmlformats.org/officeDocument/2006/math">
                    <m:r>
                      <a:rPr lang="en-US" sz="23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300" dirty="0">
                    <a:solidFill>
                      <a:srgbClr val="0000FF"/>
                    </a:solidFill>
                  </a:rPr>
                  <a:t> in the calculation for </a:t>
                </a:r>
                <a14:m>
                  <m:oMath xmlns:m="http://schemas.openxmlformats.org/officeDocument/2006/math">
                    <m:r>
                      <a:rPr lang="en-US" sz="23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3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3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3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3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3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300" dirty="0">
                    <a:solidFill>
                      <a:srgbClr val="0000FF"/>
                    </a:solidFill>
                  </a:rPr>
                  <a:t>.</a:t>
                </a:r>
              </a:p>
              <a:p>
                <a:pPr marL="0" indent="0">
                  <a:buNone/>
                </a:pPr>
                <a:endParaRPr lang="en-GB" sz="2300" dirty="0">
                  <a:solidFill>
                    <a:srgbClr val="0000FF"/>
                  </a:solidFill>
                </a:endParaRPr>
              </a:p>
              <a:p>
                <a:pPr marL="0" indent="0">
                  <a:buNone/>
                </a:pPr>
                <a:r>
                  <a:rPr lang="en-GB" sz="2300" dirty="0">
                    <a:solidFill>
                      <a:srgbClr val="0000FF"/>
                    </a:solidFill>
                  </a:rPr>
                  <a:t>For the </a:t>
                </a:r>
                <a:r>
                  <a:rPr lang="en-GB" sz="2300" b="1" dirty="0">
                    <a:solidFill>
                      <a:srgbClr val="FF0000"/>
                    </a:solidFill>
                  </a:rPr>
                  <a:t>Binomial distribution </a:t>
                </a:r>
                <a14:m>
                  <m:oMath xmlns:m="http://schemas.openxmlformats.org/officeDocument/2006/math">
                    <m:r>
                      <a:rPr lang="en-US" sz="23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𝑿</m:t>
                    </m:r>
                    <m:r>
                      <a:rPr lang="en-US" sz="23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n-US" sz="23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US" sz="23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3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sz="23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3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US" sz="23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300" dirty="0">
                    <a:solidFill>
                      <a:srgbClr val="0000FF"/>
                    </a:solidFill>
                  </a:rPr>
                  <a:t> we can find </a:t>
                </a:r>
                <a14:m>
                  <m:oMath xmlns:m="http://schemas.openxmlformats.org/officeDocument/2006/math">
                    <m:r>
                      <a:rPr lang="en-US" sz="23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𝑷</m:t>
                    </m:r>
                    <m:r>
                      <a:rPr lang="en-US" sz="23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3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𝑿</m:t>
                    </m:r>
                    <m:r>
                      <a:rPr lang="en-US" sz="23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3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3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300" b="1" dirty="0">
                    <a:solidFill>
                      <a:srgbClr val="FF0000"/>
                    </a:solidFill>
                  </a:rPr>
                  <a:t> </a:t>
                </a:r>
                <a:r>
                  <a:rPr lang="en-GB" sz="2300" dirty="0">
                    <a:solidFill>
                      <a:srgbClr val="0000FF"/>
                    </a:solidFill>
                  </a:rPr>
                  <a:t>using different sources including calculators or tables for various values of </a:t>
                </a:r>
                <a14:m>
                  <m:oMath xmlns:m="http://schemas.openxmlformats.org/officeDocument/2006/math">
                    <m:r>
                      <a:rPr lang="en-US" sz="23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sz="2300" dirty="0">
                    <a:solidFill>
                      <a:srgbClr val="0000FF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3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GB" sz="2300" dirty="0">
                    <a:solidFill>
                      <a:srgbClr val="0000FF"/>
                    </a:solidFill>
                  </a:rPr>
                  <a:t>.</a:t>
                </a:r>
              </a:p>
              <a:p>
                <a:endParaRPr lang="en-GB" sz="23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1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322438" y="2396701"/>
                <a:ext cx="4341059" cy="4213654"/>
              </a:xfrm>
              <a:blipFill>
                <a:blip r:embed="rId7"/>
                <a:stretch>
                  <a:fillRect l="-2107" t="-1881" r="-2388" b="-1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 Placeholder 1"/>
          <p:cNvSpPr txBox="1">
            <a:spLocks/>
          </p:cNvSpPr>
          <p:nvPr/>
        </p:nvSpPr>
        <p:spPr>
          <a:xfrm>
            <a:off x="5303634" y="3903453"/>
            <a:ext cx="4593600" cy="6000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500" b="1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/>
              <a:t>Example 1a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CD973029-C5E3-434E-9E73-8F58B75F43B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09559723"/>
                  </p:ext>
                </p:extLst>
              </p:nvPr>
            </p:nvGraphicFramePr>
            <p:xfrm>
              <a:off x="5396919" y="2076028"/>
              <a:ext cx="6299736" cy="1560195"/>
            </p:xfrm>
            <a:graphic>
              <a:graphicData uri="http://schemas.openxmlformats.org/drawingml/2006/table">
                <a:tbl>
                  <a:tblPr>
                    <a:tableStyleId>{793D81CF-94F2-401A-BA57-92F5A7B2D0C5}</a:tableStyleId>
                  </a:tblPr>
                  <a:tblGrid>
                    <a:gridCol w="787467">
                      <a:extLst>
                        <a:ext uri="{9D8B030D-6E8A-4147-A177-3AD203B41FA5}">
                          <a16:colId xmlns:a16="http://schemas.microsoft.com/office/drawing/2014/main" val="3358226172"/>
                        </a:ext>
                      </a:extLst>
                    </a:gridCol>
                    <a:gridCol w="787467">
                      <a:extLst>
                        <a:ext uri="{9D8B030D-6E8A-4147-A177-3AD203B41FA5}">
                          <a16:colId xmlns:a16="http://schemas.microsoft.com/office/drawing/2014/main" val="4272879598"/>
                        </a:ext>
                      </a:extLst>
                    </a:gridCol>
                    <a:gridCol w="787467">
                      <a:extLst>
                        <a:ext uri="{9D8B030D-6E8A-4147-A177-3AD203B41FA5}">
                          <a16:colId xmlns:a16="http://schemas.microsoft.com/office/drawing/2014/main" val="2519824135"/>
                        </a:ext>
                      </a:extLst>
                    </a:gridCol>
                    <a:gridCol w="787467">
                      <a:extLst>
                        <a:ext uri="{9D8B030D-6E8A-4147-A177-3AD203B41FA5}">
                          <a16:colId xmlns:a16="http://schemas.microsoft.com/office/drawing/2014/main" val="3618198041"/>
                        </a:ext>
                      </a:extLst>
                    </a:gridCol>
                    <a:gridCol w="787467">
                      <a:extLst>
                        <a:ext uri="{9D8B030D-6E8A-4147-A177-3AD203B41FA5}">
                          <a16:colId xmlns:a16="http://schemas.microsoft.com/office/drawing/2014/main" val="2776436154"/>
                        </a:ext>
                      </a:extLst>
                    </a:gridCol>
                    <a:gridCol w="787467">
                      <a:extLst>
                        <a:ext uri="{9D8B030D-6E8A-4147-A177-3AD203B41FA5}">
                          <a16:colId xmlns:a16="http://schemas.microsoft.com/office/drawing/2014/main" val="4128287280"/>
                        </a:ext>
                      </a:extLst>
                    </a:gridCol>
                    <a:gridCol w="787467">
                      <a:extLst>
                        <a:ext uri="{9D8B030D-6E8A-4147-A177-3AD203B41FA5}">
                          <a16:colId xmlns:a16="http://schemas.microsoft.com/office/drawing/2014/main" val="3028451333"/>
                        </a:ext>
                      </a:extLst>
                    </a:gridCol>
                    <a:gridCol w="787467">
                      <a:extLst>
                        <a:ext uri="{9D8B030D-6E8A-4147-A177-3AD203B41FA5}">
                          <a16:colId xmlns:a16="http://schemas.microsoft.com/office/drawing/2014/main" val="764380950"/>
                        </a:ext>
                      </a:extLst>
                    </a:gridCol>
                  </a:tblGrid>
                  <a:tr h="190500">
                    <a:tc>
                      <a:txBody>
                        <a:bodyPr/>
                        <a:lstStyle/>
                        <a:p>
                          <a:pPr algn="r" fontAlgn="b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1" i="1" u="none" strike="noStrike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en-US" sz="14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14:m>
                            <m:oMath xmlns:m="http://schemas.openxmlformats.org/officeDocument/2006/math">
                              <m:r>
                                <a:rPr lang="en-US" sz="1400" b="1" i="1" u="none" strike="noStrike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𝒑</m:t>
                              </m:r>
                              <m:r>
                                <a:rPr lang="en-US" sz="1400" b="1" i="1" u="none" strike="noStrike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=</m:t>
                              </m:r>
                            </m:oMath>
                          </a14:m>
                          <a:r>
                            <a:rPr lang="en-US" sz="1400" b="1" i="1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</a:t>
                          </a: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1" i="1" u="none" strike="noStrike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𝟎</m:t>
                                </m:r>
                                <m:r>
                                  <a:rPr lang="en-US" sz="1400" b="1" i="1" u="none" strike="noStrike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.</m:t>
                                </m:r>
                                <m:r>
                                  <a:rPr lang="en-US" sz="1400" b="1" i="1" u="none" strike="noStrike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𝟎𝟓</m:t>
                                </m:r>
                              </m:oMath>
                            </m:oMathPara>
                          </a14:m>
                          <a:endParaRPr lang="en-US" sz="14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1" i="1" u="none" strike="noStrike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𝟎</m:t>
                                </m:r>
                                <m:r>
                                  <a:rPr lang="en-US" sz="1400" b="1" i="1" u="none" strike="noStrike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.</m:t>
                                </m:r>
                                <m:r>
                                  <a:rPr lang="en-US" sz="1400" b="1" i="1" u="none" strike="noStrike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en-US" sz="14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1" i="1" u="none" strike="noStrike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𝟎</m:t>
                                </m:r>
                                <m:r>
                                  <a:rPr lang="en-US" sz="1400" b="1" i="1" u="none" strike="noStrike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.</m:t>
                                </m:r>
                                <m:r>
                                  <a:rPr lang="en-US" sz="1400" b="1" i="1" u="none" strike="noStrike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𝟏𝟓</m:t>
                                </m:r>
                              </m:oMath>
                            </m:oMathPara>
                          </a14:m>
                          <a:endParaRPr lang="en-US" sz="14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1" i="1" u="none" strike="noStrike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𝟎</m:t>
                                </m:r>
                                <m:r>
                                  <a:rPr lang="en-US" sz="1400" b="1" i="1" u="none" strike="noStrike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.</m:t>
                                </m:r>
                                <m:r>
                                  <a:rPr lang="en-US" sz="1400" b="1" i="1" u="none" strike="noStrike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𝟐</m:t>
                                </m:r>
                              </m:oMath>
                            </m:oMathPara>
                          </a14:m>
                          <a:endParaRPr lang="en-US" sz="14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1" i="1" u="none" strike="noStrike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𝟎</m:t>
                                </m:r>
                                <m:r>
                                  <a:rPr lang="en-US" sz="1400" b="1" i="1" u="none" strike="noStrike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.</m:t>
                                </m:r>
                                <m:r>
                                  <a:rPr lang="en-US" sz="1400" b="1" i="1" u="none" strike="noStrike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𝟐𝟓</m:t>
                                </m:r>
                              </m:oMath>
                            </m:oMathPara>
                          </a14:m>
                          <a:endParaRPr lang="en-US" sz="14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1" i="1" u="none" strike="noStrike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𝟎</m:t>
                                </m:r>
                                <m:r>
                                  <a:rPr lang="en-US" sz="1400" b="1" i="1" u="none" strike="noStrike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.</m:t>
                                </m:r>
                                <m:r>
                                  <a:rPr lang="en-US" sz="1400" b="1" i="1" u="none" strike="noStrike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𝟑</m:t>
                                </m:r>
                              </m:oMath>
                            </m:oMathPara>
                          </a14:m>
                          <a:endParaRPr lang="en-US" sz="14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293932089"/>
                      </a:ext>
                    </a:extLst>
                  </a:tr>
                  <a:tr h="190500">
                    <a:tc>
                      <a:txBody>
                        <a:bodyPr/>
                        <a:lstStyle/>
                        <a:p>
                          <a:pPr algn="r" fontAlgn="b"/>
                          <a14:m>
                            <m:oMath xmlns:m="http://schemas.openxmlformats.org/officeDocument/2006/math">
                              <m:r>
                                <a:rPr lang="en-US" sz="1400" b="1" i="1" u="none" strike="noStrike" smtClean="0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𝒏</m:t>
                              </m:r>
                              <m:r>
                                <a:rPr lang="en-US" sz="1400" b="1" i="1" u="none" strike="noStrike" smtClean="0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=</m:t>
                              </m:r>
                              <m:r>
                                <a:rPr lang="en-US" sz="1400" b="1" i="1" u="none" strike="noStrike" smtClean="0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𝟓</m:t>
                              </m:r>
                            </m:oMath>
                          </a14:m>
                          <a:r>
                            <a:rPr lang="en-US" sz="1400" b="1" i="1" u="none" strike="noStrike" dirty="0">
                              <a:solidFill>
                                <a:srgbClr val="FF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14:m>
                            <m:oMath xmlns:m="http://schemas.openxmlformats.org/officeDocument/2006/math">
                              <m:r>
                                <a:rPr lang="en-US" sz="1400" b="1" i="1" u="none" strike="noStrike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𝒙</m:t>
                              </m:r>
                              <m:r>
                                <a:rPr lang="en-US" sz="1400" b="1" i="1" u="none" strike="noStrike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=</m:t>
                              </m:r>
                              <m:r>
                                <a:rPr lang="en-US" sz="1400" b="1" i="1" u="none" strike="noStrike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𝟎</m:t>
                              </m:r>
                            </m:oMath>
                          </a14:m>
                          <a:r>
                            <a:rPr lang="en-US" sz="1400" b="1" i="1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</a:t>
                          </a: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40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0.77378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40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0.59049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40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0.44371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40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0.32768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40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0.23730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40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0.16807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98659158"/>
                      </a:ext>
                    </a:extLst>
                  </a:tr>
                  <a:tr h="190500">
                    <a:tc>
                      <a:txBody>
                        <a:bodyPr/>
                        <a:lstStyle/>
                        <a:p>
                          <a:pPr algn="r" fontAlgn="b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1" i="1" u="none" strike="noStrike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en-US" sz="14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14:m>
                            <m:oMath xmlns:m="http://schemas.openxmlformats.org/officeDocument/2006/math">
                              <m:r>
                                <a:rPr lang="en-US" sz="1400" b="1" i="1" u="none" strike="noStrike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𝟏</m:t>
                              </m:r>
                            </m:oMath>
                          </a14:m>
                          <a:r>
                            <a:rPr lang="en-US" sz="140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</a:t>
                          </a: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40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0.97741</a:t>
                          </a:r>
                          <a:endParaRPr lang="en-US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40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0.91854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40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0.83521</a:t>
                          </a:r>
                          <a:endParaRPr lang="en-US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40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0.73728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40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0.63281</a:t>
                          </a:r>
                          <a:endParaRPr lang="en-US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40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0.52822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862389881"/>
                      </a:ext>
                    </a:extLst>
                  </a:tr>
                  <a:tr h="190500">
                    <a:tc>
                      <a:txBody>
                        <a:bodyPr/>
                        <a:lstStyle/>
                        <a:p>
                          <a:pPr algn="r" fontAlgn="b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1" i="1" u="none" strike="noStrike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en-US" sz="14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14:m>
                            <m:oMath xmlns:m="http://schemas.openxmlformats.org/officeDocument/2006/math">
                              <m:r>
                                <a:rPr lang="en-US" sz="1400" b="1" i="1" u="none" strike="noStrike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𝟐</m:t>
                              </m:r>
                            </m:oMath>
                          </a14:m>
                          <a:r>
                            <a:rPr lang="en-US" sz="140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</a:t>
                          </a: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40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0.99884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40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0.99144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40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0.97339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40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0.94208</a:t>
                          </a:r>
                          <a:endParaRPr lang="en-US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40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0.89648</a:t>
                          </a:r>
                          <a:endParaRPr lang="en-US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40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0.83692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4192317119"/>
                      </a:ext>
                    </a:extLst>
                  </a:tr>
                  <a:tr h="190500">
                    <a:tc>
                      <a:txBody>
                        <a:bodyPr/>
                        <a:lstStyle/>
                        <a:p>
                          <a:pPr algn="r" fontAlgn="b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1" i="1" u="none" strike="noStrike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en-US" sz="14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14:m>
                            <m:oMath xmlns:m="http://schemas.openxmlformats.org/officeDocument/2006/math">
                              <m:r>
                                <a:rPr lang="en-US" sz="1400" b="1" i="1" u="none" strike="noStrike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𝟑</m:t>
                              </m:r>
                            </m:oMath>
                          </a14:m>
                          <a:r>
                            <a:rPr lang="en-US" sz="140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</a:t>
                          </a: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40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0.99997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40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0.99954</a:t>
                          </a:r>
                          <a:endParaRPr lang="en-US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40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0.99777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400" b="1" u="none" strike="noStrike" dirty="0">
                              <a:solidFill>
                                <a:srgbClr val="FF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0.99328</a:t>
                          </a:r>
                          <a:endParaRPr lang="en-US" sz="1400" b="1" i="0" u="none" strike="noStrike" dirty="0">
                            <a:solidFill>
                              <a:srgbClr val="FF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40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0.98438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40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0.96922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51353125"/>
                      </a:ext>
                    </a:extLst>
                  </a:tr>
                  <a:tr h="190500">
                    <a:tc>
                      <a:txBody>
                        <a:bodyPr/>
                        <a:lstStyle/>
                        <a:p>
                          <a:pPr algn="r" fontAlgn="b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1" i="1" u="none" strike="noStrike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en-US" sz="14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14:m>
                            <m:oMath xmlns:m="http://schemas.openxmlformats.org/officeDocument/2006/math">
                              <m:r>
                                <a:rPr lang="en-US" sz="1400" b="1" i="1" u="none" strike="noStrike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𝟒</m:t>
                              </m:r>
                            </m:oMath>
                          </a14:m>
                          <a:r>
                            <a:rPr lang="en-US" sz="140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</a:t>
                          </a: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40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1.00000</a:t>
                          </a:r>
                          <a:endParaRPr lang="en-US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40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0.99999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40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0.99992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40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0.99968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40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0.99902</a:t>
                          </a:r>
                          <a:endParaRPr lang="en-US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40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0.99757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609938324"/>
                      </a:ext>
                    </a:extLst>
                  </a:tr>
                  <a:tr h="190500">
                    <a:tc>
                      <a:txBody>
                        <a:bodyPr/>
                        <a:lstStyle/>
                        <a:p>
                          <a:pPr algn="r" fontAlgn="b"/>
                          <a14:m>
                            <m:oMath xmlns:m="http://schemas.openxmlformats.org/officeDocument/2006/math">
                              <m:r>
                                <a:rPr lang="en-US" sz="1400" b="1" i="1" u="none" strike="noStrike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𝒏</m:t>
                              </m:r>
                              <m:r>
                                <a:rPr lang="en-US" sz="1400" b="1" i="1" u="none" strike="noStrike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=</m:t>
                              </m:r>
                              <m:r>
                                <a:rPr lang="en-US" sz="1400" b="1" i="1" u="none" strike="noStrike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𝟔</m:t>
                              </m:r>
                            </m:oMath>
                          </a14:m>
                          <a:r>
                            <a:rPr lang="en-US" sz="1400" b="1" i="1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14:m>
                            <m:oMath xmlns:m="http://schemas.openxmlformats.org/officeDocument/2006/math">
                              <m:r>
                                <a:rPr lang="en-US" sz="1400" b="1" i="1" u="none" strike="noStrike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𝒙</m:t>
                              </m:r>
                              <m:r>
                                <a:rPr lang="en-US" sz="1400" b="1" i="1" u="none" strike="noStrike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=</m:t>
                              </m:r>
                              <m:r>
                                <a:rPr lang="en-US" sz="1400" b="1" i="1" u="none" strike="noStrike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𝟎</m:t>
                              </m:r>
                            </m:oMath>
                          </a14:m>
                          <a:r>
                            <a:rPr lang="en-US" sz="1400" b="1" i="1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</a:t>
                          </a: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40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0.73509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40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0.53144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40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0.37715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40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0.26214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40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0.17798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40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0.11765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6623566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CD973029-C5E3-434E-9E73-8F58B75F43B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09559723"/>
                  </p:ext>
                </p:extLst>
              </p:nvPr>
            </p:nvGraphicFramePr>
            <p:xfrm>
              <a:off x="5396919" y="2076028"/>
              <a:ext cx="6299736" cy="1560195"/>
            </p:xfrm>
            <a:graphic>
              <a:graphicData uri="http://schemas.openxmlformats.org/drawingml/2006/table">
                <a:tbl>
                  <a:tblPr>
                    <a:tableStyleId>{793D81CF-94F2-401A-BA57-92F5A7B2D0C5}</a:tableStyleId>
                  </a:tblPr>
                  <a:tblGrid>
                    <a:gridCol w="787467">
                      <a:extLst>
                        <a:ext uri="{9D8B030D-6E8A-4147-A177-3AD203B41FA5}">
                          <a16:colId xmlns:a16="http://schemas.microsoft.com/office/drawing/2014/main" val="3358226172"/>
                        </a:ext>
                      </a:extLst>
                    </a:gridCol>
                    <a:gridCol w="787467">
                      <a:extLst>
                        <a:ext uri="{9D8B030D-6E8A-4147-A177-3AD203B41FA5}">
                          <a16:colId xmlns:a16="http://schemas.microsoft.com/office/drawing/2014/main" val="4272879598"/>
                        </a:ext>
                      </a:extLst>
                    </a:gridCol>
                    <a:gridCol w="787467">
                      <a:extLst>
                        <a:ext uri="{9D8B030D-6E8A-4147-A177-3AD203B41FA5}">
                          <a16:colId xmlns:a16="http://schemas.microsoft.com/office/drawing/2014/main" val="2519824135"/>
                        </a:ext>
                      </a:extLst>
                    </a:gridCol>
                    <a:gridCol w="787467">
                      <a:extLst>
                        <a:ext uri="{9D8B030D-6E8A-4147-A177-3AD203B41FA5}">
                          <a16:colId xmlns:a16="http://schemas.microsoft.com/office/drawing/2014/main" val="3618198041"/>
                        </a:ext>
                      </a:extLst>
                    </a:gridCol>
                    <a:gridCol w="787467">
                      <a:extLst>
                        <a:ext uri="{9D8B030D-6E8A-4147-A177-3AD203B41FA5}">
                          <a16:colId xmlns:a16="http://schemas.microsoft.com/office/drawing/2014/main" val="2776436154"/>
                        </a:ext>
                      </a:extLst>
                    </a:gridCol>
                    <a:gridCol w="787467">
                      <a:extLst>
                        <a:ext uri="{9D8B030D-6E8A-4147-A177-3AD203B41FA5}">
                          <a16:colId xmlns:a16="http://schemas.microsoft.com/office/drawing/2014/main" val="4128287280"/>
                        </a:ext>
                      </a:extLst>
                    </a:gridCol>
                    <a:gridCol w="787467">
                      <a:extLst>
                        <a:ext uri="{9D8B030D-6E8A-4147-A177-3AD203B41FA5}">
                          <a16:colId xmlns:a16="http://schemas.microsoft.com/office/drawing/2014/main" val="3028451333"/>
                        </a:ext>
                      </a:extLst>
                    </a:gridCol>
                    <a:gridCol w="787467">
                      <a:extLst>
                        <a:ext uri="{9D8B030D-6E8A-4147-A177-3AD203B41FA5}">
                          <a16:colId xmlns:a16="http://schemas.microsoft.com/office/drawing/2014/main" val="764380950"/>
                        </a:ext>
                      </a:extLst>
                    </a:gridCol>
                  </a:tblGrid>
                  <a:tr h="22288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8"/>
                          <a:stretch>
                            <a:fillRect l="-775" t="-2703" r="-702326" b="-6405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8"/>
                          <a:stretch>
                            <a:fillRect l="-100000" t="-2703" r="-596923" b="-6405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8"/>
                          <a:stretch>
                            <a:fillRect l="-201550" t="-2703" r="-501550" b="-6405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8"/>
                          <a:stretch>
                            <a:fillRect l="-301550" t="-2703" r="-401550" b="-6405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8"/>
                          <a:stretch>
                            <a:fillRect l="-401550" t="-2703" r="-301550" b="-6405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8"/>
                          <a:stretch>
                            <a:fillRect l="-497692" t="-2703" r="-199231" b="-6405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8"/>
                          <a:stretch>
                            <a:fillRect l="-602326" t="-2703" r="-100775" b="-6405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8"/>
                          <a:stretch>
                            <a:fillRect l="-702326" t="-2703" r="-775" b="-64054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93932089"/>
                      </a:ext>
                    </a:extLst>
                  </a:tr>
                  <a:tr h="22288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8"/>
                          <a:stretch>
                            <a:fillRect l="-775" t="-105556" r="-702326" b="-55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8"/>
                          <a:stretch>
                            <a:fillRect l="-100000" t="-105556" r="-596923" b="-55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40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0.77378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40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0.59049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40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0.44371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40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0.32768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40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0.23730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40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0.16807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98659158"/>
                      </a:ext>
                    </a:extLst>
                  </a:tr>
                  <a:tr h="22288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8"/>
                          <a:stretch>
                            <a:fillRect l="-775" t="-200000" r="-702326" b="-4432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8"/>
                          <a:stretch>
                            <a:fillRect l="-100000" t="-200000" r="-596923" b="-4432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40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0.97741</a:t>
                          </a:r>
                          <a:endParaRPr lang="en-US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40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0.91854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40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0.83521</a:t>
                          </a:r>
                          <a:endParaRPr lang="en-US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40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0.73728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40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0.63281</a:t>
                          </a:r>
                          <a:endParaRPr lang="en-US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40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0.52822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862389881"/>
                      </a:ext>
                    </a:extLst>
                  </a:tr>
                  <a:tr h="22288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8"/>
                          <a:stretch>
                            <a:fillRect l="-775" t="-300000" r="-702326" b="-3432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8"/>
                          <a:stretch>
                            <a:fillRect l="-100000" t="-300000" r="-596923" b="-3432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40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0.99884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40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0.99144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40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0.97339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40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0.94208</a:t>
                          </a:r>
                          <a:endParaRPr lang="en-US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40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0.89648</a:t>
                          </a:r>
                          <a:endParaRPr lang="en-US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40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0.83692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4192317119"/>
                      </a:ext>
                    </a:extLst>
                  </a:tr>
                  <a:tr h="22288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8"/>
                          <a:stretch>
                            <a:fillRect l="-775" t="-400000" r="-702326" b="-2432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8"/>
                          <a:stretch>
                            <a:fillRect l="-100000" t="-400000" r="-596923" b="-2432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40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0.99997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40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0.99954</a:t>
                          </a:r>
                          <a:endParaRPr lang="en-US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40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0.99777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400" b="1" u="none" strike="noStrike" dirty="0">
                              <a:solidFill>
                                <a:srgbClr val="FF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0.99328</a:t>
                          </a:r>
                          <a:endParaRPr lang="en-US" sz="1400" b="1" i="0" u="none" strike="noStrike" dirty="0">
                            <a:solidFill>
                              <a:srgbClr val="FF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40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0.98438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40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0.96922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51353125"/>
                      </a:ext>
                    </a:extLst>
                  </a:tr>
                  <a:tr h="22288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8"/>
                          <a:stretch>
                            <a:fillRect l="-775" t="-513889" r="-702326" b="-15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8"/>
                          <a:stretch>
                            <a:fillRect l="-100000" t="-513889" r="-596923" b="-15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40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1.00000</a:t>
                          </a:r>
                          <a:endParaRPr lang="en-US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40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0.99999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40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0.99992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40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0.99968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40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0.99902</a:t>
                          </a:r>
                          <a:endParaRPr lang="en-US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40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0.99757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609938324"/>
                      </a:ext>
                    </a:extLst>
                  </a:tr>
                  <a:tr h="22288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8"/>
                          <a:stretch>
                            <a:fillRect l="-775" t="-597297" r="-702326" b="-459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8"/>
                          <a:stretch>
                            <a:fillRect l="-100000" t="-597297" r="-596923" b="-459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40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0.73509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40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0.53144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40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0.37715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40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0.26214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40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0.17798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40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0.11765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66235660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3" name="Text Placeholder 1">
            <a:extLst>
              <a:ext uri="{FF2B5EF4-FFF2-40B4-BE49-F238E27FC236}">
                <a16:creationId xmlns:a16="http://schemas.microsoft.com/office/drawing/2014/main" id="{F491694B-0614-4C51-95DD-BF454692DD21}"/>
              </a:ext>
            </a:extLst>
          </p:cNvPr>
          <p:cNvSpPr txBox="1">
            <a:spLocks/>
          </p:cNvSpPr>
          <p:nvPr/>
        </p:nvSpPr>
        <p:spPr>
          <a:xfrm>
            <a:off x="5303634" y="5074012"/>
            <a:ext cx="4593600" cy="6000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500" b="1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/>
              <a:t>Solution Example 1a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4240974-93AA-4F4E-B09F-32DDAAB8E26D}"/>
              </a:ext>
            </a:extLst>
          </p:cNvPr>
          <p:cNvGrpSpPr/>
          <p:nvPr/>
        </p:nvGrpSpPr>
        <p:grpSpPr>
          <a:xfrm>
            <a:off x="5654129" y="2310202"/>
            <a:ext cx="4898232" cy="2861440"/>
            <a:chOff x="5654129" y="2310202"/>
            <a:chExt cx="4898232" cy="286144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CB8BE9B-F08E-41EE-807A-544CB9C2E4F1}"/>
                </a:ext>
              </a:extLst>
            </p:cNvPr>
            <p:cNvSpPr/>
            <p:nvPr/>
          </p:nvSpPr>
          <p:spPr>
            <a:xfrm>
              <a:off x="5654129" y="2310202"/>
              <a:ext cx="580768" cy="235288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F7C3B1C-D958-463A-8627-AA9BD47DE448}"/>
                </a:ext>
              </a:extLst>
            </p:cNvPr>
            <p:cNvSpPr/>
            <p:nvPr/>
          </p:nvSpPr>
          <p:spPr>
            <a:xfrm>
              <a:off x="10358203" y="4807642"/>
              <a:ext cx="194158" cy="364000"/>
            </a:xfrm>
            <a:prstGeom prst="rect">
              <a:avLst/>
            </a:prstGeom>
            <a:noFill/>
            <a:ln w="3810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1CEF162-24BE-4574-81BE-705A66FF1EF3}"/>
              </a:ext>
            </a:extLst>
          </p:cNvPr>
          <p:cNvGrpSpPr/>
          <p:nvPr/>
        </p:nvGrpSpPr>
        <p:grpSpPr>
          <a:xfrm>
            <a:off x="6169449" y="2986244"/>
            <a:ext cx="834589" cy="2181322"/>
            <a:chOff x="5430287" y="2340182"/>
            <a:chExt cx="834589" cy="2181322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EEA5C2CB-BFD5-4218-BBBC-E87DC163BF8F}"/>
                </a:ext>
              </a:extLst>
            </p:cNvPr>
            <p:cNvSpPr/>
            <p:nvPr/>
          </p:nvSpPr>
          <p:spPr>
            <a:xfrm>
              <a:off x="6066371" y="2340182"/>
              <a:ext cx="198505" cy="206661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5A76F33-6D99-40D7-A7FA-722D15E95FDF}"/>
                </a:ext>
              </a:extLst>
            </p:cNvPr>
            <p:cNvSpPr/>
            <p:nvPr/>
          </p:nvSpPr>
          <p:spPr>
            <a:xfrm>
              <a:off x="5430287" y="4157504"/>
              <a:ext cx="194158" cy="364000"/>
            </a:xfrm>
            <a:prstGeom prst="rect">
              <a:avLst/>
            </a:prstGeom>
            <a:noFill/>
            <a:ln w="3810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733D603-E349-42FC-8D29-16F409E7A038}"/>
              </a:ext>
            </a:extLst>
          </p:cNvPr>
          <p:cNvGrpSpPr/>
          <p:nvPr/>
        </p:nvGrpSpPr>
        <p:grpSpPr>
          <a:xfrm>
            <a:off x="9462490" y="2076028"/>
            <a:ext cx="1550839" cy="3097331"/>
            <a:chOff x="9251768" y="2074311"/>
            <a:chExt cx="1550839" cy="3097331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32D36C4D-197D-4E07-9F29-F25F2456FA8A}"/>
                </a:ext>
              </a:extLst>
            </p:cNvPr>
            <p:cNvSpPr/>
            <p:nvPr/>
          </p:nvSpPr>
          <p:spPr>
            <a:xfrm>
              <a:off x="9251768" y="2074311"/>
              <a:ext cx="580768" cy="235288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CB312494-9F13-46F7-889C-6E6116E43BE2}"/>
                </a:ext>
              </a:extLst>
            </p:cNvPr>
            <p:cNvSpPr/>
            <p:nvPr/>
          </p:nvSpPr>
          <p:spPr>
            <a:xfrm>
              <a:off x="10358202" y="4807642"/>
              <a:ext cx="444405" cy="364000"/>
            </a:xfrm>
            <a:prstGeom prst="rect">
              <a:avLst/>
            </a:prstGeom>
            <a:noFill/>
            <a:ln w="3810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485A8D6D-AC67-4D88-BB31-01F33854C968}"/>
              </a:ext>
            </a:extLst>
          </p:cNvPr>
          <p:cNvGrpSpPr/>
          <p:nvPr/>
        </p:nvGrpSpPr>
        <p:grpSpPr>
          <a:xfrm>
            <a:off x="9462490" y="2954862"/>
            <a:ext cx="1591708" cy="3052361"/>
            <a:chOff x="9225889" y="2074311"/>
            <a:chExt cx="1591708" cy="3052361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82E4B4EB-6866-47FC-8A73-E58538118A23}"/>
                </a:ext>
              </a:extLst>
            </p:cNvPr>
            <p:cNvSpPr/>
            <p:nvPr/>
          </p:nvSpPr>
          <p:spPr>
            <a:xfrm>
              <a:off x="9225889" y="2074311"/>
              <a:ext cx="685851" cy="235288"/>
            </a:xfrm>
            <a:prstGeom prst="rect">
              <a:avLst/>
            </a:prstGeom>
            <a:noFill/>
            <a:ln w="3810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E2E43164-517E-4917-AAEA-1DD59E46F0C5}"/>
                </a:ext>
              </a:extLst>
            </p:cNvPr>
            <p:cNvSpPr/>
            <p:nvPr/>
          </p:nvSpPr>
          <p:spPr>
            <a:xfrm>
              <a:off x="9745522" y="4762672"/>
              <a:ext cx="1072075" cy="364000"/>
            </a:xfrm>
            <a:prstGeom prst="rect">
              <a:avLst/>
            </a:prstGeom>
            <a:noFill/>
            <a:ln w="3810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Rectangle 27">
            <a:extLst>
              <a:ext uri="{FF2B5EF4-FFF2-40B4-BE49-F238E27FC236}">
                <a16:creationId xmlns:a16="http://schemas.microsoft.com/office/drawing/2014/main" id="{7B7B099D-6F2D-4307-BADD-B48C15964414}"/>
              </a:ext>
            </a:extLst>
          </p:cNvPr>
          <p:cNvSpPr/>
          <p:nvPr/>
        </p:nvSpPr>
        <p:spPr>
          <a:xfrm>
            <a:off x="297044" y="2325146"/>
            <a:ext cx="4259117" cy="4316953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D6337D2-FD8C-3180-3441-F76620B16B55}"/>
              </a:ext>
            </a:extLst>
          </p:cNvPr>
          <p:cNvGrpSpPr/>
          <p:nvPr/>
        </p:nvGrpSpPr>
        <p:grpSpPr>
          <a:xfrm>
            <a:off x="-16643" y="-26916"/>
            <a:ext cx="12208643" cy="2320319"/>
            <a:chOff x="-16643" y="-26916"/>
            <a:chExt cx="12208643" cy="2320319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30422C4A-D8E5-B0CC-4BFF-A3A42C365E58}"/>
                </a:ext>
              </a:extLst>
            </p:cNvPr>
            <p:cNvSpPr/>
            <p:nvPr/>
          </p:nvSpPr>
          <p:spPr>
            <a:xfrm>
              <a:off x="-16643" y="1"/>
              <a:ext cx="5215261" cy="2293402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3AC25E8C-8310-CD88-0ACE-301927B3E4EA}"/>
                </a:ext>
              </a:extLst>
            </p:cNvPr>
            <p:cNvSpPr/>
            <p:nvPr/>
          </p:nvSpPr>
          <p:spPr>
            <a:xfrm>
              <a:off x="5072743" y="-26916"/>
              <a:ext cx="7119257" cy="1166743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573197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5053"/>
    </mc:Choice>
    <mc:Fallback xmlns="">
      <p:transition spd="slow" advTm="7505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0713014" y="5669280"/>
            <a:ext cx="1495073" cy="118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4023360" y="5374050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BF2FE4CF-B9E3-44FE-92B3-D106DE1AE8D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303634" y="1611408"/>
                <a:ext cx="6591322" cy="518244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sz="2100" dirty="0">
                    <a:solidFill>
                      <a:srgbClr val="0000FF"/>
                    </a:solidFill>
                  </a:rPr>
                  <a:t>An extract from the</a:t>
                </a:r>
                <a:r>
                  <a:rPr lang="en-GB" sz="2100" dirty="0">
                    <a:solidFill>
                      <a:srgbClr val="0000FF"/>
                    </a:solidFill>
                  </a:rPr>
                  <a:t> </a:t>
                </a:r>
                <a:r>
                  <a:rPr lang="en-GB" sz="2100" b="1" dirty="0">
                    <a:solidFill>
                      <a:srgbClr val="FF0000"/>
                    </a:solidFill>
                  </a:rPr>
                  <a:t>Binomial tables</a:t>
                </a:r>
                <a:r>
                  <a:rPr lang="en-GB" sz="2100" dirty="0">
                    <a:solidFill>
                      <a:srgbClr val="0000FF"/>
                    </a:solidFill>
                  </a:rPr>
                  <a:t>: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GB" sz="2100" dirty="0">
                  <a:solidFill>
                    <a:srgbClr val="0000FF"/>
                  </a:solidFill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GB" sz="2100" dirty="0">
                  <a:solidFill>
                    <a:srgbClr val="0000FF"/>
                  </a:solidFill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GB" sz="2100" dirty="0">
                  <a:solidFill>
                    <a:srgbClr val="0000FF"/>
                  </a:solidFill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GB" sz="2100" dirty="0">
                  <a:solidFill>
                    <a:srgbClr val="0000FF"/>
                  </a:solidFill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GB" sz="2100" dirty="0">
                  <a:solidFill>
                    <a:srgbClr val="0000FF"/>
                  </a:solidFill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GB" sz="2100" dirty="0">
                  <a:solidFill>
                    <a:srgbClr val="0000FF"/>
                  </a:solidFill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GB" sz="2100" dirty="0">
                    <a:solidFill>
                      <a:srgbClr val="0000FF"/>
                    </a:solidFill>
                  </a:rPr>
                  <a:t>Using the extract from the Binomial table (above), find </a:t>
                </a:r>
                <a14:m>
                  <m:oMath xmlns:m="http://schemas.openxmlformats.org/officeDocument/2006/math">
                    <m:r>
                      <a:rPr lang="en-US" sz="2100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100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1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100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1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100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100" dirty="0">
                    <a:solidFill>
                      <a:srgbClr val="FF0000"/>
                    </a:solidFill>
                  </a:rPr>
                  <a:t> </a:t>
                </a:r>
                <a:r>
                  <a:rPr lang="en-GB" sz="2100" dirty="0">
                    <a:solidFill>
                      <a:srgbClr val="0000FF"/>
                    </a:solidFill>
                  </a:rPr>
                  <a:t>for the Binomial distribution </a:t>
                </a:r>
                <a14:m>
                  <m:oMath xmlns:m="http://schemas.openxmlformats.org/officeDocument/2006/math">
                    <m:r>
                      <a:rPr lang="en-US" sz="2100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100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n-US" sz="2100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100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(5,0.15)</m:t>
                    </m:r>
                  </m:oMath>
                </a14:m>
                <a:r>
                  <a:rPr lang="en-GB" sz="2100" dirty="0">
                    <a:solidFill>
                      <a:srgbClr val="0000FF"/>
                    </a:solidFill>
                  </a:rPr>
                  <a:t>.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GB" sz="21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BF2FE4CF-B9E3-44FE-92B3-D106DE1AE8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3634" y="1611408"/>
                <a:ext cx="6591322" cy="5182445"/>
              </a:xfrm>
              <a:prstGeom prst="rect">
                <a:avLst/>
              </a:prstGeom>
              <a:blipFill>
                <a:blip r:embed="rId6"/>
                <a:stretch>
                  <a:fillRect l="-1110" t="-12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 rot="-360000">
            <a:off x="39920" y="867051"/>
            <a:ext cx="5317077" cy="1042492"/>
          </a:xfrm>
        </p:spPr>
        <p:txBody>
          <a:bodyPr>
            <a:normAutofit/>
          </a:bodyPr>
          <a:lstStyle/>
          <a:p>
            <a:r>
              <a:rPr lang="en-GB" sz="2900" dirty="0"/>
              <a:t>The Binomial Distribution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5"/>
          </p:nvPr>
        </p:nvSpPr>
        <p:spPr>
          <a:xfrm>
            <a:off x="5349666" y="451447"/>
            <a:ext cx="6786280" cy="608561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CUMULATIVE PROBABILITIES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idx="13"/>
          </p:nvPr>
        </p:nvSpPr>
        <p:spPr>
          <a:xfrm>
            <a:off x="5303634" y="963700"/>
            <a:ext cx="6591322" cy="600075"/>
          </a:xfrm>
        </p:spPr>
        <p:txBody>
          <a:bodyPr>
            <a:normAutofit/>
          </a:bodyPr>
          <a:lstStyle/>
          <a:p>
            <a:r>
              <a:rPr lang="en-GB" dirty="0"/>
              <a:t>Binomial Tables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2"/>
              <p:cNvSpPr>
                <a:spLocks noGrp="1"/>
              </p:cNvSpPr>
              <p:nvPr>
                <p:ph sz="half" idx="2"/>
              </p:nvPr>
            </p:nvSpPr>
            <p:spPr>
              <a:xfrm>
                <a:off x="322438" y="2396701"/>
                <a:ext cx="4341059" cy="4213654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GB" sz="2300" dirty="0">
                    <a:solidFill>
                      <a:srgbClr val="0000FF"/>
                    </a:solidFill>
                  </a:rPr>
                  <a:t>For a random variable </a:t>
                </a:r>
                <a14:m>
                  <m:oMath xmlns:m="http://schemas.openxmlformats.org/officeDocument/2006/math">
                    <m:r>
                      <a:rPr lang="en-GB" sz="23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GB" sz="2300" dirty="0">
                    <a:solidFill>
                      <a:srgbClr val="0000FF"/>
                    </a:solidFill>
                  </a:rPr>
                  <a:t> a </a:t>
                </a:r>
                <a:r>
                  <a:rPr lang="en-GB" sz="2300" b="1" dirty="0">
                    <a:solidFill>
                      <a:srgbClr val="FF0000"/>
                    </a:solidFill>
                  </a:rPr>
                  <a:t>cumulative probability function</a:t>
                </a:r>
                <a:r>
                  <a:rPr lang="en-GB" sz="2300" dirty="0">
                    <a:solidFill>
                      <a:srgbClr val="0000FF"/>
                    </a:solidFill>
                  </a:rPr>
                  <a:t> gives the sum of all the individual probabilities up to and including the given value of </a:t>
                </a:r>
                <a14:m>
                  <m:oMath xmlns:m="http://schemas.openxmlformats.org/officeDocument/2006/math">
                    <m:r>
                      <a:rPr lang="en-US" sz="23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300" dirty="0">
                    <a:solidFill>
                      <a:srgbClr val="0000FF"/>
                    </a:solidFill>
                  </a:rPr>
                  <a:t> in the calculation for </a:t>
                </a:r>
                <a14:m>
                  <m:oMath xmlns:m="http://schemas.openxmlformats.org/officeDocument/2006/math">
                    <m:r>
                      <a:rPr lang="en-US" sz="23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3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3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3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3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3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300" dirty="0">
                    <a:solidFill>
                      <a:srgbClr val="0000FF"/>
                    </a:solidFill>
                  </a:rPr>
                  <a:t>.</a:t>
                </a:r>
              </a:p>
              <a:p>
                <a:pPr marL="0" indent="0">
                  <a:buNone/>
                </a:pPr>
                <a:endParaRPr lang="en-GB" sz="2300" dirty="0">
                  <a:solidFill>
                    <a:srgbClr val="0000FF"/>
                  </a:solidFill>
                </a:endParaRPr>
              </a:p>
              <a:p>
                <a:pPr marL="0" indent="0">
                  <a:buNone/>
                </a:pPr>
                <a:r>
                  <a:rPr lang="en-GB" sz="2300" dirty="0">
                    <a:solidFill>
                      <a:srgbClr val="0000FF"/>
                    </a:solidFill>
                  </a:rPr>
                  <a:t>For the </a:t>
                </a:r>
                <a:r>
                  <a:rPr lang="en-GB" sz="2300" b="1" dirty="0">
                    <a:solidFill>
                      <a:srgbClr val="FF0000"/>
                    </a:solidFill>
                  </a:rPr>
                  <a:t>Binomial distribution </a:t>
                </a:r>
                <a14:m>
                  <m:oMath xmlns:m="http://schemas.openxmlformats.org/officeDocument/2006/math">
                    <m:r>
                      <a:rPr lang="en-US" sz="23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𝑿</m:t>
                    </m:r>
                    <m:r>
                      <a:rPr lang="en-US" sz="23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n-US" sz="23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US" sz="23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3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sz="23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3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US" sz="23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300" dirty="0">
                    <a:solidFill>
                      <a:srgbClr val="0000FF"/>
                    </a:solidFill>
                  </a:rPr>
                  <a:t> we can find </a:t>
                </a:r>
                <a14:m>
                  <m:oMath xmlns:m="http://schemas.openxmlformats.org/officeDocument/2006/math">
                    <m:r>
                      <a:rPr lang="en-US" sz="23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𝑷</m:t>
                    </m:r>
                    <m:r>
                      <a:rPr lang="en-US" sz="23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3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𝑿</m:t>
                    </m:r>
                    <m:r>
                      <a:rPr lang="en-US" sz="23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3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3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300" b="1" dirty="0">
                    <a:solidFill>
                      <a:srgbClr val="FF0000"/>
                    </a:solidFill>
                  </a:rPr>
                  <a:t> </a:t>
                </a:r>
                <a:r>
                  <a:rPr lang="en-GB" sz="2300" dirty="0">
                    <a:solidFill>
                      <a:srgbClr val="0000FF"/>
                    </a:solidFill>
                  </a:rPr>
                  <a:t>using different sources including calculators or tables for various values of </a:t>
                </a:r>
                <a14:m>
                  <m:oMath xmlns:m="http://schemas.openxmlformats.org/officeDocument/2006/math">
                    <m:r>
                      <a:rPr lang="en-US" sz="23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sz="2300" dirty="0">
                    <a:solidFill>
                      <a:srgbClr val="0000FF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3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GB" sz="2300" dirty="0">
                    <a:solidFill>
                      <a:srgbClr val="0000FF"/>
                    </a:solidFill>
                  </a:rPr>
                  <a:t>.</a:t>
                </a:r>
              </a:p>
              <a:p>
                <a:endParaRPr lang="en-GB" sz="23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1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322438" y="2396701"/>
                <a:ext cx="4341059" cy="4213654"/>
              </a:xfrm>
              <a:blipFill>
                <a:blip r:embed="rId7"/>
                <a:stretch>
                  <a:fillRect l="-2107" t="-1881" r="-2388" b="-1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 Placeholder 1"/>
          <p:cNvSpPr txBox="1">
            <a:spLocks/>
          </p:cNvSpPr>
          <p:nvPr/>
        </p:nvSpPr>
        <p:spPr>
          <a:xfrm>
            <a:off x="5303634" y="3903453"/>
            <a:ext cx="4593600" cy="6000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500" b="1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/>
              <a:t>Example 1b</a:t>
            </a:r>
          </a:p>
        </p:txBody>
      </p:sp>
      <p:sp>
        <p:nvSpPr>
          <p:cNvPr id="13" name="Text Placeholder 1">
            <a:extLst>
              <a:ext uri="{FF2B5EF4-FFF2-40B4-BE49-F238E27FC236}">
                <a16:creationId xmlns:a16="http://schemas.microsoft.com/office/drawing/2014/main" id="{F491694B-0614-4C51-95DD-BF454692DD21}"/>
              </a:ext>
            </a:extLst>
          </p:cNvPr>
          <p:cNvSpPr txBox="1">
            <a:spLocks/>
          </p:cNvSpPr>
          <p:nvPr/>
        </p:nvSpPr>
        <p:spPr>
          <a:xfrm>
            <a:off x="5303634" y="5074012"/>
            <a:ext cx="4593600" cy="6000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500" b="1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/>
              <a:t>Solution Example 1b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4" name="Table 13">
                <a:extLst>
                  <a:ext uri="{FF2B5EF4-FFF2-40B4-BE49-F238E27FC236}">
                    <a16:creationId xmlns:a16="http://schemas.microsoft.com/office/drawing/2014/main" id="{51661999-C551-46BC-82FA-08E661DF737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14328530"/>
                  </p:ext>
                </p:extLst>
              </p:nvPr>
            </p:nvGraphicFramePr>
            <p:xfrm>
              <a:off x="5396919" y="2076028"/>
              <a:ext cx="6299736" cy="1560195"/>
            </p:xfrm>
            <a:graphic>
              <a:graphicData uri="http://schemas.openxmlformats.org/drawingml/2006/table">
                <a:tbl>
                  <a:tblPr>
                    <a:tableStyleId>{793D81CF-94F2-401A-BA57-92F5A7B2D0C5}</a:tableStyleId>
                  </a:tblPr>
                  <a:tblGrid>
                    <a:gridCol w="787467">
                      <a:extLst>
                        <a:ext uri="{9D8B030D-6E8A-4147-A177-3AD203B41FA5}">
                          <a16:colId xmlns:a16="http://schemas.microsoft.com/office/drawing/2014/main" val="3358226172"/>
                        </a:ext>
                      </a:extLst>
                    </a:gridCol>
                    <a:gridCol w="787467">
                      <a:extLst>
                        <a:ext uri="{9D8B030D-6E8A-4147-A177-3AD203B41FA5}">
                          <a16:colId xmlns:a16="http://schemas.microsoft.com/office/drawing/2014/main" val="4272879598"/>
                        </a:ext>
                      </a:extLst>
                    </a:gridCol>
                    <a:gridCol w="787467">
                      <a:extLst>
                        <a:ext uri="{9D8B030D-6E8A-4147-A177-3AD203B41FA5}">
                          <a16:colId xmlns:a16="http://schemas.microsoft.com/office/drawing/2014/main" val="2519824135"/>
                        </a:ext>
                      </a:extLst>
                    </a:gridCol>
                    <a:gridCol w="787467">
                      <a:extLst>
                        <a:ext uri="{9D8B030D-6E8A-4147-A177-3AD203B41FA5}">
                          <a16:colId xmlns:a16="http://schemas.microsoft.com/office/drawing/2014/main" val="3618198041"/>
                        </a:ext>
                      </a:extLst>
                    </a:gridCol>
                    <a:gridCol w="787467">
                      <a:extLst>
                        <a:ext uri="{9D8B030D-6E8A-4147-A177-3AD203B41FA5}">
                          <a16:colId xmlns:a16="http://schemas.microsoft.com/office/drawing/2014/main" val="2776436154"/>
                        </a:ext>
                      </a:extLst>
                    </a:gridCol>
                    <a:gridCol w="787467">
                      <a:extLst>
                        <a:ext uri="{9D8B030D-6E8A-4147-A177-3AD203B41FA5}">
                          <a16:colId xmlns:a16="http://schemas.microsoft.com/office/drawing/2014/main" val="4128287280"/>
                        </a:ext>
                      </a:extLst>
                    </a:gridCol>
                    <a:gridCol w="787467">
                      <a:extLst>
                        <a:ext uri="{9D8B030D-6E8A-4147-A177-3AD203B41FA5}">
                          <a16:colId xmlns:a16="http://schemas.microsoft.com/office/drawing/2014/main" val="3028451333"/>
                        </a:ext>
                      </a:extLst>
                    </a:gridCol>
                    <a:gridCol w="787467">
                      <a:extLst>
                        <a:ext uri="{9D8B030D-6E8A-4147-A177-3AD203B41FA5}">
                          <a16:colId xmlns:a16="http://schemas.microsoft.com/office/drawing/2014/main" val="764380950"/>
                        </a:ext>
                      </a:extLst>
                    </a:gridCol>
                  </a:tblGrid>
                  <a:tr h="190500">
                    <a:tc>
                      <a:txBody>
                        <a:bodyPr/>
                        <a:lstStyle/>
                        <a:p>
                          <a:pPr algn="r" fontAlgn="b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1" i="1" u="none" strike="noStrike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en-US" sz="14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14:m>
                            <m:oMath xmlns:m="http://schemas.openxmlformats.org/officeDocument/2006/math">
                              <m:r>
                                <a:rPr lang="en-US" sz="1400" b="1" i="1" u="none" strike="noStrike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𝒑</m:t>
                              </m:r>
                              <m:r>
                                <a:rPr lang="en-US" sz="1400" b="1" i="1" u="none" strike="noStrike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=</m:t>
                              </m:r>
                            </m:oMath>
                          </a14:m>
                          <a:r>
                            <a:rPr lang="en-US" sz="1400" b="1" i="1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</a:t>
                          </a: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1" i="1" u="none" strike="noStrike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𝟎</m:t>
                                </m:r>
                                <m:r>
                                  <a:rPr lang="en-US" sz="1400" b="1" i="1" u="none" strike="noStrike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.</m:t>
                                </m:r>
                                <m:r>
                                  <a:rPr lang="en-US" sz="1400" b="1" i="1" u="none" strike="noStrike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𝟎𝟓</m:t>
                                </m:r>
                              </m:oMath>
                            </m:oMathPara>
                          </a14:m>
                          <a:endParaRPr lang="en-US" sz="14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1" i="1" u="none" strike="noStrike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𝟎</m:t>
                                </m:r>
                                <m:r>
                                  <a:rPr lang="en-US" sz="1400" b="1" i="1" u="none" strike="noStrike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.</m:t>
                                </m:r>
                                <m:r>
                                  <a:rPr lang="en-US" sz="1400" b="1" i="1" u="none" strike="noStrike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en-US" sz="14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1" i="1" u="none" strike="noStrike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𝟎</m:t>
                                </m:r>
                                <m:r>
                                  <a:rPr lang="en-US" sz="1400" b="1" i="1" u="none" strike="noStrike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.</m:t>
                                </m:r>
                                <m:r>
                                  <a:rPr lang="en-US" sz="1400" b="1" i="1" u="none" strike="noStrike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𝟏𝟓</m:t>
                                </m:r>
                              </m:oMath>
                            </m:oMathPara>
                          </a14:m>
                          <a:endParaRPr lang="en-US" sz="14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1" i="1" u="none" strike="noStrike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𝟎</m:t>
                                </m:r>
                                <m:r>
                                  <a:rPr lang="en-US" sz="1400" b="1" i="1" u="none" strike="noStrike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.</m:t>
                                </m:r>
                                <m:r>
                                  <a:rPr lang="en-US" sz="1400" b="1" i="1" u="none" strike="noStrike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𝟐</m:t>
                                </m:r>
                              </m:oMath>
                            </m:oMathPara>
                          </a14:m>
                          <a:endParaRPr lang="en-US" sz="14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1" i="1" u="none" strike="noStrike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𝟎</m:t>
                                </m:r>
                                <m:r>
                                  <a:rPr lang="en-US" sz="1400" b="1" i="1" u="none" strike="noStrike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.</m:t>
                                </m:r>
                                <m:r>
                                  <a:rPr lang="en-US" sz="1400" b="1" i="1" u="none" strike="noStrike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𝟐𝟓</m:t>
                                </m:r>
                              </m:oMath>
                            </m:oMathPara>
                          </a14:m>
                          <a:endParaRPr lang="en-US" sz="14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1" i="1" u="none" strike="noStrike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𝟎</m:t>
                                </m:r>
                                <m:r>
                                  <a:rPr lang="en-US" sz="1400" b="1" i="1" u="none" strike="noStrike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.</m:t>
                                </m:r>
                                <m:r>
                                  <a:rPr lang="en-US" sz="1400" b="1" i="1" u="none" strike="noStrike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𝟑</m:t>
                                </m:r>
                              </m:oMath>
                            </m:oMathPara>
                          </a14:m>
                          <a:endParaRPr lang="en-US" sz="14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293932089"/>
                      </a:ext>
                    </a:extLst>
                  </a:tr>
                  <a:tr h="190500">
                    <a:tc>
                      <a:txBody>
                        <a:bodyPr/>
                        <a:lstStyle/>
                        <a:p>
                          <a:pPr algn="r" fontAlgn="b"/>
                          <a14:m>
                            <m:oMath xmlns:m="http://schemas.openxmlformats.org/officeDocument/2006/math">
                              <m:r>
                                <a:rPr lang="en-US" sz="1400" b="1" i="1" u="none" strike="noStrike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𝒏</m:t>
                              </m:r>
                              <m:r>
                                <a:rPr lang="en-US" sz="1400" b="1" i="1" u="none" strike="noStrike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=</m:t>
                              </m:r>
                              <m:r>
                                <a:rPr lang="en-US" sz="1400" b="1" i="1" u="none" strike="noStrike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𝟓</m:t>
                              </m:r>
                            </m:oMath>
                          </a14:m>
                          <a:r>
                            <a:rPr lang="en-US" sz="1400" b="1" i="1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14:m>
                            <m:oMath xmlns:m="http://schemas.openxmlformats.org/officeDocument/2006/math">
                              <m:r>
                                <a:rPr lang="en-US" sz="1400" b="1" i="1" u="none" strike="noStrike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𝒙</m:t>
                              </m:r>
                              <m:r>
                                <a:rPr lang="en-US" sz="1400" b="1" i="1" u="none" strike="noStrike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=</m:t>
                              </m:r>
                              <m:r>
                                <a:rPr lang="en-US" sz="1400" b="1" i="1" u="none" strike="noStrike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𝟎</m:t>
                              </m:r>
                            </m:oMath>
                          </a14:m>
                          <a:r>
                            <a:rPr lang="en-US" sz="1400" b="1" i="1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</a:t>
                          </a: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40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0.77378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40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0.59049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40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0.44371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40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0.32768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40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0.23730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40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0.16807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98659158"/>
                      </a:ext>
                    </a:extLst>
                  </a:tr>
                  <a:tr h="190500">
                    <a:tc>
                      <a:txBody>
                        <a:bodyPr/>
                        <a:lstStyle/>
                        <a:p>
                          <a:pPr algn="r" fontAlgn="b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1" i="1" u="none" strike="noStrike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en-US" sz="14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14:m>
                            <m:oMath xmlns:m="http://schemas.openxmlformats.org/officeDocument/2006/math">
                              <m:r>
                                <a:rPr lang="en-US" sz="1400" b="1" i="1" u="none" strike="noStrike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𝟏</m:t>
                              </m:r>
                            </m:oMath>
                          </a14:m>
                          <a:r>
                            <a:rPr lang="en-US" sz="140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</a:t>
                          </a: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40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0.97741</a:t>
                          </a:r>
                          <a:endParaRPr lang="en-US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40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0.91854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40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0.83521</a:t>
                          </a:r>
                          <a:endParaRPr lang="en-US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40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0.73728</a:t>
                          </a:r>
                          <a:endParaRPr lang="en-US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40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0.63281</a:t>
                          </a:r>
                          <a:endParaRPr lang="en-US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40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0.52822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862389881"/>
                      </a:ext>
                    </a:extLst>
                  </a:tr>
                  <a:tr h="190500">
                    <a:tc>
                      <a:txBody>
                        <a:bodyPr/>
                        <a:lstStyle/>
                        <a:p>
                          <a:pPr algn="r" fontAlgn="b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1" i="1" u="none" strike="noStrike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en-US" sz="14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14:m>
                            <m:oMath xmlns:m="http://schemas.openxmlformats.org/officeDocument/2006/math">
                              <m:r>
                                <a:rPr lang="en-US" sz="1400" b="1" i="1" u="none" strike="noStrike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𝟐</m:t>
                              </m:r>
                            </m:oMath>
                          </a14:m>
                          <a:r>
                            <a:rPr lang="en-US" sz="140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</a:t>
                          </a: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40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0.99884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40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0.99144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40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0.97339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40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0.94208</a:t>
                          </a:r>
                          <a:endParaRPr lang="en-US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40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0.89648</a:t>
                          </a:r>
                          <a:endParaRPr lang="en-US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40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0.83692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4192317119"/>
                      </a:ext>
                    </a:extLst>
                  </a:tr>
                  <a:tr h="190500">
                    <a:tc>
                      <a:txBody>
                        <a:bodyPr/>
                        <a:lstStyle/>
                        <a:p>
                          <a:pPr algn="r" fontAlgn="b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1" i="1" u="none" strike="noStrike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en-US" sz="14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14:m>
                            <m:oMath xmlns:m="http://schemas.openxmlformats.org/officeDocument/2006/math">
                              <m:r>
                                <a:rPr lang="en-US" sz="1400" b="1" i="1" u="none" strike="noStrike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𝟑</m:t>
                              </m:r>
                            </m:oMath>
                          </a14:m>
                          <a:r>
                            <a:rPr lang="en-US" sz="140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</a:t>
                          </a: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40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0.99997</a:t>
                          </a:r>
                          <a:endParaRPr lang="en-US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40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0.99954</a:t>
                          </a:r>
                          <a:endParaRPr lang="en-US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40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0.99777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40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0.99328</a:t>
                          </a:r>
                          <a:endParaRPr lang="en-US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40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0.98438</a:t>
                          </a:r>
                          <a:endParaRPr lang="en-US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40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0.96922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951353125"/>
                      </a:ext>
                    </a:extLst>
                  </a:tr>
                  <a:tr h="190500">
                    <a:tc>
                      <a:txBody>
                        <a:bodyPr/>
                        <a:lstStyle/>
                        <a:p>
                          <a:pPr algn="r" fontAlgn="b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1" i="1" u="none" strike="noStrike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en-US" sz="14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14:m>
                            <m:oMath xmlns:m="http://schemas.openxmlformats.org/officeDocument/2006/math">
                              <m:r>
                                <a:rPr lang="en-US" sz="1400" b="1" i="1" u="none" strike="noStrike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𝟒</m:t>
                              </m:r>
                            </m:oMath>
                          </a14:m>
                          <a:r>
                            <a:rPr lang="en-US" sz="140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</a:t>
                          </a: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40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1.00000</a:t>
                          </a:r>
                          <a:endParaRPr lang="en-US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40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0.99999</a:t>
                          </a:r>
                          <a:endParaRPr lang="en-US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40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0.99992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40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0.99968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40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0.99902</a:t>
                          </a:r>
                          <a:endParaRPr lang="en-US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40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0.99757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609938324"/>
                      </a:ext>
                    </a:extLst>
                  </a:tr>
                  <a:tr h="190500">
                    <a:tc>
                      <a:txBody>
                        <a:bodyPr/>
                        <a:lstStyle/>
                        <a:p>
                          <a:pPr algn="r" fontAlgn="b"/>
                          <a14:m>
                            <m:oMath xmlns:m="http://schemas.openxmlformats.org/officeDocument/2006/math">
                              <m:r>
                                <a:rPr lang="en-US" sz="1400" b="1" i="1" u="none" strike="noStrike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𝒏</m:t>
                              </m:r>
                              <m:r>
                                <a:rPr lang="en-US" sz="1400" b="1" i="1" u="none" strike="noStrike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=</m:t>
                              </m:r>
                              <m:r>
                                <a:rPr lang="en-US" sz="1400" b="1" i="1" u="none" strike="noStrike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𝟔</m:t>
                              </m:r>
                            </m:oMath>
                          </a14:m>
                          <a:r>
                            <a:rPr lang="en-US" sz="1400" b="1" i="1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14:m>
                            <m:oMath xmlns:m="http://schemas.openxmlformats.org/officeDocument/2006/math">
                              <m:r>
                                <a:rPr lang="en-US" sz="1400" b="1" i="1" u="none" strike="noStrike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𝒙</m:t>
                              </m:r>
                              <m:r>
                                <a:rPr lang="en-US" sz="1400" b="1" i="1" u="none" strike="noStrike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=</m:t>
                              </m:r>
                              <m:r>
                                <a:rPr lang="en-US" sz="1400" b="1" i="1" u="none" strike="noStrike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𝟎</m:t>
                              </m:r>
                            </m:oMath>
                          </a14:m>
                          <a:r>
                            <a:rPr lang="en-US" sz="1400" b="1" i="1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</a:t>
                          </a: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40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0.73509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40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0.53144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40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0.37715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40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0.26214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40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0.17798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40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0.11765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6623566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4" name="Table 13">
                <a:extLst>
                  <a:ext uri="{FF2B5EF4-FFF2-40B4-BE49-F238E27FC236}">
                    <a16:creationId xmlns:a16="http://schemas.microsoft.com/office/drawing/2014/main" id="{51661999-C551-46BC-82FA-08E661DF737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14328530"/>
                  </p:ext>
                </p:extLst>
              </p:nvPr>
            </p:nvGraphicFramePr>
            <p:xfrm>
              <a:off x="5396919" y="2076028"/>
              <a:ext cx="6299736" cy="1560195"/>
            </p:xfrm>
            <a:graphic>
              <a:graphicData uri="http://schemas.openxmlformats.org/drawingml/2006/table">
                <a:tbl>
                  <a:tblPr>
                    <a:tableStyleId>{793D81CF-94F2-401A-BA57-92F5A7B2D0C5}</a:tableStyleId>
                  </a:tblPr>
                  <a:tblGrid>
                    <a:gridCol w="787467">
                      <a:extLst>
                        <a:ext uri="{9D8B030D-6E8A-4147-A177-3AD203B41FA5}">
                          <a16:colId xmlns:a16="http://schemas.microsoft.com/office/drawing/2014/main" val="3358226172"/>
                        </a:ext>
                      </a:extLst>
                    </a:gridCol>
                    <a:gridCol w="787467">
                      <a:extLst>
                        <a:ext uri="{9D8B030D-6E8A-4147-A177-3AD203B41FA5}">
                          <a16:colId xmlns:a16="http://schemas.microsoft.com/office/drawing/2014/main" val="4272879598"/>
                        </a:ext>
                      </a:extLst>
                    </a:gridCol>
                    <a:gridCol w="787467">
                      <a:extLst>
                        <a:ext uri="{9D8B030D-6E8A-4147-A177-3AD203B41FA5}">
                          <a16:colId xmlns:a16="http://schemas.microsoft.com/office/drawing/2014/main" val="2519824135"/>
                        </a:ext>
                      </a:extLst>
                    </a:gridCol>
                    <a:gridCol w="787467">
                      <a:extLst>
                        <a:ext uri="{9D8B030D-6E8A-4147-A177-3AD203B41FA5}">
                          <a16:colId xmlns:a16="http://schemas.microsoft.com/office/drawing/2014/main" val="3618198041"/>
                        </a:ext>
                      </a:extLst>
                    </a:gridCol>
                    <a:gridCol w="787467">
                      <a:extLst>
                        <a:ext uri="{9D8B030D-6E8A-4147-A177-3AD203B41FA5}">
                          <a16:colId xmlns:a16="http://schemas.microsoft.com/office/drawing/2014/main" val="2776436154"/>
                        </a:ext>
                      </a:extLst>
                    </a:gridCol>
                    <a:gridCol w="787467">
                      <a:extLst>
                        <a:ext uri="{9D8B030D-6E8A-4147-A177-3AD203B41FA5}">
                          <a16:colId xmlns:a16="http://schemas.microsoft.com/office/drawing/2014/main" val="4128287280"/>
                        </a:ext>
                      </a:extLst>
                    </a:gridCol>
                    <a:gridCol w="787467">
                      <a:extLst>
                        <a:ext uri="{9D8B030D-6E8A-4147-A177-3AD203B41FA5}">
                          <a16:colId xmlns:a16="http://schemas.microsoft.com/office/drawing/2014/main" val="3028451333"/>
                        </a:ext>
                      </a:extLst>
                    </a:gridCol>
                    <a:gridCol w="787467">
                      <a:extLst>
                        <a:ext uri="{9D8B030D-6E8A-4147-A177-3AD203B41FA5}">
                          <a16:colId xmlns:a16="http://schemas.microsoft.com/office/drawing/2014/main" val="764380950"/>
                        </a:ext>
                      </a:extLst>
                    </a:gridCol>
                  </a:tblGrid>
                  <a:tr h="22288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8"/>
                          <a:stretch>
                            <a:fillRect l="-775" t="-2703" r="-702326" b="-6405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8"/>
                          <a:stretch>
                            <a:fillRect l="-100000" t="-2703" r="-596923" b="-6405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8"/>
                          <a:stretch>
                            <a:fillRect l="-201550" t="-2703" r="-501550" b="-6405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8"/>
                          <a:stretch>
                            <a:fillRect l="-301550" t="-2703" r="-401550" b="-6405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8"/>
                          <a:stretch>
                            <a:fillRect l="-401550" t="-2703" r="-301550" b="-6405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8"/>
                          <a:stretch>
                            <a:fillRect l="-497692" t="-2703" r="-199231" b="-6405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8"/>
                          <a:stretch>
                            <a:fillRect l="-602326" t="-2703" r="-100775" b="-6405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8"/>
                          <a:stretch>
                            <a:fillRect l="-702326" t="-2703" r="-775" b="-64054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93932089"/>
                      </a:ext>
                    </a:extLst>
                  </a:tr>
                  <a:tr h="22288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8"/>
                          <a:stretch>
                            <a:fillRect l="-775" t="-105556" r="-702326" b="-55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8"/>
                          <a:stretch>
                            <a:fillRect l="-100000" t="-105556" r="-596923" b="-55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40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0.77378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40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0.59049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40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0.44371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40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0.32768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40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0.23730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40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0.16807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98659158"/>
                      </a:ext>
                    </a:extLst>
                  </a:tr>
                  <a:tr h="22288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8"/>
                          <a:stretch>
                            <a:fillRect l="-775" t="-200000" r="-702326" b="-4432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8"/>
                          <a:stretch>
                            <a:fillRect l="-100000" t="-200000" r="-596923" b="-4432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40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0.97741</a:t>
                          </a:r>
                          <a:endParaRPr lang="en-US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40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0.91854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40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0.83521</a:t>
                          </a:r>
                          <a:endParaRPr lang="en-US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40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0.73728</a:t>
                          </a:r>
                          <a:endParaRPr lang="en-US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40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0.63281</a:t>
                          </a:r>
                          <a:endParaRPr lang="en-US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40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0.52822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862389881"/>
                      </a:ext>
                    </a:extLst>
                  </a:tr>
                  <a:tr h="22288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8"/>
                          <a:stretch>
                            <a:fillRect l="-775" t="-300000" r="-702326" b="-3432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8"/>
                          <a:stretch>
                            <a:fillRect l="-100000" t="-300000" r="-596923" b="-3432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40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0.99884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40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0.99144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40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0.97339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40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0.94208</a:t>
                          </a:r>
                          <a:endParaRPr lang="en-US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40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0.89648</a:t>
                          </a:r>
                          <a:endParaRPr lang="en-US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40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0.83692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4192317119"/>
                      </a:ext>
                    </a:extLst>
                  </a:tr>
                  <a:tr h="22288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8"/>
                          <a:stretch>
                            <a:fillRect l="-775" t="-400000" r="-702326" b="-2432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8"/>
                          <a:stretch>
                            <a:fillRect l="-100000" t="-400000" r="-596923" b="-2432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40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0.99997</a:t>
                          </a:r>
                          <a:endParaRPr lang="en-US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40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0.99954</a:t>
                          </a:r>
                          <a:endParaRPr lang="en-US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40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0.99777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40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0.99328</a:t>
                          </a:r>
                          <a:endParaRPr lang="en-US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40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0.98438</a:t>
                          </a:r>
                          <a:endParaRPr lang="en-US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40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0.96922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951353125"/>
                      </a:ext>
                    </a:extLst>
                  </a:tr>
                  <a:tr h="22288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8"/>
                          <a:stretch>
                            <a:fillRect l="-775" t="-513889" r="-702326" b="-15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8"/>
                          <a:stretch>
                            <a:fillRect l="-100000" t="-513889" r="-596923" b="-15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40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1.00000</a:t>
                          </a:r>
                          <a:endParaRPr lang="en-US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40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0.99999</a:t>
                          </a:r>
                          <a:endParaRPr lang="en-US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40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0.99992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40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0.99968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40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0.99902</a:t>
                          </a:r>
                          <a:endParaRPr lang="en-US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40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0.99757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609938324"/>
                      </a:ext>
                    </a:extLst>
                  </a:tr>
                  <a:tr h="22288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8"/>
                          <a:stretch>
                            <a:fillRect l="-775" t="-597297" r="-702326" b="-459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8"/>
                          <a:stretch>
                            <a:fillRect l="-100000" t="-597297" r="-596923" b="-459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40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0.73509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40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0.53144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40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0.37715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40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0.26214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40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0.17798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40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0.11765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66235660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5" name="Rectangle 14">
            <a:extLst>
              <a:ext uri="{FF2B5EF4-FFF2-40B4-BE49-F238E27FC236}">
                <a16:creationId xmlns:a16="http://schemas.microsoft.com/office/drawing/2014/main" id="{CB3D5442-A71B-4035-BFF2-5668A334503A}"/>
              </a:ext>
            </a:extLst>
          </p:cNvPr>
          <p:cNvSpPr/>
          <p:nvPr/>
        </p:nvSpPr>
        <p:spPr>
          <a:xfrm>
            <a:off x="297044" y="2325146"/>
            <a:ext cx="4259117" cy="4316953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CE3B8A0-2EE7-A42B-8F2C-7C3FD7F4DD35}"/>
              </a:ext>
            </a:extLst>
          </p:cNvPr>
          <p:cNvGrpSpPr/>
          <p:nvPr/>
        </p:nvGrpSpPr>
        <p:grpSpPr>
          <a:xfrm>
            <a:off x="-16643" y="-26916"/>
            <a:ext cx="12208643" cy="2320319"/>
            <a:chOff x="-16643" y="-26916"/>
            <a:chExt cx="12208643" cy="2320319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9634F978-1365-93B8-6EFD-3E75DA842296}"/>
                </a:ext>
              </a:extLst>
            </p:cNvPr>
            <p:cNvSpPr/>
            <p:nvPr/>
          </p:nvSpPr>
          <p:spPr>
            <a:xfrm>
              <a:off x="-16643" y="1"/>
              <a:ext cx="5215261" cy="2293402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4E077DB7-7332-1C90-2CFA-2449F0770C96}"/>
                </a:ext>
              </a:extLst>
            </p:cNvPr>
            <p:cNvSpPr/>
            <p:nvPr/>
          </p:nvSpPr>
          <p:spPr>
            <a:xfrm>
              <a:off x="5072743" y="-26916"/>
              <a:ext cx="7119257" cy="1166743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567845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738"/>
    </mc:Choice>
    <mc:Fallback xmlns="">
      <p:transition spd="slow" advTm="2473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0713014" y="5669280"/>
            <a:ext cx="1495073" cy="118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4023360" y="5374050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BF2FE4CF-B9E3-44FE-92B3-D106DE1AE8D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303634" y="1611408"/>
                <a:ext cx="6591322" cy="518244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sz="2100" dirty="0">
                    <a:solidFill>
                      <a:srgbClr val="0000FF"/>
                    </a:solidFill>
                  </a:rPr>
                  <a:t>An extract from the</a:t>
                </a:r>
                <a:r>
                  <a:rPr lang="en-GB" sz="2100" dirty="0">
                    <a:solidFill>
                      <a:srgbClr val="0000FF"/>
                    </a:solidFill>
                  </a:rPr>
                  <a:t> </a:t>
                </a:r>
                <a:r>
                  <a:rPr lang="en-GB" sz="2100" b="1" dirty="0">
                    <a:solidFill>
                      <a:srgbClr val="FF0000"/>
                    </a:solidFill>
                  </a:rPr>
                  <a:t>Binomial tables</a:t>
                </a:r>
                <a:r>
                  <a:rPr lang="en-GB" sz="2100" dirty="0">
                    <a:solidFill>
                      <a:srgbClr val="0000FF"/>
                    </a:solidFill>
                  </a:rPr>
                  <a:t>: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GB" sz="2100" dirty="0">
                  <a:solidFill>
                    <a:srgbClr val="0000FF"/>
                  </a:solidFill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GB" sz="2100" dirty="0">
                  <a:solidFill>
                    <a:srgbClr val="0000FF"/>
                  </a:solidFill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GB" sz="2100" dirty="0">
                  <a:solidFill>
                    <a:srgbClr val="0000FF"/>
                  </a:solidFill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GB" sz="2100" dirty="0">
                  <a:solidFill>
                    <a:srgbClr val="0000FF"/>
                  </a:solidFill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GB" sz="2100" dirty="0">
                  <a:solidFill>
                    <a:srgbClr val="0000FF"/>
                  </a:solidFill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GB" sz="2100" dirty="0">
                  <a:solidFill>
                    <a:srgbClr val="0000FF"/>
                  </a:solidFill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GB" sz="2100" dirty="0">
                    <a:solidFill>
                      <a:srgbClr val="0000FF"/>
                    </a:solidFill>
                  </a:rPr>
                  <a:t>Using the extract from the Binomial table (above), find </a:t>
                </a:r>
                <a14:m>
                  <m:oMath xmlns:m="http://schemas.openxmlformats.org/officeDocument/2006/math">
                    <m:r>
                      <a:rPr lang="en-US" sz="2100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100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1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100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1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100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100" dirty="0">
                    <a:solidFill>
                      <a:srgbClr val="FF0000"/>
                    </a:solidFill>
                  </a:rPr>
                  <a:t> </a:t>
                </a:r>
                <a:r>
                  <a:rPr lang="en-GB" sz="2100" dirty="0">
                    <a:solidFill>
                      <a:srgbClr val="0000FF"/>
                    </a:solidFill>
                  </a:rPr>
                  <a:t>for the Binomial distribution </a:t>
                </a:r>
                <a14:m>
                  <m:oMath xmlns:m="http://schemas.openxmlformats.org/officeDocument/2006/math">
                    <m:r>
                      <a:rPr lang="en-US" sz="2100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100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n-US" sz="2100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100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(5,0.15)</m:t>
                    </m:r>
                  </m:oMath>
                </a14:m>
                <a:r>
                  <a:rPr lang="en-GB" sz="2100" dirty="0">
                    <a:solidFill>
                      <a:srgbClr val="0000FF"/>
                    </a:solidFill>
                  </a:rPr>
                  <a:t>.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GB" sz="2100" dirty="0">
                  <a:solidFill>
                    <a:srgbClr val="0000FF"/>
                  </a:solidFill>
                </a:endParaRPr>
              </a:p>
              <a:p>
                <a:pPr marL="0" indent="0">
                  <a:buNone/>
                </a:pPr>
                <a:r>
                  <a:rPr lang="en-GB" sz="2100" dirty="0">
                    <a:solidFill>
                      <a:srgbClr val="0000FF"/>
                    </a:solidFill>
                  </a:rPr>
                  <a:t>From the table we have that: </a:t>
                </a:r>
                <a14:m>
                  <m:oMath xmlns:m="http://schemas.openxmlformats.org/officeDocument/2006/math">
                    <m:r>
                      <a:rPr lang="en-US" sz="21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1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1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1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sz="21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sz="21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=0.9</m:t>
                    </m:r>
                    <m:r>
                      <a:rPr lang="en-US" sz="21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7339</m:t>
                    </m:r>
                  </m:oMath>
                </a14:m>
                <a:endParaRPr lang="en-GB" sz="2100" dirty="0">
                  <a:solidFill>
                    <a:srgbClr val="0000FF"/>
                  </a:solidFill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GB" sz="2100" dirty="0">
                  <a:solidFill>
                    <a:srgbClr val="0000FF"/>
                  </a:solidFill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GB" sz="21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BF2FE4CF-B9E3-44FE-92B3-D106DE1AE8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3634" y="1611408"/>
                <a:ext cx="6591322" cy="5182445"/>
              </a:xfrm>
              <a:prstGeom prst="rect">
                <a:avLst/>
              </a:prstGeom>
              <a:blipFill>
                <a:blip r:embed="rId6"/>
                <a:stretch>
                  <a:fillRect l="-1110" t="-12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 rot="-360000">
            <a:off x="39920" y="867051"/>
            <a:ext cx="5317077" cy="1042492"/>
          </a:xfrm>
        </p:spPr>
        <p:txBody>
          <a:bodyPr>
            <a:normAutofit/>
          </a:bodyPr>
          <a:lstStyle/>
          <a:p>
            <a:r>
              <a:rPr lang="en-GB" sz="2900" dirty="0"/>
              <a:t>The Binomial Distribution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5"/>
          </p:nvPr>
        </p:nvSpPr>
        <p:spPr>
          <a:xfrm>
            <a:off x="5349666" y="451447"/>
            <a:ext cx="6786280" cy="608561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CUMULATIVE PROBABILITIES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idx="13"/>
          </p:nvPr>
        </p:nvSpPr>
        <p:spPr>
          <a:xfrm>
            <a:off x="5303634" y="963700"/>
            <a:ext cx="6591322" cy="600075"/>
          </a:xfrm>
        </p:spPr>
        <p:txBody>
          <a:bodyPr>
            <a:normAutofit/>
          </a:bodyPr>
          <a:lstStyle/>
          <a:p>
            <a:r>
              <a:rPr lang="en-GB" dirty="0"/>
              <a:t>Binomial Tables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2"/>
              <p:cNvSpPr>
                <a:spLocks noGrp="1"/>
              </p:cNvSpPr>
              <p:nvPr>
                <p:ph sz="half" idx="2"/>
              </p:nvPr>
            </p:nvSpPr>
            <p:spPr>
              <a:xfrm>
                <a:off x="322438" y="2396701"/>
                <a:ext cx="4341059" cy="4213654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GB" sz="2300" dirty="0">
                    <a:solidFill>
                      <a:srgbClr val="0000FF"/>
                    </a:solidFill>
                  </a:rPr>
                  <a:t>For a random variable </a:t>
                </a:r>
                <a14:m>
                  <m:oMath xmlns:m="http://schemas.openxmlformats.org/officeDocument/2006/math">
                    <m:r>
                      <a:rPr lang="en-GB" sz="23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GB" sz="2300" dirty="0">
                    <a:solidFill>
                      <a:srgbClr val="0000FF"/>
                    </a:solidFill>
                  </a:rPr>
                  <a:t> a </a:t>
                </a:r>
                <a:r>
                  <a:rPr lang="en-GB" sz="2300" b="1" dirty="0">
                    <a:solidFill>
                      <a:srgbClr val="FF0000"/>
                    </a:solidFill>
                  </a:rPr>
                  <a:t>cumulative probability function</a:t>
                </a:r>
                <a:r>
                  <a:rPr lang="en-GB" sz="2300" dirty="0">
                    <a:solidFill>
                      <a:srgbClr val="0000FF"/>
                    </a:solidFill>
                  </a:rPr>
                  <a:t> gives the sum of all the individual probabilities up to and including the given value of </a:t>
                </a:r>
                <a14:m>
                  <m:oMath xmlns:m="http://schemas.openxmlformats.org/officeDocument/2006/math">
                    <m:r>
                      <a:rPr lang="en-US" sz="23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300" dirty="0">
                    <a:solidFill>
                      <a:srgbClr val="0000FF"/>
                    </a:solidFill>
                  </a:rPr>
                  <a:t> in the calculation for </a:t>
                </a:r>
                <a14:m>
                  <m:oMath xmlns:m="http://schemas.openxmlformats.org/officeDocument/2006/math">
                    <m:r>
                      <a:rPr lang="en-US" sz="23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3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3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3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3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3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300" dirty="0">
                    <a:solidFill>
                      <a:srgbClr val="0000FF"/>
                    </a:solidFill>
                  </a:rPr>
                  <a:t>.</a:t>
                </a:r>
              </a:p>
              <a:p>
                <a:pPr marL="0" indent="0">
                  <a:buNone/>
                </a:pPr>
                <a:endParaRPr lang="en-GB" sz="2300" dirty="0">
                  <a:solidFill>
                    <a:srgbClr val="0000FF"/>
                  </a:solidFill>
                </a:endParaRPr>
              </a:p>
              <a:p>
                <a:pPr marL="0" indent="0">
                  <a:buNone/>
                </a:pPr>
                <a:r>
                  <a:rPr lang="en-GB" sz="2300" dirty="0">
                    <a:solidFill>
                      <a:srgbClr val="0000FF"/>
                    </a:solidFill>
                  </a:rPr>
                  <a:t>For the </a:t>
                </a:r>
                <a:r>
                  <a:rPr lang="en-GB" sz="2300" b="1" dirty="0">
                    <a:solidFill>
                      <a:srgbClr val="FF0000"/>
                    </a:solidFill>
                  </a:rPr>
                  <a:t>Binomial distribution </a:t>
                </a:r>
                <a14:m>
                  <m:oMath xmlns:m="http://schemas.openxmlformats.org/officeDocument/2006/math">
                    <m:r>
                      <a:rPr lang="en-US" sz="23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𝑿</m:t>
                    </m:r>
                    <m:r>
                      <a:rPr lang="en-US" sz="23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n-US" sz="23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US" sz="23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3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sz="23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3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US" sz="23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300" dirty="0">
                    <a:solidFill>
                      <a:srgbClr val="0000FF"/>
                    </a:solidFill>
                  </a:rPr>
                  <a:t> we can find </a:t>
                </a:r>
                <a14:m>
                  <m:oMath xmlns:m="http://schemas.openxmlformats.org/officeDocument/2006/math">
                    <m:r>
                      <a:rPr lang="en-US" sz="23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𝑷</m:t>
                    </m:r>
                    <m:r>
                      <a:rPr lang="en-US" sz="23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3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𝑿</m:t>
                    </m:r>
                    <m:r>
                      <a:rPr lang="en-US" sz="23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3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3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300" b="1" dirty="0">
                    <a:solidFill>
                      <a:srgbClr val="FF0000"/>
                    </a:solidFill>
                  </a:rPr>
                  <a:t> </a:t>
                </a:r>
                <a:r>
                  <a:rPr lang="en-GB" sz="2300" dirty="0">
                    <a:solidFill>
                      <a:srgbClr val="0000FF"/>
                    </a:solidFill>
                  </a:rPr>
                  <a:t>using different sources including calculators or tables for various values of </a:t>
                </a:r>
                <a14:m>
                  <m:oMath xmlns:m="http://schemas.openxmlformats.org/officeDocument/2006/math">
                    <m:r>
                      <a:rPr lang="en-US" sz="23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sz="2300" dirty="0">
                    <a:solidFill>
                      <a:srgbClr val="0000FF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3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GB" sz="2300" dirty="0">
                    <a:solidFill>
                      <a:srgbClr val="0000FF"/>
                    </a:solidFill>
                  </a:rPr>
                  <a:t>.</a:t>
                </a:r>
              </a:p>
              <a:p>
                <a:endParaRPr lang="en-GB" sz="23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1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322438" y="2396701"/>
                <a:ext cx="4341059" cy="4213654"/>
              </a:xfrm>
              <a:blipFill>
                <a:blip r:embed="rId7"/>
                <a:stretch>
                  <a:fillRect l="-2107" t="-1881" r="-2388" b="-1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 Placeholder 1"/>
          <p:cNvSpPr txBox="1">
            <a:spLocks/>
          </p:cNvSpPr>
          <p:nvPr/>
        </p:nvSpPr>
        <p:spPr>
          <a:xfrm>
            <a:off x="5303634" y="3903453"/>
            <a:ext cx="4593600" cy="6000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500" b="1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/>
              <a:t>Example 1b</a:t>
            </a:r>
          </a:p>
        </p:txBody>
      </p:sp>
      <p:sp>
        <p:nvSpPr>
          <p:cNvPr id="13" name="Text Placeholder 1">
            <a:extLst>
              <a:ext uri="{FF2B5EF4-FFF2-40B4-BE49-F238E27FC236}">
                <a16:creationId xmlns:a16="http://schemas.microsoft.com/office/drawing/2014/main" id="{F491694B-0614-4C51-95DD-BF454692DD21}"/>
              </a:ext>
            </a:extLst>
          </p:cNvPr>
          <p:cNvSpPr txBox="1">
            <a:spLocks/>
          </p:cNvSpPr>
          <p:nvPr/>
        </p:nvSpPr>
        <p:spPr>
          <a:xfrm>
            <a:off x="5303634" y="5074012"/>
            <a:ext cx="4593600" cy="6000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500" b="1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/>
              <a:t>Solution Example 1b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4" name="Table 13">
                <a:extLst>
                  <a:ext uri="{FF2B5EF4-FFF2-40B4-BE49-F238E27FC236}">
                    <a16:creationId xmlns:a16="http://schemas.microsoft.com/office/drawing/2014/main" id="{51661999-C551-46BC-82FA-08E661DF737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11631981"/>
                  </p:ext>
                </p:extLst>
              </p:nvPr>
            </p:nvGraphicFramePr>
            <p:xfrm>
              <a:off x="5396919" y="2076028"/>
              <a:ext cx="6299736" cy="1560195"/>
            </p:xfrm>
            <a:graphic>
              <a:graphicData uri="http://schemas.openxmlformats.org/drawingml/2006/table">
                <a:tbl>
                  <a:tblPr>
                    <a:tableStyleId>{793D81CF-94F2-401A-BA57-92F5A7B2D0C5}</a:tableStyleId>
                  </a:tblPr>
                  <a:tblGrid>
                    <a:gridCol w="787467">
                      <a:extLst>
                        <a:ext uri="{9D8B030D-6E8A-4147-A177-3AD203B41FA5}">
                          <a16:colId xmlns:a16="http://schemas.microsoft.com/office/drawing/2014/main" val="3358226172"/>
                        </a:ext>
                      </a:extLst>
                    </a:gridCol>
                    <a:gridCol w="787467">
                      <a:extLst>
                        <a:ext uri="{9D8B030D-6E8A-4147-A177-3AD203B41FA5}">
                          <a16:colId xmlns:a16="http://schemas.microsoft.com/office/drawing/2014/main" val="4272879598"/>
                        </a:ext>
                      </a:extLst>
                    </a:gridCol>
                    <a:gridCol w="787467">
                      <a:extLst>
                        <a:ext uri="{9D8B030D-6E8A-4147-A177-3AD203B41FA5}">
                          <a16:colId xmlns:a16="http://schemas.microsoft.com/office/drawing/2014/main" val="2519824135"/>
                        </a:ext>
                      </a:extLst>
                    </a:gridCol>
                    <a:gridCol w="787467">
                      <a:extLst>
                        <a:ext uri="{9D8B030D-6E8A-4147-A177-3AD203B41FA5}">
                          <a16:colId xmlns:a16="http://schemas.microsoft.com/office/drawing/2014/main" val="3618198041"/>
                        </a:ext>
                      </a:extLst>
                    </a:gridCol>
                    <a:gridCol w="787467">
                      <a:extLst>
                        <a:ext uri="{9D8B030D-6E8A-4147-A177-3AD203B41FA5}">
                          <a16:colId xmlns:a16="http://schemas.microsoft.com/office/drawing/2014/main" val="2776436154"/>
                        </a:ext>
                      </a:extLst>
                    </a:gridCol>
                    <a:gridCol w="787467">
                      <a:extLst>
                        <a:ext uri="{9D8B030D-6E8A-4147-A177-3AD203B41FA5}">
                          <a16:colId xmlns:a16="http://schemas.microsoft.com/office/drawing/2014/main" val="4128287280"/>
                        </a:ext>
                      </a:extLst>
                    </a:gridCol>
                    <a:gridCol w="787467">
                      <a:extLst>
                        <a:ext uri="{9D8B030D-6E8A-4147-A177-3AD203B41FA5}">
                          <a16:colId xmlns:a16="http://schemas.microsoft.com/office/drawing/2014/main" val="3028451333"/>
                        </a:ext>
                      </a:extLst>
                    </a:gridCol>
                    <a:gridCol w="787467">
                      <a:extLst>
                        <a:ext uri="{9D8B030D-6E8A-4147-A177-3AD203B41FA5}">
                          <a16:colId xmlns:a16="http://schemas.microsoft.com/office/drawing/2014/main" val="764380950"/>
                        </a:ext>
                      </a:extLst>
                    </a:gridCol>
                  </a:tblGrid>
                  <a:tr h="190500">
                    <a:tc>
                      <a:txBody>
                        <a:bodyPr/>
                        <a:lstStyle/>
                        <a:p>
                          <a:pPr algn="r" fontAlgn="b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1" i="1" u="none" strike="noStrike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en-US" sz="14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14:m>
                            <m:oMath xmlns:m="http://schemas.openxmlformats.org/officeDocument/2006/math">
                              <m:r>
                                <a:rPr lang="en-US" sz="1400" b="1" i="1" u="none" strike="noStrike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𝒑</m:t>
                              </m:r>
                              <m:r>
                                <a:rPr lang="en-US" sz="1400" b="1" i="1" u="none" strike="noStrike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=</m:t>
                              </m:r>
                            </m:oMath>
                          </a14:m>
                          <a:r>
                            <a:rPr lang="en-US" sz="1400" b="1" i="1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</a:t>
                          </a: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1" i="1" u="none" strike="noStrike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𝟎</m:t>
                                </m:r>
                                <m:r>
                                  <a:rPr lang="en-US" sz="1400" b="1" i="1" u="none" strike="noStrike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.</m:t>
                                </m:r>
                                <m:r>
                                  <a:rPr lang="en-US" sz="1400" b="1" i="1" u="none" strike="noStrike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𝟎𝟓</m:t>
                                </m:r>
                              </m:oMath>
                            </m:oMathPara>
                          </a14:m>
                          <a:endParaRPr lang="en-US" sz="14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1" i="1" u="none" strike="noStrike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𝟎</m:t>
                                </m:r>
                                <m:r>
                                  <a:rPr lang="en-US" sz="1400" b="1" i="1" u="none" strike="noStrike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.</m:t>
                                </m:r>
                                <m:r>
                                  <a:rPr lang="en-US" sz="1400" b="1" i="1" u="none" strike="noStrike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en-US" sz="14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1" i="1" u="none" strike="noStrike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𝟎</m:t>
                                </m:r>
                                <m:r>
                                  <a:rPr lang="en-US" sz="1400" b="1" i="1" u="none" strike="noStrike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.</m:t>
                                </m:r>
                                <m:r>
                                  <a:rPr lang="en-US" sz="1400" b="1" i="1" u="none" strike="noStrike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𝟏𝟓</m:t>
                                </m:r>
                              </m:oMath>
                            </m:oMathPara>
                          </a14:m>
                          <a:endParaRPr lang="en-US" sz="14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1" i="1" u="none" strike="noStrike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𝟎</m:t>
                                </m:r>
                                <m:r>
                                  <a:rPr lang="en-US" sz="1400" b="1" i="1" u="none" strike="noStrike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.</m:t>
                                </m:r>
                                <m:r>
                                  <a:rPr lang="en-US" sz="1400" b="1" i="1" u="none" strike="noStrike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𝟐</m:t>
                                </m:r>
                              </m:oMath>
                            </m:oMathPara>
                          </a14:m>
                          <a:endParaRPr lang="en-US" sz="14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1" i="1" u="none" strike="noStrike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𝟎</m:t>
                                </m:r>
                                <m:r>
                                  <a:rPr lang="en-US" sz="1400" b="1" i="1" u="none" strike="noStrike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.</m:t>
                                </m:r>
                                <m:r>
                                  <a:rPr lang="en-US" sz="1400" b="1" i="1" u="none" strike="noStrike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𝟐𝟓</m:t>
                                </m:r>
                              </m:oMath>
                            </m:oMathPara>
                          </a14:m>
                          <a:endParaRPr lang="en-US" sz="14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1" i="1" u="none" strike="noStrike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𝟎</m:t>
                                </m:r>
                                <m:r>
                                  <a:rPr lang="en-US" sz="1400" b="1" i="1" u="none" strike="noStrike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.</m:t>
                                </m:r>
                                <m:r>
                                  <a:rPr lang="en-US" sz="1400" b="1" i="1" u="none" strike="noStrike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𝟑</m:t>
                                </m:r>
                              </m:oMath>
                            </m:oMathPara>
                          </a14:m>
                          <a:endParaRPr lang="en-US" sz="14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293932089"/>
                      </a:ext>
                    </a:extLst>
                  </a:tr>
                  <a:tr h="190500">
                    <a:tc>
                      <a:txBody>
                        <a:bodyPr/>
                        <a:lstStyle/>
                        <a:p>
                          <a:pPr algn="r" fontAlgn="b"/>
                          <a14:m>
                            <m:oMath xmlns:m="http://schemas.openxmlformats.org/officeDocument/2006/math">
                              <m:r>
                                <a:rPr lang="en-US" sz="1400" b="1" i="1" u="none" strike="noStrike" smtClean="0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𝒏</m:t>
                              </m:r>
                              <m:r>
                                <a:rPr lang="en-US" sz="1400" b="1" i="1" u="none" strike="noStrike" smtClean="0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=</m:t>
                              </m:r>
                              <m:r>
                                <a:rPr lang="en-US" sz="1400" b="1" i="1" u="none" strike="noStrike" smtClean="0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𝟓</m:t>
                              </m:r>
                            </m:oMath>
                          </a14:m>
                          <a:r>
                            <a:rPr lang="en-US" sz="1400" b="1" i="1" u="none" strike="noStrike" dirty="0">
                              <a:solidFill>
                                <a:srgbClr val="FF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14:m>
                            <m:oMath xmlns:m="http://schemas.openxmlformats.org/officeDocument/2006/math">
                              <m:r>
                                <a:rPr lang="en-US" sz="1400" b="1" i="1" u="none" strike="noStrike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𝒙</m:t>
                              </m:r>
                              <m:r>
                                <a:rPr lang="en-US" sz="1400" b="1" i="1" u="none" strike="noStrike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=</m:t>
                              </m:r>
                              <m:r>
                                <a:rPr lang="en-US" sz="1400" b="1" i="1" u="none" strike="noStrike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𝟎</m:t>
                              </m:r>
                            </m:oMath>
                          </a14:m>
                          <a:r>
                            <a:rPr lang="en-US" sz="1400" b="1" i="1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</a:t>
                          </a: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40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0.77378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40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0.59049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40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0.44371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40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0.32768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40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0.23730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40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0.16807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98659158"/>
                      </a:ext>
                    </a:extLst>
                  </a:tr>
                  <a:tr h="190500">
                    <a:tc>
                      <a:txBody>
                        <a:bodyPr/>
                        <a:lstStyle/>
                        <a:p>
                          <a:pPr algn="r" fontAlgn="b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1" i="1" u="none" strike="noStrike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en-US" sz="14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14:m>
                            <m:oMath xmlns:m="http://schemas.openxmlformats.org/officeDocument/2006/math">
                              <m:r>
                                <a:rPr lang="en-US" sz="1400" b="1" i="1" u="none" strike="noStrike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𝟏</m:t>
                              </m:r>
                            </m:oMath>
                          </a14:m>
                          <a:r>
                            <a:rPr lang="en-US" sz="140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</a:t>
                          </a: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40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0.97741</a:t>
                          </a:r>
                          <a:endParaRPr lang="en-US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40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0.91854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40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0.83521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40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0.73728</a:t>
                          </a:r>
                          <a:endParaRPr lang="en-US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40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0.63281</a:t>
                          </a:r>
                          <a:endParaRPr lang="en-US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40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0.52822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862389881"/>
                      </a:ext>
                    </a:extLst>
                  </a:tr>
                  <a:tr h="190500">
                    <a:tc>
                      <a:txBody>
                        <a:bodyPr/>
                        <a:lstStyle/>
                        <a:p>
                          <a:pPr algn="r" fontAlgn="b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1" i="1" u="none" strike="noStrike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en-US" sz="14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14:m>
                            <m:oMath xmlns:m="http://schemas.openxmlformats.org/officeDocument/2006/math">
                              <m:r>
                                <a:rPr lang="en-US" sz="1400" b="1" i="1" u="none" strike="noStrike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𝟐</m:t>
                              </m:r>
                            </m:oMath>
                          </a14:m>
                          <a:r>
                            <a:rPr lang="en-US" sz="140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</a:t>
                          </a: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40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0.99884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40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0.99144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400" b="1" u="none" strike="noStrike" dirty="0">
                              <a:solidFill>
                                <a:srgbClr val="FF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0.97339</a:t>
                          </a:r>
                          <a:endParaRPr lang="en-US" sz="1400" b="1" i="0" u="none" strike="noStrike" dirty="0">
                            <a:solidFill>
                              <a:srgbClr val="FF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40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0.94208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40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0.89648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40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0.83692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92317119"/>
                      </a:ext>
                    </a:extLst>
                  </a:tr>
                  <a:tr h="190500">
                    <a:tc>
                      <a:txBody>
                        <a:bodyPr/>
                        <a:lstStyle/>
                        <a:p>
                          <a:pPr algn="r" fontAlgn="b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1" i="1" u="none" strike="noStrike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en-US" sz="14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14:m>
                            <m:oMath xmlns:m="http://schemas.openxmlformats.org/officeDocument/2006/math">
                              <m:r>
                                <a:rPr lang="en-US" sz="1400" b="1" i="1" u="none" strike="noStrike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𝟑</m:t>
                              </m:r>
                            </m:oMath>
                          </a14:m>
                          <a:r>
                            <a:rPr lang="en-US" sz="140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</a:t>
                          </a: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40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0.99997</a:t>
                          </a:r>
                          <a:endParaRPr lang="en-US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40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0.99954</a:t>
                          </a:r>
                          <a:endParaRPr lang="en-US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40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0.99777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40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0.99328</a:t>
                          </a:r>
                          <a:endParaRPr lang="en-US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40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0.98438</a:t>
                          </a:r>
                          <a:endParaRPr lang="en-US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40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0.96922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951353125"/>
                      </a:ext>
                    </a:extLst>
                  </a:tr>
                  <a:tr h="190500">
                    <a:tc>
                      <a:txBody>
                        <a:bodyPr/>
                        <a:lstStyle/>
                        <a:p>
                          <a:pPr algn="r" fontAlgn="b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1" i="1" u="none" strike="noStrike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en-US" sz="14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14:m>
                            <m:oMath xmlns:m="http://schemas.openxmlformats.org/officeDocument/2006/math">
                              <m:r>
                                <a:rPr lang="en-US" sz="1400" b="1" i="1" u="none" strike="noStrike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𝟒</m:t>
                              </m:r>
                            </m:oMath>
                          </a14:m>
                          <a:r>
                            <a:rPr lang="en-US" sz="140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</a:t>
                          </a: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40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1.00000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40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0.99999</a:t>
                          </a:r>
                          <a:endParaRPr lang="en-US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40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0.99992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40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0.99968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40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0.99902</a:t>
                          </a:r>
                          <a:endParaRPr lang="en-US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40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0.99757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609938324"/>
                      </a:ext>
                    </a:extLst>
                  </a:tr>
                  <a:tr h="190500">
                    <a:tc>
                      <a:txBody>
                        <a:bodyPr/>
                        <a:lstStyle/>
                        <a:p>
                          <a:pPr algn="r" fontAlgn="b"/>
                          <a14:m>
                            <m:oMath xmlns:m="http://schemas.openxmlformats.org/officeDocument/2006/math">
                              <m:r>
                                <a:rPr lang="en-US" sz="1400" b="1" i="1" u="none" strike="noStrike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𝒏</m:t>
                              </m:r>
                              <m:r>
                                <a:rPr lang="en-US" sz="1400" b="1" i="1" u="none" strike="noStrike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=</m:t>
                              </m:r>
                              <m:r>
                                <a:rPr lang="en-US" sz="1400" b="1" i="1" u="none" strike="noStrike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𝟔</m:t>
                              </m:r>
                            </m:oMath>
                          </a14:m>
                          <a:r>
                            <a:rPr lang="en-US" sz="1400" b="1" i="1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14:m>
                            <m:oMath xmlns:m="http://schemas.openxmlformats.org/officeDocument/2006/math">
                              <m:r>
                                <a:rPr lang="en-US" sz="1400" b="1" i="1" u="none" strike="noStrike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𝒙</m:t>
                              </m:r>
                              <m:r>
                                <a:rPr lang="en-US" sz="1400" b="1" i="1" u="none" strike="noStrike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=</m:t>
                              </m:r>
                              <m:r>
                                <a:rPr lang="en-US" sz="1400" b="1" i="1" u="none" strike="noStrike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𝟎</m:t>
                              </m:r>
                            </m:oMath>
                          </a14:m>
                          <a:r>
                            <a:rPr lang="en-US" sz="1400" b="1" i="1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</a:t>
                          </a: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40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0.73509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40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0.53144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40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0.37715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40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0.26214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40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0.17798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40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0.11765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6623566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4" name="Table 13">
                <a:extLst>
                  <a:ext uri="{FF2B5EF4-FFF2-40B4-BE49-F238E27FC236}">
                    <a16:creationId xmlns:a16="http://schemas.microsoft.com/office/drawing/2014/main" id="{51661999-C551-46BC-82FA-08E661DF737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11631981"/>
                  </p:ext>
                </p:extLst>
              </p:nvPr>
            </p:nvGraphicFramePr>
            <p:xfrm>
              <a:off x="5396919" y="2076028"/>
              <a:ext cx="6299736" cy="1560195"/>
            </p:xfrm>
            <a:graphic>
              <a:graphicData uri="http://schemas.openxmlformats.org/drawingml/2006/table">
                <a:tbl>
                  <a:tblPr>
                    <a:tableStyleId>{793D81CF-94F2-401A-BA57-92F5A7B2D0C5}</a:tableStyleId>
                  </a:tblPr>
                  <a:tblGrid>
                    <a:gridCol w="787467">
                      <a:extLst>
                        <a:ext uri="{9D8B030D-6E8A-4147-A177-3AD203B41FA5}">
                          <a16:colId xmlns:a16="http://schemas.microsoft.com/office/drawing/2014/main" val="3358226172"/>
                        </a:ext>
                      </a:extLst>
                    </a:gridCol>
                    <a:gridCol w="787467">
                      <a:extLst>
                        <a:ext uri="{9D8B030D-6E8A-4147-A177-3AD203B41FA5}">
                          <a16:colId xmlns:a16="http://schemas.microsoft.com/office/drawing/2014/main" val="4272879598"/>
                        </a:ext>
                      </a:extLst>
                    </a:gridCol>
                    <a:gridCol w="787467">
                      <a:extLst>
                        <a:ext uri="{9D8B030D-6E8A-4147-A177-3AD203B41FA5}">
                          <a16:colId xmlns:a16="http://schemas.microsoft.com/office/drawing/2014/main" val="2519824135"/>
                        </a:ext>
                      </a:extLst>
                    </a:gridCol>
                    <a:gridCol w="787467">
                      <a:extLst>
                        <a:ext uri="{9D8B030D-6E8A-4147-A177-3AD203B41FA5}">
                          <a16:colId xmlns:a16="http://schemas.microsoft.com/office/drawing/2014/main" val="3618198041"/>
                        </a:ext>
                      </a:extLst>
                    </a:gridCol>
                    <a:gridCol w="787467">
                      <a:extLst>
                        <a:ext uri="{9D8B030D-6E8A-4147-A177-3AD203B41FA5}">
                          <a16:colId xmlns:a16="http://schemas.microsoft.com/office/drawing/2014/main" val="2776436154"/>
                        </a:ext>
                      </a:extLst>
                    </a:gridCol>
                    <a:gridCol w="787467">
                      <a:extLst>
                        <a:ext uri="{9D8B030D-6E8A-4147-A177-3AD203B41FA5}">
                          <a16:colId xmlns:a16="http://schemas.microsoft.com/office/drawing/2014/main" val="4128287280"/>
                        </a:ext>
                      </a:extLst>
                    </a:gridCol>
                    <a:gridCol w="787467">
                      <a:extLst>
                        <a:ext uri="{9D8B030D-6E8A-4147-A177-3AD203B41FA5}">
                          <a16:colId xmlns:a16="http://schemas.microsoft.com/office/drawing/2014/main" val="3028451333"/>
                        </a:ext>
                      </a:extLst>
                    </a:gridCol>
                    <a:gridCol w="787467">
                      <a:extLst>
                        <a:ext uri="{9D8B030D-6E8A-4147-A177-3AD203B41FA5}">
                          <a16:colId xmlns:a16="http://schemas.microsoft.com/office/drawing/2014/main" val="764380950"/>
                        </a:ext>
                      </a:extLst>
                    </a:gridCol>
                  </a:tblGrid>
                  <a:tr h="22288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8"/>
                          <a:stretch>
                            <a:fillRect l="-775" t="-2703" r="-702326" b="-6405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8"/>
                          <a:stretch>
                            <a:fillRect l="-100000" t="-2703" r="-596923" b="-6405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8"/>
                          <a:stretch>
                            <a:fillRect l="-201550" t="-2703" r="-501550" b="-6405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8"/>
                          <a:stretch>
                            <a:fillRect l="-301550" t="-2703" r="-401550" b="-6405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8"/>
                          <a:stretch>
                            <a:fillRect l="-401550" t="-2703" r="-301550" b="-6405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8"/>
                          <a:stretch>
                            <a:fillRect l="-497692" t="-2703" r="-199231" b="-6405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8"/>
                          <a:stretch>
                            <a:fillRect l="-602326" t="-2703" r="-100775" b="-6405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8"/>
                          <a:stretch>
                            <a:fillRect l="-702326" t="-2703" r="-775" b="-64054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93932089"/>
                      </a:ext>
                    </a:extLst>
                  </a:tr>
                  <a:tr h="22288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8"/>
                          <a:stretch>
                            <a:fillRect l="-775" t="-105556" r="-702326" b="-55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8"/>
                          <a:stretch>
                            <a:fillRect l="-100000" t="-105556" r="-596923" b="-55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40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0.77378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40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0.59049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40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0.44371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40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0.32768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40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0.23730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40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0.16807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98659158"/>
                      </a:ext>
                    </a:extLst>
                  </a:tr>
                  <a:tr h="22288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8"/>
                          <a:stretch>
                            <a:fillRect l="-775" t="-200000" r="-702326" b="-4432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8"/>
                          <a:stretch>
                            <a:fillRect l="-100000" t="-200000" r="-596923" b="-4432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40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0.97741</a:t>
                          </a:r>
                          <a:endParaRPr lang="en-US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40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0.91854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40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0.83521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40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0.73728</a:t>
                          </a:r>
                          <a:endParaRPr lang="en-US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40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0.63281</a:t>
                          </a:r>
                          <a:endParaRPr lang="en-US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40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0.52822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862389881"/>
                      </a:ext>
                    </a:extLst>
                  </a:tr>
                  <a:tr h="22288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8"/>
                          <a:stretch>
                            <a:fillRect l="-775" t="-300000" r="-702326" b="-3432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8"/>
                          <a:stretch>
                            <a:fillRect l="-100000" t="-300000" r="-596923" b="-3432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40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0.99884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40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0.99144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400" b="1" u="none" strike="noStrike" dirty="0">
                              <a:solidFill>
                                <a:srgbClr val="FF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0.97339</a:t>
                          </a:r>
                          <a:endParaRPr lang="en-US" sz="1400" b="1" i="0" u="none" strike="noStrike" dirty="0">
                            <a:solidFill>
                              <a:srgbClr val="FF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40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0.94208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40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0.89648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40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0.83692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92317119"/>
                      </a:ext>
                    </a:extLst>
                  </a:tr>
                  <a:tr h="22288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8"/>
                          <a:stretch>
                            <a:fillRect l="-775" t="-400000" r="-702326" b="-2432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8"/>
                          <a:stretch>
                            <a:fillRect l="-100000" t="-400000" r="-596923" b="-2432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40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0.99997</a:t>
                          </a:r>
                          <a:endParaRPr lang="en-US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40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0.99954</a:t>
                          </a:r>
                          <a:endParaRPr lang="en-US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40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0.99777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40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0.99328</a:t>
                          </a:r>
                          <a:endParaRPr lang="en-US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40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0.98438</a:t>
                          </a:r>
                          <a:endParaRPr lang="en-US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40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0.96922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951353125"/>
                      </a:ext>
                    </a:extLst>
                  </a:tr>
                  <a:tr h="22288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8"/>
                          <a:stretch>
                            <a:fillRect l="-775" t="-513889" r="-702326" b="-15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8"/>
                          <a:stretch>
                            <a:fillRect l="-100000" t="-513889" r="-596923" b="-15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40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1.00000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40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0.99999</a:t>
                          </a:r>
                          <a:endParaRPr lang="en-US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40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0.99992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40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0.99968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40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0.99902</a:t>
                          </a:r>
                          <a:endParaRPr lang="en-US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40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0.99757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609938324"/>
                      </a:ext>
                    </a:extLst>
                  </a:tr>
                  <a:tr h="22288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8"/>
                          <a:stretch>
                            <a:fillRect l="-775" t="-597297" r="-702326" b="-459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8"/>
                          <a:stretch>
                            <a:fillRect l="-100000" t="-597297" r="-596923" b="-459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40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0.73509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40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0.53144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40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0.37715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40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0.26214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40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0.17798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40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0.11765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662356604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15" name="Group 14">
            <a:extLst>
              <a:ext uri="{FF2B5EF4-FFF2-40B4-BE49-F238E27FC236}">
                <a16:creationId xmlns:a16="http://schemas.microsoft.com/office/drawing/2014/main" id="{5444D003-954E-475F-97AF-5C600854C11F}"/>
              </a:ext>
            </a:extLst>
          </p:cNvPr>
          <p:cNvGrpSpPr/>
          <p:nvPr/>
        </p:nvGrpSpPr>
        <p:grpSpPr>
          <a:xfrm>
            <a:off x="5654129" y="2310202"/>
            <a:ext cx="4898232" cy="2861440"/>
            <a:chOff x="5654129" y="2310202"/>
            <a:chExt cx="4898232" cy="2861440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EC9B970-661D-4F48-A3DA-BD8569054543}"/>
                </a:ext>
              </a:extLst>
            </p:cNvPr>
            <p:cNvSpPr/>
            <p:nvPr/>
          </p:nvSpPr>
          <p:spPr>
            <a:xfrm>
              <a:off x="5654129" y="2310202"/>
              <a:ext cx="580768" cy="235288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4645D13-27A8-46FE-ADB1-5B7F128AA738}"/>
                </a:ext>
              </a:extLst>
            </p:cNvPr>
            <p:cNvSpPr/>
            <p:nvPr/>
          </p:nvSpPr>
          <p:spPr>
            <a:xfrm>
              <a:off x="10358203" y="4807642"/>
              <a:ext cx="194158" cy="364000"/>
            </a:xfrm>
            <a:prstGeom prst="rect">
              <a:avLst/>
            </a:prstGeom>
            <a:noFill/>
            <a:ln w="3810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7895C6E-2500-4371-B9DC-6C72842E38AF}"/>
              </a:ext>
            </a:extLst>
          </p:cNvPr>
          <p:cNvGrpSpPr/>
          <p:nvPr/>
        </p:nvGrpSpPr>
        <p:grpSpPr>
          <a:xfrm>
            <a:off x="6169449" y="2761394"/>
            <a:ext cx="834589" cy="2406172"/>
            <a:chOff x="5430287" y="2115332"/>
            <a:chExt cx="834589" cy="2406172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3CED8662-5F22-4648-AFAB-25AACA5B763F}"/>
                </a:ext>
              </a:extLst>
            </p:cNvPr>
            <p:cNvSpPr/>
            <p:nvPr/>
          </p:nvSpPr>
          <p:spPr>
            <a:xfrm>
              <a:off x="6066371" y="2115332"/>
              <a:ext cx="198505" cy="206661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9431686B-14C8-42AC-8979-B2BD20D41C7E}"/>
                </a:ext>
              </a:extLst>
            </p:cNvPr>
            <p:cNvSpPr/>
            <p:nvPr/>
          </p:nvSpPr>
          <p:spPr>
            <a:xfrm>
              <a:off x="5430287" y="4157504"/>
              <a:ext cx="194158" cy="364000"/>
            </a:xfrm>
            <a:prstGeom prst="rect">
              <a:avLst/>
            </a:prstGeom>
            <a:noFill/>
            <a:ln w="3810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71868A2-84F0-4747-9958-52941F855EA8}"/>
              </a:ext>
            </a:extLst>
          </p:cNvPr>
          <p:cNvGrpSpPr/>
          <p:nvPr/>
        </p:nvGrpSpPr>
        <p:grpSpPr>
          <a:xfrm>
            <a:off x="8603021" y="2066937"/>
            <a:ext cx="2502043" cy="3080923"/>
            <a:chOff x="8392299" y="2065220"/>
            <a:chExt cx="2502043" cy="3080923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5EEA355D-85B3-459A-8267-D907F4986CF4}"/>
                </a:ext>
              </a:extLst>
            </p:cNvPr>
            <p:cNvSpPr/>
            <p:nvPr/>
          </p:nvSpPr>
          <p:spPr>
            <a:xfrm>
              <a:off x="8392299" y="2065220"/>
              <a:ext cx="580768" cy="235288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A28B9A0B-5E4A-49DC-A64F-82450934E176}"/>
                </a:ext>
              </a:extLst>
            </p:cNvPr>
            <p:cNvSpPr/>
            <p:nvPr/>
          </p:nvSpPr>
          <p:spPr>
            <a:xfrm>
              <a:off x="10356630" y="4838543"/>
              <a:ext cx="537712" cy="307600"/>
            </a:xfrm>
            <a:prstGeom prst="rect">
              <a:avLst/>
            </a:prstGeom>
            <a:noFill/>
            <a:ln w="3810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41072563-A3F2-4049-92B8-6A754D61DAA6}"/>
              </a:ext>
            </a:extLst>
          </p:cNvPr>
          <p:cNvGrpSpPr/>
          <p:nvPr/>
        </p:nvGrpSpPr>
        <p:grpSpPr>
          <a:xfrm>
            <a:off x="8664495" y="2732767"/>
            <a:ext cx="2389703" cy="3274456"/>
            <a:chOff x="8427894" y="1852216"/>
            <a:chExt cx="2389703" cy="3274456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FA1957F9-E5DD-4E8C-A302-8D2A93EF9F99}"/>
                </a:ext>
              </a:extLst>
            </p:cNvPr>
            <p:cNvSpPr/>
            <p:nvPr/>
          </p:nvSpPr>
          <p:spPr>
            <a:xfrm>
              <a:off x="8427894" y="1852216"/>
              <a:ext cx="685851" cy="235288"/>
            </a:xfrm>
            <a:prstGeom prst="rect">
              <a:avLst/>
            </a:prstGeom>
            <a:noFill/>
            <a:ln w="3810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F2BC089E-49F5-4C0B-9DA9-59BA0BA67259}"/>
                </a:ext>
              </a:extLst>
            </p:cNvPr>
            <p:cNvSpPr/>
            <p:nvPr/>
          </p:nvSpPr>
          <p:spPr>
            <a:xfrm>
              <a:off x="9745522" y="4762672"/>
              <a:ext cx="1072075" cy="364000"/>
            </a:xfrm>
            <a:prstGeom prst="rect">
              <a:avLst/>
            </a:prstGeom>
            <a:noFill/>
            <a:ln w="3810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" name="Rectangle 29">
            <a:extLst>
              <a:ext uri="{FF2B5EF4-FFF2-40B4-BE49-F238E27FC236}">
                <a16:creationId xmlns:a16="http://schemas.microsoft.com/office/drawing/2014/main" id="{819484C9-E2D8-4790-B951-678B2CD8B17A}"/>
              </a:ext>
            </a:extLst>
          </p:cNvPr>
          <p:cNvSpPr/>
          <p:nvPr/>
        </p:nvSpPr>
        <p:spPr>
          <a:xfrm>
            <a:off x="297044" y="2325146"/>
            <a:ext cx="4259117" cy="4316953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5581D02-0B2E-B733-878F-2151A9AEB470}"/>
              </a:ext>
            </a:extLst>
          </p:cNvPr>
          <p:cNvGrpSpPr/>
          <p:nvPr/>
        </p:nvGrpSpPr>
        <p:grpSpPr>
          <a:xfrm>
            <a:off x="-16643" y="-26916"/>
            <a:ext cx="12208643" cy="2320319"/>
            <a:chOff x="-16643" y="-26916"/>
            <a:chExt cx="12208643" cy="2320319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D4B80ABE-3780-DA97-CA0D-33DA1C19079D}"/>
                </a:ext>
              </a:extLst>
            </p:cNvPr>
            <p:cNvSpPr/>
            <p:nvPr/>
          </p:nvSpPr>
          <p:spPr>
            <a:xfrm>
              <a:off x="-16643" y="1"/>
              <a:ext cx="5215261" cy="2293402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2758F5F7-1C88-DA30-AA56-BD2E4688E5FA}"/>
                </a:ext>
              </a:extLst>
            </p:cNvPr>
            <p:cNvSpPr/>
            <p:nvPr/>
          </p:nvSpPr>
          <p:spPr>
            <a:xfrm>
              <a:off x="5072743" y="-26916"/>
              <a:ext cx="7119257" cy="1166743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90961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418"/>
    </mc:Choice>
    <mc:Fallback xmlns="">
      <p:transition spd="slow" advTm="5041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0713014" y="5669280"/>
            <a:ext cx="1495073" cy="118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4023360" y="5374050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BF2FE4CF-B9E3-44FE-92B3-D106DE1AE8D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303634" y="1611408"/>
                <a:ext cx="6591322" cy="518244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sz="2100" dirty="0">
                    <a:solidFill>
                      <a:srgbClr val="0000FF"/>
                    </a:solidFill>
                  </a:rPr>
                  <a:t>An extract from the</a:t>
                </a:r>
                <a:r>
                  <a:rPr lang="en-GB" sz="2100" dirty="0">
                    <a:solidFill>
                      <a:srgbClr val="0000FF"/>
                    </a:solidFill>
                  </a:rPr>
                  <a:t> </a:t>
                </a:r>
                <a:r>
                  <a:rPr lang="en-GB" sz="2100" b="1" dirty="0">
                    <a:solidFill>
                      <a:srgbClr val="FF0000"/>
                    </a:solidFill>
                  </a:rPr>
                  <a:t>Binomial tables</a:t>
                </a:r>
                <a:r>
                  <a:rPr lang="en-GB" sz="2100" dirty="0">
                    <a:solidFill>
                      <a:srgbClr val="0000FF"/>
                    </a:solidFill>
                  </a:rPr>
                  <a:t>: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GB" sz="2100" dirty="0">
                  <a:solidFill>
                    <a:srgbClr val="0000FF"/>
                  </a:solidFill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GB" sz="2100" dirty="0">
                  <a:solidFill>
                    <a:srgbClr val="0000FF"/>
                  </a:solidFill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GB" sz="2100" dirty="0">
                  <a:solidFill>
                    <a:srgbClr val="0000FF"/>
                  </a:solidFill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GB" sz="2100" dirty="0">
                  <a:solidFill>
                    <a:srgbClr val="0000FF"/>
                  </a:solidFill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GB" sz="2100" dirty="0">
                  <a:solidFill>
                    <a:srgbClr val="0000FF"/>
                  </a:solidFill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GB" sz="2100" dirty="0">
                  <a:solidFill>
                    <a:srgbClr val="0000FF"/>
                  </a:solidFill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GB" sz="2100" dirty="0">
                    <a:solidFill>
                      <a:srgbClr val="0000FF"/>
                    </a:solidFill>
                  </a:rPr>
                  <a:t>Using the extract from the Binomial table (above), find </a:t>
                </a:r>
                <a14:m>
                  <m:oMath xmlns:m="http://schemas.openxmlformats.org/officeDocument/2006/math">
                    <m:r>
                      <a:rPr lang="en-US" sz="2100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100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1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100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1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100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100" dirty="0">
                    <a:solidFill>
                      <a:srgbClr val="FF0000"/>
                    </a:solidFill>
                  </a:rPr>
                  <a:t> </a:t>
                </a:r>
                <a:r>
                  <a:rPr lang="en-GB" sz="2100" dirty="0">
                    <a:solidFill>
                      <a:srgbClr val="0000FF"/>
                    </a:solidFill>
                  </a:rPr>
                  <a:t>for the Binomial distribution </a:t>
                </a:r>
                <a14:m>
                  <m:oMath xmlns:m="http://schemas.openxmlformats.org/officeDocument/2006/math">
                    <m:r>
                      <a:rPr lang="en-US" sz="2100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100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n-US" sz="2100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100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(6,0.3)</m:t>
                    </m:r>
                  </m:oMath>
                </a14:m>
                <a:r>
                  <a:rPr lang="en-GB" sz="2100" dirty="0">
                    <a:solidFill>
                      <a:srgbClr val="0000FF"/>
                    </a:solidFill>
                  </a:rPr>
                  <a:t>.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GB" sz="21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BF2FE4CF-B9E3-44FE-92B3-D106DE1AE8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3634" y="1611408"/>
                <a:ext cx="6591322" cy="5182445"/>
              </a:xfrm>
              <a:prstGeom prst="rect">
                <a:avLst/>
              </a:prstGeom>
              <a:blipFill>
                <a:blip r:embed="rId6"/>
                <a:stretch>
                  <a:fillRect l="-1110" t="-12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 rot="-360000">
            <a:off x="39920" y="867051"/>
            <a:ext cx="5317077" cy="1042492"/>
          </a:xfrm>
        </p:spPr>
        <p:txBody>
          <a:bodyPr>
            <a:normAutofit/>
          </a:bodyPr>
          <a:lstStyle/>
          <a:p>
            <a:r>
              <a:rPr lang="en-GB" sz="2900" dirty="0"/>
              <a:t>The Binomial Distribution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5"/>
          </p:nvPr>
        </p:nvSpPr>
        <p:spPr>
          <a:xfrm>
            <a:off x="5349666" y="451447"/>
            <a:ext cx="6786280" cy="608561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CUMULATIVE PROBABILITIES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idx="13"/>
          </p:nvPr>
        </p:nvSpPr>
        <p:spPr>
          <a:xfrm>
            <a:off x="5303634" y="963700"/>
            <a:ext cx="6591322" cy="600075"/>
          </a:xfrm>
        </p:spPr>
        <p:txBody>
          <a:bodyPr>
            <a:normAutofit/>
          </a:bodyPr>
          <a:lstStyle/>
          <a:p>
            <a:r>
              <a:rPr lang="en-GB" dirty="0"/>
              <a:t>Binomial Tables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2"/>
              <p:cNvSpPr>
                <a:spLocks noGrp="1"/>
              </p:cNvSpPr>
              <p:nvPr>
                <p:ph sz="half" idx="2"/>
              </p:nvPr>
            </p:nvSpPr>
            <p:spPr>
              <a:xfrm>
                <a:off x="322438" y="2396701"/>
                <a:ext cx="4341059" cy="4213654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GB" sz="2300" dirty="0">
                    <a:solidFill>
                      <a:srgbClr val="0000FF"/>
                    </a:solidFill>
                  </a:rPr>
                  <a:t>For a random variable </a:t>
                </a:r>
                <a14:m>
                  <m:oMath xmlns:m="http://schemas.openxmlformats.org/officeDocument/2006/math">
                    <m:r>
                      <a:rPr lang="en-GB" sz="23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GB" sz="2300" dirty="0">
                    <a:solidFill>
                      <a:srgbClr val="0000FF"/>
                    </a:solidFill>
                  </a:rPr>
                  <a:t> a </a:t>
                </a:r>
                <a:r>
                  <a:rPr lang="en-GB" sz="2300" b="1" dirty="0">
                    <a:solidFill>
                      <a:srgbClr val="FF0000"/>
                    </a:solidFill>
                  </a:rPr>
                  <a:t>cumulative probability function</a:t>
                </a:r>
                <a:r>
                  <a:rPr lang="en-GB" sz="2300" dirty="0">
                    <a:solidFill>
                      <a:srgbClr val="0000FF"/>
                    </a:solidFill>
                  </a:rPr>
                  <a:t> gives the sum of all the individual probabilities up to and including the given value of </a:t>
                </a:r>
                <a14:m>
                  <m:oMath xmlns:m="http://schemas.openxmlformats.org/officeDocument/2006/math">
                    <m:r>
                      <a:rPr lang="en-US" sz="23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300" dirty="0">
                    <a:solidFill>
                      <a:srgbClr val="0000FF"/>
                    </a:solidFill>
                  </a:rPr>
                  <a:t> in the calculation for </a:t>
                </a:r>
                <a14:m>
                  <m:oMath xmlns:m="http://schemas.openxmlformats.org/officeDocument/2006/math">
                    <m:r>
                      <a:rPr lang="en-US" sz="23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3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3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3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3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3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300" dirty="0">
                    <a:solidFill>
                      <a:srgbClr val="0000FF"/>
                    </a:solidFill>
                  </a:rPr>
                  <a:t>.</a:t>
                </a:r>
              </a:p>
              <a:p>
                <a:pPr marL="0" indent="0">
                  <a:buNone/>
                </a:pPr>
                <a:endParaRPr lang="en-GB" sz="2300" dirty="0">
                  <a:solidFill>
                    <a:srgbClr val="0000FF"/>
                  </a:solidFill>
                </a:endParaRPr>
              </a:p>
              <a:p>
                <a:pPr marL="0" indent="0">
                  <a:buNone/>
                </a:pPr>
                <a:r>
                  <a:rPr lang="en-GB" sz="2300" dirty="0">
                    <a:solidFill>
                      <a:srgbClr val="0000FF"/>
                    </a:solidFill>
                  </a:rPr>
                  <a:t>For the </a:t>
                </a:r>
                <a:r>
                  <a:rPr lang="en-GB" sz="2300" b="1" dirty="0">
                    <a:solidFill>
                      <a:srgbClr val="FF0000"/>
                    </a:solidFill>
                  </a:rPr>
                  <a:t>Binomial distribution </a:t>
                </a:r>
                <a14:m>
                  <m:oMath xmlns:m="http://schemas.openxmlformats.org/officeDocument/2006/math">
                    <m:r>
                      <a:rPr lang="en-US" sz="23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𝑿</m:t>
                    </m:r>
                    <m:r>
                      <a:rPr lang="en-US" sz="23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n-US" sz="23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US" sz="23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3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sz="23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3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US" sz="23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300" dirty="0">
                    <a:solidFill>
                      <a:srgbClr val="0000FF"/>
                    </a:solidFill>
                  </a:rPr>
                  <a:t> we can find </a:t>
                </a:r>
                <a14:m>
                  <m:oMath xmlns:m="http://schemas.openxmlformats.org/officeDocument/2006/math">
                    <m:r>
                      <a:rPr lang="en-US" sz="23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𝑷</m:t>
                    </m:r>
                    <m:r>
                      <a:rPr lang="en-US" sz="23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3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𝑿</m:t>
                    </m:r>
                    <m:r>
                      <a:rPr lang="en-US" sz="23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3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3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300" b="1" dirty="0">
                    <a:solidFill>
                      <a:srgbClr val="FF0000"/>
                    </a:solidFill>
                  </a:rPr>
                  <a:t> </a:t>
                </a:r>
                <a:r>
                  <a:rPr lang="en-GB" sz="2300" dirty="0">
                    <a:solidFill>
                      <a:srgbClr val="0000FF"/>
                    </a:solidFill>
                  </a:rPr>
                  <a:t>using different sources including calculators or tables for various values of </a:t>
                </a:r>
                <a14:m>
                  <m:oMath xmlns:m="http://schemas.openxmlformats.org/officeDocument/2006/math">
                    <m:r>
                      <a:rPr lang="en-US" sz="23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sz="2300" dirty="0">
                    <a:solidFill>
                      <a:srgbClr val="0000FF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3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GB" sz="2300" dirty="0">
                    <a:solidFill>
                      <a:srgbClr val="0000FF"/>
                    </a:solidFill>
                  </a:rPr>
                  <a:t>.</a:t>
                </a:r>
              </a:p>
              <a:p>
                <a:endParaRPr lang="en-GB" sz="23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1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322438" y="2396701"/>
                <a:ext cx="4341059" cy="4213654"/>
              </a:xfrm>
              <a:blipFill>
                <a:blip r:embed="rId7"/>
                <a:stretch>
                  <a:fillRect l="-2107" t="-1881" r="-2388" b="-1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 Placeholder 1"/>
          <p:cNvSpPr txBox="1">
            <a:spLocks/>
          </p:cNvSpPr>
          <p:nvPr/>
        </p:nvSpPr>
        <p:spPr>
          <a:xfrm>
            <a:off x="5303634" y="3903453"/>
            <a:ext cx="4593600" cy="6000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500" b="1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/>
              <a:t>Example 1c</a:t>
            </a:r>
          </a:p>
        </p:txBody>
      </p:sp>
      <p:sp>
        <p:nvSpPr>
          <p:cNvPr id="13" name="Text Placeholder 1">
            <a:extLst>
              <a:ext uri="{FF2B5EF4-FFF2-40B4-BE49-F238E27FC236}">
                <a16:creationId xmlns:a16="http://schemas.microsoft.com/office/drawing/2014/main" id="{F491694B-0614-4C51-95DD-BF454692DD21}"/>
              </a:ext>
            </a:extLst>
          </p:cNvPr>
          <p:cNvSpPr txBox="1">
            <a:spLocks/>
          </p:cNvSpPr>
          <p:nvPr/>
        </p:nvSpPr>
        <p:spPr>
          <a:xfrm>
            <a:off x="5303634" y="5074012"/>
            <a:ext cx="4593600" cy="6000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500" b="1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/>
              <a:t>Solution Example 1c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4" name="Table 13">
                <a:extLst>
                  <a:ext uri="{FF2B5EF4-FFF2-40B4-BE49-F238E27FC236}">
                    <a16:creationId xmlns:a16="http://schemas.microsoft.com/office/drawing/2014/main" id="{51661999-C551-46BC-82FA-08E661DF737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77908320"/>
                  </p:ext>
                </p:extLst>
              </p:nvPr>
            </p:nvGraphicFramePr>
            <p:xfrm>
              <a:off x="5396919" y="2076028"/>
              <a:ext cx="6299736" cy="1560195"/>
            </p:xfrm>
            <a:graphic>
              <a:graphicData uri="http://schemas.openxmlformats.org/drawingml/2006/table">
                <a:tbl>
                  <a:tblPr>
                    <a:tableStyleId>{793D81CF-94F2-401A-BA57-92F5A7B2D0C5}</a:tableStyleId>
                  </a:tblPr>
                  <a:tblGrid>
                    <a:gridCol w="787467">
                      <a:extLst>
                        <a:ext uri="{9D8B030D-6E8A-4147-A177-3AD203B41FA5}">
                          <a16:colId xmlns:a16="http://schemas.microsoft.com/office/drawing/2014/main" val="3358226172"/>
                        </a:ext>
                      </a:extLst>
                    </a:gridCol>
                    <a:gridCol w="787467">
                      <a:extLst>
                        <a:ext uri="{9D8B030D-6E8A-4147-A177-3AD203B41FA5}">
                          <a16:colId xmlns:a16="http://schemas.microsoft.com/office/drawing/2014/main" val="4272879598"/>
                        </a:ext>
                      </a:extLst>
                    </a:gridCol>
                    <a:gridCol w="787467">
                      <a:extLst>
                        <a:ext uri="{9D8B030D-6E8A-4147-A177-3AD203B41FA5}">
                          <a16:colId xmlns:a16="http://schemas.microsoft.com/office/drawing/2014/main" val="2519824135"/>
                        </a:ext>
                      </a:extLst>
                    </a:gridCol>
                    <a:gridCol w="787467">
                      <a:extLst>
                        <a:ext uri="{9D8B030D-6E8A-4147-A177-3AD203B41FA5}">
                          <a16:colId xmlns:a16="http://schemas.microsoft.com/office/drawing/2014/main" val="3618198041"/>
                        </a:ext>
                      </a:extLst>
                    </a:gridCol>
                    <a:gridCol w="787467">
                      <a:extLst>
                        <a:ext uri="{9D8B030D-6E8A-4147-A177-3AD203B41FA5}">
                          <a16:colId xmlns:a16="http://schemas.microsoft.com/office/drawing/2014/main" val="2776436154"/>
                        </a:ext>
                      </a:extLst>
                    </a:gridCol>
                    <a:gridCol w="787467">
                      <a:extLst>
                        <a:ext uri="{9D8B030D-6E8A-4147-A177-3AD203B41FA5}">
                          <a16:colId xmlns:a16="http://schemas.microsoft.com/office/drawing/2014/main" val="4128287280"/>
                        </a:ext>
                      </a:extLst>
                    </a:gridCol>
                    <a:gridCol w="787467">
                      <a:extLst>
                        <a:ext uri="{9D8B030D-6E8A-4147-A177-3AD203B41FA5}">
                          <a16:colId xmlns:a16="http://schemas.microsoft.com/office/drawing/2014/main" val="3028451333"/>
                        </a:ext>
                      </a:extLst>
                    </a:gridCol>
                    <a:gridCol w="787467">
                      <a:extLst>
                        <a:ext uri="{9D8B030D-6E8A-4147-A177-3AD203B41FA5}">
                          <a16:colId xmlns:a16="http://schemas.microsoft.com/office/drawing/2014/main" val="764380950"/>
                        </a:ext>
                      </a:extLst>
                    </a:gridCol>
                  </a:tblGrid>
                  <a:tr h="190500">
                    <a:tc>
                      <a:txBody>
                        <a:bodyPr/>
                        <a:lstStyle/>
                        <a:p>
                          <a:pPr algn="r" fontAlgn="b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1" i="1" u="none" strike="noStrike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en-US" sz="14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14:m>
                            <m:oMath xmlns:m="http://schemas.openxmlformats.org/officeDocument/2006/math">
                              <m:r>
                                <a:rPr lang="en-US" sz="1400" b="1" i="1" u="none" strike="noStrike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𝒑</m:t>
                              </m:r>
                              <m:r>
                                <a:rPr lang="en-US" sz="1400" b="1" i="1" u="none" strike="noStrike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=</m:t>
                              </m:r>
                            </m:oMath>
                          </a14:m>
                          <a:r>
                            <a:rPr lang="en-US" sz="1400" b="1" i="1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</a:t>
                          </a: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1" i="1" u="none" strike="noStrike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𝟎</m:t>
                                </m:r>
                                <m:r>
                                  <a:rPr lang="en-US" sz="1400" b="1" i="1" u="none" strike="noStrike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.</m:t>
                                </m:r>
                                <m:r>
                                  <a:rPr lang="en-US" sz="1400" b="1" i="1" u="none" strike="noStrike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𝟎𝟓</m:t>
                                </m:r>
                              </m:oMath>
                            </m:oMathPara>
                          </a14:m>
                          <a:endParaRPr lang="en-US" sz="14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1" i="1" u="none" strike="noStrike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𝟎</m:t>
                                </m:r>
                                <m:r>
                                  <a:rPr lang="en-US" sz="1400" b="1" i="1" u="none" strike="noStrike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.</m:t>
                                </m:r>
                                <m:r>
                                  <a:rPr lang="en-US" sz="1400" b="1" i="1" u="none" strike="noStrike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en-US" sz="14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1" i="1" u="none" strike="noStrike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𝟎</m:t>
                                </m:r>
                                <m:r>
                                  <a:rPr lang="en-US" sz="1400" b="1" i="1" u="none" strike="noStrike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.</m:t>
                                </m:r>
                                <m:r>
                                  <a:rPr lang="en-US" sz="1400" b="1" i="1" u="none" strike="noStrike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𝟏𝟓</m:t>
                                </m:r>
                              </m:oMath>
                            </m:oMathPara>
                          </a14:m>
                          <a:endParaRPr lang="en-US" sz="14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1" i="1" u="none" strike="noStrike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𝟎</m:t>
                                </m:r>
                                <m:r>
                                  <a:rPr lang="en-US" sz="1400" b="1" i="1" u="none" strike="noStrike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.</m:t>
                                </m:r>
                                <m:r>
                                  <a:rPr lang="en-US" sz="1400" b="1" i="1" u="none" strike="noStrike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𝟐</m:t>
                                </m:r>
                              </m:oMath>
                            </m:oMathPara>
                          </a14:m>
                          <a:endParaRPr lang="en-US" sz="14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1" i="1" u="none" strike="noStrike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𝟎</m:t>
                                </m:r>
                                <m:r>
                                  <a:rPr lang="en-US" sz="1400" b="1" i="1" u="none" strike="noStrike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.</m:t>
                                </m:r>
                                <m:r>
                                  <a:rPr lang="en-US" sz="1400" b="1" i="1" u="none" strike="noStrike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𝟐𝟓</m:t>
                                </m:r>
                              </m:oMath>
                            </m:oMathPara>
                          </a14:m>
                          <a:endParaRPr lang="en-US" sz="14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1" i="1" u="none" strike="noStrike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𝟎</m:t>
                                </m:r>
                                <m:r>
                                  <a:rPr lang="en-US" sz="1400" b="1" i="1" u="none" strike="noStrike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.</m:t>
                                </m:r>
                                <m:r>
                                  <a:rPr lang="en-US" sz="1400" b="1" i="1" u="none" strike="noStrike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𝟑</m:t>
                                </m:r>
                              </m:oMath>
                            </m:oMathPara>
                          </a14:m>
                          <a:endParaRPr lang="en-US" sz="14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293932089"/>
                      </a:ext>
                    </a:extLst>
                  </a:tr>
                  <a:tr h="190500">
                    <a:tc>
                      <a:txBody>
                        <a:bodyPr/>
                        <a:lstStyle/>
                        <a:p>
                          <a:pPr algn="r" fontAlgn="b"/>
                          <a14:m>
                            <m:oMath xmlns:m="http://schemas.openxmlformats.org/officeDocument/2006/math">
                              <m:r>
                                <a:rPr lang="en-US" sz="1400" b="1" i="1" u="none" strike="noStrike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𝒏</m:t>
                              </m:r>
                              <m:r>
                                <a:rPr lang="en-US" sz="1400" b="1" i="1" u="none" strike="noStrike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=</m:t>
                              </m:r>
                              <m:r>
                                <a:rPr lang="en-US" sz="1400" b="1" i="1" u="none" strike="noStrike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𝟓</m:t>
                              </m:r>
                            </m:oMath>
                          </a14:m>
                          <a:r>
                            <a:rPr lang="en-US" sz="1400" b="1" i="1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14:m>
                            <m:oMath xmlns:m="http://schemas.openxmlformats.org/officeDocument/2006/math">
                              <m:r>
                                <a:rPr lang="en-US" sz="1400" b="1" i="1" u="none" strike="noStrike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𝒙</m:t>
                              </m:r>
                              <m:r>
                                <a:rPr lang="en-US" sz="1400" b="1" i="1" u="none" strike="noStrike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=</m:t>
                              </m:r>
                              <m:r>
                                <a:rPr lang="en-US" sz="1400" b="1" i="1" u="none" strike="noStrike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𝟎</m:t>
                              </m:r>
                            </m:oMath>
                          </a14:m>
                          <a:r>
                            <a:rPr lang="en-US" sz="1400" b="1" i="1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</a:t>
                          </a: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40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0.77378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40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0.59049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40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0.44371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40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0.32768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40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0.23730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40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0.16807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98659158"/>
                      </a:ext>
                    </a:extLst>
                  </a:tr>
                  <a:tr h="190500">
                    <a:tc>
                      <a:txBody>
                        <a:bodyPr/>
                        <a:lstStyle/>
                        <a:p>
                          <a:pPr algn="r" fontAlgn="b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1" i="1" u="none" strike="noStrike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en-US" sz="14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14:m>
                            <m:oMath xmlns:m="http://schemas.openxmlformats.org/officeDocument/2006/math">
                              <m:r>
                                <a:rPr lang="en-US" sz="1400" b="1" i="1" u="none" strike="noStrike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𝟏</m:t>
                              </m:r>
                            </m:oMath>
                          </a14:m>
                          <a:r>
                            <a:rPr lang="en-US" sz="140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</a:t>
                          </a: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40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0.97741</a:t>
                          </a:r>
                          <a:endParaRPr lang="en-US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40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0.91854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40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0.83521</a:t>
                          </a:r>
                          <a:endParaRPr lang="en-US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40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0.73728</a:t>
                          </a:r>
                          <a:endParaRPr lang="en-US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40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0.63281</a:t>
                          </a:r>
                          <a:endParaRPr lang="en-US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40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0.52822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862389881"/>
                      </a:ext>
                    </a:extLst>
                  </a:tr>
                  <a:tr h="190500">
                    <a:tc>
                      <a:txBody>
                        <a:bodyPr/>
                        <a:lstStyle/>
                        <a:p>
                          <a:pPr algn="r" fontAlgn="b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1" i="1" u="none" strike="noStrike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en-US" sz="14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14:m>
                            <m:oMath xmlns:m="http://schemas.openxmlformats.org/officeDocument/2006/math">
                              <m:r>
                                <a:rPr lang="en-US" sz="1400" b="1" i="1" u="none" strike="noStrike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𝟐</m:t>
                              </m:r>
                            </m:oMath>
                          </a14:m>
                          <a:r>
                            <a:rPr lang="en-US" sz="140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</a:t>
                          </a: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40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0.99884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40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0.99144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40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0.97339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40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0.94208</a:t>
                          </a:r>
                          <a:endParaRPr lang="en-US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40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0.89648</a:t>
                          </a:r>
                          <a:endParaRPr lang="en-US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40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0.83692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4192317119"/>
                      </a:ext>
                    </a:extLst>
                  </a:tr>
                  <a:tr h="190500">
                    <a:tc>
                      <a:txBody>
                        <a:bodyPr/>
                        <a:lstStyle/>
                        <a:p>
                          <a:pPr algn="r" fontAlgn="b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1" i="1" u="none" strike="noStrike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en-US" sz="14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14:m>
                            <m:oMath xmlns:m="http://schemas.openxmlformats.org/officeDocument/2006/math">
                              <m:r>
                                <a:rPr lang="en-US" sz="1400" b="1" i="1" u="none" strike="noStrike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𝟑</m:t>
                              </m:r>
                            </m:oMath>
                          </a14:m>
                          <a:r>
                            <a:rPr lang="en-US" sz="140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</a:t>
                          </a: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40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0.99997</a:t>
                          </a:r>
                          <a:endParaRPr lang="en-US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40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0.99954</a:t>
                          </a:r>
                          <a:endParaRPr lang="en-US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40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0.99777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40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0.99328</a:t>
                          </a:r>
                          <a:endParaRPr lang="en-US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40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0.98438</a:t>
                          </a:r>
                          <a:endParaRPr lang="en-US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40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0.96922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951353125"/>
                      </a:ext>
                    </a:extLst>
                  </a:tr>
                  <a:tr h="190500">
                    <a:tc>
                      <a:txBody>
                        <a:bodyPr/>
                        <a:lstStyle/>
                        <a:p>
                          <a:pPr algn="r" fontAlgn="b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1" i="1" u="none" strike="noStrike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en-US" sz="14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14:m>
                            <m:oMath xmlns:m="http://schemas.openxmlformats.org/officeDocument/2006/math">
                              <m:r>
                                <a:rPr lang="en-US" sz="1400" b="1" i="1" u="none" strike="noStrike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𝟒</m:t>
                              </m:r>
                            </m:oMath>
                          </a14:m>
                          <a:r>
                            <a:rPr lang="en-US" sz="140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</a:t>
                          </a: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40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1.00000</a:t>
                          </a:r>
                          <a:endParaRPr lang="en-US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40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0.99999</a:t>
                          </a:r>
                          <a:endParaRPr lang="en-US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40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0.99992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40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0.99968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40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0.99902</a:t>
                          </a:r>
                          <a:endParaRPr lang="en-US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40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0.99757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609938324"/>
                      </a:ext>
                    </a:extLst>
                  </a:tr>
                  <a:tr h="190500">
                    <a:tc>
                      <a:txBody>
                        <a:bodyPr/>
                        <a:lstStyle/>
                        <a:p>
                          <a:pPr algn="r" fontAlgn="b"/>
                          <a14:m>
                            <m:oMath xmlns:m="http://schemas.openxmlformats.org/officeDocument/2006/math">
                              <m:r>
                                <a:rPr lang="en-US" sz="1400" b="1" i="1" u="none" strike="noStrike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𝒏</m:t>
                              </m:r>
                              <m:r>
                                <a:rPr lang="en-US" sz="1400" b="1" i="1" u="none" strike="noStrike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=</m:t>
                              </m:r>
                              <m:r>
                                <a:rPr lang="en-US" sz="1400" b="1" i="1" u="none" strike="noStrike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𝟔</m:t>
                              </m:r>
                            </m:oMath>
                          </a14:m>
                          <a:r>
                            <a:rPr lang="en-US" sz="1400" b="1" i="1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14:m>
                            <m:oMath xmlns:m="http://schemas.openxmlformats.org/officeDocument/2006/math">
                              <m:r>
                                <a:rPr lang="en-US" sz="1400" b="1" i="1" u="none" strike="noStrike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𝒙</m:t>
                              </m:r>
                              <m:r>
                                <a:rPr lang="en-US" sz="1400" b="1" i="1" u="none" strike="noStrike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=</m:t>
                              </m:r>
                              <m:r>
                                <a:rPr lang="en-US" sz="1400" b="1" i="1" u="none" strike="noStrike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𝟎</m:t>
                              </m:r>
                            </m:oMath>
                          </a14:m>
                          <a:r>
                            <a:rPr lang="en-US" sz="1400" b="1" i="1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</a:t>
                          </a: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40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0.73509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40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0.53144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40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0.37715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40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0.26214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40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0.17798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40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0.11765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6623566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4" name="Table 13">
                <a:extLst>
                  <a:ext uri="{FF2B5EF4-FFF2-40B4-BE49-F238E27FC236}">
                    <a16:creationId xmlns:a16="http://schemas.microsoft.com/office/drawing/2014/main" id="{51661999-C551-46BC-82FA-08E661DF737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77908320"/>
                  </p:ext>
                </p:extLst>
              </p:nvPr>
            </p:nvGraphicFramePr>
            <p:xfrm>
              <a:off x="5396919" y="2076028"/>
              <a:ext cx="6299736" cy="1560195"/>
            </p:xfrm>
            <a:graphic>
              <a:graphicData uri="http://schemas.openxmlformats.org/drawingml/2006/table">
                <a:tbl>
                  <a:tblPr>
                    <a:tableStyleId>{793D81CF-94F2-401A-BA57-92F5A7B2D0C5}</a:tableStyleId>
                  </a:tblPr>
                  <a:tblGrid>
                    <a:gridCol w="787467">
                      <a:extLst>
                        <a:ext uri="{9D8B030D-6E8A-4147-A177-3AD203B41FA5}">
                          <a16:colId xmlns:a16="http://schemas.microsoft.com/office/drawing/2014/main" val="3358226172"/>
                        </a:ext>
                      </a:extLst>
                    </a:gridCol>
                    <a:gridCol w="787467">
                      <a:extLst>
                        <a:ext uri="{9D8B030D-6E8A-4147-A177-3AD203B41FA5}">
                          <a16:colId xmlns:a16="http://schemas.microsoft.com/office/drawing/2014/main" val="4272879598"/>
                        </a:ext>
                      </a:extLst>
                    </a:gridCol>
                    <a:gridCol w="787467">
                      <a:extLst>
                        <a:ext uri="{9D8B030D-6E8A-4147-A177-3AD203B41FA5}">
                          <a16:colId xmlns:a16="http://schemas.microsoft.com/office/drawing/2014/main" val="2519824135"/>
                        </a:ext>
                      </a:extLst>
                    </a:gridCol>
                    <a:gridCol w="787467">
                      <a:extLst>
                        <a:ext uri="{9D8B030D-6E8A-4147-A177-3AD203B41FA5}">
                          <a16:colId xmlns:a16="http://schemas.microsoft.com/office/drawing/2014/main" val="3618198041"/>
                        </a:ext>
                      </a:extLst>
                    </a:gridCol>
                    <a:gridCol w="787467">
                      <a:extLst>
                        <a:ext uri="{9D8B030D-6E8A-4147-A177-3AD203B41FA5}">
                          <a16:colId xmlns:a16="http://schemas.microsoft.com/office/drawing/2014/main" val="2776436154"/>
                        </a:ext>
                      </a:extLst>
                    </a:gridCol>
                    <a:gridCol w="787467">
                      <a:extLst>
                        <a:ext uri="{9D8B030D-6E8A-4147-A177-3AD203B41FA5}">
                          <a16:colId xmlns:a16="http://schemas.microsoft.com/office/drawing/2014/main" val="4128287280"/>
                        </a:ext>
                      </a:extLst>
                    </a:gridCol>
                    <a:gridCol w="787467">
                      <a:extLst>
                        <a:ext uri="{9D8B030D-6E8A-4147-A177-3AD203B41FA5}">
                          <a16:colId xmlns:a16="http://schemas.microsoft.com/office/drawing/2014/main" val="3028451333"/>
                        </a:ext>
                      </a:extLst>
                    </a:gridCol>
                    <a:gridCol w="787467">
                      <a:extLst>
                        <a:ext uri="{9D8B030D-6E8A-4147-A177-3AD203B41FA5}">
                          <a16:colId xmlns:a16="http://schemas.microsoft.com/office/drawing/2014/main" val="764380950"/>
                        </a:ext>
                      </a:extLst>
                    </a:gridCol>
                  </a:tblGrid>
                  <a:tr h="22288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8"/>
                          <a:stretch>
                            <a:fillRect l="-775" t="-2703" r="-702326" b="-6405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8"/>
                          <a:stretch>
                            <a:fillRect l="-100000" t="-2703" r="-596923" b="-6405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8"/>
                          <a:stretch>
                            <a:fillRect l="-201550" t="-2703" r="-501550" b="-6405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8"/>
                          <a:stretch>
                            <a:fillRect l="-301550" t="-2703" r="-401550" b="-6405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8"/>
                          <a:stretch>
                            <a:fillRect l="-401550" t="-2703" r="-301550" b="-6405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8"/>
                          <a:stretch>
                            <a:fillRect l="-497692" t="-2703" r="-199231" b="-6405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8"/>
                          <a:stretch>
                            <a:fillRect l="-602326" t="-2703" r="-100775" b="-6405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8"/>
                          <a:stretch>
                            <a:fillRect l="-702326" t="-2703" r="-775" b="-64054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93932089"/>
                      </a:ext>
                    </a:extLst>
                  </a:tr>
                  <a:tr h="22288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8"/>
                          <a:stretch>
                            <a:fillRect l="-775" t="-105556" r="-702326" b="-55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8"/>
                          <a:stretch>
                            <a:fillRect l="-100000" t="-105556" r="-596923" b="-55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40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0.77378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40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0.59049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40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0.44371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40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0.32768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40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0.23730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40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0.16807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98659158"/>
                      </a:ext>
                    </a:extLst>
                  </a:tr>
                  <a:tr h="22288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8"/>
                          <a:stretch>
                            <a:fillRect l="-775" t="-200000" r="-702326" b="-4432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8"/>
                          <a:stretch>
                            <a:fillRect l="-100000" t="-200000" r="-596923" b="-4432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40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0.97741</a:t>
                          </a:r>
                          <a:endParaRPr lang="en-US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40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0.91854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40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0.83521</a:t>
                          </a:r>
                          <a:endParaRPr lang="en-US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40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0.73728</a:t>
                          </a:r>
                          <a:endParaRPr lang="en-US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40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0.63281</a:t>
                          </a:r>
                          <a:endParaRPr lang="en-US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40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0.52822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862389881"/>
                      </a:ext>
                    </a:extLst>
                  </a:tr>
                  <a:tr h="22288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8"/>
                          <a:stretch>
                            <a:fillRect l="-775" t="-300000" r="-702326" b="-3432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8"/>
                          <a:stretch>
                            <a:fillRect l="-100000" t="-300000" r="-596923" b="-3432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40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0.99884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40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0.99144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40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0.97339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40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0.94208</a:t>
                          </a:r>
                          <a:endParaRPr lang="en-US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40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0.89648</a:t>
                          </a:r>
                          <a:endParaRPr lang="en-US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40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0.83692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4192317119"/>
                      </a:ext>
                    </a:extLst>
                  </a:tr>
                  <a:tr h="22288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8"/>
                          <a:stretch>
                            <a:fillRect l="-775" t="-400000" r="-702326" b="-2432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8"/>
                          <a:stretch>
                            <a:fillRect l="-100000" t="-400000" r="-596923" b="-2432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40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0.99997</a:t>
                          </a:r>
                          <a:endParaRPr lang="en-US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40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0.99954</a:t>
                          </a:r>
                          <a:endParaRPr lang="en-US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40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0.99777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40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0.99328</a:t>
                          </a:r>
                          <a:endParaRPr lang="en-US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40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0.98438</a:t>
                          </a:r>
                          <a:endParaRPr lang="en-US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40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0.96922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951353125"/>
                      </a:ext>
                    </a:extLst>
                  </a:tr>
                  <a:tr h="22288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8"/>
                          <a:stretch>
                            <a:fillRect l="-775" t="-513889" r="-702326" b="-15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8"/>
                          <a:stretch>
                            <a:fillRect l="-100000" t="-513889" r="-596923" b="-15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40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1.00000</a:t>
                          </a:r>
                          <a:endParaRPr lang="en-US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40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0.99999</a:t>
                          </a:r>
                          <a:endParaRPr lang="en-US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40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0.99992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40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0.99968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40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0.99902</a:t>
                          </a:r>
                          <a:endParaRPr lang="en-US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40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0.99757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609938324"/>
                      </a:ext>
                    </a:extLst>
                  </a:tr>
                  <a:tr h="22288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8"/>
                          <a:stretch>
                            <a:fillRect l="-775" t="-597297" r="-702326" b="-459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8"/>
                          <a:stretch>
                            <a:fillRect l="-100000" t="-597297" r="-596923" b="-459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40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0.73509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40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0.53144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40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0.37715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40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0.26214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40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0.17798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40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0.11765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66235660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5" name="Rectangle 14">
            <a:extLst>
              <a:ext uri="{FF2B5EF4-FFF2-40B4-BE49-F238E27FC236}">
                <a16:creationId xmlns:a16="http://schemas.microsoft.com/office/drawing/2014/main" id="{A6263A98-FD1A-44D6-936D-3E7DA8255EBD}"/>
              </a:ext>
            </a:extLst>
          </p:cNvPr>
          <p:cNvSpPr/>
          <p:nvPr/>
        </p:nvSpPr>
        <p:spPr>
          <a:xfrm>
            <a:off x="297044" y="2325146"/>
            <a:ext cx="4259117" cy="4316953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BCC91F1-6ADD-12F9-6A65-FF228CF473DB}"/>
              </a:ext>
            </a:extLst>
          </p:cNvPr>
          <p:cNvGrpSpPr/>
          <p:nvPr/>
        </p:nvGrpSpPr>
        <p:grpSpPr>
          <a:xfrm>
            <a:off x="-16643" y="-26916"/>
            <a:ext cx="12208643" cy="2320319"/>
            <a:chOff x="-16643" y="-26916"/>
            <a:chExt cx="12208643" cy="2320319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F90F65FC-EDD8-9EC8-FA8C-ECC7CEC50155}"/>
                </a:ext>
              </a:extLst>
            </p:cNvPr>
            <p:cNvSpPr/>
            <p:nvPr/>
          </p:nvSpPr>
          <p:spPr>
            <a:xfrm>
              <a:off x="-16643" y="1"/>
              <a:ext cx="5215261" cy="2293402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59AEA03-B697-F5EA-7B87-9336D50CFD93}"/>
                </a:ext>
              </a:extLst>
            </p:cNvPr>
            <p:cNvSpPr/>
            <p:nvPr/>
          </p:nvSpPr>
          <p:spPr>
            <a:xfrm>
              <a:off x="5072743" y="-26916"/>
              <a:ext cx="7119257" cy="1166743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4181385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716"/>
    </mc:Choice>
    <mc:Fallback xmlns="">
      <p:transition spd="slow" advTm="2571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0713014" y="5669280"/>
            <a:ext cx="1495073" cy="118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4023360" y="5374050"/>
            <a:ext cx="2375382" cy="148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BF2FE4CF-B9E3-44FE-92B3-D106DE1AE8D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303634" y="1611408"/>
                <a:ext cx="6591322" cy="518244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4"/>
                    </a:solidFill>
                    <a:latin typeface="Franklin Gothic Book" panose="020B0503020102020204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sz="2100" dirty="0">
                    <a:solidFill>
                      <a:srgbClr val="0000FF"/>
                    </a:solidFill>
                  </a:rPr>
                  <a:t>An extract from the</a:t>
                </a:r>
                <a:r>
                  <a:rPr lang="en-GB" sz="2100" dirty="0">
                    <a:solidFill>
                      <a:srgbClr val="0000FF"/>
                    </a:solidFill>
                  </a:rPr>
                  <a:t> </a:t>
                </a:r>
                <a:r>
                  <a:rPr lang="en-GB" sz="2100" b="1" dirty="0">
                    <a:solidFill>
                      <a:srgbClr val="FF0000"/>
                    </a:solidFill>
                  </a:rPr>
                  <a:t>Binomial tables</a:t>
                </a:r>
                <a:r>
                  <a:rPr lang="en-GB" sz="2100" dirty="0">
                    <a:solidFill>
                      <a:srgbClr val="0000FF"/>
                    </a:solidFill>
                  </a:rPr>
                  <a:t>: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GB" sz="2100" dirty="0">
                  <a:solidFill>
                    <a:srgbClr val="0000FF"/>
                  </a:solidFill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GB" sz="2100" dirty="0">
                  <a:solidFill>
                    <a:srgbClr val="0000FF"/>
                  </a:solidFill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GB" sz="2100" dirty="0">
                  <a:solidFill>
                    <a:srgbClr val="0000FF"/>
                  </a:solidFill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GB" sz="2100" dirty="0">
                  <a:solidFill>
                    <a:srgbClr val="0000FF"/>
                  </a:solidFill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GB" sz="2100" dirty="0">
                  <a:solidFill>
                    <a:srgbClr val="0000FF"/>
                  </a:solidFill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GB" sz="2100" dirty="0">
                  <a:solidFill>
                    <a:srgbClr val="0000FF"/>
                  </a:solidFill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GB" sz="2100" dirty="0">
                    <a:solidFill>
                      <a:srgbClr val="0000FF"/>
                    </a:solidFill>
                  </a:rPr>
                  <a:t>Using the extract from the Binomial table (above), find </a:t>
                </a:r>
                <a14:m>
                  <m:oMath xmlns:m="http://schemas.openxmlformats.org/officeDocument/2006/math">
                    <m:r>
                      <a:rPr lang="en-US" sz="2100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100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1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100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1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100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100" dirty="0">
                    <a:solidFill>
                      <a:srgbClr val="FF0000"/>
                    </a:solidFill>
                  </a:rPr>
                  <a:t> </a:t>
                </a:r>
                <a:r>
                  <a:rPr lang="en-GB" sz="2100" dirty="0">
                    <a:solidFill>
                      <a:srgbClr val="0000FF"/>
                    </a:solidFill>
                  </a:rPr>
                  <a:t>for the Binomial distribution </a:t>
                </a:r>
                <a14:m>
                  <m:oMath xmlns:m="http://schemas.openxmlformats.org/officeDocument/2006/math">
                    <m:r>
                      <a:rPr lang="en-US" sz="2100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100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n-US" sz="2100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100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(6,0.3)</m:t>
                    </m:r>
                  </m:oMath>
                </a14:m>
                <a:r>
                  <a:rPr lang="en-GB" sz="2100" dirty="0">
                    <a:solidFill>
                      <a:srgbClr val="0000FF"/>
                    </a:solidFill>
                  </a:rPr>
                  <a:t>.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GB" sz="2100" dirty="0">
                  <a:solidFill>
                    <a:srgbClr val="0000FF"/>
                  </a:solidFill>
                </a:endParaRPr>
              </a:p>
              <a:p>
                <a:pPr marL="0" indent="0">
                  <a:buNone/>
                </a:pPr>
                <a:r>
                  <a:rPr lang="en-GB" sz="2100" dirty="0">
                    <a:solidFill>
                      <a:srgbClr val="0000FF"/>
                    </a:solidFill>
                  </a:rPr>
                  <a:t>From the table we have that: </a:t>
                </a:r>
                <a14:m>
                  <m:oMath xmlns:m="http://schemas.openxmlformats.org/officeDocument/2006/math">
                    <m:r>
                      <a:rPr lang="en-US" sz="21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1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1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1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sz="21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sz="21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1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0.11765</m:t>
                    </m:r>
                  </m:oMath>
                </a14:m>
                <a:endParaRPr lang="en-GB" sz="2100" dirty="0">
                  <a:solidFill>
                    <a:srgbClr val="0000FF"/>
                  </a:solidFill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GB" sz="2100" dirty="0">
                  <a:solidFill>
                    <a:srgbClr val="0000FF"/>
                  </a:solidFill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GB" sz="21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BF2FE4CF-B9E3-44FE-92B3-D106DE1AE8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3634" y="1611408"/>
                <a:ext cx="6591322" cy="5182445"/>
              </a:xfrm>
              <a:prstGeom prst="rect">
                <a:avLst/>
              </a:prstGeom>
              <a:blipFill>
                <a:blip r:embed="rId6"/>
                <a:stretch>
                  <a:fillRect l="-1110" t="-12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 rot="-360000">
            <a:off x="39920" y="867051"/>
            <a:ext cx="5317077" cy="1042492"/>
          </a:xfrm>
        </p:spPr>
        <p:txBody>
          <a:bodyPr>
            <a:normAutofit/>
          </a:bodyPr>
          <a:lstStyle/>
          <a:p>
            <a:r>
              <a:rPr lang="en-GB" sz="2900" dirty="0"/>
              <a:t>The Binomial Distribution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5"/>
          </p:nvPr>
        </p:nvSpPr>
        <p:spPr>
          <a:xfrm>
            <a:off x="5349666" y="451447"/>
            <a:ext cx="6786280" cy="608561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CUMULATIVE PROBABILITIES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idx="13"/>
          </p:nvPr>
        </p:nvSpPr>
        <p:spPr>
          <a:xfrm>
            <a:off x="5303634" y="963700"/>
            <a:ext cx="6591322" cy="600075"/>
          </a:xfrm>
        </p:spPr>
        <p:txBody>
          <a:bodyPr>
            <a:normAutofit/>
          </a:bodyPr>
          <a:lstStyle/>
          <a:p>
            <a:r>
              <a:rPr lang="en-GB" dirty="0"/>
              <a:t>Binomial Tables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2"/>
              <p:cNvSpPr>
                <a:spLocks noGrp="1"/>
              </p:cNvSpPr>
              <p:nvPr>
                <p:ph sz="half" idx="2"/>
              </p:nvPr>
            </p:nvSpPr>
            <p:spPr>
              <a:xfrm>
                <a:off x="322438" y="2396701"/>
                <a:ext cx="4341059" cy="4213654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GB" sz="2300" dirty="0">
                    <a:solidFill>
                      <a:srgbClr val="0000FF"/>
                    </a:solidFill>
                  </a:rPr>
                  <a:t>For a random variable </a:t>
                </a:r>
                <a14:m>
                  <m:oMath xmlns:m="http://schemas.openxmlformats.org/officeDocument/2006/math">
                    <m:r>
                      <a:rPr lang="en-GB" sz="23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GB" sz="2300" dirty="0">
                    <a:solidFill>
                      <a:srgbClr val="0000FF"/>
                    </a:solidFill>
                  </a:rPr>
                  <a:t> a </a:t>
                </a:r>
                <a:r>
                  <a:rPr lang="en-GB" sz="2300" b="1" dirty="0">
                    <a:solidFill>
                      <a:srgbClr val="FF0000"/>
                    </a:solidFill>
                  </a:rPr>
                  <a:t>cumulative probability function</a:t>
                </a:r>
                <a:r>
                  <a:rPr lang="en-GB" sz="2300" dirty="0">
                    <a:solidFill>
                      <a:srgbClr val="0000FF"/>
                    </a:solidFill>
                  </a:rPr>
                  <a:t> gives the sum of all the individual probabilities up to and including the given value of </a:t>
                </a:r>
                <a14:m>
                  <m:oMath xmlns:m="http://schemas.openxmlformats.org/officeDocument/2006/math">
                    <m:r>
                      <a:rPr lang="en-US" sz="23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300" dirty="0">
                    <a:solidFill>
                      <a:srgbClr val="0000FF"/>
                    </a:solidFill>
                  </a:rPr>
                  <a:t> in the calculation for </a:t>
                </a:r>
                <a14:m>
                  <m:oMath xmlns:m="http://schemas.openxmlformats.org/officeDocument/2006/math">
                    <m:r>
                      <a:rPr lang="en-US" sz="23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3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3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3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3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3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300" dirty="0">
                    <a:solidFill>
                      <a:srgbClr val="0000FF"/>
                    </a:solidFill>
                  </a:rPr>
                  <a:t>.</a:t>
                </a:r>
              </a:p>
              <a:p>
                <a:pPr marL="0" indent="0">
                  <a:buNone/>
                </a:pPr>
                <a:endParaRPr lang="en-GB" sz="2300" dirty="0">
                  <a:solidFill>
                    <a:srgbClr val="0000FF"/>
                  </a:solidFill>
                </a:endParaRPr>
              </a:p>
              <a:p>
                <a:pPr marL="0" indent="0">
                  <a:buNone/>
                </a:pPr>
                <a:r>
                  <a:rPr lang="en-GB" sz="2300" dirty="0">
                    <a:solidFill>
                      <a:srgbClr val="0000FF"/>
                    </a:solidFill>
                  </a:rPr>
                  <a:t>For the </a:t>
                </a:r>
                <a:r>
                  <a:rPr lang="en-GB" sz="2300" b="1" dirty="0">
                    <a:solidFill>
                      <a:srgbClr val="FF0000"/>
                    </a:solidFill>
                  </a:rPr>
                  <a:t>Binomial distribution </a:t>
                </a:r>
                <a14:m>
                  <m:oMath xmlns:m="http://schemas.openxmlformats.org/officeDocument/2006/math">
                    <m:r>
                      <a:rPr lang="en-US" sz="23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𝑿</m:t>
                    </m:r>
                    <m:r>
                      <a:rPr lang="en-US" sz="23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n-US" sz="23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US" sz="23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3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sz="23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3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US" sz="23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300" dirty="0">
                    <a:solidFill>
                      <a:srgbClr val="0000FF"/>
                    </a:solidFill>
                  </a:rPr>
                  <a:t> we can find </a:t>
                </a:r>
                <a14:m>
                  <m:oMath xmlns:m="http://schemas.openxmlformats.org/officeDocument/2006/math">
                    <m:r>
                      <a:rPr lang="en-US" sz="23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𝑷</m:t>
                    </m:r>
                    <m:r>
                      <a:rPr lang="en-US" sz="23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3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𝑿</m:t>
                    </m:r>
                    <m:r>
                      <a:rPr lang="en-US" sz="23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3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3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300" b="1" dirty="0">
                    <a:solidFill>
                      <a:srgbClr val="FF0000"/>
                    </a:solidFill>
                  </a:rPr>
                  <a:t> </a:t>
                </a:r>
                <a:r>
                  <a:rPr lang="en-GB" sz="2300" dirty="0">
                    <a:solidFill>
                      <a:srgbClr val="0000FF"/>
                    </a:solidFill>
                  </a:rPr>
                  <a:t>using different sources including calculators or tables for various values of </a:t>
                </a:r>
                <a14:m>
                  <m:oMath xmlns:m="http://schemas.openxmlformats.org/officeDocument/2006/math">
                    <m:r>
                      <a:rPr lang="en-US" sz="23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sz="2300" dirty="0">
                    <a:solidFill>
                      <a:srgbClr val="0000FF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3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GB" sz="2300" dirty="0">
                    <a:solidFill>
                      <a:srgbClr val="0000FF"/>
                    </a:solidFill>
                  </a:rPr>
                  <a:t>.</a:t>
                </a:r>
              </a:p>
              <a:p>
                <a:endParaRPr lang="en-GB" sz="23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1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322438" y="2396701"/>
                <a:ext cx="4341059" cy="4213654"/>
              </a:xfrm>
              <a:blipFill>
                <a:blip r:embed="rId7"/>
                <a:stretch>
                  <a:fillRect l="-2107" t="-1881" r="-2388" b="-1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 Placeholder 1"/>
          <p:cNvSpPr txBox="1">
            <a:spLocks/>
          </p:cNvSpPr>
          <p:nvPr/>
        </p:nvSpPr>
        <p:spPr>
          <a:xfrm>
            <a:off x="5303634" y="3903453"/>
            <a:ext cx="4593600" cy="6000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500" b="1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/>
              <a:t>Example 1c</a:t>
            </a:r>
          </a:p>
        </p:txBody>
      </p:sp>
      <p:sp>
        <p:nvSpPr>
          <p:cNvPr id="13" name="Text Placeholder 1">
            <a:extLst>
              <a:ext uri="{FF2B5EF4-FFF2-40B4-BE49-F238E27FC236}">
                <a16:creationId xmlns:a16="http://schemas.microsoft.com/office/drawing/2014/main" id="{F491694B-0614-4C51-95DD-BF454692DD21}"/>
              </a:ext>
            </a:extLst>
          </p:cNvPr>
          <p:cNvSpPr txBox="1">
            <a:spLocks/>
          </p:cNvSpPr>
          <p:nvPr/>
        </p:nvSpPr>
        <p:spPr>
          <a:xfrm>
            <a:off x="5303634" y="5074012"/>
            <a:ext cx="4593600" cy="6000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500" b="1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/>
              <a:t>Solution Example 1c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4" name="Table 13">
                <a:extLst>
                  <a:ext uri="{FF2B5EF4-FFF2-40B4-BE49-F238E27FC236}">
                    <a16:creationId xmlns:a16="http://schemas.microsoft.com/office/drawing/2014/main" id="{51661999-C551-46BC-82FA-08E661DF737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14250994"/>
                  </p:ext>
                </p:extLst>
              </p:nvPr>
            </p:nvGraphicFramePr>
            <p:xfrm>
              <a:off x="5396919" y="2076028"/>
              <a:ext cx="6299736" cy="1560195"/>
            </p:xfrm>
            <a:graphic>
              <a:graphicData uri="http://schemas.openxmlformats.org/drawingml/2006/table">
                <a:tbl>
                  <a:tblPr>
                    <a:tableStyleId>{793D81CF-94F2-401A-BA57-92F5A7B2D0C5}</a:tableStyleId>
                  </a:tblPr>
                  <a:tblGrid>
                    <a:gridCol w="787467">
                      <a:extLst>
                        <a:ext uri="{9D8B030D-6E8A-4147-A177-3AD203B41FA5}">
                          <a16:colId xmlns:a16="http://schemas.microsoft.com/office/drawing/2014/main" val="3358226172"/>
                        </a:ext>
                      </a:extLst>
                    </a:gridCol>
                    <a:gridCol w="787467">
                      <a:extLst>
                        <a:ext uri="{9D8B030D-6E8A-4147-A177-3AD203B41FA5}">
                          <a16:colId xmlns:a16="http://schemas.microsoft.com/office/drawing/2014/main" val="4272879598"/>
                        </a:ext>
                      </a:extLst>
                    </a:gridCol>
                    <a:gridCol w="787467">
                      <a:extLst>
                        <a:ext uri="{9D8B030D-6E8A-4147-A177-3AD203B41FA5}">
                          <a16:colId xmlns:a16="http://schemas.microsoft.com/office/drawing/2014/main" val="2519824135"/>
                        </a:ext>
                      </a:extLst>
                    </a:gridCol>
                    <a:gridCol w="787467">
                      <a:extLst>
                        <a:ext uri="{9D8B030D-6E8A-4147-A177-3AD203B41FA5}">
                          <a16:colId xmlns:a16="http://schemas.microsoft.com/office/drawing/2014/main" val="3618198041"/>
                        </a:ext>
                      </a:extLst>
                    </a:gridCol>
                    <a:gridCol w="787467">
                      <a:extLst>
                        <a:ext uri="{9D8B030D-6E8A-4147-A177-3AD203B41FA5}">
                          <a16:colId xmlns:a16="http://schemas.microsoft.com/office/drawing/2014/main" val="2776436154"/>
                        </a:ext>
                      </a:extLst>
                    </a:gridCol>
                    <a:gridCol w="787467">
                      <a:extLst>
                        <a:ext uri="{9D8B030D-6E8A-4147-A177-3AD203B41FA5}">
                          <a16:colId xmlns:a16="http://schemas.microsoft.com/office/drawing/2014/main" val="4128287280"/>
                        </a:ext>
                      </a:extLst>
                    </a:gridCol>
                    <a:gridCol w="787467">
                      <a:extLst>
                        <a:ext uri="{9D8B030D-6E8A-4147-A177-3AD203B41FA5}">
                          <a16:colId xmlns:a16="http://schemas.microsoft.com/office/drawing/2014/main" val="3028451333"/>
                        </a:ext>
                      </a:extLst>
                    </a:gridCol>
                    <a:gridCol w="787467">
                      <a:extLst>
                        <a:ext uri="{9D8B030D-6E8A-4147-A177-3AD203B41FA5}">
                          <a16:colId xmlns:a16="http://schemas.microsoft.com/office/drawing/2014/main" val="764380950"/>
                        </a:ext>
                      </a:extLst>
                    </a:gridCol>
                  </a:tblGrid>
                  <a:tr h="190500">
                    <a:tc>
                      <a:txBody>
                        <a:bodyPr/>
                        <a:lstStyle/>
                        <a:p>
                          <a:pPr algn="r" fontAlgn="b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1" i="1" u="none" strike="noStrike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en-US" sz="14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14:m>
                            <m:oMath xmlns:m="http://schemas.openxmlformats.org/officeDocument/2006/math">
                              <m:r>
                                <a:rPr lang="en-US" sz="1400" b="1" i="1" u="none" strike="noStrike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𝒑</m:t>
                              </m:r>
                              <m:r>
                                <a:rPr lang="en-US" sz="1400" b="1" i="1" u="none" strike="noStrike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=</m:t>
                              </m:r>
                            </m:oMath>
                          </a14:m>
                          <a:r>
                            <a:rPr lang="en-US" sz="1400" b="1" i="1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</a:t>
                          </a: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1" i="1" u="none" strike="noStrike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𝟎</m:t>
                                </m:r>
                                <m:r>
                                  <a:rPr lang="en-US" sz="1400" b="1" i="1" u="none" strike="noStrike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.</m:t>
                                </m:r>
                                <m:r>
                                  <a:rPr lang="en-US" sz="1400" b="1" i="1" u="none" strike="noStrike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𝟎𝟓</m:t>
                                </m:r>
                              </m:oMath>
                            </m:oMathPara>
                          </a14:m>
                          <a:endParaRPr lang="en-US" sz="14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1" i="1" u="none" strike="noStrike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𝟎</m:t>
                                </m:r>
                                <m:r>
                                  <a:rPr lang="en-US" sz="1400" b="1" i="1" u="none" strike="noStrike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.</m:t>
                                </m:r>
                                <m:r>
                                  <a:rPr lang="en-US" sz="1400" b="1" i="1" u="none" strike="noStrike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en-US" sz="14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1" i="1" u="none" strike="noStrike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𝟎</m:t>
                                </m:r>
                                <m:r>
                                  <a:rPr lang="en-US" sz="1400" b="1" i="1" u="none" strike="noStrike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.</m:t>
                                </m:r>
                                <m:r>
                                  <a:rPr lang="en-US" sz="1400" b="1" i="1" u="none" strike="noStrike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𝟏𝟓</m:t>
                                </m:r>
                              </m:oMath>
                            </m:oMathPara>
                          </a14:m>
                          <a:endParaRPr lang="en-US" sz="14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1" i="1" u="none" strike="noStrike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𝟎</m:t>
                                </m:r>
                                <m:r>
                                  <a:rPr lang="en-US" sz="1400" b="1" i="1" u="none" strike="noStrike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.</m:t>
                                </m:r>
                                <m:r>
                                  <a:rPr lang="en-US" sz="1400" b="1" i="1" u="none" strike="noStrike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𝟐</m:t>
                                </m:r>
                              </m:oMath>
                            </m:oMathPara>
                          </a14:m>
                          <a:endParaRPr lang="en-US" sz="14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1" i="1" u="none" strike="noStrike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𝟎</m:t>
                                </m:r>
                                <m:r>
                                  <a:rPr lang="en-US" sz="1400" b="1" i="1" u="none" strike="noStrike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.</m:t>
                                </m:r>
                                <m:r>
                                  <a:rPr lang="en-US" sz="1400" b="1" i="1" u="none" strike="noStrike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𝟐𝟓</m:t>
                                </m:r>
                              </m:oMath>
                            </m:oMathPara>
                          </a14:m>
                          <a:endParaRPr lang="en-US" sz="14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1" i="1" u="none" strike="noStrike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𝟎</m:t>
                                </m:r>
                                <m:r>
                                  <a:rPr lang="en-US" sz="1400" b="1" i="1" u="none" strike="noStrike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.</m:t>
                                </m:r>
                                <m:r>
                                  <a:rPr lang="en-US" sz="1400" b="1" i="1" u="none" strike="noStrike" dirty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𝟑</m:t>
                                </m:r>
                              </m:oMath>
                            </m:oMathPara>
                          </a14:m>
                          <a:endParaRPr lang="en-US" sz="14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93932089"/>
                      </a:ext>
                    </a:extLst>
                  </a:tr>
                  <a:tr h="190500">
                    <a:tc>
                      <a:txBody>
                        <a:bodyPr/>
                        <a:lstStyle/>
                        <a:p>
                          <a:pPr algn="r" fontAlgn="b"/>
                          <a14:m>
                            <m:oMath xmlns:m="http://schemas.openxmlformats.org/officeDocument/2006/math">
                              <m:r>
                                <a:rPr lang="en-US" sz="1400" b="1" i="1" u="none" strike="noStrike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𝒏</m:t>
                              </m:r>
                              <m:r>
                                <a:rPr lang="en-US" sz="1400" b="1" i="1" u="none" strike="noStrike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=</m:t>
                              </m:r>
                              <m:r>
                                <a:rPr lang="en-US" sz="1400" b="1" i="1" u="none" strike="noStrike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𝟓</m:t>
                              </m:r>
                            </m:oMath>
                          </a14:m>
                          <a:r>
                            <a:rPr lang="en-US" sz="1400" b="1" i="1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14:m>
                            <m:oMath xmlns:m="http://schemas.openxmlformats.org/officeDocument/2006/math">
                              <m:r>
                                <a:rPr lang="en-US" sz="1400" b="1" i="1" u="none" strike="noStrike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𝒙</m:t>
                              </m:r>
                              <m:r>
                                <a:rPr lang="en-US" sz="1400" b="1" i="1" u="none" strike="noStrike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=</m:t>
                              </m:r>
                              <m:r>
                                <a:rPr lang="en-US" sz="1400" b="1" i="1" u="none" strike="noStrike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𝟎</m:t>
                              </m:r>
                            </m:oMath>
                          </a14:m>
                          <a:r>
                            <a:rPr lang="en-US" sz="1400" b="1" i="1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</a:t>
                          </a: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40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0.77378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40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0.59049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40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0.44371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40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0.32768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40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0.23730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40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0.16807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8659158"/>
                      </a:ext>
                    </a:extLst>
                  </a:tr>
                  <a:tr h="190500">
                    <a:tc>
                      <a:txBody>
                        <a:bodyPr/>
                        <a:lstStyle/>
                        <a:p>
                          <a:pPr algn="r" fontAlgn="b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1" i="1" u="none" strike="noStrike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en-US" sz="14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14:m>
                            <m:oMath xmlns:m="http://schemas.openxmlformats.org/officeDocument/2006/math">
                              <m:r>
                                <a:rPr lang="en-US" sz="1400" b="1" i="1" u="none" strike="noStrike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𝟏</m:t>
                              </m:r>
                            </m:oMath>
                          </a14:m>
                          <a:r>
                            <a:rPr lang="en-US" sz="140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</a:t>
                          </a: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40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0.97741</a:t>
                          </a:r>
                          <a:endParaRPr lang="en-US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40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0.91854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40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0.83521</a:t>
                          </a:r>
                          <a:endParaRPr lang="en-US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40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0.73728</a:t>
                          </a:r>
                          <a:endParaRPr lang="en-US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40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0.63281</a:t>
                          </a:r>
                          <a:endParaRPr lang="en-US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40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0.52822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62389881"/>
                      </a:ext>
                    </a:extLst>
                  </a:tr>
                  <a:tr h="190500">
                    <a:tc>
                      <a:txBody>
                        <a:bodyPr/>
                        <a:lstStyle/>
                        <a:p>
                          <a:pPr algn="r" fontAlgn="b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1" i="1" u="none" strike="noStrike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en-US" sz="14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14:m>
                            <m:oMath xmlns:m="http://schemas.openxmlformats.org/officeDocument/2006/math">
                              <m:r>
                                <a:rPr lang="en-US" sz="1400" b="1" i="1" u="none" strike="noStrike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𝟐</m:t>
                              </m:r>
                            </m:oMath>
                          </a14:m>
                          <a:r>
                            <a:rPr lang="en-US" sz="140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</a:t>
                          </a: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40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0.99884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40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0.99144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40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0.97339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40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0.94208</a:t>
                          </a:r>
                          <a:endParaRPr lang="en-US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40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0.89648</a:t>
                          </a:r>
                          <a:endParaRPr lang="en-US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40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0.83692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92317119"/>
                      </a:ext>
                    </a:extLst>
                  </a:tr>
                  <a:tr h="190500">
                    <a:tc>
                      <a:txBody>
                        <a:bodyPr/>
                        <a:lstStyle/>
                        <a:p>
                          <a:pPr algn="r" fontAlgn="b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1" i="1" u="none" strike="noStrike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en-US" sz="14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14:m>
                            <m:oMath xmlns:m="http://schemas.openxmlformats.org/officeDocument/2006/math">
                              <m:r>
                                <a:rPr lang="en-US" sz="1400" b="1" i="1" u="none" strike="noStrike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𝟑</m:t>
                              </m:r>
                            </m:oMath>
                          </a14:m>
                          <a:r>
                            <a:rPr lang="en-US" sz="140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</a:t>
                          </a: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40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0.99997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40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0.99954</a:t>
                          </a:r>
                          <a:endParaRPr lang="en-US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40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0.99777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40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0.99328</a:t>
                          </a:r>
                          <a:endParaRPr lang="en-US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40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0.98438</a:t>
                          </a:r>
                          <a:endParaRPr lang="en-US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40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0.96922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51353125"/>
                      </a:ext>
                    </a:extLst>
                  </a:tr>
                  <a:tr h="190500">
                    <a:tc>
                      <a:txBody>
                        <a:bodyPr/>
                        <a:lstStyle/>
                        <a:p>
                          <a:pPr algn="r" fontAlgn="b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1" i="1" u="none" strike="noStrike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en-US" sz="14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14:m>
                            <m:oMath xmlns:m="http://schemas.openxmlformats.org/officeDocument/2006/math">
                              <m:r>
                                <a:rPr lang="en-US" sz="1400" b="1" i="1" u="none" strike="noStrike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𝟒</m:t>
                              </m:r>
                            </m:oMath>
                          </a14:m>
                          <a:r>
                            <a:rPr lang="en-US" sz="140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</a:t>
                          </a: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40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1.00000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40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0.99999</a:t>
                          </a:r>
                          <a:endParaRPr lang="en-US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40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0.99992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40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0.99968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40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0.99902</a:t>
                          </a:r>
                          <a:endParaRPr lang="en-US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40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0.99757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09938324"/>
                      </a:ext>
                    </a:extLst>
                  </a:tr>
                  <a:tr h="190500">
                    <a:tc>
                      <a:txBody>
                        <a:bodyPr/>
                        <a:lstStyle/>
                        <a:p>
                          <a:pPr algn="r" fontAlgn="b"/>
                          <a14:m>
                            <m:oMath xmlns:m="http://schemas.openxmlformats.org/officeDocument/2006/math">
                              <m:r>
                                <a:rPr lang="en-US" sz="1400" b="1" i="1" u="none" strike="noStrike" smtClean="0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𝒏</m:t>
                              </m:r>
                              <m:r>
                                <a:rPr lang="en-US" sz="1400" b="1" i="1" u="none" strike="noStrike" smtClean="0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=</m:t>
                              </m:r>
                              <m:r>
                                <a:rPr lang="en-US" sz="1400" b="1" i="1" u="none" strike="noStrike" smtClean="0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𝟔</m:t>
                              </m:r>
                            </m:oMath>
                          </a14:m>
                          <a:r>
                            <a:rPr lang="en-US" sz="1400" b="1" i="1" u="none" strike="noStrike" dirty="0">
                              <a:solidFill>
                                <a:srgbClr val="FF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</a:t>
                          </a:r>
                          <a:endParaRPr lang="en-US" sz="1400" b="1" i="1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14:m>
                            <m:oMath xmlns:m="http://schemas.openxmlformats.org/officeDocument/2006/math">
                              <m:r>
                                <a:rPr lang="en-US" sz="1400" b="1" i="1" u="none" strike="noStrike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𝒙</m:t>
                              </m:r>
                              <m:r>
                                <a:rPr lang="en-US" sz="1400" b="1" i="1" u="none" strike="noStrike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=</m:t>
                              </m:r>
                              <m:r>
                                <a:rPr lang="en-US" sz="1400" b="1" i="1" u="none" strike="noStrike" dirty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𝟎</m:t>
                              </m:r>
                            </m:oMath>
                          </a14:m>
                          <a:r>
                            <a:rPr lang="en-US" sz="1400" b="1" i="1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</a:t>
                          </a: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40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0.73509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40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0.53144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40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0.37715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40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0.26214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40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0.17798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400" b="1" u="none" strike="noStrike" dirty="0">
                              <a:solidFill>
                                <a:srgbClr val="FF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0.11765</a:t>
                          </a:r>
                          <a:endParaRPr lang="en-US" sz="1400" b="1" i="0" u="none" strike="noStrike" dirty="0">
                            <a:solidFill>
                              <a:srgbClr val="FF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623566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4" name="Table 13">
                <a:extLst>
                  <a:ext uri="{FF2B5EF4-FFF2-40B4-BE49-F238E27FC236}">
                    <a16:creationId xmlns:a16="http://schemas.microsoft.com/office/drawing/2014/main" id="{51661999-C551-46BC-82FA-08E661DF737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14250994"/>
                  </p:ext>
                </p:extLst>
              </p:nvPr>
            </p:nvGraphicFramePr>
            <p:xfrm>
              <a:off x="5396919" y="2076028"/>
              <a:ext cx="6299736" cy="1560195"/>
            </p:xfrm>
            <a:graphic>
              <a:graphicData uri="http://schemas.openxmlformats.org/drawingml/2006/table">
                <a:tbl>
                  <a:tblPr>
                    <a:tableStyleId>{793D81CF-94F2-401A-BA57-92F5A7B2D0C5}</a:tableStyleId>
                  </a:tblPr>
                  <a:tblGrid>
                    <a:gridCol w="787467">
                      <a:extLst>
                        <a:ext uri="{9D8B030D-6E8A-4147-A177-3AD203B41FA5}">
                          <a16:colId xmlns:a16="http://schemas.microsoft.com/office/drawing/2014/main" val="3358226172"/>
                        </a:ext>
                      </a:extLst>
                    </a:gridCol>
                    <a:gridCol w="787467">
                      <a:extLst>
                        <a:ext uri="{9D8B030D-6E8A-4147-A177-3AD203B41FA5}">
                          <a16:colId xmlns:a16="http://schemas.microsoft.com/office/drawing/2014/main" val="4272879598"/>
                        </a:ext>
                      </a:extLst>
                    </a:gridCol>
                    <a:gridCol w="787467">
                      <a:extLst>
                        <a:ext uri="{9D8B030D-6E8A-4147-A177-3AD203B41FA5}">
                          <a16:colId xmlns:a16="http://schemas.microsoft.com/office/drawing/2014/main" val="2519824135"/>
                        </a:ext>
                      </a:extLst>
                    </a:gridCol>
                    <a:gridCol w="787467">
                      <a:extLst>
                        <a:ext uri="{9D8B030D-6E8A-4147-A177-3AD203B41FA5}">
                          <a16:colId xmlns:a16="http://schemas.microsoft.com/office/drawing/2014/main" val="3618198041"/>
                        </a:ext>
                      </a:extLst>
                    </a:gridCol>
                    <a:gridCol w="787467">
                      <a:extLst>
                        <a:ext uri="{9D8B030D-6E8A-4147-A177-3AD203B41FA5}">
                          <a16:colId xmlns:a16="http://schemas.microsoft.com/office/drawing/2014/main" val="2776436154"/>
                        </a:ext>
                      </a:extLst>
                    </a:gridCol>
                    <a:gridCol w="787467">
                      <a:extLst>
                        <a:ext uri="{9D8B030D-6E8A-4147-A177-3AD203B41FA5}">
                          <a16:colId xmlns:a16="http://schemas.microsoft.com/office/drawing/2014/main" val="4128287280"/>
                        </a:ext>
                      </a:extLst>
                    </a:gridCol>
                    <a:gridCol w="787467">
                      <a:extLst>
                        <a:ext uri="{9D8B030D-6E8A-4147-A177-3AD203B41FA5}">
                          <a16:colId xmlns:a16="http://schemas.microsoft.com/office/drawing/2014/main" val="3028451333"/>
                        </a:ext>
                      </a:extLst>
                    </a:gridCol>
                    <a:gridCol w="787467">
                      <a:extLst>
                        <a:ext uri="{9D8B030D-6E8A-4147-A177-3AD203B41FA5}">
                          <a16:colId xmlns:a16="http://schemas.microsoft.com/office/drawing/2014/main" val="764380950"/>
                        </a:ext>
                      </a:extLst>
                    </a:gridCol>
                  </a:tblGrid>
                  <a:tr h="22288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8"/>
                          <a:stretch>
                            <a:fillRect l="-775" t="-2703" r="-702326" b="-6405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8"/>
                          <a:stretch>
                            <a:fillRect l="-100000" t="-2703" r="-596923" b="-6405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8"/>
                          <a:stretch>
                            <a:fillRect l="-201550" t="-2703" r="-501550" b="-6405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8"/>
                          <a:stretch>
                            <a:fillRect l="-301550" t="-2703" r="-401550" b="-6405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8"/>
                          <a:stretch>
                            <a:fillRect l="-401550" t="-2703" r="-301550" b="-6405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8"/>
                          <a:stretch>
                            <a:fillRect l="-497692" t="-2703" r="-199231" b="-6405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8"/>
                          <a:stretch>
                            <a:fillRect l="-602326" t="-2703" r="-100775" b="-6405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8"/>
                          <a:stretch>
                            <a:fillRect l="-702326" t="-2703" r="-775" b="-64054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93932089"/>
                      </a:ext>
                    </a:extLst>
                  </a:tr>
                  <a:tr h="22288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8"/>
                          <a:stretch>
                            <a:fillRect l="-775" t="-105556" r="-702326" b="-55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8"/>
                          <a:stretch>
                            <a:fillRect l="-100000" t="-105556" r="-596923" b="-55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40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0.77378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40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0.59049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40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0.44371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40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0.32768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40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0.23730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40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0.16807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8659158"/>
                      </a:ext>
                    </a:extLst>
                  </a:tr>
                  <a:tr h="22288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8"/>
                          <a:stretch>
                            <a:fillRect l="-775" t="-200000" r="-702326" b="-4432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8"/>
                          <a:stretch>
                            <a:fillRect l="-100000" t="-200000" r="-596923" b="-4432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40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0.97741</a:t>
                          </a:r>
                          <a:endParaRPr lang="en-US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40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0.91854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40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0.83521</a:t>
                          </a:r>
                          <a:endParaRPr lang="en-US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40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0.73728</a:t>
                          </a:r>
                          <a:endParaRPr lang="en-US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40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0.63281</a:t>
                          </a:r>
                          <a:endParaRPr lang="en-US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40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0.52822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62389881"/>
                      </a:ext>
                    </a:extLst>
                  </a:tr>
                  <a:tr h="22288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8"/>
                          <a:stretch>
                            <a:fillRect l="-775" t="-300000" r="-702326" b="-3432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8"/>
                          <a:stretch>
                            <a:fillRect l="-100000" t="-300000" r="-596923" b="-3432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40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0.99884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40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0.99144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40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0.97339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40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0.94208</a:t>
                          </a:r>
                          <a:endParaRPr lang="en-US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40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0.89648</a:t>
                          </a:r>
                          <a:endParaRPr lang="en-US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40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0.83692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92317119"/>
                      </a:ext>
                    </a:extLst>
                  </a:tr>
                  <a:tr h="22288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8"/>
                          <a:stretch>
                            <a:fillRect l="-775" t="-400000" r="-702326" b="-2432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8"/>
                          <a:stretch>
                            <a:fillRect l="-100000" t="-400000" r="-596923" b="-2432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40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0.99997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40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0.99954</a:t>
                          </a:r>
                          <a:endParaRPr lang="en-US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40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0.99777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40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0.99328</a:t>
                          </a:r>
                          <a:endParaRPr lang="en-US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40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0.98438</a:t>
                          </a:r>
                          <a:endParaRPr lang="en-US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40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0.96922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51353125"/>
                      </a:ext>
                    </a:extLst>
                  </a:tr>
                  <a:tr h="22288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8"/>
                          <a:stretch>
                            <a:fillRect l="-775" t="-513889" r="-702326" b="-15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8"/>
                          <a:stretch>
                            <a:fillRect l="-100000" t="-513889" r="-596923" b="-15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40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1.00000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40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0.99999</a:t>
                          </a:r>
                          <a:endParaRPr lang="en-US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40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0.99992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40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0.99968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40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0.99902</a:t>
                          </a:r>
                          <a:endParaRPr lang="en-US" sz="14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40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0.99757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09938324"/>
                      </a:ext>
                    </a:extLst>
                  </a:tr>
                  <a:tr h="22288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8"/>
                          <a:stretch>
                            <a:fillRect l="-775" t="-597297" r="-702326" b="-459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8"/>
                          <a:stretch>
                            <a:fillRect l="-100000" t="-597297" r="-596923" b="-459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40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0.73509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40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0.53144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40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0.37715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40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0.26214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40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0.17798</a:t>
                          </a:r>
                          <a:endParaRPr lang="en-US" sz="1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n-US" sz="1400" b="1" u="none" strike="noStrike" dirty="0">
                              <a:solidFill>
                                <a:srgbClr val="FF0000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0.11765</a:t>
                          </a:r>
                          <a:endParaRPr lang="en-US" sz="1400" b="1" i="0" u="none" strike="noStrike" dirty="0">
                            <a:solidFill>
                              <a:srgbClr val="FF0000"/>
                            </a:solidFill>
                            <a:effectLst/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9525" marR="9525" marT="9525" marB="0" anchor="b">
                        <a:lnL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tx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62356604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15" name="Group 14">
            <a:extLst>
              <a:ext uri="{FF2B5EF4-FFF2-40B4-BE49-F238E27FC236}">
                <a16:creationId xmlns:a16="http://schemas.microsoft.com/office/drawing/2014/main" id="{3DAC4B51-AEA2-433C-8F62-1B3C438B26CA}"/>
              </a:ext>
            </a:extLst>
          </p:cNvPr>
          <p:cNvGrpSpPr/>
          <p:nvPr/>
        </p:nvGrpSpPr>
        <p:grpSpPr>
          <a:xfrm>
            <a:off x="5653387" y="3384871"/>
            <a:ext cx="4898974" cy="1786771"/>
            <a:chOff x="5653387" y="3384871"/>
            <a:chExt cx="4898974" cy="1786771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CC4E294-18D2-474F-87C5-156245E35C7E}"/>
                </a:ext>
              </a:extLst>
            </p:cNvPr>
            <p:cNvSpPr/>
            <p:nvPr/>
          </p:nvSpPr>
          <p:spPr>
            <a:xfrm>
              <a:off x="5653387" y="3384871"/>
              <a:ext cx="580768" cy="235288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563889F0-D6BE-452B-99AD-AACBDFD5A540}"/>
                </a:ext>
              </a:extLst>
            </p:cNvPr>
            <p:cNvSpPr/>
            <p:nvPr/>
          </p:nvSpPr>
          <p:spPr>
            <a:xfrm>
              <a:off x="10358203" y="4807642"/>
              <a:ext cx="194158" cy="364000"/>
            </a:xfrm>
            <a:prstGeom prst="rect">
              <a:avLst/>
            </a:prstGeom>
            <a:noFill/>
            <a:ln w="3810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C6D94C5-BD37-42D3-BF6B-742E72920015}"/>
              </a:ext>
            </a:extLst>
          </p:cNvPr>
          <p:cNvGrpSpPr/>
          <p:nvPr/>
        </p:nvGrpSpPr>
        <p:grpSpPr>
          <a:xfrm>
            <a:off x="6169449" y="3411550"/>
            <a:ext cx="819599" cy="1756016"/>
            <a:chOff x="5430287" y="2765488"/>
            <a:chExt cx="819599" cy="1756016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D5E26D2-BDE7-4884-AFCC-5B8A41D85FFC}"/>
                </a:ext>
              </a:extLst>
            </p:cNvPr>
            <p:cNvSpPr/>
            <p:nvPr/>
          </p:nvSpPr>
          <p:spPr>
            <a:xfrm>
              <a:off x="6051381" y="2765488"/>
              <a:ext cx="198505" cy="206661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FF42EEB0-85CB-4FD2-887E-613890DA5F59}"/>
                </a:ext>
              </a:extLst>
            </p:cNvPr>
            <p:cNvSpPr/>
            <p:nvPr/>
          </p:nvSpPr>
          <p:spPr>
            <a:xfrm>
              <a:off x="5430287" y="4157504"/>
              <a:ext cx="194158" cy="364000"/>
            </a:xfrm>
            <a:prstGeom prst="rect">
              <a:avLst/>
            </a:prstGeom>
            <a:noFill/>
            <a:ln w="3810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0F83D06D-242A-4B5F-B301-CB94056172AD}"/>
              </a:ext>
            </a:extLst>
          </p:cNvPr>
          <p:cNvGrpSpPr/>
          <p:nvPr/>
        </p:nvGrpSpPr>
        <p:grpSpPr>
          <a:xfrm>
            <a:off x="10568924" y="2059696"/>
            <a:ext cx="993913" cy="3113663"/>
            <a:chOff x="10358202" y="2057979"/>
            <a:chExt cx="993913" cy="3113663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49E945B1-8731-4A39-B10F-6FFDF01484A1}"/>
                </a:ext>
              </a:extLst>
            </p:cNvPr>
            <p:cNvSpPr/>
            <p:nvPr/>
          </p:nvSpPr>
          <p:spPr>
            <a:xfrm>
              <a:off x="10771347" y="2057979"/>
              <a:ext cx="580768" cy="235288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C9FAD71D-8C3D-4E7D-B655-EA04541315EC}"/>
                </a:ext>
              </a:extLst>
            </p:cNvPr>
            <p:cNvSpPr/>
            <p:nvPr/>
          </p:nvSpPr>
          <p:spPr>
            <a:xfrm>
              <a:off x="10358202" y="4807642"/>
              <a:ext cx="444405" cy="364000"/>
            </a:xfrm>
            <a:prstGeom prst="rect">
              <a:avLst/>
            </a:prstGeom>
            <a:noFill/>
            <a:ln w="3810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637254B6-B163-46F7-AE17-6CB42D1B68E3}"/>
              </a:ext>
            </a:extLst>
          </p:cNvPr>
          <p:cNvGrpSpPr/>
          <p:nvPr/>
        </p:nvGrpSpPr>
        <p:grpSpPr>
          <a:xfrm>
            <a:off x="9982123" y="3390066"/>
            <a:ext cx="1705792" cy="2617157"/>
            <a:chOff x="9745522" y="2509515"/>
            <a:chExt cx="1705792" cy="2617157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C828BA7C-F52A-4ACF-B9B0-76FB181F2331}"/>
                </a:ext>
              </a:extLst>
            </p:cNvPr>
            <p:cNvSpPr/>
            <p:nvPr/>
          </p:nvSpPr>
          <p:spPr>
            <a:xfrm>
              <a:off x="10765463" y="2509515"/>
              <a:ext cx="685851" cy="235288"/>
            </a:xfrm>
            <a:prstGeom prst="rect">
              <a:avLst/>
            </a:prstGeom>
            <a:noFill/>
            <a:ln w="3810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5A076C26-17D3-444F-8555-3D48A086D6A1}"/>
                </a:ext>
              </a:extLst>
            </p:cNvPr>
            <p:cNvSpPr/>
            <p:nvPr/>
          </p:nvSpPr>
          <p:spPr>
            <a:xfrm>
              <a:off x="9745522" y="4762672"/>
              <a:ext cx="1072075" cy="364000"/>
            </a:xfrm>
            <a:prstGeom prst="rect">
              <a:avLst/>
            </a:prstGeom>
            <a:noFill/>
            <a:ln w="3810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" name="Rectangle 29">
            <a:extLst>
              <a:ext uri="{FF2B5EF4-FFF2-40B4-BE49-F238E27FC236}">
                <a16:creationId xmlns:a16="http://schemas.microsoft.com/office/drawing/2014/main" id="{4E2C04D8-7702-4A7B-84B6-F290EB1623D1}"/>
              </a:ext>
            </a:extLst>
          </p:cNvPr>
          <p:cNvSpPr/>
          <p:nvPr/>
        </p:nvSpPr>
        <p:spPr>
          <a:xfrm>
            <a:off x="297044" y="2325146"/>
            <a:ext cx="4259117" cy="4316953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932A41C-B8AE-E91A-993A-71DC4CFD77CB}"/>
              </a:ext>
            </a:extLst>
          </p:cNvPr>
          <p:cNvGrpSpPr/>
          <p:nvPr/>
        </p:nvGrpSpPr>
        <p:grpSpPr>
          <a:xfrm>
            <a:off x="-16643" y="-26916"/>
            <a:ext cx="12208643" cy="2320319"/>
            <a:chOff x="-16643" y="-26916"/>
            <a:chExt cx="12208643" cy="2320319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1714814F-EA05-DB6F-B5EC-8214AAA465F8}"/>
                </a:ext>
              </a:extLst>
            </p:cNvPr>
            <p:cNvSpPr/>
            <p:nvPr/>
          </p:nvSpPr>
          <p:spPr>
            <a:xfrm>
              <a:off x="-16643" y="1"/>
              <a:ext cx="5215261" cy="2293402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A7E52DDA-8983-61D3-4C6D-F4C6FB1D805F}"/>
                </a:ext>
              </a:extLst>
            </p:cNvPr>
            <p:cNvSpPr/>
            <p:nvPr/>
          </p:nvSpPr>
          <p:spPr>
            <a:xfrm>
              <a:off x="5072743" y="-26916"/>
              <a:ext cx="7119257" cy="1166743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281757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848"/>
    </mc:Choice>
    <mc:Fallback xmlns="">
      <p:transition spd="slow" advTm="4284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6|2.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|3.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8|2.3|11.8|4.6|3.9|4.6|1.2|11.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1|2.9|11.8|6.4|5.4|4.5|3.7|4.3|9.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1|2.2|20.7|6.5|6.5|3.7|7.7|3.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8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8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8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8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8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19.3|20.3|4.9|1.3|18|0.8|1.5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4|3.8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8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8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8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8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8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8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24.9|6.4|36.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4.4|3.2|13.1|2|4.7|7.6|5.3|3|7.1|3.7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9|1.8|8.6|2.4|2.4|13|6.3|5.2|3.7|6.6|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1.3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8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8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8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8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8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8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6.7|2|7.5|15.9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8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3|4.7|4.1|8.3|6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4.7|7.1|6.1|5.1|28.1|2.2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8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8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8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8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1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4|7.2|3.8|6.3|11|4.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2.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2|4.7|3.1|4.3|3.9|9.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7|5|13.7|5.4|1.8|6.6|4.5|7|21.9|1.7|11.1"/>
</p:tagLst>
</file>

<file path=ppt/theme/theme1.xml><?xml version="1.0" encoding="utf-8"?>
<a:theme xmlns:a="http://schemas.openxmlformats.org/drawingml/2006/main" name="Office Theme">
  <a:themeElements>
    <a:clrScheme name="Custom 22">
      <a:dk1>
        <a:srgbClr val="9D0F00"/>
      </a:dk1>
      <a:lt1>
        <a:sysClr val="window" lastClr="FFFFFF"/>
      </a:lt1>
      <a:dk2>
        <a:srgbClr val="D30F00"/>
      </a:dk2>
      <a:lt2>
        <a:srgbClr val="C07400"/>
      </a:lt2>
      <a:accent1>
        <a:srgbClr val="005CC9"/>
      </a:accent1>
      <a:accent2>
        <a:srgbClr val="008EDC"/>
      </a:accent2>
      <a:accent3>
        <a:srgbClr val="3DA800"/>
      </a:accent3>
      <a:accent4>
        <a:srgbClr val="4D4D4D"/>
      </a:accent4>
      <a:accent5>
        <a:srgbClr val="FFAA00"/>
      </a:accent5>
      <a:accent6>
        <a:srgbClr val="1F7100"/>
      </a:accent6>
      <a:hlink>
        <a:srgbClr val="D30F00"/>
      </a:hlink>
      <a:folHlink>
        <a:srgbClr val="D30F00"/>
      </a:folHlink>
    </a:clrScheme>
    <a:fontScheme name="Custom 22">
      <a:majorFont>
        <a:latin typeface="Comic Sans MS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>
          <a:gsLst>
            <a:gs pos="0">
              <a:schemeClr val="tx1"/>
            </a:gs>
            <a:gs pos="100000">
              <a:schemeClr val="tx2"/>
            </a:gs>
          </a:gsLst>
          <a:lin ang="360000" scaled="0"/>
        </a:gra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F66931380_Elementary school presentation_AAS_v4" id="{A1DE4719-C921-4876-B2FB-6B9A65FA4A71}" vid="{085AC972-F1A4-4B51-A582-8C15E7A4693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EF6C8FF-3D90-457B-9108-406F928CD7CB}">
  <ds:schemaRefs>
    <ds:schemaRef ds:uri="http://schemas.microsoft.com/office/2006/documentManagement/types"/>
    <ds:schemaRef ds:uri="http://purl.org/dc/dcmitype/"/>
    <ds:schemaRef ds:uri="71af3243-3dd4-4a8d-8c0d-dd76da1f02a5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16c05727-aa75-4e4a-9b5f-8a80a1165891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C5EE5440-5A1F-438E-9118-BE5E33F9727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54E2D03-4971-40C6-9798-67DD10EB965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Elementary school presentation</Template>
  <TotalTime>0</TotalTime>
  <Words>8919</Words>
  <Application>Microsoft Office PowerPoint</Application>
  <PresentationFormat>Widescreen</PresentationFormat>
  <Paragraphs>1255</Paragraphs>
  <Slides>47</Slides>
  <Notes>46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3" baseType="lpstr">
      <vt:lpstr>Arial</vt:lpstr>
      <vt:lpstr>Calibri</vt:lpstr>
      <vt:lpstr>Cambria Math</vt:lpstr>
      <vt:lpstr>Comic Sans MS</vt:lpstr>
      <vt:lpstr>Franklin Gothic Book</vt:lpstr>
      <vt:lpstr>Office Theme</vt:lpstr>
      <vt:lpstr>Statistical Distributions</vt:lpstr>
      <vt:lpstr>Objectives</vt:lpstr>
      <vt:lpstr>The Binomial Distribution</vt:lpstr>
      <vt:lpstr>The Binomial Distribution</vt:lpstr>
      <vt:lpstr>The Binomial Distribution</vt:lpstr>
      <vt:lpstr>The Binomial Distribution</vt:lpstr>
      <vt:lpstr>The Binomial Distribution</vt:lpstr>
      <vt:lpstr>The Binomial Distribution</vt:lpstr>
      <vt:lpstr>The Binomial Distribution</vt:lpstr>
      <vt:lpstr>The Binomial Distribution</vt:lpstr>
      <vt:lpstr>The Binomial Distribution</vt:lpstr>
      <vt:lpstr>The Binomial Distribution</vt:lpstr>
      <vt:lpstr>The Binomial Distribution</vt:lpstr>
      <vt:lpstr>The Binomial Distribution</vt:lpstr>
      <vt:lpstr>The Binomial Distribution</vt:lpstr>
      <vt:lpstr>The Binomial Distribution</vt:lpstr>
      <vt:lpstr>The Binomial Distribution</vt:lpstr>
      <vt:lpstr>The Binomial Distribution</vt:lpstr>
      <vt:lpstr>The Binomial Distribution</vt:lpstr>
      <vt:lpstr>The Binomial Distribution</vt:lpstr>
      <vt:lpstr>The Binomial Distribution</vt:lpstr>
      <vt:lpstr>The Binomial Distribution</vt:lpstr>
      <vt:lpstr>The Binomial Distribution</vt:lpstr>
      <vt:lpstr>The Binomial Distribution</vt:lpstr>
      <vt:lpstr>The Binomial Distribution</vt:lpstr>
      <vt:lpstr>The Binomial Distribution</vt:lpstr>
      <vt:lpstr>The Binomial Distribution</vt:lpstr>
      <vt:lpstr>The Binomial Distribution</vt:lpstr>
      <vt:lpstr>The Binomial Distribution</vt:lpstr>
      <vt:lpstr>The Binomial Distribution</vt:lpstr>
      <vt:lpstr>The Binomial Distribution</vt:lpstr>
      <vt:lpstr>The Binomial Distribution</vt:lpstr>
      <vt:lpstr>The Binomial Distribution</vt:lpstr>
      <vt:lpstr>The Binomial Distribution</vt:lpstr>
      <vt:lpstr>The Binomial Distribution</vt:lpstr>
      <vt:lpstr>The Binomial Distribution</vt:lpstr>
      <vt:lpstr>The Binomial Distribution</vt:lpstr>
      <vt:lpstr>The Binomial Distribution</vt:lpstr>
      <vt:lpstr>The Binomial Distribution</vt:lpstr>
      <vt:lpstr>The Binomial Distribution</vt:lpstr>
      <vt:lpstr>The Binomial Distribution</vt:lpstr>
      <vt:lpstr>The Binomial Distribution</vt:lpstr>
      <vt:lpstr>The Binomial Distribution</vt:lpstr>
      <vt:lpstr>The Binomial Distribution</vt:lpstr>
      <vt:lpstr>Recap</vt:lpstr>
      <vt:lpstr>Exercises</vt:lpstr>
      <vt:lpstr>Copyright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2019-11-01T22:00:39Z</dcterms:created>
  <dcterms:modified xsi:type="dcterms:W3CDTF">2025-12-18T14:51:01Z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