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tags/tag19.xml" ContentType="application/vnd.openxmlformats-officedocument.presentationml.tags+xml"/>
  <Override PartName="/ppt/notesSlides/notesSlide21.xml" ContentType="application/vnd.openxmlformats-officedocument.presentationml.notesSlide+xml"/>
  <Override PartName="/ppt/tags/tag20.xml" ContentType="application/vnd.openxmlformats-officedocument.presentationml.tags+xml"/>
  <Override PartName="/ppt/notesSlides/notesSlide22.xml" ContentType="application/vnd.openxmlformats-officedocument.presentationml.notesSlide+xml"/>
  <Override PartName="/ppt/tags/tag21.xml" ContentType="application/vnd.openxmlformats-officedocument.presentationml.tags+xml"/>
  <Override PartName="/ppt/notesSlides/notesSlide23.xml" ContentType="application/vnd.openxmlformats-officedocument.presentationml.notesSlide+xml"/>
  <Override PartName="/ppt/tags/tag22.xml" ContentType="application/vnd.openxmlformats-officedocument.presentationml.tags+xml"/>
  <Override PartName="/ppt/notesSlides/notesSlide24.xml" ContentType="application/vnd.openxmlformats-officedocument.presentationml.notesSlide+xml"/>
  <Override PartName="/ppt/tags/tag23.xml" ContentType="application/vnd.openxmlformats-officedocument.presentationml.tags+xml"/>
  <Override PartName="/ppt/notesSlides/notesSlide25.xml" ContentType="application/vnd.openxmlformats-officedocument.presentationml.notesSlide+xml"/>
  <Override PartName="/ppt/tags/tag24.xml" ContentType="application/vnd.openxmlformats-officedocument.presentationml.tags+xml"/>
  <Override PartName="/ppt/notesSlides/notesSlide26.xml" ContentType="application/vnd.openxmlformats-officedocument.presentationml.notesSlide+xml"/>
  <Override PartName="/ppt/tags/tag25.xml" ContentType="application/vnd.openxmlformats-officedocument.presentationml.tags+xml"/>
  <Override PartName="/ppt/notesSlides/notesSlide27.xml" ContentType="application/vnd.openxmlformats-officedocument.presentationml.notesSlide+xml"/>
  <Override PartName="/ppt/tags/tag26.xml" ContentType="application/vnd.openxmlformats-officedocument.presentationml.tags+xml"/>
  <Override PartName="/ppt/notesSlides/notesSlide28.xml" ContentType="application/vnd.openxmlformats-officedocument.presentationml.notesSlide+xml"/>
  <Override PartName="/ppt/tags/tag27.xml" ContentType="application/vnd.openxmlformats-officedocument.presentationml.tags+xml"/>
  <Override PartName="/ppt/notesSlides/notesSlide29.xml" ContentType="application/vnd.openxmlformats-officedocument.presentationml.notesSlide+xml"/>
  <Override PartName="/ppt/tags/tag28.xml" ContentType="application/vnd.openxmlformats-officedocument.presentationml.tags+xml"/>
  <Override PartName="/ppt/notesSlides/notesSlide30.xml" ContentType="application/vnd.openxmlformats-officedocument.presentationml.notesSlide+xml"/>
  <Override PartName="/ppt/tags/tag29.xml" ContentType="application/vnd.openxmlformats-officedocument.presentationml.tags+xml"/>
  <Override PartName="/ppt/notesSlides/notesSlide31.xml" ContentType="application/vnd.openxmlformats-officedocument.presentationml.notesSlide+xml"/>
  <Override PartName="/ppt/tags/tag30.xml" ContentType="application/vnd.openxmlformats-officedocument.presentationml.tags+xml"/>
  <Override PartName="/ppt/notesSlides/notesSlide32.xml" ContentType="application/vnd.openxmlformats-officedocument.presentationml.notesSlide+xml"/>
  <Override PartName="/ppt/tags/tag31.xml" ContentType="application/vnd.openxmlformats-officedocument.presentationml.tags+xml"/>
  <Override PartName="/ppt/notesSlides/notesSlide33.xml" ContentType="application/vnd.openxmlformats-officedocument.presentationml.notesSlide+xml"/>
  <Override PartName="/ppt/tags/tag32.xml" ContentType="application/vnd.openxmlformats-officedocument.presentationml.tags+xml"/>
  <Override PartName="/ppt/notesSlides/notesSlide34.xml" ContentType="application/vnd.openxmlformats-officedocument.presentationml.notesSlide+xml"/>
  <Override PartName="/ppt/tags/tag33.xml" ContentType="application/vnd.openxmlformats-officedocument.presentationml.tags+xml"/>
  <Override PartName="/ppt/notesSlides/notesSlide35.xml" ContentType="application/vnd.openxmlformats-officedocument.presentationml.notesSlide+xml"/>
  <Override PartName="/ppt/tags/tag34.xml" ContentType="application/vnd.openxmlformats-officedocument.presentationml.tags+xml"/>
  <Override PartName="/ppt/notesSlides/notesSlide36.xml" ContentType="application/vnd.openxmlformats-officedocument.presentationml.notesSlide+xml"/>
  <Override PartName="/ppt/tags/tag35.xml" ContentType="application/vnd.openxmlformats-officedocument.presentationml.tags+xml"/>
  <Override PartName="/ppt/notesSlides/notesSlide37.xml" ContentType="application/vnd.openxmlformats-officedocument.presentationml.notesSlide+xml"/>
  <Override PartName="/ppt/tags/tag36.xml" ContentType="application/vnd.openxmlformats-officedocument.presentationml.tags+xml"/>
  <Override PartName="/ppt/notesSlides/notesSlide38.xml" ContentType="application/vnd.openxmlformats-officedocument.presentationml.notesSlide+xml"/>
  <Override PartName="/ppt/tags/tag37.xml" ContentType="application/vnd.openxmlformats-officedocument.presentationml.tags+xml"/>
  <Override PartName="/ppt/notesSlides/notesSlide39.xml" ContentType="application/vnd.openxmlformats-officedocument.presentationml.notesSlide+xml"/>
  <Override PartName="/ppt/tags/tag38.xml" ContentType="application/vnd.openxmlformats-officedocument.presentationml.tags+xml"/>
  <Override PartName="/ppt/notesSlides/notesSlide40.xml" ContentType="application/vnd.openxmlformats-officedocument.presentationml.notesSlide+xml"/>
  <Override PartName="/ppt/tags/tag39.xml" ContentType="application/vnd.openxmlformats-officedocument.presentationml.tags+xml"/>
  <Override PartName="/ppt/notesSlides/notesSlide41.xml" ContentType="application/vnd.openxmlformats-officedocument.presentationml.notesSlide+xml"/>
  <Override PartName="/ppt/tags/tag40.xml" ContentType="application/vnd.openxmlformats-officedocument.presentationml.tags+xml"/>
  <Override PartName="/ppt/notesSlides/notesSlide42.xml" ContentType="application/vnd.openxmlformats-officedocument.presentationml.notesSlide+xml"/>
  <Override PartName="/ppt/tags/tag41.xml" ContentType="application/vnd.openxmlformats-officedocument.presentationml.tags+xml"/>
  <Override PartName="/ppt/notesSlides/notesSlide43.xml" ContentType="application/vnd.openxmlformats-officedocument.presentationml.notesSlide+xml"/>
  <Override PartName="/ppt/tags/tag42.xml" ContentType="application/vnd.openxmlformats-officedocument.presentationml.tags+xml"/>
  <Override PartName="/ppt/notesSlides/notesSlide44.xml" ContentType="application/vnd.openxmlformats-officedocument.presentationml.notesSlide+xml"/>
  <Override PartName="/ppt/tags/tag43.xml" ContentType="application/vnd.openxmlformats-officedocument.presentationml.tags+xml"/>
  <Override PartName="/ppt/notesSlides/notesSlide45.xml" ContentType="application/vnd.openxmlformats-officedocument.presentationml.notesSlide+xml"/>
  <Override PartName="/ppt/tags/tag44.xml" ContentType="application/vnd.openxmlformats-officedocument.presentationml.tags+xml"/>
  <Override PartName="/ppt/notesSlides/notesSlide46.xml" ContentType="application/vnd.openxmlformats-officedocument.presentationml.notesSlide+xml"/>
  <Override PartName="/ppt/tags/tag45.xml" ContentType="application/vnd.openxmlformats-officedocument.presentationml.tags+xml"/>
  <Override PartName="/ppt/notesSlides/notesSlide47.xml" ContentType="application/vnd.openxmlformats-officedocument.presentationml.notesSlide+xml"/>
  <Override PartName="/ppt/tags/tag46.xml" ContentType="application/vnd.openxmlformats-officedocument.presentationml.tags+xml"/>
  <Override PartName="/ppt/notesSlides/notesSlide48.xml" ContentType="application/vnd.openxmlformats-officedocument.presentationml.notesSlide+xml"/>
  <Override PartName="/ppt/tags/tag47.xml" ContentType="application/vnd.openxmlformats-officedocument.presentationml.tags+xml"/>
  <Override PartName="/ppt/notesSlides/notesSlide49.xml" ContentType="application/vnd.openxmlformats-officedocument.presentationml.notesSlide+xml"/>
  <Override PartName="/ppt/tags/tag48.xml" ContentType="application/vnd.openxmlformats-officedocument.presentationml.tags+xml"/>
  <Override PartName="/ppt/notesSlides/notesSlide50.xml" ContentType="application/vnd.openxmlformats-officedocument.presentationml.notesSlide+xml"/>
  <Override PartName="/ppt/tags/tag49.xml" ContentType="application/vnd.openxmlformats-officedocument.presentationml.tags+xml"/>
  <Override PartName="/ppt/notesSlides/notesSlide51.xml" ContentType="application/vnd.openxmlformats-officedocument.presentationml.notesSlide+xml"/>
  <Override PartName="/ppt/tags/tag50.xml" ContentType="application/vnd.openxmlformats-officedocument.presentationml.tags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60"/>
  </p:notesMasterIdLst>
  <p:handoutMasterIdLst>
    <p:handoutMasterId r:id="rId61"/>
  </p:handoutMasterIdLst>
  <p:sldIdLst>
    <p:sldId id="700" r:id="rId5"/>
    <p:sldId id="701" r:id="rId6"/>
    <p:sldId id="1731" r:id="rId7"/>
    <p:sldId id="1766" r:id="rId8"/>
    <p:sldId id="1758" r:id="rId9"/>
    <p:sldId id="1757" r:id="rId10"/>
    <p:sldId id="1761" r:id="rId11"/>
    <p:sldId id="1762" r:id="rId12"/>
    <p:sldId id="1763" r:id="rId13"/>
    <p:sldId id="1779" r:id="rId14"/>
    <p:sldId id="1765" r:id="rId15"/>
    <p:sldId id="1767" r:id="rId16"/>
    <p:sldId id="1768" r:id="rId17"/>
    <p:sldId id="1769" r:id="rId18"/>
    <p:sldId id="1770" r:id="rId19"/>
    <p:sldId id="1771" r:id="rId20"/>
    <p:sldId id="1772" r:id="rId21"/>
    <p:sldId id="1773" r:id="rId22"/>
    <p:sldId id="1774" r:id="rId23"/>
    <p:sldId id="1775" r:id="rId24"/>
    <p:sldId id="1778" r:id="rId25"/>
    <p:sldId id="1776" r:id="rId26"/>
    <p:sldId id="1777" r:id="rId27"/>
    <p:sldId id="1780" r:id="rId28"/>
    <p:sldId id="1782" r:id="rId29"/>
    <p:sldId id="1795" r:id="rId30"/>
    <p:sldId id="1783" r:id="rId31"/>
    <p:sldId id="1784" r:id="rId32"/>
    <p:sldId id="1785" r:id="rId33"/>
    <p:sldId id="1786" r:id="rId34"/>
    <p:sldId id="1787" r:id="rId35"/>
    <p:sldId id="1788" r:id="rId36"/>
    <p:sldId id="1790" r:id="rId37"/>
    <p:sldId id="1791" r:id="rId38"/>
    <p:sldId id="1792" r:id="rId39"/>
    <p:sldId id="1793" r:id="rId40"/>
    <p:sldId id="1794" r:id="rId41"/>
    <p:sldId id="1796" r:id="rId42"/>
    <p:sldId id="1797" r:id="rId43"/>
    <p:sldId id="1798" r:id="rId44"/>
    <p:sldId id="1799" r:id="rId45"/>
    <p:sldId id="1800" r:id="rId46"/>
    <p:sldId id="1801" r:id="rId47"/>
    <p:sldId id="1803" r:id="rId48"/>
    <p:sldId id="1804" r:id="rId49"/>
    <p:sldId id="1805" r:id="rId50"/>
    <p:sldId id="1806" r:id="rId51"/>
    <p:sldId id="1807" r:id="rId52"/>
    <p:sldId id="1808" r:id="rId53"/>
    <p:sldId id="1809" r:id="rId54"/>
    <p:sldId id="1810" r:id="rId55"/>
    <p:sldId id="1811" r:id="rId56"/>
    <p:sldId id="777" r:id="rId57"/>
    <p:sldId id="2001" r:id="rId58"/>
    <p:sldId id="2847" r:id="rId5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8B8BFF"/>
    <a:srgbClr val="008EDC"/>
    <a:srgbClr val="0000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248" autoAdjust="0"/>
  </p:normalViewPr>
  <p:slideViewPr>
    <p:cSldViewPr snapToGrid="0">
      <p:cViewPr varScale="1">
        <p:scale>
          <a:sx n="65" d="100"/>
          <a:sy n="65" d="100"/>
        </p:scale>
        <p:origin x="724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12/18/2025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Welcome to the unit on ‘</a:t>
            </a:r>
            <a:r>
              <a:rPr lang="en-GB" sz="1200" dirty="0"/>
              <a:t>Constant Acceleration</a:t>
            </a:r>
            <a:r>
              <a:rPr lang="en-GB" dirty="0"/>
              <a:t>’.</a:t>
            </a:r>
            <a:r>
              <a:rPr lang="en-GB" baseline="0" dirty="0"/>
              <a:t>  In this unit we will be looking at </a:t>
            </a:r>
            <a:r>
              <a:rPr lang="fr-FR" sz="1200" dirty="0"/>
              <a:t>CONSTANT ACCELERATION FORMULAE PART 2</a:t>
            </a:r>
            <a:endParaRPr lang="ru-R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14090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68816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7883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10206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71464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0229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10645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154910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576727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147210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9109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600" kern="12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918320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398955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408245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76775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830742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09303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30318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171324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178010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935955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92432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665360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47444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17282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353368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89179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130360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45441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97743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714740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9366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53335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61491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514580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68177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0084364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042733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59817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506124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8163585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9143002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949316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4944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66494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50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1915579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51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424865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52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7443198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400" kern="12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53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6215320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dirty="0">
                <a:solidFill>
                  <a:srgbClr val="0000FF"/>
                </a:solidFill>
              </a:rPr>
              <a:t>Now attempt the exercises in your text book related to this topic.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54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1821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9471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34751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97339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96935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0.png"/><Relationship Id="rId2" Type="http://schemas.openxmlformats.org/officeDocument/2006/relationships/slideLayout" Target="../slideLayouts/slideLayout5.xml"/><Relationship Id="rId16" Type="http://schemas.openxmlformats.org/officeDocument/2006/relationships/hyperlink" Target="http://www.publicdomainfiles.com/show_file.php?id=13920106812423" TargetMode="External"/><Relationship Id="rId1" Type="http://schemas.openxmlformats.org/officeDocument/2006/relationships/tags" Target="../tags/tag10.xml"/><Relationship Id="rId6" Type="http://schemas.openxmlformats.org/officeDocument/2006/relationships/image" Target="../media/image610.png"/><Relationship Id="rId11" Type="http://schemas.openxmlformats.org/officeDocument/2006/relationships/image" Target="../media/image35.png"/><Relationship Id="rId15" Type="http://schemas.openxmlformats.org/officeDocument/2006/relationships/image" Target="../media/image6.png"/><Relationship Id="rId10" Type="http://schemas.openxmlformats.org/officeDocument/2006/relationships/image" Target="../media/image34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5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1.png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image" Target="../media/image610.png"/><Relationship Id="rId11" Type="http://schemas.openxmlformats.org/officeDocument/2006/relationships/image" Target="../media/image35.png"/><Relationship Id="rId10" Type="http://schemas.openxmlformats.org/officeDocument/2006/relationships/image" Target="../media/image34.png"/><Relationship Id="rId9" Type="http://schemas.openxmlformats.org/officeDocument/2006/relationships/image" Target="../media/image43.png"/><Relationship Id="rId1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45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7.png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image" Target="../media/image610.png"/><Relationship Id="rId11" Type="http://schemas.openxmlformats.org/officeDocument/2006/relationships/image" Target="../media/image35.png"/><Relationship Id="rId10" Type="http://schemas.openxmlformats.org/officeDocument/2006/relationships/image" Target="../media/image34.png"/><Relationship Id="rId9" Type="http://schemas.openxmlformats.org/officeDocument/2006/relationships/image" Target="../media/image43.png"/><Relationship Id="rId1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45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0.png"/><Relationship Id="rId12" Type="http://schemas.openxmlformats.org/officeDocument/2006/relationships/image" Target="../media/image5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image" Target="../media/image610.png"/><Relationship Id="rId11" Type="http://schemas.openxmlformats.org/officeDocument/2006/relationships/image" Target="../media/image35.png"/><Relationship Id="rId10" Type="http://schemas.openxmlformats.org/officeDocument/2006/relationships/image" Target="../media/image34.png"/><Relationship Id="rId9" Type="http://schemas.openxmlformats.org/officeDocument/2006/relationships/image" Target="../media/image43.png"/><Relationship Id="rId1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45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3.png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image" Target="../media/image610.png"/><Relationship Id="rId11" Type="http://schemas.openxmlformats.org/officeDocument/2006/relationships/image" Target="../media/image35.png"/><Relationship Id="rId10" Type="http://schemas.openxmlformats.org/officeDocument/2006/relationships/image" Target="../media/image34.png"/><Relationship Id="rId9" Type="http://schemas.openxmlformats.org/officeDocument/2006/relationships/image" Target="../media/image43.png"/><Relationship Id="rId1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57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5.png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6" Type="http://schemas.openxmlformats.org/officeDocument/2006/relationships/image" Target="../media/image610.png"/><Relationship Id="rId11" Type="http://schemas.openxmlformats.org/officeDocument/2006/relationships/image" Target="../media/image35.png"/><Relationship Id="rId10" Type="http://schemas.openxmlformats.org/officeDocument/2006/relationships/image" Target="../media/image34.png"/><Relationship Id="rId9" Type="http://schemas.openxmlformats.org/officeDocument/2006/relationships/image" Target="../media/image43.png"/><Relationship Id="rId1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45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8.png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6" Type="http://schemas.openxmlformats.org/officeDocument/2006/relationships/image" Target="../media/image610.png"/><Relationship Id="rId11" Type="http://schemas.openxmlformats.org/officeDocument/2006/relationships/image" Target="../media/image35.png"/><Relationship Id="rId10" Type="http://schemas.openxmlformats.org/officeDocument/2006/relationships/image" Target="../media/image34.png"/><Relationship Id="rId9" Type="http://schemas.openxmlformats.org/officeDocument/2006/relationships/image" Target="../media/image11.png"/><Relationship Id="rId1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5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0.png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6" Type="http://schemas.openxmlformats.org/officeDocument/2006/relationships/image" Target="../media/image610.png"/><Relationship Id="rId11" Type="http://schemas.openxmlformats.org/officeDocument/2006/relationships/image" Target="../media/image35.png"/><Relationship Id="rId10" Type="http://schemas.openxmlformats.org/officeDocument/2006/relationships/image" Target="../media/image34.png"/><Relationship Id="rId9" Type="http://schemas.openxmlformats.org/officeDocument/2006/relationships/image" Target="../media/image43.png"/><Relationship Id="rId1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5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61.png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6" Type="http://schemas.openxmlformats.org/officeDocument/2006/relationships/image" Target="../media/image610.png"/><Relationship Id="rId11" Type="http://schemas.openxmlformats.org/officeDocument/2006/relationships/image" Target="../media/image35.png"/><Relationship Id="rId10" Type="http://schemas.openxmlformats.org/officeDocument/2006/relationships/image" Target="../media/image34.png"/><Relationship Id="rId9" Type="http://schemas.openxmlformats.org/officeDocument/2006/relationships/image" Target="../media/image43.png"/><Relationship Id="rId1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5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62.png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6" Type="http://schemas.openxmlformats.org/officeDocument/2006/relationships/image" Target="../media/image610.png"/><Relationship Id="rId11" Type="http://schemas.openxmlformats.org/officeDocument/2006/relationships/image" Target="../media/image35.png"/><Relationship Id="rId10" Type="http://schemas.openxmlformats.org/officeDocument/2006/relationships/image" Target="../media/image34.png"/><Relationship Id="rId9" Type="http://schemas.openxmlformats.org/officeDocument/2006/relationships/image" Target="../media/image43.png"/><Relationship Id="rId1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5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63.png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6" Type="http://schemas.openxmlformats.org/officeDocument/2006/relationships/image" Target="../media/image610.png"/><Relationship Id="rId11" Type="http://schemas.openxmlformats.org/officeDocument/2006/relationships/image" Target="../media/image35.png"/><Relationship Id="rId10" Type="http://schemas.openxmlformats.org/officeDocument/2006/relationships/image" Target="../media/image34.png"/><Relationship Id="rId9" Type="http://schemas.openxmlformats.org/officeDocument/2006/relationships/image" Target="../media/image43.png"/><Relationship Id="rId1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5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64.png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6" Type="http://schemas.openxmlformats.org/officeDocument/2006/relationships/image" Target="../media/image610.png"/><Relationship Id="rId11" Type="http://schemas.openxmlformats.org/officeDocument/2006/relationships/image" Target="../media/image35.png"/><Relationship Id="rId10" Type="http://schemas.openxmlformats.org/officeDocument/2006/relationships/image" Target="../media/image34.png"/><Relationship Id="rId9" Type="http://schemas.openxmlformats.org/officeDocument/2006/relationships/image" Target="../media/image43.png"/><Relationship Id="rId1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6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65.png"/><Relationship Id="rId12" Type="http://schemas.openxmlformats.org/officeDocument/2006/relationships/image" Target="../media/image68.png"/><Relationship Id="rId17" Type="http://schemas.openxmlformats.org/officeDocument/2006/relationships/hyperlink" Target="https://pixabay.com/en/penguin-tux-animal-sitting-bird-24998/" TargetMode="Externa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39.png"/><Relationship Id="rId1" Type="http://schemas.openxmlformats.org/officeDocument/2006/relationships/tags" Target="../tags/tag22.xml"/><Relationship Id="rId6" Type="http://schemas.openxmlformats.org/officeDocument/2006/relationships/image" Target="../media/image610.png"/><Relationship Id="rId11" Type="http://schemas.openxmlformats.org/officeDocument/2006/relationships/image" Target="../media/image67.png"/><Relationship Id="rId15" Type="http://schemas.openxmlformats.org/officeDocument/2006/relationships/image" Target="../media/image40.png"/><Relationship Id="rId10" Type="http://schemas.openxmlformats.org/officeDocument/2006/relationships/image" Target="../media/image66.png"/><Relationship Id="rId9" Type="http://schemas.openxmlformats.org/officeDocument/2006/relationships/image" Target="../media/image33.png"/><Relationship Id="rId14" Type="http://schemas.openxmlformats.org/officeDocument/2006/relationships/hyperlink" Target="http://www.publicdomainfiles.com/show_file.php?id=13920106812423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39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70.png"/><Relationship Id="rId12" Type="http://schemas.openxmlformats.org/officeDocument/2006/relationships/image" Target="../media/image7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Relationship Id="rId6" Type="http://schemas.openxmlformats.org/officeDocument/2006/relationships/image" Target="../media/image610.png"/><Relationship Id="rId11" Type="http://schemas.openxmlformats.org/officeDocument/2006/relationships/image" Target="../media/image72.png"/><Relationship Id="rId10" Type="http://schemas.openxmlformats.org/officeDocument/2006/relationships/image" Target="../media/image71.png"/><Relationship Id="rId9" Type="http://schemas.openxmlformats.org/officeDocument/2006/relationships/image" Target="../media/image43.png"/><Relationship Id="rId14" Type="http://schemas.openxmlformats.org/officeDocument/2006/relationships/hyperlink" Target="https://pixabay.com/en/penguin-tux-animal-sitting-bird-24998/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39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74.png"/><Relationship Id="rId12" Type="http://schemas.openxmlformats.org/officeDocument/2006/relationships/image" Target="../media/image7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Relationship Id="rId6" Type="http://schemas.openxmlformats.org/officeDocument/2006/relationships/image" Target="../media/image610.png"/><Relationship Id="rId11" Type="http://schemas.openxmlformats.org/officeDocument/2006/relationships/image" Target="../media/image72.png"/><Relationship Id="rId10" Type="http://schemas.openxmlformats.org/officeDocument/2006/relationships/image" Target="../media/image71.png"/><Relationship Id="rId9" Type="http://schemas.openxmlformats.org/officeDocument/2006/relationships/image" Target="../media/image43.png"/><Relationship Id="rId14" Type="http://schemas.openxmlformats.org/officeDocument/2006/relationships/hyperlink" Target="https://pixabay.com/en/penguin-tux-animal-sitting-bird-24998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39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75.png"/><Relationship Id="rId12" Type="http://schemas.openxmlformats.org/officeDocument/2006/relationships/image" Target="../media/image7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Relationship Id="rId6" Type="http://schemas.openxmlformats.org/officeDocument/2006/relationships/image" Target="../media/image610.png"/><Relationship Id="rId11" Type="http://schemas.openxmlformats.org/officeDocument/2006/relationships/image" Target="../media/image72.png"/><Relationship Id="rId10" Type="http://schemas.openxmlformats.org/officeDocument/2006/relationships/image" Target="../media/image71.png"/><Relationship Id="rId9" Type="http://schemas.openxmlformats.org/officeDocument/2006/relationships/image" Target="../media/image43.png"/><Relationship Id="rId14" Type="http://schemas.openxmlformats.org/officeDocument/2006/relationships/hyperlink" Target="https://pixabay.com/en/penguin-tux-animal-sitting-bird-24998/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39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77.png"/><Relationship Id="rId12" Type="http://schemas.openxmlformats.org/officeDocument/2006/relationships/image" Target="../media/image7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6" Type="http://schemas.openxmlformats.org/officeDocument/2006/relationships/image" Target="../media/image610.png"/><Relationship Id="rId11" Type="http://schemas.openxmlformats.org/officeDocument/2006/relationships/image" Target="../media/image72.png"/><Relationship Id="rId10" Type="http://schemas.openxmlformats.org/officeDocument/2006/relationships/image" Target="../media/image78.png"/><Relationship Id="rId9" Type="http://schemas.openxmlformats.org/officeDocument/2006/relationships/image" Target="../media/image43.png"/><Relationship Id="rId14" Type="http://schemas.openxmlformats.org/officeDocument/2006/relationships/hyperlink" Target="https://pixabay.com/en/penguin-tux-animal-sitting-bird-24998/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39.pn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79.png"/><Relationship Id="rId12" Type="http://schemas.openxmlformats.org/officeDocument/2006/relationships/image" Target="../media/image7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Relationship Id="rId6" Type="http://schemas.openxmlformats.org/officeDocument/2006/relationships/image" Target="../media/image610.png"/><Relationship Id="rId11" Type="http://schemas.openxmlformats.org/officeDocument/2006/relationships/image" Target="../media/image72.png"/><Relationship Id="rId10" Type="http://schemas.openxmlformats.org/officeDocument/2006/relationships/image" Target="../media/image71.png"/><Relationship Id="rId9" Type="http://schemas.openxmlformats.org/officeDocument/2006/relationships/image" Target="../media/image43.png"/><Relationship Id="rId14" Type="http://schemas.openxmlformats.org/officeDocument/2006/relationships/hyperlink" Target="https://pixabay.com/en/penguin-tux-animal-sitting-bird-24998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610.png"/><Relationship Id="rId11" Type="http://schemas.openxmlformats.org/officeDocument/2006/relationships/image" Target="../media/image11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39.pn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80.png"/><Relationship Id="rId12" Type="http://schemas.openxmlformats.org/officeDocument/2006/relationships/image" Target="../media/image7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Relationship Id="rId6" Type="http://schemas.openxmlformats.org/officeDocument/2006/relationships/image" Target="../media/image610.png"/><Relationship Id="rId11" Type="http://schemas.openxmlformats.org/officeDocument/2006/relationships/image" Target="../media/image810.png"/><Relationship Id="rId10" Type="http://schemas.openxmlformats.org/officeDocument/2006/relationships/image" Target="../media/image71.png"/><Relationship Id="rId9" Type="http://schemas.openxmlformats.org/officeDocument/2006/relationships/image" Target="../media/image43.png"/><Relationship Id="rId14" Type="http://schemas.openxmlformats.org/officeDocument/2006/relationships/hyperlink" Target="https://pixabay.com/en/penguin-tux-animal-sitting-bird-24998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39.png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82.png"/><Relationship Id="rId12" Type="http://schemas.openxmlformats.org/officeDocument/2006/relationships/image" Target="../media/image7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Relationship Id="rId6" Type="http://schemas.openxmlformats.org/officeDocument/2006/relationships/image" Target="../media/image610.png"/><Relationship Id="rId11" Type="http://schemas.openxmlformats.org/officeDocument/2006/relationships/image" Target="../media/image72.png"/><Relationship Id="rId10" Type="http://schemas.openxmlformats.org/officeDocument/2006/relationships/image" Target="../media/image71.png"/><Relationship Id="rId9" Type="http://schemas.openxmlformats.org/officeDocument/2006/relationships/image" Target="../media/image83.png"/><Relationship Id="rId14" Type="http://schemas.openxmlformats.org/officeDocument/2006/relationships/hyperlink" Target="https://pixabay.com/en/penguin-tux-animal-sitting-bird-24998/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39.png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84.png"/><Relationship Id="rId12" Type="http://schemas.openxmlformats.org/officeDocument/2006/relationships/image" Target="../media/image7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Relationship Id="rId6" Type="http://schemas.openxmlformats.org/officeDocument/2006/relationships/image" Target="../media/image610.png"/><Relationship Id="rId11" Type="http://schemas.openxmlformats.org/officeDocument/2006/relationships/image" Target="../media/image72.png"/><Relationship Id="rId10" Type="http://schemas.openxmlformats.org/officeDocument/2006/relationships/image" Target="../media/image71.png"/><Relationship Id="rId9" Type="http://schemas.openxmlformats.org/officeDocument/2006/relationships/image" Target="../media/image43.png"/><Relationship Id="rId14" Type="http://schemas.openxmlformats.org/officeDocument/2006/relationships/hyperlink" Target="https://pixabay.com/en/penguin-tux-animal-sitting-bird-24998/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39.png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85.png"/><Relationship Id="rId12" Type="http://schemas.openxmlformats.org/officeDocument/2006/relationships/image" Target="../media/image7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1.xml"/><Relationship Id="rId6" Type="http://schemas.openxmlformats.org/officeDocument/2006/relationships/image" Target="../media/image610.png"/><Relationship Id="rId11" Type="http://schemas.openxmlformats.org/officeDocument/2006/relationships/image" Target="../media/image72.png"/><Relationship Id="rId10" Type="http://schemas.openxmlformats.org/officeDocument/2006/relationships/image" Target="../media/image71.png"/><Relationship Id="rId9" Type="http://schemas.openxmlformats.org/officeDocument/2006/relationships/image" Target="../media/image43.png"/><Relationship Id="rId14" Type="http://schemas.openxmlformats.org/officeDocument/2006/relationships/hyperlink" Target="https://pixabay.com/en/penguin-tux-animal-sitting-bird-24998/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39.png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86.png"/><Relationship Id="rId12" Type="http://schemas.openxmlformats.org/officeDocument/2006/relationships/image" Target="../media/image7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2.xml"/><Relationship Id="rId6" Type="http://schemas.openxmlformats.org/officeDocument/2006/relationships/image" Target="../media/image610.png"/><Relationship Id="rId11" Type="http://schemas.openxmlformats.org/officeDocument/2006/relationships/image" Target="../media/image72.png"/><Relationship Id="rId10" Type="http://schemas.openxmlformats.org/officeDocument/2006/relationships/image" Target="../media/image71.png"/><Relationship Id="rId9" Type="http://schemas.openxmlformats.org/officeDocument/2006/relationships/image" Target="../media/image43.png"/><Relationship Id="rId14" Type="http://schemas.openxmlformats.org/officeDocument/2006/relationships/hyperlink" Target="https://pixabay.com/en/penguin-tux-animal-sitting-bird-24998/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39.png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85.png"/><Relationship Id="rId12" Type="http://schemas.openxmlformats.org/officeDocument/2006/relationships/image" Target="../media/image7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3.xml"/><Relationship Id="rId6" Type="http://schemas.openxmlformats.org/officeDocument/2006/relationships/image" Target="../media/image610.png"/><Relationship Id="rId11" Type="http://schemas.openxmlformats.org/officeDocument/2006/relationships/image" Target="../media/image72.png"/><Relationship Id="rId10" Type="http://schemas.openxmlformats.org/officeDocument/2006/relationships/image" Target="../media/image71.png"/><Relationship Id="rId9" Type="http://schemas.openxmlformats.org/officeDocument/2006/relationships/image" Target="../media/image43.png"/><Relationship Id="rId14" Type="http://schemas.openxmlformats.org/officeDocument/2006/relationships/hyperlink" Target="https://pixabay.com/en/penguin-tux-animal-sitting-bird-24998/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6.png"/><Relationship Id="rId18" Type="http://schemas.openxmlformats.org/officeDocument/2006/relationships/image" Target="../media/image69.png"/><Relationship Id="rId3" Type="http://schemas.openxmlformats.org/officeDocument/2006/relationships/notesSlide" Target="../notesSlides/notesSlide36.xml"/><Relationship Id="rId21" Type="http://schemas.openxmlformats.org/officeDocument/2006/relationships/image" Target="../media/image94.png"/><Relationship Id="rId7" Type="http://schemas.openxmlformats.org/officeDocument/2006/relationships/image" Target="../media/image87.png"/><Relationship Id="rId12" Type="http://schemas.openxmlformats.org/officeDocument/2006/relationships/image" Target="../media/image90.png"/><Relationship Id="rId17" Type="http://schemas.openxmlformats.org/officeDocument/2006/relationships/hyperlink" Target="https://pixabay.com/en/penguin-tux-animal-sitting-bird-24998/" TargetMode="Externa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39.png"/><Relationship Id="rId20" Type="http://schemas.openxmlformats.org/officeDocument/2006/relationships/image" Target="../media/image93.png"/><Relationship Id="rId1" Type="http://schemas.openxmlformats.org/officeDocument/2006/relationships/tags" Target="../tags/tag34.xml"/><Relationship Id="rId6" Type="http://schemas.openxmlformats.org/officeDocument/2006/relationships/image" Target="../media/image610.png"/><Relationship Id="rId11" Type="http://schemas.openxmlformats.org/officeDocument/2006/relationships/image" Target="../media/image89.png"/><Relationship Id="rId15" Type="http://schemas.openxmlformats.org/officeDocument/2006/relationships/image" Target="../media/image91.png"/><Relationship Id="rId23" Type="http://schemas.openxmlformats.org/officeDocument/2006/relationships/image" Target="../media/image96.png"/><Relationship Id="rId10" Type="http://schemas.openxmlformats.org/officeDocument/2006/relationships/image" Target="../media/image66.png"/><Relationship Id="rId19" Type="http://schemas.microsoft.com/office/2007/relationships/hdphoto" Target="../media/hdphoto1.wdp"/><Relationship Id="rId9" Type="http://schemas.openxmlformats.org/officeDocument/2006/relationships/image" Target="../media/image88.png"/><Relationship Id="rId14" Type="http://schemas.openxmlformats.org/officeDocument/2006/relationships/hyperlink" Target="http://www.publicdomainfiles.com/show_file.php?id=13920106812423" TargetMode="External"/><Relationship Id="rId22" Type="http://schemas.openxmlformats.org/officeDocument/2006/relationships/image" Target="../media/image9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6.png"/><Relationship Id="rId18" Type="http://schemas.microsoft.com/office/2007/relationships/hdphoto" Target="../media/hdphoto1.wdp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97.png"/><Relationship Id="rId12" Type="http://schemas.openxmlformats.org/officeDocument/2006/relationships/image" Target="../media/image101.png"/><Relationship Id="rId17" Type="http://schemas.openxmlformats.org/officeDocument/2006/relationships/image" Target="../media/image69.png"/><Relationship Id="rId2" Type="http://schemas.openxmlformats.org/officeDocument/2006/relationships/slideLayout" Target="../slideLayouts/slideLayout5.xml"/><Relationship Id="rId16" Type="http://schemas.openxmlformats.org/officeDocument/2006/relationships/hyperlink" Target="https://pixabay.com/en/penguin-tux-animal-sitting-bird-24998/" TargetMode="External"/><Relationship Id="rId20" Type="http://schemas.openxmlformats.org/officeDocument/2006/relationships/image" Target="../media/image103.png"/><Relationship Id="rId1" Type="http://schemas.openxmlformats.org/officeDocument/2006/relationships/tags" Target="../tags/tag35.xml"/><Relationship Id="rId6" Type="http://schemas.openxmlformats.org/officeDocument/2006/relationships/image" Target="../media/image610.png"/><Relationship Id="rId11" Type="http://schemas.openxmlformats.org/officeDocument/2006/relationships/image" Target="../media/image100.png"/><Relationship Id="rId15" Type="http://schemas.openxmlformats.org/officeDocument/2006/relationships/image" Target="../media/image39.png"/><Relationship Id="rId10" Type="http://schemas.openxmlformats.org/officeDocument/2006/relationships/image" Target="../media/image71.png"/><Relationship Id="rId19" Type="http://schemas.openxmlformats.org/officeDocument/2006/relationships/image" Target="../media/image102.png"/><Relationship Id="rId9" Type="http://schemas.openxmlformats.org/officeDocument/2006/relationships/image" Target="../media/image99.png"/><Relationship Id="rId14" Type="http://schemas.openxmlformats.org/officeDocument/2006/relationships/hyperlink" Target="http://www.publicdomainfiles.com/show_file.php?id=13920106812423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6.png"/><Relationship Id="rId18" Type="http://schemas.microsoft.com/office/2007/relationships/hdphoto" Target="../media/hdphoto1.wdp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104.png"/><Relationship Id="rId12" Type="http://schemas.openxmlformats.org/officeDocument/2006/relationships/image" Target="../media/image101.png"/><Relationship Id="rId17" Type="http://schemas.openxmlformats.org/officeDocument/2006/relationships/image" Target="../media/image69.png"/><Relationship Id="rId2" Type="http://schemas.openxmlformats.org/officeDocument/2006/relationships/slideLayout" Target="../slideLayouts/slideLayout5.xml"/><Relationship Id="rId16" Type="http://schemas.openxmlformats.org/officeDocument/2006/relationships/hyperlink" Target="https://pixabay.com/en/penguin-tux-animal-sitting-bird-24998/" TargetMode="External"/><Relationship Id="rId20" Type="http://schemas.openxmlformats.org/officeDocument/2006/relationships/image" Target="../media/image106.png"/><Relationship Id="rId1" Type="http://schemas.openxmlformats.org/officeDocument/2006/relationships/tags" Target="../tags/tag36.xml"/><Relationship Id="rId6" Type="http://schemas.openxmlformats.org/officeDocument/2006/relationships/image" Target="../media/image610.png"/><Relationship Id="rId11" Type="http://schemas.openxmlformats.org/officeDocument/2006/relationships/image" Target="../media/image100.png"/><Relationship Id="rId15" Type="http://schemas.openxmlformats.org/officeDocument/2006/relationships/image" Target="../media/image39.png"/><Relationship Id="rId10" Type="http://schemas.openxmlformats.org/officeDocument/2006/relationships/image" Target="../media/image71.png"/><Relationship Id="rId19" Type="http://schemas.openxmlformats.org/officeDocument/2006/relationships/image" Target="../media/image102.png"/><Relationship Id="rId9" Type="http://schemas.openxmlformats.org/officeDocument/2006/relationships/image" Target="../media/image99.png"/><Relationship Id="rId14" Type="http://schemas.openxmlformats.org/officeDocument/2006/relationships/hyperlink" Target="http://www.publicdomainfiles.com/show_file.php?id=13920106812423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6.png"/><Relationship Id="rId18" Type="http://schemas.microsoft.com/office/2007/relationships/hdphoto" Target="../media/hdphoto1.wdp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107.png"/><Relationship Id="rId12" Type="http://schemas.openxmlformats.org/officeDocument/2006/relationships/image" Target="../media/image101.png"/><Relationship Id="rId17" Type="http://schemas.openxmlformats.org/officeDocument/2006/relationships/image" Target="../media/image69.png"/><Relationship Id="rId2" Type="http://schemas.openxmlformats.org/officeDocument/2006/relationships/slideLayout" Target="../slideLayouts/slideLayout5.xml"/><Relationship Id="rId16" Type="http://schemas.openxmlformats.org/officeDocument/2006/relationships/hyperlink" Target="https://pixabay.com/en/penguin-tux-animal-sitting-bird-24998/" TargetMode="External"/><Relationship Id="rId20" Type="http://schemas.openxmlformats.org/officeDocument/2006/relationships/image" Target="../media/image103.png"/><Relationship Id="rId1" Type="http://schemas.openxmlformats.org/officeDocument/2006/relationships/tags" Target="../tags/tag37.xml"/><Relationship Id="rId6" Type="http://schemas.openxmlformats.org/officeDocument/2006/relationships/image" Target="../media/image610.png"/><Relationship Id="rId11" Type="http://schemas.openxmlformats.org/officeDocument/2006/relationships/image" Target="../media/image100.png"/><Relationship Id="rId15" Type="http://schemas.openxmlformats.org/officeDocument/2006/relationships/image" Target="../media/image39.png"/><Relationship Id="rId10" Type="http://schemas.openxmlformats.org/officeDocument/2006/relationships/image" Target="../media/image78.png"/><Relationship Id="rId19" Type="http://schemas.openxmlformats.org/officeDocument/2006/relationships/image" Target="../media/image102.png"/><Relationship Id="rId9" Type="http://schemas.openxmlformats.org/officeDocument/2006/relationships/image" Target="../media/image99.png"/><Relationship Id="rId14" Type="http://schemas.openxmlformats.org/officeDocument/2006/relationships/hyperlink" Target="http://www.publicdomainfiles.com/show_file.php?id=13920106812423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12" Type="http://schemas.openxmlformats.org/officeDocument/2006/relationships/image" Target="../media/image12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610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6.png"/><Relationship Id="rId18" Type="http://schemas.microsoft.com/office/2007/relationships/hdphoto" Target="../media/hdphoto1.wdp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109.png"/><Relationship Id="rId12" Type="http://schemas.openxmlformats.org/officeDocument/2006/relationships/image" Target="../media/image101.png"/><Relationship Id="rId17" Type="http://schemas.openxmlformats.org/officeDocument/2006/relationships/image" Target="../media/image69.png"/><Relationship Id="rId2" Type="http://schemas.openxmlformats.org/officeDocument/2006/relationships/slideLayout" Target="../slideLayouts/slideLayout5.xml"/><Relationship Id="rId16" Type="http://schemas.openxmlformats.org/officeDocument/2006/relationships/hyperlink" Target="https://pixabay.com/en/penguin-tux-animal-sitting-bird-24998/" TargetMode="External"/><Relationship Id="rId20" Type="http://schemas.openxmlformats.org/officeDocument/2006/relationships/image" Target="../media/image103.png"/><Relationship Id="rId1" Type="http://schemas.openxmlformats.org/officeDocument/2006/relationships/tags" Target="../tags/tag38.xml"/><Relationship Id="rId6" Type="http://schemas.openxmlformats.org/officeDocument/2006/relationships/image" Target="../media/image610.png"/><Relationship Id="rId11" Type="http://schemas.openxmlformats.org/officeDocument/2006/relationships/image" Target="../media/image100.png"/><Relationship Id="rId15" Type="http://schemas.openxmlformats.org/officeDocument/2006/relationships/image" Target="../media/image39.png"/><Relationship Id="rId10" Type="http://schemas.openxmlformats.org/officeDocument/2006/relationships/image" Target="../media/image71.png"/><Relationship Id="rId19" Type="http://schemas.openxmlformats.org/officeDocument/2006/relationships/image" Target="../media/image111.png"/><Relationship Id="rId9" Type="http://schemas.openxmlformats.org/officeDocument/2006/relationships/image" Target="../media/image99.png"/><Relationship Id="rId14" Type="http://schemas.openxmlformats.org/officeDocument/2006/relationships/hyperlink" Target="http://www.publicdomainfiles.com/show_file.php?id=13920106812423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6.png"/><Relationship Id="rId18" Type="http://schemas.microsoft.com/office/2007/relationships/hdphoto" Target="../media/hdphoto1.wdp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112.png"/><Relationship Id="rId12" Type="http://schemas.openxmlformats.org/officeDocument/2006/relationships/image" Target="../media/image101.png"/><Relationship Id="rId17" Type="http://schemas.openxmlformats.org/officeDocument/2006/relationships/image" Target="../media/image69.png"/><Relationship Id="rId2" Type="http://schemas.openxmlformats.org/officeDocument/2006/relationships/slideLayout" Target="../slideLayouts/slideLayout5.xml"/><Relationship Id="rId16" Type="http://schemas.openxmlformats.org/officeDocument/2006/relationships/hyperlink" Target="https://pixabay.com/en/penguin-tux-animal-sitting-bird-24998/" TargetMode="External"/><Relationship Id="rId20" Type="http://schemas.openxmlformats.org/officeDocument/2006/relationships/image" Target="../media/image103.png"/><Relationship Id="rId1" Type="http://schemas.openxmlformats.org/officeDocument/2006/relationships/tags" Target="../tags/tag39.xml"/><Relationship Id="rId6" Type="http://schemas.openxmlformats.org/officeDocument/2006/relationships/image" Target="../media/image610.png"/><Relationship Id="rId11" Type="http://schemas.openxmlformats.org/officeDocument/2006/relationships/image" Target="../media/image100.png"/><Relationship Id="rId15" Type="http://schemas.openxmlformats.org/officeDocument/2006/relationships/image" Target="../media/image39.png"/><Relationship Id="rId10" Type="http://schemas.openxmlformats.org/officeDocument/2006/relationships/image" Target="../media/image71.png"/><Relationship Id="rId19" Type="http://schemas.openxmlformats.org/officeDocument/2006/relationships/image" Target="../media/image102.png"/><Relationship Id="rId9" Type="http://schemas.openxmlformats.org/officeDocument/2006/relationships/image" Target="../media/image99.png"/><Relationship Id="rId14" Type="http://schemas.openxmlformats.org/officeDocument/2006/relationships/hyperlink" Target="http://www.publicdomainfiles.com/show_file.php?id=13920106812423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6.png"/><Relationship Id="rId18" Type="http://schemas.microsoft.com/office/2007/relationships/hdphoto" Target="../media/hdphoto1.wdp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114.png"/><Relationship Id="rId12" Type="http://schemas.openxmlformats.org/officeDocument/2006/relationships/image" Target="../media/image101.png"/><Relationship Id="rId17" Type="http://schemas.openxmlformats.org/officeDocument/2006/relationships/image" Target="../media/image69.png"/><Relationship Id="rId2" Type="http://schemas.openxmlformats.org/officeDocument/2006/relationships/slideLayout" Target="../slideLayouts/slideLayout5.xml"/><Relationship Id="rId16" Type="http://schemas.openxmlformats.org/officeDocument/2006/relationships/hyperlink" Target="https://pixabay.com/en/penguin-tux-animal-sitting-bird-24998/" TargetMode="External"/><Relationship Id="rId20" Type="http://schemas.openxmlformats.org/officeDocument/2006/relationships/image" Target="../media/image103.png"/><Relationship Id="rId1" Type="http://schemas.openxmlformats.org/officeDocument/2006/relationships/tags" Target="../tags/tag40.xml"/><Relationship Id="rId6" Type="http://schemas.openxmlformats.org/officeDocument/2006/relationships/image" Target="../media/image610.png"/><Relationship Id="rId11" Type="http://schemas.openxmlformats.org/officeDocument/2006/relationships/image" Target="../media/image100.png"/><Relationship Id="rId15" Type="http://schemas.openxmlformats.org/officeDocument/2006/relationships/image" Target="../media/image39.png"/><Relationship Id="rId10" Type="http://schemas.openxmlformats.org/officeDocument/2006/relationships/image" Target="../media/image71.png"/><Relationship Id="rId19" Type="http://schemas.openxmlformats.org/officeDocument/2006/relationships/image" Target="../media/image102.png"/><Relationship Id="rId9" Type="http://schemas.openxmlformats.org/officeDocument/2006/relationships/image" Target="../media/image99.png"/><Relationship Id="rId14" Type="http://schemas.openxmlformats.org/officeDocument/2006/relationships/hyperlink" Target="http://www.publicdomainfiles.com/show_file.php?id=13920106812423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6.png"/><Relationship Id="rId18" Type="http://schemas.microsoft.com/office/2007/relationships/hdphoto" Target="../media/hdphoto1.wdp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116.png"/><Relationship Id="rId12" Type="http://schemas.openxmlformats.org/officeDocument/2006/relationships/image" Target="../media/image101.png"/><Relationship Id="rId17" Type="http://schemas.openxmlformats.org/officeDocument/2006/relationships/image" Target="../media/image69.png"/><Relationship Id="rId2" Type="http://schemas.openxmlformats.org/officeDocument/2006/relationships/slideLayout" Target="../slideLayouts/slideLayout5.xml"/><Relationship Id="rId16" Type="http://schemas.openxmlformats.org/officeDocument/2006/relationships/hyperlink" Target="https://pixabay.com/en/penguin-tux-animal-sitting-bird-24998/" TargetMode="External"/><Relationship Id="rId20" Type="http://schemas.openxmlformats.org/officeDocument/2006/relationships/image" Target="../media/image103.png"/><Relationship Id="rId1" Type="http://schemas.openxmlformats.org/officeDocument/2006/relationships/tags" Target="../tags/tag41.xml"/><Relationship Id="rId6" Type="http://schemas.openxmlformats.org/officeDocument/2006/relationships/image" Target="../media/image610.png"/><Relationship Id="rId11" Type="http://schemas.openxmlformats.org/officeDocument/2006/relationships/image" Target="../media/image100.png"/><Relationship Id="rId15" Type="http://schemas.openxmlformats.org/officeDocument/2006/relationships/image" Target="../media/image39.png"/><Relationship Id="rId10" Type="http://schemas.openxmlformats.org/officeDocument/2006/relationships/image" Target="../media/image71.png"/><Relationship Id="rId19" Type="http://schemas.openxmlformats.org/officeDocument/2006/relationships/image" Target="../media/image102.png"/><Relationship Id="rId9" Type="http://schemas.openxmlformats.org/officeDocument/2006/relationships/image" Target="../media/image99.png"/><Relationship Id="rId14" Type="http://schemas.openxmlformats.org/officeDocument/2006/relationships/hyperlink" Target="http://www.publicdomainfiles.com/show_file.php?id=13920106812423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6.png"/><Relationship Id="rId18" Type="http://schemas.microsoft.com/office/2007/relationships/hdphoto" Target="../media/hdphoto1.wdp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117.png"/><Relationship Id="rId12" Type="http://schemas.openxmlformats.org/officeDocument/2006/relationships/image" Target="../media/image101.png"/><Relationship Id="rId17" Type="http://schemas.openxmlformats.org/officeDocument/2006/relationships/image" Target="../media/image69.png"/><Relationship Id="rId2" Type="http://schemas.openxmlformats.org/officeDocument/2006/relationships/slideLayout" Target="../slideLayouts/slideLayout5.xml"/><Relationship Id="rId16" Type="http://schemas.openxmlformats.org/officeDocument/2006/relationships/hyperlink" Target="https://pixabay.com/en/penguin-tux-animal-sitting-bird-24998/" TargetMode="External"/><Relationship Id="rId20" Type="http://schemas.openxmlformats.org/officeDocument/2006/relationships/image" Target="../media/image103.png"/><Relationship Id="rId1" Type="http://schemas.openxmlformats.org/officeDocument/2006/relationships/tags" Target="../tags/tag42.xml"/><Relationship Id="rId6" Type="http://schemas.openxmlformats.org/officeDocument/2006/relationships/image" Target="../media/image610.png"/><Relationship Id="rId11" Type="http://schemas.openxmlformats.org/officeDocument/2006/relationships/image" Target="../media/image100.png"/><Relationship Id="rId15" Type="http://schemas.openxmlformats.org/officeDocument/2006/relationships/image" Target="../media/image39.png"/><Relationship Id="rId10" Type="http://schemas.openxmlformats.org/officeDocument/2006/relationships/image" Target="../media/image71.png"/><Relationship Id="rId19" Type="http://schemas.openxmlformats.org/officeDocument/2006/relationships/image" Target="../media/image102.png"/><Relationship Id="rId9" Type="http://schemas.openxmlformats.org/officeDocument/2006/relationships/image" Target="../media/image99.png"/><Relationship Id="rId14" Type="http://schemas.openxmlformats.org/officeDocument/2006/relationships/hyperlink" Target="http://www.publicdomainfiles.com/show_file.php?id=13920106812423" TargetMode="Externa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6.png"/><Relationship Id="rId18" Type="http://schemas.microsoft.com/office/2007/relationships/hdphoto" Target="../media/hdphoto1.wdp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118.png"/><Relationship Id="rId12" Type="http://schemas.openxmlformats.org/officeDocument/2006/relationships/image" Target="../media/image101.png"/><Relationship Id="rId17" Type="http://schemas.openxmlformats.org/officeDocument/2006/relationships/image" Target="../media/image69.png"/><Relationship Id="rId2" Type="http://schemas.openxmlformats.org/officeDocument/2006/relationships/slideLayout" Target="../slideLayouts/slideLayout5.xml"/><Relationship Id="rId16" Type="http://schemas.openxmlformats.org/officeDocument/2006/relationships/hyperlink" Target="https://pixabay.com/en/penguin-tux-animal-sitting-bird-24998/" TargetMode="External"/><Relationship Id="rId20" Type="http://schemas.openxmlformats.org/officeDocument/2006/relationships/image" Target="../media/image103.png"/><Relationship Id="rId1" Type="http://schemas.openxmlformats.org/officeDocument/2006/relationships/tags" Target="../tags/tag43.xml"/><Relationship Id="rId6" Type="http://schemas.openxmlformats.org/officeDocument/2006/relationships/image" Target="../media/image610.png"/><Relationship Id="rId11" Type="http://schemas.openxmlformats.org/officeDocument/2006/relationships/image" Target="../media/image100.png"/><Relationship Id="rId15" Type="http://schemas.openxmlformats.org/officeDocument/2006/relationships/image" Target="../media/image39.png"/><Relationship Id="rId10" Type="http://schemas.openxmlformats.org/officeDocument/2006/relationships/image" Target="../media/image71.png"/><Relationship Id="rId19" Type="http://schemas.openxmlformats.org/officeDocument/2006/relationships/image" Target="../media/image102.png"/><Relationship Id="rId9" Type="http://schemas.openxmlformats.org/officeDocument/2006/relationships/image" Target="../media/image99.png"/><Relationship Id="rId14" Type="http://schemas.openxmlformats.org/officeDocument/2006/relationships/hyperlink" Target="http://www.publicdomainfiles.com/show_file.php?id=13920106812423" TargetMode="Externa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6.png"/><Relationship Id="rId18" Type="http://schemas.microsoft.com/office/2007/relationships/hdphoto" Target="../media/hdphoto1.wdp"/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119.png"/><Relationship Id="rId12" Type="http://schemas.openxmlformats.org/officeDocument/2006/relationships/image" Target="../media/image101.png"/><Relationship Id="rId17" Type="http://schemas.openxmlformats.org/officeDocument/2006/relationships/image" Target="../media/image69.png"/><Relationship Id="rId2" Type="http://schemas.openxmlformats.org/officeDocument/2006/relationships/slideLayout" Target="../slideLayouts/slideLayout5.xml"/><Relationship Id="rId16" Type="http://schemas.openxmlformats.org/officeDocument/2006/relationships/hyperlink" Target="https://pixabay.com/en/penguin-tux-animal-sitting-bird-24998/" TargetMode="External"/><Relationship Id="rId20" Type="http://schemas.openxmlformats.org/officeDocument/2006/relationships/image" Target="../media/image103.png"/><Relationship Id="rId1" Type="http://schemas.openxmlformats.org/officeDocument/2006/relationships/tags" Target="../tags/tag44.xml"/><Relationship Id="rId6" Type="http://schemas.openxmlformats.org/officeDocument/2006/relationships/image" Target="../media/image610.png"/><Relationship Id="rId11" Type="http://schemas.openxmlformats.org/officeDocument/2006/relationships/image" Target="../media/image100.png"/><Relationship Id="rId15" Type="http://schemas.openxmlformats.org/officeDocument/2006/relationships/image" Target="../media/image39.png"/><Relationship Id="rId10" Type="http://schemas.openxmlformats.org/officeDocument/2006/relationships/image" Target="../media/image71.png"/><Relationship Id="rId19" Type="http://schemas.openxmlformats.org/officeDocument/2006/relationships/image" Target="../media/image102.png"/><Relationship Id="rId9" Type="http://schemas.openxmlformats.org/officeDocument/2006/relationships/image" Target="../media/image99.png"/><Relationship Id="rId14" Type="http://schemas.openxmlformats.org/officeDocument/2006/relationships/hyperlink" Target="http://www.publicdomainfiles.com/show_file.php?id=13920106812423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6.png"/><Relationship Id="rId18" Type="http://schemas.microsoft.com/office/2007/relationships/hdphoto" Target="../media/hdphoto1.wdp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121.png"/><Relationship Id="rId12" Type="http://schemas.openxmlformats.org/officeDocument/2006/relationships/image" Target="../media/image101.png"/><Relationship Id="rId17" Type="http://schemas.openxmlformats.org/officeDocument/2006/relationships/image" Target="../media/image69.png"/><Relationship Id="rId2" Type="http://schemas.openxmlformats.org/officeDocument/2006/relationships/slideLayout" Target="../slideLayouts/slideLayout5.xml"/><Relationship Id="rId16" Type="http://schemas.openxmlformats.org/officeDocument/2006/relationships/hyperlink" Target="https://pixabay.com/en/penguin-tux-animal-sitting-bird-24998/" TargetMode="External"/><Relationship Id="rId20" Type="http://schemas.openxmlformats.org/officeDocument/2006/relationships/image" Target="../media/image103.png"/><Relationship Id="rId1" Type="http://schemas.openxmlformats.org/officeDocument/2006/relationships/tags" Target="../tags/tag45.xml"/><Relationship Id="rId6" Type="http://schemas.openxmlformats.org/officeDocument/2006/relationships/image" Target="../media/image610.png"/><Relationship Id="rId11" Type="http://schemas.openxmlformats.org/officeDocument/2006/relationships/image" Target="../media/image100.png"/><Relationship Id="rId15" Type="http://schemas.openxmlformats.org/officeDocument/2006/relationships/image" Target="../media/image39.png"/><Relationship Id="rId10" Type="http://schemas.openxmlformats.org/officeDocument/2006/relationships/image" Target="../media/image71.png"/><Relationship Id="rId19" Type="http://schemas.openxmlformats.org/officeDocument/2006/relationships/image" Target="../media/image102.png"/><Relationship Id="rId9" Type="http://schemas.openxmlformats.org/officeDocument/2006/relationships/image" Target="../media/image99.png"/><Relationship Id="rId14" Type="http://schemas.openxmlformats.org/officeDocument/2006/relationships/hyperlink" Target="http://www.publicdomainfiles.com/show_file.php?id=13920106812423" TargetMode="Externa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6.png"/><Relationship Id="rId18" Type="http://schemas.microsoft.com/office/2007/relationships/hdphoto" Target="../media/hdphoto1.wdp"/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122.png"/><Relationship Id="rId12" Type="http://schemas.openxmlformats.org/officeDocument/2006/relationships/image" Target="../media/image101.png"/><Relationship Id="rId17" Type="http://schemas.openxmlformats.org/officeDocument/2006/relationships/image" Target="../media/image69.png"/><Relationship Id="rId2" Type="http://schemas.openxmlformats.org/officeDocument/2006/relationships/slideLayout" Target="../slideLayouts/slideLayout5.xml"/><Relationship Id="rId16" Type="http://schemas.openxmlformats.org/officeDocument/2006/relationships/hyperlink" Target="https://pixabay.com/en/penguin-tux-animal-sitting-bird-24998/" TargetMode="External"/><Relationship Id="rId20" Type="http://schemas.openxmlformats.org/officeDocument/2006/relationships/image" Target="../media/image103.png"/><Relationship Id="rId1" Type="http://schemas.openxmlformats.org/officeDocument/2006/relationships/tags" Target="../tags/tag46.xml"/><Relationship Id="rId6" Type="http://schemas.openxmlformats.org/officeDocument/2006/relationships/image" Target="../media/image610.png"/><Relationship Id="rId11" Type="http://schemas.openxmlformats.org/officeDocument/2006/relationships/image" Target="../media/image100.png"/><Relationship Id="rId15" Type="http://schemas.openxmlformats.org/officeDocument/2006/relationships/image" Target="../media/image39.png"/><Relationship Id="rId10" Type="http://schemas.openxmlformats.org/officeDocument/2006/relationships/image" Target="../media/image71.png"/><Relationship Id="rId19" Type="http://schemas.openxmlformats.org/officeDocument/2006/relationships/image" Target="../media/image102.png"/><Relationship Id="rId9" Type="http://schemas.openxmlformats.org/officeDocument/2006/relationships/image" Target="../media/image99.png"/><Relationship Id="rId14" Type="http://schemas.openxmlformats.org/officeDocument/2006/relationships/hyperlink" Target="http://www.publicdomainfiles.com/show_file.php?id=13920106812423" TargetMode="Externa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6.png"/><Relationship Id="rId18" Type="http://schemas.microsoft.com/office/2007/relationships/hdphoto" Target="../media/hdphoto1.wdp"/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123.png"/><Relationship Id="rId12" Type="http://schemas.openxmlformats.org/officeDocument/2006/relationships/image" Target="../media/image101.png"/><Relationship Id="rId17" Type="http://schemas.openxmlformats.org/officeDocument/2006/relationships/image" Target="../media/image69.png"/><Relationship Id="rId2" Type="http://schemas.openxmlformats.org/officeDocument/2006/relationships/slideLayout" Target="../slideLayouts/slideLayout5.xml"/><Relationship Id="rId16" Type="http://schemas.openxmlformats.org/officeDocument/2006/relationships/hyperlink" Target="https://pixabay.com/en/penguin-tux-animal-sitting-bird-24998/" TargetMode="External"/><Relationship Id="rId20" Type="http://schemas.openxmlformats.org/officeDocument/2006/relationships/image" Target="../media/image103.png"/><Relationship Id="rId1" Type="http://schemas.openxmlformats.org/officeDocument/2006/relationships/tags" Target="../tags/tag47.xml"/><Relationship Id="rId6" Type="http://schemas.openxmlformats.org/officeDocument/2006/relationships/image" Target="../media/image610.png"/><Relationship Id="rId11" Type="http://schemas.openxmlformats.org/officeDocument/2006/relationships/image" Target="../media/image100.png"/><Relationship Id="rId15" Type="http://schemas.openxmlformats.org/officeDocument/2006/relationships/image" Target="../media/image39.png"/><Relationship Id="rId10" Type="http://schemas.openxmlformats.org/officeDocument/2006/relationships/image" Target="../media/image71.png"/><Relationship Id="rId19" Type="http://schemas.openxmlformats.org/officeDocument/2006/relationships/image" Target="../media/image102.png"/><Relationship Id="rId9" Type="http://schemas.openxmlformats.org/officeDocument/2006/relationships/image" Target="../media/image99.png"/><Relationship Id="rId14" Type="http://schemas.openxmlformats.org/officeDocument/2006/relationships/hyperlink" Target="http://www.publicdomainfiles.com/show_file.php?id=13920106812423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12" Type="http://schemas.openxmlformats.org/officeDocument/2006/relationships/image" Target="../media/image140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8.png"/><Relationship Id="rId1" Type="http://schemas.openxmlformats.org/officeDocument/2006/relationships/tags" Target="../tags/tag3.xml"/><Relationship Id="rId6" Type="http://schemas.openxmlformats.org/officeDocument/2006/relationships/image" Target="../media/image610.png"/><Relationship Id="rId11" Type="http://schemas.openxmlformats.org/officeDocument/2006/relationships/image" Target="../media/image11.png"/><Relationship Id="rId15" Type="http://schemas.openxmlformats.org/officeDocument/2006/relationships/image" Target="../media/image17.png"/><Relationship Id="rId10" Type="http://schemas.openxmlformats.org/officeDocument/2006/relationships/image" Target="../media/image10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6.png"/><Relationship Id="rId18" Type="http://schemas.microsoft.com/office/2007/relationships/hdphoto" Target="../media/hdphoto1.wdp"/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124.png"/><Relationship Id="rId12" Type="http://schemas.openxmlformats.org/officeDocument/2006/relationships/image" Target="../media/image101.png"/><Relationship Id="rId17" Type="http://schemas.openxmlformats.org/officeDocument/2006/relationships/image" Target="../media/image69.png"/><Relationship Id="rId2" Type="http://schemas.openxmlformats.org/officeDocument/2006/relationships/slideLayout" Target="../slideLayouts/slideLayout5.xml"/><Relationship Id="rId16" Type="http://schemas.openxmlformats.org/officeDocument/2006/relationships/hyperlink" Target="https://pixabay.com/en/penguin-tux-animal-sitting-bird-24998/" TargetMode="External"/><Relationship Id="rId20" Type="http://schemas.openxmlformats.org/officeDocument/2006/relationships/image" Target="../media/image103.png"/><Relationship Id="rId1" Type="http://schemas.openxmlformats.org/officeDocument/2006/relationships/tags" Target="../tags/tag48.xml"/><Relationship Id="rId6" Type="http://schemas.openxmlformats.org/officeDocument/2006/relationships/image" Target="../media/image610.png"/><Relationship Id="rId11" Type="http://schemas.openxmlformats.org/officeDocument/2006/relationships/image" Target="../media/image100.png"/><Relationship Id="rId15" Type="http://schemas.openxmlformats.org/officeDocument/2006/relationships/image" Target="../media/image39.png"/><Relationship Id="rId10" Type="http://schemas.openxmlformats.org/officeDocument/2006/relationships/image" Target="../media/image71.png"/><Relationship Id="rId19" Type="http://schemas.openxmlformats.org/officeDocument/2006/relationships/image" Target="../media/image102.png"/><Relationship Id="rId9" Type="http://schemas.openxmlformats.org/officeDocument/2006/relationships/image" Target="../media/image99.png"/><Relationship Id="rId14" Type="http://schemas.openxmlformats.org/officeDocument/2006/relationships/hyperlink" Target="http://www.publicdomainfiles.com/show_file.php?id=13920106812423" TargetMode="Externa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6.png"/><Relationship Id="rId18" Type="http://schemas.microsoft.com/office/2007/relationships/hdphoto" Target="../media/hdphoto1.wdp"/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125.png"/><Relationship Id="rId12" Type="http://schemas.openxmlformats.org/officeDocument/2006/relationships/image" Target="../media/image101.png"/><Relationship Id="rId17" Type="http://schemas.openxmlformats.org/officeDocument/2006/relationships/image" Target="../media/image69.png"/><Relationship Id="rId2" Type="http://schemas.openxmlformats.org/officeDocument/2006/relationships/slideLayout" Target="../slideLayouts/slideLayout5.xml"/><Relationship Id="rId16" Type="http://schemas.openxmlformats.org/officeDocument/2006/relationships/hyperlink" Target="https://pixabay.com/en/penguin-tux-animal-sitting-bird-24998/" TargetMode="External"/><Relationship Id="rId20" Type="http://schemas.openxmlformats.org/officeDocument/2006/relationships/image" Target="../media/image103.png"/><Relationship Id="rId1" Type="http://schemas.openxmlformats.org/officeDocument/2006/relationships/tags" Target="../tags/tag49.xml"/><Relationship Id="rId6" Type="http://schemas.openxmlformats.org/officeDocument/2006/relationships/image" Target="../media/image610.png"/><Relationship Id="rId11" Type="http://schemas.openxmlformats.org/officeDocument/2006/relationships/image" Target="../media/image100.png"/><Relationship Id="rId15" Type="http://schemas.openxmlformats.org/officeDocument/2006/relationships/image" Target="../media/image39.png"/><Relationship Id="rId10" Type="http://schemas.openxmlformats.org/officeDocument/2006/relationships/image" Target="../media/image71.png"/><Relationship Id="rId19" Type="http://schemas.openxmlformats.org/officeDocument/2006/relationships/image" Target="../media/image102.png"/><Relationship Id="rId9" Type="http://schemas.openxmlformats.org/officeDocument/2006/relationships/image" Target="../media/image99.png"/><Relationship Id="rId14" Type="http://schemas.openxmlformats.org/officeDocument/2006/relationships/hyperlink" Target="http://www.publicdomainfiles.com/show_file.php?id=13920106812423" TargetMode="Externa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6.png"/><Relationship Id="rId18" Type="http://schemas.microsoft.com/office/2007/relationships/hdphoto" Target="../media/hdphoto1.wdp"/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124.png"/><Relationship Id="rId12" Type="http://schemas.openxmlformats.org/officeDocument/2006/relationships/image" Target="../media/image101.png"/><Relationship Id="rId17" Type="http://schemas.openxmlformats.org/officeDocument/2006/relationships/image" Target="../media/image69.png"/><Relationship Id="rId2" Type="http://schemas.openxmlformats.org/officeDocument/2006/relationships/slideLayout" Target="../slideLayouts/slideLayout5.xml"/><Relationship Id="rId16" Type="http://schemas.openxmlformats.org/officeDocument/2006/relationships/hyperlink" Target="https://pixabay.com/en/penguin-tux-animal-sitting-bird-24998/" TargetMode="External"/><Relationship Id="rId20" Type="http://schemas.openxmlformats.org/officeDocument/2006/relationships/image" Target="../media/image103.png"/><Relationship Id="rId1" Type="http://schemas.openxmlformats.org/officeDocument/2006/relationships/tags" Target="../tags/tag50.xml"/><Relationship Id="rId6" Type="http://schemas.openxmlformats.org/officeDocument/2006/relationships/image" Target="../media/image610.png"/><Relationship Id="rId11" Type="http://schemas.openxmlformats.org/officeDocument/2006/relationships/image" Target="../media/image100.png"/><Relationship Id="rId15" Type="http://schemas.openxmlformats.org/officeDocument/2006/relationships/image" Target="../media/image39.png"/><Relationship Id="rId10" Type="http://schemas.openxmlformats.org/officeDocument/2006/relationships/image" Target="../media/image71.png"/><Relationship Id="rId19" Type="http://schemas.openxmlformats.org/officeDocument/2006/relationships/image" Target="../media/image102.png"/><Relationship Id="rId9" Type="http://schemas.openxmlformats.org/officeDocument/2006/relationships/image" Target="../media/image99.png"/><Relationship Id="rId14" Type="http://schemas.openxmlformats.org/officeDocument/2006/relationships/hyperlink" Target="http://www.publicdomainfiles.com/show_file.php?id=13920106812423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11" Type="http://schemas.openxmlformats.org/officeDocument/2006/relationships/image" Target="../media/image25.png"/><Relationship Id="rId10" Type="http://schemas.openxmlformats.org/officeDocument/2006/relationships/image" Target="../media/image24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" y="1136469"/>
            <a:ext cx="6189360" cy="5280379"/>
          </a:xfrm>
          <a:solidFill>
            <a:schemeClr val="bg1"/>
          </a:solidFill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AS</a:t>
            </a:r>
            <a:endParaRPr lang="ru-RU" sz="45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6969854" y="2693296"/>
            <a:ext cx="5382095" cy="1827069"/>
          </a:xfrm>
        </p:spPr>
        <p:txBody>
          <a:bodyPr>
            <a:normAutofit/>
          </a:bodyPr>
          <a:lstStyle/>
          <a:p>
            <a:r>
              <a:rPr lang="en-GB" sz="3700" dirty="0"/>
              <a:t>Constant Acceleration</a:t>
            </a:r>
            <a:endParaRPr lang="ru-RU" sz="3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720000">
            <a:off x="7868440" y="5121246"/>
            <a:ext cx="4292377" cy="858767"/>
          </a:xfrm>
        </p:spPr>
        <p:txBody>
          <a:bodyPr>
            <a:noAutofit/>
          </a:bodyPr>
          <a:lstStyle/>
          <a:p>
            <a:r>
              <a:rPr lang="fr-FR" sz="2400" dirty="0"/>
              <a:t>CONSTANT ACCELERATION FORMULAE PART 2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9752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95"/>
    </mc:Choice>
    <mc:Fallback xmlns="">
      <p:transition spd="slow" advTm="469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146481" y="882755"/>
            <a:ext cx="4502445" cy="1042492"/>
          </a:xfrm>
        </p:spPr>
        <p:txBody>
          <a:bodyPr>
            <a:normAutofit fontScale="90000"/>
          </a:bodyPr>
          <a:lstStyle/>
          <a:p>
            <a:r>
              <a:rPr lang="en-GB" sz="3500" dirty="0"/>
              <a:t>Constant Acceleration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CONSTANT ACCELERATION FORMULAE PART 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following letters are used for an object moving in a straight line with constant acceleration: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displacement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initial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acceleration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time taken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  <a:blipFill>
                <a:blip r:embed="rId6"/>
                <a:stretch>
                  <a:fillRect l="-1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6"/>
          <p:cNvSpPr>
            <a:spLocks noGrp="1"/>
          </p:cNvSpPr>
          <p:nvPr>
            <p:ph type="body" idx="13"/>
          </p:nvPr>
        </p:nvSpPr>
        <p:spPr>
          <a:xfrm>
            <a:off x="303783" y="2024174"/>
            <a:ext cx="4529605" cy="600075"/>
          </a:xfrm>
        </p:spPr>
        <p:txBody>
          <a:bodyPr>
            <a:normAutofit/>
          </a:bodyPr>
          <a:lstStyle/>
          <a:p>
            <a:r>
              <a:rPr lang="en-GB" sz="2400" dirty="0"/>
              <a:t>Standard Notation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idx="13"/>
          </p:nvPr>
        </p:nvSpPr>
        <p:spPr>
          <a:xfrm>
            <a:off x="5346416" y="1079635"/>
            <a:ext cx="5590525" cy="600075"/>
          </a:xfrm>
        </p:spPr>
        <p:txBody>
          <a:bodyPr>
            <a:normAutofit/>
          </a:bodyPr>
          <a:lstStyle/>
          <a:p>
            <a:r>
              <a:rPr lang="en-GB" sz="2400" dirty="0"/>
              <a:t>Deriving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7"/>
              <p:cNvSpPr txBox="1">
                <a:spLocks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b="1" dirty="0">
                    <a:solidFill>
                      <a:srgbClr val="FF0000"/>
                    </a:solidFill>
                  </a:rPr>
                  <a:t>FORMULAE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𝒂𝒕</m:t>
                    </m:r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  <a:endParaRPr lang="en-GB" sz="2000" b="1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num>
                          <m:den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𝒂𝒔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𝒖𝒕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𝒗𝒕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6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blipFill>
                <a:blip r:embed="rId7"/>
                <a:stretch>
                  <a:fillRect l="-119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491388" y="4114402"/>
            <a:ext cx="342000" cy="369332"/>
            <a:chOff x="4877315" y="2300968"/>
            <a:chExt cx="342000" cy="369332"/>
          </a:xfrm>
        </p:grpSpPr>
        <p:sp>
          <p:nvSpPr>
            <p:cNvPr id="51" name="Oval 50"/>
            <p:cNvSpPr/>
            <p:nvPr/>
          </p:nvSpPr>
          <p:spPr>
            <a:xfrm>
              <a:off x="4877315" y="2324211"/>
              <a:ext cx="342000" cy="34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899997" y="2300968"/>
              <a:ext cx="3193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716664" y="5746693"/>
            <a:ext cx="342000" cy="369332"/>
            <a:chOff x="4877315" y="2300968"/>
            <a:chExt cx="342000" cy="369332"/>
          </a:xfrm>
        </p:grpSpPr>
        <p:sp>
          <p:nvSpPr>
            <p:cNvPr id="54" name="Oval 53"/>
            <p:cNvSpPr/>
            <p:nvPr/>
          </p:nvSpPr>
          <p:spPr>
            <a:xfrm>
              <a:off x="4877315" y="2324211"/>
              <a:ext cx="342000" cy="34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899997" y="2300968"/>
              <a:ext cx="3193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7">
                <a:extLst>
                  <a:ext uri="{FF2B5EF4-FFF2-40B4-BE49-F238E27FC236}">
                    <a16:creationId xmlns:a16="http://schemas.microsoft.com/office/drawing/2014/main" id="{49042E01-998E-460A-8833-4BD9EE5117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20845" y="1613529"/>
                <a:ext cx="6488533" cy="47930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Rearranging equation       gives:</a:t>
                </a:r>
                <a:br>
                  <a:rPr lang="en-GB" sz="2100" dirty="0">
                    <a:solidFill>
                      <a:srgbClr val="0000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2100" b="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𝑎𝑡</m:t>
                      </m:r>
                    </m:oMath>
                  </m:oMathPara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Substituting this in Equation       gives:</a:t>
                </a:r>
                <a:br>
                  <a:rPr lang="en-GB" sz="2100" dirty="0">
                    <a:solidFill>
                      <a:srgbClr val="0000FF"/>
                    </a:solidFill>
                  </a:rPr>
                </a:b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𝑎𝑡</m:t>
                          </m:r>
                        </m:e>
                      </m:d>
                      <m:r>
                        <a:rPr lang="en-US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Rearranging gives: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0" name="Content Placeholder 7">
                <a:extLst>
                  <a:ext uri="{FF2B5EF4-FFF2-40B4-BE49-F238E27FC236}">
                    <a16:creationId xmlns:a16="http://schemas.microsoft.com/office/drawing/2014/main" id="{49042E01-998E-460A-8833-4BD9EE511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845" y="1613529"/>
                <a:ext cx="6488533" cy="4793024"/>
              </a:xfrm>
              <a:prstGeom prst="rect">
                <a:avLst/>
              </a:prstGeom>
              <a:blipFill>
                <a:blip r:embed="rId8"/>
                <a:stretch>
                  <a:fillRect l="-1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3C4CA65D-7C6E-4475-B130-47F98B451DC7}"/>
              </a:ext>
            </a:extLst>
          </p:cNvPr>
          <p:cNvGrpSpPr/>
          <p:nvPr/>
        </p:nvGrpSpPr>
        <p:grpSpPr>
          <a:xfrm>
            <a:off x="7891862" y="1654842"/>
            <a:ext cx="342000" cy="369332"/>
            <a:chOff x="4877315" y="2300968"/>
            <a:chExt cx="342000" cy="369332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EF8F279-A8D4-4B37-BE1E-49248589DEA4}"/>
                </a:ext>
              </a:extLst>
            </p:cNvPr>
            <p:cNvSpPr/>
            <p:nvPr/>
          </p:nvSpPr>
          <p:spPr>
            <a:xfrm>
              <a:off x="4877315" y="2324211"/>
              <a:ext cx="342000" cy="34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7C88768-0AB8-4B90-AD10-BAFD084AC678}"/>
                </a:ext>
              </a:extLst>
            </p:cNvPr>
            <p:cNvSpPr/>
            <p:nvPr/>
          </p:nvSpPr>
          <p:spPr>
            <a:xfrm>
              <a:off x="4899997" y="2300968"/>
              <a:ext cx="3193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67C8884-B3F3-4447-A504-6DDCC6D67D38}"/>
              </a:ext>
            </a:extLst>
          </p:cNvPr>
          <p:cNvGrpSpPr/>
          <p:nvPr/>
        </p:nvGrpSpPr>
        <p:grpSpPr>
          <a:xfrm>
            <a:off x="8629876" y="2640472"/>
            <a:ext cx="342000" cy="369332"/>
            <a:chOff x="4877315" y="2300968"/>
            <a:chExt cx="342000" cy="369332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23508D4-B068-429B-8F63-891CB4083CA5}"/>
                </a:ext>
              </a:extLst>
            </p:cNvPr>
            <p:cNvSpPr/>
            <p:nvPr/>
          </p:nvSpPr>
          <p:spPr>
            <a:xfrm>
              <a:off x="4877315" y="2324211"/>
              <a:ext cx="342000" cy="34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1CA6903-C77B-43AE-9880-D999FF71415E}"/>
                </a:ext>
              </a:extLst>
            </p:cNvPr>
            <p:cNvSpPr/>
            <p:nvPr/>
          </p:nvSpPr>
          <p:spPr>
            <a:xfrm>
              <a:off x="4899997" y="2300968"/>
              <a:ext cx="3193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5FA2F49-7B6D-AA89-C404-81B796161A51}"/>
              </a:ext>
            </a:extLst>
          </p:cNvPr>
          <p:cNvGrpSpPr/>
          <p:nvPr/>
        </p:nvGrpSpPr>
        <p:grpSpPr>
          <a:xfrm>
            <a:off x="-29497" y="-17868"/>
            <a:ext cx="12177307" cy="3889971"/>
            <a:chOff x="-29497" y="-17868"/>
            <a:chExt cx="12177307" cy="388997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F0FEEBB-2B90-0B5F-80FD-C3A2B74FFE40}"/>
                </a:ext>
              </a:extLst>
            </p:cNvPr>
            <p:cNvGrpSpPr/>
            <p:nvPr/>
          </p:nvGrpSpPr>
          <p:grpSpPr>
            <a:xfrm>
              <a:off x="-29497" y="-17868"/>
              <a:ext cx="12177307" cy="2321317"/>
              <a:chOff x="-29497" y="-17868"/>
              <a:chExt cx="12177307" cy="232131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24F02C-0EDB-ED63-A773-A954E0EB6851}"/>
                  </a:ext>
                </a:extLst>
              </p:cNvPr>
              <p:cNvSpPr/>
              <p:nvPr/>
            </p:nvSpPr>
            <p:spPr>
              <a:xfrm>
                <a:off x="-29497" y="-17868"/>
                <a:ext cx="5111057" cy="2321317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389A546-1C58-AD52-B2A0-05F75C21D578}"/>
                  </a:ext>
                </a:extLst>
              </p:cNvPr>
              <p:cNvSpPr/>
              <p:nvPr/>
            </p:nvSpPr>
            <p:spPr>
              <a:xfrm>
                <a:off x="4909457" y="-17868"/>
                <a:ext cx="7238353" cy="118872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174EE8D-1AAA-9E2D-26CC-3B524ACDB068}"/>
                </a:ext>
              </a:extLst>
            </p:cNvPr>
            <p:cNvSpPr/>
            <p:nvPr/>
          </p:nvSpPr>
          <p:spPr>
            <a:xfrm>
              <a:off x="60691" y="2211367"/>
              <a:ext cx="4772697" cy="120592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E975C4B-4F64-1411-FFD3-729D24D7E126}"/>
                </a:ext>
              </a:extLst>
            </p:cNvPr>
            <p:cNvSpPr/>
            <p:nvPr/>
          </p:nvSpPr>
          <p:spPr>
            <a:xfrm>
              <a:off x="182535" y="3470944"/>
              <a:ext cx="2853681" cy="4011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603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4"/>
    </mc:Choice>
    <mc:Fallback xmlns="">
      <p:transition spd="slow" advTm="45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146481" y="882755"/>
            <a:ext cx="4502445" cy="1042492"/>
          </a:xfrm>
        </p:spPr>
        <p:txBody>
          <a:bodyPr>
            <a:normAutofit fontScale="90000"/>
          </a:bodyPr>
          <a:lstStyle/>
          <a:p>
            <a:r>
              <a:rPr lang="en-GB" sz="3500" dirty="0"/>
              <a:t>Constant Acceleration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CONSTANT ACCELERATION FORMULAE PART 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following letters are used for an object moving in a straight line with constant acceleration: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displacement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initial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acceleration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time taken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  <a:blipFill>
                <a:blip r:embed="rId6"/>
                <a:stretch>
                  <a:fillRect l="-1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6"/>
          <p:cNvSpPr>
            <a:spLocks noGrp="1"/>
          </p:cNvSpPr>
          <p:nvPr>
            <p:ph type="body" idx="13"/>
          </p:nvPr>
        </p:nvSpPr>
        <p:spPr>
          <a:xfrm>
            <a:off x="303783" y="2024174"/>
            <a:ext cx="4529605" cy="600075"/>
          </a:xfrm>
        </p:spPr>
        <p:txBody>
          <a:bodyPr>
            <a:normAutofit/>
          </a:bodyPr>
          <a:lstStyle/>
          <a:p>
            <a:r>
              <a:rPr lang="en-GB" sz="2400" dirty="0"/>
              <a:t>Standard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7"/>
              <p:cNvSpPr txBox="1">
                <a:spLocks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b="1" dirty="0">
                    <a:solidFill>
                      <a:srgbClr val="0000FF"/>
                    </a:solidFill>
                  </a:rPr>
                  <a:t>FORMULAE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𝒂𝒕</m:t>
                    </m:r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  <a:endParaRPr lang="en-GB" sz="2000" b="1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GB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num>
                          <m:den>
                            <m:r>
                              <a:rPr lang="en-GB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GB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𝒂𝒔</m:t>
                    </m:r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𝒖𝒕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sz="20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𝒗𝒕</m:t>
                    </m:r>
                    <m:r>
                      <a:rPr lang="en-US" sz="20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20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6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blipFill>
                <a:blip r:embed="rId7"/>
                <a:stretch>
                  <a:fillRect l="-119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6DFEFE92-F315-FCC1-DF98-55660494B937}"/>
              </a:ext>
            </a:extLst>
          </p:cNvPr>
          <p:cNvGrpSpPr/>
          <p:nvPr/>
        </p:nvGrpSpPr>
        <p:grpSpPr>
          <a:xfrm>
            <a:off x="-29497" y="-17868"/>
            <a:ext cx="12177307" cy="3889971"/>
            <a:chOff x="-29497" y="-17868"/>
            <a:chExt cx="12177307" cy="38899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E9CA4CC-2A06-A8C2-C118-DE2B03A0D799}"/>
                </a:ext>
              </a:extLst>
            </p:cNvPr>
            <p:cNvGrpSpPr/>
            <p:nvPr/>
          </p:nvGrpSpPr>
          <p:grpSpPr>
            <a:xfrm>
              <a:off x="-29497" y="-17868"/>
              <a:ext cx="12177307" cy="2321317"/>
              <a:chOff x="-29497" y="-17868"/>
              <a:chExt cx="12177307" cy="2321317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F37CB88-0C71-7201-7AED-9378A835F3C8}"/>
                  </a:ext>
                </a:extLst>
              </p:cNvPr>
              <p:cNvSpPr/>
              <p:nvPr/>
            </p:nvSpPr>
            <p:spPr>
              <a:xfrm>
                <a:off x="-29497" y="-17868"/>
                <a:ext cx="5111057" cy="2321317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05CE10C-818F-31DE-360A-D91DF419174B}"/>
                  </a:ext>
                </a:extLst>
              </p:cNvPr>
              <p:cNvSpPr/>
              <p:nvPr/>
            </p:nvSpPr>
            <p:spPr>
              <a:xfrm>
                <a:off x="4909457" y="-17868"/>
                <a:ext cx="7238353" cy="118872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AA08438-CADA-BD40-1A83-8563972AC3E0}"/>
                </a:ext>
              </a:extLst>
            </p:cNvPr>
            <p:cNvSpPr/>
            <p:nvPr/>
          </p:nvSpPr>
          <p:spPr>
            <a:xfrm>
              <a:off x="60691" y="2211367"/>
              <a:ext cx="4772697" cy="120592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069564C-0482-B721-5553-D9F161618576}"/>
                </a:ext>
              </a:extLst>
            </p:cNvPr>
            <p:cNvSpPr/>
            <p:nvPr/>
          </p:nvSpPr>
          <p:spPr>
            <a:xfrm>
              <a:off x="182535" y="3470944"/>
              <a:ext cx="2853681" cy="4011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5211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3"/>
    </mc:Choice>
    <mc:Fallback xmlns="">
      <p:transition spd="slow" advTm="212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146481" y="882755"/>
            <a:ext cx="4502445" cy="1042492"/>
          </a:xfrm>
        </p:spPr>
        <p:txBody>
          <a:bodyPr>
            <a:normAutofit fontScale="90000"/>
          </a:bodyPr>
          <a:lstStyle/>
          <a:p>
            <a:r>
              <a:rPr lang="en-GB" sz="3500" dirty="0"/>
              <a:t>Constant Acceleration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CONSTANT ACCELERATION FORMULAE PART 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following letters are used for an object moving in a straight line with constant acceleration: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displacement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initial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acceleration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time taken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  <a:blipFill>
                <a:blip r:embed="rId6"/>
                <a:stretch>
                  <a:fillRect l="-1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6"/>
          <p:cNvSpPr>
            <a:spLocks noGrp="1"/>
          </p:cNvSpPr>
          <p:nvPr>
            <p:ph type="body" idx="13"/>
          </p:nvPr>
        </p:nvSpPr>
        <p:spPr>
          <a:xfrm>
            <a:off x="303783" y="2024174"/>
            <a:ext cx="4529605" cy="600075"/>
          </a:xfrm>
        </p:spPr>
        <p:txBody>
          <a:bodyPr>
            <a:normAutofit/>
          </a:bodyPr>
          <a:lstStyle/>
          <a:p>
            <a:r>
              <a:rPr lang="en-GB" sz="2400" dirty="0"/>
              <a:t>Standard Notation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idx="13"/>
          </p:nvPr>
        </p:nvSpPr>
        <p:spPr>
          <a:xfrm>
            <a:off x="5346416" y="1079635"/>
            <a:ext cx="5590525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7"/>
              <p:cNvSpPr txBox="1">
                <a:spLocks/>
              </p:cNvSpPr>
              <p:nvPr/>
            </p:nvSpPr>
            <p:spPr>
              <a:xfrm>
                <a:off x="5372542" y="1679710"/>
                <a:ext cx="6122772" cy="4294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An object moves from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 a straight line with constant acceleration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 direction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and velocity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If the velocity of the object at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25</m:t>
                    </m:r>
                    <m:r>
                      <m:rPr>
                        <m:sty m:val="p"/>
                      </m:rPr>
                      <a:rPr lang="en-US" sz="2200" i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200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find the distance between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542" y="1679710"/>
                <a:ext cx="6122772" cy="4294254"/>
              </a:xfrm>
              <a:prstGeom prst="rect">
                <a:avLst/>
              </a:prstGeom>
              <a:blipFill>
                <a:blip r:embed="rId7"/>
                <a:stretch>
                  <a:fillRect l="-1294" r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b="1" dirty="0">
                    <a:solidFill>
                      <a:srgbClr val="0000FF"/>
                    </a:solidFill>
                  </a:rPr>
                  <a:t>FORMULAE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𝒂𝒕</m:t>
                    </m:r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  <a:endParaRPr lang="en-GB" sz="2000" b="1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GB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num>
                          <m:den>
                            <m:r>
                              <a:rPr lang="en-GB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GB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𝒂𝒔</m:t>
                    </m:r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𝒖𝒕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sz="20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𝒗𝒕</m:t>
                    </m:r>
                    <m:r>
                      <a:rPr lang="en-US" sz="20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20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blipFill>
                <a:blip r:embed="rId8"/>
                <a:stretch>
                  <a:fillRect l="-119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20487FD-95EA-4105-949E-C11FD358092E}"/>
              </a:ext>
            </a:extLst>
          </p:cNvPr>
          <p:cNvSpPr txBox="1">
            <a:spLocks/>
          </p:cNvSpPr>
          <p:nvPr/>
        </p:nvSpPr>
        <p:spPr>
          <a:xfrm>
            <a:off x="5372542" y="3429000"/>
            <a:ext cx="5590525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80EB17-E90F-4701-88A1-024B44468B84}"/>
              </a:ext>
            </a:extLst>
          </p:cNvPr>
          <p:cNvGrpSpPr/>
          <p:nvPr/>
        </p:nvGrpSpPr>
        <p:grpSpPr>
          <a:xfrm>
            <a:off x="5975943" y="4821081"/>
            <a:ext cx="3711361" cy="602408"/>
            <a:chOff x="7509633" y="4507673"/>
            <a:chExt cx="3711361" cy="60240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63A3808-C6BF-4214-9B9A-1D003CA3B465}"/>
                </a:ext>
              </a:extLst>
            </p:cNvPr>
            <p:cNvGrpSpPr/>
            <p:nvPr/>
          </p:nvGrpSpPr>
          <p:grpSpPr>
            <a:xfrm>
              <a:off x="7509633" y="4898779"/>
              <a:ext cx="3711361" cy="211302"/>
              <a:chOff x="7517506" y="4930872"/>
              <a:chExt cx="1952121" cy="214870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916303D-B2A1-418B-87AC-5D1685CC223E}"/>
                  </a:ext>
                </a:extLst>
              </p:cNvPr>
              <p:cNvCxnSpPr/>
              <p:nvPr/>
            </p:nvCxnSpPr>
            <p:spPr>
              <a:xfrm flipV="1">
                <a:off x="7517506" y="4930872"/>
                <a:ext cx="1952121" cy="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05BF4FD-3B68-4619-B739-B136B83B2FA9}"/>
                  </a:ext>
                </a:extLst>
              </p:cNvPr>
              <p:cNvSpPr/>
              <p:nvPr/>
            </p:nvSpPr>
            <p:spPr>
              <a:xfrm>
                <a:off x="7517506" y="4964014"/>
                <a:ext cx="1936376" cy="181728"/>
              </a:xfrm>
              <a:prstGeom prst="rect">
                <a:avLst/>
              </a:prstGeom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E7E5CC-CB21-4C59-9663-00E968EF6C8C}"/>
                </a:ext>
              </a:extLst>
            </p:cNvPr>
            <p:cNvSpPr/>
            <p:nvPr/>
          </p:nvSpPr>
          <p:spPr>
            <a:xfrm>
              <a:off x="7509633" y="4507673"/>
              <a:ext cx="363892" cy="387303"/>
            </a:xfrm>
            <a:prstGeom prst="ellipse">
              <a:avLst/>
            </a:prstGeom>
            <a:solidFill>
              <a:srgbClr val="008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DEFB693-6DF7-4ACD-9A08-0B3C75D25DB6}"/>
              </a:ext>
            </a:extLst>
          </p:cNvPr>
          <p:cNvGrpSpPr/>
          <p:nvPr/>
        </p:nvGrpSpPr>
        <p:grpSpPr>
          <a:xfrm>
            <a:off x="5975944" y="5326156"/>
            <a:ext cx="3627758" cy="461665"/>
            <a:chOff x="7509634" y="5012748"/>
            <a:chExt cx="3627758" cy="46166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C41B83A-6D8B-41DD-BA2D-DA713C6177C8}"/>
                </a:ext>
              </a:extLst>
            </p:cNvPr>
            <p:cNvGrpSpPr/>
            <p:nvPr/>
          </p:nvGrpSpPr>
          <p:grpSpPr>
            <a:xfrm>
              <a:off x="7509634" y="5289641"/>
              <a:ext cx="3627758" cy="0"/>
              <a:chOff x="7489637" y="4718723"/>
              <a:chExt cx="1956372" cy="0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98972BE-3D9C-41E5-A722-47C12424FBF5}"/>
                  </a:ext>
                </a:extLst>
              </p:cNvPr>
              <p:cNvCxnSpPr/>
              <p:nvPr/>
            </p:nvCxnSpPr>
            <p:spPr>
              <a:xfrm flipH="1">
                <a:off x="7489637" y="4718723"/>
                <a:ext cx="82759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F416F10A-02DE-4068-8B5A-2E29CEE7DC5C}"/>
                  </a:ext>
                </a:extLst>
              </p:cNvPr>
              <p:cNvCxnSpPr/>
              <p:nvPr/>
            </p:nvCxnSpPr>
            <p:spPr>
              <a:xfrm>
                <a:off x="8685291" y="4718723"/>
                <a:ext cx="76071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/>
                <p:nvPr/>
              </p:nvSpPr>
              <p:spPr>
                <a:xfrm>
                  <a:off x="9144697" y="5012748"/>
                  <a:ext cx="481637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697" y="5012748"/>
                  <a:ext cx="481637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B3B822F-BDBF-4430-BADA-FA6786942DBA}"/>
                  </a:ext>
                </a:extLst>
              </p:cNvPr>
              <p:cNvSpPr txBox="1"/>
              <p:nvPr/>
            </p:nvSpPr>
            <p:spPr>
              <a:xfrm>
                <a:off x="5999333" y="5240105"/>
                <a:ext cx="342878" cy="338554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16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B3B822F-BDBF-4430-BADA-FA6786942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333" y="5240105"/>
                <a:ext cx="342878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5D3DF1F-A6EA-42E0-95DC-1EF9818F5E4A}"/>
                  </a:ext>
                </a:extLst>
              </p:cNvPr>
              <p:cNvSpPr txBox="1"/>
              <p:nvPr/>
            </p:nvSpPr>
            <p:spPr>
              <a:xfrm>
                <a:off x="9299976" y="5231435"/>
                <a:ext cx="342878" cy="338554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16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5D3DF1F-A6EA-42E0-95DC-1EF9818F5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976" y="5231435"/>
                <a:ext cx="342878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D6D9A3BC-E506-4271-8F0B-433042E906E9}"/>
              </a:ext>
            </a:extLst>
          </p:cNvPr>
          <p:cNvGrpSpPr/>
          <p:nvPr/>
        </p:nvGrpSpPr>
        <p:grpSpPr>
          <a:xfrm>
            <a:off x="5495343" y="4309687"/>
            <a:ext cx="1404743" cy="377097"/>
            <a:chOff x="5495343" y="4309687"/>
            <a:chExt cx="1404743" cy="377097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ED36564-9368-47E7-9768-039B54957F2C}"/>
                </a:ext>
              </a:extLst>
            </p:cNvPr>
            <p:cNvCxnSpPr/>
            <p:nvPr/>
          </p:nvCxnSpPr>
          <p:spPr>
            <a:xfrm flipV="1">
              <a:off x="6030667" y="4685691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/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1BE8600-0292-45C4-8C78-4B6849D81A63}"/>
              </a:ext>
            </a:extLst>
          </p:cNvPr>
          <p:cNvGrpSpPr/>
          <p:nvPr/>
        </p:nvGrpSpPr>
        <p:grpSpPr>
          <a:xfrm>
            <a:off x="7178075" y="4128796"/>
            <a:ext cx="1404743" cy="449415"/>
            <a:chOff x="7178075" y="4128796"/>
            <a:chExt cx="1404743" cy="44941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F1F902-387A-4923-B788-21A9E930E853}"/>
                </a:ext>
              </a:extLst>
            </p:cNvPr>
            <p:cNvGrpSpPr/>
            <p:nvPr/>
          </p:nvGrpSpPr>
          <p:grpSpPr>
            <a:xfrm>
              <a:off x="7479021" y="4570592"/>
              <a:ext cx="752848" cy="7619"/>
              <a:chOff x="8996479" y="3508612"/>
              <a:chExt cx="752848" cy="7619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0187A310-7A79-4351-BE16-BB56D07C8F05}"/>
                  </a:ext>
                </a:extLst>
              </p:cNvPr>
              <p:cNvCxnSpPr/>
              <p:nvPr/>
            </p:nvCxnSpPr>
            <p:spPr>
              <a:xfrm>
                <a:off x="8996479" y="3508612"/>
                <a:ext cx="482381" cy="0"/>
              </a:xfrm>
              <a:prstGeom prst="straightConnector1">
                <a:avLst/>
              </a:prstGeom>
              <a:ln w="25400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D6A934A8-E689-4A99-A4EE-6C77AB377F60}"/>
                  </a:ext>
                </a:extLst>
              </p:cNvPr>
              <p:cNvGrpSpPr/>
              <p:nvPr/>
            </p:nvGrpSpPr>
            <p:grpSpPr>
              <a:xfrm>
                <a:off x="9070753" y="3508612"/>
                <a:ext cx="678574" cy="7619"/>
                <a:chOff x="9070753" y="3508612"/>
                <a:chExt cx="678574" cy="7619"/>
              </a:xfrm>
            </p:grpSpPr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1B1CE360-C434-4906-B350-E8ED9CE6C595}"/>
                    </a:ext>
                  </a:extLst>
                </p:cNvPr>
                <p:cNvCxnSpPr/>
                <p:nvPr/>
              </p:nvCxnSpPr>
              <p:spPr>
                <a:xfrm>
                  <a:off x="9070753" y="3510555"/>
                  <a:ext cx="362227" cy="5676"/>
                </a:xfrm>
                <a:prstGeom prst="straightConnector1">
                  <a:avLst/>
                </a:prstGeom>
                <a:ln w="25400"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21419764-ABFA-4E83-9C87-6F557F93FE3B}"/>
                    </a:ext>
                  </a:extLst>
                </p:cNvPr>
                <p:cNvCxnSpPr/>
                <p:nvPr/>
              </p:nvCxnSpPr>
              <p:spPr>
                <a:xfrm>
                  <a:off x="9146791" y="3508612"/>
                  <a:ext cx="602536" cy="0"/>
                </a:xfrm>
                <a:prstGeom prst="straightConnector1">
                  <a:avLst/>
                </a:prstGeom>
                <a:ln w="25400"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/>
                <p:nvPr/>
              </p:nvSpPr>
              <p:spPr>
                <a:xfrm>
                  <a:off x="7178075" y="4128796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=7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8075" y="4128796"/>
                  <a:ext cx="140474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D55FB69-D004-487A-B406-D1BD44081592}"/>
              </a:ext>
            </a:extLst>
          </p:cNvPr>
          <p:cNvGrpSpPr/>
          <p:nvPr/>
        </p:nvGrpSpPr>
        <p:grpSpPr>
          <a:xfrm>
            <a:off x="8759101" y="4266287"/>
            <a:ext cx="1404743" cy="429279"/>
            <a:chOff x="8759101" y="4266287"/>
            <a:chExt cx="1404743" cy="429279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7C082CB-90CD-4697-83B9-485584A16DD9}"/>
                </a:ext>
              </a:extLst>
            </p:cNvPr>
            <p:cNvCxnSpPr/>
            <p:nvPr/>
          </p:nvCxnSpPr>
          <p:spPr>
            <a:xfrm flipV="1">
              <a:off x="9284968" y="4694473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/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=25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34805AA5-44B5-4B23-999C-75D5074F1DD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2397703" y="4554663"/>
            <a:ext cx="271145" cy="31242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AC7E757-0EAD-4C68-9969-51505C30554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2407073" y="5653388"/>
            <a:ext cx="271145" cy="31242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2969734-4013-4ABB-8D22-6FF9E90002A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2396732" y="5111069"/>
            <a:ext cx="271145" cy="31242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3791281E-12BF-48BA-B220-FD44EA5C0B92}"/>
              </a:ext>
            </a:extLst>
          </p:cNvPr>
          <p:cNvSpPr txBox="1"/>
          <p:nvPr/>
        </p:nvSpPr>
        <p:spPr>
          <a:xfrm>
            <a:off x="2273988" y="4034211"/>
            <a:ext cx="787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FIND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A4E53D4-35B9-4824-87BD-B0A5333A90FF}"/>
              </a:ext>
            </a:extLst>
          </p:cNvPr>
          <p:cNvGrpSpPr/>
          <p:nvPr/>
        </p:nvGrpSpPr>
        <p:grpSpPr>
          <a:xfrm>
            <a:off x="7270071" y="2157709"/>
            <a:ext cx="1600798" cy="2336644"/>
            <a:chOff x="11086920" y="4227051"/>
            <a:chExt cx="1600798" cy="2336644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98EBFDA-82CD-49FA-AF03-1C6BCEBFB3D5}"/>
                </a:ext>
              </a:extLst>
            </p:cNvPr>
            <p:cNvSpPr/>
            <p:nvPr/>
          </p:nvSpPr>
          <p:spPr>
            <a:xfrm>
              <a:off x="11843177" y="4227051"/>
              <a:ext cx="844541" cy="38725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32779AE-4738-43AF-9205-95A4E6757670}"/>
                </a:ext>
              </a:extLst>
            </p:cNvPr>
            <p:cNvSpPr/>
            <p:nvPr/>
          </p:nvSpPr>
          <p:spPr>
            <a:xfrm>
              <a:off x="11086920" y="6178891"/>
              <a:ext cx="1208911" cy="38480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8141060-AEE2-4E9F-893F-6F527D893545}"/>
              </a:ext>
            </a:extLst>
          </p:cNvPr>
          <p:cNvGrpSpPr/>
          <p:nvPr/>
        </p:nvGrpSpPr>
        <p:grpSpPr>
          <a:xfrm>
            <a:off x="5432501" y="2573908"/>
            <a:ext cx="2375381" cy="2061711"/>
            <a:chOff x="10152018" y="5331868"/>
            <a:chExt cx="2375381" cy="2061711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FEBFAF2-65B9-4F02-9D8D-986AC5D06026}"/>
                </a:ext>
              </a:extLst>
            </p:cNvPr>
            <p:cNvSpPr/>
            <p:nvPr/>
          </p:nvSpPr>
          <p:spPr>
            <a:xfrm>
              <a:off x="10152018" y="5331868"/>
              <a:ext cx="2375381" cy="36482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5DE320-E469-428F-AEF7-94B1D9AA84C0}"/>
                </a:ext>
              </a:extLst>
            </p:cNvPr>
            <p:cNvSpPr/>
            <p:nvPr/>
          </p:nvSpPr>
          <p:spPr>
            <a:xfrm>
              <a:off x="10347911" y="7079319"/>
              <a:ext cx="1172566" cy="31426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A738862-E4A6-4B6C-B123-52DD4BD1A287}"/>
              </a:ext>
            </a:extLst>
          </p:cNvPr>
          <p:cNvGrpSpPr/>
          <p:nvPr/>
        </p:nvGrpSpPr>
        <p:grpSpPr>
          <a:xfrm>
            <a:off x="5432501" y="2994666"/>
            <a:ext cx="4731343" cy="1585881"/>
            <a:chOff x="10509663" y="5355618"/>
            <a:chExt cx="4731343" cy="1585881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067CE2D-E824-4562-A5F8-614D265D4C81}"/>
                </a:ext>
              </a:extLst>
            </p:cNvPr>
            <p:cNvSpPr/>
            <p:nvPr/>
          </p:nvSpPr>
          <p:spPr>
            <a:xfrm>
              <a:off x="10509663" y="5355618"/>
              <a:ext cx="1478940" cy="38765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40D4125-7F34-4095-B2CF-F46213CCA618}"/>
                </a:ext>
              </a:extLst>
            </p:cNvPr>
            <p:cNvSpPr/>
            <p:nvPr/>
          </p:nvSpPr>
          <p:spPr>
            <a:xfrm>
              <a:off x="13867148" y="6627239"/>
              <a:ext cx="1373858" cy="31426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22D1E20-BABB-4A59-AC77-963219AA834E}"/>
              </a:ext>
            </a:extLst>
          </p:cNvPr>
          <p:cNvGrpSpPr/>
          <p:nvPr/>
        </p:nvGrpSpPr>
        <p:grpSpPr>
          <a:xfrm>
            <a:off x="3108059" y="5219633"/>
            <a:ext cx="5716688" cy="1570779"/>
            <a:chOff x="3108059" y="5219633"/>
            <a:chExt cx="5716688" cy="15707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7BA11EE2-4590-4E14-B160-FCFF2822E98F}"/>
                    </a:ext>
                  </a:extLst>
                </p:cNvPr>
                <p:cNvSpPr txBox="1"/>
                <p:nvPr/>
              </p:nvSpPr>
              <p:spPr>
                <a:xfrm>
                  <a:off x="5587367" y="5867082"/>
                  <a:ext cx="3237380" cy="923330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GB" sz="1800" dirty="0">
                      <a:solidFill>
                        <a:srgbClr val="0000FF"/>
                      </a:solidFill>
                    </a:rPr>
                    <a:t> is not involved at all in this scenario so use the only formula without </a:t>
                  </a:r>
                  <a14:m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GB" sz="1800" dirty="0">
                      <a:solidFill>
                        <a:srgbClr val="0000FF"/>
                      </a:solidFill>
                    </a:rPr>
                    <a:t> in it.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7BA11EE2-4590-4E14-B160-FCFF2822E9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7367" y="5867082"/>
                  <a:ext cx="3237380" cy="923330"/>
                </a:xfrm>
                <a:prstGeom prst="rect">
                  <a:avLst/>
                </a:prstGeom>
                <a:blipFill>
                  <a:blip r:embed="rId17"/>
                  <a:stretch>
                    <a:fillRect l="-1501" t="-2597" b="-8442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9C65FFA-F0BE-4E75-BC67-7F5134B09786}"/>
                </a:ext>
              </a:extLst>
            </p:cNvPr>
            <p:cNvSpPr/>
            <p:nvPr/>
          </p:nvSpPr>
          <p:spPr>
            <a:xfrm>
              <a:off x="3108059" y="5219633"/>
              <a:ext cx="1756054" cy="35902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1177A05-189D-41C1-9259-CFC605976E42}"/>
                </a:ext>
              </a:extLst>
            </p:cNvPr>
            <p:cNvCxnSpPr>
              <a:cxnSpLocks/>
            </p:cNvCxnSpPr>
            <p:nvPr/>
          </p:nvCxnSpPr>
          <p:spPr>
            <a:xfrm>
              <a:off x="4872038" y="5586413"/>
              <a:ext cx="725780" cy="52961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8E80D067-C5F9-4F21-AB1E-4352A3231B26}"/>
              </a:ext>
            </a:extLst>
          </p:cNvPr>
          <p:cNvSpPr/>
          <p:nvPr/>
        </p:nvSpPr>
        <p:spPr>
          <a:xfrm>
            <a:off x="7082733" y="2982131"/>
            <a:ext cx="4159889" cy="3880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4DDA0929-C556-455C-ACE4-A7F5FCB106E0}"/>
              </a:ext>
            </a:extLst>
          </p:cNvPr>
          <p:cNvSpPr/>
          <p:nvPr/>
        </p:nvSpPr>
        <p:spPr>
          <a:xfrm>
            <a:off x="9278962" y="4813698"/>
            <a:ext cx="363892" cy="387303"/>
          </a:xfrm>
          <a:prstGeom prst="ellipse">
            <a:avLst/>
          </a:prstGeom>
          <a:solidFill>
            <a:srgbClr val="008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29191F4-395E-401A-A932-017A42129C07}"/>
              </a:ext>
            </a:extLst>
          </p:cNvPr>
          <p:cNvSpPr/>
          <p:nvPr/>
        </p:nvSpPr>
        <p:spPr>
          <a:xfrm>
            <a:off x="8590486" y="2592136"/>
            <a:ext cx="957567" cy="3876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3D40A76-1F69-F58C-A352-76B938EC0758}"/>
              </a:ext>
            </a:extLst>
          </p:cNvPr>
          <p:cNvGrpSpPr/>
          <p:nvPr/>
        </p:nvGrpSpPr>
        <p:grpSpPr>
          <a:xfrm>
            <a:off x="-29497" y="-17868"/>
            <a:ext cx="12177307" cy="3889971"/>
            <a:chOff x="-29497" y="-17868"/>
            <a:chExt cx="12177307" cy="38899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93BE12C-CD73-988D-204E-C5127A13AEAF}"/>
                </a:ext>
              </a:extLst>
            </p:cNvPr>
            <p:cNvGrpSpPr/>
            <p:nvPr/>
          </p:nvGrpSpPr>
          <p:grpSpPr>
            <a:xfrm>
              <a:off x="-29497" y="-17868"/>
              <a:ext cx="12177307" cy="2321317"/>
              <a:chOff x="-29497" y="-17868"/>
              <a:chExt cx="12177307" cy="2321317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44A62BF-FBCB-C025-8A46-965F03E34A94}"/>
                  </a:ext>
                </a:extLst>
              </p:cNvPr>
              <p:cNvSpPr/>
              <p:nvPr/>
            </p:nvSpPr>
            <p:spPr>
              <a:xfrm>
                <a:off x="-29497" y="-17868"/>
                <a:ext cx="5111057" cy="2321317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9317EFA-D02D-6EFC-2145-507DAE182CC2}"/>
                  </a:ext>
                </a:extLst>
              </p:cNvPr>
              <p:cNvSpPr/>
              <p:nvPr/>
            </p:nvSpPr>
            <p:spPr>
              <a:xfrm>
                <a:off x="4909457" y="-17868"/>
                <a:ext cx="7238353" cy="118872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4ADD3C9-672F-5701-BFCC-26A0C6641B4C}"/>
                </a:ext>
              </a:extLst>
            </p:cNvPr>
            <p:cNvSpPr/>
            <p:nvPr/>
          </p:nvSpPr>
          <p:spPr>
            <a:xfrm>
              <a:off x="60691" y="2211367"/>
              <a:ext cx="4772697" cy="120592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E2955D5-4630-ADFA-2F4F-00808DC19250}"/>
                </a:ext>
              </a:extLst>
            </p:cNvPr>
            <p:cNvSpPr/>
            <p:nvPr/>
          </p:nvSpPr>
          <p:spPr>
            <a:xfrm>
              <a:off x="182535" y="3470944"/>
              <a:ext cx="2853681" cy="4011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5223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123"/>
    </mc:Choice>
    <mc:Fallback xmlns="">
      <p:transition spd="slow" advTm="1101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  <p:bldP spid="38" grpId="0"/>
      <p:bldP spid="11" grpId="0"/>
      <p:bldP spid="42" grpId="0" animBg="1"/>
      <p:bldP spid="47" grpId="0" animBg="1"/>
      <p:bldP spid="55" grpId="0"/>
      <p:bldP spid="67" grpId="0" animBg="1"/>
      <p:bldP spid="69" grpId="0" animBg="1"/>
      <p:bldP spid="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146481" y="882755"/>
            <a:ext cx="4502445" cy="1042492"/>
          </a:xfrm>
        </p:spPr>
        <p:txBody>
          <a:bodyPr>
            <a:normAutofit fontScale="90000"/>
          </a:bodyPr>
          <a:lstStyle/>
          <a:p>
            <a:r>
              <a:rPr lang="en-GB" sz="3500" dirty="0"/>
              <a:t>Constant Acceleration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CONSTANT ACCELERATION FORMULAE PART 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following letters are used for an object moving in a straight line with constant acceleration: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displacement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initial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acceleration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time taken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  <a:blipFill>
                <a:blip r:embed="rId6"/>
                <a:stretch>
                  <a:fillRect l="-1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6"/>
          <p:cNvSpPr>
            <a:spLocks noGrp="1"/>
          </p:cNvSpPr>
          <p:nvPr>
            <p:ph type="body" idx="13"/>
          </p:nvPr>
        </p:nvSpPr>
        <p:spPr>
          <a:xfrm>
            <a:off x="303783" y="2024174"/>
            <a:ext cx="4529605" cy="600075"/>
          </a:xfrm>
        </p:spPr>
        <p:txBody>
          <a:bodyPr>
            <a:normAutofit/>
          </a:bodyPr>
          <a:lstStyle/>
          <a:p>
            <a:r>
              <a:rPr lang="en-GB" sz="2400" dirty="0"/>
              <a:t>Standard Notation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idx="13"/>
          </p:nvPr>
        </p:nvSpPr>
        <p:spPr>
          <a:xfrm>
            <a:off x="5346416" y="1079635"/>
            <a:ext cx="5590525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7"/>
              <p:cNvSpPr txBox="1">
                <a:spLocks/>
              </p:cNvSpPr>
              <p:nvPr/>
            </p:nvSpPr>
            <p:spPr>
              <a:xfrm>
                <a:off x="5372542" y="1679710"/>
                <a:ext cx="6122772" cy="51782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An object moves from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 a straight line with constant acceleration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 direction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and velocity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If the velocity of the object at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25</m:t>
                    </m:r>
                    <m:r>
                      <m:rPr>
                        <m:sty m:val="p"/>
                      </m:rPr>
                      <a:rPr lang="en-US" sz="2200" i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200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find the distance between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Input values in formula: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e>
                      <m:sup>
                        <m:r>
                          <a:rPr lang="en-GB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400" b="1" dirty="0">
                    <a:solidFill>
                      <a:srgbClr val="0000FF"/>
                    </a:solidFill>
                  </a:rPr>
                  <a:t> </a:t>
                </a:r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542" y="1679710"/>
                <a:ext cx="6122772" cy="5178290"/>
              </a:xfrm>
              <a:prstGeom prst="rect">
                <a:avLst/>
              </a:prstGeom>
              <a:blipFill>
                <a:blip r:embed="rId7"/>
                <a:stretch>
                  <a:fillRect l="-1294" r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b="1" dirty="0">
                    <a:solidFill>
                      <a:srgbClr val="0000FF"/>
                    </a:solidFill>
                  </a:rPr>
                  <a:t>FORMULAE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  <a:endParaRPr lang="en-GB" sz="2000" b="1" i="1" dirty="0">
                  <a:solidFill>
                    <a:srgbClr val="8B8B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num>
                          <m:den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𝒂𝒔</m:t>
                    </m:r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𝒖𝒕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𝒗𝒕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dirty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blipFill>
                <a:blip r:embed="rId8"/>
                <a:stretch>
                  <a:fillRect l="-119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20487FD-95EA-4105-949E-C11FD358092E}"/>
              </a:ext>
            </a:extLst>
          </p:cNvPr>
          <p:cNvSpPr txBox="1">
            <a:spLocks/>
          </p:cNvSpPr>
          <p:nvPr/>
        </p:nvSpPr>
        <p:spPr>
          <a:xfrm>
            <a:off x="5372542" y="3429000"/>
            <a:ext cx="5590525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80EB17-E90F-4701-88A1-024B44468B84}"/>
              </a:ext>
            </a:extLst>
          </p:cNvPr>
          <p:cNvGrpSpPr/>
          <p:nvPr/>
        </p:nvGrpSpPr>
        <p:grpSpPr>
          <a:xfrm>
            <a:off x="5975943" y="4821081"/>
            <a:ext cx="3711361" cy="602408"/>
            <a:chOff x="7509633" y="4507673"/>
            <a:chExt cx="3711361" cy="60240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63A3808-C6BF-4214-9B9A-1D003CA3B465}"/>
                </a:ext>
              </a:extLst>
            </p:cNvPr>
            <p:cNvGrpSpPr/>
            <p:nvPr/>
          </p:nvGrpSpPr>
          <p:grpSpPr>
            <a:xfrm>
              <a:off x="7509633" y="4898779"/>
              <a:ext cx="3711361" cy="211302"/>
              <a:chOff x="7517506" y="4930872"/>
              <a:chExt cx="1952121" cy="214870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916303D-B2A1-418B-87AC-5D1685CC223E}"/>
                  </a:ext>
                </a:extLst>
              </p:cNvPr>
              <p:cNvCxnSpPr/>
              <p:nvPr/>
            </p:nvCxnSpPr>
            <p:spPr>
              <a:xfrm flipV="1">
                <a:off x="7517506" y="4930872"/>
                <a:ext cx="1952121" cy="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05BF4FD-3B68-4619-B739-B136B83B2FA9}"/>
                  </a:ext>
                </a:extLst>
              </p:cNvPr>
              <p:cNvSpPr/>
              <p:nvPr/>
            </p:nvSpPr>
            <p:spPr>
              <a:xfrm>
                <a:off x="7517506" y="4964014"/>
                <a:ext cx="1936376" cy="181728"/>
              </a:xfrm>
              <a:prstGeom prst="rect">
                <a:avLst/>
              </a:prstGeom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E7E5CC-CB21-4C59-9663-00E968EF6C8C}"/>
                </a:ext>
              </a:extLst>
            </p:cNvPr>
            <p:cNvSpPr/>
            <p:nvPr/>
          </p:nvSpPr>
          <p:spPr>
            <a:xfrm>
              <a:off x="7509633" y="4507673"/>
              <a:ext cx="363892" cy="387303"/>
            </a:xfrm>
            <a:prstGeom prst="ellipse">
              <a:avLst/>
            </a:prstGeom>
            <a:solidFill>
              <a:srgbClr val="008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DEFB693-6DF7-4ACD-9A08-0B3C75D25DB6}"/>
              </a:ext>
            </a:extLst>
          </p:cNvPr>
          <p:cNvGrpSpPr/>
          <p:nvPr/>
        </p:nvGrpSpPr>
        <p:grpSpPr>
          <a:xfrm>
            <a:off x="5975944" y="5326156"/>
            <a:ext cx="3627758" cy="461665"/>
            <a:chOff x="7509634" y="5012748"/>
            <a:chExt cx="3627758" cy="46166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C41B83A-6D8B-41DD-BA2D-DA713C6177C8}"/>
                </a:ext>
              </a:extLst>
            </p:cNvPr>
            <p:cNvGrpSpPr/>
            <p:nvPr/>
          </p:nvGrpSpPr>
          <p:grpSpPr>
            <a:xfrm>
              <a:off x="7509634" y="5289641"/>
              <a:ext cx="3627758" cy="0"/>
              <a:chOff x="7489637" y="4718723"/>
              <a:chExt cx="1956372" cy="0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98972BE-3D9C-41E5-A722-47C12424FBF5}"/>
                  </a:ext>
                </a:extLst>
              </p:cNvPr>
              <p:cNvCxnSpPr/>
              <p:nvPr/>
            </p:nvCxnSpPr>
            <p:spPr>
              <a:xfrm flipH="1">
                <a:off x="7489637" y="4718723"/>
                <a:ext cx="82759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F416F10A-02DE-4068-8B5A-2E29CEE7DC5C}"/>
                  </a:ext>
                </a:extLst>
              </p:cNvPr>
              <p:cNvCxnSpPr/>
              <p:nvPr/>
            </p:nvCxnSpPr>
            <p:spPr>
              <a:xfrm>
                <a:off x="8685291" y="4718723"/>
                <a:ext cx="76071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/>
                <p:nvPr/>
              </p:nvSpPr>
              <p:spPr>
                <a:xfrm>
                  <a:off x="9144697" y="5012748"/>
                  <a:ext cx="481637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GB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697" y="5012748"/>
                  <a:ext cx="481637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B3B822F-BDBF-4430-BADA-FA6786942DBA}"/>
                  </a:ext>
                </a:extLst>
              </p:cNvPr>
              <p:cNvSpPr txBox="1"/>
              <p:nvPr/>
            </p:nvSpPr>
            <p:spPr>
              <a:xfrm>
                <a:off x="5999333" y="5240105"/>
                <a:ext cx="342878" cy="338554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16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B3B822F-BDBF-4430-BADA-FA6786942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333" y="5240105"/>
                <a:ext cx="342878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5D3DF1F-A6EA-42E0-95DC-1EF9818F5E4A}"/>
                  </a:ext>
                </a:extLst>
              </p:cNvPr>
              <p:cNvSpPr txBox="1"/>
              <p:nvPr/>
            </p:nvSpPr>
            <p:spPr>
              <a:xfrm>
                <a:off x="9299976" y="5231435"/>
                <a:ext cx="342878" cy="338554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16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5D3DF1F-A6EA-42E0-95DC-1EF9818F5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976" y="5231435"/>
                <a:ext cx="342878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D6D9A3BC-E506-4271-8F0B-433042E906E9}"/>
              </a:ext>
            </a:extLst>
          </p:cNvPr>
          <p:cNvGrpSpPr/>
          <p:nvPr/>
        </p:nvGrpSpPr>
        <p:grpSpPr>
          <a:xfrm>
            <a:off x="5495343" y="4309687"/>
            <a:ext cx="1404743" cy="377097"/>
            <a:chOff x="5495343" y="4309687"/>
            <a:chExt cx="1404743" cy="377097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ED36564-9368-47E7-9768-039B54957F2C}"/>
                </a:ext>
              </a:extLst>
            </p:cNvPr>
            <p:cNvCxnSpPr/>
            <p:nvPr/>
          </p:nvCxnSpPr>
          <p:spPr>
            <a:xfrm flipV="1">
              <a:off x="6030667" y="4685691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/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1BE8600-0292-45C4-8C78-4B6849D81A63}"/>
              </a:ext>
            </a:extLst>
          </p:cNvPr>
          <p:cNvGrpSpPr/>
          <p:nvPr/>
        </p:nvGrpSpPr>
        <p:grpSpPr>
          <a:xfrm>
            <a:off x="7178075" y="4128796"/>
            <a:ext cx="1404743" cy="449415"/>
            <a:chOff x="7178075" y="4128796"/>
            <a:chExt cx="1404743" cy="44941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F1F902-387A-4923-B788-21A9E930E853}"/>
                </a:ext>
              </a:extLst>
            </p:cNvPr>
            <p:cNvGrpSpPr/>
            <p:nvPr/>
          </p:nvGrpSpPr>
          <p:grpSpPr>
            <a:xfrm>
              <a:off x="7479021" y="4570592"/>
              <a:ext cx="752848" cy="7619"/>
              <a:chOff x="8996479" y="3508612"/>
              <a:chExt cx="752848" cy="7619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0187A310-7A79-4351-BE16-BB56D07C8F05}"/>
                  </a:ext>
                </a:extLst>
              </p:cNvPr>
              <p:cNvCxnSpPr/>
              <p:nvPr/>
            </p:nvCxnSpPr>
            <p:spPr>
              <a:xfrm>
                <a:off x="8996479" y="3508612"/>
                <a:ext cx="482381" cy="0"/>
              </a:xfrm>
              <a:prstGeom prst="straightConnector1">
                <a:avLst/>
              </a:prstGeom>
              <a:ln w="25400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D6A934A8-E689-4A99-A4EE-6C77AB377F60}"/>
                  </a:ext>
                </a:extLst>
              </p:cNvPr>
              <p:cNvGrpSpPr/>
              <p:nvPr/>
            </p:nvGrpSpPr>
            <p:grpSpPr>
              <a:xfrm>
                <a:off x="9070753" y="3508612"/>
                <a:ext cx="678574" cy="7619"/>
                <a:chOff x="9070753" y="3508612"/>
                <a:chExt cx="678574" cy="7619"/>
              </a:xfrm>
            </p:grpSpPr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1B1CE360-C434-4906-B350-E8ED9CE6C595}"/>
                    </a:ext>
                  </a:extLst>
                </p:cNvPr>
                <p:cNvCxnSpPr/>
                <p:nvPr/>
              </p:nvCxnSpPr>
              <p:spPr>
                <a:xfrm>
                  <a:off x="9070753" y="3510555"/>
                  <a:ext cx="362227" cy="5676"/>
                </a:xfrm>
                <a:prstGeom prst="straightConnector1">
                  <a:avLst/>
                </a:prstGeom>
                <a:ln w="25400"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21419764-ABFA-4E83-9C87-6F557F93FE3B}"/>
                    </a:ext>
                  </a:extLst>
                </p:cNvPr>
                <p:cNvCxnSpPr/>
                <p:nvPr/>
              </p:nvCxnSpPr>
              <p:spPr>
                <a:xfrm>
                  <a:off x="9146791" y="3508612"/>
                  <a:ext cx="602536" cy="0"/>
                </a:xfrm>
                <a:prstGeom prst="straightConnector1">
                  <a:avLst/>
                </a:prstGeom>
                <a:ln w="25400"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/>
                <p:nvPr/>
              </p:nvSpPr>
              <p:spPr>
                <a:xfrm>
                  <a:off x="7178075" y="4128796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=7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8075" y="4128796"/>
                  <a:ext cx="140474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D55FB69-D004-487A-B406-D1BD44081592}"/>
              </a:ext>
            </a:extLst>
          </p:cNvPr>
          <p:cNvGrpSpPr/>
          <p:nvPr/>
        </p:nvGrpSpPr>
        <p:grpSpPr>
          <a:xfrm>
            <a:off x="8759101" y="4266287"/>
            <a:ext cx="1404743" cy="429279"/>
            <a:chOff x="8759101" y="4266287"/>
            <a:chExt cx="1404743" cy="429279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7C082CB-90CD-4697-83B9-485584A16DD9}"/>
                </a:ext>
              </a:extLst>
            </p:cNvPr>
            <p:cNvCxnSpPr/>
            <p:nvPr/>
          </p:nvCxnSpPr>
          <p:spPr>
            <a:xfrm flipV="1">
              <a:off x="9284968" y="4694473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/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=25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4DDA0929-C556-455C-ACE4-A7F5FCB106E0}"/>
              </a:ext>
            </a:extLst>
          </p:cNvPr>
          <p:cNvSpPr/>
          <p:nvPr/>
        </p:nvSpPr>
        <p:spPr>
          <a:xfrm>
            <a:off x="9278962" y="4813698"/>
            <a:ext cx="363892" cy="387303"/>
          </a:xfrm>
          <a:prstGeom prst="ellipse">
            <a:avLst/>
          </a:prstGeom>
          <a:solidFill>
            <a:srgbClr val="008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D017EDA-D0CC-DD1D-6CD0-A785E38FA671}"/>
              </a:ext>
            </a:extLst>
          </p:cNvPr>
          <p:cNvGrpSpPr/>
          <p:nvPr/>
        </p:nvGrpSpPr>
        <p:grpSpPr>
          <a:xfrm>
            <a:off x="-29497" y="-17868"/>
            <a:ext cx="12177307" cy="3889971"/>
            <a:chOff x="-29497" y="-17868"/>
            <a:chExt cx="12177307" cy="38899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E6BF402-DEC4-CEAA-7A4E-6451A7E2A3ED}"/>
                </a:ext>
              </a:extLst>
            </p:cNvPr>
            <p:cNvGrpSpPr/>
            <p:nvPr/>
          </p:nvGrpSpPr>
          <p:grpSpPr>
            <a:xfrm>
              <a:off x="-29497" y="-17868"/>
              <a:ext cx="12177307" cy="2321317"/>
              <a:chOff x="-29497" y="-17868"/>
              <a:chExt cx="12177307" cy="2321317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375A7C2-7B8B-2AB4-6B9D-ABD3CE9D0C00}"/>
                  </a:ext>
                </a:extLst>
              </p:cNvPr>
              <p:cNvSpPr/>
              <p:nvPr/>
            </p:nvSpPr>
            <p:spPr>
              <a:xfrm>
                <a:off x="-29497" y="-17868"/>
                <a:ext cx="5111057" cy="2321317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5593ED0-F429-71BA-19B3-C21E26F9D47B}"/>
                  </a:ext>
                </a:extLst>
              </p:cNvPr>
              <p:cNvSpPr/>
              <p:nvPr/>
            </p:nvSpPr>
            <p:spPr>
              <a:xfrm>
                <a:off x="4909457" y="-17868"/>
                <a:ext cx="7238353" cy="118872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4545916-0EC4-2CB4-7EF5-46B119ED17FB}"/>
                </a:ext>
              </a:extLst>
            </p:cNvPr>
            <p:cNvSpPr/>
            <p:nvPr/>
          </p:nvSpPr>
          <p:spPr>
            <a:xfrm>
              <a:off x="60691" y="2211367"/>
              <a:ext cx="4772697" cy="120592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38CE406-B95F-97D4-7E81-2E3BD3E4A370}"/>
                </a:ext>
              </a:extLst>
            </p:cNvPr>
            <p:cNvSpPr/>
            <p:nvPr/>
          </p:nvSpPr>
          <p:spPr>
            <a:xfrm>
              <a:off x="182535" y="3470944"/>
              <a:ext cx="2853681" cy="4011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6870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5"/>
    </mc:Choice>
    <mc:Fallback xmlns="">
      <p:transition spd="slow" advTm="430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146481" y="882755"/>
            <a:ext cx="4502445" cy="1042492"/>
          </a:xfrm>
        </p:spPr>
        <p:txBody>
          <a:bodyPr>
            <a:normAutofit fontScale="90000"/>
          </a:bodyPr>
          <a:lstStyle/>
          <a:p>
            <a:r>
              <a:rPr lang="en-GB" sz="3500" dirty="0"/>
              <a:t>Constant Acceleration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CONSTANT ACCELERATION FORMULAE PART 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following letters are used for an object moving in a straight line with constant acceleration: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displacement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initial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acceleration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time taken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  <a:blipFill>
                <a:blip r:embed="rId6"/>
                <a:stretch>
                  <a:fillRect l="-1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6"/>
          <p:cNvSpPr>
            <a:spLocks noGrp="1"/>
          </p:cNvSpPr>
          <p:nvPr>
            <p:ph type="body" idx="13"/>
          </p:nvPr>
        </p:nvSpPr>
        <p:spPr>
          <a:xfrm>
            <a:off x="303783" y="2024174"/>
            <a:ext cx="4529605" cy="600075"/>
          </a:xfrm>
        </p:spPr>
        <p:txBody>
          <a:bodyPr>
            <a:normAutofit/>
          </a:bodyPr>
          <a:lstStyle/>
          <a:p>
            <a:r>
              <a:rPr lang="en-GB" sz="2400" dirty="0"/>
              <a:t>Standard Notation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idx="13"/>
          </p:nvPr>
        </p:nvSpPr>
        <p:spPr>
          <a:xfrm>
            <a:off x="5346416" y="1079635"/>
            <a:ext cx="5590525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7"/>
              <p:cNvSpPr txBox="1">
                <a:spLocks/>
              </p:cNvSpPr>
              <p:nvPr/>
            </p:nvSpPr>
            <p:spPr>
              <a:xfrm>
                <a:off x="5372542" y="1679710"/>
                <a:ext cx="6122772" cy="51782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An object moves from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 a straight line with constant acceleration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 direction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and velocity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If the velocity of the object at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25</m:t>
                    </m:r>
                    <m:r>
                      <m:rPr>
                        <m:sty m:val="p"/>
                      </m:rPr>
                      <a:rPr lang="en-US" sz="2200" i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200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find the distance between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Input values in formula: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e>
                      <m:sup>
                        <m:r>
                          <a:rPr lang="en-GB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×7×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</a:t>
                </a:r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542" y="1679710"/>
                <a:ext cx="6122772" cy="5178290"/>
              </a:xfrm>
              <a:prstGeom prst="rect">
                <a:avLst/>
              </a:prstGeom>
              <a:blipFill>
                <a:blip r:embed="rId7"/>
                <a:stretch>
                  <a:fillRect l="-1294" r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b="1" dirty="0">
                    <a:solidFill>
                      <a:srgbClr val="0000FF"/>
                    </a:solidFill>
                  </a:rPr>
                  <a:t>FORMULAE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  <a:endParaRPr lang="en-GB" sz="2000" b="1" i="1" dirty="0">
                  <a:solidFill>
                    <a:srgbClr val="8B8B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num>
                          <m:den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𝒂𝒔</m:t>
                    </m:r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𝒖𝒕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𝒗𝒕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dirty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blipFill>
                <a:blip r:embed="rId8"/>
                <a:stretch>
                  <a:fillRect l="-119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20487FD-95EA-4105-949E-C11FD358092E}"/>
              </a:ext>
            </a:extLst>
          </p:cNvPr>
          <p:cNvSpPr txBox="1">
            <a:spLocks/>
          </p:cNvSpPr>
          <p:nvPr/>
        </p:nvSpPr>
        <p:spPr>
          <a:xfrm>
            <a:off x="5372542" y="3429000"/>
            <a:ext cx="5590525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80EB17-E90F-4701-88A1-024B44468B84}"/>
              </a:ext>
            </a:extLst>
          </p:cNvPr>
          <p:cNvGrpSpPr/>
          <p:nvPr/>
        </p:nvGrpSpPr>
        <p:grpSpPr>
          <a:xfrm>
            <a:off x="5975943" y="4821081"/>
            <a:ext cx="3711361" cy="602408"/>
            <a:chOff x="7509633" y="4507673"/>
            <a:chExt cx="3711361" cy="60240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63A3808-C6BF-4214-9B9A-1D003CA3B465}"/>
                </a:ext>
              </a:extLst>
            </p:cNvPr>
            <p:cNvGrpSpPr/>
            <p:nvPr/>
          </p:nvGrpSpPr>
          <p:grpSpPr>
            <a:xfrm>
              <a:off x="7509633" y="4898779"/>
              <a:ext cx="3711361" cy="211302"/>
              <a:chOff x="7517506" y="4930872"/>
              <a:chExt cx="1952121" cy="214870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916303D-B2A1-418B-87AC-5D1685CC223E}"/>
                  </a:ext>
                </a:extLst>
              </p:cNvPr>
              <p:cNvCxnSpPr/>
              <p:nvPr/>
            </p:nvCxnSpPr>
            <p:spPr>
              <a:xfrm flipV="1">
                <a:off x="7517506" y="4930872"/>
                <a:ext cx="1952121" cy="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05BF4FD-3B68-4619-B739-B136B83B2FA9}"/>
                  </a:ext>
                </a:extLst>
              </p:cNvPr>
              <p:cNvSpPr/>
              <p:nvPr/>
            </p:nvSpPr>
            <p:spPr>
              <a:xfrm>
                <a:off x="7517506" y="4964014"/>
                <a:ext cx="1936376" cy="181728"/>
              </a:xfrm>
              <a:prstGeom prst="rect">
                <a:avLst/>
              </a:prstGeom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E7E5CC-CB21-4C59-9663-00E968EF6C8C}"/>
                </a:ext>
              </a:extLst>
            </p:cNvPr>
            <p:cNvSpPr/>
            <p:nvPr/>
          </p:nvSpPr>
          <p:spPr>
            <a:xfrm>
              <a:off x="7509633" y="4507673"/>
              <a:ext cx="363892" cy="387303"/>
            </a:xfrm>
            <a:prstGeom prst="ellipse">
              <a:avLst/>
            </a:prstGeom>
            <a:solidFill>
              <a:srgbClr val="008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DEFB693-6DF7-4ACD-9A08-0B3C75D25DB6}"/>
              </a:ext>
            </a:extLst>
          </p:cNvPr>
          <p:cNvGrpSpPr/>
          <p:nvPr/>
        </p:nvGrpSpPr>
        <p:grpSpPr>
          <a:xfrm>
            <a:off x="5975944" y="5326156"/>
            <a:ext cx="3627758" cy="461665"/>
            <a:chOff x="7509634" y="5012748"/>
            <a:chExt cx="3627758" cy="46166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C41B83A-6D8B-41DD-BA2D-DA713C6177C8}"/>
                </a:ext>
              </a:extLst>
            </p:cNvPr>
            <p:cNvGrpSpPr/>
            <p:nvPr/>
          </p:nvGrpSpPr>
          <p:grpSpPr>
            <a:xfrm>
              <a:off x="7509634" y="5289641"/>
              <a:ext cx="3627758" cy="0"/>
              <a:chOff x="7489637" y="4718723"/>
              <a:chExt cx="1956372" cy="0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98972BE-3D9C-41E5-A722-47C12424FBF5}"/>
                  </a:ext>
                </a:extLst>
              </p:cNvPr>
              <p:cNvCxnSpPr/>
              <p:nvPr/>
            </p:nvCxnSpPr>
            <p:spPr>
              <a:xfrm flipH="1">
                <a:off x="7489637" y="4718723"/>
                <a:ext cx="82759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F416F10A-02DE-4068-8B5A-2E29CEE7DC5C}"/>
                  </a:ext>
                </a:extLst>
              </p:cNvPr>
              <p:cNvCxnSpPr/>
              <p:nvPr/>
            </p:nvCxnSpPr>
            <p:spPr>
              <a:xfrm>
                <a:off x="8685291" y="4718723"/>
                <a:ext cx="76071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/>
                <p:nvPr/>
              </p:nvSpPr>
              <p:spPr>
                <a:xfrm>
                  <a:off x="9144697" y="5012748"/>
                  <a:ext cx="481637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GB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697" y="5012748"/>
                  <a:ext cx="481637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B3B822F-BDBF-4430-BADA-FA6786942DBA}"/>
                  </a:ext>
                </a:extLst>
              </p:cNvPr>
              <p:cNvSpPr txBox="1"/>
              <p:nvPr/>
            </p:nvSpPr>
            <p:spPr>
              <a:xfrm>
                <a:off x="5999333" y="5240105"/>
                <a:ext cx="342878" cy="338554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16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B3B822F-BDBF-4430-BADA-FA6786942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333" y="5240105"/>
                <a:ext cx="342878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5D3DF1F-A6EA-42E0-95DC-1EF9818F5E4A}"/>
                  </a:ext>
                </a:extLst>
              </p:cNvPr>
              <p:cNvSpPr txBox="1"/>
              <p:nvPr/>
            </p:nvSpPr>
            <p:spPr>
              <a:xfrm>
                <a:off x="9299976" y="5231435"/>
                <a:ext cx="342878" cy="338554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16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5D3DF1F-A6EA-42E0-95DC-1EF9818F5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976" y="5231435"/>
                <a:ext cx="342878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D6D9A3BC-E506-4271-8F0B-433042E906E9}"/>
              </a:ext>
            </a:extLst>
          </p:cNvPr>
          <p:cNvGrpSpPr/>
          <p:nvPr/>
        </p:nvGrpSpPr>
        <p:grpSpPr>
          <a:xfrm>
            <a:off x="5495343" y="4309687"/>
            <a:ext cx="1404743" cy="377097"/>
            <a:chOff x="5495343" y="4309687"/>
            <a:chExt cx="1404743" cy="377097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ED36564-9368-47E7-9768-039B54957F2C}"/>
                </a:ext>
              </a:extLst>
            </p:cNvPr>
            <p:cNvCxnSpPr/>
            <p:nvPr/>
          </p:nvCxnSpPr>
          <p:spPr>
            <a:xfrm flipV="1">
              <a:off x="6030667" y="4685691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/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1BE8600-0292-45C4-8C78-4B6849D81A63}"/>
              </a:ext>
            </a:extLst>
          </p:cNvPr>
          <p:cNvGrpSpPr/>
          <p:nvPr/>
        </p:nvGrpSpPr>
        <p:grpSpPr>
          <a:xfrm>
            <a:off x="7178075" y="4128796"/>
            <a:ext cx="1404743" cy="449415"/>
            <a:chOff x="7178075" y="4128796"/>
            <a:chExt cx="1404743" cy="44941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F1F902-387A-4923-B788-21A9E930E853}"/>
                </a:ext>
              </a:extLst>
            </p:cNvPr>
            <p:cNvGrpSpPr/>
            <p:nvPr/>
          </p:nvGrpSpPr>
          <p:grpSpPr>
            <a:xfrm>
              <a:off x="7479021" y="4570592"/>
              <a:ext cx="752848" cy="7619"/>
              <a:chOff x="8996479" y="3508612"/>
              <a:chExt cx="752848" cy="7619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0187A310-7A79-4351-BE16-BB56D07C8F05}"/>
                  </a:ext>
                </a:extLst>
              </p:cNvPr>
              <p:cNvCxnSpPr/>
              <p:nvPr/>
            </p:nvCxnSpPr>
            <p:spPr>
              <a:xfrm>
                <a:off x="8996479" y="3508612"/>
                <a:ext cx="482381" cy="0"/>
              </a:xfrm>
              <a:prstGeom prst="straightConnector1">
                <a:avLst/>
              </a:prstGeom>
              <a:ln w="25400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D6A934A8-E689-4A99-A4EE-6C77AB377F60}"/>
                  </a:ext>
                </a:extLst>
              </p:cNvPr>
              <p:cNvGrpSpPr/>
              <p:nvPr/>
            </p:nvGrpSpPr>
            <p:grpSpPr>
              <a:xfrm>
                <a:off x="9070753" y="3508612"/>
                <a:ext cx="678574" cy="7619"/>
                <a:chOff x="9070753" y="3508612"/>
                <a:chExt cx="678574" cy="7619"/>
              </a:xfrm>
            </p:grpSpPr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1B1CE360-C434-4906-B350-E8ED9CE6C595}"/>
                    </a:ext>
                  </a:extLst>
                </p:cNvPr>
                <p:cNvCxnSpPr/>
                <p:nvPr/>
              </p:nvCxnSpPr>
              <p:spPr>
                <a:xfrm>
                  <a:off x="9070753" y="3510555"/>
                  <a:ext cx="362227" cy="5676"/>
                </a:xfrm>
                <a:prstGeom prst="straightConnector1">
                  <a:avLst/>
                </a:prstGeom>
                <a:ln w="25400"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21419764-ABFA-4E83-9C87-6F557F93FE3B}"/>
                    </a:ext>
                  </a:extLst>
                </p:cNvPr>
                <p:cNvCxnSpPr/>
                <p:nvPr/>
              </p:nvCxnSpPr>
              <p:spPr>
                <a:xfrm>
                  <a:off x="9146791" y="3508612"/>
                  <a:ext cx="602536" cy="0"/>
                </a:xfrm>
                <a:prstGeom prst="straightConnector1">
                  <a:avLst/>
                </a:prstGeom>
                <a:ln w="25400"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/>
                <p:nvPr/>
              </p:nvSpPr>
              <p:spPr>
                <a:xfrm>
                  <a:off x="7178075" y="4128796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=7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8075" y="4128796"/>
                  <a:ext cx="140474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D55FB69-D004-487A-B406-D1BD44081592}"/>
              </a:ext>
            </a:extLst>
          </p:cNvPr>
          <p:cNvGrpSpPr/>
          <p:nvPr/>
        </p:nvGrpSpPr>
        <p:grpSpPr>
          <a:xfrm>
            <a:off x="8688144" y="4268855"/>
            <a:ext cx="1629250" cy="426711"/>
            <a:chOff x="8688144" y="4268855"/>
            <a:chExt cx="1629250" cy="426711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7C082CB-90CD-4697-83B9-485584A16DD9}"/>
                </a:ext>
              </a:extLst>
            </p:cNvPr>
            <p:cNvCxnSpPr/>
            <p:nvPr/>
          </p:nvCxnSpPr>
          <p:spPr>
            <a:xfrm flipV="1">
              <a:off x="9284968" y="4694473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/>
                <p:nvPr/>
              </p:nvSpPr>
              <p:spPr>
                <a:xfrm>
                  <a:off x="8688144" y="4268855"/>
                  <a:ext cx="1629250" cy="37555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𝟐𝟓𝐦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en-US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GB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8144" y="4268855"/>
                  <a:ext cx="1629250" cy="37555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4DDA0929-C556-455C-ACE4-A7F5FCB106E0}"/>
              </a:ext>
            </a:extLst>
          </p:cNvPr>
          <p:cNvSpPr/>
          <p:nvPr/>
        </p:nvSpPr>
        <p:spPr>
          <a:xfrm>
            <a:off x="9278962" y="4813698"/>
            <a:ext cx="363892" cy="387303"/>
          </a:xfrm>
          <a:prstGeom prst="ellipse">
            <a:avLst/>
          </a:prstGeom>
          <a:solidFill>
            <a:srgbClr val="008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29ABB98-A0BA-10E6-026D-A86D7E1EA10D}"/>
              </a:ext>
            </a:extLst>
          </p:cNvPr>
          <p:cNvGrpSpPr/>
          <p:nvPr/>
        </p:nvGrpSpPr>
        <p:grpSpPr>
          <a:xfrm>
            <a:off x="-29497" y="-17868"/>
            <a:ext cx="12177307" cy="3889971"/>
            <a:chOff x="-29497" y="-17868"/>
            <a:chExt cx="12177307" cy="38899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B0D266F-198A-676F-B764-45A11AF37D22}"/>
                </a:ext>
              </a:extLst>
            </p:cNvPr>
            <p:cNvGrpSpPr/>
            <p:nvPr/>
          </p:nvGrpSpPr>
          <p:grpSpPr>
            <a:xfrm>
              <a:off x="-29497" y="-17868"/>
              <a:ext cx="12177307" cy="2321317"/>
              <a:chOff x="-29497" y="-17868"/>
              <a:chExt cx="12177307" cy="2321317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E6DEC88-BCD2-9F04-3D8F-ACF1B8FA744F}"/>
                  </a:ext>
                </a:extLst>
              </p:cNvPr>
              <p:cNvSpPr/>
              <p:nvPr/>
            </p:nvSpPr>
            <p:spPr>
              <a:xfrm>
                <a:off x="-29497" y="-17868"/>
                <a:ext cx="5111057" cy="2321317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6768DBC-B389-DA5B-3950-BE8C55B73A3D}"/>
                  </a:ext>
                </a:extLst>
              </p:cNvPr>
              <p:cNvSpPr/>
              <p:nvPr/>
            </p:nvSpPr>
            <p:spPr>
              <a:xfrm>
                <a:off x="4909457" y="-17868"/>
                <a:ext cx="7238353" cy="118872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D9197B9-F9E4-F8D5-9FC8-24F6763A7ED9}"/>
                </a:ext>
              </a:extLst>
            </p:cNvPr>
            <p:cNvSpPr/>
            <p:nvPr/>
          </p:nvSpPr>
          <p:spPr>
            <a:xfrm>
              <a:off x="60691" y="2211367"/>
              <a:ext cx="4772697" cy="120592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C7E9C5-1A6E-B603-E044-1FA98E7A77DC}"/>
                </a:ext>
              </a:extLst>
            </p:cNvPr>
            <p:cNvSpPr/>
            <p:nvPr/>
          </p:nvSpPr>
          <p:spPr>
            <a:xfrm>
              <a:off x="182535" y="3470944"/>
              <a:ext cx="2853681" cy="4011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0824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4"/>
    </mc:Choice>
    <mc:Fallback xmlns="">
      <p:transition spd="slow" advTm="451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146481" y="882755"/>
            <a:ext cx="4502445" cy="1042492"/>
          </a:xfrm>
        </p:spPr>
        <p:txBody>
          <a:bodyPr>
            <a:normAutofit fontScale="90000"/>
          </a:bodyPr>
          <a:lstStyle/>
          <a:p>
            <a:r>
              <a:rPr lang="en-GB" sz="3500" dirty="0"/>
              <a:t>Constant Acceleration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CONSTANT ACCELERATION FORMULAE PART 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following letters are used for an object moving in a straight line with constant acceleration: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displacement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initial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acceleration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time taken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  <a:blipFill>
                <a:blip r:embed="rId6"/>
                <a:stretch>
                  <a:fillRect l="-1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6"/>
          <p:cNvSpPr>
            <a:spLocks noGrp="1"/>
          </p:cNvSpPr>
          <p:nvPr>
            <p:ph type="body" idx="13"/>
          </p:nvPr>
        </p:nvSpPr>
        <p:spPr>
          <a:xfrm>
            <a:off x="303783" y="2024174"/>
            <a:ext cx="4529605" cy="600075"/>
          </a:xfrm>
        </p:spPr>
        <p:txBody>
          <a:bodyPr>
            <a:normAutofit/>
          </a:bodyPr>
          <a:lstStyle/>
          <a:p>
            <a:r>
              <a:rPr lang="en-GB" sz="2400" dirty="0"/>
              <a:t>Standard Notation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idx="13"/>
          </p:nvPr>
        </p:nvSpPr>
        <p:spPr>
          <a:xfrm>
            <a:off x="5346416" y="1079635"/>
            <a:ext cx="5590525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7"/>
              <p:cNvSpPr txBox="1">
                <a:spLocks/>
              </p:cNvSpPr>
              <p:nvPr/>
            </p:nvSpPr>
            <p:spPr>
              <a:xfrm>
                <a:off x="5372542" y="1679710"/>
                <a:ext cx="6122772" cy="51782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An object moves from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 a straight line with constant acceleration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 direction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and velocity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If the velocity of the object at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25</m:t>
                    </m:r>
                    <m:r>
                      <m:rPr>
                        <m:sty m:val="p"/>
                      </m:rPr>
                      <a:rPr lang="en-US" sz="2200" i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200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find the distance between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Input values in formula: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GB" sz="24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×7×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</a:t>
                </a:r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542" y="1679710"/>
                <a:ext cx="6122772" cy="5178290"/>
              </a:xfrm>
              <a:prstGeom prst="rect">
                <a:avLst/>
              </a:prstGeom>
              <a:blipFill>
                <a:blip r:embed="rId7"/>
                <a:stretch>
                  <a:fillRect l="-1294" r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b="1" dirty="0">
                    <a:solidFill>
                      <a:srgbClr val="0000FF"/>
                    </a:solidFill>
                  </a:rPr>
                  <a:t>FORMULAE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  <a:endParaRPr lang="en-GB" sz="2000" b="1" i="1" dirty="0">
                  <a:solidFill>
                    <a:srgbClr val="8B8B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num>
                          <m:den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𝒂𝒔</m:t>
                    </m:r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𝒖𝒕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𝒗𝒕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dirty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blipFill>
                <a:blip r:embed="rId8"/>
                <a:stretch>
                  <a:fillRect l="-119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20487FD-95EA-4105-949E-C11FD358092E}"/>
              </a:ext>
            </a:extLst>
          </p:cNvPr>
          <p:cNvSpPr txBox="1">
            <a:spLocks/>
          </p:cNvSpPr>
          <p:nvPr/>
        </p:nvSpPr>
        <p:spPr>
          <a:xfrm>
            <a:off x="5372542" y="3429000"/>
            <a:ext cx="5590525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80EB17-E90F-4701-88A1-024B44468B84}"/>
              </a:ext>
            </a:extLst>
          </p:cNvPr>
          <p:cNvGrpSpPr/>
          <p:nvPr/>
        </p:nvGrpSpPr>
        <p:grpSpPr>
          <a:xfrm>
            <a:off x="5975943" y="4821081"/>
            <a:ext cx="3711361" cy="602408"/>
            <a:chOff x="7509633" y="4507673"/>
            <a:chExt cx="3711361" cy="60240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63A3808-C6BF-4214-9B9A-1D003CA3B465}"/>
                </a:ext>
              </a:extLst>
            </p:cNvPr>
            <p:cNvGrpSpPr/>
            <p:nvPr/>
          </p:nvGrpSpPr>
          <p:grpSpPr>
            <a:xfrm>
              <a:off x="7509633" y="4898779"/>
              <a:ext cx="3711361" cy="211302"/>
              <a:chOff x="7517506" y="4930872"/>
              <a:chExt cx="1952121" cy="214870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916303D-B2A1-418B-87AC-5D1685CC223E}"/>
                  </a:ext>
                </a:extLst>
              </p:cNvPr>
              <p:cNvCxnSpPr/>
              <p:nvPr/>
            </p:nvCxnSpPr>
            <p:spPr>
              <a:xfrm flipV="1">
                <a:off x="7517506" y="4930872"/>
                <a:ext cx="1952121" cy="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05BF4FD-3B68-4619-B739-B136B83B2FA9}"/>
                  </a:ext>
                </a:extLst>
              </p:cNvPr>
              <p:cNvSpPr/>
              <p:nvPr/>
            </p:nvSpPr>
            <p:spPr>
              <a:xfrm>
                <a:off x="7517506" y="4964014"/>
                <a:ext cx="1936376" cy="181728"/>
              </a:xfrm>
              <a:prstGeom prst="rect">
                <a:avLst/>
              </a:prstGeom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E7E5CC-CB21-4C59-9663-00E968EF6C8C}"/>
                </a:ext>
              </a:extLst>
            </p:cNvPr>
            <p:cNvSpPr/>
            <p:nvPr/>
          </p:nvSpPr>
          <p:spPr>
            <a:xfrm>
              <a:off x="7509633" y="4507673"/>
              <a:ext cx="363892" cy="387303"/>
            </a:xfrm>
            <a:prstGeom prst="ellipse">
              <a:avLst/>
            </a:prstGeom>
            <a:solidFill>
              <a:srgbClr val="008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DEFB693-6DF7-4ACD-9A08-0B3C75D25DB6}"/>
              </a:ext>
            </a:extLst>
          </p:cNvPr>
          <p:cNvGrpSpPr/>
          <p:nvPr/>
        </p:nvGrpSpPr>
        <p:grpSpPr>
          <a:xfrm>
            <a:off x="5975944" y="5326156"/>
            <a:ext cx="3627758" cy="461665"/>
            <a:chOff x="7509634" y="5012748"/>
            <a:chExt cx="3627758" cy="46166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C41B83A-6D8B-41DD-BA2D-DA713C6177C8}"/>
                </a:ext>
              </a:extLst>
            </p:cNvPr>
            <p:cNvGrpSpPr/>
            <p:nvPr/>
          </p:nvGrpSpPr>
          <p:grpSpPr>
            <a:xfrm>
              <a:off x="7509634" y="5289641"/>
              <a:ext cx="3627758" cy="0"/>
              <a:chOff x="7489637" y="4718723"/>
              <a:chExt cx="1956372" cy="0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98972BE-3D9C-41E5-A722-47C12424FBF5}"/>
                  </a:ext>
                </a:extLst>
              </p:cNvPr>
              <p:cNvCxnSpPr/>
              <p:nvPr/>
            </p:nvCxnSpPr>
            <p:spPr>
              <a:xfrm flipH="1">
                <a:off x="7489637" y="4718723"/>
                <a:ext cx="82759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F416F10A-02DE-4068-8B5A-2E29CEE7DC5C}"/>
                  </a:ext>
                </a:extLst>
              </p:cNvPr>
              <p:cNvCxnSpPr/>
              <p:nvPr/>
            </p:nvCxnSpPr>
            <p:spPr>
              <a:xfrm>
                <a:off x="8685291" y="4718723"/>
                <a:ext cx="76071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/>
                <p:nvPr/>
              </p:nvSpPr>
              <p:spPr>
                <a:xfrm>
                  <a:off x="9144697" y="5012748"/>
                  <a:ext cx="481637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GB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697" y="5012748"/>
                  <a:ext cx="481637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B3B822F-BDBF-4430-BADA-FA6786942DBA}"/>
                  </a:ext>
                </a:extLst>
              </p:cNvPr>
              <p:cNvSpPr txBox="1"/>
              <p:nvPr/>
            </p:nvSpPr>
            <p:spPr>
              <a:xfrm>
                <a:off x="5999333" y="5240105"/>
                <a:ext cx="342878" cy="338554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16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B3B822F-BDBF-4430-BADA-FA6786942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333" y="5240105"/>
                <a:ext cx="342878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5D3DF1F-A6EA-42E0-95DC-1EF9818F5E4A}"/>
                  </a:ext>
                </a:extLst>
              </p:cNvPr>
              <p:cNvSpPr txBox="1"/>
              <p:nvPr/>
            </p:nvSpPr>
            <p:spPr>
              <a:xfrm>
                <a:off x="9299976" y="5231435"/>
                <a:ext cx="342878" cy="338554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16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5D3DF1F-A6EA-42E0-95DC-1EF9818F5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976" y="5231435"/>
                <a:ext cx="342878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D6D9A3BC-E506-4271-8F0B-433042E906E9}"/>
              </a:ext>
            </a:extLst>
          </p:cNvPr>
          <p:cNvGrpSpPr/>
          <p:nvPr/>
        </p:nvGrpSpPr>
        <p:grpSpPr>
          <a:xfrm>
            <a:off x="5495343" y="4309687"/>
            <a:ext cx="1404743" cy="377097"/>
            <a:chOff x="5495343" y="4309687"/>
            <a:chExt cx="1404743" cy="377097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ED36564-9368-47E7-9768-039B54957F2C}"/>
                </a:ext>
              </a:extLst>
            </p:cNvPr>
            <p:cNvCxnSpPr/>
            <p:nvPr/>
          </p:nvCxnSpPr>
          <p:spPr>
            <a:xfrm flipV="1">
              <a:off x="6030667" y="4685691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/>
                <p:nvPr/>
              </p:nvSpPr>
              <p:spPr>
                <a:xfrm>
                  <a:off x="5495343" y="4309687"/>
                  <a:ext cx="1404743" cy="37555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𝟒𝐦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en-US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GB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5343" y="4309687"/>
                  <a:ext cx="1404743" cy="37555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1BE8600-0292-45C4-8C78-4B6849D81A63}"/>
              </a:ext>
            </a:extLst>
          </p:cNvPr>
          <p:cNvGrpSpPr/>
          <p:nvPr/>
        </p:nvGrpSpPr>
        <p:grpSpPr>
          <a:xfrm>
            <a:off x="7178075" y="4128796"/>
            <a:ext cx="1404743" cy="449415"/>
            <a:chOff x="7178075" y="4128796"/>
            <a:chExt cx="1404743" cy="44941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F1F902-387A-4923-B788-21A9E930E853}"/>
                </a:ext>
              </a:extLst>
            </p:cNvPr>
            <p:cNvGrpSpPr/>
            <p:nvPr/>
          </p:nvGrpSpPr>
          <p:grpSpPr>
            <a:xfrm>
              <a:off x="7479021" y="4570592"/>
              <a:ext cx="752848" cy="7619"/>
              <a:chOff x="8996479" y="3508612"/>
              <a:chExt cx="752848" cy="7619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0187A310-7A79-4351-BE16-BB56D07C8F05}"/>
                  </a:ext>
                </a:extLst>
              </p:cNvPr>
              <p:cNvCxnSpPr/>
              <p:nvPr/>
            </p:nvCxnSpPr>
            <p:spPr>
              <a:xfrm>
                <a:off x="8996479" y="3508612"/>
                <a:ext cx="482381" cy="0"/>
              </a:xfrm>
              <a:prstGeom prst="straightConnector1">
                <a:avLst/>
              </a:prstGeom>
              <a:ln w="25400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D6A934A8-E689-4A99-A4EE-6C77AB377F60}"/>
                  </a:ext>
                </a:extLst>
              </p:cNvPr>
              <p:cNvGrpSpPr/>
              <p:nvPr/>
            </p:nvGrpSpPr>
            <p:grpSpPr>
              <a:xfrm>
                <a:off x="9070753" y="3508612"/>
                <a:ext cx="678574" cy="7619"/>
                <a:chOff x="9070753" y="3508612"/>
                <a:chExt cx="678574" cy="7619"/>
              </a:xfrm>
            </p:grpSpPr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1B1CE360-C434-4906-B350-E8ED9CE6C595}"/>
                    </a:ext>
                  </a:extLst>
                </p:cNvPr>
                <p:cNvCxnSpPr/>
                <p:nvPr/>
              </p:nvCxnSpPr>
              <p:spPr>
                <a:xfrm>
                  <a:off x="9070753" y="3510555"/>
                  <a:ext cx="362227" cy="5676"/>
                </a:xfrm>
                <a:prstGeom prst="straightConnector1">
                  <a:avLst/>
                </a:prstGeom>
                <a:ln w="25400"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21419764-ABFA-4E83-9C87-6F557F93FE3B}"/>
                    </a:ext>
                  </a:extLst>
                </p:cNvPr>
                <p:cNvCxnSpPr/>
                <p:nvPr/>
              </p:nvCxnSpPr>
              <p:spPr>
                <a:xfrm>
                  <a:off x="9146791" y="3508612"/>
                  <a:ext cx="602536" cy="0"/>
                </a:xfrm>
                <a:prstGeom prst="straightConnector1">
                  <a:avLst/>
                </a:prstGeom>
                <a:ln w="25400"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/>
                <p:nvPr/>
              </p:nvSpPr>
              <p:spPr>
                <a:xfrm>
                  <a:off x="7178075" y="4128796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=7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8075" y="4128796"/>
                  <a:ext cx="140474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D55FB69-D004-487A-B406-D1BD44081592}"/>
              </a:ext>
            </a:extLst>
          </p:cNvPr>
          <p:cNvGrpSpPr/>
          <p:nvPr/>
        </p:nvGrpSpPr>
        <p:grpSpPr>
          <a:xfrm>
            <a:off x="8759101" y="4266287"/>
            <a:ext cx="1404743" cy="429279"/>
            <a:chOff x="8759101" y="4266287"/>
            <a:chExt cx="1404743" cy="429279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7C082CB-90CD-4697-83B9-485584A16DD9}"/>
                </a:ext>
              </a:extLst>
            </p:cNvPr>
            <p:cNvCxnSpPr/>
            <p:nvPr/>
          </p:nvCxnSpPr>
          <p:spPr>
            <a:xfrm flipV="1">
              <a:off x="9284968" y="4694473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/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=25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4DDA0929-C556-455C-ACE4-A7F5FCB106E0}"/>
              </a:ext>
            </a:extLst>
          </p:cNvPr>
          <p:cNvSpPr/>
          <p:nvPr/>
        </p:nvSpPr>
        <p:spPr>
          <a:xfrm>
            <a:off x="9278962" y="4813698"/>
            <a:ext cx="363892" cy="387303"/>
          </a:xfrm>
          <a:prstGeom prst="ellipse">
            <a:avLst/>
          </a:prstGeom>
          <a:solidFill>
            <a:srgbClr val="008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489E3DF-ED06-2130-A2C7-03B355A6AAAF}"/>
              </a:ext>
            </a:extLst>
          </p:cNvPr>
          <p:cNvGrpSpPr/>
          <p:nvPr/>
        </p:nvGrpSpPr>
        <p:grpSpPr>
          <a:xfrm>
            <a:off x="-29497" y="-17868"/>
            <a:ext cx="12177307" cy="3889971"/>
            <a:chOff x="-29497" y="-17868"/>
            <a:chExt cx="12177307" cy="38899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8A3F66E-B0DC-0666-D264-03B28363AFD2}"/>
                </a:ext>
              </a:extLst>
            </p:cNvPr>
            <p:cNvGrpSpPr/>
            <p:nvPr/>
          </p:nvGrpSpPr>
          <p:grpSpPr>
            <a:xfrm>
              <a:off x="-29497" y="-17868"/>
              <a:ext cx="12177307" cy="2321317"/>
              <a:chOff x="-29497" y="-17868"/>
              <a:chExt cx="12177307" cy="2321317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7CFD1D3-899B-C03B-86E4-7B397AF9BE64}"/>
                  </a:ext>
                </a:extLst>
              </p:cNvPr>
              <p:cNvSpPr/>
              <p:nvPr/>
            </p:nvSpPr>
            <p:spPr>
              <a:xfrm>
                <a:off x="-29497" y="-17868"/>
                <a:ext cx="5111057" cy="2321317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9CB0B53-A276-D021-302E-9D6E879A53CB}"/>
                  </a:ext>
                </a:extLst>
              </p:cNvPr>
              <p:cNvSpPr/>
              <p:nvPr/>
            </p:nvSpPr>
            <p:spPr>
              <a:xfrm>
                <a:off x="4909457" y="-17868"/>
                <a:ext cx="7238353" cy="118872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6A24AC0-4D80-9036-B76C-D96833F827E4}"/>
                </a:ext>
              </a:extLst>
            </p:cNvPr>
            <p:cNvSpPr/>
            <p:nvPr/>
          </p:nvSpPr>
          <p:spPr>
            <a:xfrm>
              <a:off x="60691" y="2211367"/>
              <a:ext cx="4772697" cy="120592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E03404F-D8C4-C1AC-A9D8-35A241C7BA94}"/>
                </a:ext>
              </a:extLst>
            </p:cNvPr>
            <p:cNvSpPr/>
            <p:nvPr/>
          </p:nvSpPr>
          <p:spPr>
            <a:xfrm>
              <a:off x="182535" y="3470944"/>
              <a:ext cx="2853681" cy="4011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8669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5"/>
    </mc:Choice>
    <mc:Fallback xmlns="">
      <p:transition spd="slow" advTm="386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146481" y="882755"/>
            <a:ext cx="4502445" cy="1042492"/>
          </a:xfrm>
        </p:spPr>
        <p:txBody>
          <a:bodyPr>
            <a:normAutofit fontScale="90000"/>
          </a:bodyPr>
          <a:lstStyle/>
          <a:p>
            <a:r>
              <a:rPr lang="en-GB" sz="3500" dirty="0"/>
              <a:t>Constant Acceleration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CONSTANT ACCELERATION FORMULAE PART 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following letters are used for an object moving in a straight line with constant acceleration: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displacement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initial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acceleration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time taken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  <a:blipFill>
                <a:blip r:embed="rId6"/>
                <a:stretch>
                  <a:fillRect l="-1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6"/>
          <p:cNvSpPr>
            <a:spLocks noGrp="1"/>
          </p:cNvSpPr>
          <p:nvPr>
            <p:ph type="body" idx="13"/>
          </p:nvPr>
        </p:nvSpPr>
        <p:spPr>
          <a:xfrm>
            <a:off x="303783" y="2024174"/>
            <a:ext cx="4529605" cy="600075"/>
          </a:xfrm>
        </p:spPr>
        <p:txBody>
          <a:bodyPr>
            <a:normAutofit/>
          </a:bodyPr>
          <a:lstStyle/>
          <a:p>
            <a:r>
              <a:rPr lang="en-GB" sz="2400" dirty="0"/>
              <a:t>Standard Notation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idx="13"/>
          </p:nvPr>
        </p:nvSpPr>
        <p:spPr>
          <a:xfrm>
            <a:off x="5346416" y="1079635"/>
            <a:ext cx="5590525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7"/>
              <p:cNvSpPr txBox="1">
                <a:spLocks/>
              </p:cNvSpPr>
              <p:nvPr/>
            </p:nvSpPr>
            <p:spPr>
              <a:xfrm>
                <a:off x="5372542" y="1679710"/>
                <a:ext cx="6122772" cy="51782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An object moves from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 a straight line with constant acceleration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 direction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and velocity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If the velocity of the object at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25</m:t>
                    </m:r>
                    <m:r>
                      <m:rPr>
                        <m:sty m:val="p"/>
                      </m:rPr>
                      <a:rPr lang="en-US" sz="2200" i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200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find the distance between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Input values in formula: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GB" sz="24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×7×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</a:t>
                </a:r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542" y="1679710"/>
                <a:ext cx="6122772" cy="5178290"/>
              </a:xfrm>
              <a:prstGeom prst="rect">
                <a:avLst/>
              </a:prstGeom>
              <a:blipFill>
                <a:blip r:embed="rId7"/>
                <a:stretch>
                  <a:fillRect l="-1294" r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b="1" dirty="0">
                    <a:solidFill>
                      <a:srgbClr val="0000FF"/>
                    </a:solidFill>
                  </a:rPr>
                  <a:t>FORMULAE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  <a:endParaRPr lang="en-GB" sz="2000" b="1" i="1" dirty="0">
                  <a:solidFill>
                    <a:srgbClr val="8B8B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num>
                          <m:den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𝒂𝒔</m:t>
                    </m:r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𝒖𝒕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𝒗𝒕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dirty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blipFill>
                <a:blip r:embed="rId8"/>
                <a:stretch>
                  <a:fillRect l="-119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20487FD-95EA-4105-949E-C11FD358092E}"/>
              </a:ext>
            </a:extLst>
          </p:cNvPr>
          <p:cNvSpPr txBox="1">
            <a:spLocks/>
          </p:cNvSpPr>
          <p:nvPr/>
        </p:nvSpPr>
        <p:spPr>
          <a:xfrm>
            <a:off x="5372542" y="3429000"/>
            <a:ext cx="5590525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80EB17-E90F-4701-88A1-024B44468B84}"/>
              </a:ext>
            </a:extLst>
          </p:cNvPr>
          <p:cNvGrpSpPr/>
          <p:nvPr/>
        </p:nvGrpSpPr>
        <p:grpSpPr>
          <a:xfrm>
            <a:off x="5975943" y="4821081"/>
            <a:ext cx="3711361" cy="602408"/>
            <a:chOff x="7509633" y="4507673"/>
            <a:chExt cx="3711361" cy="60240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63A3808-C6BF-4214-9B9A-1D003CA3B465}"/>
                </a:ext>
              </a:extLst>
            </p:cNvPr>
            <p:cNvGrpSpPr/>
            <p:nvPr/>
          </p:nvGrpSpPr>
          <p:grpSpPr>
            <a:xfrm>
              <a:off x="7509633" y="4898779"/>
              <a:ext cx="3711361" cy="211302"/>
              <a:chOff x="7517506" y="4930872"/>
              <a:chExt cx="1952121" cy="214870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916303D-B2A1-418B-87AC-5D1685CC223E}"/>
                  </a:ext>
                </a:extLst>
              </p:cNvPr>
              <p:cNvCxnSpPr/>
              <p:nvPr/>
            </p:nvCxnSpPr>
            <p:spPr>
              <a:xfrm flipV="1">
                <a:off x="7517506" y="4930872"/>
                <a:ext cx="1952121" cy="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05BF4FD-3B68-4619-B739-B136B83B2FA9}"/>
                  </a:ext>
                </a:extLst>
              </p:cNvPr>
              <p:cNvSpPr/>
              <p:nvPr/>
            </p:nvSpPr>
            <p:spPr>
              <a:xfrm>
                <a:off x="7517506" y="4964014"/>
                <a:ext cx="1936376" cy="181728"/>
              </a:xfrm>
              <a:prstGeom prst="rect">
                <a:avLst/>
              </a:prstGeom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E7E5CC-CB21-4C59-9663-00E968EF6C8C}"/>
                </a:ext>
              </a:extLst>
            </p:cNvPr>
            <p:cNvSpPr/>
            <p:nvPr/>
          </p:nvSpPr>
          <p:spPr>
            <a:xfrm>
              <a:off x="7509633" y="4507673"/>
              <a:ext cx="363892" cy="387303"/>
            </a:xfrm>
            <a:prstGeom prst="ellipse">
              <a:avLst/>
            </a:prstGeom>
            <a:solidFill>
              <a:srgbClr val="008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DEFB693-6DF7-4ACD-9A08-0B3C75D25DB6}"/>
              </a:ext>
            </a:extLst>
          </p:cNvPr>
          <p:cNvGrpSpPr/>
          <p:nvPr/>
        </p:nvGrpSpPr>
        <p:grpSpPr>
          <a:xfrm>
            <a:off x="5975944" y="5326156"/>
            <a:ext cx="3627758" cy="461665"/>
            <a:chOff x="7509634" y="5012748"/>
            <a:chExt cx="3627758" cy="46166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C41B83A-6D8B-41DD-BA2D-DA713C6177C8}"/>
                </a:ext>
              </a:extLst>
            </p:cNvPr>
            <p:cNvGrpSpPr/>
            <p:nvPr/>
          </p:nvGrpSpPr>
          <p:grpSpPr>
            <a:xfrm>
              <a:off x="7509634" y="5289641"/>
              <a:ext cx="3627758" cy="0"/>
              <a:chOff x="7489637" y="4718723"/>
              <a:chExt cx="1956372" cy="0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98972BE-3D9C-41E5-A722-47C12424FBF5}"/>
                  </a:ext>
                </a:extLst>
              </p:cNvPr>
              <p:cNvCxnSpPr/>
              <p:nvPr/>
            </p:nvCxnSpPr>
            <p:spPr>
              <a:xfrm flipH="1">
                <a:off x="7489637" y="4718723"/>
                <a:ext cx="82759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F416F10A-02DE-4068-8B5A-2E29CEE7DC5C}"/>
                  </a:ext>
                </a:extLst>
              </p:cNvPr>
              <p:cNvCxnSpPr/>
              <p:nvPr/>
            </p:nvCxnSpPr>
            <p:spPr>
              <a:xfrm>
                <a:off x="8685291" y="4718723"/>
                <a:ext cx="76071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/>
                <p:nvPr/>
              </p:nvSpPr>
              <p:spPr>
                <a:xfrm>
                  <a:off x="9144697" y="5012748"/>
                  <a:ext cx="481637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GB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697" y="5012748"/>
                  <a:ext cx="481637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B3B822F-BDBF-4430-BADA-FA6786942DBA}"/>
                  </a:ext>
                </a:extLst>
              </p:cNvPr>
              <p:cNvSpPr txBox="1"/>
              <p:nvPr/>
            </p:nvSpPr>
            <p:spPr>
              <a:xfrm>
                <a:off x="5999333" y="5240105"/>
                <a:ext cx="342878" cy="338554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16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B3B822F-BDBF-4430-BADA-FA6786942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333" y="5240105"/>
                <a:ext cx="342878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5D3DF1F-A6EA-42E0-95DC-1EF9818F5E4A}"/>
                  </a:ext>
                </a:extLst>
              </p:cNvPr>
              <p:cNvSpPr txBox="1"/>
              <p:nvPr/>
            </p:nvSpPr>
            <p:spPr>
              <a:xfrm>
                <a:off x="9299976" y="5231435"/>
                <a:ext cx="342878" cy="338554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16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5D3DF1F-A6EA-42E0-95DC-1EF9818F5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976" y="5231435"/>
                <a:ext cx="342878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D6D9A3BC-E506-4271-8F0B-433042E906E9}"/>
              </a:ext>
            </a:extLst>
          </p:cNvPr>
          <p:cNvGrpSpPr/>
          <p:nvPr/>
        </p:nvGrpSpPr>
        <p:grpSpPr>
          <a:xfrm>
            <a:off x="5495343" y="4309687"/>
            <a:ext cx="1404743" cy="377097"/>
            <a:chOff x="5495343" y="4309687"/>
            <a:chExt cx="1404743" cy="377097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ED36564-9368-47E7-9768-039B54957F2C}"/>
                </a:ext>
              </a:extLst>
            </p:cNvPr>
            <p:cNvCxnSpPr/>
            <p:nvPr/>
          </p:nvCxnSpPr>
          <p:spPr>
            <a:xfrm flipV="1">
              <a:off x="6030667" y="4685691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/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1BE8600-0292-45C4-8C78-4B6849D81A63}"/>
              </a:ext>
            </a:extLst>
          </p:cNvPr>
          <p:cNvGrpSpPr/>
          <p:nvPr/>
        </p:nvGrpSpPr>
        <p:grpSpPr>
          <a:xfrm>
            <a:off x="7178075" y="4128796"/>
            <a:ext cx="1404743" cy="449415"/>
            <a:chOff x="7178075" y="4128796"/>
            <a:chExt cx="1404743" cy="44941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F1F902-387A-4923-B788-21A9E930E853}"/>
                </a:ext>
              </a:extLst>
            </p:cNvPr>
            <p:cNvGrpSpPr/>
            <p:nvPr/>
          </p:nvGrpSpPr>
          <p:grpSpPr>
            <a:xfrm>
              <a:off x="7479021" y="4570592"/>
              <a:ext cx="752848" cy="7619"/>
              <a:chOff x="8996479" y="3508612"/>
              <a:chExt cx="752848" cy="7619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0187A310-7A79-4351-BE16-BB56D07C8F05}"/>
                  </a:ext>
                </a:extLst>
              </p:cNvPr>
              <p:cNvCxnSpPr/>
              <p:nvPr/>
            </p:nvCxnSpPr>
            <p:spPr>
              <a:xfrm>
                <a:off x="8996479" y="3508612"/>
                <a:ext cx="482381" cy="0"/>
              </a:xfrm>
              <a:prstGeom prst="straightConnector1">
                <a:avLst/>
              </a:prstGeom>
              <a:ln w="25400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D6A934A8-E689-4A99-A4EE-6C77AB377F60}"/>
                  </a:ext>
                </a:extLst>
              </p:cNvPr>
              <p:cNvGrpSpPr/>
              <p:nvPr/>
            </p:nvGrpSpPr>
            <p:grpSpPr>
              <a:xfrm>
                <a:off x="9070753" y="3508612"/>
                <a:ext cx="678574" cy="7619"/>
                <a:chOff x="9070753" y="3508612"/>
                <a:chExt cx="678574" cy="7619"/>
              </a:xfrm>
            </p:grpSpPr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1B1CE360-C434-4906-B350-E8ED9CE6C595}"/>
                    </a:ext>
                  </a:extLst>
                </p:cNvPr>
                <p:cNvCxnSpPr/>
                <p:nvPr/>
              </p:nvCxnSpPr>
              <p:spPr>
                <a:xfrm>
                  <a:off x="9070753" y="3510555"/>
                  <a:ext cx="362227" cy="5676"/>
                </a:xfrm>
                <a:prstGeom prst="straightConnector1">
                  <a:avLst/>
                </a:prstGeom>
                <a:ln w="25400"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21419764-ABFA-4E83-9C87-6F557F93FE3B}"/>
                    </a:ext>
                  </a:extLst>
                </p:cNvPr>
                <p:cNvCxnSpPr/>
                <p:nvPr/>
              </p:nvCxnSpPr>
              <p:spPr>
                <a:xfrm>
                  <a:off x="9146791" y="3508612"/>
                  <a:ext cx="602536" cy="0"/>
                </a:xfrm>
                <a:prstGeom prst="straightConnector1">
                  <a:avLst/>
                </a:prstGeom>
                <a:ln w="25400"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/>
                <p:nvPr/>
              </p:nvSpPr>
              <p:spPr>
                <a:xfrm>
                  <a:off x="7178075" y="4128796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=7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8075" y="4128796"/>
                  <a:ext cx="140474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D55FB69-D004-487A-B406-D1BD44081592}"/>
              </a:ext>
            </a:extLst>
          </p:cNvPr>
          <p:cNvGrpSpPr/>
          <p:nvPr/>
        </p:nvGrpSpPr>
        <p:grpSpPr>
          <a:xfrm>
            <a:off x="8759101" y="4266287"/>
            <a:ext cx="1404743" cy="429279"/>
            <a:chOff x="8759101" y="4266287"/>
            <a:chExt cx="1404743" cy="429279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7C082CB-90CD-4697-83B9-485584A16DD9}"/>
                </a:ext>
              </a:extLst>
            </p:cNvPr>
            <p:cNvCxnSpPr/>
            <p:nvPr/>
          </p:nvCxnSpPr>
          <p:spPr>
            <a:xfrm flipV="1">
              <a:off x="9284968" y="4694473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/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=25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4DDA0929-C556-455C-ACE4-A7F5FCB106E0}"/>
              </a:ext>
            </a:extLst>
          </p:cNvPr>
          <p:cNvSpPr/>
          <p:nvPr/>
        </p:nvSpPr>
        <p:spPr>
          <a:xfrm>
            <a:off x="9278962" y="4813698"/>
            <a:ext cx="363892" cy="387303"/>
          </a:xfrm>
          <a:prstGeom prst="ellipse">
            <a:avLst/>
          </a:prstGeom>
          <a:solidFill>
            <a:srgbClr val="008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71ADA62-EEA8-CEB0-81FB-A7178813CF9B}"/>
              </a:ext>
            </a:extLst>
          </p:cNvPr>
          <p:cNvGrpSpPr/>
          <p:nvPr/>
        </p:nvGrpSpPr>
        <p:grpSpPr>
          <a:xfrm>
            <a:off x="-29497" y="-17868"/>
            <a:ext cx="12177307" cy="3889971"/>
            <a:chOff x="-29497" y="-17868"/>
            <a:chExt cx="12177307" cy="38899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1E332C3-677C-FD66-D8AE-3664874A38A5}"/>
                </a:ext>
              </a:extLst>
            </p:cNvPr>
            <p:cNvGrpSpPr/>
            <p:nvPr/>
          </p:nvGrpSpPr>
          <p:grpSpPr>
            <a:xfrm>
              <a:off x="-29497" y="-17868"/>
              <a:ext cx="12177307" cy="2321317"/>
              <a:chOff x="-29497" y="-17868"/>
              <a:chExt cx="12177307" cy="2321317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5BB41B3-096B-5DB6-887D-0C6713F636D0}"/>
                  </a:ext>
                </a:extLst>
              </p:cNvPr>
              <p:cNvSpPr/>
              <p:nvPr/>
            </p:nvSpPr>
            <p:spPr>
              <a:xfrm>
                <a:off x="-29497" y="-17868"/>
                <a:ext cx="5111057" cy="2321317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F363916-712C-6A97-035E-22B2852F0F35}"/>
                  </a:ext>
                </a:extLst>
              </p:cNvPr>
              <p:cNvSpPr/>
              <p:nvPr/>
            </p:nvSpPr>
            <p:spPr>
              <a:xfrm>
                <a:off x="4909457" y="-17868"/>
                <a:ext cx="7238353" cy="118872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DA42087-6F0B-E848-93F7-A2E25D031924}"/>
                </a:ext>
              </a:extLst>
            </p:cNvPr>
            <p:cNvSpPr/>
            <p:nvPr/>
          </p:nvSpPr>
          <p:spPr>
            <a:xfrm>
              <a:off x="60691" y="2211367"/>
              <a:ext cx="4772697" cy="120592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7F00D45-08F5-44B5-5279-853BB3DC8004}"/>
                </a:ext>
              </a:extLst>
            </p:cNvPr>
            <p:cNvSpPr/>
            <p:nvPr/>
          </p:nvSpPr>
          <p:spPr>
            <a:xfrm>
              <a:off x="182535" y="3470944"/>
              <a:ext cx="2853681" cy="4011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0381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1"/>
    </mc:Choice>
    <mc:Fallback xmlns="">
      <p:transition spd="slow" advTm="319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146481" y="882755"/>
            <a:ext cx="4502445" cy="1042492"/>
          </a:xfrm>
        </p:spPr>
        <p:txBody>
          <a:bodyPr>
            <a:normAutofit fontScale="90000"/>
          </a:bodyPr>
          <a:lstStyle/>
          <a:p>
            <a:r>
              <a:rPr lang="en-GB" sz="3500" dirty="0"/>
              <a:t>Constant Acceleration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CONSTANT ACCELERATION FORMULAE PART 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following letters are used for an object moving in a straight line with constant acceleration: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displacement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initial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acceleration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time taken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  <a:blipFill>
                <a:blip r:embed="rId6"/>
                <a:stretch>
                  <a:fillRect l="-1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6"/>
          <p:cNvSpPr>
            <a:spLocks noGrp="1"/>
          </p:cNvSpPr>
          <p:nvPr>
            <p:ph type="body" idx="13"/>
          </p:nvPr>
        </p:nvSpPr>
        <p:spPr>
          <a:xfrm>
            <a:off x="303783" y="2024174"/>
            <a:ext cx="4529605" cy="600075"/>
          </a:xfrm>
        </p:spPr>
        <p:txBody>
          <a:bodyPr>
            <a:normAutofit/>
          </a:bodyPr>
          <a:lstStyle/>
          <a:p>
            <a:r>
              <a:rPr lang="en-GB" sz="2400" dirty="0"/>
              <a:t>Standard Notation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idx="13"/>
          </p:nvPr>
        </p:nvSpPr>
        <p:spPr>
          <a:xfrm>
            <a:off x="5346416" y="1079635"/>
            <a:ext cx="5590525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7"/>
              <p:cNvSpPr txBox="1">
                <a:spLocks/>
              </p:cNvSpPr>
              <p:nvPr/>
            </p:nvSpPr>
            <p:spPr>
              <a:xfrm>
                <a:off x="5372542" y="1679710"/>
                <a:ext cx="6122772" cy="51782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An object moves from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 a straight line with constant acceleration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 direction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and velocity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If the velocity of the object at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25</m:t>
                    </m:r>
                    <m:r>
                      <m:rPr>
                        <m:sty m:val="p"/>
                      </m:rPr>
                      <a:rPr lang="en-US" sz="2200" i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200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find the distance between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Input values in formula: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GB" sz="24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</a:t>
                </a:r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542" y="1679710"/>
                <a:ext cx="6122772" cy="5178290"/>
              </a:xfrm>
              <a:prstGeom prst="rect">
                <a:avLst/>
              </a:prstGeom>
              <a:blipFill>
                <a:blip r:embed="rId7"/>
                <a:stretch>
                  <a:fillRect l="-1294" r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b="1" dirty="0">
                    <a:solidFill>
                      <a:srgbClr val="0000FF"/>
                    </a:solidFill>
                  </a:rPr>
                  <a:t>FORMULAE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  <a:endParaRPr lang="en-GB" sz="2000" b="1" i="1" dirty="0">
                  <a:solidFill>
                    <a:srgbClr val="8B8B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num>
                          <m:den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𝒖𝒕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𝒗𝒕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dirty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blipFill>
                <a:blip r:embed="rId8"/>
                <a:stretch>
                  <a:fillRect l="-119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20487FD-95EA-4105-949E-C11FD358092E}"/>
              </a:ext>
            </a:extLst>
          </p:cNvPr>
          <p:cNvSpPr txBox="1">
            <a:spLocks/>
          </p:cNvSpPr>
          <p:nvPr/>
        </p:nvSpPr>
        <p:spPr>
          <a:xfrm>
            <a:off x="5372542" y="3429000"/>
            <a:ext cx="5590525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80EB17-E90F-4701-88A1-024B44468B84}"/>
              </a:ext>
            </a:extLst>
          </p:cNvPr>
          <p:cNvGrpSpPr/>
          <p:nvPr/>
        </p:nvGrpSpPr>
        <p:grpSpPr>
          <a:xfrm>
            <a:off x="5975943" y="4821081"/>
            <a:ext cx="3711361" cy="602408"/>
            <a:chOff x="7509633" y="4507673"/>
            <a:chExt cx="3711361" cy="60240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63A3808-C6BF-4214-9B9A-1D003CA3B465}"/>
                </a:ext>
              </a:extLst>
            </p:cNvPr>
            <p:cNvGrpSpPr/>
            <p:nvPr/>
          </p:nvGrpSpPr>
          <p:grpSpPr>
            <a:xfrm>
              <a:off x="7509633" y="4898779"/>
              <a:ext cx="3711361" cy="211302"/>
              <a:chOff x="7517506" y="4930872"/>
              <a:chExt cx="1952121" cy="214870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916303D-B2A1-418B-87AC-5D1685CC223E}"/>
                  </a:ext>
                </a:extLst>
              </p:cNvPr>
              <p:cNvCxnSpPr/>
              <p:nvPr/>
            </p:nvCxnSpPr>
            <p:spPr>
              <a:xfrm flipV="1">
                <a:off x="7517506" y="4930872"/>
                <a:ext cx="1952121" cy="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05BF4FD-3B68-4619-B739-B136B83B2FA9}"/>
                  </a:ext>
                </a:extLst>
              </p:cNvPr>
              <p:cNvSpPr/>
              <p:nvPr/>
            </p:nvSpPr>
            <p:spPr>
              <a:xfrm>
                <a:off x="7517506" y="4964014"/>
                <a:ext cx="1936376" cy="181728"/>
              </a:xfrm>
              <a:prstGeom prst="rect">
                <a:avLst/>
              </a:prstGeom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E7E5CC-CB21-4C59-9663-00E968EF6C8C}"/>
                </a:ext>
              </a:extLst>
            </p:cNvPr>
            <p:cNvSpPr/>
            <p:nvPr/>
          </p:nvSpPr>
          <p:spPr>
            <a:xfrm>
              <a:off x="7509633" y="4507673"/>
              <a:ext cx="363892" cy="387303"/>
            </a:xfrm>
            <a:prstGeom prst="ellipse">
              <a:avLst/>
            </a:prstGeom>
            <a:solidFill>
              <a:srgbClr val="008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DEFB693-6DF7-4ACD-9A08-0B3C75D25DB6}"/>
              </a:ext>
            </a:extLst>
          </p:cNvPr>
          <p:cNvGrpSpPr/>
          <p:nvPr/>
        </p:nvGrpSpPr>
        <p:grpSpPr>
          <a:xfrm>
            <a:off x="5975944" y="5326156"/>
            <a:ext cx="3627758" cy="461665"/>
            <a:chOff x="7509634" y="5012748"/>
            <a:chExt cx="3627758" cy="46166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C41B83A-6D8B-41DD-BA2D-DA713C6177C8}"/>
                </a:ext>
              </a:extLst>
            </p:cNvPr>
            <p:cNvGrpSpPr/>
            <p:nvPr/>
          </p:nvGrpSpPr>
          <p:grpSpPr>
            <a:xfrm>
              <a:off x="7509634" y="5289641"/>
              <a:ext cx="3627758" cy="0"/>
              <a:chOff x="7489637" y="4718723"/>
              <a:chExt cx="1956372" cy="0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98972BE-3D9C-41E5-A722-47C12424FBF5}"/>
                  </a:ext>
                </a:extLst>
              </p:cNvPr>
              <p:cNvCxnSpPr/>
              <p:nvPr/>
            </p:nvCxnSpPr>
            <p:spPr>
              <a:xfrm flipH="1">
                <a:off x="7489637" y="4718723"/>
                <a:ext cx="82759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F416F10A-02DE-4068-8B5A-2E29CEE7DC5C}"/>
                  </a:ext>
                </a:extLst>
              </p:cNvPr>
              <p:cNvCxnSpPr/>
              <p:nvPr/>
            </p:nvCxnSpPr>
            <p:spPr>
              <a:xfrm>
                <a:off x="8685291" y="4718723"/>
                <a:ext cx="76071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/>
                <p:nvPr/>
              </p:nvSpPr>
              <p:spPr>
                <a:xfrm>
                  <a:off x="9144697" y="5012748"/>
                  <a:ext cx="481637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GB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697" y="5012748"/>
                  <a:ext cx="481637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B3B822F-BDBF-4430-BADA-FA6786942DBA}"/>
                  </a:ext>
                </a:extLst>
              </p:cNvPr>
              <p:cNvSpPr txBox="1"/>
              <p:nvPr/>
            </p:nvSpPr>
            <p:spPr>
              <a:xfrm>
                <a:off x="5999333" y="5240105"/>
                <a:ext cx="342878" cy="338554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16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B3B822F-BDBF-4430-BADA-FA6786942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333" y="5240105"/>
                <a:ext cx="342878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5D3DF1F-A6EA-42E0-95DC-1EF9818F5E4A}"/>
                  </a:ext>
                </a:extLst>
              </p:cNvPr>
              <p:cNvSpPr txBox="1"/>
              <p:nvPr/>
            </p:nvSpPr>
            <p:spPr>
              <a:xfrm>
                <a:off x="9299976" y="5231435"/>
                <a:ext cx="342878" cy="338554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16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5D3DF1F-A6EA-42E0-95DC-1EF9818F5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976" y="5231435"/>
                <a:ext cx="342878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D6D9A3BC-E506-4271-8F0B-433042E906E9}"/>
              </a:ext>
            </a:extLst>
          </p:cNvPr>
          <p:cNvGrpSpPr/>
          <p:nvPr/>
        </p:nvGrpSpPr>
        <p:grpSpPr>
          <a:xfrm>
            <a:off x="5495343" y="4309687"/>
            <a:ext cx="1404743" cy="377097"/>
            <a:chOff x="5495343" y="4309687"/>
            <a:chExt cx="1404743" cy="377097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ED36564-9368-47E7-9768-039B54957F2C}"/>
                </a:ext>
              </a:extLst>
            </p:cNvPr>
            <p:cNvCxnSpPr/>
            <p:nvPr/>
          </p:nvCxnSpPr>
          <p:spPr>
            <a:xfrm flipV="1">
              <a:off x="6030667" y="4685691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/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1BE8600-0292-45C4-8C78-4B6849D81A63}"/>
              </a:ext>
            </a:extLst>
          </p:cNvPr>
          <p:cNvGrpSpPr/>
          <p:nvPr/>
        </p:nvGrpSpPr>
        <p:grpSpPr>
          <a:xfrm>
            <a:off x="7178075" y="4128796"/>
            <a:ext cx="1404743" cy="449415"/>
            <a:chOff x="7178075" y="4128796"/>
            <a:chExt cx="1404743" cy="44941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F1F902-387A-4923-B788-21A9E930E853}"/>
                </a:ext>
              </a:extLst>
            </p:cNvPr>
            <p:cNvGrpSpPr/>
            <p:nvPr/>
          </p:nvGrpSpPr>
          <p:grpSpPr>
            <a:xfrm>
              <a:off x="7479021" y="4570592"/>
              <a:ext cx="752848" cy="7619"/>
              <a:chOff x="8996479" y="3508612"/>
              <a:chExt cx="752848" cy="7619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0187A310-7A79-4351-BE16-BB56D07C8F05}"/>
                  </a:ext>
                </a:extLst>
              </p:cNvPr>
              <p:cNvCxnSpPr/>
              <p:nvPr/>
            </p:nvCxnSpPr>
            <p:spPr>
              <a:xfrm>
                <a:off x="8996479" y="3508612"/>
                <a:ext cx="482381" cy="0"/>
              </a:xfrm>
              <a:prstGeom prst="straightConnector1">
                <a:avLst/>
              </a:prstGeom>
              <a:ln w="25400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D6A934A8-E689-4A99-A4EE-6C77AB377F60}"/>
                  </a:ext>
                </a:extLst>
              </p:cNvPr>
              <p:cNvGrpSpPr/>
              <p:nvPr/>
            </p:nvGrpSpPr>
            <p:grpSpPr>
              <a:xfrm>
                <a:off x="9070753" y="3508612"/>
                <a:ext cx="678574" cy="7619"/>
                <a:chOff x="9070753" y="3508612"/>
                <a:chExt cx="678574" cy="7619"/>
              </a:xfrm>
            </p:grpSpPr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1B1CE360-C434-4906-B350-E8ED9CE6C595}"/>
                    </a:ext>
                  </a:extLst>
                </p:cNvPr>
                <p:cNvCxnSpPr/>
                <p:nvPr/>
              </p:nvCxnSpPr>
              <p:spPr>
                <a:xfrm>
                  <a:off x="9070753" y="3510555"/>
                  <a:ext cx="362227" cy="5676"/>
                </a:xfrm>
                <a:prstGeom prst="straightConnector1">
                  <a:avLst/>
                </a:prstGeom>
                <a:ln w="25400"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21419764-ABFA-4E83-9C87-6F557F93FE3B}"/>
                    </a:ext>
                  </a:extLst>
                </p:cNvPr>
                <p:cNvCxnSpPr/>
                <p:nvPr/>
              </p:nvCxnSpPr>
              <p:spPr>
                <a:xfrm>
                  <a:off x="9146791" y="3508612"/>
                  <a:ext cx="602536" cy="0"/>
                </a:xfrm>
                <a:prstGeom prst="straightConnector1">
                  <a:avLst/>
                </a:prstGeom>
                <a:ln w="25400"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/>
                <p:nvPr/>
              </p:nvSpPr>
              <p:spPr>
                <a:xfrm>
                  <a:off x="7178075" y="4128796"/>
                  <a:ext cx="1404743" cy="37555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𝟕𝐦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en-US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GB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8075" y="4128796"/>
                  <a:ext cx="1404743" cy="37555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D55FB69-D004-487A-B406-D1BD44081592}"/>
              </a:ext>
            </a:extLst>
          </p:cNvPr>
          <p:cNvGrpSpPr/>
          <p:nvPr/>
        </p:nvGrpSpPr>
        <p:grpSpPr>
          <a:xfrm>
            <a:off x="8759101" y="4266287"/>
            <a:ext cx="1404743" cy="429279"/>
            <a:chOff x="8759101" y="4266287"/>
            <a:chExt cx="1404743" cy="429279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7C082CB-90CD-4697-83B9-485584A16DD9}"/>
                </a:ext>
              </a:extLst>
            </p:cNvPr>
            <p:cNvCxnSpPr/>
            <p:nvPr/>
          </p:nvCxnSpPr>
          <p:spPr>
            <a:xfrm flipV="1">
              <a:off x="9284968" y="4694473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/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=25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4DDA0929-C556-455C-ACE4-A7F5FCB106E0}"/>
              </a:ext>
            </a:extLst>
          </p:cNvPr>
          <p:cNvSpPr/>
          <p:nvPr/>
        </p:nvSpPr>
        <p:spPr>
          <a:xfrm>
            <a:off x="9278962" y="4813698"/>
            <a:ext cx="363892" cy="387303"/>
          </a:xfrm>
          <a:prstGeom prst="ellipse">
            <a:avLst/>
          </a:prstGeom>
          <a:solidFill>
            <a:srgbClr val="008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941B151-2A6D-E2BE-5A54-BA806D092BBD}"/>
              </a:ext>
            </a:extLst>
          </p:cNvPr>
          <p:cNvGrpSpPr/>
          <p:nvPr/>
        </p:nvGrpSpPr>
        <p:grpSpPr>
          <a:xfrm>
            <a:off x="-29497" y="-17868"/>
            <a:ext cx="12177307" cy="3889971"/>
            <a:chOff x="-29497" y="-17868"/>
            <a:chExt cx="12177307" cy="38899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01E8074-D663-2966-7C93-5C4B89A6862E}"/>
                </a:ext>
              </a:extLst>
            </p:cNvPr>
            <p:cNvGrpSpPr/>
            <p:nvPr/>
          </p:nvGrpSpPr>
          <p:grpSpPr>
            <a:xfrm>
              <a:off x="-29497" y="-17868"/>
              <a:ext cx="12177307" cy="2321317"/>
              <a:chOff x="-29497" y="-17868"/>
              <a:chExt cx="12177307" cy="2321317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F2D1B39-97BD-2B40-59B0-D32D1D17E1AD}"/>
                  </a:ext>
                </a:extLst>
              </p:cNvPr>
              <p:cNvSpPr/>
              <p:nvPr/>
            </p:nvSpPr>
            <p:spPr>
              <a:xfrm>
                <a:off x="-29497" y="-17868"/>
                <a:ext cx="5111057" cy="2321317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AE1BF35-EF12-11D4-D964-988A9878B4AC}"/>
                  </a:ext>
                </a:extLst>
              </p:cNvPr>
              <p:cNvSpPr/>
              <p:nvPr/>
            </p:nvSpPr>
            <p:spPr>
              <a:xfrm>
                <a:off x="4909457" y="-17868"/>
                <a:ext cx="7238353" cy="118872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336B5D-69E2-8C6E-83DD-8F82799AD681}"/>
                </a:ext>
              </a:extLst>
            </p:cNvPr>
            <p:cNvSpPr/>
            <p:nvPr/>
          </p:nvSpPr>
          <p:spPr>
            <a:xfrm>
              <a:off x="60691" y="2211367"/>
              <a:ext cx="4772697" cy="120592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89243FB-9D71-16EC-2442-6E6E4BB4C905}"/>
                </a:ext>
              </a:extLst>
            </p:cNvPr>
            <p:cNvSpPr/>
            <p:nvPr/>
          </p:nvSpPr>
          <p:spPr>
            <a:xfrm>
              <a:off x="182535" y="3470944"/>
              <a:ext cx="2853681" cy="4011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7094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6"/>
    </mc:Choice>
    <mc:Fallback xmlns="">
      <p:transition spd="slow" advTm="488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146481" y="882755"/>
            <a:ext cx="4502445" cy="1042492"/>
          </a:xfrm>
        </p:spPr>
        <p:txBody>
          <a:bodyPr>
            <a:normAutofit fontScale="90000"/>
          </a:bodyPr>
          <a:lstStyle/>
          <a:p>
            <a:r>
              <a:rPr lang="en-GB" sz="3500" dirty="0"/>
              <a:t>Constant Acceleration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CONSTANT ACCELERATION FORMULAE PART 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following letters are used for an object moving in a straight line with constant acceleration: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displacement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initial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acceleration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time taken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  <a:blipFill>
                <a:blip r:embed="rId6"/>
                <a:stretch>
                  <a:fillRect l="-1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6"/>
          <p:cNvSpPr>
            <a:spLocks noGrp="1"/>
          </p:cNvSpPr>
          <p:nvPr>
            <p:ph type="body" idx="13"/>
          </p:nvPr>
        </p:nvSpPr>
        <p:spPr>
          <a:xfrm>
            <a:off x="303783" y="2024174"/>
            <a:ext cx="4529605" cy="600075"/>
          </a:xfrm>
        </p:spPr>
        <p:txBody>
          <a:bodyPr>
            <a:normAutofit/>
          </a:bodyPr>
          <a:lstStyle/>
          <a:p>
            <a:r>
              <a:rPr lang="en-GB" sz="2400" dirty="0"/>
              <a:t>Standard Notation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idx="13"/>
          </p:nvPr>
        </p:nvSpPr>
        <p:spPr>
          <a:xfrm>
            <a:off x="5346416" y="1079635"/>
            <a:ext cx="5590525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7"/>
              <p:cNvSpPr txBox="1">
                <a:spLocks/>
              </p:cNvSpPr>
              <p:nvPr/>
            </p:nvSpPr>
            <p:spPr>
              <a:xfrm>
                <a:off x="5372542" y="1679710"/>
                <a:ext cx="6122772" cy="51782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An object moves from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 a straight line with constant acceleration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 direction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and velocity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If the velocity of the object at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25</m:t>
                    </m:r>
                    <m:r>
                      <m:rPr>
                        <m:sty m:val="p"/>
                      </m:rPr>
                      <a:rPr lang="en-US" sz="2200" i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200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find the distance between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Input values in formula: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GB" sz="24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×7×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400" b="1" dirty="0">
                    <a:solidFill>
                      <a:srgbClr val="0000FF"/>
                    </a:solidFill>
                  </a:rPr>
                  <a:t> </a:t>
                </a:r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542" y="1679710"/>
                <a:ext cx="6122772" cy="5178290"/>
              </a:xfrm>
              <a:prstGeom prst="rect">
                <a:avLst/>
              </a:prstGeom>
              <a:blipFill>
                <a:blip r:embed="rId7"/>
                <a:stretch>
                  <a:fillRect l="-1294" r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b="1" dirty="0">
                    <a:solidFill>
                      <a:srgbClr val="0000FF"/>
                    </a:solidFill>
                  </a:rPr>
                  <a:t>FORMULAE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  <a:endParaRPr lang="en-GB" sz="2000" b="1" i="1" dirty="0">
                  <a:solidFill>
                    <a:srgbClr val="8B8B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num>
                          <m:den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𝒂𝒔</m:t>
                    </m:r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𝒖𝒕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𝒗𝒕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dirty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blipFill>
                <a:blip r:embed="rId8"/>
                <a:stretch>
                  <a:fillRect l="-119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20487FD-95EA-4105-949E-C11FD358092E}"/>
              </a:ext>
            </a:extLst>
          </p:cNvPr>
          <p:cNvSpPr txBox="1">
            <a:spLocks/>
          </p:cNvSpPr>
          <p:nvPr/>
        </p:nvSpPr>
        <p:spPr>
          <a:xfrm>
            <a:off x="5372542" y="3429000"/>
            <a:ext cx="5590525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80EB17-E90F-4701-88A1-024B44468B84}"/>
              </a:ext>
            </a:extLst>
          </p:cNvPr>
          <p:cNvGrpSpPr/>
          <p:nvPr/>
        </p:nvGrpSpPr>
        <p:grpSpPr>
          <a:xfrm>
            <a:off x="5975943" y="4821081"/>
            <a:ext cx="3711361" cy="602408"/>
            <a:chOff x="7509633" y="4507673"/>
            <a:chExt cx="3711361" cy="60240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63A3808-C6BF-4214-9B9A-1D003CA3B465}"/>
                </a:ext>
              </a:extLst>
            </p:cNvPr>
            <p:cNvGrpSpPr/>
            <p:nvPr/>
          </p:nvGrpSpPr>
          <p:grpSpPr>
            <a:xfrm>
              <a:off x="7509633" y="4898779"/>
              <a:ext cx="3711361" cy="211302"/>
              <a:chOff x="7517506" y="4930872"/>
              <a:chExt cx="1952121" cy="214870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916303D-B2A1-418B-87AC-5D1685CC223E}"/>
                  </a:ext>
                </a:extLst>
              </p:cNvPr>
              <p:cNvCxnSpPr/>
              <p:nvPr/>
            </p:nvCxnSpPr>
            <p:spPr>
              <a:xfrm flipV="1">
                <a:off x="7517506" y="4930872"/>
                <a:ext cx="1952121" cy="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05BF4FD-3B68-4619-B739-B136B83B2FA9}"/>
                  </a:ext>
                </a:extLst>
              </p:cNvPr>
              <p:cNvSpPr/>
              <p:nvPr/>
            </p:nvSpPr>
            <p:spPr>
              <a:xfrm>
                <a:off x="7517506" y="4964014"/>
                <a:ext cx="1936376" cy="181728"/>
              </a:xfrm>
              <a:prstGeom prst="rect">
                <a:avLst/>
              </a:prstGeom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E7E5CC-CB21-4C59-9663-00E968EF6C8C}"/>
                </a:ext>
              </a:extLst>
            </p:cNvPr>
            <p:cNvSpPr/>
            <p:nvPr/>
          </p:nvSpPr>
          <p:spPr>
            <a:xfrm>
              <a:off x="7509633" y="4507673"/>
              <a:ext cx="363892" cy="387303"/>
            </a:xfrm>
            <a:prstGeom prst="ellipse">
              <a:avLst/>
            </a:prstGeom>
            <a:solidFill>
              <a:srgbClr val="008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DEFB693-6DF7-4ACD-9A08-0B3C75D25DB6}"/>
              </a:ext>
            </a:extLst>
          </p:cNvPr>
          <p:cNvGrpSpPr/>
          <p:nvPr/>
        </p:nvGrpSpPr>
        <p:grpSpPr>
          <a:xfrm>
            <a:off x="5975944" y="5326156"/>
            <a:ext cx="3627758" cy="461665"/>
            <a:chOff x="7509634" y="5012748"/>
            <a:chExt cx="3627758" cy="46166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C41B83A-6D8B-41DD-BA2D-DA713C6177C8}"/>
                </a:ext>
              </a:extLst>
            </p:cNvPr>
            <p:cNvGrpSpPr/>
            <p:nvPr/>
          </p:nvGrpSpPr>
          <p:grpSpPr>
            <a:xfrm>
              <a:off x="7509634" y="5289641"/>
              <a:ext cx="3627758" cy="0"/>
              <a:chOff x="7489637" y="4718723"/>
              <a:chExt cx="1956372" cy="0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98972BE-3D9C-41E5-A722-47C12424FBF5}"/>
                  </a:ext>
                </a:extLst>
              </p:cNvPr>
              <p:cNvCxnSpPr/>
              <p:nvPr/>
            </p:nvCxnSpPr>
            <p:spPr>
              <a:xfrm flipH="1">
                <a:off x="7489637" y="4718723"/>
                <a:ext cx="82759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F416F10A-02DE-4068-8B5A-2E29CEE7DC5C}"/>
                  </a:ext>
                </a:extLst>
              </p:cNvPr>
              <p:cNvCxnSpPr/>
              <p:nvPr/>
            </p:nvCxnSpPr>
            <p:spPr>
              <a:xfrm>
                <a:off x="8685291" y="4718723"/>
                <a:ext cx="76071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/>
                <p:nvPr/>
              </p:nvSpPr>
              <p:spPr>
                <a:xfrm>
                  <a:off x="9144697" y="5012748"/>
                  <a:ext cx="481637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697" y="5012748"/>
                  <a:ext cx="481637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B3B822F-BDBF-4430-BADA-FA6786942DBA}"/>
                  </a:ext>
                </a:extLst>
              </p:cNvPr>
              <p:cNvSpPr txBox="1"/>
              <p:nvPr/>
            </p:nvSpPr>
            <p:spPr>
              <a:xfrm>
                <a:off x="5999333" y="5240105"/>
                <a:ext cx="342878" cy="338554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16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B3B822F-BDBF-4430-BADA-FA6786942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333" y="5240105"/>
                <a:ext cx="342878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5D3DF1F-A6EA-42E0-95DC-1EF9818F5E4A}"/>
                  </a:ext>
                </a:extLst>
              </p:cNvPr>
              <p:cNvSpPr txBox="1"/>
              <p:nvPr/>
            </p:nvSpPr>
            <p:spPr>
              <a:xfrm>
                <a:off x="9299976" y="5231435"/>
                <a:ext cx="342878" cy="338554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16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5D3DF1F-A6EA-42E0-95DC-1EF9818F5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976" y="5231435"/>
                <a:ext cx="342878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D6D9A3BC-E506-4271-8F0B-433042E906E9}"/>
              </a:ext>
            </a:extLst>
          </p:cNvPr>
          <p:cNvGrpSpPr/>
          <p:nvPr/>
        </p:nvGrpSpPr>
        <p:grpSpPr>
          <a:xfrm>
            <a:off x="5495343" y="4309687"/>
            <a:ext cx="1404743" cy="377097"/>
            <a:chOff x="5495343" y="4309687"/>
            <a:chExt cx="1404743" cy="377097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ED36564-9368-47E7-9768-039B54957F2C}"/>
                </a:ext>
              </a:extLst>
            </p:cNvPr>
            <p:cNvCxnSpPr/>
            <p:nvPr/>
          </p:nvCxnSpPr>
          <p:spPr>
            <a:xfrm flipV="1">
              <a:off x="6030667" y="4685691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/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1BE8600-0292-45C4-8C78-4B6849D81A63}"/>
              </a:ext>
            </a:extLst>
          </p:cNvPr>
          <p:cNvGrpSpPr/>
          <p:nvPr/>
        </p:nvGrpSpPr>
        <p:grpSpPr>
          <a:xfrm>
            <a:off x="7178075" y="4128796"/>
            <a:ext cx="1404743" cy="449415"/>
            <a:chOff x="7178075" y="4128796"/>
            <a:chExt cx="1404743" cy="44941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F1F902-387A-4923-B788-21A9E930E853}"/>
                </a:ext>
              </a:extLst>
            </p:cNvPr>
            <p:cNvGrpSpPr/>
            <p:nvPr/>
          </p:nvGrpSpPr>
          <p:grpSpPr>
            <a:xfrm>
              <a:off x="7479021" y="4570592"/>
              <a:ext cx="752848" cy="7619"/>
              <a:chOff x="8996479" y="3508612"/>
              <a:chExt cx="752848" cy="7619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0187A310-7A79-4351-BE16-BB56D07C8F05}"/>
                  </a:ext>
                </a:extLst>
              </p:cNvPr>
              <p:cNvCxnSpPr/>
              <p:nvPr/>
            </p:nvCxnSpPr>
            <p:spPr>
              <a:xfrm>
                <a:off x="8996479" y="3508612"/>
                <a:ext cx="482381" cy="0"/>
              </a:xfrm>
              <a:prstGeom prst="straightConnector1">
                <a:avLst/>
              </a:prstGeom>
              <a:ln w="25400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D6A934A8-E689-4A99-A4EE-6C77AB377F60}"/>
                  </a:ext>
                </a:extLst>
              </p:cNvPr>
              <p:cNvGrpSpPr/>
              <p:nvPr/>
            </p:nvGrpSpPr>
            <p:grpSpPr>
              <a:xfrm>
                <a:off x="9070753" y="3508612"/>
                <a:ext cx="678574" cy="7619"/>
                <a:chOff x="9070753" y="3508612"/>
                <a:chExt cx="678574" cy="7619"/>
              </a:xfrm>
            </p:grpSpPr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1B1CE360-C434-4906-B350-E8ED9CE6C595}"/>
                    </a:ext>
                  </a:extLst>
                </p:cNvPr>
                <p:cNvCxnSpPr/>
                <p:nvPr/>
              </p:nvCxnSpPr>
              <p:spPr>
                <a:xfrm>
                  <a:off x="9070753" y="3510555"/>
                  <a:ext cx="362227" cy="5676"/>
                </a:xfrm>
                <a:prstGeom prst="straightConnector1">
                  <a:avLst/>
                </a:prstGeom>
                <a:ln w="25400"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21419764-ABFA-4E83-9C87-6F557F93FE3B}"/>
                    </a:ext>
                  </a:extLst>
                </p:cNvPr>
                <p:cNvCxnSpPr/>
                <p:nvPr/>
              </p:nvCxnSpPr>
              <p:spPr>
                <a:xfrm>
                  <a:off x="9146791" y="3508612"/>
                  <a:ext cx="602536" cy="0"/>
                </a:xfrm>
                <a:prstGeom prst="straightConnector1">
                  <a:avLst/>
                </a:prstGeom>
                <a:ln w="25400"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/>
                <p:nvPr/>
              </p:nvSpPr>
              <p:spPr>
                <a:xfrm>
                  <a:off x="7178075" y="4128796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=7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8075" y="4128796"/>
                  <a:ext cx="140474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D55FB69-D004-487A-B406-D1BD44081592}"/>
              </a:ext>
            </a:extLst>
          </p:cNvPr>
          <p:cNvGrpSpPr/>
          <p:nvPr/>
        </p:nvGrpSpPr>
        <p:grpSpPr>
          <a:xfrm>
            <a:off x="8759101" y="4266287"/>
            <a:ext cx="1404743" cy="429279"/>
            <a:chOff x="8759101" y="4266287"/>
            <a:chExt cx="1404743" cy="429279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7C082CB-90CD-4697-83B9-485584A16DD9}"/>
                </a:ext>
              </a:extLst>
            </p:cNvPr>
            <p:cNvCxnSpPr/>
            <p:nvPr/>
          </p:nvCxnSpPr>
          <p:spPr>
            <a:xfrm flipV="1">
              <a:off x="9284968" y="4694473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/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=25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4DDA0929-C556-455C-ACE4-A7F5FCB106E0}"/>
              </a:ext>
            </a:extLst>
          </p:cNvPr>
          <p:cNvSpPr/>
          <p:nvPr/>
        </p:nvSpPr>
        <p:spPr>
          <a:xfrm>
            <a:off x="9278962" y="4813698"/>
            <a:ext cx="363892" cy="387303"/>
          </a:xfrm>
          <a:prstGeom prst="ellipse">
            <a:avLst/>
          </a:prstGeom>
          <a:solidFill>
            <a:srgbClr val="008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54AB5A-DC3D-CF4D-4745-6C1325F29484}"/>
              </a:ext>
            </a:extLst>
          </p:cNvPr>
          <p:cNvGrpSpPr/>
          <p:nvPr/>
        </p:nvGrpSpPr>
        <p:grpSpPr>
          <a:xfrm>
            <a:off x="-29497" y="-17868"/>
            <a:ext cx="12177307" cy="3889971"/>
            <a:chOff x="-29497" y="-17868"/>
            <a:chExt cx="12177307" cy="38899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2723037-84C5-E474-22AA-1ABA658F3AA7}"/>
                </a:ext>
              </a:extLst>
            </p:cNvPr>
            <p:cNvGrpSpPr/>
            <p:nvPr/>
          </p:nvGrpSpPr>
          <p:grpSpPr>
            <a:xfrm>
              <a:off x="-29497" y="-17868"/>
              <a:ext cx="12177307" cy="2321317"/>
              <a:chOff x="-29497" y="-17868"/>
              <a:chExt cx="12177307" cy="2321317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51A602E-D84A-3CB4-FFAD-8AFB2F43D08F}"/>
                  </a:ext>
                </a:extLst>
              </p:cNvPr>
              <p:cNvSpPr/>
              <p:nvPr/>
            </p:nvSpPr>
            <p:spPr>
              <a:xfrm>
                <a:off x="-29497" y="-17868"/>
                <a:ext cx="5111057" cy="2321317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E2FF9D9-3BDA-BFA9-9CDD-164D4A7C432E}"/>
                  </a:ext>
                </a:extLst>
              </p:cNvPr>
              <p:cNvSpPr/>
              <p:nvPr/>
            </p:nvSpPr>
            <p:spPr>
              <a:xfrm>
                <a:off x="4909457" y="-17868"/>
                <a:ext cx="7238353" cy="118872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B48372A-E757-7D24-D468-E17C2FBD7C38}"/>
                </a:ext>
              </a:extLst>
            </p:cNvPr>
            <p:cNvSpPr/>
            <p:nvPr/>
          </p:nvSpPr>
          <p:spPr>
            <a:xfrm>
              <a:off x="60691" y="2211367"/>
              <a:ext cx="4772697" cy="120592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8378295-6C7B-FD16-1145-28989C72A98E}"/>
                </a:ext>
              </a:extLst>
            </p:cNvPr>
            <p:cNvSpPr/>
            <p:nvPr/>
          </p:nvSpPr>
          <p:spPr>
            <a:xfrm>
              <a:off x="182535" y="3470944"/>
              <a:ext cx="2853681" cy="4011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8917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8"/>
    </mc:Choice>
    <mc:Fallback xmlns="">
      <p:transition spd="slow" advTm="381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146481" y="882755"/>
            <a:ext cx="4502445" cy="1042492"/>
          </a:xfrm>
        </p:spPr>
        <p:txBody>
          <a:bodyPr>
            <a:normAutofit fontScale="90000"/>
          </a:bodyPr>
          <a:lstStyle/>
          <a:p>
            <a:r>
              <a:rPr lang="en-GB" sz="3500" dirty="0"/>
              <a:t>Constant Acceleration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CONSTANT ACCELERATION FORMULAE PART 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following letters are used for an object moving in a straight line with constant acceleration: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displacement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initial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acceleration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time taken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  <a:blipFill>
                <a:blip r:embed="rId6"/>
                <a:stretch>
                  <a:fillRect l="-1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6"/>
          <p:cNvSpPr>
            <a:spLocks noGrp="1"/>
          </p:cNvSpPr>
          <p:nvPr>
            <p:ph type="body" idx="13"/>
          </p:nvPr>
        </p:nvSpPr>
        <p:spPr>
          <a:xfrm>
            <a:off x="303783" y="2024174"/>
            <a:ext cx="4529605" cy="600075"/>
          </a:xfrm>
        </p:spPr>
        <p:txBody>
          <a:bodyPr>
            <a:normAutofit/>
          </a:bodyPr>
          <a:lstStyle/>
          <a:p>
            <a:r>
              <a:rPr lang="en-GB" sz="2400" dirty="0"/>
              <a:t>Standard Notation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idx="13"/>
          </p:nvPr>
        </p:nvSpPr>
        <p:spPr>
          <a:xfrm>
            <a:off x="5346416" y="1079635"/>
            <a:ext cx="5590525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7"/>
              <p:cNvSpPr txBox="1">
                <a:spLocks/>
              </p:cNvSpPr>
              <p:nvPr/>
            </p:nvSpPr>
            <p:spPr>
              <a:xfrm>
                <a:off x="5372542" y="1679710"/>
                <a:ext cx="6122772" cy="51782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An object moves from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 a straight line with constant acceleration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 direction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and velocity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If the velocity of the object at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25</m:t>
                    </m:r>
                    <m:r>
                      <m:rPr>
                        <m:sty m:val="p"/>
                      </m:rPr>
                      <a:rPr lang="en-US" sz="2200" i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200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find the distance between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Input values in formula: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e>
                      <m:sup>
                        <m:r>
                          <a:rPr lang="en-GB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400" b="1" dirty="0">
                    <a:solidFill>
                      <a:srgbClr val="FF0000"/>
                    </a:solidFill>
                  </a:rPr>
                  <a:t> </a:t>
                </a:r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542" y="1679710"/>
                <a:ext cx="6122772" cy="5178290"/>
              </a:xfrm>
              <a:prstGeom prst="rect">
                <a:avLst/>
              </a:prstGeom>
              <a:blipFill>
                <a:blip r:embed="rId7"/>
                <a:stretch>
                  <a:fillRect l="-1294" r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b="1" dirty="0">
                    <a:solidFill>
                      <a:srgbClr val="0000FF"/>
                    </a:solidFill>
                  </a:rPr>
                  <a:t>FORMULAE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  <a:endParaRPr lang="en-GB" sz="2000" b="1" i="1" dirty="0">
                  <a:solidFill>
                    <a:srgbClr val="8B8B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num>
                          <m:den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𝒂𝒔</m:t>
                    </m:r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𝒖𝒕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𝒗𝒕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dirty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blipFill>
                <a:blip r:embed="rId8"/>
                <a:stretch>
                  <a:fillRect l="-119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20487FD-95EA-4105-949E-C11FD358092E}"/>
              </a:ext>
            </a:extLst>
          </p:cNvPr>
          <p:cNvSpPr txBox="1">
            <a:spLocks/>
          </p:cNvSpPr>
          <p:nvPr/>
        </p:nvSpPr>
        <p:spPr>
          <a:xfrm>
            <a:off x="5372542" y="3429000"/>
            <a:ext cx="5590525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80EB17-E90F-4701-88A1-024B44468B84}"/>
              </a:ext>
            </a:extLst>
          </p:cNvPr>
          <p:cNvGrpSpPr/>
          <p:nvPr/>
        </p:nvGrpSpPr>
        <p:grpSpPr>
          <a:xfrm>
            <a:off x="5975943" y="4821081"/>
            <a:ext cx="3711361" cy="602408"/>
            <a:chOff x="7509633" y="4507673"/>
            <a:chExt cx="3711361" cy="60240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63A3808-C6BF-4214-9B9A-1D003CA3B465}"/>
                </a:ext>
              </a:extLst>
            </p:cNvPr>
            <p:cNvGrpSpPr/>
            <p:nvPr/>
          </p:nvGrpSpPr>
          <p:grpSpPr>
            <a:xfrm>
              <a:off x="7509633" y="4898779"/>
              <a:ext cx="3711361" cy="211302"/>
              <a:chOff x="7517506" y="4930872"/>
              <a:chExt cx="1952121" cy="214870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916303D-B2A1-418B-87AC-5D1685CC223E}"/>
                  </a:ext>
                </a:extLst>
              </p:cNvPr>
              <p:cNvCxnSpPr/>
              <p:nvPr/>
            </p:nvCxnSpPr>
            <p:spPr>
              <a:xfrm flipV="1">
                <a:off x="7517506" y="4930872"/>
                <a:ext cx="1952121" cy="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05BF4FD-3B68-4619-B739-B136B83B2FA9}"/>
                  </a:ext>
                </a:extLst>
              </p:cNvPr>
              <p:cNvSpPr/>
              <p:nvPr/>
            </p:nvSpPr>
            <p:spPr>
              <a:xfrm>
                <a:off x="7517506" y="4964014"/>
                <a:ext cx="1936376" cy="181728"/>
              </a:xfrm>
              <a:prstGeom prst="rect">
                <a:avLst/>
              </a:prstGeom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E7E5CC-CB21-4C59-9663-00E968EF6C8C}"/>
                </a:ext>
              </a:extLst>
            </p:cNvPr>
            <p:cNvSpPr/>
            <p:nvPr/>
          </p:nvSpPr>
          <p:spPr>
            <a:xfrm>
              <a:off x="7509633" y="4507673"/>
              <a:ext cx="363892" cy="387303"/>
            </a:xfrm>
            <a:prstGeom prst="ellipse">
              <a:avLst/>
            </a:prstGeom>
            <a:solidFill>
              <a:srgbClr val="008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DEFB693-6DF7-4ACD-9A08-0B3C75D25DB6}"/>
              </a:ext>
            </a:extLst>
          </p:cNvPr>
          <p:cNvGrpSpPr/>
          <p:nvPr/>
        </p:nvGrpSpPr>
        <p:grpSpPr>
          <a:xfrm>
            <a:off x="5975944" y="5326156"/>
            <a:ext cx="3627758" cy="461665"/>
            <a:chOff x="7509634" y="5012748"/>
            <a:chExt cx="3627758" cy="46166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C41B83A-6D8B-41DD-BA2D-DA713C6177C8}"/>
                </a:ext>
              </a:extLst>
            </p:cNvPr>
            <p:cNvGrpSpPr/>
            <p:nvPr/>
          </p:nvGrpSpPr>
          <p:grpSpPr>
            <a:xfrm>
              <a:off x="7509634" y="5289641"/>
              <a:ext cx="3627758" cy="0"/>
              <a:chOff x="7489637" y="4718723"/>
              <a:chExt cx="1956372" cy="0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98972BE-3D9C-41E5-A722-47C12424FBF5}"/>
                  </a:ext>
                </a:extLst>
              </p:cNvPr>
              <p:cNvCxnSpPr/>
              <p:nvPr/>
            </p:nvCxnSpPr>
            <p:spPr>
              <a:xfrm flipH="1">
                <a:off x="7489637" y="4718723"/>
                <a:ext cx="82759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F416F10A-02DE-4068-8B5A-2E29CEE7DC5C}"/>
                  </a:ext>
                </a:extLst>
              </p:cNvPr>
              <p:cNvCxnSpPr/>
              <p:nvPr/>
            </p:nvCxnSpPr>
            <p:spPr>
              <a:xfrm>
                <a:off x="8685291" y="4718723"/>
                <a:ext cx="76071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/>
                <p:nvPr/>
              </p:nvSpPr>
              <p:spPr>
                <a:xfrm>
                  <a:off x="9144697" y="5012748"/>
                  <a:ext cx="481637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GB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697" y="5012748"/>
                  <a:ext cx="481637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B3B822F-BDBF-4430-BADA-FA6786942DBA}"/>
                  </a:ext>
                </a:extLst>
              </p:cNvPr>
              <p:cNvSpPr txBox="1"/>
              <p:nvPr/>
            </p:nvSpPr>
            <p:spPr>
              <a:xfrm>
                <a:off x="5999333" y="5240105"/>
                <a:ext cx="342878" cy="338554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16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B3B822F-BDBF-4430-BADA-FA6786942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333" y="5240105"/>
                <a:ext cx="342878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5D3DF1F-A6EA-42E0-95DC-1EF9818F5E4A}"/>
                  </a:ext>
                </a:extLst>
              </p:cNvPr>
              <p:cNvSpPr txBox="1"/>
              <p:nvPr/>
            </p:nvSpPr>
            <p:spPr>
              <a:xfrm>
                <a:off x="9299976" y="5231435"/>
                <a:ext cx="342878" cy="338554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16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5D3DF1F-A6EA-42E0-95DC-1EF9818F5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976" y="5231435"/>
                <a:ext cx="342878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D6D9A3BC-E506-4271-8F0B-433042E906E9}"/>
              </a:ext>
            </a:extLst>
          </p:cNvPr>
          <p:cNvGrpSpPr/>
          <p:nvPr/>
        </p:nvGrpSpPr>
        <p:grpSpPr>
          <a:xfrm>
            <a:off x="5495343" y="4309687"/>
            <a:ext cx="1404743" cy="377097"/>
            <a:chOff x="5495343" y="4309687"/>
            <a:chExt cx="1404743" cy="377097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ED36564-9368-47E7-9768-039B54957F2C}"/>
                </a:ext>
              </a:extLst>
            </p:cNvPr>
            <p:cNvCxnSpPr/>
            <p:nvPr/>
          </p:nvCxnSpPr>
          <p:spPr>
            <a:xfrm flipV="1">
              <a:off x="6030667" y="4685691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/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1BE8600-0292-45C4-8C78-4B6849D81A63}"/>
              </a:ext>
            </a:extLst>
          </p:cNvPr>
          <p:cNvGrpSpPr/>
          <p:nvPr/>
        </p:nvGrpSpPr>
        <p:grpSpPr>
          <a:xfrm>
            <a:off x="7178075" y="4128796"/>
            <a:ext cx="1404743" cy="449415"/>
            <a:chOff x="7178075" y="4128796"/>
            <a:chExt cx="1404743" cy="44941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F1F902-387A-4923-B788-21A9E930E853}"/>
                </a:ext>
              </a:extLst>
            </p:cNvPr>
            <p:cNvGrpSpPr/>
            <p:nvPr/>
          </p:nvGrpSpPr>
          <p:grpSpPr>
            <a:xfrm>
              <a:off x="7479021" y="4570592"/>
              <a:ext cx="752848" cy="7619"/>
              <a:chOff x="8996479" y="3508612"/>
              <a:chExt cx="752848" cy="7619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0187A310-7A79-4351-BE16-BB56D07C8F05}"/>
                  </a:ext>
                </a:extLst>
              </p:cNvPr>
              <p:cNvCxnSpPr/>
              <p:nvPr/>
            </p:nvCxnSpPr>
            <p:spPr>
              <a:xfrm>
                <a:off x="8996479" y="3508612"/>
                <a:ext cx="482381" cy="0"/>
              </a:xfrm>
              <a:prstGeom prst="straightConnector1">
                <a:avLst/>
              </a:prstGeom>
              <a:ln w="25400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D6A934A8-E689-4A99-A4EE-6C77AB377F60}"/>
                  </a:ext>
                </a:extLst>
              </p:cNvPr>
              <p:cNvGrpSpPr/>
              <p:nvPr/>
            </p:nvGrpSpPr>
            <p:grpSpPr>
              <a:xfrm>
                <a:off x="9070753" y="3508612"/>
                <a:ext cx="678574" cy="7619"/>
                <a:chOff x="9070753" y="3508612"/>
                <a:chExt cx="678574" cy="7619"/>
              </a:xfrm>
            </p:grpSpPr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1B1CE360-C434-4906-B350-E8ED9CE6C595}"/>
                    </a:ext>
                  </a:extLst>
                </p:cNvPr>
                <p:cNvCxnSpPr/>
                <p:nvPr/>
              </p:nvCxnSpPr>
              <p:spPr>
                <a:xfrm>
                  <a:off x="9070753" y="3510555"/>
                  <a:ext cx="362227" cy="5676"/>
                </a:xfrm>
                <a:prstGeom prst="straightConnector1">
                  <a:avLst/>
                </a:prstGeom>
                <a:ln w="25400"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21419764-ABFA-4E83-9C87-6F557F93FE3B}"/>
                    </a:ext>
                  </a:extLst>
                </p:cNvPr>
                <p:cNvCxnSpPr/>
                <p:nvPr/>
              </p:nvCxnSpPr>
              <p:spPr>
                <a:xfrm>
                  <a:off x="9146791" y="3508612"/>
                  <a:ext cx="602536" cy="0"/>
                </a:xfrm>
                <a:prstGeom prst="straightConnector1">
                  <a:avLst/>
                </a:prstGeom>
                <a:ln w="25400"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/>
                <p:nvPr/>
              </p:nvSpPr>
              <p:spPr>
                <a:xfrm>
                  <a:off x="7178075" y="4128796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=7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8075" y="4128796"/>
                  <a:ext cx="140474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D55FB69-D004-487A-B406-D1BD44081592}"/>
              </a:ext>
            </a:extLst>
          </p:cNvPr>
          <p:cNvGrpSpPr/>
          <p:nvPr/>
        </p:nvGrpSpPr>
        <p:grpSpPr>
          <a:xfrm>
            <a:off x="8759101" y="4266287"/>
            <a:ext cx="1404743" cy="429279"/>
            <a:chOff x="8759101" y="4266287"/>
            <a:chExt cx="1404743" cy="429279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7C082CB-90CD-4697-83B9-485584A16DD9}"/>
                </a:ext>
              </a:extLst>
            </p:cNvPr>
            <p:cNvCxnSpPr/>
            <p:nvPr/>
          </p:nvCxnSpPr>
          <p:spPr>
            <a:xfrm flipV="1">
              <a:off x="9284968" y="4694473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/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=25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4DDA0929-C556-455C-ACE4-A7F5FCB106E0}"/>
              </a:ext>
            </a:extLst>
          </p:cNvPr>
          <p:cNvSpPr/>
          <p:nvPr/>
        </p:nvSpPr>
        <p:spPr>
          <a:xfrm>
            <a:off x="9278962" y="4813698"/>
            <a:ext cx="363892" cy="387303"/>
          </a:xfrm>
          <a:prstGeom prst="ellipse">
            <a:avLst/>
          </a:prstGeom>
          <a:solidFill>
            <a:srgbClr val="008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4225119-B905-F7D0-AC8D-C709C7D0C08C}"/>
              </a:ext>
            </a:extLst>
          </p:cNvPr>
          <p:cNvGrpSpPr/>
          <p:nvPr/>
        </p:nvGrpSpPr>
        <p:grpSpPr>
          <a:xfrm>
            <a:off x="-29497" y="-17868"/>
            <a:ext cx="12177307" cy="3889971"/>
            <a:chOff x="-29497" y="-17868"/>
            <a:chExt cx="12177307" cy="38899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27FCA35-FEE5-1F5D-A779-403D3A668385}"/>
                </a:ext>
              </a:extLst>
            </p:cNvPr>
            <p:cNvGrpSpPr/>
            <p:nvPr/>
          </p:nvGrpSpPr>
          <p:grpSpPr>
            <a:xfrm>
              <a:off x="-29497" y="-17868"/>
              <a:ext cx="12177307" cy="2321317"/>
              <a:chOff x="-29497" y="-17868"/>
              <a:chExt cx="12177307" cy="2321317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46AEA60-F4F7-7A64-65E0-BE13917D066C}"/>
                  </a:ext>
                </a:extLst>
              </p:cNvPr>
              <p:cNvSpPr/>
              <p:nvPr/>
            </p:nvSpPr>
            <p:spPr>
              <a:xfrm>
                <a:off x="-29497" y="-17868"/>
                <a:ext cx="5111057" cy="2321317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6EF2FE6-E09C-8D52-6D7B-E8F1AE37F85B}"/>
                  </a:ext>
                </a:extLst>
              </p:cNvPr>
              <p:cNvSpPr/>
              <p:nvPr/>
            </p:nvSpPr>
            <p:spPr>
              <a:xfrm>
                <a:off x="4909457" y="-17868"/>
                <a:ext cx="7238353" cy="118872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44F6D6D-BE2B-AB86-199D-1AA94D77EDCC}"/>
                </a:ext>
              </a:extLst>
            </p:cNvPr>
            <p:cNvSpPr/>
            <p:nvPr/>
          </p:nvSpPr>
          <p:spPr>
            <a:xfrm>
              <a:off x="60691" y="2211367"/>
              <a:ext cx="4772697" cy="120592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5EDC072-FC3A-14EA-3D43-5C360EDF0842}"/>
                </a:ext>
              </a:extLst>
            </p:cNvPr>
            <p:cNvSpPr/>
            <p:nvPr/>
          </p:nvSpPr>
          <p:spPr>
            <a:xfrm>
              <a:off x="182535" y="3470944"/>
              <a:ext cx="2853681" cy="4011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2675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5"/>
    </mc:Choice>
    <mc:Fallback xmlns="">
      <p:transition spd="slow" advTm="156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37739" y="2859687"/>
            <a:ext cx="2054547" cy="1608404"/>
          </a:xfrm>
        </p:spPr>
        <p:txBody>
          <a:bodyPr/>
          <a:lstStyle/>
          <a:p>
            <a:pPr algn="ctr"/>
            <a:r>
              <a:rPr lang="fr-FR" dirty="0"/>
              <a:t>CONSTANT ACCELERATION FORMULAE PART 2</a:t>
            </a:r>
            <a:endParaRPr lang="ru-RU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39691" y="1373460"/>
            <a:ext cx="5966309" cy="54845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solidFill>
                  <a:srgbClr val="0000FF"/>
                </a:solidFill>
                <a:latin typeface="+mj-lt"/>
              </a:rPr>
              <a:t>The objectives for this session are to:</a:t>
            </a:r>
          </a:p>
          <a:p>
            <a:pPr marL="0" indent="0">
              <a:buNone/>
            </a:pPr>
            <a:endParaRPr lang="en-US" sz="2600" dirty="0">
              <a:solidFill>
                <a:srgbClr val="0000FF"/>
              </a:solidFill>
              <a:latin typeface="+mj-lt"/>
            </a:endParaRPr>
          </a:p>
          <a:p>
            <a:pPr marL="0" indent="0">
              <a:buNone/>
            </a:pPr>
            <a:r>
              <a:rPr lang="en-GB" sz="2600" dirty="0">
                <a:solidFill>
                  <a:srgbClr val="0000FF"/>
                </a:solidFill>
                <a:latin typeface="+mj-lt"/>
              </a:rPr>
              <a:t>Derive the formulae for constant acceleration and use them in order to solve problems. </a:t>
            </a:r>
          </a:p>
        </p:txBody>
      </p:sp>
    </p:spTree>
    <p:extLst>
      <p:ext uri="{BB962C8B-B14F-4D97-AF65-F5344CB8AC3E}">
        <p14:creationId xmlns:p14="http://schemas.microsoft.com/office/powerpoint/2010/main" val="420969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76"/>
    </mc:Choice>
    <mc:Fallback xmlns="">
      <p:transition spd="slow" advTm="8276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146481" y="882755"/>
            <a:ext cx="4502445" cy="1042492"/>
          </a:xfrm>
        </p:spPr>
        <p:txBody>
          <a:bodyPr>
            <a:normAutofit fontScale="90000"/>
          </a:bodyPr>
          <a:lstStyle/>
          <a:p>
            <a:r>
              <a:rPr lang="en-GB" sz="3500" dirty="0"/>
              <a:t>Constant Acceleration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CONSTANT ACCELERATION FORMULAE PART 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following letters are used for an object moving in a straight line with constant acceleration: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displacement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initial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acceleration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time taken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  <a:blipFill>
                <a:blip r:embed="rId6"/>
                <a:stretch>
                  <a:fillRect l="-1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6"/>
          <p:cNvSpPr>
            <a:spLocks noGrp="1"/>
          </p:cNvSpPr>
          <p:nvPr>
            <p:ph type="body" idx="13"/>
          </p:nvPr>
        </p:nvSpPr>
        <p:spPr>
          <a:xfrm>
            <a:off x="303783" y="2024174"/>
            <a:ext cx="4529605" cy="600075"/>
          </a:xfrm>
        </p:spPr>
        <p:txBody>
          <a:bodyPr>
            <a:normAutofit/>
          </a:bodyPr>
          <a:lstStyle/>
          <a:p>
            <a:r>
              <a:rPr lang="en-GB" sz="2400" dirty="0"/>
              <a:t>Standard Notation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idx="13"/>
          </p:nvPr>
        </p:nvSpPr>
        <p:spPr>
          <a:xfrm>
            <a:off x="5346416" y="1079635"/>
            <a:ext cx="5590525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7"/>
              <p:cNvSpPr txBox="1">
                <a:spLocks/>
              </p:cNvSpPr>
              <p:nvPr/>
            </p:nvSpPr>
            <p:spPr>
              <a:xfrm>
                <a:off x="5372542" y="1679710"/>
                <a:ext cx="6122772" cy="51782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An object moves from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 a straight line with constant acceleration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 direction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and velocity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If the velocity of the object at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25</m:t>
                    </m:r>
                    <m:r>
                      <m:rPr>
                        <m:sty m:val="p"/>
                      </m:rPr>
                      <a:rPr lang="en-US" sz="2200" i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200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find the distance between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Input values in formula: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𝟔𝟐𝟓</m:t>
                    </m:r>
                    <m:r>
                      <a:rPr lang="en-GB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𝟏𝟒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400" b="1" dirty="0">
                    <a:solidFill>
                      <a:srgbClr val="FF0000"/>
                    </a:solidFill>
                  </a:rPr>
                  <a:t> </a:t>
                </a:r>
                <a:endParaRPr lang="en-GB" sz="2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542" y="1679710"/>
                <a:ext cx="6122772" cy="5178290"/>
              </a:xfrm>
              <a:prstGeom prst="rect">
                <a:avLst/>
              </a:prstGeom>
              <a:blipFill>
                <a:blip r:embed="rId7"/>
                <a:stretch>
                  <a:fillRect l="-1294" r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b="1" dirty="0">
                    <a:solidFill>
                      <a:srgbClr val="0000FF"/>
                    </a:solidFill>
                  </a:rPr>
                  <a:t>FORMULAE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  <a:endParaRPr lang="en-GB" sz="2000" b="1" i="1" dirty="0">
                  <a:solidFill>
                    <a:srgbClr val="8B8B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num>
                          <m:den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𝒂𝒔</m:t>
                    </m:r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𝒖𝒕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𝒗𝒕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dirty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blipFill>
                <a:blip r:embed="rId8"/>
                <a:stretch>
                  <a:fillRect l="-119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20487FD-95EA-4105-949E-C11FD358092E}"/>
              </a:ext>
            </a:extLst>
          </p:cNvPr>
          <p:cNvSpPr txBox="1">
            <a:spLocks/>
          </p:cNvSpPr>
          <p:nvPr/>
        </p:nvSpPr>
        <p:spPr>
          <a:xfrm>
            <a:off x="5372542" y="3429000"/>
            <a:ext cx="5590525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80EB17-E90F-4701-88A1-024B44468B84}"/>
              </a:ext>
            </a:extLst>
          </p:cNvPr>
          <p:cNvGrpSpPr/>
          <p:nvPr/>
        </p:nvGrpSpPr>
        <p:grpSpPr>
          <a:xfrm>
            <a:off x="5975943" y="4821081"/>
            <a:ext cx="3711361" cy="602408"/>
            <a:chOff x="7509633" y="4507673"/>
            <a:chExt cx="3711361" cy="60240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63A3808-C6BF-4214-9B9A-1D003CA3B465}"/>
                </a:ext>
              </a:extLst>
            </p:cNvPr>
            <p:cNvGrpSpPr/>
            <p:nvPr/>
          </p:nvGrpSpPr>
          <p:grpSpPr>
            <a:xfrm>
              <a:off x="7509633" y="4898779"/>
              <a:ext cx="3711361" cy="211302"/>
              <a:chOff x="7517506" y="4930872"/>
              <a:chExt cx="1952121" cy="214870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916303D-B2A1-418B-87AC-5D1685CC223E}"/>
                  </a:ext>
                </a:extLst>
              </p:cNvPr>
              <p:cNvCxnSpPr/>
              <p:nvPr/>
            </p:nvCxnSpPr>
            <p:spPr>
              <a:xfrm flipV="1">
                <a:off x="7517506" y="4930872"/>
                <a:ext cx="1952121" cy="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05BF4FD-3B68-4619-B739-B136B83B2FA9}"/>
                  </a:ext>
                </a:extLst>
              </p:cNvPr>
              <p:cNvSpPr/>
              <p:nvPr/>
            </p:nvSpPr>
            <p:spPr>
              <a:xfrm>
                <a:off x="7517506" y="4964014"/>
                <a:ext cx="1936376" cy="181728"/>
              </a:xfrm>
              <a:prstGeom prst="rect">
                <a:avLst/>
              </a:prstGeom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E7E5CC-CB21-4C59-9663-00E968EF6C8C}"/>
                </a:ext>
              </a:extLst>
            </p:cNvPr>
            <p:cNvSpPr/>
            <p:nvPr/>
          </p:nvSpPr>
          <p:spPr>
            <a:xfrm>
              <a:off x="7509633" y="4507673"/>
              <a:ext cx="363892" cy="387303"/>
            </a:xfrm>
            <a:prstGeom prst="ellipse">
              <a:avLst/>
            </a:prstGeom>
            <a:solidFill>
              <a:srgbClr val="008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DEFB693-6DF7-4ACD-9A08-0B3C75D25DB6}"/>
              </a:ext>
            </a:extLst>
          </p:cNvPr>
          <p:cNvGrpSpPr/>
          <p:nvPr/>
        </p:nvGrpSpPr>
        <p:grpSpPr>
          <a:xfrm>
            <a:off x="5975944" y="5326156"/>
            <a:ext cx="3627758" cy="461665"/>
            <a:chOff x="7509634" y="5012748"/>
            <a:chExt cx="3627758" cy="46166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C41B83A-6D8B-41DD-BA2D-DA713C6177C8}"/>
                </a:ext>
              </a:extLst>
            </p:cNvPr>
            <p:cNvGrpSpPr/>
            <p:nvPr/>
          </p:nvGrpSpPr>
          <p:grpSpPr>
            <a:xfrm>
              <a:off x="7509634" y="5289641"/>
              <a:ext cx="3627758" cy="0"/>
              <a:chOff x="7489637" y="4718723"/>
              <a:chExt cx="1956372" cy="0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98972BE-3D9C-41E5-A722-47C12424FBF5}"/>
                  </a:ext>
                </a:extLst>
              </p:cNvPr>
              <p:cNvCxnSpPr/>
              <p:nvPr/>
            </p:nvCxnSpPr>
            <p:spPr>
              <a:xfrm flipH="1">
                <a:off x="7489637" y="4718723"/>
                <a:ext cx="82759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F416F10A-02DE-4068-8B5A-2E29CEE7DC5C}"/>
                  </a:ext>
                </a:extLst>
              </p:cNvPr>
              <p:cNvCxnSpPr/>
              <p:nvPr/>
            </p:nvCxnSpPr>
            <p:spPr>
              <a:xfrm>
                <a:off x="8685291" y="4718723"/>
                <a:ext cx="76071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/>
                <p:nvPr/>
              </p:nvSpPr>
              <p:spPr>
                <a:xfrm>
                  <a:off x="9144697" y="5012748"/>
                  <a:ext cx="481637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GB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697" y="5012748"/>
                  <a:ext cx="481637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B3B822F-BDBF-4430-BADA-FA6786942DBA}"/>
                  </a:ext>
                </a:extLst>
              </p:cNvPr>
              <p:cNvSpPr txBox="1"/>
              <p:nvPr/>
            </p:nvSpPr>
            <p:spPr>
              <a:xfrm>
                <a:off x="5999333" y="5240105"/>
                <a:ext cx="342878" cy="338554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16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B3B822F-BDBF-4430-BADA-FA6786942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333" y="5240105"/>
                <a:ext cx="342878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5D3DF1F-A6EA-42E0-95DC-1EF9818F5E4A}"/>
                  </a:ext>
                </a:extLst>
              </p:cNvPr>
              <p:cNvSpPr txBox="1"/>
              <p:nvPr/>
            </p:nvSpPr>
            <p:spPr>
              <a:xfrm>
                <a:off x="9299976" y="5231435"/>
                <a:ext cx="342878" cy="338554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16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5D3DF1F-A6EA-42E0-95DC-1EF9818F5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976" y="5231435"/>
                <a:ext cx="342878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D6D9A3BC-E506-4271-8F0B-433042E906E9}"/>
              </a:ext>
            </a:extLst>
          </p:cNvPr>
          <p:cNvGrpSpPr/>
          <p:nvPr/>
        </p:nvGrpSpPr>
        <p:grpSpPr>
          <a:xfrm>
            <a:off x="5495343" y="4309687"/>
            <a:ext cx="1404743" cy="377097"/>
            <a:chOff x="5495343" y="4309687"/>
            <a:chExt cx="1404743" cy="377097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ED36564-9368-47E7-9768-039B54957F2C}"/>
                </a:ext>
              </a:extLst>
            </p:cNvPr>
            <p:cNvCxnSpPr/>
            <p:nvPr/>
          </p:nvCxnSpPr>
          <p:spPr>
            <a:xfrm flipV="1">
              <a:off x="6030667" y="4685691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/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1BE8600-0292-45C4-8C78-4B6849D81A63}"/>
              </a:ext>
            </a:extLst>
          </p:cNvPr>
          <p:cNvGrpSpPr/>
          <p:nvPr/>
        </p:nvGrpSpPr>
        <p:grpSpPr>
          <a:xfrm>
            <a:off x="7178075" y="4128796"/>
            <a:ext cx="1404743" cy="449415"/>
            <a:chOff x="7178075" y="4128796"/>
            <a:chExt cx="1404743" cy="44941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F1F902-387A-4923-B788-21A9E930E853}"/>
                </a:ext>
              </a:extLst>
            </p:cNvPr>
            <p:cNvGrpSpPr/>
            <p:nvPr/>
          </p:nvGrpSpPr>
          <p:grpSpPr>
            <a:xfrm>
              <a:off x="7479021" y="4570592"/>
              <a:ext cx="752848" cy="7619"/>
              <a:chOff x="8996479" y="3508612"/>
              <a:chExt cx="752848" cy="7619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0187A310-7A79-4351-BE16-BB56D07C8F05}"/>
                  </a:ext>
                </a:extLst>
              </p:cNvPr>
              <p:cNvCxnSpPr/>
              <p:nvPr/>
            </p:nvCxnSpPr>
            <p:spPr>
              <a:xfrm>
                <a:off x="8996479" y="3508612"/>
                <a:ext cx="482381" cy="0"/>
              </a:xfrm>
              <a:prstGeom prst="straightConnector1">
                <a:avLst/>
              </a:prstGeom>
              <a:ln w="25400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D6A934A8-E689-4A99-A4EE-6C77AB377F60}"/>
                  </a:ext>
                </a:extLst>
              </p:cNvPr>
              <p:cNvGrpSpPr/>
              <p:nvPr/>
            </p:nvGrpSpPr>
            <p:grpSpPr>
              <a:xfrm>
                <a:off x="9070753" y="3508612"/>
                <a:ext cx="678574" cy="7619"/>
                <a:chOff x="9070753" y="3508612"/>
                <a:chExt cx="678574" cy="7619"/>
              </a:xfrm>
            </p:grpSpPr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1B1CE360-C434-4906-B350-E8ED9CE6C595}"/>
                    </a:ext>
                  </a:extLst>
                </p:cNvPr>
                <p:cNvCxnSpPr/>
                <p:nvPr/>
              </p:nvCxnSpPr>
              <p:spPr>
                <a:xfrm>
                  <a:off x="9070753" y="3510555"/>
                  <a:ext cx="362227" cy="5676"/>
                </a:xfrm>
                <a:prstGeom prst="straightConnector1">
                  <a:avLst/>
                </a:prstGeom>
                <a:ln w="25400"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21419764-ABFA-4E83-9C87-6F557F93FE3B}"/>
                    </a:ext>
                  </a:extLst>
                </p:cNvPr>
                <p:cNvCxnSpPr/>
                <p:nvPr/>
              </p:nvCxnSpPr>
              <p:spPr>
                <a:xfrm>
                  <a:off x="9146791" y="3508612"/>
                  <a:ext cx="602536" cy="0"/>
                </a:xfrm>
                <a:prstGeom prst="straightConnector1">
                  <a:avLst/>
                </a:prstGeom>
                <a:ln w="25400"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/>
                <p:nvPr/>
              </p:nvSpPr>
              <p:spPr>
                <a:xfrm>
                  <a:off x="7178075" y="4128796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=7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8075" y="4128796"/>
                  <a:ext cx="140474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D55FB69-D004-487A-B406-D1BD44081592}"/>
              </a:ext>
            </a:extLst>
          </p:cNvPr>
          <p:cNvGrpSpPr/>
          <p:nvPr/>
        </p:nvGrpSpPr>
        <p:grpSpPr>
          <a:xfrm>
            <a:off x="8759101" y="4266287"/>
            <a:ext cx="1404743" cy="429279"/>
            <a:chOff x="8759101" y="4266287"/>
            <a:chExt cx="1404743" cy="429279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7C082CB-90CD-4697-83B9-485584A16DD9}"/>
                </a:ext>
              </a:extLst>
            </p:cNvPr>
            <p:cNvCxnSpPr/>
            <p:nvPr/>
          </p:nvCxnSpPr>
          <p:spPr>
            <a:xfrm flipV="1">
              <a:off x="9284968" y="4694473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/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=25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4DDA0929-C556-455C-ACE4-A7F5FCB106E0}"/>
              </a:ext>
            </a:extLst>
          </p:cNvPr>
          <p:cNvSpPr/>
          <p:nvPr/>
        </p:nvSpPr>
        <p:spPr>
          <a:xfrm>
            <a:off x="9278962" y="4813698"/>
            <a:ext cx="363892" cy="387303"/>
          </a:xfrm>
          <a:prstGeom prst="ellipse">
            <a:avLst/>
          </a:prstGeom>
          <a:solidFill>
            <a:srgbClr val="008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82F3B5-ED60-C789-4BDF-7F2972303ABC}"/>
              </a:ext>
            </a:extLst>
          </p:cNvPr>
          <p:cNvGrpSpPr/>
          <p:nvPr/>
        </p:nvGrpSpPr>
        <p:grpSpPr>
          <a:xfrm>
            <a:off x="-29497" y="-17868"/>
            <a:ext cx="12177307" cy="3889971"/>
            <a:chOff x="-29497" y="-17868"/>
            <a:chExt cx="12177307" cy="388997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C69B329-57B0-8A3C-CD39-260244B326D7}"/>
                </a:ext>
              </a:extLst>
            </p:cNvPr>
            <p:cNvGrpSpPr/>
            <p:nvPr/>
          </p:nvGrpSpPr>
          <p:grpSpPr>
            <a:xfrm>
              <a:off x="-29497" y="-17868"/>
              <a:ext cx="12177307" cy="2321317"/>
              <a:chOff x="-29497" y="-17868"/>
              <a:chExt cx="12177307" cy="2321317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01EC084-346C-9570-9A97-6F3B8A04032A}"/>
                  </a:ext>
                </a:extLst>
              </p:cNvPr>
              <p:cNvSpPr/>
              <p:nvPr/>
            </p:nvSpPr>
            <p:spPr>
              <a:xfrm>
                <a:off x="-29497" y="-17868"/>
                <a:ext cx="5111057" cy="2321317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47993D1-A044-9E97-6891-5CA55580165D}"/>
                  </a:ext>
                </a:extLst>
              </p:cNvPr>
              <p:cNvSpPr/>
              <p:nvPr/>
            </p:nvSpPr>
            <p:spPr>
              <a:xfrm>
                <a:off x="4909457" y="-17868"/>
                <a:ext cx="7238353" cy="118872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D4277FE-C8D3-C0EB-ADCA-E59AA6986D68}"/>
                </a:ext>
              </a:extLst>
            </p:cNvPr>
            <p:cNvSpPr/>
            <p:nvPr/>
          </p:nvSpPr>
          <p:spPr>
            <a:xfrm>
              <a:off x="60691" y="2211367"/>
              <a:ext cx="4772697" cy="120592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1625221-96AA-83AF-40A6-CDFE20D20A81}"/>
                </a:ext>
              </a:extLst>
            </p:cNvPr>
            <p:cNvSpPr/>
            <p:nvPr/>
          </p:nvSpPr>
          <p:spPr>
            <a:xfrm>
              <a:off x="182535" y="3470944"/>
              <a:ext cx="2853681" cy="4011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9218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9"/>
    </mc:Choice>
    <mc:Fallback xmlns="">
      <p:transition spd="slow" advTm="4329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146481" y="882755"/>
            <a:ext cx="4502445" cy="1042492"/>
          </a:xfrm>
        </p:spPr>
        <p:txBody>
          <a:bodyPr>
            <a:normAutofit fontScale="90000"/>
          </a:bodyPr>
          <a:lstStyle/>
          <a:p>
            <a:r>
              <a:rPr lang="en-GB" sz="3500" dirty="0"/>
              <a:t>Constant Acceleration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CONSTANT ACCELERATION FORMULAE PART 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following letters are used for an object moving in a straight line with constant acceleration: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displacement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initial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acceleration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time taken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  <a:blipFill>
                <a:blip r:embed="rId6"/>
                <a:stretch>
                  <a:fillRect l="-1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6"/>
          <p:cNvSpPr>
            <a:spLocks noGrp="1"/>
          </p:cNvSpPr>
          <p:nvPr>
            <p:ph type="body" idx="13"/>
          </p:nvPr>
        </p:nvSpPr>
        <p:spPr>
          <a:xfrm>
            <a:off x="303783" y="2024174"/>
            <a:ext cx="4529605" cy="600075"/>
          </a:xfrm>
        </p:spPr>
        <p:txBody>
          <a:bodyPr>
            <a:normAutofit/>
          </a:bodyPr>
          <a:lstStyle/>
          <a:p>
            <a:r>
              <a:rPr lang="en-GB" sz="2400" dirty="0"/>
              <a:t>Standard Notation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idx="13"/>
          </p:nvPr>
        </p:nvSpPr>
        <p:spPr>
          <a:xfrm>
            <a:off x="5346416" y="1079635"/>
            <a:ext cx="5590525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7"/>
              <p:cNvSpPr txBox="1">
                <a:spLocks/>
              </p:cNvSpPr>
              <p:nvPr/>
            </p:nvSpPr>
            <p:spPr>
              <a:xfrm>
                <a:off x="5372542" y="1679710"/>
                <a:ext cx="6122772" cy="51782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An object moves from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 a straight line with constant acceleration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 direction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and velocity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If the velocity of the object at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25</m:t>
                    </m:r>
                    <m:r>
                      <m:rPr>
                        <m:sty m:val="p"/>
                      </m:rPr>
                      <a:rPr lang="en-US" sz="2200" i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200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find the distance between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Input values in formula: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25</m:t>
                    </m:r>
                    <m:r>
                      <a:rPr lang="en-GB" sz="22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6+14</m:t>
                    </m:r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Solving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gives: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2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3.5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542" y="1679710"/>
                <a:ext cx="6122772" cy="5178290"/>
              </a:xfrm>
              <a:prstGeom prst="rect">
                <a:avLst/>
              </a:prstGeom>
              <a:blipFill>
                <a:blip r:embed="rId7"/>
                <a:stretch>
                  <a:fillRect l="-1294" r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b="1" dirty="0">
                    <a:solidFill>
                      <a:srgbClr val="0000FF"/>
                    </a:solidFill>
                  </a:rPr>
                  <a:t>FORMULAE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  <a:endParaRPr lang="en-GB" sz="2000" b="1" i="1" dirty="0">
                  <a:solidFill>
                    <a:srgbClr val="8B8B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num>
                          <m:den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𝒂𝒔</m:t>
                    </m:r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𝒖𝒕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𝒗𝒕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dirty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blipFill>
                <a:blip r:embed="rId8"/>
                <a:stretch>
                  <a:fillRect l="-119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20487FD-95EA-4105-949E-C11FD358092E}"/>
              </a:ext>
            </a:extLst>
          </p:cNvPr>
          <p:cNvSpPr txBox="1">
            <a:spLocks/>
          </p:cNvSpPr>
          <p:nvPr/>
        </p:nvSpPr>
        <p:spPr>
          <a:xfrm>
            <a:off x="5372542" y="3429000"/>
            <a:ext cx="5590525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80EB17-E90F-4701-88A1-024B44468B84}"/>
              </a:ext>
            </a:extLst>
          </p:cNvPr>
          <p:cNvGrpSpPr/>
          <p:nvPr/>
        </p:nvGrpSpPr>
        <p:grpSpPr>
          <a:xfrm>
            <a:off x="5975943" y="4821081"/>
            <a:ext cx="3711361" cy="602408"/>
            <a:chOff x="7509633" y="4507673"/>
            <a:chExt cx="3711361" cy="60240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63A3808-C6BF-4214-9B9A-1D003CA3B465}"/>
                </a:ext>
              </a:extLst>
            </p:cNvPr>
            <p:cNvGrpSpPr/>
            <p:nvPr/>
          </p:nvGrpSpPr>
          <p:grpSpPr>
            <a:xfrm>
              <a:off x="7509633" y="4898779"/>
              <a:ext cx="3711361" cy="211302"/>
              <a:chOff x="7517506" y="4930872"/>
              <a:chExt cx="1952121" cy="214870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916303D-B2A1-418B-87AC-5D1685CC223E}"/>
                  </a:ext>
                </a:extLst>
              </p:cNvPr>
              <p:cNvCxnSpPr/>
              <p:nvPr/>
            </p:nvCxnSpPr>
            <p:spPr>
              <a:xfrm flipV="1">
                <a:off x="7517506" y="4930872"/>
                <a:ext cx="1952121" cy="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05BF4FD-3B68-4619-B739-B136B83B2FA9}"/>
                  </a:ext>
                </a:extLst>
              </p:cNvPr>
              <p:cNvSpPr/>
              <p:nvPr/>
            </p:nvSpPr>
            <p:spPr>
              <a:xfrm>
                <a:off x="7517506" y="4964014"/>
                <a:ext cx="1936376" cy="181728"/>
              </a:xfrm>
              <a:prstGeom prst="rect">
                <a:avLst/>
              </a:prstGeom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E7E5CC-CB21-4C59-9663-00E968EF6C8C}"/>
                </a:ext>
              </a:extLst>
            </p:cNvPr>
            <p:cNvSpPr/>
            <p:nvPr/>
          </p:nvSpPr>
          <p:spPr>
            <a:xfrm>
              <a:off x="7509633" y="4507673"/>
              <a:ext cx="363892" cy="387303"/>
            </a:xfrm>
            <a:prstGeom prst="ellipse">
              <a:avLst/>
            </a:prstGeom>
            <a:solidFill>
              <a:srgbClr val="008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DEFB693-6DF7-4ACD-9A08-0B3C75D25DB6}"/>
              </a:ext>
            </a:extLst>
          </p:cNvPr>
          <p:cNvGrpSpPr/>
          <p:nvPr/>
        </p:nvGrpSpPr>
        <p:grpSpPr>
          <a:xfrm>
            <a:off x="5975944" y="5326156"/>
            <a:ext cx="3627758" cy="461665"/>
            <a:chOff x="7509634" y="5012748"/>
            <a:chExt cx="3627758" cy="46166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C41B83A-6D8B-41DD-BA2D-DA713C6177C8}"/>
                </a:ext>
              </a:extLst>
            </p:cNvPr>
            <p:cNvGrpSpPr/>
            <p:nvPr/>
          </p:nvGrpSpPr>
          <p:grpSpPr>
            <a:xfrm>
              <a:off x="7509634" y="5289641"/>
              <a:ext cx="3627758" cy="0"/>
              <a:chOff x="7489637" y="4718723"/>
              <a:chExt cx="1956372" cy="0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98972BE-3D9C-41E5-A722-47C12424FBF5}"/>
                  </a:ext>
                </a:extLst>
              </p:cNvPr>
              <p:cNvCxnSpPr/>
              <p:nvPr/>
            </p:nvCxnSpPr>
            <p:spPr>
              <a:xfrm flipH="1">
                <a:off x="7489637" y="4718723"/>
                <a:ext cx="82759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F416F10A-02DE-4068-8B5A-2E29CEE7DC5C}"/>
                  </a:ext>
                </a:extLst>
              </p:cNvPr>
              <p:cNvCxnSpPr/>
              <p:nvPr/>
            </p:nvCxnSpPr>
            <p:spPr>
              <a:xfrm>
                <a:off x="8685291" y="4718723"/>
                <a:ext cx="76071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/>
                <p:nvPr/>
              </p:nvSpPr>
              <p:spPr>
                <a:xfrm>
                  <a:off x="9144697" y="5012748"/>
                  <a:ext cx="481637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GB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697" y="5012748"/>
                  <a:ext cx="481637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B3B822F-BDBF-4430-BADA-FA6786942DBA}"/>
                  </a:ext>
                </a:extLst>
              </p:cNvPr>
              <p:cNvSpPr txBox="1"/>
              <p:nvPr/>
            </p:nvSpPr>
            <p:spPr>
              <a:xfrm>
                <a:off x="5999333" y="5240105"/>
                <a:ext cx="342878" cy="338554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16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B3B822F-BDBF-4430-BADA-FA6786942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333" y="5240105"/>
                <a:ext cx="342878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5D3DF1F-A6EA-42E0-95DC-1EF9818F5E4A}"/>
                  </a:ext>
                </a:extLst>
              </p:cNvPr>
              <p:cNvSpPr txBox="1"/>
              <p:nvPr/>
            </p:nvSpPr>
            <p:spPr>
              <a:xfrm>
                <a:off x="9299976" y="5231435"/>
                <a:ext cx="342878" cy="338554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16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5D3DF1F-A6EA-42E0-95DC-1EF9818F5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976" y="5231435"/>
                <a:ext cx="342878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D6D9A3BC-E506-4271-8F0B-433042E906E9}"/>
              </a:ext>
            </a:extLst>
          </p:cNvPr>
          <p:cNvGrpSpPr/>
          <p:nvPr/>
        </p:nvGrpSpPr>
        <p:grpSpPr>
          <a:xfrm>
            <a:off x="5495343" y="4309687"/>
            <a:ext cx="1404743" cy="377097"/>
            <a:chOff x="5495343" y="4309687"/>
            <a:chExt cx="1404743" cy="377097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ED36564-9368-47E7-9768-039B54957F2C}"/>
                </a:ext>
              </a:extLst>
            </p:cNvPr>
            <p:cNvCxnSpPr/>
            <p:nvPr/>
          </p:nvCxnSpPr>
          <p:spPr>
            <a:xfrm flipV="1">
              <a:off x="6030667" y="4685691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/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1BE8600-0292-45C4-8C78-4B6849D81A63}"/>
              </a:ext>
            </a:extLst>
          </p:cNvPr>
          <p:cNvGrpSpPr/>
          <p:nvPr/>
        </p:nvGrpSpPr>
        <p:grpSpPr>
          <a:xfrm>
            <a:off x="7178075" y="4128796"/>
            <a:ext cx="1404743" cy="449415"/>
            <a:chOff x="7178075" y="4128796"/>
            <a:chExt cx="1404743" cy="44941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F1F902-387A-4923-B788-21A9E930E853}"/>
                </a:ext>
              </a:extLst>
            </p:cNvPr>
            <p:cNvGrpSpPr/>
            <p:nvPr/>
          </p:nvGrpSpPr>
          <p:grpSpPr>
            <a:xfrm>
              <a:off x="7479021" y="4570592"/>
              <a:ext cx="752848" cy="7619"/>
              <a:chOff x="8996479" y="3508612"/>
              <a:chExt cx="752848" cy="7619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0187A310-7A79-4351-BE16-BB56D07C8F05}"/>
                  </a:ext>
                </a:extLst>
              </p:cNvPr>
              <p:cNvCxnSpPr/>
              <p:nvPr/>
            </p:nvCxnSpPr>
            <p:spPr>
              <a:xfrm>
                <a:off x="8996479" y="3508612"/>
                <a:ext cx="482381" cy="0"/>
              </a:xfrm>
              <a:prstGeom prst="straightConnector1">
                <a:avLst/>
              </a:prstGeom>
              <a:ln w="25400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D6A934A8-E689-4A99-A4EE-6C77AB377F60}"/>
                  </a:ext>
                </a:extLst>
              </p:cNvPr>
              <p:cNvGrpSpPr/>
              <p:nvPr/>
            </p:nvGrpSpPr>
            <p:grpSpPr>
              <a:xfrm>
                <a:off x="9070753" y="3508612"/>
                <a:ext cx="678574" cy="7619"/>
                <a:chOff x="9070753" y="3508612"/>
                <a:chExt cx="678574" cy="7619"/>
              </a:xfrm>
            </p:grpSpPr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1B1CE360-C434-4906-B350-E8ED9CE6C595}"/>
                    </a:ext>
                  </a:extLst>
                </p:cNvPr>
                <p:cNvCxnSpPr/>
                <p:nvPr/>
              </p:nvCxnSpPr>
              <p:spPr>
                <a:xfrm>
                  <a:off x="9070753" y="3510555"/>
                  <a:ext cx="362227" cy="5676"/>
                </a:xfrm>
                <a:prstGeom prst="straightConnector1">
                  <a:avLst/>
                </a:prstGeom>
                <a:ln w="25400"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21419764-ABFA-4E83-9C87-6F557F93FE3B}"/>
                    </a:ext>
                  </a:extLst>
                </p:cNvPr>
                <p:cNvCxnSpPr/>
                <p:nvPr/>
              </p:nvCxnSpPr>
              <p:spPr>
                <a:xfrm>
                  <a:off x="9146791" y="3508612"/>
                  <a:ext cx="602536" cy="0"/>
                </a:xfrm>
                <a:prstGeom prst="straightConnector1">
                  <a:avLst/>
                </a:prstGeom>
                <a:ln w="25400"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/>
                <p:nvPr/>
              </p:nvSpPr>
              <p:spPr>
                <a:xfrm>
                  <a:off x="7178075" y="4128796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=7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8075" y="4128796"/>
                  <a:ext cx="140474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D55FB69-D004-487A-B406-D1BD44081592}"/>
              </a:ext>
            </a:extLst>
          </p:cNvPr>
          <p:cNvGrpSpPr/>
          <p:nvPr/>
        </p:nvGrpSpPr>
        <p:grpSpPr>
          <a:xfrm>
            <a:off x="8759101" y="4266287"/>
            <a:ext cx="1404743" cy="429279"/>
            <a:chOff x="8759101" y="4266287"/>
            <a:chExt cx="1404743" cy="429279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7C082CB-90CD-4697-83B9-485584A16DD9}"/>
                </a:ext>
              </a:extLst>
            </p:cNvPr>
            <p:cNvCxnSpPr/>
            <p:nvPr/>
          </p:nvCxnSpPr>
          <p:spPr>
            <a:xfrm flipV="1">
              <a:off x="9284968" y="4694473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/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=25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4DDA0929-C556-455C-ACE4-A7F5FCB106E0}"/>
              </a:ext>
            </a:extLst>
          </p:cNvPr>
          <p:cNvSpPr/>
          <p:nvPr/>
        </p:nvSpPr>
        <p:spPr>
          <a:xfrm>
            <a:off x="9278962" y="4813698"/>
            <a:ext cx="363892" cy="387303"/>
          </a:xfrm>
          <a:prstGeom prst="ellipse">
            <a:avLst/>
          </a:prstGeom>
          <a:solidFill>
            <a:srgbClr val="008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08C5A1D-B693-955E-87FA-4DAC8B0BF780}"/>
              </a:ext>
            </a:extLst>
          </p:cNvPr>
          <p:cNvGrpSpPr/>
          <p:nvPr/>
        </p:nvGrpSpPr>
        <p:grpSpPr>
          <a:xfrm>
            <a:off x="-29497" y="-17868"/>
            <a:ext cx="12177307" cy="3889971"/>
            <a:chOff x="-29497" y="-17868"/>
            <a:chExt cx="12177307" cy="38899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D7E90FA-B9D8-289B-3F36-45FABF1822B3}"/>
                </a:ext>
              </a:extLst>
            </p:cNvPr>
            <p:cNvGrpSpPr/>
            <p:nvPr/>
          </p:nvGrpSpPr>
          <p:grpSpPr>
            <a:xfrm>
              <a:off x="-29497" y="-17868"/>
              <a:ext cx="12177307" cy="2321317"/>
              <a:chOff x="-29497" y="-17868"/>
              <a:chExt cx="12177307" cy="2321317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9A98CCE-F5AF-DE72-1805-04C217E676A4}"/>
                  </a:ext>
                </a:extLst>
              </p:cNvPr>
              <p:cNvSpPr/>
              <p:nvPr/>
            </p:nvSpPr>
            <p:spPr>
              <a:xfrm>
                <a:off x="-29497" y="-17868"/>
                <a:ext cx="5111057" cy="2321317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22D349-6E12-9EDD-7CD5-CEA9F1FBC1BD}"/>
                  </a:ext>
                </a:extLst>
              </p:cNvPr>
              <p:cNvSpPr/>
              <p:nvPr/>
            </p:nvSpPr>
            <p:spPr>
              <a:xfrm>
                <a:off x="4909457" y="-17868"/>
                <a:ext cx="7238353" cy="118872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ED6CC4E-D31E-B656-1CCE-F73079E1824F}"/>
                </a:ext>
              </a:extLst>
            </p:cNvPr>
            <p:cNvSpPr/>
            <p:nvPr/>
          </p:nvSpPr>
          <p:spPr>
            <a:xfrm>
              <a:off x="60691" y="2211367"/>
              <a:ext cx="4772697" cy="120592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48DC21-CA4B-841D-5DBE-73C272393917}"/>
                </a:ext>
              </a:extLst>
            </p:cNvPr>
            <p:cNvSpPr/>
            <p:nvPr/>
          </p:nvSpPr>
          <p:spPr>
            <a:xfrm>
              <a:off x="182535" y="3470944"/>
              <a:ext cx="2853681" cy="4011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1471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63"/>
    </mc:Choice>
    <mc:Fallback xmlns="">
      <p:transition spd="slow" advTm="6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146481" y="882755"/>
            <a:ext cx="4502445" cy="1042492"/>
          </a:xfrm>
        </p:spPr>
        <p:txBody>
          <a:bodyPr>
            <a:normAutofit fontScale="90000"/>
          </a:bodyPr>
          <a:lstStyle/>
          <a:p>
            <a:r>
              <a:rPr lang="en-GB" sz="3500" dirty="0"/>
              <a:t>Constant Acceleration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CONSTANT ACCELERATION FORMULAE PART 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following letters are used for an object moving in a straight line with constant acceleration: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displacement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initial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acceleration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time taken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  <a:blipFill>
                <a:blip r:embed="rId6"/>
                <a:stretch>
                  <a:fillRect l="-1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6"/>
          <p:cNvSpPr>
            <a:spLocks noGrp="1"/>
          </p:cNvSpPr>
          <p:nvPr>
            <p:ph type="body" idx="13"/>
          </p:nvPr>
        </p:nvSpPr>
        <p:spPr>
          <a:xfrm>
            <a:off x="303783" y="2024174"/>
            <a:ext cx="4529605" cy="600075"/>
          </a:xfrm>
        </p:spPr>
        <p:txBody>
          <a:bodyPr>
            <a:normAutofit/>
          </a:bodyPr>
          <a:lstStyle/>
          <a:p>
            <a:r>
              <a:rPr lang="en-GB" sz="2400" dirty="0"/>
              <a:t>Standard Notation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idx="13"/>
          </p:nvPr>
        </p:nvSpPr>
        <p:spPr>
          <a:xfrm>
            <a:off x="5346416" y="1079635"/>
            <a:ext cx="5590525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7"/>
              <p:cNvSpPr txBox="1">
                <a:spLocks/>
              </p:cNvSpPr>
              <p:nvPr/>
            </p:nvSpPr>
            <p:spPr>
              <a:xfrm>
                <a:off x="5372542" y="1679710"/>
                <a:ext cx="6122772" cy="51782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An object moves from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 a straight line with constant acceleration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 direction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and velocity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If the velocity of the object at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25</m:t>
                    </m:r>
                    <m:r>
                      <m:rPr>
                        <m:sty m:val="p"/>
                      </m:rPr>
                      <a:rPr lang="en-US" sz="2200" i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200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find the distance between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Input values in formula: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𝟔𝟐𝟓</m:t>
                    </m:r>
                    <m:r>
                      <a:rPr lang="en-GB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US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𝟏𝟒</m:t>
                    </m:r>
                    <m:r>
                      <a:rPr lang="en-US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</m:oMath>
                </a14:m>
                <a:endParaRPr lang="en-GB" sz="22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Solving for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gives: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𝟒𝟑</m:t>
                    </m:r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𝐦</m:t>
                    </m:r>
                    <m:sSup>
                      <m:sSupPr>
                        <m:ctrlP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𝐬</m:t>
                        </m:r>
                      </m:e>
                      <m:sup>
                        <m:r>
                          <a:rPr lang="en-US" sz="2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GB" sz="22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542" y="1679710"/>
                <a:ext cx="6122772" cy="5178290"/>
              </a:xfrm>
              <a:prstGeom prst="rect">
                <a:avLst/>
              </a:prstGeom>
              <a:blipFill>
                <a:blip r:embed="rId7"/>
                <a:stretch>
                  <a:fillRect l="-1294" r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b="1" dirty="0">
                    <a:solidFill>
                      <a:srgbClr val="0000FF"/>
                    </a:solidFill>
                  </a:rPr>
                  <a:t>FORMULAE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  <a:endParaRPr lang="en-GB" sz="2000" b="1" i="1" dirty="0">
                  <a:solidFill>
                    <a:srgbClr val="8B8B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num>
                          <m:den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𝒂𝒔</m:t>
                    </m:r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𝒖𝒕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𝒗𝒕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dirty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blipFill>
                <a:blip r:embed="rId8"/>
                <a:stretch>
                  <a:fillRect l="-119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20487FD-95EA-4105-949E-C11FD358092E}"/>
              </a:ext>
            </a:extLst>
          </p:cNvPr>
          <p:cNvSpPr txBox="1">
            <a:spLocks/>
          </p:cNvSpPr>
          <p:nvPr/>
        </p:nvSpPr>
        <p:spPr>
          <a:xfrm>
            <a:off x="5372542" y="3429000"/>
            <a:ext cx="5590525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80EB17-E90F-4701-88A1-024B44468B84}"/>
              </a:ext>
            </a:extLst>
          </p:cNvPr>
          <p:cNvGrpSpPr/>
          <p:nvPr/>
        </p:nvGrpSpPr>
        <p:grpSpPr>
          <a:xfrm>
            <a:off x="5975943" y="4821081"/>
            <a:ext cx="3711361" cy="602408"/>
            <a:chOff x="7509633" y="4507673"/>
            <a:chExt cx="3711361" cy="60240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63A3808-C6BF-4214-9B9A-1D003CA3B465}"/>
                </a:ext>
              </a:extLst>
            </p:cNvPr>
            <p:cNvGrpSpPr/>
            <p:nvPr/>
          </p:nvGrpSpPr>
          <p:grpSpPr>
            <a:xfrm>
              <a:off x="7509633" y="4898779"/>
              <a:ext cx="3711361" cy="211302"/>
              <a:chOff x="7517506" y="4930872"/>
              <a:chExt cx="1952121" cy="214870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916303D-B2A1-418B-87AC-5D1685CC223E}"/>
                  </a:ext>
                </a:extLst>
              </p:cNvPr>
              <p:cNvCxnSpPr/>
              <p:nvPr/>
            </p:nvCxnSpPr>
            <p:spPr>
              <a:xfrm flipV="1">
                <a:off x="7517506" y="4930872"/>
                <a:ext cx="1952121" cy="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05BF4FD-3B68-4619-B739-B136B83B2FA9}"/>
                  </a:ext>
                </a:extLst>
              </p:cNvPr>
              <p:cNvSpPr/>
              <p:nvPr/>
            </p:nvSpPr>
            <p:spPr>
              <a:xfrm>
                <a:off x="7517506" y="4964014"/>
                <a:ext cx="1936376" cy="181728"/>
              </a:xfrm>
              <a:prstGeom prst="rect">
                <a:avLst/>
              </a:prstGeom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E7E5CC-CB21-4C59-9663-00E968EF6C8C}"/>
                </a:ext>
              </a:extLst>
            </p:cNvPr>
            <p:cNvSpPr/>
            <p:nvPr/>
          </p:nvSpPr>
          <p:spPr>
            <a:xfrm>
              <a:off x="7509633" y="4507673"/>
              <a:ext cx="363892" cy="387303"/>
            </a:xfrm>
            <a:prstGeom prst="ellipse">
              <a:avLst/>
            </a:prstGeom>
            <a:solidFill>
              <a:srgbClr val="008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DEFB693-6DF7-4ACD-9A08-0B3C75D25DB6}"/>
              </a:ext>
            </a:extLst>
          </p:cNvPr>
          <p:cNvGrpSpPr/>
          <p:nvPr/>
        </p:nvGrpSpPr>
        <p:grpSpPr>
          <a:xfrm>
            <a:off x="5975944" y="5326156"/>
            <a:ext cx="3627758" cy="461665"/>
            <a:chOff x="7509634" y="5012748"/>
            <a:chExt cx="3627758" cy="46166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C41B83A-6D8B-41DD-BA2D-DA713C6177C8}"/>
                </a:ext>
              </a:extLst>
            </p:cNvPr>
            <p:cNvGrpSpPr/>
            <p:nvPr/>
          </p:nvGrpSpPr>
          <p:grpSpPr>
            <a:xfrm>
              <a:off x="7509634" y="5289641"/>
              <a:ext cx="3627758" cy="0"/>
              <a:chOff x="7489637" y="4718723"/>
              <a:chExt cx="1956372" cy="0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98972BE-3D9C-41E5-A722-47C12424FBF5}"/>
                  </a:ext>
                </a:extLst>
              </p:cNvPr>
              <p:cNvCxnSpPr/>
              <p:nvPr/>
            </p:nvCxnSpPr>
            <p:spPr>
              <a:xfrm flipH="1">
                <a:off x="7489637" y="4718723"/>
                <a:ext cx="82759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F416F10A-02DE-4068-8B5A-2E29CEE7DC5C}"/>
                  </a:ext>
                </a:extLst>
              </p:cNvPr>
              <p:cNvCxnSpPr/>
              <p:nvPr/>
            </p:nvCxnSpPr>
            <p:spPr>
              <a:xfrm>
                <a:off x="8685291" y="4718723"/>
                <a:ext cx="76071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/>
                <p:nvPr/>
              </p:nvSpPr>
              <p:spPr>
                <a:xfrm>
                  <a:off x="9144697" y="5012748"/>
                  <a:ext cx="481637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GB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697" y="5012748"/>
                  <a:ext cx="481637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B3B822F-BDBF-4430-BADA-FA6786942DBA}"/>
                  </a:ext>
                </a:extLst>
              </p:cNvPr>
              <p:cNvSpPr txBox="1"/>
              <p:nvPr/>
            </p:nvSpPr>
            <p:spPr>
              <a:xfrm>
                <a:off x="5999333" y="5240105"/>
                <a:ext cx="342878" cy="338554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16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B3B822F-BDBF-4430-BADA-FA6786942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333" y="5240105"/>
                <a:ext cx="342878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5D3DF1F-A6EA-42E0-95DC-1EF9818F5E4A}"/>
                  </a:ext>
                </a:extLst>
              </p:cNvPr>
              <p:cNvSpPr txBox="1"/>
              <p:nvPr/>
            </p:nvSpPr>
            <p:spPr>
              <a:xfrm>
                <a:off x="9299976" y="5231435"/>
                <a:ext cx="342878" cy="338554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16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5D3DF1F-A6EA-42E0-95DC-1EF9818F5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976" y="5231435"/>
                <a:ext cx="342878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D6D9A3BC-E506-4271-8F0B-433042E906E9}"/>
              </a:ext>
            </a:extLst>
          </p:cNvPr>
          <p:cNvGrpSpPr/>
          <p:nvPr/>
        </p:nvGrpSpPr>
        <p:grpSpPr>
          <a:xfrm>
            <a:off x="5495343" y="4309687"/>
            <a:ext cx="1404743" cy="377097"/>
            <a:chOff x="5495343" y="4309687"/>
            <a:chExt cx="1404743" cy="377097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ED36564-9368-47E7-9768-039B54957F2C}"/>
                </a:ext>
              </a:extLst>
            </p:cNvPr>
            <p:cNvCxnSpPr/>
            <p:nvPr/>
          </p:nvCxnSpPr>
          <p:spPr>
            <a:xfrm flipV="1">
              <a:off x="6030667" y="4685691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/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1BE8600-0292-45C4-8C78-4B6849D81A63}"/>
              </a:ext>
            </a:extLst>
          </p:cNvPr>
          <p:cNvGrpSpPr/>
          <p:nvPr/>
        </p:nvGrpSpPr>
        <p:grpSpPr>
          <a:xfrm>
            <a:off x="7178075" y="4128796"/>
            <a:ext cx="1404743" cy="449415"/>
            <a:chOff x="7178075" y="4128796"/>
            <a:chExt cx="1404743" cy="44941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F1F902-387A-4923-B788-21A9E930E853}"/>
                </a:ext>
              </a:extLst>
            </p:cNvPr>
            <p:cNvGrpSpPr/>
            <p:nvPr/>
          </p:nvGrpSpPr>
          <p:grpSpPr>
            <a:xfrm>
              <a:off x="7479021" y="4570592"/>
              <a:ext cx="752848" cy="7619"/>
              <a:chOff x="8996479" y="3508612"/>
              <a:chExt cx="752848" cy="7619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0187A310-7A79-4351-BE16-BB56D07C8F05}"/>
                  </a:ext>
                </a:extLst>
              </p:cNvPr>
              <p:cNvCxnSpPr/>
              <p:nvPr/>
            </p:nvCxnSpPr>
            <p:spPr>
              <a:xfrm>
                <a:off x="8996479" y="3508612"/>
                <a:ext cx="482381" cy="0"/>
              </a:xfrm>
              <a:prstGeom prst="straightConnector1">
                <a:avLst/>
              </a:prstGeom>
              <a:ln w="25400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D6A934A8-E689-4A99-A4EE-6C77AB377F60}"/>
                  </a:ext>
                </a:extLst>
              </p:cNvPr>
              <p:cNvGrpSpPr/>
              <p:nvPr/>
            </p:nvGrpSpPr>
            <p:grpSpPr>
              <a:xfrm>
                <a:off x="9070753" y="3508612"/>
                <a:ext cx="678574" cy="7619"/>
                <a:chOff x="9070753" y="3508612"/>
                <a:chExt cx="678574" cy="7619"/>
              </a:xfrm>
            </p:grpSpPr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1B1CE360-C434-4906-B350-E8ED9CE6C595}"/>
                    </a:ext>
                  </a:extLst>
                </p:cNvPr>
                <p:cNvCxnSpPr/>
                <p:nvPr/>
              </p:nvCxnSpPr>
              <p:spPr>
                <a:xfrm>
                  <a:off x="9070753" y="3510555"/>
                  <a:ext cx="362227" cy="5676"/>
                </a:xfrm>
                <a:prstGeom prst="straightConnector1">
                  <a:avLst/>
                </a:prstGeom>
                <a:ln w="25400"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21419764-ABFA-4E83-9C87-6F557F93FE3B}"/>
                    </a:ext>
                  </a:extLst>
                </p:cNvPr>
                <p:cNvCxnSpPr/>
                <p:nvPr/>
              </p:nvCxnSpPr>
              <p:spPr>
                <a:xfrm>
                  <a:off x="9146791" y="3508612"/>
                  <a:ext cx="602536" cy="0"/>
                </a:xfrm>
                <a:prstGeom prst="straightConnector1">
                  <a:avLst/>
                </a:prstGeom>
                <a:ln w="25400"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/>
                <p:nvPr/>
              </p:nvSpPr>
              <p:spPr>
                <a:xfrm>
                  <a:off x="7178075" y="4128796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=7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8075" y="4128796"/>
                  <a:ext cx="140474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D55FB69-D004-487A-B406-D1BD44081592}"/>
              </a:ext>
            </a:extLst>
          </p:cNvPr>
          <p:cNvGrpSpPr/>
          <p:nvPr/>
        </p:nvGrpSpPr>
        <p:grpSpPr>
          <a:xfrm>
            <a:off x="8759101" y="4266287"/>
            <a:ext cx="1404743" cy="429279"/>
            <a:chOff x="8759101" y="4266287"/>
            <a:chExt cx="1404743" cy="429279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7C082CB-90CD-4697-83B9-485584A16DD9}"/>
                </a:ext>
              </a:extLst>
            </p:cNvPr>
            <p:cNvCxnSpPr/>
            <p:nvPr/>
          </p:nvCxnSpPr>
          <p:spPr>
            <a:xfrm flipV="1">
              <a:off x="9284968" y="4694473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/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=25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4DDA0929-C556-455C-ACE4-A7F5FCB106E0}"/>
              </a:ext>
            </a:extLst>
          </p:cNvPr>
          <p:cNvSpPr/>
          <p:nvPr/>
        </p:nvSpPr>
        <p:spPr>
          <a:xfrm>
            <a:off x="9278962" y="4813698"/>
            <a:ext cx="363892" cy="387303"/>
          </a:xfrm>
          <a:prstGeom prst="ellipse">
            <a:avLst/>
          </a:prstGeom>
          <a:solidFill>
            <a:srgbClr val="008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D3629B-6C35-B418-05B5-3C0503A97ACF}"/>
              </a:ext>
            </a:extLst>
          </p:cNvPr>
          <p:cNvGrpSpPr/>
          <p:nvPr/>
        </p:nvGrpSpPr>
        <p:grpSpPr>
          <a:xfrm>
            <a:off x="-29497" y="-17868"/>
            <a:ext cx="12177307" cy="3889971"/>
            <a:chOff x="-29497" y="-17868"/>
            <a:chExt cx="12177307" cy="38899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4012DE1-903C-DE13-A353-04440CD4951B}"/>
                </a:ext>
              </a:extLst>
            </p:cNvPr>
            <p:cNvGrpSpPr/>
            <p:nvPr/>
          </p:nvGrpSpPr>
          <p:grpSpPr>
            <a:xfrm>
              <a:off x="-29497" y="-17868"/>
              <a:ext cx="12177307" cy="2321317"/>
              <a:chOff x="-29497" y="-17868"/>
              <a:chExt cx="12177307" cy="2321317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40E5688-0F15-BE69-A520-F6CC81A2EAD3}"/>
                  </a:ext>
                </a:extLst>
              </p:cNvPr>
              <p:cNvSpPr/>
              <p:nvPr/>
            </p:nvSpPr>
            <p:spPr>
              <a:xfrm>
                <a:off x="-29497" y="-17868"/>
                <a:ext cx="5111057" cy="2321317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916F29C-5168-8755-AC89-8C3BFDFFDB23}"/>
                  </a:ext>
                </a:extLst>
              </p:cNvPr>
              <p:cNvSpPr/>
              <p:nvPr/>
            </p:nvSpPr>
            <p:spPr>
              <a:xfrm>
                <a:off x="4909457" y="-17868"/>
                <a:ext cx="7238353" cy="118872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5D60B65-E8F6-0EB8-B604-0D0C4DFF0CE9}"/>
                </a:ext>
              </a:extLst>
            </p:cNvPr>
            <p:cNvSpPr/>
            <p:nvPr/>
          </p:nvSpPr>
          <p:spPr>
            <a:xfrm>
              <a:off x="60691" y="2211367"/>
              <a:ext cx="4772697" cy="120592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3749962-C8EB-9C17-98B6-4BB2CE998631}"/>
                </a:ext>
              </a:extLst>
            </p:cNvPr>
            <p:cNvSpPr/>
            <p:nvPr/>
          </p:nvSpPr>
          <p:spPr>
            <a:xfrm>
              <a:off x="182535" y="3470944"/>
              <a:ext cx="2853681" cy="4011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5685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41"/>
    </mc:Choice>
    <mc:Fallback xmlns="">
      <p:transition spd="slow" advTm="514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146481" y="882755"/>
            <a:ext cx="4502445" cy="1042492"/>
          </a:xfrm>
        </p:spPr>
        <p:txBody>
          <a:bodyPr>
            <a:normAutofit fontScale="90000"/>
          </a:bodyPr>
          <a:lstStyle/>
          <a:p>
            <a:r>
              <a:rPr lang="en-GB" sz="3500" dirty="0"/>
              <a:t>Constant Acceleration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CONSTANT ACCELERATION FORMULAE PART 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following letters are used for an object moving in a straight line with constant acceleration: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displacement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initial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acceleration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time taken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  <a:blipFill>
                <a:blip r:embed="rId6"/>
                <a:stretch>
                  <a:fillRect l="-1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6"/>
          <p:cNvSpPr>
            <a:spLocks noGrp="1"/>
          </p:cNvSpPr>
          <p:nvPr>
            <p:ph type="body" idx="13"/>
          </p:nvPr>
        </p:nvSpPr>
        <p:spPr>
          <a:xfrm>
            <a:off x="303783" y="2024174"/>
            <a:ext cx="4529605" cy="600075"/>
          </a:xfrm>
        </p:spPr>
        <p:txBody>
          <a:bodyPr>
            <a:normAutofit/>
          </a:bodyPr>
          <a:lstStyle/>
          <a:p>
            <a:r>
              <a:rPr lang="en-GB" sz="2400" dirty="0"/>
              <a:t>Standard Notation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idx="13"/>
          </p:nvPr>
        </p:nvSpPr>
        <p:spPr>
          <a:xfrm>
            <a:off x="5346416" y="1079635"/>
            <a:ext cx="5590525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7"/>
              <p:cNvSpPr txBox="1">
                <a:spLocks/>
              </p:cNvSpPr>
              <p:nvPr/>
            </p:nvSpPr>
            <p:spPr>
              <a:xfrm>
                <a:off x="5372542" y="1679710"/>
                <a:ext cx="6122772" cy="51782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An object moves from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 a straight line with constant acceleration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 direction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and velocity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  If the velocity of the object at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25</m:t>
                    </m:r>
                    <m:r>
                      <m:rPr>
                        <m:sty m:val="p"/>
                      </m:rPr>
                      <a:rPr lang="en-US" sz="2200" i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200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, find the distance between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2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Input values in formula: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625</m:t>
                    </m:r>
                    <m:r>
                      <a:rPr lang="en-GB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16+14</m:t>
                    </m:r>
                    <m:r>
                      <a:rPr lang="en-US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Solving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gives: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2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3.5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542" y="1679710"/>
                <a:ext cx="6122772" cy="5178290"/>
              </a:xfrm>
              <a:prstGeom prst="rect">
                <a:avLst/>
              </a:prstGeom>
              <a:blipFill>
                <a:blip r:embed="rId7"/>
                <a:stretch>
                  <a:fillRect l="-1294" r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b="1" dirty="0">
                    <a:solidFill>
                      <a:srgbClr val="0000FF"/>
                    </a:solidFill>
                  </a:rPr>
                  <a:t>FORMULAE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  <a:endParaRPr lang="en-GB" sz="2000" b="1" i="1" dirty="0">
                  <a:solidFill>
                    <a:srgbClr val="8B8B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num>
                          <m:den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𝒂𝒔</m:t>
                    </m:r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𝒖𝒕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𝒗𝒕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dirty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blipFill>
                <a:blip r:embed="rId8"/>
                <a:stretch>
                  <a:fillRect l="-119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20487FD-95EA-4105-949E-C11FD358092E}"/>
              </a:ext>
            </a:extLst>
          </p:cNvPr>
          <p:cNvSpPr txBox="1">
            <a:spLocks/>
          </p:cNvSpPr>
          <p:nvPr/>
        </p:nvSpPr>
        <p:spPr>
          <a:xfrm>
            <a:off x="5372542" y="3429000"/>
            <a:ext cx="5590525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80EB17-E90F-4701-88A1-024B44468B84}"/>
              </a:ext>
            </a:extLst>
          </p:cNvPr>
          <p:cNvGrpSpPr/>
          <p:nvPr/>
        </p:nvGrpSpPr>
        <p:grpSpPr>
          <a:xfrm>
            <a:off x="5975943" y="4821081"/>
            <a:ext cx="3711361" cy="602408"/>
            <a:chOff x="7509633" y="4507673"/>
            <a:chExt cx="3711361" cy="60240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63A3808-C6BF-4214-9B9A-1D003CA3B465}"/>
                </a:ext>
              </a:extLst>
            </p:cNvPr>
            <p:cNvGrpSpPr/>
            <p:nvPr/>
          </p:nvGrpSpPr>
          <p:grpSpPr>
            <a:xfrm>
              <a:off x="7509633" y="4898779"/>
              <a:ext cx="3711361" cy="211302"/>
              <a:chOff x="7517506" y="4930872"/>
              <a:chExt cx="1952121" cy="214870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916303D-B2A1-418B-87AC-5D1685CC223E}"/>
                  </a:ext>
                </a:extLst>
              </p:cNvPr>
              <p:cNvCxnSpPr/>
              <p:nvPr/>
            </p:nvCxnSpPr>
            <p:spPr>
              <a:xfrm flipV="1">
                <a:off x="7517506" y="4930872"/>
                <a:ext cx="1952121" cy="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05BF4FD-3B68-4619-B739-B136B83B2FA9}"/>
                  </a:ext>
                </a:extLst>
              </p:cNvPr>
              <p:cNvSpPr/>
              <p:nvPr/>
            </p:nvSpPr>
            <p:spPr>
              <a:xfrm>
                <a:off x="7517506" y="4964014"/>
                <a:ext cx="1936376" cy="181728"/>
              </a:xfrm>
              <a:prstGeom prst="rect">
                <a:avLst/>
              </a:prstGeom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E7E5CC-CB21-4C59-9663-00E968EF6C8C}"/>
                </a:ext>
              </a:extLst>
            </p:cNvPr>
            <p:cNvSpPr/>
            <p:nvPr/>
          </p:nvSpPr>
          <p:spPr>
            <a:xfrm>
              <a:off x="7509633" y="4507673"/>
              <a:ext cx="363892" cy="387303"/>
            </a:xfrm>
            <a:prstGeom prst="ellipse">
              <a:avLst/>
            </a:prstGeom>
            <a:solidFill>
              <a:srgbClr val="008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DEFB693-6DF7-4ACD-9A08-0B3C75D25DB6}"/>
              </a:ext>
            </a:extLst>
          </p:cNvPr>
          <p:cNvGrpSpPr/>
          <p:nvPr/>
        </p:nvGrpSpPr>
        <p:grpSpPr>
          <a:xfrm>
            <a:off x="5975944" y="5326156"/>
            <a:ext cx="3627758" cy="461665"/>
            <a:chOff x="7509634" y="5012748"/>
            <a:chExt cx="3627758" cy="46166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C41B83A-6D8B-41DD-BA2D-DA713C6177C8}"/>
                </a:ext>
              </a:extLst>
            </p:cNvPr>
            <p:cNvGrpSpPr/>
            <p:nvPr/>
          </p:nvGrpSpPr>
          <p:grpSpPr>
            <a:xfrm>
              <a:off x="7509634" y="5289641"/>
              <a:ext cx="3627758" cy="0"/>
              <a:chOff x="7489637" y="4718723"/>
              <a:chExt cx="1956372" cy="0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98972BE-3D9C-41E5-A722-47C12424FBF5}"/>
                  </a:ext>
                </a:extLst>
              </p:cNvPr>
              <p:cNvCxnSpPr/>
              <p:nvPr/>
            </p:nvCxnSpPr>
            <p:spPr>
              <a:xfrm flipH="1">
                <a:off x="7489637" y="4718723"/>
                <a:ext cx="82759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F416F10A-02DE-4068-8B5A-2E29CEE7DC5C}"/>
                  </a:ext>
                </a:extLst>
              </p:cNvPr>
              <p:cNvCxnSpPr/>
              <p:nvPr/>
            </p:nvCxnSpPr>
            <p:spPr>
              <a:xfrm>
                <a:off x="8685291" y="4718723"/>
                <a:ext cx="76071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/>
                <p:nvPr/>
              </p:nvSpPr>
              <p:spPr>
                <a:xfrm>
                  <a:off x="9144697" y="5012748"/>
                  <a:ext cx="481637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GB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697" y="5012748"/>
                  <a:ext cx="481637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B3B822F-BDBF-4430-BADA-FA6786942DBA}"/>
                  </a:ext>
                </a:extLst>
              </p:cNvPr>
              <p:cNvSpPr txBox="1"/>
              <p:nvPr/>
            </p:nvSpPr>
            <p:spPr>
              <a:xfrm>
                <a:off x="5999333" y="5240105"/>
                <a:ext cx="342878" cy="338554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16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B3B822F-BDBF-4430-BADA-FA6786942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333" y="5240105"/>
                <a:ext cx="342878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5D3DF1F-A6EA-42E0-95DC-1EF9818F5E4A}"/>
                  </a:ext>
                </a:extLst>
              </p:cNvPr>
              <p:cNvSpPr txBox="1"/>
              <p:nvPr/>
            </p:nvSpPr>
            <p:spPr>
              <a:xfrm>
                <a:off x="9299976" y="5231435"/>
                <a:ext cx="342878" cy="338554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16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5D3DF1F-A6EA-42E0-95DC-1EF9818F5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976" y="5231435"/>
                <a:ext cx="342878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D6D9A3BC-E506-4271-8F0B-433042E906E9}"/>
              </a:ext>
            </a:extLst>
          </p:cNvPr>
          <p:cNvGrpSpPr/>
          <p:nvPr/>
        </p:nvGrpSpPr>
        <p:grpSpPr>
          <a:xfrm>
            <a:off x="5495343" y="4309687"/>
            <a:ext cx="1404743" cy="377097"/>
            <a:chOff x="5495343" y="4309687"/>
            <a:chExt cx="1404743" cy="377097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ED36564-9368-47E7-9768-039B54957F2C}"/>
                </a:ext>
              </a:extLst>
            </p:cNvPr>
            <p:cNvCxnSpPr/>
            <p:nvPr/>
          </p:nvCxnSpPr>
          <p:spPr>
            <a:xfrm flipV="1">
              <a:off x="6030667" y="4685691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/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1BE8600-0292-45C4-8C78-4B6849D81A63}"/>
              </a:ext>
            </a:extLst>
          </p:cNvPr>
          <p:cNvGrpSpPr/>
          <p:nvPr/>
        </p:nvGrpSpPr>
        <p:grpSpPr>
          <a:xfrm>
            <a:off x="7178075" y="4128796"/>
            <a:ext cx="1404743" cy="449415"/>
            <a:chOff x="7178075" y="4128796"/>
            <a:chExt cx="1404743" cy="44941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F1F902-387A-4923-B788-21A9E930E853}"/>
                </a:ext>
              </a:extLst>
            </p:cNvPr>
            <p:cNvGrpSpPr/>
            <p:nvPr/>
          </p:nvGrpSpPr>
          <p:grpSpPr>
            <a:xfrm>
              <a:off x="7479021" y="4570592"/>
              <a:ext cx="752848" cy="7619"/>
              <a:chOff x="8996479" y="3508612"/>
              <a:chExt cx="752848" cy="7619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0187A310-7A79-4351-BE16-BB56D07C8F05}"/>
                  </a:ext>
                </a:extLst>
              </p:cNvPr>
              <p:cNvCxnSpPr/>
              <p:nvPr/>
            </p:nvCxnSpPr>
            <p:spPr>
              <a:xfrm>
                <a:off x="8996479" y="3508612"/>
                <a:ext cx="482381" cy="0"/>
              </a:xfrm>
              <a:prstGeom prst="straightConnector1">
                <a:avLst/>
              </a:prstGeom>
              <a:ln w="25400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D6A934A8-E689-4A99-A4EE-6C77AB377F60}"/>
                  </a:ext>
                </a:extLst>
              </p:cNvPr>
              <p:cNvGrpSpPr/>
              <p:nvPr/>
            </p:nvGrpSpPr>
            <p:grpSpPr>
              <a:xfrm>
                <a:off x="9070753" y="3508612"/>
                <a:ext cx="678574" cy="7619"/>
                <a:chOff x="9070753" y="3508612"/>
                <a:chExt cx="678574" cy="7619"/>
              </a:xfrm>
            </p:grpSpPr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1B1CE360-C434-4906-B350-E8ED9CE6C595}"/>
                    </a:ext>
                  </a:extLst>
                </p:cNvPr>
                <p:cNvCxnSpPr/>
                <p:nvPr/>
              </p:nvCxnSpPr>
              <p:spPr>
                <a:xfrm>
                  <a:off x="9070753" y="3510555"/>
                  <a:ext cx="362227" cy="5676"/>
                </a:xfrm>
                <a:prstGeom prst="straightConnector1">
                  <a:avLst/>
                </a:prstGeom>
                <a:ln w="25400"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21419764-ABFA-4E83-9C87-6F557F93FE3B}"/>
                    </a:ext>
                  </a:extLst>
                </p:cNvPr>
                <p:cNvCxnSpPr/>
                <p:nvPr/>
              </p:nvCxnSpPr>
              <p:spPr>
                <a:xfrm>
                  <a:off x="9146791" y="3508612"/>
                  <a:ext cx="602536" cy="0"/>
                </a:xfrm>
                <a:prstGeom prst="straightConnector1">
                  <a:avLst/>
                </a:prstGeom>
                <a:ln w="25400"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/>
                <p:nvPr/>
              </p:nvSpPr>
              <p:spPr>
                <a:xfrm>
                  <a:off x="7178075" y="4128796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=7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8075" y="4128796"/>
                  <a:ext cx="140474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D55FB69-D004-487A-B406-D1BD44081592}"/>
              </a:ext>
            </a:extLst>
          </p:cNvPr>
          <p:cNvGrpSpPr/>
          <p:nvPr/>
        </p:nvGrpSpPr>
        <p:grpSpPr>
          <a:xfrm>
            <a:off x="8759101" y="4266287"/>
            <a:ext cx="1404743" cy="429279"/>
            <a:chOff x="8759101" y="4266287"/>
            <a:chExt cx="1404743" cy="429279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7C082CB-90CD-4697-83B9-485584A16DD9}"/>
                </a:ext>
              </a:extLst>
            </p:cNvPr>
            <p:cNvCxnSpPr/>
            <p:nvPr/>
          </p:nvCxnSpPr>
          <p:spPr>
            <a:xfrm flipV="1">
              <a:off x="9284968" y="4694473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/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=25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4DDA0929-C556-455C-ACE4-A7F5FCB106E0}"/>
              </a:ext>
            </a:extLst>
          </p:cNvPr>
          <p:cNvSpPr/>
          <p:nvPr/>
        </p:nvSpPr>
        <p:spPr>
          <a:xfrm>
            <a:off x="9278962" y="4813698"/>
            <a:ext cx="363892" cy="387303"/>
          </a:xfrm>
          <a:prstGeom prst="ellipse">
            <a:avLst/>
          </a:prstGeom>
          <a:solidFill>
            <a:srgbClr val="008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BDAE0D2-5698-FE7B-E710-1586848F7909}"/>
              </a:ext>
            </a:extLst>
          </p:cNvPr>
          <p:cNvGrpSpPr/>
          <p:nvPr/>
        </p:nvGrpSpPr>
        <p:grpSpPr>
          <a:xfrm>
            <a:off x="-29497" y="-17868"/>
            <a:ext cx="12177307" cy="3889971"/>
            <a:chOff x="-29497" y="-17868"/>
            <a:chExt cx="12177307" cy="38899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61D544C-B483-CDE0-7898-9B6D40084883}"/>
                </a:ext>
              </a:extLst>
            </p:cNvPr>
            <p:cNvGrpSpPr/>
            <p:nvPr/>
          </p:nvGrpSpPr>
          <p:grpSpPr>
            <a:xfrm>
              <a:off x="-29497" y="-17868"/>
              <a:ext cx="12177307" cy="2321317"/>
              <a:chOff x="-29497" y="-17868"/>
              <a:chExt cx="12177307" cy="2321317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5079E17-8C58-804D-7CAD-CCF735BBFF58}"/>
                  </a:ext>
                </a:extLst>
              </p:cNvPr>
              <p:cNvSpPr/>
              <p:nvPr/>
            </p:nvSpPr>
            <p:spPr>
              <a:xfrm>
                <a:off x="-29497" y="-17868"/>
                <a:ext cx="5111057" cy="2321317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BDC777C-4A7A-9D4C-21EF-69ED5A90B1C4}"/>
                  </a:ext>
                </a:extLst>
              </p:cNvPr>
              <p:cNvSpPr/>
              <p:nvPr/>
            </p:nvSpPr>
            <p:spPr>
              <a:xfrm>
                <a:off x="4909457" y="-17868"/>
                <a:ext cx="7238353" cy="118872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AB1FC34-3890-3ABB-24E7-022E25DDA294}"/>
                </a:ext>
              </a:extLst>
            </p:cNvPr>
            <p:cNvSpPr/>
            <p:nvPr/>
          </p:nvSpPr>
          <p:spPr>
            <a:xfrm>
              <a:off x="60691" y="2211367"/>
              <a:ext cx="4772697" cy="120592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5D810B7-17AE-B354-387C-9FA5FC66306E}"/>
                </a:ext>
              </a:extLst>
            </p:cNvPr>
            <p:cNvSpPr/>
            <p:nvPr/>
          </p:nvSpPr>
          <p:spPr>
            <a:xfrm>
              <a:off x="182535" y="3470944"/>
              <a:ext cx="2853681" cy="4011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3172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8"/>
    </mc:Choice>
    <mc:Fallback xmlns="">
      <p:transition spd="slow" advTm="1008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146481" y="882755"/>
            <a:ext cx="4502445" cy="1042492"/>
          </a:xfrm>
        </p:spPr>
        <p:txBody>
          <a:bodyPr>
            <a:normAutofit fontScale="90000"/>
          </a:bodyPr>
          <a:lstStyle/>
          <a:p>
            <a:r>
              <a:rPr lang="en-GB" sz="3500" dirty="0"/>
              <a:t>Constant Acceleration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CONSTANT ACCELERATION FORMULAE PART 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following letters are used for an object moving in a straight line with constant acceleration: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displacement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initial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acceleration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time taken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  <a:blipFill>
                <a:blip r:embed="rId6"/>
                <a:stretch>
                  <a:fillRect l="-1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6"/>
          <p:cNvSpPr>
            <a:spLocks noGrp="1"/>
          </p:cNvSpPr>
          <p:nvPr>
            <p:ph type="body" idx="13"/>
          </p:nvPr>
        </p:nvSpPr>
        <p:spPr>
          <a:xfrm>
            <a:off x="303783" y="2024174"/>
            <a:ext cx="4529605" cy="600075"/>
          </a:xfrm>
        </p:spPr>
        <p:txBody>
          <a:bodyPr>
            <a:normAutofit/>
          </a:bodyPr>
          <a:lstStyle/>
          <a:p>
            <a:r>
              <a:rPr lang="en-GB" sz="2400" dirty="0"/>
              <a:t>Standard Notation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idx="13"/>
          </p:nvPr>
        </p:nvSpPr>
        <p:spPr>
          <a:xfrm>
            <a:off x="5346416" y="1079635"/>
            <a:ext cx="5590525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7"/>
              <p:cNvSpPr txBox="1">
                <a:spLocks/>
              </p:cNvSpPr>
              <p:nvPr/>
            </p:nvSpPr>
            <p:spPr>
              <a:xfrm>
                <a:off x="5372541" y="1679710"/>
                <a:ext cx="6515676" cy="4294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 penguin is sliding across a frozen lake in a straight line.  His initial speed is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Friction causes him to decelerate at a constant rate of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m:rPr>
                        <m:sty m:val="p"/>
                      </m:rPr>
                      <a:rPr lang="en-US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Find: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a.   distance penguin has moved before coming to rest;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b.   the time when he is at half the total distance.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541" y="1679710"/>
                <a:ext cx="6515676" cy="4294254"/>
              </a:xfrm>
              <a:prstGeom prst="rect">
                <a:avLst/>
              </a:prstGeom>
              <a:blipFill>
                <a:blip r:embed="rId7"/>
                <a:stretch>
                  <a:fillRect l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b="1" dirty="0">
                    <a:solidFill>
                      <a:srgbClr val="0000FF"/>
                    </a:solidFill>
                  </a:rPr>
                  <a:t>FORMULAE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𝒂𝒕</m:t>
                    </m:r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  <a:endParaRPr lang="en-GB" sz="2000" b="1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GB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num>
                          <m:den>
                            <m:r>
                              <a:rPr lang="en-GB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GB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𝒂𝒔</m:t>
                    </m:r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𝒖𝒕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sz="20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𝒗𝒕</m:t>
                    </m:r>
                    <m:r>
                      <a:rPr lang="en-US" sz="20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20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blipFill>
                <a:blip r:embed="rId8"/>
                <a:stretch>
                  <a:fillRect l="-119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7DEFB693-6DF7-4ACD-9A08-0B3C75D25DB6}"/>
              </a:ext>
            </a:extLst>
          </p:cNvPr>
          <p:cNvGrpSpPr/>
          <p:nvPr/>
        </p:nvGrpSpPr>
        <p:grpSpPr>
          <a:xfrm>
            <a:off x="5975944" y="5326156"/>
            <a:ext cx="3627758" cy="461665"/>
            <a:chOff x="7509634" y="5012748"/>
            <a:chExt cx="3627758" cy="46166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C41B83A-6D8B-41DD-BA2D-DA713C6177C8}"/>
                </a:ext>
              </a:extLst>
            </p:cNvPr>
            <p:cNvGrpSpPr/>
            <p:nvPr/>
          </p:nvGrpSpPr>
          <p:grpSpPr>
            <a:xfrm>
              <a:off x="7509634" y="5289641"/>
              <a:ext cx="3627758" cy="0"/>
              <a:chOff x="7489637" y="4718723"/>
              <a:chExt cx="1956372" cy="0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98972BE-3D9C-41E5-A722-47C12424FBF5}"/>
                  </a:ext>
                </a:extLst>
              </p:cNvPr>
              <p:cNvCxnSpPr/>
              <p:nvPr/>
            </p:nvCxnSpPr>
            <p:spPr>
              <a:xfrm flipH="1">
                <a:off x="7489637" y="4718723"/>
                <a:ext cx="82759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F416F10A-02DE-4068-8B5A-2E29CEE7DC5C}"/>
                  </a:ext>
                </a:extLst>
              </p:cNvPr>
              <p:cNvCxnSpPr/>
              <p:nvPr/>
            </p:nvCxnSpPr>
            <p:spPr>
              <a:xfrm>
                <a:off x="8685291" y="4718723"/>
                <a:ext cx="76071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/>
                <p:nvPr/>
              </p:nvSpPr>
              <p:spPr>
                <a:xfrm>
                  <a:off x="9144697" y="5012748"/>
                  <a:ext cx="481637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697" y="5012748"/>
                  <a:ext cx="481637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6D9A3BC-E506-4271-8F0B-433042E906E9}"/>
              </a:ext>
            </a:extLst>
          </p:cNvPr>
          <p:cNvGrpSpPr/>
          <p:nvPr/>
        </p:nvGrpSpPr>
        <p:grpSpPr>
          <a:xfrm>
            <a:off x="5512305" y="4247069"/>
            <a:ext cx="1404743" cy="377097"/>
            <a:chOff x="5495343" y="4309687"/>
            <a:chExt cx="1404743" cy="377097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ED36564-9368-47E7-9768-039B54957F2C}"/>
                </a:ext>
              </a:extLst>
            </p:cNvPr>
            <p:cNvCxnSpPr/>
            <p:nvPr/>
          </p:nvCxnSpPr>
          <p:spPr>
            <a:xfrm flipV="1">
              <a:off x="6030667" y="4685691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/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=6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1BE8600-0292-45C4-8C78-4B6849D81A63}"/>
              </a:ext>
            </a:extLst>
          </p:cNvPr>
          <p:cNvGrpSpPr/>
          <p:nvPr/>
        </p:nvGrpSpPr>
        <p:grpSpPr>
          <a:xfrm>
            <a:off x="7130943" y="4128796"/>
            <a:ext cx="1729058" cy="449415"/>
            <a:chOff x="7130943" y="4128796"/>
            <a:chExt cx="1729058" cy="44941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F1F902-387A-4923-B788-21A9E930E853}"/>
                </a:ext>
              </a:extLst>
            </p:cNvPr>
            <p:cNvGrpSpPr/>
            <p:nvPr/>
          </p:nvGrpSpPr>
          <p:grpSpPr>
            <a:xfrm>
              <a:off x="7479021" y="4570592"/>
              <a:ext cx="752848" cy="7619"/>
              <a:chOff x="8996479" y="3508612"/>
              <a:chExt cx="752848" cy="7619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0187A310-7A79-4351-BE16-BB56D07C8F05}"/>
                  </a:ext>
                </a:extLst>
              </p:cNvPr>
              <p:cNvCxnSpPr/>
              <p:nvPr/>
            </p:nvCxnSpPr>
            <p:spPr>
              <a:xfrm>
                <a:off x="8996479" y="3508612"/>
                <a:ext cx="482381" cy="0"/>
              </a:xfrm>
              <a:prstGeom prst="straightConnector1">
                <a:avLst/>
              </a:prstGeom>
              <a:ln w="25400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D6A934A8-E689-4A99-A4EE-6C77AB377F60}"/>
                  </a:ext>
                </a:extLst>
              </p:cNvPr>
              <p:cNvGrpSpPr/>
              <p:nvPr/>
            </p:nvGrpSpPr>
            <p:grpSpPr>
              <a:xfrm>
                <a:off x="9070753" y="3508612"/>
                <a:ext cx="678574" cy="7619"/>
                <a:chOff x="9070753" y="3508612"/>
                <a:chExt cx="678574" cy="7619"/>
              </a:xfrm>
            </p:grpSpPr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1B1CE360-C434-4906-B350-E8ED9CE6C595}"/>
                    </a:ext>
                  </a:extLst>
                </p:cNvPr>
                <p:cNvCxnSpPr/>
                <p:nvPr/>
              </p:nvCxnSpPr>
              <p:spPr>
                <a:xfrm>
                  <a:off x="9070753" y="3510555"/>
                  <a:ext cx="362227" cy="5676"/>
                </a:xfrm>
                <a:prstGeom prst="straightConnector1">
                  <a:avLst/>
                </a:prstGeom>
                <a:ln w="25400"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21419764-ABFA-4E83-9C87-6F557F93FE3B}"/>
                    </a:ext>
                  </a:extLst>
                </p:cNvPr>
                <p:cNvCxnSpPr/>
                <p:nvPr/>
              </p:nvCxnSpPr>
              <p:spPr>
                <a:xfrm>
                  <a:off x="9146791" y="3508612"/>
                  <a:ext cx="602536" cy="0"/>
                </a:xfrm>
                <a:prstGeom prst="straightConnector1">
                  <a:avLst/>
                </a:prstGeom>
                <a:ln w="25400"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/>
                <p:nvPr/>
              </p:nvSpPr>
              <p:spPr>
                <a:xfrm>
                  <a:off x="7130943" y="4128796"/>
                  <a:ext cx="1729058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=−1.5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0943" y="4128796"/>
                  <a:ext cx="1729058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D55FB69-D004-487A-B406-D1BD44081592}"/>
              </a:ext>
            </a:extLst>
          </p:cNvPr>
          <p:cNvGrpSpPr/>
          <p:nvPr/>
        </p:nvGrpSpPr>
        <p:grpSpPr>
          <a:xfrm>
            <a:off x="8789986" y="4175427"/>
            <a:ext cx="1404743" cy="429279"/>
            <a:chOff x="8759101" y="4266287"/>
            <a:chExt cx="1404743" cy="429279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7C082CB-90CD-4697-83B9-485584A16DD9}"/>
                </a:ext>
              </a:extLst>
            </p:cNvPr>
            <p:cNvCxnSpPr/>
            <p:nvPr/>
          </p:nvCxnSpPr>
          <p:spPr>
            <a:xfrm flipV="1">
              <a:off x="9284968" y="4694473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/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GB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34805AA5-44B5-4B23-999C-75D5074F1D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397703" y="4554663"/>
            <a:ext cx="271145" cy="31242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AC7E757-0EAD-4C68-9969-51505C30554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407073" y="5653388"/>
            <a:ext cx="271145" cy="31242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2969734-4013-4ABB-8D22-6FF9E90002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396732" y="5111069"/>
            <a:ext cx="271145" cy="31242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3791281E-12BF-48BA-B220-FD44EA5C0B92}"/>
              </a:ext>
            </a:extLst>
          </p:cNvPr>
          <p:cNvSpPr txBox="1"/>
          <p:nvPr/>
        </p:nvSpPr>
        <p:spPr>
          <a:xfrm>
            <a:off x="2273988" y="4034211"/>
            <a:ext cx="787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FIND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A4E53D4-35B9-4824-87BD-B0A5333A90FF}"/>
              </a:ext>
            </a:extLst>
          </p:cNvPr>
          <p:cNvGrpSpPr/>
          <p:nvPr/>
        </p:nvGrpSpPr>
        <p:grpSpPr>
          <a:xfrm>
            <a:off x="5421181" y="2573601"/>
            <a:ext cx="4466352" cy="1920752"/>
            <a:chOff x="9238030" y="4642943"/>
            <a:chExt cx="4215051" cy="1920752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98EBFDA-82CD-49FA-AF03-1C6BCEBFB3D5}"/>
                </a:ext>
              </a:extLst>
            </p:cNvPr>
            <p:cNvSpPr/>
            <p:nvPr/>
          </p:nvSpPr>
          <p:spPr>
            <a:xfrm>
              <a:off x="9238030" y="4642943"/>
              <a:ext cx="4215051" cy="38725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32779AE-4738-43AF-9205-95A4E6757670}"/>
                </a:ext>
              </a:extLst>
            </p:cNvPr>
            <p:cNvSpPr/>
            <p:nvPr/>
          </p:nvSpPr>
          <p:spPr>
            <a:xfrm>
              <a:off x="10907660" y="6178891"/>
              <a:ext cx="1631772" cy="38480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8141060-AEE2-4E9F-893F-6F527D893545}"/>
              </a:ext>
            </a:extLst>
          </p:cNvPr>
          <p:cNvGrpSpPr/>
          <p:nvPr/>
        </p:nvGrpSpPr>
        <p:grpSpPr>
          <a:xfrm>
            <a:off x="5628394" y="2160354"/>
            <a:ext cx="2564686" cy="2414305"/>
            <a:chOff x="10347911" y="4918314"/>
            <a:chExt cx="2564686" cy="2414305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FEBFAF2-65B9-4F02-9D8D-986AC5D06026}"/>
                </a:ext>
              </a:extLst>
            </p:cNvPr>
            <p:cNvSpPr/>
            <p:nvPr/>
          </p:nvSpPr>
          <p:spPr>
            <a:xfrm>
              <a:off x="10537216" y="4918314"/>
              <a:ext cx="2375381" cy="36482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5DE320-E469-428F-AEF7-94B1D9AA84C0}"/>
                </a:ext>
              </a:extLst>
            </p:cNvPr>
            <p:cNvSpPr/>
            <p:nvPr/>
          </p:nvSpPr>
          <p:spPr>
            <a:xfrm>
              <a:off x="10347911" y="7018359"/>
              <a:ext cx="1172566" cy="31426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A738862-E4A6-4B6C-B123-52DD4BD1A287}"/>
              </a:ext>
            </a:extLst>
          </p:cNvPr>
          <p:cNvGrpSpPr/>
          <p:nvPr/>
        </p:nvGrpSpPr>
        <p:grpSpPr>
          <a:xfrm>
            <a:off x="9091491" y="3120341"/>
            <a:ext cx="2184721" cy="1373165"/>
            <a:chOff x="14168653" y="5481293"/>
            <a:chExt cx="2184721" cy="137316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067CE2D-E824-4562-A5F8-614D265D4C81}"/>
                </a:ext>
              </a:extLst>
            </p:cNvPr>
            <p:cNvSpPr/>
            <p:nvPr/>
          </p:nvSpPr>
          <p:spPr>
            <a:xfrm>
              <a:off x="14809493" y="5481293"/>
              <a:ext cx="1543881" cy="38765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40D4125-7F34-4095-B2CF-F46213CCA618}"/>
                </a:ext>
              </a:extLst>
            </p:cNvPr>
            <p:cNvSpPr/>
            <p:nvPr/>
          </p:nvSpPr>
          <p:spPr>
            <a:xfrm>
              <a:off x="14168653" y="6566279"/>
              <a:ext cx="796042" cy="28817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22D1E20-BABB-4A59-AC77-963219AA834E}"/>
              </a:ext>
            </a:extLst>
          </p:cNvPr>
          <p:cNvGrpSpPr/>
          <p:nvPr/>
        </p:nvGrpSpPr>
        <p:grpSpPr>
          <a:xfrm>
            <a:off x="3108059" y="5219633"/>
            <a:ext cx="5716688" cy="1570779"/>
            <a:chOff x="3108059" y="5219633"/>
            <a:chExt cx="5716688" cy="15707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7BA11EE2-4590-4E14-B160-FCFF2822E98F}"/>
                    </a:ext>
                  </a:extLst>
                </p:cNvPr>
                <p:cNvSpPr txBox="1"/>
                <p:nvPr/>
              </p:nvSpPr>
              <p:spPr>
                <a:xfrm>
                  <a:off x="5587367" y="5867082"/>
                  <a:ext cx="3237380" cy="923330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GB" sz="1800" dirty="0">
                      <a:solidFill>
                        <a:srgbClr val="0000FF"/>
                      </a:solidFill>
                    </a:rPr>
                    <a:t> is not involved at all in this scenario so use the only formula without </a:t>
                  </a:r>
                  <a14:m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GB" sz="1800" dirty="0">
                      <a:solidFill>
                        <a:srgbClr val="0000FF"/>
                      </a:solidFill>
                    </a:rPr>
                    <a:t> in it.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7BA11EE2-4590-4E14-B160-FCFF2822E9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7367" y="5867082"/>
                  <a:ext cx="3237380" cy="923330"/>
                </a:xfrm>
                <a:prstGeom prst="rect">
                  <a:avLst/>
                </a:prstGeom>
                <a:blipFill>
                  <a:blip r:embed="rId15"/>
                  <a:stretch>
                    <a:fillRect l="-1501" t="-2597" b="-8442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9C65FFA-F0BE-4E75-BC67-7F5134B09786}"/>
                </a:ext>
              </a:extLst>
            </p:cNvPr>
            <p:cNvSpPr/>
            <p:nvPr/>
          </p:nvSpPr>
          <p:spPr>
            <a:xfrm>
              <a:off x="3108059" y="5219633"/>
              <a:ext cx="1756054" cy="35902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1177A05-189D-41C1-9259-CFC605976E42}"/>
                </a:ext>
              </a:extLst>
            </p:cNvPr>
            <p:cNvCxnSpPr>
              <a:cxnSpLocks/>
            </p:cNvCxnSpPr>
            <p:nvPr/>
          </p:nvCxnSpPr>
          <p:spPr>
            <a:xfrm>
              <a:off x="4872038" y="5586413"/>
              <a:ext cx="725780" cy="52961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8E80D067-C5F9-4F21-AB1E-4352A3231B26}"/>
              </a:ext>
            </a:extLst>
          </p:cNvPr>
          <p:cNvSpPr/>
          <p:nvPr/>
        </p:nvSpPr>
        <p:spPr>
          <a:xfrm>
            <a:off x="5817699" y="3113198"/>
            <a:ext cx="3101713" cy="408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B289EC-D16B-4850-A3E2-C7E0D1468832}"/>
              </a:ext>
            </a:extLst>
          </p:cNvPr>
          <p:cNvGrpSpPr/>
          <p:nvPr/>
        </p:nvGrpSpPr>
        <p:grpSpPr>
          <a:xfrm>
            <a:off x="5973965" y="4715108"/>
            <a:ext cx="3713339" cy="706608"/>
            <a:chOff x="5973965" y="4715108"/>
            <a:chExt cx="3713339" cy="70660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D35D20C-2EAA-4ED3-BDA9-A45373C3D9D7}"/>
                </a:ext>
              </a:extLst>
            </p:cNvPr>
            <p:cNvGrpSpPr/>
            <p:nvPr/>
          </p:nvGrpSpPr>
          <p:grpSpPr>
            <a:xfrm>
              <a:off x="5973965" y="5212187"/>
              <a:ext cx="3713339" cy="209529"/>
              <a:chOff x="5973965" y="5212187"/>
              <a:chExt cx="3713339" cy="209529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916303D-B2A1-418B-87AC-5D1685CC223E}"/>
                  </a:ext>
                </a:extLst>
              </p:cNvPr>
              <p:cNvCxnSpPr/>
              <p:nvPr/>
            </p:nvCxnSpPr>
            <p:spPr>
              <a:xfrm flipV="1">
                <a:off x="5975943" y="5212187"/>
                <a:ext cx="3711361" cy="1"/>
              </a:xfrm>
              <a:prstGeom prst="straightConnector1">
                <a:avLst/>
              </a:prstGeom>
              <a:ln w="38100">
                <a:solidFill>
                  <a:srgbClr val="008EDC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05BF4FD-3B68-4619-B739-B136B83B2FA9}"/>
                  </a:ext>
                </a:extLst>
              </p:cNvPr>
              <p:cNvSpPr/>
              <p:nvPr/>
            </p:nvSpPr>
            <p:spPr>
              <a:xfrm>
                <a:off x="5973965" y="5243006"/>
                <a:ext cx="3681427" cy="178710"/>
              </a:xfrm>
              <a:prstGeom prst="rect">
                <a:avLst/>
              </a:prstGeom>
              <a:pattFill prst="wdUpDiag">
                <a:fgClr>
                  <a:srgbClr val="008EDC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DAA32B26-2733-4333-ADAF-96A7D5CCC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7"/>
                </a:ext>
              </a:extLst>
            </a:blip>
            <a:stretch>
              <a:fillRect/>
            </a:stretch>
          </p:blipFill>
          <p:spPr>
            <a:xfrm>
              <a:off x="6060357" y="4715108"/>
              <a:ext cx="338385" cy="526926"/>
            </a:xfrm>
            <a:prstGeom prst="rect">
              <a:avLst/>
            </a:prstGeom>
          </p:spPr>
        </p:pic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0251E4C4-F49E-4DFF-BE27-B48A871BCE6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9252564" y="4714813"/>
            <a:ext cx="338385" cy="52692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438D54F-27AC-1ED7-B7DE-5A53B59F6068}"/>
              </a:ext>
            </a:extLst>
          </p:cNvPr>
          <p:cNvGrpSpPr/>
          <p:nvPr/>
        </p:nvGrpSpPr>
        <p:grpSpPr>
          <a:xfrm>
            <a:off x="-29497" y="-17868"/>
            <a:ext cx="12177307" cy="3889971"/>
            <a:chOff x="-29497" y="-17868"/>
            <a:chExt cx="12177307" cy="388997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5D9AFB1-6C83-DE1C-9859-125CFC55C9C3}"/>
                </a:ext>
              </a:extLst>
            </p:cNvPr>
            <p:cNvGrpSpPr/>
            <p:nvPr/>
          </p:nvGrpSpPr>
          <p:grpSpPr>
            <a:xfrm>
              <a:off x="-29497" y="-17868"/>
              <a:ext cx="12177307" cy="2321317"/>
              <a:chOff x="-29497" y="-17868"/>
              <a:chExt cx="12177307" cy="2321317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A2612EC-65C7-89EC-F166-7FD327B0032B}"/>
                  </a:ext>
                </a:extLst>
              </p:cNvPr>
              <p:cNvSpPr/>
              <p:nvPr/>
            </p:nvSpPr>
            <p:spPr>
              <a:xfrm>
                <a:off x="-29497" y="-17868"/>
                <a:ext cx="5111057" cy="2321317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0A7AFC7-7549-7FBA-AB89-6C4776404F84}"/>
                  </a:ext>
                </a:extLst>
              </p:cNvPr>
              <p:cNvSpPr/>
              <p:nvPr/>
            </p:nvSpPr>
            <p:spPr>
              <a:xfrm>
                <a:off x="4909457" y="-17868"/>
                <a:ext cx="7238353" cy="118872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BF7DFB0-0B38-04E9-6124-BD06A8F66433}"/>
                </a:ext>
              </a:extLst>
            </p:cNvPr>
            <p:cNvSpPr/>
            <p:nvPr/>
          </p:nvSpPr>
          <p:spPr>
            <a:xfrm>
              <a:off x="60691" y="2211367"/>
              <a:ext cx="4772697" cy="120592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B84CD5C-7A4C-E146-B19C-A9854F67998B}"/>
                </a:ext>
              </a:extLst>
            </p:cNvPr>
            <p:cNvSpPr/>
            <p:nvPr/>
          </p:nvSpPr>
          <p:spPr>
            <a:xfrm>
              <a:off x="182535" y="3470944"/>
              <a:ext cx="2853681" cy="4011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9512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669"/>
    </mc:Choice>
    <mc:Fallback xmlns="">
      <p:transition spd="slow" advTm="1026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  <p:bldP spid="38" grpId="0"/>
      <p:bldP spid="55" grpId="0"/>
      <p:bldP spid="6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146481" y="882755"/>
            <a:ext cx="4502445" cy="1042492"/>
          </a:xfrm>
        </p:spPr>
        <p:txBody>
          <a:bodyPr>
            <a:normAutofit fontScale="90000"/>
          </a:bodyPr>
          <a:lstStyle/>
          <a:p>
            <a:r>
              <a:rPr lang="en-GB" sz="3500" dirty="0"/>
              <a:t>Constant Acceleration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CONSTANT ACCELERATION FORMULAE PART 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following letters are used for an object moving in a straight line with constant acceleration: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displacement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initial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acceleration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time taken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  <a:blipFill>
                <a:blip r:embed="rId6"/>
                <a:stretch>
                  <a:fillRect l="-1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6"/>
          <p:cNvSpPr>
            <a:spLocks noGrp="1"/>
          </p:cNvSpPr>
          <p:nvPr>
            <p:ph type="body" idx="13"/>
          </p:nvPr>
        </p:nvSpPr>
        <p:spPr>
          <a:xfrm>
            <a:off x="303783" y="2024174"/>
            <a:ext cx="4529605" cy="600075"/>
          </a:xfrm>
        </p:spPr>
        <p:txBody>
          <a:bodyPr>
            <a:normAutofit/>
          </a:bodyPr>
          <a:lstStyle/>
          <a:p>
            <a:r>
              <a:rPr lang="en-GB" sz="2400" dirty="0"/>
              <a:t>Standard Notation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idx="13"/>
          </p:nvPr>
        </p:nvSpPr>
        <p:spPr>
          <a:xfrm>
            <a:off x="5346416" y="1079635"/>
            <a:ext cx="5590525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7"/>
              <p:cNvSpPr txBox="1">
                <a:spLocks/>
              </p:cNvSpPr>
              <p:nvPr/>
            </p:nvSpPr>
            <p:spPr>
              <a:xfrm>
                <a:off x="5372541" y="1679709"/>
                <a:ext cx="6515676" cy="48410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 penguin is sliding across a frozen lake in a straight line.  His initial speed is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Friction causes him to decelerate at a constant rate of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m:rPr>
                        <m:sty m:val="p"/>
                      </m:rPr>
                      <a:rPr lang="en-US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b="1" dirty="0">
                    <a:solidFill>
                      <a:srgbClr val="FF0000"/>
                    </a:solidFill>
                  </a:rPr>
                  <a:t>Find distance penguin has moved before coming to rest.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541" y="1679709"/>
                <a:ext cx="6515676" cy="4841011"/>
              </a:xfrm>
              <a:prstGeom prst="rect">
                <a:avLst/>
              </a:prstGeom>
              <a:blipFill>
                <a:blip r:embed="rId7"/>
                <a:stretch>
                  <a:fillRect l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b="1" dirty="0">
                    <a:solidFill>
                      <a:srgbClr val="0000FF"/>
                    </a:solidFill>
                  </a:rPr>
                  <a:t>FORMULAE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  <a:endParaRPr lang="en-GB" sz="2000" b="1" i="1" dirty="0">
                  <a:solidFill>
                    <a:srgbClr val="8B8B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num>
                          <m:den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𝒂𝒔</m:t>
                    </m:r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𝒖𝒕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𝒗𝒕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dirty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blipFill>
                <a:blip r:embed="rId8"/>
                <a:stretch>
                  <a:fillRect l="-119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7DEFB693-6DF7-4ACD-9A08-0B3C75D25DB6}"/>
              </a:ext>
            </a:extLst>
          </p:cNvPr>
          <p:cNvGrpSpPr/>
          <p:nvPr/>
        </p:nvGrpSpPr>
        <p:grpSpPr>
          <a:xfrm>
            <a:off x="5975944" y="5326156"/>
            <a:ext cx="3627758" cy="461665"/>
            <a:chOff x="7509634" y="5012748"/>
            <a:chExt cx="3627758" cy="46166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C41B83A-6D8B-41DD-BA2D-DA713C6177C8}"/>
                </a:ext>
              </a:extLst>
            </p:cNvPr>
            <p:cNvGrpSpPr/>
            <p:nvPr/>
          </p:nvGrpSpPr>
          <p:grpSpPr>
            <a:xfrm>
              <a:off x="7509634" y="5289641"/>
              <a:ext cx="3627758" cy="0"/>
              <a:chOff x="7489637" y="4718723"/>
              <a:chExt cx="1956372" cy="0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98972BE-3D9C-41E5-A722-47C12424FBF5}"/>
                  </a:ext>
                </a:extLst>
              </p:cNvPr>
              <p:cNvCxnSpPr/>
              <p:nvPr/>
            </p:nvCxnSpPr>
            <p:spPr>
              <a:xfrm flipH="1">
                <a:off x="7489637" y="4718723"/>
                <a:ext cx="82759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F416F10A-02DE-4068-8B5A-2E29CEE7DC5C}"/>
                  </a:ext>
                </a:extLst>
              </p:cNvPr>
              <p:cNvCxnSpPr/>
              <p:nvPr/>
            </p:nvCxnSpPr>
            <p:spPr>
              <a:xfrm>
                <a:off x="8685291" y="4718723"/>
                <a:ext cx="76071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/>
                <p:nvPr/>
              </p:nvSpPr>
              <p:spPr>
                <a:xfrm>
                  <a:off x="9144697" y="5012748"/>
                  <a:ext cx="481637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GB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697" y="5012748"/>
                  <a:ext cx="481637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6D9A3BC-E506-4271-8F0B-433042E906E9}"/>
              </a:ext>
            </a:extLst>
          </p:cNvPr>
          <p:cNvGrpSpPr/>
          <p:nvPr/>
        </p:nvGrpSpPr>
        <p:grpSpPr>
          <a:xfrm>
            <a:off x="5512305" y="4247069"/>
            <a:ext cx="1404743" cy="377097"/>
            <a:chOff x="5495343" y="4309687"/>
            <a:chExt cx="1404743" cy="377097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ED36564-9368-47E7-9768-039B54957F2C}"/>
                </a:ext>
              </a:extLst>
            </p:cNvPr>
            <p:cNvCxnSpPr/>
            <p:nvPr/>
          </p:nvCxnSpPr>
          <p:spPr>
            <a:xfrm flipV="1">
              <a:off x="6030667" y="4685691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/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=6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1BE8600-0292-45C4-8C78-4B6849D81A63}"/>
              </a:ext>
            </a:extLst>
          </p:cNvPr>
          <p:cNvGrpSpPr/>
          <p:nvPr/>
        </p:nvGrpSpPr>
        <p:grpSpPr>
          <a:xfrm>
            <a:off x="7130943" y="4128796"/>
            <a:ext cx="1729058" cy="449415"/>
            <a:chOff x="7130943" y="4128796"/>
            <a:chExt cx="1729058" cy="44941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F1F902-387A-4923-B788-21A9E930E853}"/>
                </a:ext>
              </a:extLst>
            </p:cNvPr>
            <p:cNvGrpSpPr/>
            <p:nvPr/>
          </p:nvGrpSpPr>
          <p:grpSpPr>
            <a:xfrm>
              <a:off x="7479021" y="4570592"/>
              <a:ext cx="752848" cy="7619"/>
              <a:chOff x="8996479" y="3508612"/>
              <a:chExt cx="752848" cy="7619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0187A310-7A79-4351-BE16-BB56D07C8F05}"/>
                  </a:ext>
                </a:extLst>
              </p:cNvPr>
              <p:cNvCxnSpPr/>
              <p:nvPr/>
            </p:nvCxnSpPr>
            <p:spPr>
              <a:xfrm>
                <a:off x="8996479" y="3508612"/>
                <a:ext cx="482381" cy="0"/>
              </a:xfrm>
              <a:prstGeom prst="straightConnector1">
                <a:avLst/>
              </a:prstGeom>
              <a:ln w="25400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D6A934A8-E689-4A99-A4EE-6C77AB377F60}"/>
                  </a:ext>
                </a:extLst>
              </p:cNvPr>
              <p:cNvGrpSpPr/>
              <p:nvPr/>
            </p:nvGrpSpPr>
            <p:grpSpPr>
              <a:xfrm>
                <a:off x="9070753" y="3508612"/>
                <a:ext cx="678574" cy="7619"/>
                <a:chOff x="9070753" y="3508612"/>
                <a:chExt cx="678574" cy="7619"/>
              </a:xfrm>
            </p:grpSpPr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1B1CE360-C434-4906-B350-E8ED9CE6C595}"/>
                    </a:ext>
                  </a:extLst>
                </p:cNvPr>
                <p:cNvCxnSpPr/>
                <p:nvPr/>
              </p:nvCxnSpPr>
              <p:spPr>
                <a:xfrm>
                  <a:off x="9070753" y="3510555"/>
                  <a:ext cx="362227" cy="5676"/>
                </a:xfrm>
                <a:prstGeom prst="straightConnector1">
                  <a:avLst/>
                </a:prstGeom>
                <a:ln w="25400"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21419764-ABFA-4E83-9C87-6F557F93FE3B}"/>
                    </a:ext>
                  </a:extLst>
                </p:cNvPr>
                <p:cNvCxnSpPr/>
                <p:nvPr/>
              </p:nvCxnSpPr>
              <p:spPr>
                <a:xfrm>
                  <a:off x="9146791" y="3508612"/>
                  <a:ext cx="602536" cy="0"/>
                </a:xfrm>
                <a:prstGeom prst="straightConnector1">
                  <a:avLst/>
                </a:prstGeom>
                <a:ln w="25400"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/>
                <p:nvPr/>
              </p:nvSpPr>
              <p:spPr>
                <a:xfrm>
                  <a:off x="7130943" y="4128796"/>
                  <a:ext cx="1729058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=−1.5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0943" y="4128796"/>
                  <a:ext cx="1729058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D55FB69-D004-487A-B406-D1BD44081592}"/>
              </a:ext>
            </a:extLst>
          </p:cNvPr>
          <p:cNvGrpSpPr/>
          <p:nvPr/>
        </p:nvGrpSpPr>
        <p:grpSpPr>
          <a:xfrm>
            <a:off x="8789986" y="4175427"/>
            <a:ext cx="1404743" cy="429279"/>
            <a:chOff x="8759101" y="4266287"/>
            <a:chExt cx="1404743" cy="429279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7C082CB-90CD-4697-83B9-485584A16DD9}"/>
                </a:ext>
              </a:extLst>
            </p:cNvPr>
            <p:cNvCxnSpPr/>
            <p:nvPr/>
          </p:nvCxnSpPr>
          <p:spPr>
            <a:xfrm flipV="1">
              <a:off x="9284968" y="4694473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/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0B289EC-D16B-4850-A3E2-C7E0D1468832}"/>
              </a:ext>
            </a:extLst>
          </p:cNvPr>
          <p:cNvGrpSpPr/>
          <p:nvPr/>
        </p:nvGrpSpPr>
        <p:grpSpPr>
          <a:xfrm>
            <a:off x="5973965" y="4715108"/>
            <a:ext cx="3713339" cy="706608"/>
            <a:chOff x="5973965" y="4715108"/>
            <a:chExt cx="3713339" cy="70660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D35D20C-2EAA-4ED3-BDA9-A45373C3D9D7}"/>
                </a:ext>
              </a:extLst>
            </p:cNvPr>
            <p:cNvGrpSpPr/>
            <p:nvPr/>
          </p:nvGrpSpPr>
          <p:grpSpPr>
            <a:xfrm>
              <a:off x="5973965" y="5212187"/>
              <a:ext cx="3713339" cy="209529"/>
              <a:chOff x="5973965" y="5212187"/>
              <a:chExt cx="3713339" cy="209529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916303D-B2A1-418B-87AC-5D1685CC223E}"/>
                  </a:ext>
                </a:extLst>
              </p:cNvPr>
              <p:cNvCxnSpPr/>
              <p:nvPr/>
            </p:nvCxnSpPr>
            <p:spPr>
              <a:xfrm flipV="1">
                <a:off x="5975943" y="5212187"/>
                <a:ext cx="3711361" cy="1"/>
              </a:xfrm>
              <a:prstGeom prst="straightConnector1">
                <a:avLst/>
              </a:prstGeom>
              <a:ln w="38100">
                <a:solidFill>
                  <a:srgbClr val="008EDC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05BF4FD-3B68-4619-B739-B136B83B2FA9}"/>
                  </a:ext>
                </a:extLst>
              </p:cNvPr>
              <p:cNvSpPr/>
              <p:nvPr/>
            </p:nvSpPr>
            <p:spPr>
              <a:xfrm>
                <a:off x="5973965" y="5243006"/>
                <a:ext cx="3681427" cy="178710"/>
              </a:xfrm>
              <a:prstGeom prst="rect">
                <a:avLst/>
              </a:prstGeom>
              <a:pattFill prst="wdUpDiag">
                <a:fgClr>
                  <a:srgbClr val="008EDC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DAA32B26-2733-4333-ADAF-96A7D5CCC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tretch>
              <a:fillRect/>
            </a:stretch>
          </p:blipFill>
          <p:spPr>
            <a:xfrm>
              <a:off x="6060357" y="4715108"/>
              <a:ext cx="338385" cy="526926"/>
            </a:xfrm>
            <a:prstGeom prst="rect">
              <a:avLst/>
            </a:prstGeom>
          </p:spPr>
        </p:pic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0251E4C4-F49E-4DFF-BE27-B48A871BCE6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9252564" y="4714813"/>
            <a:ext cx="338385" cy="52692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0B04F61-6C5C-0175-D543-445E2AE5B150}"/>
              </a:ext>
            </a:extLst>
          </p:cNvPr>
          <p:cNvGrpSpPr/>
          <p:nvPr/>
        </p:nvGrpSpPr>
        <p:grpSpPr>
          <a:xfrm>
            <a:off x="-29497" y="-17868"/>
            <a:ext cx="12177307" cy="3889971"/>
            <a:chOff x="-29497" y="-17868"/>
            <a:chExt cx="12177307" cy="388997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306E038-CC04-1057-761C-24D3A70B78A5}"/>
                </a:ext>
              </a:extLst>
            </p:cNvPr>
            <p:cNvGrpSpPr/>
            <p:nvPr/>
          </p:nvGrpSpPr>
          <p:grpSpPr>
            <a:xfrm>
              <a:off x="-29497" y="-17868"/>
              <a:ext cx="12177307" cy="2321317"/>
              <a:chOff x="-29497" y="-17868"/>
              <a:chExt cx="12177307" cy="2321317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CE4AC05-7A49-3774-DA95-2FAA48A52B29}"/>
                  </a:ext>
                </a:extLst>
              </p:cNvPr>
              <p:cNvSpPr/>
              <p:nvPr/>
            </p:nvSpPr>
            <p:spPr>
              <a:xfrm>
                <a:off x="-29497" y="-17868"/>
                <a:ext cx="5111057" cy="2321317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84CE477-5D57-09FD-416D-44B986E2DBF3}"/>
                  </a:ext>
                </a:extLst>
              </p:cNvPr>
              <p:cNvSpPr/>
              <p:nvPr/>
            </p:nvSpPr>
            <p:spPr>
              <a:xfrm>
                <a:off x="4909457" y="-17868"/>
                <a:ext cx="7238353" cy="118872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36722ED-F2AD-AAD5-2304-BA1EB893EFE4}"/>
                </a:ext>
              </a:extLst>
            </p:cNvPr>
            <p:cNvSpPr/>
            <p:nvPr/>
          </p:nvSpPr>
          <p:spPr>
            <a:xfrm>
              <a:off x="60691" y="2211367"/>
              <a:ext cx="4772697" cy="120592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131F990-367E-FDE0-82FE-41522B55ADD9}"/>
                </a:ext>
              </a:extLst>
            </p:cNvPr>
            <p:cNvSpPr/>
            <p:nvPr/>
          </p:nvSpPr>
          <p:spPr>
            <a:xfrm>
              <a:off x="182535" y="3470944"/>
              <a:ext cx="2853681" cy="4011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592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9"/>
    </mc:Choice>
    <mc:Fallback xmlns="">
      <p:transition spd="slow" advTm="2169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146481" y="882755"/>
            <a:ext cx="4502445" cy="1042492"/>
          </a:xfrm>
        </p:spPr>
        <p:txBody>
          <a:bodyPr>
            <a:normAutofit fontScale="90000"/>
          </a:bodyPr>
          <a:lstStyle/>
          <a:p>
            <a:r>
              <a:rPr lang="en-GB" sz="3500" dirty="0"/>
              <a:t>Constant Acceleration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CONSTANT ACCELERATION FORMULAE PART 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following letters are used for an object moving in a straight line with constant acceleration: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displacement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initial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acceleration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time taken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  <a:blipFill>
                <a:blip r:embed="rId6"/>
                <a:stretch>
                  <a:fillRect l="-1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6"/>
          <p:cNvSpPr>
            <a:spLocks noGrp="1"/>
          </p:cNvSpPr>
          <p:nvPr>
            <p:ph type="body" idx="13"/>
          </p:nvPr>
        </p:nvSpPr>
        <p:spPr>
          <a:xfrm>
            <a:off x="303783" y="2024174"/>
            <a:ext cx="4529605" cy="600075"/>
          </a:xfrm>
        </p:spPr>
        <p:txBody>
          <a:bodyPr>
            <a:normAutofit/>
          </a:bodyPr>
          <a:lstStyle/>
          <a:p>
            <a:r>
              <a:rPr lang="en-GB" sz="2400" dirty="0"/>
              <a:t>Standard Notation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idx="13"/>
          </p:nvPr>
        </p:nvSpPr>
        <p:spPr>
          <a:xfrm>
            <a:off x="5346416" y="1079635"/>
            <a:ext cx="5590525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7"/>
              <p:cNvSpPr txBox="1">
                <a:spLocks/>
              </p:cNvSpPr>
              <p:nvPr/>
            </p:nvSpPr>
            <p:spPr>
              <a:xfrm>
                <a:off x="5372541" y="1679709"/>
                <a:ext cx="6515676" cy="48410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 penguin is sliding across a frozen lake in a straight line.  His initial speed is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Friction causes him to decelerate at a constant rate of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m:rPr>
                        <m:sty m:val="p"/>
                      </m:rPr>
                      <a:rPr lang="en-US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b="1" dirty="0">
                    <a:solidFill>
                      <a:srgbClr val="0000FF"/>
                    </a:solidFill>
                  </a:rPr>
                  <a:t>Find distance penguin has moved before coming to rest.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Input values in formula: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GB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</m:t>
                    </m:r>
                    <m:r>
                      <a:rPr lang="en-US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541" y="1679709"/>
                <a:ext cx="6515676" cy="4841011"/>
              </a:xfrm>
              <a:prstGeom prst="rect">
                <a:avLst/>
              </a:prstGeom>
              <a:blipFill>
                <a:blip r:embed="rId7"/>
                <a:stretch>
                  <a:fillRect l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b="1" dirty="0">
                    <a:solidFill>
                      <a:srgbClr val="0000FF"/>
                    </a:solidFill>
                  </a:rPr>
                  <a:t>FORMULAE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  <a:endParaRPr lang="en-GB" sz="2000" b="1" i="1" dirty="0">
                  <a:solidFill>
                    <a:srgbClr val="8B8B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num>
                          <m:den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𝒂𝒔</m:t>
                    </m:r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𝒖𝒕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𝒗𝒕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dirty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blipFill>
                <a:blip r:embed="rId8"/>
                <a:stretch>
                  <a:fillRect l="-119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7DEFB693-6DF7-4ACD-9A08-0B3C75D25DB6}"/>
              </a:ext>
            </a:extLst>
          </p:cNvPr>
          <p:cNvGrpSpPr/>
          <p:nvPr/>
        </p:nvGrpSpPr>
        <p:grpSpPr>
          <a:xfrm>
            <a:off x="5975944" y="5326156"/>
            <a:ext cx="3627758" cy="461665"/>
            <a:chOff x="7509634" y="5012748"/>
            <a:chExt cx="3627758" cy="46166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C41B83A-6D8B-41DD-BA2D-DA713C6177C8}"/>
                </a:ext>
              </a:extLst>
            </p:cNvPr>
            <p:cNvGrpSpPr/>
            <p:nvPr/>
          </p:nvGrpSpPr>
          <p:grpSpPr>
            <a:xfrm>
              <a:off x="7509634" y="5289641"/>
              <a:ext cx="3627758" cy="0"/>
              <a:chOff x="7489637" y="4718723"/>
              <a:chExt cx="1956372" cy="0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98972BE-3D9C-41E5-A722-47C12424FBF5}"/>
                  </a:ext>
                </a:extLst>
              </p:cNvPr>
              <p:cNvCxnSpPr/>
              <p:nvPr/>
            </p:nvCxnSpPr>
            <p:spPr>
              <a:xfrm flipH="1">
                <a:off x="7489637" y="4718723"/>
                <a:ext cx="82759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F416F10A-02DE-4068-8B5A-2E29CEE7DC5C}"/>
                  </a:ext>
                </a:extLst>
              </p:cNvPr>
              <p:cNvCxnSpPr/>
              <p:nvPr/>
            </p:nvCxnSpPr>
            <p:spPr>
              <a:xfrm>
                <a:off x="8685291" y="4718723"/>
                <a:ext cx="76071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/>
                <p:nvPr/>
              </p:nvSpPr>
              <p:spPr>
                <a:xfrm>
                  <a:off x="9144697" y="5012748"/>
                  <a:ext cx="481637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GB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697" y="5012748"/>
                  <a:ext cx="481637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6D9A3BC-E506-4271-8F0B-433042E906E9}"/>
              </a:ext>
            </a:extLst>
          </p:cNvPr>
          <p:cNvGrpSpPr/>
          <p:nvPr/>
        </p:nvGrpSpPr>
        <p:grpSpPr>
          <a:xfrm>
            <a:off x="5512305" y="4247069"/>
            <a:ext cx="1404743" cy="377097"/>
            <a:chOff x="5495343" y="4309687"/>
            <a:chExt cx="1404743" cy="377097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ED36564-9368-47E7-9768-039B54957F2C}"/>
                </a:ext>
              </a:extLst>
            </p:cNvPr>
            <p:cNvCxnSpPr/>
            <p:nvPr/>
          </p:nvCxnSpPr>
          <p:spPr>
            <a:xfrm flipV="1">
              <a:off x="6030667" y="4685691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/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=6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1BE8600-0292-45C4-8C78-4B6849D81A63}"/>
              </a:ext>
            </a:extLst>
          </p:cNvPr>
          <p:cNvGrpSpPr/>
          <p:nvPr/>
        </p:nvGrpSpPr>
        <p:grpSpPr>
          <a:xfrm>
            <a:off x="7130943" y="4128796"/>
            <a:ext cx="1729058" cy="449415"/>
            <a:chOff x="7130943" y="4128796"/>
            <a:chExt cx="1729058" cy="44941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F1F902-387A-4923-B788-21A9E930E853}"/>
                </a:ext>
              </a:extLst>
            </p:cNvPr>
            <p:cNvGrpSpPr/>
            <p:nvPr/>
          </p:nvGrpSpPr>
          <p:grpSpPr>
            <a:xfrm>
              <a:off x="7479021" y="4570592"/>
              <a:ext cx="752848" cy="7619"/>
              <a:chOff x="8996479" y="3508612"/>
              <a:chExt cx="752848" cy="7619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0187A310-7A79-4351-BE16-BB56D07C8F05}"/>
                  </a:ext>
                </a:extLst>
              </p:cNvPr>
              <p:cNvCxnSpPr/>
              <p:nvPr/>
            </p:nvCxnSpPr>
            <p:spPr>
              <a:xfrm>
                <a:off x="8996479" y="3508612"/>
                <a:ext cx="482381" cy="0"/>
              </a:xfrm>
              <a:prstGeom prst="straightConnector1">
                <a:avLst/>
              </a:prstGeom>
              <a:ln w="25400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D6A934A8-E689-4A99-A4EE-6C77AB377F60}"/>
                  </a:ext>
                </a:extLst>
              </p:cNvPr>
              <p:cNvGrpSpPr/>
              <p:nvPr/>
            </p:nvGrpSpPr>
            <p:grpSpPr>
              <a:xfrm>
                <a:off x="9070753" y="3508612"/>
                <a:ext cx="678574" cy="7619"/>
                <a:chOff x="9070753" y="3508612"/>
                <a:chExt cx="678574" cy="7619"/>
              </a:xfrm>
            </p:grpSpPr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1B1CE360-C434-4906-B350-E8ED9CE6C595}"/>
                    </a:ext>
                  </a:extLst>
                </p:cNvPr>
                <p:cNvCxnSpPr/>
                <p:nvPr/>
              </p:nvCxnSpPr>
              <p:spPr>
                <a:xfrm>
                  <a:off x="9070753" y="3510555"/>
                  <a:ext cx="362227" cy="5676"/>
                </a:xfrm>
                <a:prstGeom prst="straightConnector1">
                  <a:avLst/>
                </a:prstGeom>
                <a:ln w="25400"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21419764-ABFA-4E83-9C87-6F557F93FE3B}"/>
                    </a:ext>
                  </a:extLst>
                </p:cNvPr>
                <p:cNvCxnSpPr/>
                <p:nvPr/>
              </p:nvCxnSpPr>
              <p:spPr>
                <a:xfrm>
                  <a:off x="9146791" y="3508612"/>
                  <a:ext cx="602536" cy="0"/>
                </a:xfrm>
                <a:prstGeom prst="straightConnector1">
                  <a:avLst/>
                </a:prstGeom>
                <a:ln w="25400"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/>
                <p:nvPr/>
              </p:nvSpPr>
              <p:spPr>
                <a:xfrm>
                  <a:off x="7130943" y="4128796"/>
                  <a:ext cx="1729058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=−1.5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0943" y="4128796"/>
                  <a:ext cx="1729058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D55FB69-D004-487A-B406-D1BD44081592}"/>
              </a:ext>
            </a:extLst>
          </p:cNvPr>
          <p:cNvGrpSpPr/>
          <p:nvPr/>
        </p:nvGrpSpPr>
        <p:grpSpPr>
          <a:xfrm>
            <a:off x="8789986" y="4175427"/>
            <a:ext cx="1404743" cy="429279"/>
            <a:chOff x="8759101" y="4266287"/>
            <a:chExt cx="1404743" cy="429279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7C082CB-90CD-4697-83B9-485584A16DD9}"/>
                </a:ext>
              </a:extLst>
            </p:cNvPr>
            <p:cNvCxnSpPr/>
            <p:nvPr/>
          </p:nvCxnSpPr>
          <p:spPr>
            <a:xfrm flipV="1">
              <a:off x="9284968" y="4694473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/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0B289EC-D16B-4850-A3E2-C7E0D1468832}"/>
              </a:ext>
            </a:extLst>
          </p:cNvPr>
          <p:cNvGrpSpPr/>
          <p:nvPr/>
        </p:nvGrpSpPr>
        <p:grpSpPr>
          <a:xfrm>
            <a:off x="5973965" y="4715108"/>
            <a:ext cx="3713339" cy="706608"/>
            <a:chOff x="5973965" y="4715108"/>
            <a:chExt cx="3713339" cy="70660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D35D20C-2EAA-4ED3-BDA9-A45373C3D9D7}"/>
                </a:ext>
              </a:extLst>
            </p:cNvPr>
            <p:cNvGrpSpPr/>
            <p:nvPr/>
          </p:nvGrpSpPr>
          <p:grpSpPr>
            <a:xfrm>
              <a:off x="5973965" y="5212187"/>
              <a:ext cx="3713339" cy="209529"/>
              <a:chOff x="5973965" y="5212187"/>
              <a:chExt cx="3713339" cy="209529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916303D-B2A1-418B-87AC-5D1685CC223E}"/>
                  </a:ext>
                </a:extLst>
              </p:cNvPr>
              <p:cNvCxnSpPr/>
              <p:nvPr/>
            </p:nvCxnSpPr>
            <p:spPr>
              <a:xfrm flipV="1">
                <a:off x="5975943" y="5212187"/>
                <a:ext cx="3711361" cy="1"/>
              </a:xfrm>
              <a:prstGeom prst="straightConnector1">
                <a:avLst/>
              </a:prstGeom>
              <a:ln w="38100">
                <a:solidFill>
                  <a:srgbClr val="008EDC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05BF4FD-3B68-4619-B739-B136B83B2FA9}"/>
                  </a:ext>
                </a:extLst>
              </p:cNvPr>
              <p:cNvSpPr/>
              <p:nvPr/>
            </p:nvSpPr>
            <p:spPr>
              <a:xfrm>
                <a:off x="5973965" y="5243006"/>
                <a:ext cx="3681427" cy="178710"/>
              </a:xfrm>
              <a:prstGeom prst="rect">
                <a:avLst/>
              </a:prstGeom>
              <a:pattFill prst="wdUpDiag">
                <a:fgClr>
                  <a:srgbClr val="008EDC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DAA32B26-2733-4333-ADAF-96A7D5CCC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tretch>
              <a:fillRect/>
            </a:stretch>
          </p:blipFill>
          <p:spPr>
            <a:xfrm>
              <a:off x="6060357" y="4715108"/>
              <a:ext cx="338385" cy="526926"/>
            </a:xfrm>
            <a:prstGeom prst="rect">
              <a:avLst/>
            </a:prstGeom>
          </p:spPr>
        </p:pic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0251E4C4-F49E-4DFF-BE27-B48A871BCE6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9252564" y="4714813"/>
            <a:ext cx="338385" cy="526926"/>
          </a:xfrm>
          <a:prstGeom prst="rect">
            <a:avLst/>
          </a:prstGeom>
        </p:spPr>
      </p:pic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E7C23BA4-9462-42B1-9E2B-858744768308}"/>
              </a:ext>
            </a:extLst>
          </p:cNvPr>
          <p:cNvSpPr txBox="1">
            <a:spLocks/>
          </p:cNvSpPr>
          <p:nvPr/>
        </p:nvSpPr>
        <p:spPr>
          <a:xfrm>
            <a:off x="5354275" y="3433259"/>
            <a:ext cx="343571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3EEAF17-834B-3289-818E-98F466F97D5A}"/>
              </a:ext>
            </a:extLst>
          </p:cNvPr>
          <p:cNvGrpSpPr/>
          <p:nvPr/>
        </p:nvGrpSpPr>
        <p:grpSpPr>
          <a:xfrm>
            <a:off x="-29497" y="-17868"/>
            <a:ext cx="12177307" cy="3889971"/>
            <a:chOff x="-29497" y="-17868"/>
            <a:chExt cx="12177307" cy="388997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A205461-5873-1CBB-7349-0B1ACEC220AA}"/>
                </a:ext>
              </a:extLst>
            </p:cNvPr>
            <p:cNvGrpSpPr/>
            <p:nvPr/>
          </p:nvGrpSpPr>
          <p:grpSpPr>
            <a:xfrm>
              <a:off x="-29497" y="-17868"/>
              <a:ext cx="12177307" cy="2321317"/>
              <a:chOff x="-29497" y="-17868"/>
              <a:chExt cx="12177307" cy="2321317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19A66D-AE0F-30E0-EDD9-519979BBC3E3}"/>
                  </a:ext>
                </a:extLst>
              </p:cNvPr>
              <p:cNvSpPr/>
              <p:nvPr/>
            </p:nvSpPr>
            <p:spPr>
              <a:xfrm>
                <a:off x="-29497" y="-17868"/>
                <a:ext cx="5111057" cy="2321317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4DDA1E4-A00F-2209-5EBB-ABF246A8437E}"/>
                  </a:ext>
                </a:extLst>
              </p:cNvPr>
              <p:cNvSpPr/>
              <p:nvPr/>
            </p:nvSpPr>
            <p:spPr>
              <a:xfrm>
                <a:off x="4909457" y="-17868"/>
                <a:ext cx="7238353" cy="118872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B608C6-E55E-ED92-00E1-0C8EAFC7B883}"/>
                </a:ext>
              </a:extLst>
            </p:cNvPr>
            <p:cNvSpPr/>
            <p:nvPr/>
          </p:nvSpPr>
          <p:spPr>
            <a:xfrm>
              <a:off x="60691" y="2211367"/>
              <a:ext cx="4772697" cy="120592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246881-BEFA-F349-1315-D65966E4D418}"/>
                </a:ext>
              </a:extLst>
            </p:cNvPr>
            <p:cNvSpPr/>
            <p:nvPr/>
          </p:nvSpPr>
          <p:spPr>
            <a:xfrm>
              <a:off x="182535" y="3470944"/>
              <a:ext cx="2853681" cy="4011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8179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8"/>
    </mc:Choice>
    <mc:Fallback xmlns="">
      <p:transition spd="slow" advTm="72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146481" y="882755"/>
            <a:ext cx="4502445" cy="1042492"/>
          </a:xfrm>
        </p:spPr>
        <p:txBody>
          <a:bodyPr>
            <a:normAutofit fontScale="90000"/>
          </a:bodyPr>
          <a:lstStyle/>
          <a:p>
            <a:r>
              <a:rPr lang="en-GB" sz="3500" dirty="0"/>
              <a:t>Constant Acceleration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CONSTANT ACCELERATION FORMULAE PART 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following letters are used for an object moving in a straight line with constant acceleration: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displacement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initial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acceleration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time taken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  <a:blipFill>
                <a:blip r:embed="rId6"/>
                <a:stretch>
                  <a:fillRect l="-1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6"/>
          <p:cNvSpPr>
            <a:spLocks noGrp="1"/>
          </p:cNvSpPr>
          <p:nvPr>
            <p:ph type="body" idx="13"/>
          </p:nvPr>
        </p:nvSpPr>
        <p:spPr>
          <a:xfrm>
            <a:off x="303783" y="2024174"/>
            <a:ext cx="4529605" cy="600075"/>
          </a:xfrm>
        </p:spPr>
        <p:txBody>
          <a:bodyPr>
            <a:normAutofit/>
          </a:bodyPr>
          <a:lstStyle/>
          <a:p>
            <a:r>
              <a:rPr lang="en-GB" sz="2400" dirty="0"/>
              <a:t>Standard Notation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idx="13"/>
          </p:nvPr>
        </p:nvSpPr>
        <p:spPr>
          <a:xfrm>
            <a:off x="5346416" y="1079635"/>
            <a:ext cx="5590525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7"/>
              <p:cNvSpPr txBox="1">
                <a:spLocks/>
              </p:cNvSpPr>
              <p:nvPr/>
            </p:nvSpPr>
            <p:spPr>
              <a:xfrm>
                <a:off x="5372541" y="1679709"/>
                <a:ext cx="6515676" cy="48410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 penguin is sliding across a frozen lake in a straight line.  His initial speed is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Friction causes him to decelerate at a constant rate of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m:rPr>
                        <m:sty m:val="p"/>
                      </m:rPr>
                      <a:rPr lang="en-US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b="1" dirty="0">
                    <a:solidFill>
                      <a:srgbClr val="0000FF"/>
                    </a:solidFill>
                  </a:rPr>
                  <a:t>Find distance penguin has moved before coming to rest.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Input values in formula:</a:t>
                </a:r>
                <a14:m>
                  <m:oMath xmlns:m="http://schemas.openxmlformats.org/officeDocument/2006/math">
                    <m:r>
                      <a:rPr lang="en-US" sz="2000" b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GB" sz="20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20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0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(−1.5)</m:t>
                    </m:r>
                    <m:r>
                      <a:rPr lang="en-US" sz="20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541" y="1679709"/>
                <a:ext cx="6515676" cy="4841011"/>
              </a:xfrm>
              <a:prstGeom prst="rect">
                <a:avLst/>
              </a:prstGeom>
              <a:blipFill>
                <a:blip r:embed="rId7"/>
                <a:stretch>
                  <a:fillRect l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b="1" dirty="0">
                    <a:solidFill>
                      <a:srgbClr val="0000FF"/>
                    </a:solidFill>
                  </a:rPr>
                  <a:t>FORMULAE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  <a:endParaRPr lang="en-GB" sz="2000" b="1" i="1" dirty="0">
                  <a:solidFill>
                    <a:srgbClr val="8B8B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num>
                          <m:den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𝒂𝒔</m:t>
                    </m:r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𝒖𝒕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𝒗𝒕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dirty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blipFill>
                <a:blip r:embed="rId8"/>
                <a:stretch>
                  <a:fillRect l="-119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7DEFB693-6DF7-4ACD-9A08-0B3C75D25DB6}"/>
              </a:ext>
            </a:extLst>
          </p:cNvPr>
          <p:cNvGrpSpPr/>
          <p:nvPr/>
        </p:nvGrpSpPr>
        <p:grpSpPr>
          <a:xfrm>
            <a:off x="5975944" y="5326156"/>
            <a:ext cx="3627758" cy="461665"/>
            <a:chOff x="7509634" y="5012748"/>
            <a:chExt cx="3627758" cy="46166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C41B83A-6D8B-41DD-BA2D-DA713C6177C8}"/>
                </a:ext>
              </a:extLst>
            </p:cNvPr>
            <p:cNvGrpSpPr/>
            <p:nvPr/>
          </p:nvGrpSpPr>
          <p:grpSpPr>
            <a:xfrm>
              <a:off x="7509634" y="5289641"/>
              <a:ext cx="3627758" cy="0"/>
              <a:chOff x="7489637" y="4718723"/>
              <a:chExt cx="1956372" cy="0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98972BE-3D9C-41E5-A722-47C12424FBF5}"/>
                  </a:ext>
                </a:extLst>
              </p:cNvPr>
              <p:cNvCxnSpPr/>
              <p:nvPr/>
            </p:nvCxnSpPr>
            <p:spPr>
              <a:xfrm flipH="1">
                <a:off x="7489637" y="4718723"/>
                <a:ext cx="82759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F416F10A-02DE-4068-8B5A-2E29CEE7DC5C}"/>
                  </a:ext>
                </a:extLst>
              </p:cNvPr>
              <p:cNvCxnSpPr/>
              <p:nvPr/>
            </p:nvCxnSpPr>
            <p:spPr>
              <a:xfrm>
                <a:off x="8685291" y="4718723"/>
                <a:ext cx="76071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/>
                <p:nvPr/>
              </p:nvSpPr>
              <p:spPr>
                <a:xfrm>
                  <a:off x="9144697" y="5012748"/>
                  <a:ext cx="481637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GB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697" y="5012748"/>
                  <a:ext cx="481637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6D9A3BC-E506-4271-8F0B-433042E906E9}"/>
              </a:ext>
            </a:extLst>
          </p:cNvPr>
          <p:cNvGrpSpPr/>
          <p:nvPr/>
        </p:nvGrpSpPr>
        <p:grpSpPr>
          <a:xfrm>
            <a:off x="5512305" y="4247069"/>
            <a:ext cx="1404743" cy="377097"/>
            <a:chOff x="5495343" y="4309687"/>
            <a:chExt cx="1404743" cy="377097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ED36564-9368-47E7-9768-039B54957F2C}"/>
                </a:ext>
              </a:extLst>
            </p:cNvPr>
            <p:cNvCxnSpPr/>
            <p:nvPr/>
          </p:nvCxnSpPr>
          <p:spPr>
            <a:xfrm flipV="1">
              <a:off x="6030667" y="4685691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/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=6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1BE8600-0292-45C4-8C78-4B6849D81A63}"/>
              </a:ext>
            </a:extLst>
          </p:cNvPr>
          <p:cNvGrpSpPr/>
          <p:nvPr/>
        </p:nvGrpSpPr>
        <p:grpSpPr>
          <a:xfrm>
            <a:off x="7130943" y="4128796"/>
            <a:ext cx="1729058" cy="449415"/>
            <a:chOff x="7130943" y="4128796"/>
            <a:chExt cx="1729058" cy="44941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F1F902-387A-4923-B788-21A9E930E853}"/>
                </a:ext>
              </a:extLst>
            </p:cNvPr>
            <p:cNvGrpSpPr/>
            <p:nvPr/>
          </p:nvGrpSpPr>
          <p:grpSpPr>
            <a:xfrm>
              <a:off x="7479021" y="4570592"/>
              <a:ext cx="752848" cy="7619"/>
              <a:chOff x="8996479" y="3508612"/>
              <a:chExt cx="752848" cy="7619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0187A310-7A79-4351-BE16-BB56D07C8F05}"/>
                  </a:ext>
                </a:extLst>
              </p:cNvPr>
              <p:cNvCxnSpPr/>
              <p:nvPr/>
            </p:nvCxnSpPr>
            <p:spPr>
              <a:xfrm>
                <a:off x="8996479" y="3508612"/>
                <a:ext cx="482381" cy="0"/>
              </a:xfrm>
              <a:prstGeom prst="straightConnector1">
                <a:avLst/>
              </a:prstGeom>
              <a:ln w="25400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D6A934A8-E689-4A99-A4EE-6C77AB377F60}"/>
                  </a:ext>
                </a:extLst>
              </p:cNvPr>
              <p:cNvGrpSpPr/>
              <p:nvPr/>
            </p:nvGrpSpPr>
            <p:grpSpPr>
              <a:xfrm>
                <a:off x="9070753" y="3508612"/>
                <a:ext cx="678574" cy="7619"/>
                <a:chOff x="9070753" y="3508612"/>
                <a:chExt cx="678574" cy="7619"/>
              </a:xfrm>
            </p:grpSpPr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1B1CE360-C434-4906-B350-E8ED9CE6C595}"/>
                    </a:ext>
                  </a:extLst>
                </p:cNvPr>
                <p:cNvCxnSpPr/>
                <p:nvPr/>
              </p:nvCxnSpPr>
              <p:spPr>
                <a:xfrm>
                  <a:off x="9070753" y="3510555"/>
                  <a:ext cx="362227" cy="5676"/>
                </a:xfrm>
                <a:prstGeom prst="straightConnector1">
                  <a:avLst/>
                </a:prstGeom>
                <a:ln w="25400"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21419764-ABFA-4E83-9C87-6F557F93FE3B}"/>
                    </a:ext>
                  </a:extLst>
                </p:cNvPr>
                <p:cNvCxnSpPr/>
                <p:nvPr/>
              </p:nvCxnSpPr>
              <p:spPr>
                <a:xfrm>
                  <a:off x="9146791" y="3508612"/>
                  <a:ext cx="602536" cy="0"/>
                </a:xfrm>
                <a:prstGeom prst="straightConnector1">
                  <a:avLst/>
                </a:prstGeom>
                <a:ln w="25400"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/>
                <p:nvPr/>
              </p:nvSpPr>
              <p:spPr>
                <a:xfrm>
                  <a:off x="7130943" y="4128796"/>
                  <a:ext cx="1729058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=−1.5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0943" y="4128796"/>
                  <a:ext cx="1729058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D55FB69-D004-487A-B406-D1BD44081592}"/>
              </a:ext>
            </a:extLst>
          </p:cNvPr>
          <p:cNvGrpSpPr/>
          <p:nvPr/>
        </p:nvGrpSpPr>
        <p:grpSpPr>
          <a:xfrm>
            <a:off x="8789986" y="4175427"/>
            <a:ext cx="1404743" cy="429279"/>
            <a:chOff x="8759101" y="4266287"/>
            <a:chExt cx="1404743" cy="429279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7C082CB-90CD-4697-83B9-485584A16DD9}"/>
                </a:ext>
              </a:extLst>
            </p:cNvPr>
            <p:cNvCxnSpPr/>
            <p:nvPr/>
          </p:nvCxnSpPr>
          <p:spPr>
            <a:xfrm flipV="1">
              <a:off x="9284968" y="4694473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/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0B289EC-D16B-4850-A3E2-C7E0D1468832}"/>
              </a:ext>
            </a:extLst>
          </p:cNvPr>
          <p:cNvGrpSpPr/>
          <p:nvPr/>
        </p:nvGrpSpPr>
        <p:grpSpPr>
          <a:xfrm>
            <a:off x="5973965" y="4715108"/>
            <a:ext cx="3713339" cy="706608"/>
            <a:chOff x="5973965" y="4715108"/>
            <a:chExt cx="3713339" cy="70660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D35D20C-2EAA-4ED3-BDA9-A45373C3D9D7}"/>
                </a:ext>
              </a:extLst>
            </p:cNvPr>
            <p:cNvGrpSpPr/>
            <p:nvPr/>
          </p:nvGrpSpPr>
          <p:grpSpPr>
            <a:xfrm>
              <a:off x="5973965" y="5212187"/>
              <a:ext cx="3713339" cy="209529"/>
              <a:chOff x="5973965" y="5212187"/>
              <a:chExt cx="3713339" cy="209529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916303D-B2A1-418B-87AC-5D1685CC223E}"/>
                  </a:ext>
                </a:extLst>
              </p:cNvPr>
              <p:cNvCxnSpPr/>
              <p:nvPr/>
            </p:nvCxnSpPr>
            <p:spPr>
              <a:xfrm flipV="1">
                <a:off x="5975943" y="5212187"/>
                <a:ext cx="3711361" cy="1"/>
              </a:xfrm>
              <a:prstGeom prst="straightConnector1">
                <a:avLst/>
              </a:prstGeom>
              <a:ln w="38100">
                <a:solidFill>
                  <a:srgbClr val="008EDC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05BF4FD-3B68-4619-B739-B136B83B2FA9}"/>
                  </a:ext>
                </a:extLst>
              </p:cNvPr>
              <p:cNvSpPr/>
              <p:nvPr/>
            </p:nvSpPr>
            <p:spPr>
              <a:xfrm>
                <a:off x="5973965" y="5243006"/>
                <a:ext cx="3681427" cy="178710"/>
              </a:xfrm>
              <a:prstGeom prst="rect">
                <a:avLst/>
              </a:prstGeom>
              <a:pattFill prst="wdUpDiag">
                <a:fgClr>
                  <a:srgbClr val="008EDC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DAA32B26-2733-4333-ADAF-96A7D5CCC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tretch>
              <a:fillRect/>
            </a:stretch>
          </p:blipFill>
          <p:spPr>
            <a:xfrm>
              <a:off x="6060357" y="4715108"/>
              <a:ext cx="338385" cy="526926"/>
            </a:xfrm>
            <a:prstGeom prst="rect">
              <a:avLst/>
            </a:prstGeom>
          </p:spPr>
        </p:pic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0251E4C4-F49E-4DFF-BE27-B48A871BCE6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9252564" y="4714813"/>
            <a:ext cx="338385" cy="526926"/>
          </a:xfrm>
          <a:prstGeom prst="rect">
            <a:avLst/>
          </a:prstGeom>
        </p:spPr>
      </p:pic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E7C23BA4-9462-42B1-9E2B-858744768308}"/>
              </a:ext>
            </a:extLst>
          </p:cNvPr>
          <p:cNvSpPr txBox="1">
            <a:spLocks/>
          </p:cNvSpPr>
          <p:nvPr/>
        </p:nvSpPr>
        <p:spPr>
          <a:xfrm>
            <a:off x="5354275" y="3433259"/>
            <a:ext cx="343571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A69ECEB-EAF4-2340-2195-8B78E3A280A9}"/>
              </a:ext>
            </a:extLst>
          </p:cNvPr>
          <p:cNvGrpSpPr/>
          <p:nvPr/>
        </p:nvGrpSpPr>
        <p:grpSpPr>
          <a:xfrm>
            <a:off x="-29497" y="-17868"/>
            <a:ext cx="12177307" cy="3889971"/>
            <a:chOff x="-29497" y="-17868"/>
            <a:chExt cx="12177307" cy="388997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FF38448-A4C9-D941-DEDF-9542C363C88D}"/>
                </a:ext>
              </a:extLst>
            </p:cNvPr>
            <p:cNvGrpSpPr/>
            <p:nvPr/>
          </p:nvGrpSpPr>
          <p:grpSpPr>
            <a:xfrm>
              <a:off x="-29497" y="-17868"/>
              <a:ext cx="12177307" cy="2321317"/>
              <a:chOff x="-29497" y="-17868"/>
              <a:chExt cx="12177307" cy="2321317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55C3AD7-29ED-A44C-9DDA-77F32AEC1106}"/>
                  </a:ext>
                </a:extLst>
              </p:cNvPr>
              <p:cNvSpPr/>
              <p:nvPr/>
            </p:nvSpPr>
            <p:spPr>
              <a:xfrm>
                <a:off x="-29497" y="-17868"/>
                <a:ext cx="5111057" cy="2321317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91DF0E0-FCE6-6C51-7872-270FB9BC986E}"/>
                  </a:ext>
                </a:extLst>
              </p:cNvPr>
              <p:cNvSpPr/>
              <p:nvPr/>
            </p:nvSpPr>
            <p:spPr>
              <a:xfrm>
                <a:off x="4909457" y="-17868"/>
                <a:ext cx="7238353" cy="118872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7203BE4-73C4-C610-7836-7FB3ACA85A78}"/>
                </a:ext>
              </a:extLst>
            </p:cNvPr>
            <p:cNvSpPr/>
            <p:nvPr/>
          </p:nvSpPr>
          <p:spPr>
            <a:xfrm>
              <a:off x="60691" y="2211367"/>
              <a:ext cx="4772697" cy="120592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E10523B-F2D4-F3A9-918D-1291B889BEF5}"/>
                </a:ext>
              </a:extLst>
            </p:cNvPr>
            <p:cNvSpPr/>
            <p:nvPr/>
          </p:nvSpPr>
          <p:spPr>
            <a:xfrm>
              <a:off x="182535" y="3470944"/>
              <a:ext cx="2853681" cy="4011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7259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7"/>
    </mc:Choice>
    <mc:Fallback xmlns="">
      <p:transition spd="slow" advTm="3887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146481" y="882755"/>
            <a:ext cx="4502445" cy="1042492"/>
          </a:xfrm>
        </p:spPr>
        <p:txBody>
          <a:bodyPr>
            <a:normAutofit fontScale="90000"/>
          </a:bodyPr>
          <a:lstStyle/>
          <a:p>
            <a:r>
              <a:rPr lang="en-GB" sz="3500" dirty="0"/>
              <a:t>Constant Acceleration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CONSTANT ACCELERATION FORMULAE PART 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following letters are used for an object moving in a straight line with constant acceleration: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displacement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initial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acceleration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time taken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  <a:blipFill>
                <a:blip r:embed="rId6"/>
                <a:stretch>
                  <a:fillRect l="-1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6"/>
          <p:cNvSpPr>
            <a:spLocks noGrp="1"/>
          </p:cNvSpPr>
          <p:nvPr>
            <p:ph type="body" idx="13"/>
          </p:nvPr>
        </p:nvSpPr>
        <p:spPr>
          <a:xfrm>
            <a:off x="303783" y="2024174"/>
            <a:ext cx="4529605" cy="600075"/>
          </a:xfrm>
        </p:spPr>
        <p:txBody>
          <a:bodyPr>
            <a:normAutofit/>
          </a:bodyPr>
          <a:lstStyle/>
          <a:p>
            <a:r>
              <a:rPr lang="en-GB" sz="2400" dirty="0"/>
              <a:t>Standard Notation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idx="13"/>
          </p:nvPr>
        </p:nvSpPr>
        <p:spPr>
          <a:xfrm>
            <a:off x="5346416" y="1079635"/>
            <a:ext cx="5590525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7"/>
              <p:cNvSpPr txBox="1">
                <a:spLocks/>
              </p:cNvSpPr>
              <p:nvPr/>
            </p:nvSpPr>
            <p:spPr>
              <a:xfrm>
                <a:off x="5372541" y="1679709"/>
                <a:ext cx="6515676" cy="48410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 penguin is sliding across a frozen lake in a straight line.  His initial speed is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Friction causes him to decelerate at a constant rate of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m:rPr>
                        <m:sty m:val="p"/>
                      </m:rPr>
                      <a:rPr lang="en-US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b="1" dirty="0">
                    <a:solidFill>
                      <a:srgbClr val="0000FF"/>
                    </a:solidFill>
                  </a:rPr>
                  <a:t>Find distance penguin has moved before coming to rest.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Input values in formula:</a:t>
                </a:r>
                <a14:m>
                  <m:oMath xmlns:m="http://schemas.openxmlformats.org/officeDocument/2006/math">
                    <m:r>
                      <a:rPr lang="en-US" sz="2000" b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GB" sz="20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  <m:sup>
                        <m:r>
                          <a:rPr lang="en-US" sz="20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0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(−1.5)</m:t>
                    </m:r>
                    <m:r>
                      <a:rPr lang="en-US" sz="20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541" y="1679709"/>
                <a:ext cx="6515676" cy="4841011"/>
              </a:xfrm>
              <a:prstGeom prst="rect">
                <a:avLst/>
              </a:prstGeom>
              <a:blipFill>
                <a:blip r:embed="rId7"/>
                <a:stretch>
                  <a:fillRect l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b="1" dirty="0">
                    <a:solidFill>
                      <a:srgbClr val="0000FF"/>
                    </a:solidFill>
                  </a:rPr>
                  <a:t>FORMULAE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  <a:endParaRPr lang="en-GB" sz="2000" b="1" i="1" dirty="0">
                  <a:solidFill>
                    <a:srgbClr val="8B8B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num>
                          <m:den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𝒂𝒔</m:t>
                    </m:r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𝒖𝒕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𝒗𝒕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dirty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blipFill>
                <a:blip r:embed="rId8"/>
                <a:stretch>
                  <a:fillRect l="-119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7DEFB693-6DF7-4ACD-9A08-0B3C75D25DB6}"/>
              </a:ext>
            </a:extLst>
          </p:cNvPr>
          <p:cNvGrpSpPr/>
          <p:nvPr/>
        </p:nvGrpSpPr>
        <p:grpSpPr>
          <a:xfrm>
            <a:off x="5975944" y="5326156"/>
            <a:ext cx="3627758" cy="461665"/>
            <a:chOff x="7509634" y="5012748"/>
            <a:chExt cx="3627758" cy="46166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C41B83A-6D8B-41DD-BA2D-DA713C6177C8}"/>
                </a:ext>
              </a:extLst>
            </p:cNvPr>
            <p:cNvGrpSpPr/>
            <p:nvPr/>
          </p:nvGrpSpPr>
          <p:grpSpPr>
            <a:xfrm>
              <a:off x="7509634" y="5289641"/>
              <a:ext cx="3627758" cy="0"/>
              <a:chOff x="7489637" y="4718723"/>
              <a:chExt cx="1956372" cy="0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98972BE-3D9C-41E5-A722-47C12424FBF5}"/>
                  </a:ext>
                </a:extLst>
              </p:cNvPr>
              <p:cNvCxnSpPr/>
              <p:nvPr/>
            </p:nvCxnSpPr>
            <p:spPr>
              <a:xfrm flipH="1">
                <a:off x="7489637" y="4718723"/>
                <a:ext cx="82759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F416F10A-02DE-4068-8B5A-2E29CEE7DC5C}"/>
                  </a:ext>
                </a:extLst>
              </p:cNvPr>
              <p:cNvCxnSpPr/>
              <p:nvPr/>
            </p:nvCxnSpPr>
            <p:spPr>
              <a:xfrm>
                <a:off x="8685291" y="4718723"/>
                <a:ext cx="76071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/>
                <p:nvPr/>
              </p:nvSpPr>
              <p:spPr>
                <a:xfrm>
                  <a:off x="9144697" y="5012748"/>
                  <a:ext cx="481637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GB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697" y="5012748"/>
                  <a:ext cx="481637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6D9A3BC-E506-4271-8F0B-433042E906E9}"/>
              </a:ext>
            </a:extLst>
          </p:cNvPr>
          <p:cNvGrpSpPr/>
          <p:nvPr/>
        </p:nvGrpSpPr>
        <p:grpSpPr>
          <a:xfrm>
            <a:off x="5512305" y="4247069"/>
            <a:ext cx="1404743" cy="377097"/>
            <a:chOff x="5495343" y="4309687"/>
            <a:chExt cx="1404743" cy="377097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ED36564-9368-47E7-9768-039B54957F2C}"/>
                </a:ext>
              </a:extLst>
            </p:cNvPr>
            <p:cNvCxnSpPr/>
            <p:nvPr/>
          </p:nvCxnSpPr>
          <p:spPr>
            <a:xfrm flipV="1">
              <a:off x="6030667" y="4685691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/>
                <p:nvPr/>
              </p:nvSpPr>
              <p:spPr>
                <a:xfrm>
                  <a:off x="5495343" y="4309687"/>
                  <a:ext cx="1404743" cy="37555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𝟔𝐦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en-US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GB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5343" y="4309687"/>
                  <a:ext cx="1404743" cy="37555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1BE8600-0292-45C4-8C78-4B6849D81A63}"/>
              </a:ext>
            </a:extLst>
          </p:cNvPr>
          <p:cNvGrpSpPr/>
          <p:nvPr/>
        </p:nvGrpSpPr>
        <p:grpSpPr>
          <a:xfrm>
            <a:off x="7130943" y="4128796"/>
            <a:ext cx="1729058" cy="449415"/>
            <a:chOff x="7130943" y="4128796"/>
            <a:chExt cx="1729058" cy="44941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F1F902-387A-4923-B788-21A9E930E853}"/>
                </a:ext>
              </a:extLst>
            </p:cNvPr>
            <p:cNvGrpSpPr/>
            <p:nvPr/>
          </p:nvGrpSpPr>
          <p:grpSpPr>
            <a:xfrm>
              <a:off x="7479021" y="4570592"/>
              <a:ext cx="752848" cy="7619"/>
              <a:chOff x="8996479" y="3508612"/>
              <a:chExt cx="752848" cy="7619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0187A310-7A79-4351-BE16-BB56D07C8F05}"/>
                  </a:ext>
                </a:extLst>
              </p:cNvPr>
              <p:cNvCxnSpPr/>
              <p:nvPr/>
            </p:nvCxnSpPr>
            <p:spPr>
              <a:xfrm>
                <a:off x="8996479" y="3508612"/>
                <a:ext cx="482381" cy="0"/>
              </a:xfrm>
              <a:prstGeom prst="straightConnector1">
                <a:avLst/>
              </a:prstGeom>
              <a:ln w="25400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D6A934A8-E689-4A99-A4EE-6C77AB377F60}"/>
                  </a:ext>
                </a:extLst>
              </p:cNvPr>
              <p:cNvGrpSpPr/>
              <p:nvPr/>
            </p:nvGrpSpPr>
            <p:grpSpPr>
              <a:xfrm>
                <a:off x="9070753" y="3508612"/>
                <a:ext cx="678574" cy="7619"/>
                <a:chOff x="9070753" y="3508612"/>
                <a:chExt cx="678574" cy="7619"/>
              </a:xfrm>
            </p:grpSpPr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1B1CE360-C434-4906-B350-E8ED9CE6C595}"/>
                    </a:ext>
                  </a:extLst>
                </p:cNvPr>
                <p:cNvCxnSpPr/>
                <p:nvPr/>
              </p:nvCxnSpPr>
              <p:spPr>
                <a:xfrm>
                  <a:off x="9070753" y="3510555"/>
                  <a:ext cx="362227" cy="5676"/>
                </a:xfrm>
                <a:prstGeom prst="straightConnector1">
                  <a:avLst/>
                </a:prstGeom>
                <a:ln w="25400"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21419764-ABFA-4E83-9C87-6F557F93FE3B}"/>
                    </a:ext>
                  </a:extLst>
                </p:cNvPr>
                <p:cNvCxnSpPr/>
                <p:nvPr/>
              </p:nvCxnSpPr>
              <p:spPr>
                <a:xfrm>
                  <a:off x="9146791" y="3508612"/>
                  <a:ext cx="602536" cy="0"/>
                </a:xfrm>
                <a:prstGeom prst="straightConnector1">
                  <a:avLst/>
                </a:prstGeom>
                <a:ln w="25400"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/>
                <p:nvPr/>
              </p:nvSpPr>
              <p:spPr>
                <a:xfrm>
                  <a:off x="7130943" y="4128796"/>
                  <a:ext cx="1729058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=−1.5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0943" y="4128796"/>
                  <a:ext cx="1729058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D55FB69-D004-487A-B406-D1BD44081592}"/>
              </a:ext>
            </a:extLst>
          </p:cNvPr>
          <p:cNvGrpSpPr/>
          <p:nvPr/>
        </p:nvGrpSpPr>
        <p:grpSpPr>
          <a:xfrm>
            <a:off x="8789986" y="4175427"/>
            <a:ext cx="1404743" cy="429279"/>
            <a:chOff x="8759101" y="4266287"/>
            <a:chExt cx="1404743" cy="429279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7C082CB-90CD-4697-83B9-485584A16DD9}"/>
                </a:ext>
              </a:extLst>
            </p:cNvPr>
            <p:cNvCxnSpPr/>
            <p:nvPr/>
          </p:nvCxnSpPr>
          <p:spPr>
            <a:xfrm flipV="1">
              <a:off x="9284968" y="4694473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/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0B289EC-D16B-4850-A3E2-C7E0D1468832}"/>
              </a:ext>
            </a:extLst>
          </p:cNvPr>
          <p:cNvGrpSpPr/>
          <p:nvPr/>
        </p:nvGrpSpPr>
        <p:grpSpPr>
          <a:xfrm>
            <a:off x="5973965" y="4715108"/>
            <a:ext cx="3713339" cy="706608"/>
            <a:chOff x="5973965" y="4715108"/>
            <a:chExt cx="3713339" cy="70660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D35D20C-2EAA-4ED3-BDA9-A45373C3D9D7}"/>
                </a:ext>
              </a:extLst>
            </p:cNvPr>
            <p:cNvGrpSpPr/>
            <p:nvPr/>
          </p:nvGrpSpPr>
          <p:grpSpPr>
            <a:xfrm>
              <a:off x="5973965" y="5212187"/>
              <a:ext cx="3713339" cy="209529"/>
              <a:chOff x="5973965" y="5212187"/>
              <a:chExt cx="3713339" cy="209529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916303D-B2A1-418B-87AC-5D1685CC223E}"/>
                  </a:ext>
                </a:extLst>
              </p:cNvPr>
              <p:cNvCxnSpPr/>
              <p:nvPr/>
            </p:nvCxnSpPr>
            <p:spPr>
              <a:xfrm flipV="1">
                <a:off x="5975943" y="5212187"/>
                <a:ext cx="3711361" cy="1"/>
              </a:xfrm>
              <a:prstGeom prst="straightConnector1">
                <a:avLst/>
              </a:prstGeom>
              <a:ln w="38100">
                <a:solidFill>
                  <a:srgbClr val="008EDC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05BF4FD-3B68-4619-B739-B136B83B2FA9}"/>
                  </a:ext>
                </a:extLst>
              </p:cNvPr>
              <p:cNvSpPr/>
              <p:nvPr/>
            </p:nvSpPr>
            <p:spPr>
              <a:xfrm>
                <a:off x="5973965" y="5243006"/>
                <a:ext cx="3681427" cy="178710"/>
              </a:xfrm>
              <a:prstGeom prst="rect">
                <a:avLst/>
              </a:prstGeom>
              <a:pattFill prst="wdUpDiag">
                <a:fgClr>
                  <a:srgbClr val="008EDC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DAA32B26-2733-4333-ADAF-96A7D5CCC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tretch>
              <a:fillRect/>
            </a:stretch>
          </p:blipFill>
          <p:spPr>
            <a:xfrm>
              <a:off x="6060357" y="4715108"/>
              <a:ext cx="338385" cy="526926"/>
            </a:xfrm>
            <a:prstGeom prst="rect">
              <a:avLst/>
            </a:prstGeom>
          </p:spPr>
        </p:pic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0251E4C4-F49E-4DFF-BE27-B48A871BCE6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9252564" y="4714813"/>
            <a:ext cx="338385" cy="526926"/>
          </a:xfrm>
          <a:prstGeom prst="rect">
            <a:avLst/>
          </a:prstGeom>
        </p:spPr>
      </p:pic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E7C23BA4-9462-42B1-9E2B-858744768308}"/>
              </a:ext>
            </a:extLst>
          </p:cNvPr>
          <p:cNvSpPr txBox="1">
            <a:spLocks/>
          </p:cNvSpPr>
          <p:nvPr/>
        </p:nvSpPr>
        <p:spPr>
          <a:xfrm>
            <a:off x="5354275" y="3433259"/>
            <a:ext cx="343571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9D50C4-B3D5-42B7-8A87-BAA8C6F5DC80}"/>
              </a:ext>
            </a:extLst>
          </p:cNvPr>
          <p:cNvGrpSpPr/>
          <p:nvPr/>
        </p:nvGrpSpPr>
        <p:grpSpPr>
          <a:xfrm>
            <a:off x="-29497" y="-17868"/>
            <a:ext cx="12177307" cy="3889971"/>
            <a:chOff x="-29497" y="-17868"/>
            <a:chExt cx="12177307" cy="388997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0855F6D-96CC-5711-272F-9DAD60F6115B}"/>
                </a:ext>
              </a:extLst>
            </p:cNvPr>
            <p:cNvGrpSpPr/>
            <p:nvPr/>
          </p:nvGrpSpPr>
          <p:grpSpPr>
            <a:xfrm>
              <a:off x="-29497" y="-17868"/>
              <a:ext cx="12177307" cy="2321317"/>
              <a:chOff x="-29497" y="-17868"/>
              <a:chExt cx="12177307" cy="2321317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7B8A35-6734-8175-BAC1-C1066A09ACAF}"/>
                  </a:ext>
                </a:extLst>
              </p:cNvPr>
              <p:cNvSpPr/>
              <p:nvPr/>
            </p:nvSpPr>
            <p:spPr>
              <a:xfrm>
                <a:off x="-29497" y="-17868"/>
                <a:ext cx="5111057" cy="2321317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1CA8715-93EA-BD33-BCD3-15FC3BD18DB9}"/>
                  </a:ext>
                </a:extLst>
              </p:cNvPr>
              <p:cNvSpPr/>
              <p:nvPr/>
            </p:nvSpPr>
            <p:spPr>
              <a:xfrm>
                <a:off x="4909457" y="-17868"/>
                <a:ext cx="7238353" cy="118872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D1CB18A-85A4-F664-2326-8E5B111ABE20}"/>
                </a:ext>
              </a:extLst>
            </p:cNvPr>
            <p:cNvSpPr/>
            <p:nvPr/>
          </p:nvSpPr>
          <p:spPr>
            <a:xfrm>
              <a:off x="60691" y="2211367"/>
              <a:ext cx="4772697" cy="120592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CA921A8-1BF9-EA3E-CD6A-5D6C4C0A056E}"/>
                </a:ext>
              </a:extLst>
            </p:cNvPr>
            <p:cNvSpPr/>
            <p:nvPr/>
          </p:nvSpPr>
          <p:spPr>
            <a:xfrm>
              <a:off x="182535" y="3470944"/>
              <a:ext cx="2853681" cy="4011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4399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1"/>
    </mc:Choice>
    <mc:Fallback xmlns="">
      <p:transition spd="slow" advTm="377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146481" y="882755"/>
            <a:ext cx="4502445" cy="1042492"/>
          </a:xfrm>
        </p:spPr>
        <p:txBody>
          <a:bodyPr>
            <a:normAutofit fontScale="90000"/>
          </a:bodyPr>
          <a:lstStyle/>
          <a:p>
            <a:r>
              <a:rPr lang="en-GB" sz="3500" dirty="0"/>
              <a:t>Constant Acceleration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CONSTANT ACCELERATION FORMULAE PART 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following letters are used for an object moving in a straight line with constant acceleration: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displacement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initial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acceleration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time taken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  <a:blipFill>
                <a:blip r:embed="rId6"/>
                <a:stretch>
                  <a:fillRect l="-1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6"/>
          <p:cNvSpPr>
            <a:spLocks noGrp="1"/>
          </p:cNvSpPr>
          <p:nvPr>
            <p:ph type="body" idx="13"/>
          </p:nvPr>
        </p:nvSpPr>
        <p:spPr>
          <a:xfrm>
            <a:off x="303783" y="2024174"/>
            <a:ext cx="4529605" cy="600075"/>
          </a:xfrm>
        </p:spPr>
        <p:txBody>
          <a:bodyPr>
            <a:normAutofit/>
          </a:bodyPr>
          <a:lstStyle/>
          <a:p>
            <a:r>
              <a:rPr lang="en-GB" sz="2400" dirty="0"/>
              <a:t>Standard Notation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idx="13"/>
          </p:nvPr>
        </p:nvSpPr>
        <p:spPr>
          <a:xfrm>
            <a:off x="5346416" y="1079635"/>
            <a:ext cx="5590525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7"/>
              <p:cNvSpPr txBox="1">
                <a:spLocks/>
              </p:cNvSpPr>
              <p:nvPr/>
            </p:nvSpPr>
            <p:spPr>
              <a:xfrm>
                <a:off x="5372541" y="1679709"/>
                <a:ext cx="6515676" cy="48410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 penguin is sliding across a frozen lake in a straight line.  His initial speed is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Friction causes him to decelerate at a constant rate of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m:rPr>
                        <m:sty m:val="p"/>
                      </m:rPr>
                      <a:rPr lang="en-US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b="1" dirty="0">
                    <a:solidFill>
                      <a:srgbClr val="0000FF"/>
                    </a:solidFill>
                  </a:rPr>
                  <a:t>Find distance penguin has moved before coming to rest.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Input values in formula:</a:t>
                </a:r>
                <a14:m>
                  <m:oMath xmlns:m="http://schemas.openxmlformats.org/officeDocument/2006/math">
                    <m:r>
                      <a:rPr lang="en-US" sz="2000" b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GB" sz="20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20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(−1.5)</m:t>
                    </m:r>
                    <m:r>
                      <a:rPr lang="en-US" sz="20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541" y="1679709"/>
                <a:ext cx="6515676" cy="4841011"/>
              </a:xfrm>
              <a:prstGeom prst="rect">
                <a:avLst/>
              </a:prstGeom>
              <a:blipFill>
                <a:blip r:embed="rId7"/>
                <a:stretch>
                  <a:fillRect l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b="1" dirty="0">
                    <a:solidFill>
                      <a:srgbClr val="0000FF"/>
                    </a:solidFill>
                  </a:rPr>
                  <a:t>FORMULAE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  <a:endParaRPr lang="en-GB" sz="2000" b="1" i="1" dirty="0">
                  <a:solidFill>
                    <a:srgbClr val="8B8B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num>
                          <m:den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𝒂𝒔</m:t>
                    </m:r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𝒖𝒕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𝒗𝒕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dirty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blipFill>
                <a:blip r:embed="rId8"/>
                <a:stretch>
                  <a:fillRect l="-119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7DEFB693-6DF7-4ACD-9A08-0B3C75D25DB6}"/>
              </a:ext>
            </a:extLst>
          </p:cNvPr>
          <p:cNvGrpSpPr/>
          <p:nvPr/>
        </p:nvGrpSpPr>
        <p:grpSpPr>
          <a:xfrm>
            <a:off x="5975944" y="5326156"/>
            <a:ext cx="3627758" cy="461665"/>
            <a:chOff x="7509634" y="5012748"/>
            <a:chExt cx="3627758" cy="46166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C41B83A-6D8B-41DD-BA2D-DA713C6177C8}"/>
                </a:ext>
              </a:extLst>
            </p:cNvPr>
            <p:cNvGrpSpPr/>
            <p:nvPr/>
          </p:nvGrpSpPr>
          <p:grpSpPr>
            <a:xfrm>
              <a:off x="7509634" y="5289641"/>
              <a:ext cx="3627758" cy="0"/>
              <a:chOff x="7489637" y="4718723"/>
              <a:chExt cx="1956372" cy="0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98972BE-3D9C-41E5-A722-47C12424FBF5}"/>
                  </a:ext>
                </a:extLst>
              </p:cNvPr>
              <p:cNvCxnSpPr/>
              <p:nvPr/>
            </p:nvCxnSpPr>
            <p:spPr>
              <a:xfrm flipH="1">
                <a:off x="7489637" y="4718723"/>
                <a:ext cx="82759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F416F10A-02DE-4068-8B5A-2E29CEE7DC5C}"/>
                  </a:ext>
                </a:extLst>
              </p:cNvPr>
              <p:cNvCxnSpPr/>
              <p:nvPr/>
            </p:nvCxnSpPr>
            <p:spPr>
              <a:xfrm>
                <a:off x="8685291" y="4718723"/>
                <a:ext cx="76071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/>
                <p:nvPr/>
              </p:nvSpPr>
              <p:spPr>
                <a:xfrm>
                  <a:off x="9144697" y="5012748"/>
                  <a:ext cx="481637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GB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697" y="5012748"/>
                  <a:ext cx="481637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6D9A3BC-E506-4271-8F0B-433042E906E9}"/>
              </a:ext>
            </a:extLst>
          </p:cNvPr>
          <p:cNvGrpSpPr/>
          <p:nvPr/>
        </p:nvGrpSpPr>
        <p:grpSpPr>
          <a:xfrm>
            <a:off x="5512305" y="4247069"/>
            <a:ext cx="1404743" cy="377097"/>
            <a:chOff x="5495343" y="4309687"/>
            <a:chExt cx="1404743" cy="377097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ED36564-9368-47E7-9768-039B54957F2C}"/>
                </a:ext>
              </a:extLst>
            </p:cNvPr>
            <p:cNvCxnSpPr/>
            <p:nvPr/>
          </p:nvCxnSpPr>
          <p:spPr>
            <a:xfrm flipV="1">
              <a:off x="6030667" y="4685691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/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=6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1BE8600-0292-45C4-8C78-4B6849D81A63}"/>
              </a:ext>
            </a:extLst>
          </p:cNvPr>
          <p:cNvGrpSpPr/>
          <p:nvPr/>
        </p:nvGrpSpPr>
        <p:grpSpPr>
          <a:xfrm>
            <a:off x="7130943" y="4128796"/>
            <a:ext cx="1729058" cy="449415"/>
            <a:chOff x="7130943" y="4128796"/>
            <a:chExt cx="1729058" cy="44941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F1F902-387A-4923-B788-21A9E930E853}"/>
                </a:ext>
              </a:extLst>
            </p:cNvPr>
            <p:cNvGrpSpPr/>
            <p:nvPr/>
          </p:nvGrpSpPr>
          <p:grpSpPr>
            <a:xfrm>
              <a:off x="7479021" y="4570592"/>
              <a:ext cx="752848" cy="7619"/>
              <a:chOff x="8996479" y="3508612"/>
              <a:chExt cx="752848" cy="7619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0187A310-7A79-4351-BE16-BB56D07C8F05}"/>
                  </a:ext>
                </a:extLst>
              </p:cNvPr>
              <p:cNvCxnSpPr/>
              <p:nvPr/>
            </p:nvCxnSpPr>
            <p:spPr>
              <a:xfrm>
                <a:off x="8996479" y="3508612"/>
                <a:ext cx="482381" cy="0"/>
              </a:xfrm>
              <a:prstGeom prst="straightConnector1">
                <a:avLst/>
              </a:prstGeom>
              <a:ln w="25400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D6A934A8-E689-4A99-A4EE-6C77AB377F60}"/>
                  </a:ext>
                </a:extLst>
              </p:cNvPr>
              <p:cNvGrpSpPr/>
              <p:nvPr/>
            </p:nvGrpSpPr>
            <p:grpSpPr>
              <a:xfrm>
                <a:off x="9070753" y="3508612"/>
                <a:ext cx="678574" cy="7619"/>
                <a:chOff x="9070753" y="3508612"/>
                <a:chExt cx="678574" cy="7619"/>
              </a:xfrm>
            </p:grpSpPr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1B1CE360-C434-4906-B350-E8ED9CE6C595}"/>
                    </a:ext>
                  </a:extLst>
                </p:cNvPr>
                <p:cNvCxnSpPr/>
                <p:nvPr/>
              </p:nvCxnSpPr>
              <p:spPr>
                <a:xfrm>
                  <a:off x="9070753" y="3510555"/>
                  <a:ext cx="362227" cy="5676"/>
                </a:xfrm>
                <a:prstGeom prst="straightConnector1">
                  <a:avLst/>
                </a:prstGeom>
                <a:ln w="25400"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21419764-ABFA-4E83-9C87-6F557F93FE3B}"/>
                    </a:ext>
                  </a:extLst>
                </p:cNvPr>
                <p:cNvCxnSpPr/>
                <p:nvPr/>
              </p:nvCxnSpPr>
              <p:spPr>
                <a:xfrm>
                  <a:off x="9146791" y="3508612"/>
                  <a:ext cx="602536" cy="0"/>
                </a:xfrm>
                <a:prstGeom prst="straightConnector1">
                  <a:avLst/>
                </a:prstGeom>
                <a:ln w="25400"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/>
                <p:nvPr/>
              </p:nvSpPr>
              <p:spPr>
                <a:xfrm>
                  <a:off x="7130943" y="4128796"/>
                  <a:ext cx="1729058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=−1.5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0943" y="4128796"/>
                  <a:ext cx="1729058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D55FB69-D004-487A-B406-D1BD44081592}"/>
              </a:ext>
            </a:extLst>
          </p:cNvPr>
          <p:cNvGrpSpPr/>
          <p:nvPr/>
        </p:nvGrpSpPr>
        <p:grpSpPr>
          <a:xfrm>
            <a:off x="8789986" y="4175427"/>
            <a:ext cx="1404743" cy="429279"/>
            <a:chOff x="8759101" y="4266287"/>
            <a:chExt cx="1404743" cy="429279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7C082CB-90CD-4697-83B9-485584A16DD9}"/>
                </a:ext>
              </a:extLst>
            </p:cNvPr>
            <p:cNvCxnSpPr/>
            <p:nvPr/>
          </p:nvCxnSpPr>
          <p:spPr>
            <a:xfrm flipV="1">
              <a:off x="9284968" y="4694473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/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0B289EC-D16B-4850-A3E2-C7E0D1468832}"/>
              </a:ext>
            </a:extLst>
          </p:cNvPr>
          <p:cNvGrpSpPr/>
          <p:nvPr/>
        </p:nvGrpSpPr>
        <p:grpSpPr>
          <a:xfrm>
            <a:off x="5973965" y="4715108"/>
            <a:ext cx="3713339" cy="706608"/>
            <a:chOff x="5973965" y="4715108"/>
            <a:chExt cx="3713339" cy="70660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D35D20C-2EAA-4ED3-BDA9-A45373C3D9D7}"/>
                </a:ext>
              </a:extLst>
            </p:cNvPr>
            <p:cNvGrpSpPr/>
            <p:nvPr/>
          </p:nvGrpSpPr>
          <p:grpSpPr>
            <a:xfrm>
              <a:off x="5973965" y="5212187"/>
              <a:ext cx="3713339" cy="209529"/>
              <a:chOff x="5973965" y="5212187"/>
              <a:chExt cx="3713339" cy="209529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916303D-B2A1-418B-87AC-5D1685CC223E}"/>
                  </a:ext>
                </a:extLst>
              </p:cNvPr>
              <p:cNvCxnSpPr/>
              <p:nvPr/>
            </p:nvCxnSpPr>
            <p:spPr>
              <a:xfrm flipV="1">
                <a:off x="5975943" y="5212187"/>
                <a:ext cx="3711361" cy="1"/>
              </a:xfrm>
              <a:prstGeom prst="straightConnector1">
                <a:avLst/>
              </a:prstGeom>
              <a:ln w="38100">
                <a:solidFill>
                  <a:srgbClr val="008EDC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05BF4FD-3B68-4619-B739-B136B83B2FA9}"/>
                  </a:ext>
                </a:extLst>
              </p:cNvPr>
              <p:cNvSpPr/>
              <p:nvPr/>
            </p:nvSpPr>
            <p:spPr>
              <a:xfrm>
                <a:off x="5973965" y="5243006"/>
                <a:ext cx="3681427" cy="178710"/>
              </a:xfrm>
              <a:prstGeom prst="rect">
                <a:avLst/>
              </a:prstGeom>
              <a:pattFill prst="wdUpDiag">
                <a:fgClr>
                  <a:srgbClr val="008EDC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DAA32B26-2733-4333-ADAF-96A7D5CCC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tretch>
              <a:fillRect/>
            </a:stretch>
          </p:blipFill>
          <p:spPr>
            <a:xfrm>
              <a:off x="6060357" y="4715108"/>
              <a:ext cx="338385" cy="526926"/>
            </a:xfrm>
            <a:prstGeom prst="rect">
              <a:avLst/>
            </a:prstGeom>
          </p:spPr>
        </p:pic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0251E4C4-F49E-4DFF-BE27-B48A871BCE6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9252564" y="4714813"/>
            <a:ext cx="338385" cy="526926"/>
          </a:xfrm>
          <a:prstGeom prst="rect">
            <a:avLst/>
          </a:prstGeom>
        </p:spPr>
      </p:pic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E7C23BA4-9462-42B1-9E2B-858744768308}"/>
              </a:ext>
            </a:extLst>
          </p:cNvPr>
          <p:cNvSpPr txBox="1">
            <a:spLocks/>
          </p:cNvSpPr>
          <p:nvPr/>
        </p:nvSpPr>
        <p:spPr>
          <a:xfrm>
            <a:off x="5354275" y="3433259"/>
            <a:ext cx="343571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815D477-CD70-42AD-63C2-70B32623A721}"/>
              </a:ext>
            </a:extLst>
          </p:cNvPr>
          <p:cNvGrpSpPr/>
          <p:nvPr/>
        </p:nvGrpSpPr>
        <p:grpSpPr>
          <a:xfrm>
            <a:off x="-29497" y="-17868"/>
            <a:ext cx="12177307" cy="3889971"/>
            <a:chOff x="-29497" y="-17868"/>
            <a:chExt cx="12177307" cy="388997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B1C7141-018C-9996-FE0A-2F51D9B46B36}"/>
                </a:ext>
              </a:extLst>
            </p:cNvPr>
            <p:cNvGrpSpPr/>
            <p:nvPr/>
          </p:nvGrpSpPr>
          <p:grpSpPr>
            <a:xfrm>
              <a:off x="-29497" y="-17868"/>
              <a:ext cx="12177307" cy="2321317"/>
              <a:chOff x="-29497" y="-17868"/>
              <a:chExt cx="12177307" cy="2321317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5BBD670-4F62-F0F1-88D2-806DD4D563DD}"/>
                  </a:ext>
                </a:extLst>
              </p:cNvPr>
              <p:cNvSpPr/>
              <p:nvPr/>
            </p:nvSpPr>
            <p:spPr>
              <a:xfrm>
                <a:off x="-29497" y="-17868"/>
                <a:ext cx="5111057" cy="2321317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BE9875D-C5C1-7D47-C67D-9D050D811B6E}"/>
                  </a:ext>
                </a:extLst>
              </p:cNvPr>
              <p:cNvSpPr/>
              <p:nvPr/>
            </p:nvSpPr>
            <p:spPr>
              <a:xfrm>
                <a:off x="4909457" y="-17868"/>
                <a:ext cx="7238353" cy="118872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A081402-CEBC-31CD-72CF-4DC2803457C4}"/>
                </a:ext>
              </a:extLst>
            </p:cNvPr>
            <p:cNvSpPr/>
            <p:nvPr/>
          </p:nvSpPr>
          <p:spPr>
            <a:xfrm>
              <a:off x="60691" y="2211367"/>
              <a:ext cx="4772697" cy="120592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584014A-E461-657D-4389-838D4A3DEB40}"/>
                </a:ext>
              </a:extLst>
            </p:cNvPr>
            <p:cNvSpPr/>
            <p:nvPr/>
          </p:nvSpPr>
          <p:spPr>
            <a:xfrm>
              <a:off x="182535" y="3470944"/>
              <a:ext cx="2853681" cy="4011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8908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0"/>
    </mc:Choice>
    <mc:Fallback xmlns="">
      <p:transition spd="slow" advTm="34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146481" y="882755"/>
            <a:ext cx="4502445" cy="1042492"/>
          </a:xfrm>
        </p:spPr>
        <p:txBody>
          <a:bodyPr>
            <a:normAutofit fontScale="90000"/>
          </a:bodyPr>
          <a:lstStyle/>
          <a:p>
            <a:r>
              <a:rPr lang="en-GB" sz="3500" dirty="0"/>
              <a:t>Constant Acceleration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CONSTANT ACCELERATION FORMULAE PART 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following letters are used for an object moving in a straight line with constant acceleration: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displacement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initial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acceleration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time taken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  <a:blipFill>
                <a:blip r:embed="rId6"/>
                <a:stretch>
                  <a:fillRect l="-1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6"/>
          <p:cNvSpPr>
            <a:spLocks noGrp="1"/>
          </p:cNvSpPr>
          <p:nvPr>
            <p:ph type="body" idx="13"/>
          </p:nvPr>
        </p:nvSpPr>
        <p:spPr>
          <a:xfrm>
            <a:off x="303783" y="2024174"/>
            <a:ext cx="4529605" cy="600075"/>
          </a:xfrm>
        </p:spPr>
        <p:txBody>
          <a:bodyPr>
            <a:normAutofit/>
          </a:bodyPr>
          <a:lstStyle/>
          <a:p>
            <a:r>
              <a:rPr lang="en-GB" sz="2400" dirty="0"/>
              <a:t>Standard Notation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idx="13"/>
          </p:nvPr>
        </p:nvSpPr>
        <p:spPr>
          <a:xfrm>
            <a:off x="5346416" y="1079635"/>
            <a:ext cx="5590525" cy="600075"/>
          </a:xfrm>
        </p:spPr>
        <p:txBody>
          <a:bodyPr>
            <a:normAutofit/>
          </a:bodyPr>
          <a:lstStyle/>
          <a:p>
            <a:r>
              <a:rPr lang="en-GB" sz="2400" dirty="0"/>
              <a:t>Deriving Formulas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6553795" y="3032711"/>
            <a:ext cx="3711361" cy="602408"/>
            <a:chOff x="7509633" y="4507673"/>
            <a:chExt cx="3711361" cy="602408"/>
          </a:xfrm>
        </p:grpSpPr>
        <p:grpSp>
          <p:nvGrpSpPr>
            <p:cNvPr id="29" name="Group 28"/>
            <p:cNvGrpSpPr/>
            <p:nvPr/>
          </p:nvGrpSpPr>
          <p:grpSpPr>
            <a:xfrm>
              <a:off x="7509633" y="4898779"/>
              <a:ext cx="3711361" cy="211302"/>
              <a:chOff x="7517506" y="4930872"/>
              <a:chExt cx="1952121" cy="214870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 flipV="1">
                <a:off x="7517506" y="4930872"/>
                <a:ext cx="1952121" cy="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ctangle 31"/>
              <p:cNvSpPr/>
              <p:nvPr/>
            </p:nvSpPr>
            <p:spPr>
              <a:xfrm>
                <a:off x="7517506" y="4964014"/>
                <a:ext cx="1936376" cy="181728"/>
              </a:xfrm>
              <a:prstGeom prst="rect">
                <a:avLst/>
              </a:prstGeom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8" name="Oval 37"/>
            <p:cNvSpPr/>
            <p:nvPr/>
          </p:nvSpPr>
          <p:spPr>
            <a:xfrm>
              <a:off x="7509633" y="4507673"/>
              <a:ext cx="363892" cy="387303"/>
            </a:xfrm>
            <a:prstGeom prst="ellipse">
              <a:avLst/>
            </a:prstGeom>
            <a:solidFill>
              <a:srgbClr val="008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2" name="Oval 41"/>
          <p:cNvSpPr/>
          <p:nvPr/>
        </p:nvSpPr>
        <p:spPr>
          <a:xfrm>
            <a:off x="7423076" y="3034286"/>
            <a:ext cx="363892" cy="387303"/>
          </a:xfrm>
          <a:prstGeom prst="ellipse">
            <a:avLst/>
          </a:prstGeom>
          <a:solidFill>
            <a:srgbClr val="008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Oval 42"/>
          <p:cNvSpPr/>
          <p:nvPr/>
        </p:nvSpPr>
        <p:spPr>
          <a:xfrm>
            <a:off x="8227529" y="3029986"/>
            <a:ext cx="363892" cy="387303"/>
          </a:xfrm>
          <a:prstGeom prst="ellipse">
            <a:avLst/>
          </a:prstGeom>
          <a:solidFill>
            <a:srgbClr val="008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Oval 43"/>
          <p:cNvSpPr/>
          <p:nvPr/>
        </p:nvSpPr>
        <p:spPr>
          <a:xfrm>
            <a:off x="9013210" y="3029985"/>
            <a:ext cx="363892" cy="387303"/>
          </a:xfrm>
          <a:prstGeom prst="ellipse">
            <a:avLst/>
          </a:prstGeom>
          <a:solidFill>
            <a:srgbClr val="008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Oval 44"/>
          <p:cNvSpPr/>
          <p:nvPr/>
        </p:nvSpPr>
        <p:spPr>
          <a:xfrm>
            <a:off x="9817663" y="3029984"/>
            <a:ext cx="363892" cy="387303"/>
          </a:xfrm>
          <a:prstGeom prst="ellipse">
            <a:avLst/>
          </a:prstGeom>
          <a:solidFill>
            <a:srgbClr val="008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4" name="Group 63"/>
          <p:cNvGrpSpPr/>
          <p:nvPr/>
        </p:nvGrpSpPr>
        <p:grpSpPr>
          <a:xfrm>
            <a:off x="6013631" y="2139711"/>
            <a:ext cx="1492460" cy="758703"/>
            <a:chOff x="6955081" y="3510151"/>
            <a:chExt cx="1492460" cy="758703"/>
          </a:xfrm>
        </p:grpSpPr>
        <p:cxnSp>
          <p:nvCxnSpPr>
            <p:cNvPr id="34" name="Straight Arrow Connector 33"/>
            <p:cNvCxnSpPr/>
            <p:nvPr/>
          </p:nvCxnSpPr>
          <p:spPr>
            <a:xfrm flipV="1">
              <a:off x="7549969" y="4267761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/>
                <p:cNvSpPr/>
                <p:nvPr/>
              </p:nvSpPr>
              <p:spPr>
                <a:xfrm>
                  <a:off x="7436001" y="3772718"/>
                  <a:ext cx="481637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oMath>
                    </m:oMathPara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56" name="Rectangle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6001" y="3772718"/>
                  <a:ext cx="481637" cy="43088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 58"/>
            <p:cNvSpPr/>
            <p:nvPr/>
          </p:nvSpPr>
          <p:spPr>
            <a:xfrm>
              <a:off x="6955081" y="3510151"/>
              <a:ext cx="14924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</a:rPr>
                <a:t>Initial velocity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9246222" y="1785571"/>
            <a:ext cx="1690719" cy="1121625"/>
            <a:chOff x="10202060" y="3158545"/>
            <a:chExt cx="1690719" cy="1121625"/>
          </a:xfrm>
        </p:grpSpPr>
        <p:cxnSp>
          <p:nvCxnSpPr>
            <p:cNvPr id="53" name="Straight Arrow Connector 52"/>
            <p:cNvCxnSpPr/>
            <p:nvPr/>
          </p:nvCxnSpPr>
          <p:spPr>
            <a:xfrm flipV="1">
              <a:off x="10818658" y="4279077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/>
                <p:cNvSpPr/>
                <p:nvPr/>
              </p:nvSpPr>
              <p:spPr>
                <a:xfrm>
                  <a:off x="10696122" y="3757619"/>
                  <a:ext cx="481637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57" name="Rectangle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96122" y="3757619"/>
                  <a:ext cx="481637" cy="43088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10202060" y="3158545"/>
                  <a:ext cx="1690719" cy="7000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GB" dirty="0">
                      <a:solidFill>
                        <a:srgbClr val="000000"/>
                      </a:solidFill>
                    </a:rPr>
                    <a:t>Final velocity</a:t>
                  </a:r>
                  <a:br>
                    <a:rPr lang="en-GB" dirty="0">
                      <a:solidFill>
                        <a:srgbClr val="000000"/>
                      </a:solidFill>
                    </a:rPr>
                  </a:br>
                  <a:r>
                    <a:rPr lang="en-GB" dirty="0">
                      <a:solidFill>
                        <a:srgbClr val="000000"/>
                      </a:solidFill>
                    </a:rPr>
                    <a:t>after </a:t>
                  </a:r>
                  <a14:m>
                    <m:oMath xmlns:m="http://schemas.openxmlformats.org/officeDocument/2006/math">
                      <m:r>
                        <a:rPr lang="en-GB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a14:m>
                  <a:r>
                    <a:rPr lang="en-GB" dirty="0">
                      <a:solidFill>
                        <a:srgbClr val="000000"/>
                      </a:solidFill>
                    </a:rPr>
                    <a:t> seconds</a:t>
                  </a: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02060" y="3158545"/>
                  <a:ext cx="1690719" cy="700063"/>
                </a:xfrm>
                <a:prstGeom prst="rect">
                  <a:avLst/>
                </a:prstGeom>
                <a:blipFill>
                  <a:blip r:embed="rId9"/>
                  <a:stretch>
                    <a:fillRect l="-3249" t="-5217" r="-2888" b="-1217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/>
          <p:cNvGrpSpPr/>
          <p:nvPr/>
        </p:nvGrpSpPr>
        <p:grpSpPr>
          <a:xfrm>
            <a:off x="7818200" y="1820846"/>
            <a:ext cx="1380506" cy="968995"/>
            <a:chOff x="8774038" y="3295808"/>
            <a:chExt cx="1380506" cy="968995"/>
          </a:xfrm>
        </p:grpSpPr>
        <p:grpSp>
          <p:nvGrpSpPr>
            <p:cNvPr id="7" name="Group 6"/>
            <p:cNvGrpSpPr/>
            <p:nvPr/>
          </p:nvGrpSpPr>
          <p:grpSpPr>
            <a:xfrm>
              <a:off x="9012711" y="4257184"/>
              <a:ext cx="752848" cy="7619"/>
              <a:chOff x="8996479" y="3508612"/>
              <a:chExt cx="752848" cy="7619"/>
            </a:xfrm>
          </p:grpSpPr>
          <p:cxnSp>
            <p:nvCxnSpPr>
              <p:cNvPr id="39" name="Straight Arrow Connector 38"/>
              <p:cNvCxnSpPr/>
              <p:nvPr/>
            </p:nvCxnSpPr>
            <p:spPr>
              <a:xfrm>
                <a:off x="8996479" y="3508612"/>
                <a:ext cx="482381" cy="0"/>
              </a:xfrm>
              <a:prstGeom prst="straightConnector1">
                <a:avLst/>
              </a:prstGeom>
              <a:ln w="25400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 4"/>
              <p:cNvGrpSpPr/>
              <p:nvPr/>
            </p:nvGrpSpPr>
            <p:grpSpPr>
              <a:xfrm>
                <a:off x="9070753" y="3508612"/>
                <a:ext cx="678574" cy="7619"/>
                <a:chOff x="9070753" y="3508612"/>
                <a:chExt cx="678574" cy="7619"/>
              </a:xfrm>
            </p:grpSpPr>
            <p:cxnSp>
              <p:nvCxnSpPr>
                <p:cNvPr id="40" name="Straight Arrow Connector 39"/>
                <p:cNvCxnSpPr/>
                <p:nvPr/>
              </p:nvCxnSpPr>
              <p:spPr>
                <a:xfrm>
                  <a:off x="9070753" y="3510555"/>
                  <a:ext cx="362227" cy="5676"/>
                </a:xfrm>
                <a:prstGeom prst="straightConnector1">
                  <a:avLst/>
                </a:prstGeom>
                <a:ln w="25400"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/>
                <p:cNvCxnSpPr/>
                <p:nvPr/>
              </p:nvCxnSpPr>
              <p:spPr>
                <a:xfrm>
                  <a:off x="9146791" y="3508612"/>
                  <a:ext cx="602536" cy="0"/>
                </a:xfrm>
                <a:prstGeom prst="straightConnector1">
                  <a:avLst/>
                </a:prstGeom>
                <a:ln w="25400"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/>
                <p:cNvSpPr/>
                <p:nvPr/>
              </p:nvSpPr>
              <p:spPr>
                <a:xfrm>
                  <a:off x="9144697" y="3779857"/>
                  <a:ext cx="481637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58" name="Rectangle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697" y="3779857"/>
                  <a:ext cx="481637" cy="43088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Rectangle 60"/>
            <p:cNvSpPr/>
            <p:nvPr/>
          </p:nvSpPr>
          <p:spPr>
            <a:xfrm>
              <a:off x="8774038" y="3295808"/>
              <a:ext cx="138050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</a:rPr>
                <a:t>Constant </a:t>
              </a:r>
              <a:br>
                <a:rPr lang="en-GB" dirty="0">
                  <a:solidFill>
                    <a:srgbClr val="000000"/>
                  </a:solidFill>
                </a:rPr>
              </a:br>
              <a:r>
                <a:rPr lang="en-GB" dirty="0">
                  <a:solidFill>
                    <a:srgbClr val="000000"/>
                  </a:solidFill>
                </a:rPr>
                <a:t>acceleration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553796" y="3537786"/>
            <a:ext cx="3627758" cy="727708"/>
            <a:chOff x="7509634" y="5012748"/>
            <a:chExt cx="3627758" cy="727708"/>
          </a:xfrm>
        </p:grpSpPr>
        <p:grpSp>
          <p:nvGrpSpPr>
            <p:cNvPr id="48" name="Group 47"/>
            <p:cNvGrpSpPr/>
            <p:nvPr/>
          </p:nvGrpSpPr>
          <p:grpSpPr>
            <a:xfrm>
              <a:off x="7509634" y="5289641"/>
              <a:ext cx="3627758" cy="0"/>
              <a:chOff x="7489637" y="4718723"/>
              <a:chExt cx="1956372" cy="0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 flipH="1">
                <a:off x="7489637" y="4718723"/>
                <a:ext cx="82759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>
                <a:off x="8685291" y="4718723"/>
                <a:ext cx="76071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9144697" y="5012748"/>
                  <a:ext cx="481637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697" y="5012748"/>
                  <a:ext cx="481637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Rectangle 61"/>
            <p:cNvSpPr/>
            <p:nvPr/>
          </p:nvSpPr>
          <p:spPr>
            <a:xfrm>
              <a:off x="8660259" y="5371124"/>
              <a:ext cx="15231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</a:rPr>
                <a:t>Displacement</a:t>
              </a:r>
            </a:p>
          </p:txBody>
        </p:sp>
      </p:grpSp>
      <p:sp>
        <p:nvSpPr>
          <p:cNvPr id="68" name="Rectangle 67"/>
          <p:cNvSpPr/>
          <p:nvPr/>
        </p:nvSpPr>
        <p:spPr>
          <a:xfrm>
            <a:off x="6220190" y="1820060"/>
            <a:ext cx="1056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At time 0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7"/>
              <p:cNvSpPr txBox="1">
                <a:spLocks/>
              </p:cNvSpPr>
              <p:nvPr/>
            </p:nvSpPr>
            <p:spPr>
              <a:xfrm>
                <a:off x="3036217" y="3514565"/>
                <a:ext cx="1873851" cy="334343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b="1" dirty="0">
                    <a:solidFill>
                      <a:srgbClr val="FF0000"/>
                    </a:solidFill>
                  </a:rPr>
                  <a:t>FORMULAE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𝒂𝒕</m:t>
                    </m:r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  <a:endParaRPr lang="en-GB" sz="2000" b="1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GB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num>
                          <m:den>
                            <m:r>
                              <a:rPr lang="en-GB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GB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6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217" y="3514565"/>
                <a:ext cx="1873851" cy="3343435"/>
              </a:xfrm>
              <a:prstGeom prst="rect">
                <a:avLst/>
              </a:prstGeom>
              <a:blipFill>
                <a:blip r:embed="rId12"/>
                <a:stretch>
                  <a:fillRect l="-129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491388" y="4114402"/>
            <a:ext cx="342000" cy="369332"/>
            <a:chOff x="4877315" y="2300968"/>
            <a:chExt cx="342000" cy="369332"/>
          </a:xfrm>
        </p:grpSpPr>
        <p:sp>
          <p:nvSpPr>
            <p:cNvPr id="51" name="Oval 50"/>
            <p:cNvSpPr/>
            <p:nvPr/>
          </p:nvSpPr>
          <p:spPr>
            <a:xfrm>
              <a:off x="4877315" y="2324211"/>
              <a:ext cx="342000" cy="34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899997" y="2300968"/>
              <a:ext cx="3193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503109" y="4646633"/>
            <a:ext cx="342000" cy="369332"/>
            <a:chOff x="4877315" y="2300968"/>
            <a:chExt cx="342000" cy="369332"/>
          </a:xfrm>
        </p:grpSpPr>
        <p:sp>
          <p:nvSpPr>
            <p:cNvPr id="54" name="Oval 53"/>
            <p:cNvSpPr/>
            <p:nvPr/>
          </p:nvSpPr>
          <p:spPr>
            <a:xfrm>
              <a:off x="4877315" y="2324211"/>
              <a:ext cx="342000" cy="34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899997" y="2300968"/>
              <a:ext cx="3193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107EDFF-E258-4DCC-B431-24B9D58B1529}"/>
              </a:ext>
            </a:extLst>
          </p:cNvPr>
          <p:cNvGrpSpPr/>
          <p:nvPr/>
        </p:nvGrpSpPr>
        <p:grpSpPr>
          <a:xfrm>
            <a:off x="303784" y="4017195"/>
            <a:ext cx="4142710" cy="502398"/>
            <a:chOff x="-231708" y="3831605"/>
            <a:chExt cx="4142710" cy="502398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DC2EC63E-72A3-462A-8382-0322D2BE02FD}"/>
                </a:ext>
              </a:extLst>
            </p:cNvPr>
            <p:cNvSpPr/>
            <p:nvPr/>
          </p:nvSpPr>
          <p:spPr>
            <a:xfrm>
              <a:off x="2524891" y="3938551"/>
              <a:ext cx="1386111" cy="39545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A56857E-EA14-4709-962A-7287F4289E55}"/>
                </a:ext>
              </a:extLst>
            </p:cNvPr>
            <p:cNvSpPr/>
            <p:nvPr/>
          </p:nvSpPr>
          <p:spPr>
            <a:xfrm>
              <a:off x="-231708" y="3831605"/>
              <a:ext cx="1991181" cy="46653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ED4E28C-2E8C-4D2A-888A-633E1F72E5E2}"/>
                  </a:ext>
                </a:extLst>
              </p:cNvPr>
              <p:cNvSpPr/>
              <p:nvPr/>
            </p:nvSpPr>
            <p:spPr>
              <a:xfrm>
                <a:off x="4987289" y="4145022"/>
                <a:ext cx="470769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000" dirty="0">
                    <a:solidFill>
                      <a:srgbClr val="FF0000"/>
                    </a:solidFill>
                  </a:rPr>
                  <a:t>There is no displacement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</a:rPr>
                  <a:t> in this formula</a:t>
                </a: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ED4E28C-2E8C-4D2A-888A-633E1F72E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289" y="4145022"/>
                <a:ext cx="4707699" cy="400110"/>
              </a:xfrm>
              <a:prstGeom prst="rect">
                <a:avLst/>
              </a:prstGeom>
              <a:blipFill>
                <a:blip r:embed="rId13"/>
                <a:stretch>
                  <a:fillRect l="-1295" t="-9091" r="-648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D66B742E-3043-46EE-AFFE-24FC310473BD}"/>
              </a:ext>
            </a:extLst>
          </p:cNvPr>
          <p:cNvGrpSpPr/>
          <p:nvPr/>
        </p:nvGrpSpPr>
        <p:grpSpPr>
          <a:xfrm>
            <a:off x="298203" y="4616783"/>
            <a:ext cx="4138500" cy="1493166"/>
            <a:chOff x="-263356" y="4010267"/>
            <a:chExt cx="4138500" cy="1493166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6525D07F-9241-4FD6-9C6C-B0B273CDE64C}"/>
                </a:ext>
              </a:extLst>
            </p:cNvPr>
            <p:cNvSpPr/>
            <p:nvPr/>
          </p:nvSpPr>
          <p:spPr>
            <a:xfrm>
              <a:off x="2489033" y="4010267"/>
              <a:ext cx="1386111" cy="51409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7230403E-03C1-414F-A447-352CE0D109EB}"/>
                </a:ext>
              </a:extLst>
            </p:cNvPr>
            <p:cNvSpPr/>
            <p:nvPr/>
          </p:nvSpPr>
          <p:spPr>
            <a:xfrm>
              <a:off x="-263356" y="5036894"/>
              <a:ext cx="1991181" cy="46653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B56BAD42-150B-4C88-8255-C576E2BFE1F1}"/>
                  </a:ext>
                </a:extLst>
              </p:cNvPr>
              <p:cNvSpPr/>
              <p:nvPr/>
            </p:nvSpPr>
            <p:spPr>
              <a:xfrm>
                <a:off x="4977498" y="4655593"/>
                <a:ext cx="460613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000" dirty="0">
                    <a:solidFill>
                      <a:srgbClr val="FF0000"/>
                    </a:solidFill>
                  </a:rPr>
                  <a:t>There is no acceleration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</a:rPr>
                  <a:t> in this formula</a:t>
                </a:r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B56BAD42-150B-4C88-8255-C576E2BFE1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498" y="4655593"/>
                <a:ext cx="4606133" cy="400110"/>
              </a:xfrm>
              <a:prstGeom prst="rect">
                <a:avLst/>
              </a:prstGeom>
              <a:blipFill>
                <a:blip r:embed="rId14"/>
                <a:stretch>
                  <a:fillRect l="-1457" t="-9231" r="-66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Rectangle 99">
            <a:extLst>
              <a:ext uri="{FF2B5EF4-FFF2-40B4-BE49-F238E27FC236}">
                <a16:creationId xmlns:a16="http://schemas.microsoft.com/office/drawing/2014/main" id="{5E10E397-57A9-4860-B4DD-22B0BFC16505}"/>
              </a:ext>
            </a:extLst>
          </p:cNvPr>
          <p:cNvSpPr/>
          <p:nvPr/>
        </p:nvSpPr>
        <p:spPr>
          <a:xfrm>
            <a:off x="293979" y="6225988"/>
            <a:ext cx="1642397" cy="4665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E402BFA-B5D7-4F4C-9149-92A3BFCA7660}"/>
                  </a:ext>
                </a:extLst>
              </p:cNvPr>
              <p:cNvSpPr/>
              <p:nvPr/>
            </p:nvSpPr>
            <p:spPr>
              <a:xfrm>
                <a:off x="4975440" y="5794157"/>
                <a:ext cx="502804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000" dirty="0">
                    <a:solidFill>
                      <a:srgbClr val="FF0000"/>
                    </a:solidFill>
                  </a:rPr>
                  <a:t>Now derive a formula which eliminates</a:t>
                </a:r>
                <a:br>
                  <a:rPr lang="en-GB" sz="2000" dirty="0">
                    <a:solidFill>
                      <a:srgbClr val="FF0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</a:rPr>
                  <a:t> from the formula for constant acceleration.</a:t>
                </a:r>
              </a:p>
            </p:txBody>
          </p:sp>
        </mc:Choice>
        <mc:Fallback xmlns="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E402BFA-B5D7-4F4C-9149-92A3BFCA76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440" y="5794157"/>
                <a:ext cx="5028043" cy="707886"/>
              </a:xfrm>
              <a:prstGeom prst="rect">
                <a:avLst/>
              </a:prstGeom>
              <a:blipFill>
                <a:blip r:embed="rId15"/>
                <a:stretch>
                  <a:fillRect l="-1212" t="-4274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6797A10F-CAAE-6B29-2F37-9261D3A94EE9}"/>
              </a:ext>
            </a:extLst>
          </p:cNvPr>
          <p:cNvGrpSpPr/>
          <p:nvPr/>
        </p:nvGrpSpPr>
        <p:grpSpPr>
          <a:xfrm>
            <a:off x="-29497" y="-17868"/>
            <a:ext cx="12177307" cy="3889971"/>
            <a:chOff x="-29497" y="-17868"/>
            <a:chExt cx="12177307" cy="38899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8C37DDB-5B5A-07A9-52C0-EEEA8D83B331}"/>
                </a:ext>
              </a:extLst>
            </p:cNvPr>
            <p:cNvGrpSpPr/>
            <p:nvPr/>
          </p:nvGrpSpPr>
          <p:grpSpPr>
            <a:xfrm>
              <a:off x="-29497" y="-17868"/>
              <a:ext cx="12177307" cy="2321317"/>
              <a:chOff x="-29497" y="-17868"/>
              <a:chExt cx="12177307" cy="2321317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BA89D1A-29B7-D6DC-B753-A421D0237230}"/>
                  </a:ext>
                </a:extLst>
              </p:cNvPr>
              <p:cNvSpPr/>
              <p:nvPr/>
            </p:nvSpPr>
            <p:spPr>
              <a:xfrm>
                <a:off x="-29497" y="-17868"/>
                <a:ext cx="5111057" cy="2321317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779B486-D156-1EE0-B13E-EB85E748925E}"/>
                  </a:ext>
                </a:extLst>
              </p:cNvPr>
              <p:cNvSpPr/>
              <p:nvPr/>
            </p:nvSpPr>
            <p:spPr>
              <a:xfrm>
                <a:off x="4909457" y="-17868"/>
                <a:ext cx="7238353" cy="118872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039BCD5-2F91-A144-DA3D-1E3CD2B17C35}"/>
                </a:ext>
              </a:extLst>
            </p:cNvPr>
            <p:cNvSpPr/>
            <p:nvPr/>
          </p:nvSpPr>
          <p:spPr>
            <a:xfrm>
              <a:off x="60691" y="2211367"/>
              <a:ext cx="4772697" cy="120592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54BA300-643D-CDF7-FD53-69436C6BC23D}"/>
                </a:ext>
              </a:extLst>
            </p:cNvPr>
            <p:cNvSpPr/>
            <p:nvPr/>
          </p:nvSpPr>
          <p:spPr>
            <a:xfrm>
              <a:off x="182535" y="3470944"/>
              <a:ext cx="2853681" cy="4011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7295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672"/>
    </mc:Choice>
    <mc:Fallback xmlns="">
      <p:transition spd="slow" advTm="1156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  <p:bldP spid="42" grpId="0" animBg="1"/>
      <p:bldP spid="43" grpId="0" animBg="1"/>
      <p:bldP spid="44" grpId="0" animBg="1"/>
      <p:bldP spid="45" grpId="0" animBg="1"/>
      <p:bldP spid="68" grpId="0"/>
      <p:bldP spid="46" grpId="0" animBg="1"/>
      <p:bldP spid="93" grpId="0"/>
      <p:bldP spid="97" grpId="0"/>
      <p:bldP spid="100" grpId="0" animBg="1"/>
      <p:bldP spid="10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146481" y="882755"/>
            <a:ext cx="4502445" cy="1042492"/>
          </a:xfrm>
        </p:spPr>
        <p:txBody>
          <a:bodyPr>
            <a:normAutofit fontScale="90000"/>
          </a:bodyPr>
          <a:lstStyle/>
          <a:p>
            <a:r>
              <a:rPr lang="en-GB" sz="3500" dirty="0"/>
              <a:t>Constant Acceleration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CONSTANT ACCELERATION FORMULAE PART 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following letters are used for an object moving in a straight line with constant acceleration: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displacement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initial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acceleration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time taken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  <a:blipFill>
                <a:blip r:embed="rId6"/>
                <a:stretch>
                  <a:fillRect l="-1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6"/>
          <p:cNvSpPr>
            <a:spLocks noGrp="1"/>
          </p:cNvSpPr>
          <p:nvPr>
            <p:ph type="body" idx="13"/>
          </p:nvPr>
        </p:nvSpPr>
        <p:spPr>
          <a:xfrm>
            <a:off x="303783" y="2024174"/>
            <a:ext cx="4529605" cy="600075"/>
          </a:xfrm>
        </p:spPr>
        <p:txBody>
          <a:bodyPr>
            <a:normAutofit/>
          </a:bodyPr>
          <a:lstStyle/>
          <a:p>
            <a:r>
              <a:rPr lang="en-GB" sz="2400" dirty="0"/>
              <a:t>Standard Notation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idx="13"/>
          </p:nvPr>
        </p:nvSpPr>
        <p:spPr>
          <a:xfrm>
            <a:off x="5346416" y="1079635"/>
            <a:ext cx="5590525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7"/>
              <p:cNvSpPr txBox="1">
                <a:spLocks/>
              </p:cNvSpPr>
              <p:nvPr/>
            </p:nvSpPr>
            <p:spPr>
              <a:xfrm>
                <a:off x="5372541" y="1679709"/>
                <a:ext cx="6515676" cy="48410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 penguin is sliding across a frozen lake in a straight line.  His initial speed is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Friction causes him to decelerate at a constant rate of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m:rPr>
                        <m:sty m:val="p"/>
                      </m:rPr>
                      <a:rPr lang="en-US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b="1" dirty="0">
                    <a:solidFill>
                      <a:srgbClr val="0000FF"/>
                    </a:solidFill>
                  </a:rPr>
                  <a:t>Find distance penguin has moved before coming to rest.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Input values in formula:</a:t>
                </a:r>
                <a14:m>
                  <m:oMath xmlns:m="http://schemas.openxmlformats.org/officeDocument/2006/math">
                    <m:r>
                      <a:rPr lang="en-US" sz="2000" b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GB" sz="20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20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0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541" y="1679709"/>
                <a:ext cx="6515676" cy="4841011"/>
              </a:xfrm>
              <a:prstGeom prst="rect">
                <a:avLst/>
              </a:prstGeom>
              <a:blipFill>
                <a:blip r:embed="rId7"/>
                <a:stretch>
                  <a:fillRect l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b="1" dirty="0">
                    <a:solidFill>
                      <a:srgbClr val="0000FF"/>
                    </a:solidFill>
                  </a:rPr>
                  <a:t>FORMULAE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  <a:endParaRPr lang="en-GB" sz="2000" b="1" i="1" dirty="0">
                  <a:solidFill>
                    <a:srgbClr val="8B8B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num>
                          <m:den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𝒖𝒕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𝒗𝒕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dirty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blipFill>
                <a:blip r:embed="rId8"/>
                <a:stretch>
                  <a:fillRect l="-119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7DEFB693-6DF7-4ACD-9A08-0B3C75D25DB6}"/>
              </a:ext>
            </a:extLst>
          </p:cNvPr>
          <p:cNvGrpSpPr/>
          <p:nvPr/>
        </p:nvGrpSpPr>
        <p:grpSpPr>
          <a:xfrm>
            <a:off x="5975944" y="5326156"/>
            <a:ext cx="3627758" cy="461665"/>
            <a:chOff x="7509634" y="5012748"/>
            <a:chExt cx="3627758" cy="46166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C41B83A-6D8B-41DD-BA2D-DA713C6177C8}"/>
                </a:ext>
              </a:extLst>
            </p:cNvPr>
            <p:cNvGrpSpPr/>
            <p:nvPr/>
          </p:nvGrpSpPr>
          <p:grpSpPr>
            <a:xfrm>
              <a:off x="7509634" y="5289641"/>
              <a:ext cx="3627758" cy="0"/>
              <a:chOff x="7489637" y="4718723"/>
              <a:chExt cx="1956372" cy="0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98972BE-3D9C-41E5-A722-47C12424FBF5}"/>
                  </a:ext>
                </a:extLst>
              </p:cNvPr>
              <p:cNvCxnSpPr/>
              <p:nvPr/>
            </p:nvCxnSpPr>
            <p:spPr>
              <a:xfrm flipH="1">
                <a:off x="7489637" y="4718723"/>
                <a:ext cx="82759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F416F10A-02DE-4068-8B5A-2E29CEE7DC5C}"/>
                  </a:ext>
                </a:extLst>
              </p:cNvPr>
              <p:cNvCxnSpPr/>
              <p:nvPr/>
            </p:nvCxnSpPr>
            <p:spPr>
              <a:xfrm>
                <a:off x="8685291" y="4718723"/>
                <a:ext cx="76071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/>
                <p:nvPr/>
              </p:nvSpPr>
              <p:spPr>
                <a:xfrm>
                  <a:off x="9144697" y="5012748"/>
                  <a:ext cx="481637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GB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697" y="5012748"/>
                  <a:ext cx="481637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6D9A3BC-E506-4271-8F0B-433042E906E9}"/>
              </a:ext>
            </a:extLst>
          </p:cNvPr>
          <p:cNvGrpSpPr/>
          <p:nvPr/>
        </p:nvGrpSpPr>
        <p:grpSpPr>
          <a:xfrm>
            <a:off x="5512305" y="4247069"/>
            <a:ext cx="1404743" cy="377097"/>
            <a:chOff x="5495343" y="4309687"/>
            <a:chExt cx="1404743" cy="377097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ED36564-9368-47E7-9768-039B54957F2C}"/>
                </a:ext>
              </a:extLst>
            </p:cNvPr>
            <p:cNvCxnSpPr/>
            <p:nvPr/>
          </p:nvCxnSpPr>
          <p:spPr>
            <a:xfrm flipV="1">
              <a:off x="6030667" y="4685691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/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=6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1BE8600-0292-45C4-8C78-4B6849D81A63}"/>
              </a:ext>
            </a:extLst>
          </p:cNvPr>
          <p:cNvGrpSpPr/>
          <p:nvPr/>
        </p:nvGrpSpPr>
        <p:grpSpPr>
          <a:xfrm>
            <a:off x="7130943" y="4128796"/>
            <a:ext cx="1729058" cy="449415"/>
            <a:chOff x="7130943" y="4128796"/>
            <a:chExt cx="1729058" cy="44941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F1F902-387A-4923-B788-21A9E930E853}"/>
                </a:ext>
              </a:extLst>
            </p:cNvPr>
            <p:cNvGrpSpPr/>
            <p:nvPr/>
          </p:nvGrpSpPr>
          <p:grpSpPr>
            <a:xfrm>
              <a:off x="7479021" y="4570592"/>
              <a:ext cx="752848" cy="7619"/>
              <a:chOff x="8996479" y="3508612"/>
              <a:chExt cx="752848" cy="7619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0187A310-7A79-4351-BE16-BB56D07C8F05}"/>
                  </a:ext>
                </a:extLst>
              </p:cNvPr>
              <p:cNvCxnSpPr/>
              <p:nvPr/>
            </p:nvCxnSpPr>
            <p:spPr>
              <a:xfrm>
                <a:off x="8996479" y="3508612"/>
                <a:ext cx="482381" cy="0"/>
              </a:xfrm>
              <a:prstGeom prst="straightConnector1">
                <a:avLst/>
              </a:prstGeom>
              <a:ln w="25400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D6A934A8-E689-4A99-A4EE-6C77AB377F60}"/>
                  </a:ext>
                </a:extLst>
              </p:cNvPr>
              <p:cNvGrpSpPr/>
              <p:nvPr/>
            </p:nvGrpSpPr>
            <p:grpSpPr>
              <a:xfrm>
                <a:off x="9070753" y="3508612"/>
                <a:ext cx="678574" cy="7619"/>
                <a:chOff x="9070753" y="3508612"/>
                <a:chExt cx="678574" cy="7619"/>
              </a:xfrm>
            </p:grpSpPr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1B1CE360-C434-4906-B350-E8ED9CE6C595}"/>
                    </a:ext>
                  </a:extLst>
                </p:cNvPr>
                <p:cNvCxnSpPr/>
                <p:nvPr/>
              </p:nvCxnSpPr>
              <p:spPr>
                <a:xfrm>
                  <a:off x="9070753" y="3510555"/>
                  <a:ext cx="362227" cy="5676"/>
                </a:xfrm>
                <a:prstGeom prst="straightConnector1">
                  <a:avLst/>
                </a:prstGeom>
                <a:ln w="25400"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21419764-ABFA-4E83-9C87-6F557F93FE3B}"/>
                    </a:ext>
                  </a:extLst>
                </p:cNvPr>
                <p:cNvCxnSpPr/>
                <p:nvPr/>
              </p:nvCxnSpPr>
              <p:spPr>
                <a:xfrm>
                  <a:off x="9146791" y="3508612"/>
                  <a:ext cx="602536" cy="0"/>
                </a:xfrm>
                <a:prstGeom prst="straightConnector1">
                  <a:avLst/>
                </a:prstGeom>
                <a:ln w="25400"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/>
                <p:nvPr/>
              </p:nvSpPr>
              <p:spPr>
                <a:xfrm>
                  <a:off x="7130943" y="4128796"/>
                  <a:ext cx="1729058" cy="37555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𝟓𝐦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en-US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GB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0943" y="4128796"/>
                  <a:ext cx="1729058" cy="37555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D55FB69-D004-487A-B406-D1BD44081592}"/>
              </a:ext>
            </a:extLst>
          </p:cNvPr>
          <p:cNvGrpSpPr/>
          <p:nvPr/>
        </p:nvGrpSpPr>
        <p:grpSpPr>
          <a:xfrm>
            <a:off x="8789986" y="4175427"/>
            <a:ext cx="1404743" cy="429279"/>
            <a:chOff x="8759101" y="4266287"/>
            <a:chExt cx="1404743" cy="429279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7C082CB-90CD-4697-83B9-485584A16DD9}"/>
                </a:ext>
              </a:extLst>
            </p:cNvPr>
            <p:cNvCxnSpPr/>
            <p:nvPr/>
          </p:nvCxnSpPr>
          <p:spPr>
            <a:xfrm flipV="1">
              <a:off x="9284968" y="4694473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/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0B289EC-D16B-4850-A3E2-C7E0D1468832}"/>
              </a:ext>
            </a:extLst>
          </p:cNvPr>
          <p:cNvGrpSpPr/>
          <p:nvPr/>
        </p:nvGrpSpPr>
        <p:grpSpPr>
          <a:xfrm>
            <a:off x="5973965" y="4715108"/>
            <a:ext cx="3713339" cy="706608"/>
            <a:chOff x="5973965" y="4715108"/>
            <a:chExt cx="3713339" cy="70660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D35D20C-2EAA-4ED3-BDA9-A45373C3D9D7}"/>
                </a:ext>
              </a:extLst>
            </p:cNvPr>
            <p:cNvGrpSpPr/>
            <p:nvPr/>
          </p:nvGrpSpPr>
          <p:grpSpPr>
            <a:xfrm>
              <a:off x="5973965" y="5212187"/>
              <a:ext cx="3713339" cy="209529"/>
              <a:chOff x="5973965" y="5212187"/>
              <a:chExt cx="3713339" cy="209529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916303D-B2A1-418B-87AC-5D1685CC223E}"/>
                  </a:ext>
                </a:extLst>
              </p:cNvPr>
              <p:cNvCxnSpPr/>
              <p:nvPr/>
            </p:nvCxnSpPr>
            <p:spPr>
              <a:xfrm flipV="1">
                <a:off x="5975943" y="5212187"/>
                <a:ext cx="3711361" cy="1"/>
              </a:xfrm>
              <a:prstGeom prst="straightConnector1">
                <a:avLst/>
              </a:prstGeom>
              <a:ln w="38100">
                <a:solidFill>
                  <a:srgbClr val="008EDC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05BF4FD-3B68-4619-B739-B136B83B2FA9}"/>
                  </a:ext>
                </a:extLst>
              </p:cNvPr>
              <p:cNvSpPr/>
              <p:nvPr/>
            </p:nvSpPr>
            <p:spPr>
              <a:xfrm>
                <a:off x="5973965" y="5243006"/>
                <a:ext cx="3681427" cy="178710"/>
              </a:xfrm>
              <a:prstGeom prst="rect">
                <a:avLst/>
              </a:prstGeom>
              <a:pattFill prst="wdUpDiag">
                <a:fgClr>
                  <a:srgbClr val="008EDC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DAA32B26-2733-4333-ADAF-96A7D5CCC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tretch>
              <a:fillRect/>
            </a:stretch>
          </p:blipFill>
          <p:spPr>
            <a:xfrm>
              <a:off x="6060357" y="4715108"/>
              <a:ext cx="338385" cy="526926"/>
            </a:xfrm>
            <a:prstGeom prst="rect">
              <a:avLst/>
            </a:prstGeom>
          </p:spPr>
        </p:pic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0251E4C4-F49E-4DFF-BE27-B48A871BCE6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9252564" y="4714813"/>
            <a:ext cx="338385" cy="526926"/>
          </a:xfrm>
          <a:prstGeom prst="rect">
            <a:avLst/>
          </a:prstGeom>
        </p:spPr>
      </p:pic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E7C23BA4-9462-42B1-9E2B-858744768308}"/>
              </a:ext>
            </a:extLst>
          </p:cNvPr>
          <p:cNvSpPr txBox="1">
            <a:spLocks/>
          </p:cNvSpPr>
          <p:nvPr/>
        </p:nvSpPr>
        <p:spPr>
          <a:xfrm>
            <a:off x="5354275" y="3433259"/>
            <a:ext cx="343571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2BB152B-5E8E-072B-BB02-4DDCB0CB325F}"/>
              </a:ext>
            </a:extLst>
          </p:cNvPr>
          <p:cNvGrpSpPr/>
          <p:nvPr/>
        </p:nvGrpSpPr>
        <p:grpSpPr>
          <a:xfrm>
            <a:off x="-29497" y="-17868"/>
            <a:ext cx="12177307" cy="3889971"/>
            <a:chOff x="-29497" y="-17868"/>
            <a:chExt cx="12177307" cy="388997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40653F0-4F8C-2AEA-6DAA-1DBD442DDC07}"/>
                </a:ext>
              </a:extLst>
            </p:cNvPr>
            <p:cNvGrpSpPr/>
            <p:nvPr/>
          </p:nvGrpSpPr>
          <p:grpSpPr>
            <a:xfrm>
              <a:off x="-29497" y="-17868"/>
              <a:ext cx="12177307" cy="2321317"/>
              <a:chOff x="-29497" y="-17868"/>
              <a:chExt cx="12177307" cy="2321317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F873450-1E39-26BC-8C0F-E84C165242D6}"/>
                  </a:ext>
                </a:extLst>
              </p:cNvPr>
              <p:cNvSpPr/>
              <p:nvPr/>
            </p:nvSpPr>
            <p:spPr>
              <a:xfrm>
                <a:off x="-29497" y="-17868"/>
                <a:ext cx="5111057" cy="2321317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1B33FB9-CC6E-F48D-1008-F3D38AD29D08}"/>
                  </a:ext>
                </a:extLst>
              </p:cNvPr>
              <p:cNvSpPr/>
              <p:nvPr/>
            </p:nvSpPr>
            <p:spPr>
              <a:xfrm>
                <a:off x="4909457" y="-17868"/>
                <a:ext cx="7238353" cy="118872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669CC86-1378-C9D0-5586-114D318139DC}"/>
                </a:ext>
              </a:extLst>
            </p:cNvPr>
            <p:cNvSpPr/>
            <p:nvPr/>
          </p:nvSpPr>
          <p:spPr>
            <a:xfrm>
              <a:off x="60691" y="2211367"/>
              <a:ext cx="4772697" cy="120592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43C0EA5-6D5C-0E07-3C24-4B76E168424E}"/>
                </a:ext>
              </a:extLst>
            </p:cNvPr>
            <p:cNvSpPr/>
            <p:nvPr/>
          </p:nvSpPr>
          <p:spPr>
            <a:xfrm>
              <a:off x="182535" y="3470944"/>
              <a:ext cx="2853681" cy="4011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3904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6"/>
    </mc:Choice>
    <mc:Fallback xmlns="">
      <p:transition spd="slow" advTm="4166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146481" y="882755"/>
            <a:ext cx="4502445" cy="1042492"/>
          </a:xfrm>
        </p:spPr>
        <p:txBody>
          <a:bodyPr>
            <a:normAutofit fontScale="90000"/>
          </a:bodyPr>
          <a:lstStyle/>
          <a:p>
            <a:r>
              <a:rPr lang="en-GB" sz="3500" dirty="0"/>
              <a:t>Constant Acceleration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CONSTANT ACCELERATION FORMULAE PART 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following letters are used for an object moving in a straight line with constant acceleration: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displacement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initial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acceleration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time taken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  <a:blipFill>
                <a:blip r:embed="rId6"/>
                <a:stretch>
                  <a:fillRect l="-1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6"/>
          <p:cNvSpPr>
            <a:spLocks noGrp="1"/>
          </p:cNvSpPr>
          <p:nvPr>
            <p:ph type="body" idx="13"/>
          </p:nvPr>
        </p:nvSpPr>
        <p:spPr>
          <a:xfrm>
            <a:off x="303783" y="2024174"/>
            <a:ext cx="4529605" cy="600075"/>
          </a:xfrm>
        </p:spPr>
        <p:txBody>
          <a:bodyPr>
            <a:normAutofit/>
          </a:bodyPr>
          <a:lstStyle/>
          <a:p>
            <a:r>
              <a:rPr lang="en-GB" sz="2400" dirty="0"/>
              <a:t>Standard Notation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idx="13"/>
          </p:nvPr>
        </p:nvSpPr>
        <p:spPr>
          <a:xfrm>
            <a:off x="5346416" y="1079635"/>
            <a:ext cx="5590525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7"/>
              <p:cNvSpPr txBox="1">
                <a:spLocks/>
              </p:cNvSpPr>
              <p:nvPr/>
            </p:nvSpPr>
            <p:spPr>
              <a:xfrm>
                <a:off x="5372541" y="1679709"/>
                <a:ext cx="6515676" cy="48410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 penguin is sliding across a frozen lake in a straight line.  His initial speed is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Friction causes him to decelerate at a constant rate of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m:rPr>
                        <m:sty m:val="p"/>
                      </m:rPr>
                      <a:rPr lang="en-US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b="1" dirty="0">
                    <a:solidFill>
                      <a:srgbClr val="0000FF"/>
                    </a:solidFill>
                  </a:rPr>
                  <a:t>Find distance penguin has moved before coming to rest.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Input values in formula:</a:t>
                </a:r>
                <a14:m>
                  <m:oMath xmlns:m="http://schemas.openxmlformats.org/officeDocument/2006/math">
                    <m:r>
                      <a:rPr lang="en-US" sz="2000" b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GB" sz="20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20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0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(−1.5)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</m:oMath>
                </a14:m>
                <a:endParaRPr lang="en-GB" sz="20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541" y="1679709"/>
                <a:ext cx="6515676" cy="4841011"/>
              </a:xfrm>
              <a:prstGeom prst="rect">
                <a:avLst/>
              </a:prstGeom>
              <a:blipFill>
                <a:blip r:embed="rId7"/>
                <a:stretch>
                  <a:fillRect l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b="1" dirty="0">
                    <a:solidFill>
                      <a:srgbClr val="0000FF"/>
                    </a:solidFill>
                  </a:rPr>
                  <a:t>FORMULAE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  <a:endParaRPr lang="en-GB" sz="2000" b="1" i="1" dirty="0">
                  <a:solidFill>
                    <a:srgbClr val="8B8B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num>
                          <m:den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𝒂𝒔</m:t>
                    </m:r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𝒖𝒕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𝒗𝒕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dirty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blipFill>
                <a:blip r:embed="rId8"/>
                <a:stretch>
                  <a:fillRect l="-119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7DEFB693-6DF7-4ACD-9A08-0B3C75D25DB6}"/>
              </a:ext>
            </a:extLst>
          </p:cNvPr>
          <p:cNvGrpSpPr/>
          <p:nvPr/>
        </p:nvGrpSpPr>
        <p:grpSpPr>
          <a:xfrm>
            <a:off x="5975944" y="5326156"/>
            <a:ext cx="3627758" cy="461665"/>
            <a:chOff x="7509634" y="5012748"/>
            <a:chExt cx="3627758" cy="46166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C41B83A-6D8B-41DD-BA2D-DA713C6177C8}"/>
                </a:ext>
              </a:extLst>
            </p:cNvPr>
            <p:cNvGrpSpPr/>
            <p:nvPr/>
          </p:nvGrpSpPr>
          <p:grpSpPr>
            <a:xfrm>
              <a:off x="7509634" y="5289641"/>
              <a:ext cx="3627758" cy="0"/>
              <a:chOff x="7489637" y="4718723"/>
              <a:chExt cx="1956372" cy="0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98972BE-3D9C-41E5-A722-47C12424FBF5}"/>
                  </a:ext>
                </a:extLst>
              </p:cNvPr>
              <p:cNvCxnSpPr/>
              <p:nvPr/>
            </p:nvCxnSpPr>
            <p:spPr>
              <a:xfrm flipH="1">
                <a:off x="7489637" y="4718723"/>
                <a:ext cx="82759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F416F10A-02DE-4068-8B5A-2E29CEE7DC5C}"/>
                  </a:ext>
                </a:extLst>
              </p:cNvPr>
              <p:cNvCxnSpPr/>
              <p:nvPr/>
            </p:nvCxnSpPr>
            <p:spPr>
              <a:xfrm>
                <a:off x="8685291" y="4718723"/>
                <a:ext cx="76071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/>
                <p:nvPr/>
              </p:nvSpPr>
              <p:spPr>
                <a:xfrm>
                  <a:off x="9144697" y="5012748"/>
                  <a:ext cx="481637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GB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697" y="5012748"/>
                  <a:ext cx="481637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6D9A3BC-E506-4271-8F0B-433042E906E9}"/>
              </a:ext>
            </a:extLst>
          </p:cNvPr>
          <p:cNvGrpSpPr/>
          <p:nvPr/>
        </p:nvGrpSpPr>
        <p:grpSpPr>
          <a:xfrm>
            <a:off x="5512305" y="4247069"/>
            <a:ext cx="1404743" cy="377097"/>
            <a:chOff x="5495343" y="4309687"/>
            <a:chExt cx="1404743" cy="377097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ED36564-9368-47E7-9768-039B54957F2C}"/>
                </a:ext>
              </a:extLst>
            </p:cNvPr>
            <p:cNvCxnSpPr/>
            <p:nvPr/>
          </p:nvCxnSpPr>
          <p:spPr>
            <a:xfrm flipV="1">
              <a:off x="6030667" y="4685691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/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=6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1BE8600-0292-45C4-8C78-4B6849D81A63}"/>
              </a:ext>
            </a:extLst>
          </p:cNvPr>
          <p:cNvGrpSpPr/>
          <p:nvPr/>
        </p:nvGrpSpPr>
        <p:grpSpPr>
          <a:xfrm>
            <a:off x="7130943" y="4128796"/>
            <a:ext cx="1729058" cy="449415"/>
            <a:chOff x="7130943" y="4128796"/>
            <a:chExt cx="1729058" cy="44941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F1F902-387A-4923-B788-21A9E930E853}"/>
                </a:ext>
              </a:extLst>
            </p:cNvPr>
            <p:cNvGrpSpPr/>
            <p:nvPr/>
          </p:nvGrpSpPr>
          <p:grpSpPr>
            <a:xfrm>
              <a:off x="7479021" y="4570592"/>
              <a:ext cx="752848" cy="7619"/>
              <a:chOff x="8996479" y="3508612"/>
              <a:chExt cx="752848" cy="7619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0187A310-7A79-4351-BE16-BB56D07C8F05}"/>
                  </a:ext>
                </a:extLst>
              </p:cNvPr>
              <p:cNvCxnSpPr/>
              <p:nvPr/>
            </p:nvCxnSpPr>
            <p:spPr>
              <a:xfrm>
                <a:off x="8996479" y="3508612"/>
                <a:ext cx="482381" cy="0"/>
              </a:xfrm>
              <a:prstGeom prst="straightConnector1">
                <a:avLst/>
              </a:prstGeom>
              <a:ln w="25400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D6A934A8-E689-4A99-A4EE-6C77AB377F60}"/>
                  </a:ext>
                </a:extLst>
              </p:cNvPr>
              <p:cNvGrpSpPr/>
              <p:nvPr/>
            </p:nvGrpSpPr>
            <p:grpSpPr>
              <a:xfrm>
                <a:off x="9070753" y="3508612"/>
                <a:ext cx="678574" cy="7619"/>
                <a:chOff x="9070753" y="3508612"/>
                <a:chExt cx="678574" cy="7619"/>
              </a:xfrm>
            </p:grpSpPr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1B1CE360-C434-4906-B350-E8ED9CE6C595}"/>
                    </a:ext>
                  </a:extLst>
                </p:cNvPr>
                <p:cNvCxnSpPr/>
                <p:nvPr/>
              </p:nvCxnSpPr>
              <p:spPr>
                <a:xfrm>
                  <a:off x="9070753" y="3510555"/>
                  <a:ext cx="362227" cy="5676"/>
                </a:xfrm>
                <a:prstGeom prst="straightConnector1">
                  <a:avLst/>
                </a:prstGeom>
                <a:ln w="25400"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21419764-ABFA-4E83-9C87-6F557F93FE3B}"/>
                    </a:ext>
                  </a:extLst>
                </p:cNvPr>
                <p:cNvCxnSpPr/>
                <p:nvPr/>
              </p:nvCxnSpPr>
              <p:spPr>
                <a:xfrm>
                  <a:off x="9146791" y="3508612"/>
                  <a:ext cx="602536" cy="0"/>
                </a:xfrm>
                <a:prstGeom prst="straightConnector1">
                  <a:avLst/>
                </a:prstGeom>
                <a:ln w="25400"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/>
                <p:nvPr/>
              </p:nvSpPr>
              <p:spPr>
                <a:xfrm>
                  <a:off x="7130943" y="4128796"/>
                  <a:ext cx="1729058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=−1.5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0943" y="4128796"/>
                  <a:ext cx="1729058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D55FB69-D004-487A-B406-D1BD44081592}"/>
              </a:ext>
            </a:extLst>
          </p:cNvPr>
          <p:cNvGrpSpPr/>
          <p:nvPr/>
        </p:nvGrpSpPr>
        <p:grpSpPr>
          <a:xfrm>
            <a:off x="8789986" y="4175427"/>
            <a:ext cx="1404743" cy="429279"/>
            <a:chOff x="8759101" y="4266287"/>
            <a:chExt cx="1404743" cy="429279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7C082CB-90CD-4697-83B9-485584A16DD9}"/>
                </a:ext>
              </a:extLst>
            </p:cNvPr>
            <p:cNvCxnSpPr/>
            <p:nvPr/>
          </p:nvCxnSpPr>
          <p:spPr>
            <a:xfrm flipV="1">
              <a:off x="9284968" y="4694473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/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0B289EC-D16B-4850-A3E2-C7E0D1468832}"/>
              </a:ext>
            </a:extLst>
          </p:cNvPr>
          <p:cNvGrpSpPr/>
          <p:nvPr/>
        </p:nvGrpSpPr>
        <p:grpSpPr>
          <a:xfrm>
            <a:off x="5973965" y="4715108"/>
            <a:ext cx="3713339" cy="706608"/>
            <a:chOff x="5973965" y="4715108"/>
            <a:chExt cx="3713339" cy="70660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D35D20C-2EAA-4ED3-BDA9-A45373C3D9D7}"/>
                </a:ext>
              </a:extLst>
            </p:cNvPr>
            <p:cNvGrpSpPr/>
            <p:nvPr/>
          </p:nvGrpSpPr>
          <p:grpSpPr>
            <a:xfrm>
              <a:off x="5973965" y="5212187"/>
              <a:ext cx="3713339" cy="209529"/>
              <a:chOff x="5973965" y="5212187"/>
              <a:chExt cx="3713339" cy="209529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916303D-B2A1-418B-87AC-5D1685CC223E}"/>
                  </a:ext>
                </a:extLst>
              </p:cNvPr>
              <p:cNvCxnSpPr/>
              <p:nvPr/>
            </p:nvCxnSpPr>
            <p:spPr>
              <a:xfrm flipV="1">
                <a:off x="5975943" y="5212187"/>
                <a:ext cx="3711361" cy="1"/>
              </a:xfrm>
              <a:prstGeom prst="straightConnector1">
                <a:avLst/>
              </a:prstGeom>
              <a:ln w="38100">
                <a:solidFill>
                  <a:srgbClr val="008EDC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05BF4FD-3B68-4619-B739-B136B83B2FA9}"/>
                  </a:ext>
                </a:extLst>
              </p:cNvPr>
              <p:cNvSpPr/>
              <p:nvPr/>
            </p:nvSpPr>
            <p:spPr>
              <a:xfrm>
                <a:off x="5973965" y="5243006"/>
                <a:ext cx="3681427" cy="178710"/>
              </a:xfrm>
              <a:prstGeom prst="rect">
                <a:avLst/>
              </a:prstGeom>
              <a:pattFill prst="wdUpDiag">
                <a:fgClr>
                  <a:srgbClr val="008EDC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DAA32B26-2733-4333-ADAF-96A7D5CCC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tretch>
              <a:fillRect/>
            </a:stretch>
          </p:blipFill>
          <p:spPr>
            <a:xfrm>
              <a:off x="6060357" y="4715108"/>
              <a:ext cx="338385" cy="526926"/>
            </a:xfrm>
            <a:prstGeom prst="rect">
              <a:avLst/>
            </a:prstGeom>
          </p:spPr>
        </p:pic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0251E4C4-F49E-4DFF-BE27-B48A871BCE6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9252564" y="4714813"/>
            <a:ext cx="338385" cy="526926"/>
          </a:xfrm>
          <a:prstGeom prst="rect">
            <a:avLst/>
          </a:prstGeom>
        </p:spPr>
      </p:pic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E7C23BA4-9462-42B1-9E2B-858744768308}"/>
              </a:ext>
            </a:extLst>
          </p:cNvPr>
          <p:cNvSpPr txBox="1">
            <a:spLocks/>
          </p:cNvSpPr>
          <p:nvPr/>
        </p:nvSpPr>
        <p:spPr>
          <a:xfrm>
            <a:off x="5354275" y="3433259"/>
            <a:ext cx="343571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6678FF3-9C0B-4B08-3A1B-BE6BC8DF4CC2}"/>
              </a:ext>
            </a:extLst>
          </p:cNvPr>
          <p:cNvGrpSpPr/>
          <p:nvPr/>
        </p:nvGrpSpPr>
        <p:grpSpPr>
          <a:xfrm>
            <a:off x="-29497" y="-17868"/>
            <a:ext cx="12177307" cy="3889971"/>
            <a:chOff x="-29497" y="-17868"/>
            <a:chExt cx="12177307" cy="388997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2B63836-7982-9A6D-CAB5-E5F6A812C83B}"/>
                </a:ext>
              </a:extLst>
            </p:cNvPr>
            <p:cNvGrpSpPr/>
            <p:nvPr/>
          </p:nvGrpSpPr>
          <p:grpSpPr>
            <a:xfrm>
              <a:off x="-29497" y="-17868"/>
              <a:ext cx="12177307" cy="2321317"/>
              <a:chOff x="-29497" y="-17868"/>
              <a:chExt cx="12177307" cy="2321317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E1E3508-9483-FAFE-3E30-F3B07FA55F44}"/>
                  </a:ext>
                </a:extLst>
              </p:cNvPr>
              <p:cNvSpPr/>
              <p:nvPr/>
            </p:nvSpPr>
            <p:spPr>
              <a:xfrm>
                <a:off x="-29497" y="-17868"/>
                <a:ext cx="5111057" cy="2321317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C4ADF5E-AE6A-A570-5311-B84F4C3BD42C}"/>
                  </a:ext>
                </a:extLst>
              </p:cNvPr>
              <p:cNvSpPr/>
              <p:nvPr/>
            </p:nvSpPr>
            <p:spPr>
              <a:xfrm>
                <a:off x="4909457" y="-17868"/>
                <a:ext cx="7238353" cy="118872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73377A6-9DE6-6EBD-35FE-F6A41A1BEF25}"/>
                </a:ext>
              </a:extLst>
            </p:cNvPr>
            <p:cNvSpPr/>
            <p:nvPr/>
          </p:nvSpPr>
          <p:spPr>
            <a:xfrm>
              <a:off x="60691" y="2211367"/>
              <a:ext cx="4772697" cy="120592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21E1F41-239A-390A-831C-1EF74AF59164}"/>
                </a:ext>
              </a:extLst>
            </p:cNvPr>
            <p:cNvSpPr/>
            <p:nvPr/>
          </p:nvSpPr>
          <p:spPr>
            <a:xfrm>
              <a:off x="182535" y="3470944"/>
              <a:ext cx="2853681" cy="4011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3406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3"/>
    </mc:Choice>
    <mc:Fallback xmlns="">
      <p:transition spd="slow" advTm="4213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146481" y="882755"/>
            <a:ext cx="4502445" cy="1042492"/>
          </a:xfrm>
        </p:spPr>
        <p:txBody>
          <a:bodyPr>
            <a:normAutofit fontScale="90000"/>
          </a:bodyPr>
          <a:lstStyle/>
          <a:p>
            <a:r>
              <a:rPr lang="en-GB" sz="3500" dirty="0"/>
              <a:t>Constant Acceleration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CONSTANT ACCELERATION FORMULAE PART 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following letters are used for an object moving in a straight line with constant acceleration: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displacement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initial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acceleration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time taken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  <a:blipFill>
                <a:blip r:embed="rId6"/>
                <a:stretch>
                  <a:fillRect l="-1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6"/>
          <p:cNvSpPr>
            <a:spLocks noGrp="1"/>
          </p:cNvSpPr>
          <p:nvPr>
            <p:ph type="body" idx="13"/>
          </p:nvPr>
        </p:nvSpPr>
        <p:spPr>
          <a:xfrm>
            <a:off x="303783" y="2024174"/>
            <a:ext cx="4529605" cy="600075"/>
          </a:xfrm>
        </p:spPr>
        <p:txBody>
          <a:bodyPr>
            <a:normAutofit/>
          </a:bodyPr>
          <a:lstStyle/>
          <a:p>
            <a:r>
              <a:rPr lang="en-GB" sz="2400" dirty="0"/>
              <a:t>Standard Notation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idx="13"/>
          </p:nvPr>
        </p:nvSpPr>
        <p:spPr>
          <a:xfrm>
            <a:off x="5346416" y="1079635"/>
            <a:ext cx="5590525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7"/>
              <p:cNvSpPr txBox="1">
                <a:spLocks/>
              </p:cNvSpPr>
              <p:nvPr/>
            </p:nvSpPr>
            <p:spPr>
              <a:xfrm>
                <a:off x="5372541" y="1679709"/>
                <a:ext cx="6515676" cy="48410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 penguin is sliding across a frozen lake in a straight line.  His initial speed is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Friction causes him to decelerate at a constant rate of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m:rPr>
                        <m:sty m:val="p"/>
                      </m:rPr>
                      <a:rPr lang="en-US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b="1" dirty="0">
                    <a:solidFill>
                      <a:srgbClr val="0000FF"/>
                    </a:solidFill>
                  </a:rPr>
                  <a:t>Find distance penguin has moved before coming to rest.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Input values in formula:</a:t>
                </a:r>
                <a14:m>
                  <m:oMath xmlns:m="http://schemas.openxmlformats.org/officeDocument/2006/math">
                    <m:r>
                      <a:rPr lang="en-US" sz="2000" b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GB" sz="20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20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0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(−1.5)</m:t>
                    </m:r>
                    <m:r>
                      <a:rPr lang="en-US" sz="20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541" y="1679709"/>
                <a:ext cx="6515676" cy="4841011"/>
              </a:xfrm>
              <a:prstGeom prst="rect">
                <a:avLst/>
              </a:prstGeom>
              <a:blipFill>
                <a:blip r:embed="rId7"/>
                <a:stretch>
                  <a:fillRect l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b="1" dirty="0">
                    <a:solidFill>
                      <a:srgbClr val="0000FF"/>
                    </a:solidFill>
                  </a:rPr>
                  <a:t>FORMULAE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  <a:endParaRPr lang="en-GB" sz="2000" b="1" i="1" dirty="0">
                  <a:solidFill>
                    <a:srgbClr val="8B8B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num>
                          <m:den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𝒂𝒔</m:t>
                    </m:r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𝒖𝒕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𝒗𝒕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dirty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blipFill>
                <a:blip r:embed="rId8"/>
                <a:stretch>
                  <a:fillRect l="-119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7DEFB693-6DF7-4ACD-9A08-0B3C75D25DB6}"/>
              </a:ext>
            </a:extLst>
          </p:cNvPr>
          <p:cNvGrpSpPr/>
          <p:nvPr/>
        </p:nvGrpSpPr>
        <p:grpSpPr>
          <a:xfrm>
            <a:off x="5975944" y="5326156"/>
            <a:ext cx="3627758" cy="461665"/>
            <a:chOff x="7509634" y="5012748"/>
            <a:chExt cx="3627758" cy="46166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C41B83A-6D8B-41DD-BA2D-DA713C6177C8}"/>
                </a:ext>
              </a:extLst>
            </p:cNvPr>
            <p:cNvGrpSpPr/>
            <p:nvPr/>
          </p:nvGrpSpPr>
          <p:grpSpPr>
            <a:xfrm>
              <a:off x="7509634" y="5289641"/>
              <a:ext cx="3627758" cy="0"/>
              <a:chOff x="7489637" y="4718723"/>
              <a:chExt cx="1956372" cy="0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98972BE-3D9C-41E5-A722-47C12424FBF5}"/>
                  </a:ext>
                </a:extLst>
              </p:cNvPr>
              <p:cNvCxnSpPr/>
              <p:nvPr/>
            </p:nvCxnSpPr>
            <p:spPr>
              <a:xfrm flipH="1">
                <a:off x="7489637" y="4718723"/>
                <a:ext cx="82759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F416F10A-02DE-4068-8B5A-2E29CEE7DC5C}"/>
                  </a:ext>
                </a:extLst>
              </p:cNvPr>
              <p:cNvCxnSpPr/>
              <p:nvPr/>
            </p:nvCxnSpPr>
            <p:spPr>
              <a:xfrm>
                <a:off x="8685291" y="4718723"/>
                <a:ext cx="76071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/>
                <p:nvPr/>
              </p:nvSpPr>
              <p:spPr>
                <a:xfrm>
                  <a:off x="9144697" y="5012748"/>
                  <a:ext cx="481637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GB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697" y="5012748"/>
                  <a:ext cx="481637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6D9A3BC-E506-4271-8F0B-433042E906E9}"/>
              </a:ext>
            </a:extLst>
          </p:cNvPr>
          <p:cNvGrpSpPr/>
          <p:nvPr/>
        </p:nvGrpSpPr>
        <p:grpSpPr>
          <a:xfrm>
            <a:off x="5512305" y="4247069"/>
            <a:ext cx="1404743" cy="377097"/>
            <a:chOff x="5495343" y="4309687"/>
            <a:chExt cx="1404743" cy="377097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ED36564-9368-47E7-9768-039B54957F2C}"/>
                </a:ext>
              </a:extLst>
            </p:cNvPr>
            <p:cNvCxnSpPr/>
            <p:nvPr/>
          </p:nvCxnSpPr>
          <p:spPr>
            <a:xfrm flipV="1">
              <a:off x="6030667" y="4685691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/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=6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1BE8600-0292-45C4-8C78-4B6849D81A63}"/>
              </a:ext>
            </a:extLst>
          </p:cNvPr>
          <p:cNvGrpSpPr/>
          <p:nvPr/>
        </p:nvGrpSpPr>
        <p:grpSpPr>
          <a:xfrm>
            <a:off x="7130943" y="4128796"/>
            <a:ext cx="1729058" cy="449415"/>
            <a:chOff x="7130943" y="4128796"/>
            <a:chExt cx="1729058" cy="44941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F1F902-387A-4923-B788-21A9E930E853}"/>
                </a:ext>
              </a:extLst>
            </p:cNvPr>
            <p:cNvGrpSpPr/>
            <p:nvPr/>
          </p:nvGrpSpPr>
          <p:grpSpPr>
            <a:xfrm>
              <a:off x="7479021" y="4570592"/>
              <a:ext cx="752848" cy="7619"/>
              <a:chOff x="8996479" y="3508612"/>
              <a:chExt cx="752848" cy="7619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0187A310-7A79-4351-BE16-BB56D07C8F05}"/>
                  </a:ext>
                </a:extLst>
              </p:cNvPr>
              <p:cNvCxnSpPr/>
              <p:nvPr/>
            </p:nvCxnSpPr>
            <p:spPr>
              <a:xfrm>
                <a:off x="8996479" y="3508612"/>
                <a:ext cx="482381" cy="0"/>
              </a:xfrm>
              <a:prstGeom prst="straightConnector1">
                <a:avLst/>
              </a:prstGeom>
              <a:ln w="25400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D6A934A8-E689-4A99-A4EE-6C77AB377F60}"/>
                  </a:ext>
                </a:extLst>
              </p:cNvPr>
              <p:cNvGrpSpPr/>
              <p:nvPr/>
            </p:nvGrpSpPr>
            <p:grpSpPr>
              <a:xfrm>
                <a:off x="9070753" y="3508612"/>
                <a:ext cx="678574" cy="7619"/>
                <a:chOff x="9070753" y="3508612"/>
                <a:chExt cx="678574" cy="7619"/>
              </a:xfrm>
            </p:grpSpPr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1B1CE360-C434-4906-B350-E8ED9CE6C595}"/>
                    </a:ext>
                  </a:extLst>
                </p:cNvPr>
                <p:cNvCxnSpPr/>
                <p:nvPr/>
              </p:nvCxnSpPr>
              <p:spPr>
                <a:xfrm>
                  <a:off x="9070753" y="3510555"/>
                  <a:ext cx="362227" cy="5676"/>
                </a:xfrm>
                <a:prstGeom prst="straightConnector1">
                  <a:avLst/>
                </a:prstGeom>
                <a:ln w="25400"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21419764-ABFA-4E83-9C87-6F557F93FE3B}"/>
                    </a:ext>
                  </a:extLst>
                </p:cNvPr>
                <p:cNvCxnSpPr/>
                <p:nvPr/>
              </p:nvCxnSpPr>
              <p:spPr>
                <a:xfrm>
                  <a:off x="9146791" y="3508612"/>
                  <a:ext cx="602536" cy="0"/>
                </a:xfrm>
                <a:prstGeom prst="straightConnector1">
                  <a:avLst/>
                </a:prstGeom>
                <a:ln w="25400"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/>
                <p:nvPr/>
              </p:nvSpPr>
              <p:spPr>
                <a:xfrm>
                  <a:off x="7130943" y="4128796"/>
                  <a:ext cx="1729058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=−1.5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0943" y="4128796"/>
                  <a:ext cx="1729058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D55FB69-D004-487A-B406-D1BD44081592}"/>
              </a:ext>
            </a:extLst>
          </p:cNvPr>
          <p:cNvGrpSpPr/>
          <p:nvPr/>
        </p:nvGrpSpPr>
        <p:grpSpPr>
          <a:xfrm>
            <a:off x="8789986" y="4175427"/>
            <a:ext cx="1404743" cy="429279"/>
            <a:chOff x="8759101" y="4266287"/>
            <a:chExt cx="1404743" cy="429279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7C082CB-90CD-4697-83B9-485584A16DD9}"/>
                </a:ext>
              </a:extLst>
            </p:cNvPr>
            <p:cNvCxnSpPr/>
            <p:nvPr/>
          </p:nvCxnSpPr>
          <p:spPr>
            <a:xfrm flipV="1">
              <a:off x="9284968" y="4694473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/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0B289EC-D16B-4850-A3E2-C7E0D1468832}"/>
              </a:ext>
            </a:extLst>
          </p:cNvPr>
          <p:cNvGrpSpPr/>
          <p:nvPr/>
        </p:nvGrpSpPr>
        <p:grpSpPr>
          <a:xfrm>
            <a:off x="5973965" y="4715108"/>
            <a:ext cx="3713339" cy="706608"/>
            <a:chOff x="5973965" y="4715108"/>
            <a:chExt cx="3713339" cy="70660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D35D20C-2EAA-4ED3-BDA9-A45373C3D9D7}"/>
                </a:ext>
              </a:extLst>
            </p:cNvPr>
            <p:cNvGrpSpPr/>
            <p:nvPr/>
          </p:nvGrpSpPr>
          <p:grpSpPr>
            <a:xfrm>
              <a:off x="5973965" y="5212187"/>
              <a:ext cx="3713339" cy="209529"/>
              <a:chOff x="5973965" y="5212187"/>
              <a:chExt cx="3713339" cy="209529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916303D-B2A1-418B-87AC-5D1685CC223E}"/>
                  </a:ext>
                </a:extLst>
              </p:cNvPr>
              <p:cNvCxnSpPr/>
              <p:nvPr/>
            </p:nvCxnSpPr>
            <p:spPr>
              <a:xfrm flipV="1">
                <a:off x="5975943" y="5212187"/>
                <a:ext cx="3711361" cy="1"/>
              </a:xfrm>
              <a:prstGeom prst="straightConnector1">
                <a:avLst/>
              </a:prstGeom>
              <a:ln w="38100">
                <a:solidFill>
                  <a:srgbClr val="008EDC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05BF4FD-3B68-4619-B739-B136B83B2FA9}"/>
                  </a:ext>
                </a:extLst>
              </p:cNvPr>
              <p:cNvSpPr/>
              <p:nvPr/>
            </p:nvSpPr>
            <p:spPr>
              <a:xfrm>
                <a:off x="5973965" y="5243006"/>
                <a:ext cx="3681427" cy="178710"/>
              </a:xfrm>
              <a:prstGeom prst="rect">
                <a:avLst/>
              </a:prstGeom>
              <a:pattFill prst="wdUpDiag">
                <a:fgClr>
                  <a:srgbClr val="008EDC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DAA32B26-2733-4333-ADAF-96A7D5CCC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tretch>
              <a:fillRect/>
            </a:stretch>
          </p:blipFill>
          <p:spPr>
            <a:xfrm>
              <a:off x="6060357" y="4715108"/>
              <a:ext cx="338385" cy="526926"/>
            </a:xfrm>
            <a:prstGeom prst="rect">
              <a:avLst/>
            </a:prstGeom>
          </p:spPr>
        </p:pic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0251E4C4-F49E-4DFF-BE27-B48A871BCE6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9252564" y="4714813"/>
            <a:ext cx="338385" cy="526926"/>
          </a:xfrm>
          <a:prstGeom prst="rect">
            <a:avLst/>
          </a:prstGeom>
        </p:spPr>
      </p:pic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E7C23BA4-9462-42B1-9E2B-858744768308}"/>
              </a:ext>
            </a:extLst>
          </p:cNvPr>
          <p:cNvSpPr txBox="1">
            <a:spLocks/>
          </p:cNvSpPr>
          <p:nvPr/>
        </p:nvSpPr>
        <p:spPr>
          <a:xfrm>
            <a:off x="5354275" y="3433259"/>
            <a:ext cx="343571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AF76567-9B5B-CBF0-54E2-5C94EC5EB02C}"/>
              </a:ext>
            </a:extLst>
          </p:cNvPr>
          <p:cNvGrpSpPr/>
          <p:nvPr/>
        </p:nvGrpSpPr>
        <p:grpSpPr>
          <a:xfrm>
            <a:off x="-29497" y="-17868"/>
            <a:ext cx="12177307" cy="3889971"/>
            <a:chOff x="-29497" y="-17868"/>
            <a:chExt cx="12177307" cy="388997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4EE1A2F-A379-2E60-EA04-08BE9899456B}"/>
                </a:ext>
              </a:extLst>
            </p:cNvPr>
            <p:cNvGrpSpPr/>
            <p:nvPr/>
          </p:nvGrpSpPr>
          <p:grpSpPr>
            <a:xfrm>
              <a:off x="-29497" y="-17868"/>
              <a:ext cx="12177307" cy="2321317"/>
              <a:chOff x="-29497" y="-17868"/>
              <a:chExt cx="12177307" cy="2321317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6BB5117-31B1-DF5C-20CB-24BA7F81DDA1}"/>
                  </a:ext>
                </a:extLst>
              </p:cNvPr>
              <p:cNvSpPr/>
              <p:nvPr/>
            </p:nvSpPr>
            <p:spPr>
              <a:xfrm>
                <a:off x="-29497" y="-17868"/>
                <a:ext cx="5111057" cy="2321317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36A4CB9-CEDA-5A53-3F6F-C2B1EBA9EC0C}"/>
                  </a:ext>
                </a:extLst>
              </p:cNvPr>
              <p:cNvSpPr/>
              <p:nvPr/>
            </p:nvSpPr>
            <p:spPr>
              <a:xfrm>
                <a:off x="4909457" y="-17868"/>
                <a:ext cx="7238353" cy="118872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153DACF-5E26-6333-08EA-F61A3635AB66}"/>
                </a:ext>
              </a:extLst>
            </p:cNvPr>
            <p:cNvSpPr/>
            <p:nvPr/>
          </p:nvSpPr>
          <p:spPr>
            <a:xfrm>
              <a:off x="60691" y="2211367"/>
              <a:ext cx="4772697" cy="120592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24465CE-F16F-0AB4-97B9-49AC7ED9C734}"/>
                </a:ext>
              </a:extLst>
            </p:cNvPr>
            <p:cNvSpPr/>
            <p:nvPr/>
          </p:nvSpPr>
          <p:spPr>
            <a:xfrm>
              <a:off x="182535" y="3470944"/>
              <a:ext cx="2853681" cy="4011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0864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0"/>
    </mc:Choice>
    <mc:Fallback xmlns="">
      <p:transition spd="slow" advTm="131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146481" y="882755"/>
            <a:ext cx="4502445" cy="1042492"/>
          </a:xfrm>
        </p:spPr>
        <p:txBody>
          <a:bodyPr>
            <a:normAutofit fontScale="90000"/>
          </a:bodyPr>
          <a:lstStyle/>
          <a:p>
            <a:r>
              <a:rPr lang="en-GB" sz="3500" dirty="0"/>
              <a:t>Constant Acceleration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CONSTANT ACCELERATION FORMULAE PART 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following letters are used for an object moving in a straight line with constant acceleration: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displacement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initial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acceleration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time taken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  <a:blipFill>
                <a:blip r:embed="rId6"/>
                <a:stretch>
                  <a:fillRect l="-1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6"/>
          <p:cNvSpPr>
            <a:spLocks noGrp="1"/>
          </p:cNvSpPr>
          <p:nvPr>
            <p:ph type="body" idx="13"/>
          </p:nvPr>
        </p:nvSpPr>
        <p:spPr>
          <a:xfrm>
            <a:off x="303783" y="2024174"/>
            <a:ext cx="4529605" cy="600075"/>
          </a:xfrm>
        </p:spPr>
        <p:txBody>
          <a:bodyPr>
            <a:normAutofit/>
          </a:bodyPr>
          <a:lstStyle/>
          <a:p>
            <a:r>
              <a:rPr lang="en-GB" sz="2400" dirty="0"/>
              <a:t>Standard Notation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idx="13"/>
          </p:nvPr>
        </p:nvSpPr>
        <p:spPr>
          <a:xfrm>
            <a:off x="5346416" y="1079635"/>
            <a:ext cx="5590525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7"/>
              <p:cNvSpPr txBox="1">
                <a:spLocks/>
              </p:cNvSpPr>
              <p:nvPr/>
            </p:nvSpPr>
            <p:spPr>
              <a:xfrm>
                <a:off x="5372541" y="1679709"/>
                <a:ext cx="6515676" cy="51782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 penguin is sliding across a frozen lake in a straight line.  His initial speed is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Friction causes him to decelerate at a constant rate of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m:rPr>
                        <m:sty m:val="p"/>
                      </m:rPr>
                      <a:rPr lang="en-US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b="1" dirty="0">
                    <a:solidFill>
                      <a:srgbClr val="0000FF"/>
                    </a:solidFill>
                  </a:rPr>
                  <a:t>Find distance penguin has moved before coming to rest.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Input values in formula: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20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6−3</m:t>
                    </m:r>
                    <m:r>
                      <a:rPr lang="en-US" sz="20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Solving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gives: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0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541" y="1679709"/>
                <a:ext cx="6515676" cy="5178291"/>
              </a:xfrm>
              <a:prstGeom prst="rect">
                <a:avLst/>
              </a:prstGeom>
              <a:blipFill>
                <a:blip r:embed="rId7"/>
                <a:stretch>
                  <a:fillRect l="-935" b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b="1" dirty="0">
                    <a:solidFill>
                      <a:srgbClr val="0000FF"/>
                    </a:solidFill>
                  </a:rPr>
                  <a:t>FORMULAE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  <a:endParaRPr lang="en-GB" sz="2000" b="1" i="1" dirty="0">
                  <a:solidFill>
                    <a:srgbClr val="8B8B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num>
                          <m:den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𝒂𝒔</m:t>
                    </m:r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𝒖𝒕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𝒗𝒕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dirty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blipFill>
                <a:blip r:embed="rId8"/>
                <a:stretch>
                  <a:fillRect l="-119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7DEFB693-6DF7-4ACD-9A08-0B3C75D25DB6}"/>
              </a:ext>
            </a:extLst>
          </p:cNvPr>
          <p:cNvGrpSpPr/>
          <p:nvPr/>
        </p:nvGrpSpPr>
        <p:grpSpPr>
          <a:xfrm>
            <a:off x="5975944" y="5326156"/>
            <a:ext cx="3627758" cy="461665"/>
            <a:chOff x="7509634" y="5012748"/>
            <a:chExt cx="3627758" cy="46166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C41B83A-6D8B-41DD-BA2D-DA713C6177C8}"/>
                </a:ext>
              </a:extLst>
            </p:cNvPr>
            <p:cNvGrpSpPr/>
            <p:nvPr/>
          </p:nvGrpSpPr>
          <p:grpSpPr>
            <a:xfrm>
              <a:off x="7509634" y="5289641"/>
              <a:ext cx="3627758" cy="0"/>
              <a:chOff x="7489637" y="4718723"/>
              <a:chExt cx="1956372" cy="0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98972BE-3D9C-41E5-A722-47C12424FBF5}"/>
                  </a:ext>
                </a:extLst>
              </p:cNvPr>
              <p:cNvCxnSpPr/>
              <p:nvPr/>
            </p:nvCxnSpPr>
            <p:spPr>
              <a:xfrm flipH="1">
                <a:off x="7489637" y="4718723"/>
                <a:ext cx="82759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F416F10A-02DE-4068-8B5A-2E29CEE7DC5C}"/>
                  </a:ext>
                </a:extLst>
              </p:cNvPr>
              <p:cNvCxnSpPr/>
              <p:nvPr/>
            </p:nvCxnSpPr>
            <p:spPr>
              <a:xfrm>
                <a:off x="8685291" y="4718723"/>
                <a:ext cx="76071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/>
                <p:nvPr/>
              </p:nvSpPr>
              <p:spPr>
                <a:xfrm>
                  <a:off x="9144697" y="5012748"/>
                  <a:ext cx="481637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GB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697" y="5012748"/>
                  <a:ext cx="481637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6D9A3BC-E506-4271-8F0B-433042E906E9}"/>
              </a:ext>
            </a:extLst>
          </p:cNvPr>
          <p:cNvGrpSpPr/>
          <p:nvPr/>
        </p:nvGrpSpPr>
        <p:grpSpPr>
          <a:xfrm>
            <a:off x="5512305" y="4247069"/>
            <a:ext cx="1404743" cy="377097"/>
            <a:chOff x="5495343" y="4309687"/>
            <a:chExt cx="1404743" cy="377097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ED36564-9368-47E7-9768-039B54957F2C}"/>
                </a:ext>
              </a:extLst>
            </p:cNvPr>
            <p:cNvCxnSpPr/>
            <p:nvPr/>
          </p:nvCxnSpPr>
          <p:spPr>
            <a:xfrm flipV="1">
              <a:off x="6030667" y="4685691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/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=6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1BE8600-0292-45C4-8C78-4B6849D81A63}"/>
              </a:ext>
            </a:extLst>
          </p:cNvPr>
          <p:cNvGrpSpPr/>
          <p:nvPr/>
        </p:nvGrpSpPr>
        <p:grpSpPr>
          <a:xfrm>
            <a:off x="7130943" y="4128796"/>
            <a:ext cx="1729058" cy="449415"/>
            <a:chOff x="7130943" y="4128796"/>
            <a:chExt cx="1729058" cy="44941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F1F902-387A-4923-B788-21A9E930E853}"/>
                </a:ext>
              </a:extLst>
            </p:cNvPr>
            <p:cNvGrpSpPr/>
            <p:nvPr/>
          </p:nvGrpSpPr>
          <p:grpSpPr>
            <a:xfrm>
              <a:off x="7479021" y="4570592"/>
              <a:ext cx="752848" cy="7619"/>
              <a:chOff x="8996479" y="3508612"/>
              <a:chExt cx="752848" cy="7619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0187A310-7A79-4351-BE16-BB56D07C8F05}"/>
                  </a:ext>
                </a:extLst>
              </p:cNvPr>
              <p:cNvCxnSpPr/>
              <p:nvPr/>
            </p:nvCxnSpPr>
            <p:spPr>
              <a:xfrm>
                <a:off x="8996479" y="3508612"/>
                <a:ext cx="482381" cy="0"/>
              </a:xfrm>
              <a:prstGeom prst="straightConnector1">
                <a:avLst/>
              </a:prstGeom>
              <a:ln w="25400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D6A934A8-E689-4A99-A4EE-6C77AB377F60}"/>
                  </a:ext>
                </a:extLst>
              </p:cNvPr>
              <p:cNvGrpSpPr/>
              <p:nvPr/>
            </p:nvGrpSpPr>
            <p:grpSpPr>
              <a:xfrm>
                <a:off x="9070753" y="3508612"/>
                <a:ext cx="678574" cy="7619"/>
                <a:chOff x="9070753" y="3508612"/>
                <a:chExt cx="678574" cy="7619"/>
              </a:xfrm>
            </p:grpSpPr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1B1CE360-C434-4906-B350-E8ED9CE6C595}"/>
                    </a:ext>
                  </a:extLst>
                </p:cNvPr>
                <p:cNvCxnSpPr/>
                <p:nvPr/>
              </p:nvCxnSpPr>
              <p:spPr>
                <a:xfrm>
                  <a:off x="9070753" y="3510555"/>
                  <a:ext cx="362227" cy="5676"/>
                </a:xfrm>
                <a:prstGeom prst="straightConnector1">
                  <a:avLst/>
                </a:prstGeom>
                <a:ln w="25400"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21419764-ABFA-4E83-9C87-6F557F93FE3B}"/>
                    </a:ext>
                  </a:extLst>
                </p:cNvPr>
                <p:cNvCxnSpPr/>
                <p:nvPr/>
              </p:nvCxnSpPr>
              <p:spPr>
                <a:xfrm>
                  <a:off x="9146791" y="3508612"/>
                  <a:ext cx="602536" cy="0"/>
                </a:xfrm>
                <a:prstGeom prst="straightConnector1">
                  <a:avLst/>
                </a:prstGeom>
                <a:ln w="25400"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/>
                <p:nvPr/>
              </p:nvSpPr>
              <p:spPr>
                <a:xfrm>
                  <a:off x="7130943" y="4128796"/>
                  <a:ext cx="1729058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=−1.5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0943" y="4128796"/>
                  <a:ext cx="1729058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D55FB69-D004-487A-B406-D1BD44081592}"/>
              </a:ext>
            </a:extLst>
          </p:cNvPr>
          <p:cNvGrpSpPr/>
          <p:nvPr/>
        </p:nvGrpSpPr>
        <p:grpSpPr>
          <a:xfrm>
            <a:off x="8789986" y="4175427"/>
            <a:ext cx="1404743" cy="429279"/>
            <a:chOff x="8759101" y="4266287"/>
            <a:chExt cx="1404743" cy="429279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7C082CB-90CD-4697-83B9-485584A16DD9}"/>
                </a:ext>
              </a:extLst>
            </p:cNvPr>
            <p:cNvCxnSpPr/>
            <p:nvPr/>
          </p:nvCxnSpPr>
          <p:spPr>
            <a:xfrm flipV="1">
              <a:off x="9284968" y="4694473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/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0B289EC-D16B-4850-A3E2-C7E0D1468832}"/>
              </a:ext>
            </a:extLst>
          </p:cNvPr>
          <p:cNvGrpSpPr/>
          <p:nvPr/>
        </p:nvGrpSpPr>
        <p:grpSpPr>
          <a:xfrm>
            <a:off x="5973965" y="4715108"/>
            <a:ext cx="3713339" cy="706608"/>
            <a:chOff x="5973965" y="4715108"/>
            <a:chExt cx="3713339" cy="70660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D35D20C-2EAA-4ED3-BDA9-A45373C3D9D7}"/>
                </a:ext>
              </a:extLst>
            </p:cNvPr>
            <p:cNvGrpSpPr/>
            <p:nvPr/>
          </p:nvGrpSpPr>
          <p:grpSpPr>
            <a:xfrm>
              <a:off x="5973965" y="5212187"/>
              <a:ext cx="3713339" cy="209529"/>
              <a:chOff x="5973965" y="5212187"/>
              <a:chExt cx="3713339" cy="209529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916303D-B2A1-418B-87AC-5D1685CC223E}"/>
                  </a:ext>
                </a:extLst>
              </p:cNvPr>
              <p:cNvCxnSpPr/>
              <p:nvPr/>
            </p:nvCxnSpPr>
            <p:spPr>
              <a:xfrm flipV="1">
                <a:off x="5975943" y="5212187"/>
                <a:ext cx="3711361" cy="1"/>
              </a:xfrm>
              <a:prstGeom prst="straightConnector1">
                <a:avLst/>
              </a:prstGeom>
              <a:ln w="38100">
                <a:solidFill>
                  <a:srgbClr val="008EDC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05BF4FD-3B68-4619-B739-B136B83B2FA9}"/>
                  </a:ext>
                </a:extLst>
              </p:cNvPr>
              <p:cNvSpPr/>
              <p:nvPr/>
            </p:nvSpPr>
            <p:spPr>
              <a:xfrm>
                <a:off x="5973965" y="5243006"/>
                <a:ext cx="3681427" cy="178710"/>
              </a:xfrm>
              <a:prstGeom prst="rect">
                <a:avLst/>
              </a:prstGeom>
              <a:pattFill prst="wdUpDiag">
                <a:fgClr>
                  <a:srgbClr val="008EDC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DAA32B26-2733-4333-ADAF-96A7D5CCC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tretch>
              <a:fillRect/>
            </a:stretch>
          </p:blipFill>
          <p:spPr>
            <a:xfrm>
              <a:off x="6060357" y="4715108"/>
              <a:ext cx="338385" cy="526926"/>
            </a:xfrm>
            <a:prstGeom prst="rect">
              <a:avLst/>
            </a:prstGeom>
          </p:spPr>
        </p:pic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0251E4C4-F49E-4DFF-BE27-B48A871BCE6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9252564" y="4714813"/>
            <a:ext cx="338385" cy="526926"/>
          </a:xfrm>
          <a:prstGeom prst="rect">
            <a:avLst/>
          </a:prstGeom>
        </p:spPr>
      </p:pic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E7C23BA4-9462-42B1-9E2B-858744768308}"/>
              </a:ext>
            </a:extLst>
          </p:cNvPr>
          <p:cNvSpPr txBox="1">
            <a:spLocks/>
          </p:cNvSpPr>
          <p:nvPr/>
        </p:nvSpPr>
        <p:spPr>
          <a:xfrm>
            <a:off x="5354275" y="3433259"/>
            <a:ext cx="343571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1C9108-AE5A-21A1-9EAB-69E943BCE5A2}"/>
              </a:ext>
            </a:extLst>
          </p:cNvPr>
          <p:cNvGrpSpPr/>
          <p:nvPr/>
        </p:nvGrpSpPr>
        <p:grpSpPr>
          <a:xfrm>
            <a:off x="-29497" y="-17868"/>
            <a:ext cx="12177307" cy="3889971"/>
            <a:chOff x="-29497" y="-17868"/>
            <a:chExt cx="12177307" cy="388997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9592C52-85E9-C6FD-0138-E0FE765A1637}"/>
                </a:ext>
              </a:extLst>
            </p:cNvPr>
            <p:cNvGrpSpPr/>
            <p:nvPr/>
          </p:nvGrpSpPr>
          <p:grpSpPr>
            <a:xfrm>
              <a:off x="-29497" y="-17868"/>
              <a:ext cx="12177307" cy="2321317"/>
              <a:chOff x="-29497" y="-17868"/>
              <a:chExt cx="12177307" cy="2321317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D558393-FF61-9AB8-035A-E5EC0C99D2FF}"/>
                  </a:ext>
                </a:extLst>
              </p:cNvPr>
              <p:cNvSpPr/>
              <p:nvPr/>
            </p:nvSpPr>
            <p:spPr>
              <a:xfrm>
                <a:off x="-29497" y="-17868"/>
                <a:ext cx="5111057" cy="2321317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1BCA0AD-DDE5-17E4-E453-A7FD37B0DE2F}"/>
                  </a:ext>
                </a:extLst>
              </p:cNvPr>
              <p:cNvSpPr/>
              <p:nvPr/>
            </p:nvSpPr>
            <p:spPr>
              <a:xfrm>
                <a:off x="4909457" y="-17868"/>
                <a:ext cx="7238353" cy="118872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2E6707F-4EC5-3504-EAEB-815A447A9A38}"/>
                </a:ext>
              </a:extLst>
            </p:cNvPr>
            <p:cNvSpPr/>
            <p:nvPr/>
          </p:nvSpPr>
          <p:spPr>
            <a:xfrm>
              <a:off x="60691" y="2211367"/>
              <a:ext cx="4772697" cy="120592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2D84EE2-536F-6AD2-D6F7-AA26B87E2904}"/>
                </a:ext>
              </a:extLst>
            </p:cNvPr>
            <p:cNvSpPr/>
            <p:nvPr/>
          </p:nvSpPr>
          <p:spPr>
            <a:xfrm>
              <a:off x="182535" y="3470944"/>
              <a:ext cx="2853681" cy="4011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0054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23"/>
    </mc:Choice>
    <mc:Fallback xmlns="">
      <p:transition spd="slow" advTm="8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146481" y="882755"/>
            <a:ext cx="4502445" cy="1042492"/>
          </a:xfrm>
        </p:spPr>
        <p:txBody>
          <a:bodyPr>
            <a:normAutofit fontScale="90000"/>
          </a:bodyPr>
          <a:lstStyle/>
          <a:p>
            <a:r>
              <a:rPr lang="en-GB" sz="3500" dirty="0"/>
              <a:t>Constant Acceleration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CONSTANT ACCELERATION FORMULAE PART 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following letters are used for an object moving in a straight line with constant acceleration: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displacement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initial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acceleration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time taken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  <a:blipFill>
                <a:blip r:embed="rId6"/>
                <a:stretch>
                  <a:fillRect l="-1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6"/>
          <p:cNvSpPr>
            <a:spLocks noGrp="1"/>
          </p:cNvSpPr>
          <p:nvPr>
            <p:ph type="body" idx="13"/>
          </p:nvPr>
        </p:nvSpPr>
        <p:spPr>
          <a:xfrm>
            <a:off x="303783" y="2024174"/>
            <a:ext cx="4529605" cy="600075"/>
          </a:xfrm>
        </p:spPr>
        <p:txBody>
          <a:bodyPr>
            <a:normAutofit/>
          </a:bodyPr>
          <a:lstStyle/>
          <a:p>
            <a:r>
              <a:rPr lang="en-GB" sz="2400" dirty="0"/>
              <a:t>Standard Notation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idx="13"/>
          </p:nvPr>
        </p:nvSpPr>
        <p:spPr>
          <a:xfrm>
            <a:off x="5346416" y="1079635"/>
            <a:ext cx="5590525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7"/>
              <p:cNvSpPr txBox="1">
                <a:spLocks/>
              </p:cNvSpPr>
              <p:nvPr/>
            </p:nvSpPr>
            <p:spPr>
              <a:xfrm>
                <a:off x="5372541" y="1679709"/>
                <a:ext cx="6515676" cy="51782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 penguin is sliding across a frozen lake in a straight line.  His initial speed is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Friction causes him to decelerate at a constant rate of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m:rPr>
                        <m:sty m:val="p"/>
                      </m:rPr>
                      <a:rPr lang="en-US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b="1" dirty="0">
                    <a:solidFill>
                      <a:srgbClr val="0000FF"/>
                    </a:solidFill>
                  </a:rPr>
                  <a:t>Find distance penguin has moved before coming to rest.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Input values in formula: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𝟑𝟔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Solving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gives: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𝐦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541" y="1679709"/>
                <a:ext cx="6515676" cy="5178291"/>
              </a:xfrm>
              <a:prstGeom prst="rect">
                <a:avLst/>
              </a:prstGeom>
              <a:blipFill>
                <a:blip r:embed="rId7"/>
                <a:stretch>
                  <a:fillRect l="-935" b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b="1" dirty="0">
                    <a:solidFill>
                      <a:srgbClr val="0000FF"/>
                    </a:solidFill>
                  </a:rPr>
                  <a:t>FORMULAE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  <a:endParaRPr lang="en-GB" sz="2000" b="1" i="1" dirty="0">
                  <a:solidFill>
                    <a:srgbClr val="8B8B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num>
                          <m:den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𝒂𝒔</m:t>
                    </m:r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𝒖𝒕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𝒗𝒕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dirty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blipFill>
                <a:blip r:embed="rId8"/>
                <a:stretch>
                  <a:fillRect l="-119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7DEFB693-6DF7-4ACD-9A08-0B3C75D25DB6}"/>
              </a:ext>
            </a:extLst>
          </p:cNvPr>
          <p:cNvGrpSpPr/>
          <p:nvPr/>
        </p:nvGrpSpPr>
        <p:grpSpPr>
          <a:xfrm>
            <a:off x="5975944" y="5326156"/>
            <a:ext cx="3627758" cy="461665"/>
            <a:chOff x="7509634" y="5012748"/>
            <a:chExt cx="3627758" cy="46166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C41B83A-6D8B-41DD-BA2D-DA713C6177C8}"/>
                </a:ext>
              </a:extLst>
            </p:cNvPr>
            <p:cNvGrpSpPr/>
            <p:nvPr/>
          </p:nvGrpSpPr>
          <p:grpSpPr>
            <a:xfrm>
              <a:off x="7509634" y="5289641"/>
              <a:ext cx="3627758" cy="0"/>
              <a:chOff x="7489637" y="4718723"/>
              <a:chExt cx="1956372" cy="0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98972BE-3D9C-41E5-A722-47C12424FBF5}"/>
                  </a:ext>
                </a:extLst>
              </p:cNvPr>
              <p:cNvCxnSpPr/>
              <p:nvPr/>
            </p:nvCxnSpPr>
            <p:spPr>
              <a:xfrm flipH="1">
                <a:off x="7489637" y="4718723"/>
                <a:ext cx="82759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F416F10A-02DE-4068-8B5A-2E29CEE7DC5C}"/>
                  </a:ext>
                </a:extLst>
              </p:cNvPr>
              <p:cNvCxnSpPr/>
              <p:nvPr/>
            </p:nvCxnSpPr>
            <p:spPr>
              <a:xfrm>
                <a:off x="8685291" y="4718723"/>
                <a:ext cx="76071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/>
                <p:nvPr/>
              </p:nvSpPr>
              <p:spPr>
                <a:xfrm>
                  <a:off x="9144697" y="5012748"/>
                  <a:ext cx="481637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GB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697" y="5012748"/>
                  <a:ext cx="481637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6D9A3BC-E506-4271-8F0B-433042E906E9}"/>
              </a:ext>
            </a:extLst>
          </p:cNvPr>
          <p:cNvGrpSpPr/>
          <p:nvPr/>
        </p:nvGrpSpPr>
        <p:grpSpPr>
          <a:xfrm>
            <a:off x="5512305" y="4247069"/>
            <a:ext cx="1404743" cy="377097"/>
            <a:chOff x="5495343" y="4309687"/>
            <a:chExt cx="1404743" cy="377097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ED36564-9368-47E7-9768-039B54957F2C}"/>
                </a:ext>
              </a:extLst>
            </p:cNvPr>
            <p:cNvCxnSpPr/>
            <p:nvPr/>
          </p:nvCxnSpPr>
          <p:spPr>
            <a:xfrm flipV="1">
              <a:off x="6030667" y="4685691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/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=6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1BE8600-0292-45C4-8C78-4B6849D81A63}"/>
              </a:ext>
            </a:extLst>
          </p:cNvPr>
          <p:cNvGrpSpPr/>
          <p:nvPr/>
        </p:nvGrpSpPr>
        <p:grpSpPr>
          <a:xfrm>
            <a:off x="7130943" y="4128796"/>
            <a:ext cx="1729058" cy="449415"/>
            <a:chOff x="7130943" y="4128796"/>
            <a:chExt cx="1729058" cy="44941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F1F902-387A-4923-B788-21A9E930E853}"/>
                </a:ext>
              </a:extLst>
            </p:cNvPr>
            <p:cNvGrpSpPr/>
            <p:nvPr/>
          </p:nvGrpSpPr>
          <p:grpSpPr>
            <a:xfrm>
              <a:off x="7479021" y="4570592"/>
              <a:ext cx="752848" cy="7619"/>
              <a:chOff x="8996479" y="3508612"/>
              <a:chExt cx="752848" cy="7619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0187A310-7A79-4351-BE16-BB56D07C8F05}"/>
                  </a:ext>
                </a:extLst>
              </p:cNvPr>
              <p:cNvCxnSpPr/>
              <p:nvPr/>
            </p:nvCxnSpPr>
            <p:spPr>
              <a:xfrm>
                <a:off x="8996479" y="3508612"/>
                <a:ext cx="482381" cy="0"/>
              </a:xfrm>
              <a:prstGeom prst="straightConnector1">
                <a:avLst/>
              </a:prstGeom>
              <a:ln w="25400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D6A934A8-E689-4A99-A4EE-6C77AB377F60}"/>
                  </a:ext>
                </a:extLst>
              </p:cNvPr>
              <p:cNvGrpSpPr/>
              <p:nvPr/>
            </p:nvGrpSpPr>
            <p:grpSpPr>
              <a:xfrm>
                <a:off x="9070753" y="3508612"/>
                <a:ext cx="678574" cy="7619"/>
                <a:chOff x="9070753" y="3508612"/>
                <a:chExt cx="678574" cy="7619"/>
              </a:xfrm>
            </p:grpSpPr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1B1CE360-C434-4906-B350-E8ED9CE6C595}"/>
                    </a:ext>
                  </a:extLst>
                </p:cNvPr>
                <p:cNvCxnSpPr/>
                <p:nvPr/>
              </p:nvCxnSpPr>
              <p:spPr>
                <a:xfrm>
                  <a:off x="9070753" y="3510555"/>
                  <a:ext cx="362227" cy="5676"/>
                </a:xfrm>
                <a:prstGeom prst="straightConnector1">
                  <a:avLst/>
                </a:prstGeom>
                <a:ln w="25400"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21419764-ABFA-4E83-9C87-6F557F93FE3B}"/>
                    </a:ext>
                  </a:extLst>
                </p:cNvPr>
                <p:cNvCxnSpPr/>
                <p:nvPr/>
              </p:nvCxnSpPr>
              <p:spPr>
                <a:xfrm>
                  <a:off x="9146791" y="3508612"/>
                  <a:ext cx="602536" cy="0"/>
                </a:xfrm>
                <a:prstGeom prst="straightConnector1">
                  <a:avLst/>
                </a:prstGeom>
                <a:ln w="25400"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/>
                <p:nvPr/>
              </p:nvSpPr>
              <p:spPr>
                <a:xfrm>
                  <a:off x="7130943" y="4128796"/>
                  <a:ext cx="1729058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=−1.5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0943" y="4128796"/>
                  <a:ext cx="1729058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D55FB69-D004-487A-B406-D1BD44081592}"/>
              </a:ext>
            </a:extLst>
          </p:cNvPr>
          <p:cNvGrpSpPr/>
          <p:nvPr/>
        </p:nvGrpSpPr>
        <p:grpSpPr>
          <a:xfrm>
            <a:off x="8789986" y="4175427"/>
            <a:ext cx="1404743" cy="429279"/>
            <a:chOff x="8759101" y="4266287"/>
            <a:chExt cx="1404743" cy="429279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7C082CB-90CD-4697-83B9-485584A16DD9}"/>
                </a:ext>
              </a:extLst>
            </p:cNvPr>
            <p:cNvCxnSpPr/>
            <p:nvPr/>
          </p:nvCxnSpPr>
          <p:spPr>
            <a:xfrm flipV="1">
              <a:off x="9284968" y="4694473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/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0B289EC-D16B-4850-A3E2-C7E0D1468832}"/>
              </a:ext>
            </a:extLst>
          </p:cNvPr>
          <p:cNvGrpSpPr/>
          <p:nvPr/>
        </p:nvGrpSpPr>
        <p:grpSpPr>
          <a:xfrm>
            <a:off x="5973965" y="4715108"/>
            <a:ext cx="3713339" cy="706608"/>
            <a:chOff x="5973965" y="4715108"/>
            <a:chExt cx="3713339" cy="70660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D35D20C-2EAA-4ED3-BDA9-A45373C3D9D7}"/>
                </a:ext>
              </a:extLst>
            </p:cNvPr>
            <p:cNvGrpSpPr/>
            <p:nvPr/>
          </p:nvGrpSpPr>
          <p:grpSpPr>
            <a:xfrm>
              <a:off x="5973965" y="5212187"/>
              <a:ext cx="3713339" cy="209529"/>
              <a:chOff x="5973965" y="5212187"/>
              <a:chExt cx="3713339" cy="209529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916303D-B2A1-418B-87AC-5D1685CC223E}"/>
                  </a:ext>
                </a:extLst>
              </p:cNvPr>
              <p:cNvCxnSpPr/>
              <p:nvPr/>
            </p:nvCxnSpPr>
            <p:spPr>
              <a:xfrm flipV="1">
                <a:off x="5975943" y="5212187"/>
                <a:ext cx="3711361" cy="1"/>
              </a:xfrm>
              <a:prstGeom prst="straightConnector1">
                <a:avLst/>
              </a:prstGeom>
              <a:ln w="38100">
                <a:solidFill>
                  <a:srgbClr val="008EDC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05BF4FD-3B68-4619-B739-B136B83B2FA9}"/>
                  </a:ext>
                </a:extLst>
              </p:cNvPr>
              <p:cNvSpPr/>
              <p:nvPr/>
            </p:nvSpPr>
            <p:spPr>
              <a:xfrm>
                <a:off x="5973965" y="5243006"/>
                <a:ext cx="3681427" cy="178710"/>
              </a:xfrm>
              <a:prstGeom prst="rect">
                <a:avLst/>
              </a:prstGeom>
              <a:pattFill prst="wdUpDiag">
                <a:fgClr>
                  <a:srgbClr val="008EDC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DAA32B26-2733-4333-ADAF-96A7D5CCC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tretch>
              <a:fillRect/>
            </a:stretch>
          </p:blipFill>
          <p:spPr>
            <a:xfrm>
              <a:off x="6060357" y="4715108"/>
              <a:ext cx="338385" cy="526926"/>
            </a:xfrm>
            <a:prstGeom prst="rect">
              <a:avLst/>
            </a:prstGeom>
          </p:spPr>
        </p:pic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0251E4C4-F49E-4DFF-BE27-B48A871BCE6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9252564" y="4714813"/>
            <a:ext cx="338385" cy="526926"/>
          </a:xfrm>
          <a:prstGeom prst="rect">
            <a:avLst/>
          </a:prstGeom>
        </p:spPr>
      </p:pic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E7C23BA4-9462-42B1-9E2B-858744768308}"/>
              </a:ext>
            </a:extLst>
          </p:cNvPr>
          <p:cNvSpPr txBox="1">
            <a:spLocks/>
          </p:cNvSpPr>
          <p:nvPr/>
        </p:nvSpPr>
        <p:spPr>
          <a:xfrm>
            <a:off x="5354275" y="3433259"/>
            <a:ext cx="343571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AF12FB-ED47-349F-4820-71822873B65D}"/>
              </a:ext>
            </a:extLst>
          </p:cNvPr>
          <p:cNvGrpSpPr/>
          <p:nvPr/>
        </p:nvGrpSpPr>
        <p:grpSpPr>
          <a:xfrm>
            <a:off x="-29497" y="-17868"/>
            <a:ext cx="12177307" cy="3889971"/>
            <a:chOff x="-29497" y="-17868"/>
            <a:chExt cx="12177307" cy="388997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8973C9F-4FB5-347B-EE5A-06469F801496}"/>
                </a:ext>
              </a:extLst>
            </p:cNvPr>
            <p:cNvGrpSpPr/>
            <p:nvPr/>
          </p:nvGrpSpPr>
          <p:grpSpPr>
            <a:xfrm>
              <a:off x="-29497" y="-17868"/>
              <a:ext cx="12177307" cy="2321317"/>
              <a:chOff x="-29497" y="-17868"/>
              <a:chExt cx="12177307" cy="2321317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A6CD524-B878-D6CC-686A-51296EAF05A8}"/>
                  </a:ext>
                </a:extLst>
              </p:cNvPr>
              <p:cNvSpPr/>
              <p:nvPr/>
            </p:nvSpPr>
            <p:spPr>
              <a:xfrm>
                <a:off x="-29497" y="-17868"/>
                <a:ext cx="5111057" cy="2321317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26E47D2-C206-F531-4CD2-4CF9925D961A}"/>
                  </a:ext>
                </a:extLst>
              </p:cNvPr>
              <p:cNvSpPr/>
              <p:nvPr/>
            </p:nvSpPr>
            <p:spPr>
              <a:xfrm>
                <a:off x="4909457" y="-17868"/>
                <a:ext cx="7238353" cy="118872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22A6760-B84E-CA67-A951-D0EC4C1ECE2B}"/>
                </a:ext>
              </a:extLst>
            </p:cNvPr>
            <p:cNvSpPr/>
            <p:nvPr/>
          </p:nvSpPr>
          <p:spPr>
            <a:xfrm>
              <a:off x="60691" y="2211367"/>
              <a:ext cx="4772697" cy="120592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B0CD2AA-958F-5A1C-C514-F3CA9F225A9D}"/>
                </a:ext>
              </a:extLst>
            </p:cNvPr>
            <p:cNvSpPr/>
            <p:nvPr/>
          </p:nvSpPr>
          <p:spPr>
            <a:xfrm>
              <a:off x="182535" y="3470944"/>
              <a:ext cx="2853681" cy="4011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7466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2"/>
    </mc:Choice>
    <mc:Fallback xmlns="">
      <p:transition spd="slow" advTm="4792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146481" y="882755"/>
            <a:ext cx="4502445" cy="1042492"/>
          </a:xfrm>
        </p:spPr>
        <p:txBody>
          <a:bodyPr>
            <a:normAutofit fontScale="90000"/>
          </a:bodyPr>
          <a:lstStyle/>
          <a:p>
            <a:r>
              <a:rPr lang="en-GB" sz="3500" dirty="0"/>
              <a:t>Constant Acceleration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CONSTANT ACCELERATION FORMULAE PART 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following letters are used for an object moving in a straight line with constant acceleration: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displacement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initial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acceleration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time taken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  <a:blipFill>
                <a:blip r:embed="rId6"/>
                <a:stretch>
                  <a:fillRect l="-1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6"/>
          <p:cNvSpPr>
            <a:spLocks noGrp="1"/>
          </p:cNvSpPr>
          <p:nvPr>
            <p:ph type="body" idx="13"/>
          </p:nvPr>
        </p:nvSpPr>
        <p:spPr>
          <a:xfrm>
            <a:off x="303783" y="2024174"/>
            <a:ext cx="4529605" cy="600075"/>
          </a:xfrm>
        </p:spPr>
        <p:txBody>
          <a:bodyPr>
            <a:normAutofit/>
          </a:bodyPr>
          <a:lstStyle/>
          <a:p>
            <a:r>
              <a:rPr lang="en-GB" sz="2400" dirty="0"/>
              <a:t>Standard Notation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idx="13"/>
          </p:nvPr>
        </p:nvSpPr>
        <p:spPr>
          <a:xfrm>
            <a:off x="5346416" y="1079635"/>
            <a:ext cx="5590525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7"/>
              <p:cNvSpPr txBox="1">
                <a:spLocks/>
              </p:cNvSpPr>
              <p:nvPr/>
            </p:nvSpPr>
            <p:spPr>
              <a:xfrm>
                <a:off x="5372541" y="1679709"/>
                <a:ext cx="6515676" cy="51782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 penguin is sliding across a frozen lake in a straight line.  His initial speed is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Friction causes him to decelerate at a constant rate of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m:rPr>
                        <m:sty m:val="p"/>
                      </m:rPr>
                      <a:rPr lang="en-US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b="1" dirty="0">
                    <a:solidFill>
                      <a:srgbClr val="0000FF"/>
                    </a:solidFill>
                  </a:rPr>
                  <a:t>Find distance penguin has moved before coming to rest.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Input values in formula: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20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6−3</m:t>
                    </m:r>
                    <m:r>
                      <a:rPr lang="en-US" sz="20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Solving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gives: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0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541" y="1679709"/>
                <a:ext cx="6515676" cy="5178291"/>
              </a:xfrm>
              <a:prstGeom prst="rect">
                <a:avLst/>
              </a:prstGeom>
              <a:blipFill>
                <a:blip r:embed="rId7"/>
                <a:stretch>
                  <a:fillRect l="-935" b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b="1" dirty="0">
                    <a:solidFill>
                      <a:srgbClr val="0000FF"/>
                    </a:solidFill>
                  </a:rPr>
                  <a:t>FORMULAE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  <a:endParaRPr lang="en-GB" sz="2000" b="1" i="1" dirty="0">
                  <a:solidFill>
                    <a:srgbClr val="8B8B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num>
                          <m:den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𝒂𝒔</m:t>
                    </m:r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𝒖𝒕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𝒗𝒕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dirty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blipFill>
                <a:blip r:embed="rId8"/>
                <a:stretch>
                  <a:fillRect l="-119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7DEFB693-6DF7-4ACD-9A08-0B3C75D25DB6}"/>
              </a:ext>
            </a:extLst>
          </p:cNvPr>
          <p:cNvGrpSpPr/>
          <p:nvPr/>
        </p:nvGrpSpPr>
        <p:grpSpPr>
          <a:xfrm>
            <a:off x="5975944" y="5326156"/>
            <a:ext cx="3627758" cy="461665"/>
            <a:chOff x="7509634" y="5012748"/>
            <a:chExt cx="3627758" cy="46166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C41B83A-6D8B-41DD-BA2D-DA713C6177C8}"/>
                </a:ext>
              </a:extLst>
            </p:cNvPr>
            <p:cNvGrpSpPr/>
            <p:nvPr/>
          </p:nvGrpSpPr>
          <p:grpSpPr>
            <a:xfrm>
              <a:off x="7509634" y="5289641"/>
              <a:ext cx="3627758" cy="0"/>
              <a:chOff x="7489637" y="4718723"/>
              <a:chExt cx="1956372" cy="0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98972BE-3D9C-41E5-A722-47C12424FBF5}"/>
                  </a:ext>
                </a:extLst>
              </p:cNvPr>
              <p:cNvCxnSpPr/>
              <p:nvPr/>
            </p:nvCxnSpPr>
            <p:spPr>
              <a:xfrm flipH="1">
                <a:off x="7489637" y="4718723"/>
                <a:ext cx="82759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F416F10A-02DE-4068-8B5A-2E29CEE7DC5C}"/>
                  </a:ext>
                </a:extLst>
              </p:cNvPr>
              <p:cNvCxnSpPr/>
              <p:nvPr/>
            </p:nvCxnSpPr>
            <p:spPr>
              <a:xfrm>
                <a:off x="8685291" y="4718723"/>
                <a:ext cx="76071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/>
                <p:nvPr/>
              </p:nvSpPr>
              <p:spPr>
                <a:xfrm>
                  <a:off x="9144697" y="5012748"/>
                  <a:ext cx="481637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GB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697" y="5012748"/>
                  <a:ext cx="481637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6D9A3BC-E506-4271-8F0B-433042E906E9}"/>
              </a:ext>
            </a:extLst>
          </p:cNvPr>
          <p:cNvGrpSpPr/>
          <p:nvPr/>
        </p:nvGrpSpPr>
        <p:grpSpPr>
          <a:xfrm>
            <a:off x="5512305" y="4247069"/>
            <a:ext cx="1404743" cy="377097"/>
            <a:chOff x="5495343" y="4309687"/>
            <a:chExt cx="1404743" cy="377097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ED36564-9368-47E7-9768-039B54957F2C}"/>
                </a:ext>
              </a:extLst>
            </p:cNvPr>
            <p:cNvCxnSpPr/>
            <p:nvPr/>
          </p:nvCxnSpPr>
          <p:spPr>
            <a:xfrm flipV="1">
              <a:off x="6030667" y="4685691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/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=6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1BE8600-0292-45C4-8C78-4B6849D81A63}"/>
              </a:ext>
            </a:extLst>
          </p:cNvPr>
          <p:cNvGrpSpPr/>
          <p:nvPr/>
        </p:nvGrpSpPr>
        <p:grpSpPr>
          <a:xfrm>
            <a:off x="7130943" y="4128796"/>
            <a:ext cx="1729058" cy="449415"/>
            <a:chOff x="7130943" y="4128796"/>
            <a:chExt cx="1729058" cy="44941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F1F902-387A-4923-B788-21A9E930E853}"/>
                </a:ext>
              </a:extLst>
            </p:cNvPr>
            <p:cNvGrpSpPr/>
            <p:nvPr/>
          </p:nvGrpSpPr>
          <p:grpSpPr>
            <a:xfrm>
              <a:off x="7479021" y="4570592"/>
              <a:ext cx="752848" cy="7619"/>
              <a:chOff x="8996479" y="3508612"/>
              <a:chExt cx="752848" cy="7619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0187A310-7A79-4351-BE16-BB56D07C8F05}"/>
                  </a:ext>
                </a:extLst>
              </p:cNvPr>
              <p:cNvCxnSpPr/>
              <p:nvPr/>
            </p:nvCxnSpPr>
            <p:spPr>
              <a:xfrm>
                <a:off x="8996479" y="3508612"/>
                <a:ext cx="482381" cy="0"/>
              </a:xfrm>
              <a:prstGeom prst="straightConnector1">
                <a:avLst/>
              </a:prstGeom>
              <a:ln w="25400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D6A934A8-E689-4A99-A4EE-6C77AB377F60}"/>
                  </a:ext>
                </a:extLst>
              </p:cNvPr>
              <p:cNvGrpSpPr/>
              <p:nvPr/>
            </p:nvGrpSpPr>
            <p:grpSpPr>
              <a:xfrm>
                <a:off x="9070753" y="3508612"/>
                <a:ext cx="678574" cy="7619"/>
                <a:chOff x="9070753" y="3508612"/>
                <a:chExt cx="678574" cy="7619"/>
              </a:xfrm>
            </p:grpSpPr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1B1CE360-C434-4906-B350-E8ED9CE6C595}"/>
                    </a:ext>
                  </a:extLst>
                </p:cNvPr>
                <p:cNvCxnSpPr/>
                <p:nvPr/>
              </p:nvCxnSpPr>
              <p:spPr>
                <a:xfrm>
                  <a:off x="9070753" y="3510555"/>
                  <a:ext cx="362227" cy="5676"/>
                </a:xfrm>
                <a:prstGeom prst="straightConnector1">
                  <a:avLst/>
                </a:prstGeom>
                <a:ln w="25400"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21419764-ABFA-4E83-9C87-6F557F93FE3B}"/>
                    </a:ext>
                  </a:extLst>
                </p:cNvPr>
                <p:cNvCxnSpPr/>
                <p:nvPr/>
              </p:nvCxnSpPr>
              <p:spPr>
                <a:xfrm>
                  <a:off x="9146791" y="3508612"/>
                  <a:ext cx="602536" cy="0"/>
                </a:xfrm>
                <a:prstGeom prst="straightConnector1">
                  <a:avLst/>
                </a:prstGeom>
                <a:ln w="25400"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/>
                <p:nvPr/>
              </p:nvSpPr>
              <p:spPr>
                <a:xfrm>
                  <a:off x="7130943" y="4128796"/>
                  <a:ext cx="1729058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=−1.5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0943" y="4128796"/>
                  <a:ext cx="1729058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D55FB69-D004-487A-B406-D1BD44081592}"/>
              </a:ext>
            </a:extLst>
          </p:cNvPr>
          <p:cNvGrpSpPr/>
          <p:nvPr/>
        </p:nvGrpSpPr>
        <p:grpSpPr>
          <a:xfrm>
            <a:off x="8789986" y="4175427"/>
            <a:ext cx="1404743" cy="429279"/>
            <a:chOff x="8759101" y="4266287"/>
            <a:chExt cx="1404743" cy="429279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7C082CB-90CD-4697-83B9-485584A16DD9}"/>
                </a:ext>
              </a:extLst>
            </p:cNvPr>
            <p:cNvCxnSpPr/>
            <p:nvPr/>
          </p:nvCxnSpPr>
          <p:spPr>
            <a:xfrm flipV="1">
              <a:off x="9284968" y="4694473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/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0B289EC-D16B-4850-A3E2-C7E0D1468832}"/>
              </a:ext>
            </a:extLst>
          </p:cNvPr>
          <p:cNvGrpSpPr/>
          <p:nvPr/>
        </p:nvGrpSpPr>
        <p:grpSpPr>
          <a:xfrm>
            <a:off x="5973965" y="4715108"/>
            <a:ext cx="3713339" cy="706608"/>
            <a:chOff x="5973965" y="4715108"/>
            <a:chExt cx="3713339" cy="70660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D35D20C-2EAA-4ED3-BDA9-A45373C3D9D7}"/>
                </a:ext>
              </a:extLst>
            </p:cNvPr>
            <p:cNvGrpSpPr/>
            <p:nvPr/>
          </p:nvGrpSpPr>
          <p:grpSpPr>
            <a:xfrm>
              <a:off x="5973965" y="5212187"/>
              <a:ext cx="3713339" cy="209529"/>
              <a:chOff x="5973965" y="5212187"/>
              <a:chExt cx="3713339" cy="209529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916303D-B2A1-418B-87AC-5D1685CC223E}"/>
                  </a:ext>
                </a:extLst>
              </p:cNvPr>
              <p:cNvCxnSpPr/>
              <p:nvPr/>
            </p:nvCxnSpPr>
            <p:spPr>
              <a:xfrm flipV="1">
                <a:off x="5975943" y="5212187"/>
                <a:ext cx="3711361" cy="1"/>
              </a:xfrm>
              <a:prstGeom prst="straightConnector1">
                <a:avLst/>
              </a:prstGeom>
              <a:ln w="38100">
                <a:solidFill>
                  <a:srgbClr val="008EDC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05BF4FD-3B68-4619-B739-B136B83B2FA9}"/>
                  </a:ext>
                </a:extLst>
              </p:cNvPr>
              <p:cNvSpPr/>
              <p:nvPr/>
            </p:nvSpPr>
            <p:spPr>
              <a:xfrm>
                <a:off x="5973965" y="5243006"/>
                <a:ext cx="3681427" cy="178710"/>
              </a:xfrm>
              <a:prstGeom prst="rect">
                <a:avLst/>
              </a:prstGeom>
              <a:pattFill prst="wdUpDiag">
                <a:fgClr>
                  <a:srgbClr val="008EDC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DAA32B26-2733-4333-ADAF-96A7D5CCC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tretch>
              <a:fillRect/>
            </a:stretch>
          </p:blipFill>
          <p:spPr>
            <a:xfrm>
              <a:off x="6060357" y="4715108"/>
              <a:ext cx="338385" cy="526926"/>
            </a:xfrm>
            <a:prstGeom prst="rect">
              <a:avLst/>
            </a:prstGeom>
          </p:spPr>
        </p:pic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0251E4C4-F49E-4DFF-BE27-B48A871BCE6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9252564" y="4714813"/>
            <a:ext cx="338385" cy="526926"/>
          </a:xfrm>
          <a:prstGeom prst="rect">
            <a:avLst/>
          </a:prstGeom>
        </p:spPr>
      </p:pic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E7C23BA4-9462-42B1-9E2B-858744768308}"/>
              </a:ext>
            </a:extLst>
          </p:cNvPr>
          <p:cNvSpPr txBox="1">
            <a:spLocks/>
          </p:cNvSpPr>
          <p:nvPr/>
        </p:nvSpPr>
        <p:spPr>
          <a:xfrm>
            <a:off x="5354275" y="3433259"/>
            <a:ext cx="343571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3E7FDF7-AD04-14EE-756B-347AD9AB385F}"/>
              </a:ext>
            </a:extLst>
          </p:cNvPr>
          <p:cNvGrpSpPr/>
          <p:nvPr/>
        </p:nvGrpSpPr>
        <p:grpSpPr>
          <a:xfrm>
            <a:off x="-29497" y="-17868"/>
            <a:ext cx="12177307" cy="3889971"/>
            <a:chOff x="-29497" y="-17868"/>
            <a:chExt cx="12177307" cy="388997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C1C1C6B-EC2E-8149-7875-2184F19383BC}"/>
                </a:ext>
              </a:extLst>
            </p:cNvPr>
            <p:cNvGrpSpPr/>
            <p:nvPr/>
          </p:nvGrpSpPr>
          <p:grpSpPr>
            <a:xfrm>
              <a:off x="-29497" y="-17868"/>
              <a:ext cx="12177307" cy="2321317"/>
              <a:chOff x="-29497" y="-17868"/>
              <a:chExt cx="12177307" cy="2321317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2036079-70EB-777D-23C8-D6513F321C1E}"/>
                  </a:ext>
                </a:extLst>
              </p:cNvPr>
              <p:cNvSpPr/>
              <p:nvPr/>
            </p:nvSpPr>
            <p:spPr>
              <a:xfrm>
                <a:off x="-29497" y="-17868"/>
                <a:ext cx="5111057" cy="2321317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205B9B2-5F96-C25B-FA9D-366B4D42795A}"/>
                  </a:ext>
                </a:extLst>
              </p:cNvPr>
              <p:cNvSpPr/>
              <p:nvPr/>
            </p:nvSpPr>
            <p:spPr>
              <a:xfrm>
                <a:off x="4909457" y="-17868"/>
                <a:ext cx="7238353" cy="118872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BA53133-19A9-5482-281A-4294401C16C0}"/>
                </a:ext>
              </a:extLst>
            </p:cNvPr>
            <p:cNvSpPr/>
            <p:nvPr/>
          </p:nvSpPr>
          <p:spPr>
            <a:xfrm>
              <a:off x="60691" y="2211367"/>
              <a:ext cx="4772697" cy="120592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19A4887-16D5-D184-9829-49E370E2E1E2}"/>
                </a:ext>
              </a:extLst>
            </p:cNvPr>
            <p:cNvSpPr/>
            <p:nvPr/>
          </p:nvSpPr>
          <p:spPr>
            <a:xfrm>
              <a:off x="182535" y="3470944"/>
              <a:ext cx="2853681" cy="4011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0020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2"/>
    </mc:Choice>
    <mc:Fallback xmlns="">
      <p:transition spd="slow" advTm="1542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146481" y="882755"/>
            <a:ext cx="4502445" cy="1042492"/>
          </a:xfrm>
        </p:spPr>
        <p:txBody>
          <a:bodyPr>
            <a:normAutofit fontScale="90000"/>
          </a:bodyPr>
          <a:lstStyle/>
          <a:p>
            <a:r>
              <a:rPr lang="en-GB" sz="3500" dirty="0"/>
              <a:t>Constant Acceleration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CONSTANT ACCELERATION FORMULAE PART 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following letters are used for an object moving in a straight line with constant acceleration: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displacement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initial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acceleration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time taken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  <a:blipFill>
                <a:blip r:embed="rId6"/>
                <a:stretch>
                  <a:fillRect l="-1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6"/>
          <p:cNvSpPr>
            <a:spLocks noGrp="1"/>
          </p:cNvSpPr>
          <p:nvPr>
            <p:ph type="body" idx="13"/>
          </p:nvPr>
        </p:nvSpPr>
        <p:spPr>
          <a:xfrm>
            <a:off x="303783" y="2024174"/>
            <a:ext cx="4529605" cy="600075"/>
          </a:xfrm>
        </p:spPr>
        <p:txBody>
          <a:bodyPr>
            <a:normAutofit/>
          </a:bodyPr>
          <a:lstStyle/>
          <a:p>
            <a:r>
              <a:rPr lang="en-GB" sz="2400" dirty="0"/>
              <a:t>Standard Notation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idx="13"/>
          </p:nvPr>
        </p:nvSpPr>
        <p:spPr>
          <a:xfrm>
            <a:off x="5346416" y="1079635"/>
            <a:ext cx="5590525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7"/>
              <p:cNvSpPr txBox="1">
                <a:spLocks/>
              </p:cNvSpPr>
              <p:nvPr/>
            </p:nvSpPr>
            <p:spPr>
              <a:xfrm>
                <a:off x="5372541" y="1679710"/>
                <a:ext cx="6515676" cy="4294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 penguin is sliding across a frozen lake in a straight line.  His initial speed is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Friction causes him to decelerate at a constant rate of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m:rPr>
                        <m:sty m:val="p"/>
                      </m:rPr>
                      <a:rPr lang="en-US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From part 1a, distance penguin has moved before coming to rest is </a:t>
                </a:r>
                <a14:m>
                  <m:oMath xmlns:m="http://schemas.openxmlformats.org/officeDocument/2006/math">
                    <m:r>
                      <a:rPr lang="en-GB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m:rPr>
                        <m:sty m:val="p"/>
                      </m:rPr>
                      <a:rPr lang="en-GB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b="1" dirty="0">
                    <a:solidFill>
                      <a:srgbClr val="FF0000"/>
                    </a:solidFill>
                  </a:rPr>
                  <a:t>Find the time when he is at half the total distance.</a:t>
                </a:r>
              </a:p>
            </p:txBody>
          </p:sp>
        </mc:Choice>
        <mc:Fallback xmlns="">
          <p:sp>
            <p:nvSpPr>
              <p:cNvPr id="3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541" y="1679710"/>
                <a:ext cx="6515676" cy="4294254"/>
              </a:xfrm>
              <a:prstGeom prst="rect">
                <a:avLst/>
              </a:prstGeom>
              <a:blipFill>
                <a:blip r:embed="rId7"/>
                <a:stretch>
                  <a:fillRect l="-935" r="-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b="1" dirty="0">
                    <a:solidFill>
                      <a:srgbClr val="0000FF"/>
                    </a:solidFill>
                  </a:rPr>
                  <a:t>FORMULAE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𝒂𝒕</m:t>
                    </m:r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  <a:endParaRPr lang="en-GB" sz="2000" b="1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GB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num>
                          <m:den>
                            <m:r>
                              <a:rPr lang="en-GB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GB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𝒂𝒔</m:t>
                    </m:r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𝒖𝒕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sz="20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𝒗𝒕</m:t>
                    </m:r>
                    <m:r>
                      <a:rPr lang="en-US" sz="20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20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blipFill>
                <a:blip r:embed="rId8"/>
                <a:stretch>
                  <a:fillRect l="-119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7DEFB693-6DF7-4ACD-9A08-0B3C75D25DB6}"/>
              </a:ext>
            </a:extLst>
          </p:cNvPr>
          <p:cNvGrpSpPr/>
          <p:nvPr/>
        </p:nvGrpSpPr>
        <p:grpSpPr>
          <a:xfrm>
            <a:off x="5975944" y="5382379"/>
            <a:ext cx="3627758" cy="369332"/>
            <a:chOff x="7509634" y="5068971"/>
            <a:chExt cx="3627758" cy="36933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C41B83A-6D8B-41DD-BA2D-DA713C6177C8}"/>
                </a:ext>
              </a:extLst>
            </p:cNvPr>
            <p:cNvGrpSpPr/>
            <p:nvPr/>
          </p:nvGrpSpPr>
          <p:grpSpPr>
            <a:xfrm>
              <a:off x="7509634" y="5289641"/>
              <a:ext cx="3627758" cy="0"/>
              <a:chOff x="7489637" y="4718723"/>
              <a:chExt cx="1956372" cy="0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98972BE-3D9C-41E5-A722-47C12424FBF5}"/>
                  </a:ext>
                </a:extLst>
              </p:cNvPr>
              <p:cNvCxnSpPr/>
              <p:nvPr/>
            </p:nvCxnSpPr>
            <p:spPr>
              <a:xfrm flipH="1">
                <a:off x="7489637" y="4718723"/>
                <a:ext cx="827592" cy="0"/>
              </a:xfrm>
              <a:prstGeom prst="straightConnector1">
                <a:avLst/>
              </a:prstGeom>
              <a:ln>
                <a:solidFill>
                  <a:schemeClr val="accent2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F416F10A-02DE-4068-8B5A-2E29CEE7DC5C}"/>
                  </a:ext>
                </a:extLst>
              </p:cNvPr>
              <p:cNvCxnSpPr/>
              <p:nvPr/>
            </p:nvCxnSpPr>
            <p:spPr>
              <a:xfrm>
                <a:off x="8685291" y="4718723"/>
                <a:ext cx="760718" cy="0"/>
              </a:xfrm>
              <a:prstGeom prst="straightConnector1">
                <a:avLst/>
              </a:prstGeom>
              <a:ln>
                <a:solidFill>
                  <a:schemeClr val="accent2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/>
                <p:nvPr/>
              </p:nvSpPr>
              <p:spPr>
                <a:xfrm>
                  <a:off x="9086985" y="5068971"/>
                  <a:ext cx="48163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oMath>
                    </m:oMathPara>
                  </a14:m>
                  <a:endParaRPr lang="en-GB" dirty="0">
                    <a:solidFill>
                      <a:schemeClr val="tx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6985" y="5068971"/>
                  <a:ext cx="481637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303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6D9A3BC-E506-4271-8F0B-433042E906E9}"/>
              </a:ext>
            </a:extLst>
          </p:cNvPr>
          <p:cNvGrpSpPr/>
          <p:nvPr/>
        </p:nvGrpSpPr>
        <p:grpSpPr>
          <a:xfrm>
            <a:off x="5512305" y="4247069"/>
            <a:ext cx="1404743" cy="377097"/>
            <a:chOff x="5495343" y="4309687"/>
            <a:chExt cx="1404743" cy="377097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ED36564-9368-47E7-9768-039B54957F2C}"/>
                </a:ext>
              </a:extLst>
            </p:cNvPr>
            <p:cNvCxnSpPr/>
            <p:nvPr/>
          </p:nvCxnSpPr>
          <p:spPr>
            <a:xfrm flipV="1">
              <a:off x="6030667" y="4685691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/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=6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1BE8600-0292-45C4-8C78-4B6849D81A63}"/>
              </a:ext>
            </a:extLst>
          </p:cNvPr>
          <p:cNvGrpSpPr/>
          <p:nvPr/>
        </p:nvGrpSpPr>
        <p:grpSpPr>
          <a:xfrm>
            <a:off x="6172842" y="4614377"/>
            <a:ext cx="1729058" cy="449415"/>
            <a:chOff x="7130943" y="4128796"/>
            <a:chExt cx="1729058" cy="44941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F1F902-387A-4923-B788-21A9E930E853}"/>
                </a:ext>
              </a:extLst>
            </p:cNvPr>
            <p:cNvGrpSpPr/>
            <p:nvPr/>
          </p:nvGrpSpPr>
          <p:grpSpPr>
            <a:xfrm>
              <a:off x="7479021" y="4570592"/>
              <a:ext cx="752848" cy="7619"/>
              <a:chOff x="8996479" y="3508612"/>
              <a:chExt cx="752848" cy="7619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0187A310-7A79-4351-BE16-BB56D07C8F05}"/>
                  </a:ext>
                </a:extLst>
              </p:cNvPr>
              <p:cNvCxnSpPr/>
              <p:nvPr/>
            </p:nvCxnSpPr>
            <p:spPr>
              <a:xfrm>
                <a:off x="8996479" y="3508612"/>
                <a:ext cx="482381" cy="0"/>
              </a:xfrm>
              <a:prstGeom prst="straightConnector1">
                <a:avLst/>
              </a:prstGeom>
              <a:ln w="25400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D6A934A8-E689-4A99-A4EE-6C77AB377F60}"/>
                  </a:ext>
                </a:extLst>
              </p:cNvPr>
              <p:cNvGrpSpPr/>
              <p:nvPr/>
            </p:nvGrpSpPr>
            <p:grpSpPr>
              <a:xfrm>
                <a:off x="9070753" y="3508612"/>
                <a:ext cx="678574" cy="7619"/>
                <a:chOff x="9070753" y="3508612"/>
                <a:chExt cx="678574" cy="7619"/>
              </a:xfrm>
            </p:grpSpPr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1B1CE360-C434-4906-B350-E8ED9CE6C595}"/>
                    </a:ext>
                  </a:extLst>
                </p:cNvPr>
                <p:cNvCxnSpPr/>
                <p:nvPr/>
              </p:nvCxnSpPr>
              <p:spPr>
                <a:xfrm>
                  <a:off x="9070753" y="3510555"/>
                  <a:ext cx="362227" cy="5676"/>
                </a:xfrm>
                <a:prstGeom prst="straightConnector1">
                  <a:avLst/>
                </a:prstGeom>
                <a:ln w="25400"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21419764-ABFA-4E83-9C87-6F557F93FE3B}"/>
                    </a:ext>
                  </a:extLst>
                </p:cNvPr>
                <p:cNvCxnSpPr/>
                <p:nvPr/>
              </p:nvCxnSpPr>
              <p:spPr>
                <a:xfrm>
                  <a:off x="9146791" y="3508612"/>
                  <a:ext cx="602536" cy="0"/>
                </a:xfrm>
                <a:prstGeom prst="straightConnector1">
                  <a:avLst/>
                </a:prstGeom>
                <a:ln w="25400"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/>
                <p:nvPr/>
              </p:nvSpPr>
              <p:spPr>
                <a:xfrm>
                  <a:off x="7130943" y="4128796"/>
                  <a:ext cx="1729058" cy="3539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7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7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=−1.5</m:t>
                        </m:r>
                        <m:r>
                          <m:rPr>
                            <m:sty m:val="p"/>
                          </m:rPr>
                          <a:rPr lang="en-US" sz="1700" b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sz="17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700" b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sz="1700" b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7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sz="17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0943" y="4128796"/>
                  <a:ext cx="1729058" cy="35394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D55FB69-D004-487A-B406-D1BD44081592}"/>
              </a:ext>
            </a:extLst>
          </p:cNvPr>
          <p:cNvGrpSpPr/>
          <p:nvPr/>
        </p:nvGrpSpPr>
        <p:grpSpPr>
          <a:xfrm>
            <a:off x="8789986" y="4175427"/>
            <a:ext cx="1404743" cy="429279"/>
            <a:chOff x="8759101" y="4266287"/>
            <a:chExt cx="1404743" cy="429279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7C082CB-90CD-4697-83B9-485584A16DD9}"/>
                </a:ext>
              </a:extLst>
            </p:cNvPr>
            <p:cNvCxnSpPr/>
            <p:nvPr/>
          </p:nvCxnSpPr>
          <p:spPr>
            <a:xfrm flipV="1">
              <a:off x="9284968" y="4694473"/>
              <a:ext cx="273578" cy="1093"/>
            </a:xfrm>
            <a:prstGeom prst="straightConnector1">
              <a:avLst/>
            </a:prstGeom>
            <a:ln w="25400">
              <a:solidFill>
                <a:schemeClr val="accent2">
                  <a:lumMod val="40000"/>
                  <a:lumOff val="6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/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GB" dirty="0">
                    <a:solidFill>
                      <a:schemeClr val="tx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34805AA5-44B5-4B23-999C-75D5074F1D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397703" y="4554663"/>
            <a:ext cx="271145" cy="31242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AC7E757-0EAD-4C68-9969-51505C30554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407073" y="5653388"/>
            <a:ext cx="271145" cy="31242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2969734-4013-4ABB-8D22-6FF9E90002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397702" y="4068194"/>
            <a:ext cx="271145" cy="31242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3791281E-12BF-48BA-B220-FD44EA5C0B92}"/>
              </a:ext>
            </a:extLst>
          </p:cNvPr>
          <p:cNvSpPr txBox="1"/>
          <p:nvPr/>
        </p:nvSpPr>
        <p:spPr>
          <a:xfrm>
            <a:off x="2123753" y="6228191"/>
            <a:ext cx="787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FIND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A4E53D4-35B9-4824-87BD-B0A5333A90FF}"/>
              </a:ext>
            </a:extLst>
          </p:cNvPr>
          <p:cNvGrpSpPr/>
          <p:nvPr/>
        </p:nvGrpSpPr>
        <p:grpSpPr>
          <a:xfrm>
            <a:off x="5421181" y="2573601"/>
            <a:ext cx="4466352" cy="2394719"/>
            <a:chOff x="9238030" y="4642943"/>
            <a:chExt cx="4215051" cy="2394719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98EBFDA-82CD-49FA-AF03-1C6BCEBFB3D5}"/>
                </a:ext>
              </a:extLst>
            </p:cNvPr>
            <p:cNvSpPr/>
            <p:nvPr/>
          </p:nvSpPr>
          <p:spPr>
            <a:xfrm>
              <a:off x="9238030" y="4642943"/>
              <a:ext cx="4215051" cy="38725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32779AE-4738-43AF-9205-95A4E6757670}"/>
                </a:ext>
              </a:extLst>
            </p:cNvPr>
            <p:cNvSpPr/>
            <p:nvPr/>
          </p:nvSpPr>
          <p:spPr>
            <a:xfrm>
              <a:off x="10087416" y="6672954"/>
              <a:ext cx="1317588" cy="36470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8141060-AEE2-4E9F-893F-6F527D893545}"/>
              </a:ext>
            </a:extLst>
          </p:cNvPr>
          <p:cNvGrpSpPr/>
          <p:nvPr/>
        </p:nvGrpSpPr>
        <p:grpSpPr>
          <a:xfrm>
            <a:off x="5628394" y="2160354"/>
            <a:ext cx="2564686" cy="2414305"/>
            <a:chOff x="10347911" y="4918314"/>
            <a:chExt cx="2564686" cy="2414305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FEBFAF2-65B9-4F02-9D8D-986AC5D06026}"/>
                </a:ext>
              </a:extLst>
            </p:cNvPr>
            <p:cNvSpPr/>
            <p:nvPr/>
          </p:nvSpPr>
          <p:spPr>
            <a:xfrm>
              <a:off x="10537216" y="4918314"/>
              <a:ext cx="2375381" cy="36482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5DE320-E469-428F-AEF7-94B1D9AA84C0}"/>
                </a:ext>
              </a:extLst>
            </p:cNvPr>
            <p:cNvSpPr/>
            <p:nvPr/>
          </p:nvSpPr>
          <p:spPr>
            <a:xfrm>
              <a:off x="10347911" y="7018359"/>
              <a:ext cx="1172566" cy="31426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A738862-E4A6-4B6C-B123-52DD4BD1A287}"/>
              </a:ext>
            </a:extLst>
          </p:cNvPr>
          <p:cNvGrpSpPr/>
          <p:nvPr/>
        </p:nvGrpSpPr>
        <p:grpSpPr>
          <a:xfrm>
            <a:off x="9091491" y="3039745"/>
            <a:ext cx="1800729" cy="1453761"/>
            <a:chOff x="14168653" y="5400697"/>
            <a:chExt cx="1800729" cy="1453761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067CE2D-E824-4562-A5F8-614D265D4C81}"/>
                </a:ext>
              </a:extLst>
            </p:cNvPr>
            <p:cNvSpPr/>
            <p:nvPr/>
          </p:nvSpPr>
          <p:spPr>
            <a:xfrm>
              <a:off x="14425501" y="5400697"/>
              <a:ext cx="1543881" cy="38765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40D4125-7F34-4095-B2CF-F46213CCA618}"/>
                </a:ext>
              </a:extLst>
            </p:cNvPr>
            <p:cNvSpPr/>
            <p:nvPr/>
          </p:nvSpPr>
          <p:spPr>
            <a:xfrm>
              <a:off x="14168653" y="6566279"/>
              <a:ext cx="796042" cy="28817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22D1E20-BABB-4A59-AC77-963219AA834E}"/>
              </a:ext>
            </a:extLst>
          </p:cNvPr>
          <p:cNvGrpSpPr/>
          <p:nvPr/>
        </p:nvGrpSpPr>
        <p:grpSpPr>
          <a:xfrm>
            <a:off x="3036217" y="5738644"/>
            <a:ext cx="5788530" cy="1051768"/>
            <a:chOff x="3036217" y="5738644"/>
            <a:chExt cx="5788530" cy="10517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7BA11EE2-4590-4E14-B160-FCFF2822E98F}"/>
                    </a:ext>
                  </a:extLst>
                </p:cNvPr>
                <p:cNvSpPr txBox="1"/>
                <p:nvPr/>
              </p:nvSpPr>
              <p:spPr>
                <a:xfrm>
                  <a:off x="5587367" y="5867082"/>
                  <a:ext cx="3237380" cy="923330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en-GB" sz="1800" dirty="0">
                      <a:solidFill>
                        <a:srgbClr val="0000FF"/>
                      </a:solidFill>
                    </a:rPr>
                    <a:t> is not involved at all in this scenario so use the only formula without </a:t>
                  </a:r>
                  <a14:m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en-GB" sz="1800" dirty="0">
                      <a:solidFill>
                        <a:srgbClr val="0000FF"/>
                      </a:solidFill>
                    </a:rPr>
                    <a:t> in it.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7BA11EE2-4590-4E14-B160-FCFF2822E9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7367" y="5867082"/>
                  <a:ext cx="3237380" cy="923330"/>
                </a:xfrm>
                <a:prstGeom prst="rect">
                  <a:avLst/>
                </a:prstGeom>
                <a:blipFill>
                  <a:blip r:embed="rId15"/>
                  <a:stretch>
                    <a:fillRect l="-1501" t="-2597" b="-8442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9C65FFA-F0BE-4E75-BC67-7F5134B09786}"/>
                </a:ext>
              </a:extLst>
            </p:cNvPr>
            <p:cNvSpPr/>
            <p:nvPr/>
          </p:nvSpPr>
          <p:spPr>
            <a:xfrm>
              <a:off x="3036217" y="5738644"/>
              <a:ext cx="1756054" cy="44426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1177A05-189D-41C1-9259-CFC605976E42}"/>
                </a:ext>
              </a:extLst>
            </p:cNvPr>
            <p:cNvCxnSpPr>
              <a:cxnSpLocks/>
            </p:cNvCxnSpPr>
            <p:nvPr/>
          </p:nvCxnSpPr>
          <p:spPr>
            <a:xfrm>
              <a:off x="4830914" y="5993752"/>
              <a:ext cx="766904" cy="12227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8E80D067-C5F9-4F21-AB1E-4352A3231B26}"/>
              </a:ext>
            </a:extLst>
          </p:cNvPr>
          <p:cNvSpPr/>
          <p:nvPr/>
        </p:nvSpPr>
        <p:spPr>
          <a:xfrm>
            <a:off x="5414081" y="3048709"/>
            <a:ext cx="6264571" cy="408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B289EC-D16B-4850-A3E2-C7E0D1468832}"/>
              </a:ext>
            </a:extLst>
          </p:cNvPr>
          <p:cNvGrpSpPr/>
          <p:nvPr/>
        </p:nvGrpSpPr>
        <p:grpSpPr>
          <a:xfrm>
            <a:off x="5973965" y="4715108"/>
            <a:ext cx="3713339" cy="706608"/>
            <a:chOff x="5973965" y="4715108"/>
            <a:chExt cx="3713339" cy="70660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D35D20C-2EAA-4ED3-BDA9-A45373C3D9D7}"/>
                </a:ext>
              </a:extLst>
            </p:cNvPr>
            <p:cNvGrpSpPr/>
            <p:nvPr/>
          </p:nvGrpSpPr>
          <p:grpSpPr>
            <a:xfrm>
              <a:off x="5973965" y="5212187"/>
              <a:ext cx="3713339" cy="209529"/>
              <a:chOff x="5973965" y="5212187"/>
              <a:chExt cx="3713339" cy="209529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916303D-B2A1-418B-87AC-5D1685CC223E}"/>
                  </a:ext>
                </a:extLst>
              </p:cNvPr>
              <p:cNvCxnSpPr/>
              <p:nvPr/>
            </p:nvCxnSpPr>
            <p:spPr>
              <a:xfrm flipV="1">
                <a:off x="5975943" y="5212187"/>
                <a:ext cx="3711361" cy="1"/>
              </a:xfrm>
              <a:prstGeom prst="straightConnector1">
                <a:avLst/>
              </a:prstGeom>
              <a:ln w="38100">
                <a:solidFill>
                  <a:srgbClr val="008EDC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05BF4FD-3B68-4619-B739-B136B83B2FA9}"/>
                  </a:ext>
                </a:extLst>
              </p:cNvPr>
              <p:cNvSpPr/>
              <p:nvPr/>
            </p:nvSpPr>
            <p:spPr>
              <a:xfrm>
                <a:off x="5973965" y="5243006"/>
                <a:ext cx="3681427" cy="178710"/>
              </a:xfrm>
              <a:prstGeom prst="rect">
                <a:avLst/>
              </a:prstGeom>
              <a:pattFill prst="wdUpDiag">
                <a:fgClr>
                  <a:srgbClr val="008EDC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DAA32B26-2733-4333-ADAF-96A7D5CCC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7"/>
                </a:ext>
              </a:extLst>
            </a:blip>
            <a:stretch>
              <a:fillRect/>
            </a:stretch>
          </p:blipFill>
          <p:spPr>
            <a:xfrm>
              <a:off x="6060357" y="4715108"/>
              <a:ext cx="338385" cy="526926"/>
            </a:xfrm>
            <a:prstGeom prst="rect">
              <a:avLst/>
            </a:prstGeom>
          </p:spPr>
        </p:pic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0251E4C4-F49E-4DFF-BE27-B48A871BCE6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9252564" y="4714813"/>
            <a:ext cx="338385" cy="526926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0A3381-1F95-4D63-9B1C-453AE682F561}"/>
              </a:ext>
            </a:extLst>
          </p:cNvPr>
          <p:cNvGrpSpPr/>
          <p:nvPr/>
        </p:nvGrpSpPr>
        <p:grpSpPr>
          <a:xfrm>
            <a:off x="7218553" y="4184357"/>
            <a:ext cx="1404743" cy="1036967"/>
            <a:chOff x="7218553" y="4184357"/>
            <a:chExt cx="1404743" cy="10369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152E4A0A-C3D1-49AA-AF8E-B83DD0DF48CC}"/>
                    </a:ext>
                  </a:extLst>
                </p:cNvPr>
                <p:cNvSpPr/>
                <p:nvPr/>
              </p:nvSpPr>
              <p:spPr>
                <a:xfrm>
                  <a:off x="7218553" y="418435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GB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152E4A0A-C3D1-49AA-AF8E-B83DD0DF48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8553" y="4184357"/>
                  <a:ext cx="1404743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719C1FCA-51EA-400E-B085-28DDF4BBB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7"/>
                </a:ext>
              </a:extLst>
            </a:blip>
            <a:stretch>
              <a:fillRect/>
            </a:stretch>
          </p:blipFill>
          <p:spPr>
            <a:xfrm>
              <a:off x="7700647" y="4694398"/>
              <a:ext cx="338385" cy="526926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92935B-D911-4F88-BA37-C6C8E6D1498D}"/>
              </a:ext>
            </a:extLst>
          </p:cNvPr>
          <p:cNvGrpSpPr/>
          <p:nvPr/>
        </p:nvGrpSpPr>
        <p:grpSpPr>
          <a:xfrm>
            <a:off x="5973965" y="5130166"/>
            <a:ext cx="2062646" cy="369332"/>
            <a:chOff x="5973965" y="5130166"/>
            <a:chExt cx="2062646" cy="3693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4BC890C-2B5D-4372-AAA2-DC911A035FCF}"/>
                </a:ext>
              </a:extLst>
            </p:cNvPr>
            <p:cNvSpPr/>
            <p:nvPr/>
          </p:nvSpPr>
          <p:spPr>
            <a:xfrm>
              <a:off x="5973965" y="5231961"/>
              <a:ext cx="2058321" cy="266083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04E3F2EE-3135-4966-8EBE-0AA63C1C3BDD}"/>
                </a:ext>
              </a:extLst>
            </p:cNvPr>
            <p:cNvGrpSpPr/>
            <p:nvPr/>
          </p:nvGrpSpPr>
          <p:grpSpPr>
            <a:xfrm>
              <a:off x="6078574" y="5130166"/>
              <a:ext cx="1958037" cy="369332"/>
              <a:chOff x="8500259" y="5057194"/>
              <a:chExt cx="1958037" cy="369332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0D13BD4A-70FF-4530-AED3-E24A3C1D704D}"/>
                  </a:ext>
                </a:extLst>
              </p:cNvPr>
              <p:cNvGrpSpPr/>
              <p:nvPr/>
            </p:nvGrpSpPr>
            <p:grpSpPr>
              <a:xfrm>
                <a:off x="8500259" y="5288302"/>
                <a:ext cx="1958037" cy="1339"/>
                <a:chOff x="8023857" y="4717384"/>
                <a:chExt cx="1055927" cy="1339"/>
              </a:xfrm>
            </p:grpSpPr>
            <p:cxnSp>
              <p:nvCxnSpPr>
                <p:cNvPr id="78" name="Straight Arrow Connector 77">
                  <a:extLst>
                    <a:ext uri="{FF2B5EF4-FFF2-40B4-BE49-F238E27FC236}">
                      <a16:creationId xmlns:a16="http://schemas.microsoft.com/office/drawing/2014/main" id="{F07CA3DA-C1ED-4A06-B523-9CE9A8F62743}"/>
                    </a:ext>
                  </a:extLst>
                </p:cNvPr>
                <p:cNvCxnSpPr/>
                <p:nvPr/>
              </p:nvCxnSpPr>
              <p:spPr>
                <a:xfrm flipH="1">
                  <a:off x="8023857" y="4717384"/>
                  <a:ext cx="39449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id="{600849EA-2C36-4E86-923C-F0D20FCB9FAA}"/>
                    </a:ext>
                  </a:extLst>
                </p:cNvPr>
                <p:cNvCxnSpPr/>
                <p:nvPr/>
              </p:nvCxnSpPr>
              <p:spPr>
                <a:xfrm>
                  <a:off x="8685291" y="4718723"/>
                  <a:ext cx="39449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14904377-ABA8-40DB-A962-79ACDEC20647}"/>
                      </a:ext>
                    </a:extLst>
                  </p:cNvPr>
                  <p:cNvSpPr/>
                  <p:nvPr/>
                </p:nvSpPr>
                <p:spPr>
                  <a:xfrm>
                    <a:off x="9212234" y="5057194"/>
                    <a:ext cx="481637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oMath>
                      </m:oMathPara>
                    </a14:m>
                    <a:endParaRPr lang="en-GB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14904377-ABA8-40DB-A962-79ACDEC2064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12234" y="5057194"/>
                    <a:ext cx="481637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8DC8D3-B93F-4DB1-9293-4FFD3488CC77}"/>
              </a:ext>
            </a:extLst>
          </p:cNvPr>
          <p:cNvGrpSpPr/>
          <p:nvPr/>
        </p:nvGrpSpPr>
        <p:grpSpPr>
          <a:xfrm>
            <a:off x="6321207" y="3588082"/>
            <a:ext cx="1731170" cy="945082"/>
            <a:chOff x="14757533" y="5411686"/>
            <a:chExt cx="1731170" cy="945082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EF64500-1802-4864-8935-F2D7A4F4D94D}"/>
                </a:ext>
              </a:extLst>
            </p:cNvPr>
            <p:cNvSpPr/>
            <p:nvPr/>
          </p:nvSpPr>
          <p:spPr>
            <a:xfrm>
              <a:off x="14757533" y="5411686"/>
              <a:ext cx="636214" cy="344933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0DC695BC-FDCD-4681-800F-54A0E997D031}"/>
                </a:ext>
              </a:extLst>
            </p:cNvPr>
            <p:cNvSpPr/>
            <p:nvPr/>
          </p:nvSpPr>
          <p:spPr>
            <a:xfrm>
              <a:off x="16136972" y="6084985"/>
              <a:ext cx="351731" cy="27178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C5E817D-BAEB-427A-84CB-B1FF48C41971}"/>
              </a:ext>
            </a:extLst>
          </p:cNvPr>
          <p:cNvGrpSpPr/>
          <p:nvPr/>
        </p:nvGrpSpPr>
        <p:grpSpPr>
          <a:xfrm>
            <a:off x="6846292" y="3529970"/>
            <a:ext cx="4011855" cy="1986670"/>
            <a:chOff x="11811140" y="5368613"/>
            <a:chExt cx="4011855" cy="1986670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E27706EA-B77A-40D9-BEBE-051067ED9542}"/>
                </a:ext>
              </a:extLst>
            </p:cNvPr>
            <p:cNvSpPr/>
            <p:nvPr/>
          </p:nvSpPr>
          <p:spPr>
            <a:xfrm>
              <a:off x="13323032" y="5368613"/>
              <a:ext cx="2499963" cy="387658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F1CA386-69B8-41E6-9947-78646679D2DF}"/>
                </a:ext>
              </a:extLst>
            </p:cNvPr>
            <p:cNvSpPr/>
            <p:nvPr/>
          </p:nvSpPr>
          <p:spPr>
            <a:xfrm>
              <a:off x="11811140" y="7062754"/>
              <a:ext cx="467751" cy="29252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9C2C566-DAD0-4515-BBC6-8979E263837B}"/>
              </a:ext>
            </a:extLst>
          </p:cNvPr>
          <p:cNvGrpSpPr/>
          <p:nvPr/>
        </p:nvGrpSpPr>
        <p:grpSpPr>
          <a:xfrm>
            <a:off x="5995160" y="5374210"/>
            <a:ext cx="3627758" cy="369332"/>
            <a:chOff x="7509634" y="5060874"/>
            <a:chExt cx="3627758" cy="369332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BBA6FC13-EB73-42E8-94D2-8135F968DEAD}"/>
                </a:ext>
              </a:extLst>
            </p:cNvPr>
            <p:cNvGrpSpPr/>
            <p:nvPr/>
          </p:nvGrpSpPr>
          <p:grpSpPr>
            <a:xfrm>
              <a:off x="7509634" y="5289641"/>
              <a:ext cx="3627758" cy="0"/>
              <a:chOff x="7489637" y="4718723"/>
              <a:chExt cx="1956372" cy="0"/>
            </a:xfrm>
          </p:grpSpPr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3BEB27DF-F2C0-427B-98FD-886A93A64C4C}"/>
                  </a:ext>
                </a:extLst>
              </p:cNvPr>
              <p:cNvCxnSpPr/>
              <p:nvPr/>
            </p:nvCxnSpPr>
            <p:spPr>
              <a:xfrm flipH="1">
                <a:off x="7489637" y="4718723"/>
                <a:ext cx="82759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819E74D3-9DB7-4012-BD6D-B5534B56461A}"/>
                  </a:ext>
                </a:extLst>
              </p:cNvPr>
              <p:cNvCxnSpPr/>
              <p:nvPr/>
            </p:nvCxnSpPr>
            <p:spPr>
              <a:xfrm>
                <a:off x="8685291" y="4718723"/>
                <a:ext cx="76071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8121FB44-FF00-4544-A8E2-46F3CBCCC635}"/>
                    </a:ext>
                  </a:extLst>
                </p:cNvPr>
                <p:cNvSpPr/>
                <p:nvPr/>
              </p:nvSpPr>
              <p:spPr>
                <a:xfrm>
                  <a:off x="9080529" y="5060874"/>
                  <a:ext cx="48163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8121FB44-FF00-4544-A8E2-46F3CBCCC6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0529" y="5060874"/>
                  <a:ext cx="481637" cy="369332"/>
                </a:xfrm>
                <a:prstGeom prst="rect">
                  <a:avLst/>
                </a:prstGeom>
                <a:blipFill>
                  <a:blip r:embed="rId22"/>
                  <a:stretch>
                    <a:fillRect r="-303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92F055-6ED4-40BE-BC90-3E83A87EA82A}"/>
              </a:ext>
            </a:extLst>
          </p:cNvPr>
          <p:cNvGrpSpPr/>
          <p:nvPr/>
        </p:nvGrpSpPr>
        <p:grpSpPr>
          <a:xfrm>
            <a:off x="8792490" y="4187537"/>
            <a:ext cx="1404743" cy="420040"/>
            <a:chOff x="8792490" y="4187537"/>
            <a:chExt cx="1404743" cy="4200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7EE80039-6B80-48B2-A0E8-BB7912351F1E}"/>
                    </a:ext>
                  </a:extLst>
                </p:cNvPr>
                <p:cNvSpPr/>
                <p:nvPr/>
              </p:nvSpPr>
              <p:spPr>
                <a:xfrm>
                  <a:off x="8792490" y="418753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GB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7EE80039-6B80-48B2-A0E8-BB7912351F1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2490" y="4187537"/>
                  <a:ext cx="1404743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B7EFCE26-BA00-43CE-8344-BEB90AA7775F}"/>
                </a:ext>
              </a:extLst>
            </p:cNvPr>
            <p:cNvCxnSpPr/>
            <p:nvPr/>
          </p:nvCxnSpPr>
          <p:spPr>
            <a:xfrm flipV="1">
              <a:off x="9299800" y="4606484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1CA66394-93E8-4B9D-84C1-67B01B57C7AC}"/>
              </a:ext>
            </a:extLst>
          </p:cNvPr>
          <p:cNvSpPr/>
          <p:nvPr/>
        </p:nvSpPr>
        <p:spPr>
          <a:xfrm>
            <a:off x="7615181" y="5316026"/>
            <a:ext cx="584052" cy="408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FCB82B8-CB83-4C49-7225-9858C5DCA35A}"/>
              </a:ext>
            </a:extLst>
          </p:cNvPr>
          <p:cNvGrpSpPr/>
          <p:nvPr/>
        </p:nvGrpSpPr>
        <p:grpSpPr>
          <a:xfrm>
            <a:off x="-29497" y="-17868"/>
            <a:ext cx="12177307" cy="3889971"/>
            <a:chOff x="-29497" y="-17868"/>
            <a:chExt cx="12177307" cy="388997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6477BC4-0B2E-585A-4D50-7214689D0ED8}"/>
                </a:ext>
              </a:extLst>
            </p:cNvPr>
            <p:cNvGrpSpPr/>
            <p:nvPr/>
          </p:nvGrpSpPr>
          <p:grpSpPr>
            <a:xfrm>
              <a:off x="-29497" y="-17868"/>
              <a:ext cx="12177307" cy="2321317"/>
              <a:chOff x="-29497" y="-17868"/>
              <a:chExt cx="12177307" cy="2321317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D4D549C-145E-85A0-EAB4-90AD34464942}"/>
                  </a:ext>
                </a:extLst>
              </p:cNvPr>
              <p:cNvSpPr/>
              <p:nvPr/>
            </p:nvSpPr>
            <p:spPr>
              <a:xfrm>
                <a:off x="-29497" y="-17868"/>
                <a:ext cx="5111057" cy="2321317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BC2DAF8-104C-D9FB-6FE1-93224E01BF9A}"/>
                  </a:ext>
                </a:extLst>
              </p:cNvPr>
              <p:cNvSpPr/>
              <p:nvPr/>
            </p:nvSpPr>
            <p:spPr>
              <a:xfrm>
                <a:off x="4909457" y="-17868"/>
                <a:ext cx="7238353" cy="118872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89F8AD9-69F8-4690-9182-24AE688DC9E7}"/>
                </a:ext>
              </a:extLst>
            </p:cNvPr>
            <p:cNvSpPr/>
            <p:nvPr/>
          </p:nvSpPr>
          <p:spPr>
            <a:xfrm>
              <a:off x="60691" y="2211367"/>
              <a:ext cx="4772697" cy="120592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B117C0A-2773-E176-3CAD-D05C772A94E7}"/>
                </a:ext>
              </a:extLst>
            </p:cNvPr>
            <p:cNvSpPr/>
            <p:nvPr/>
          </p:nvSpPr>
          <p:spPr>
            <a:xfrm>
              <a:off x="182535" y="3470944"/>
              <a:ext cx="2853681" cy="4011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2667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836"/>
    </mc:Choice>
    <mc:Fallback xmlns="">
      <p:transition spd="slow" advTm="99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7" grpId="0" animBg="1"/>
      <p:bldP spid="9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146481" y="882755"/>
            <a:ext cx="4502445" cy="1042492"/>
          </a:xfrm>
        </p:spPr>
        <p:txBody>
          <a:bodyPr>
            <a:normAutofit fontScale="90000"/>
          </a:bodyPr>
          <a:lstStyle/>
          <a:p>
            <a:r>
              <a:rPr lang="en-GB" sz="3500" dirty="0"/>
              <a:t>Constant Acceleration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CONSTANT ACCELERATION FORMULAE PART 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following letters are used for an object moving in a straight line with constant acceleration: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displacement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initial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acceleration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time taken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  <a:blipFill>
                <a:blip r:embed="rId6"/>
                <a:stretch>
                  <a:fillRect l="-1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6"/>
          <p:cNvSpPr>
            <a:spLocks noGrp="1"/>
          </p:cNvSpPr>
          <p:nvPr>
            <p:ph type="body" idx="13"/>
          </p:nvPr>
        </p:nvSpPr>
        <p:spPr>
          <a:xfrm>
            <a:off x="303783" y="2024174"/>
            <a:ext cx="4529605" cy="600075"/>
          </a:xfrm>
        </p:spPr>
        <p:txBody>
          <a:bodyPr>
            <a:normAutofit/>
          </a:bodyPr>
          <a:lstStyle/>
          <a:p>
            <a:r>
              <a:rPr lang="en-GB" sz="2400" dirty="0"/>
              <a:t>Standard Notation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idx="13"/>
          </p:nvPr>
        </p:nvSpPr>
        <p:spPr>
          <a:xfrm>
            <a:off x="5346416" y="1079635"/>
            <a:ext cx="5590525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7"/>
              <p:cNvSpPr txBox="1">
                <a:spLocks/>
              </p:cNvSpPr>
              <p:nvPr/>
            </p:nvSpPr>
            <p:spPr>
              <a:xfrm>
                <a:off x="5372541" y="1679710"/>
                <a:ext cx="6515676" cy="51782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 penguin is sliding across a frozen lake in a straight line.  His initial speed is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Friction causes him to decelerate at a constant rate of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m:rPr>
                        <m:sty m:val="p"/>
                      </m:rPr>
                      <a:rPr lang="en-US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From part 1a, distance penguin has moved before coming to rest is </a:t>
                </a:r>
                <a14:m>
                  <m:oMath xmlns:m="http://schemas.openxmlformats.org/officeDocument/2006/math">
                    <m:r>
                      <a:rPr lang="en-GB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m:rPr>
                        <m:sty m:val="p"/>
                      </m:rPr>
                      <a:rPr lang="en-GB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b="1" dirty="0">
                    <a:solidFill>
                      <a:srgbClr val="0000FF"/>
                    </a:solidFill>
                  </a:rPr>
                  <a:t>Find the time when he is at half the total distance.</a:t>
                </a:r>
                <a:br>
                  <a:rPr lang="en-GB" sz="2000" b="1" dirty="0">
                    <a:solidFill>
                      <a:srgbClr val="0000FF"/>
                    </a:solidFill>
                  </a:rPr>
                </a:br>
                <a:br>
                  <a:rPr lang="en-GB" sz="2000" b="1" dirty="0">
                    <a:solidFill>
                      <a:srgbClr val="0000FF"/>
                    </a:solidFill>
                  </a:rPr>
                </a:br>
                <a:br>
                  <a:rPr lang="en-GB" sz="2000" b="1" dirty="0">
                    <a:solidFill>
                      <a:srgbClr val="0000FF"/>
                    </a:solidFill>
                  </a:rPr>
                </a:br>
                <a:br>
                  <a:rPr lang="en-GB" sz="2000" b="1" dirty="0">
                    <a:solidFill>
                      <a:srgbClr val="0000FF"/>
                    </a:solidFill>
                  </a:rPr>
                </a:br>
                <a:endParaRPr lang="en-GB" sz="20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Input values in formula: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GB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sSup>
                      <m:sSupPr>
                        <m:ctrlP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541" y="1679710"/>
                <a:ext cx="6515676" cy="5178290"/>
              </a:xfrm>
              <a:prstGeom prst="rect">
                <a:avLst/>
              </a:prstGeom>
              <a:blipFill>
                <a:blip r:embed="rId7"/>
                <a:stretch>
                  <a:fillRect l="-935" r="-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b="1" dirty="0">
                    <a:solidFill>
                      <a:srgbClr val="0000FF"/>
                    </a:solidFill>
                  </a:rPr>
                  <a:t>FORMULAE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  <a:endParaRPr lang="en-GB" sz="2000" b="1" i="1" dirty="0">
                  <a:solidFill>
                    <a:srgbClr val="8B8B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num>
                          <m:den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𝒂𝒔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  <a:endParaRPr lang="en-GB" sz="20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𝒖𝒕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𝒗𝒕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dirty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blipFill>
                <a:blip r:embed="rId8"/>
                <a:stretch>
                  <a:fillRect l="-119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7DEFB693-6DF7-4ACD-9A08-0B3C75D25DB6}"/>
              </a:ext>
            </a:extLst>
          </p:cNvPr>
          <p:cNvGrpSpPr/>
          <p:nvPr/>
        </p:nvGrpSpPr>
        <p:grpSpPr>
          <a:xfrm>
            <a:off x="5975944" y="5382379"/>
            <a:ext cx="3627758" cy="369332"/>
            <a:chOff x="7509634" y="5068971"/>
            <a:chExt cx="3627758" cy="36933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C41B83A-6D8B-41DD-BA2D-DA713C6177C8}"/>
                </a:ext>
              </a:extLst>
            </p:cNvPr>
            <p:cNvGrpSpPr/>
            <p:nvPr/>
          </p:nvGrpSpPr>
          <p:grpSpPr>
            <a:xfrm>
              <a:off x="7509634" y="5289641"/>
              <a:ext cx="3627758" cy="0"/>
              <a:chOff x="7489637" y="4718723"/>
              <a:chExt cx="1956372" cy="0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98972BE-3D9C-41E5-A722-47C12424FBF5}"/>
                  </a:ext>
                </a:extLst>
              </p:cNvPr>
              <p:cNvCxnSpPr/>
              <p:nvPr/>
            </p:nvCxnSpPr>
            <p:spPr>
              <a:xfrm flipH="1">
                <a:off x="7489637" y="4718723"/>
                <a:ext cx="827592" cy="0"/>
              </a:xfrm>
              <a:prstGeom prst="straightConnector1">
                <a:avLst/>
              </a:prstGeom>
              <a:ln>
                <a:solidFill>
                  <a:schemeClr val="accent2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F416F10A-02DE-4068-8B5A-2E29CEE7DC5C}"/>
                  </a:ext>
                </a:extLst>
              </p:cNvPr>
              <p:cNvCxnSpPr/>
              <p:nvPr/>
            </p:nvCxnSpPr>
            <p:spPr>
              <a:xfrm>
                <a:off x="8685291" y="4718723"/>
                <a:ext cx="760718" cy="0"/>
              </a:xfrm>
              <a:prstGeom prst="straightConnector1">
                <a:avLst/>
              </a:prstGeom>
              <a:ln>
                <a:solidFill>
                  <a:schemeClr val="accent2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/>
                <p:nvPr/>
              </p:nvSpPr>
              <p:spPr>
                <a:xfrm>
                  <a:off x="9086985" y="5068971"/>
                  <a:ext cx="48163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oMath>
                    </m:oMathPara>
                  </a14:m>
                  <a:endParaRPr lang="en-GB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6985" y="5068971"/>
                  <a:ext cx="481637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303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6D9A3BC-E506-4271-8F0B-433042E906E9}"/>
              </a:ext>
            </a:extLst>
          </p:cNvPr>
          <p:cNvGrpSpPr/>
          <p:nvPr/>
        </p:nvGrpSpPr>
        <p:grpSpPr>
          <a:xfrm>
            <a:off x="5512305" y="4247069"/>
            <a:ext cx="1404743" cy="377097"/>
            <a:chOff x="5495343" y="4309687"/>
            <a:chExt cx="1404743" cy="377097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ED36564-9368-47E7-9768-039B54957F2C}"/>
                </a:ext>
              </a:extLst>
            </p:cNvPr>
            <p:cNvCxnSpPr/>
            <p:nvPr/>
          </p:nvCxnSpPr>
          <p:spPr>
            <a:xfrm flipV="1">
              <a:off x="6030667" y="4685691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/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=6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1BE8600-0292-45C4-8C78-4B6849D81A63}"/>
              </a:ext>
            </a:extLst>
          </p:cNvPr>
          <p:cNvGrpSpPr/>
          <p:nvPr/>
        </p:nvGrpSpPr>
        <p:grpSpPr>
          <a:xfrm>
            <a:off x="6172842" y="4614377"/>
            <a:ext cx="1729058" cy="449415"/>
            <a:chOff x="7130943" y="4128796"/>
            <a:chExt cx="1729058" cy="44941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F1F902-387A-4923-B788-21A9E930E853}"/>
                </a:ext>
              </a:extLst>
            </p:cNvPr>
            <p:cNvGrpSpPr/>
            <p:nvPr/>
          </p:nvGrpSpPr>
          <p:grpSpPr>
            <a:xfrm>
              <a:off x="7479021" y="4570592"/>
              <a:ext cx="752848" cy="7619"/>
              <a:chOff x="8996479" y="3508612"/>
              <a:chExt cx="752848" cy="7619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0187A310-7A79-4351-BE16-BB56D07C8F05}"/>
                  </a:ext>
                </a:extLst>
              </p:cNvPr>
              <p:cNvCxnSpPr/>
              <p:nvPr/>
            </p:nvCxnSpPr>
            <p:spPr>
              <a:xfrm>
                <a:off x="8996479" y="3508612"/>
                <a:ext cx="482381" cy="0"/>
              </a:xfrm>
              <a:prstGeom prst="straightConnector1">
                <a:avLst/>
              </a:prstGeom>
              <a:ln w="25400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D6A934A8-E689-4A99-A4EE-6C77AB377F60}"/>
                  </a:ext>
                </a:extLst>
              </p:cNvPr>
              <p:cNvGrpSpPr/>
              <p:nvPr/>
            </p:nvGrpSpPr>
            <p:grpSpPr>
              <a:xfrm>
                <a:off x="9070753" y="3508612"/>
                <a:ext cx="678574" cy="7619"/>
                <a:chOff x="9070753" y="3508612"/>
                <a:chExt cx="678574" cy="7619"/>
              </a:xfrm>
            </p:grpSpPr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1B1CE360-C434-4906-B350-E8ED9CE6C595}"/>
                    </a:ext>
                  </a:extLst>
                </p:cNvPr>
                <p:cNvCxnSpPr/>
                <p:nvPr/>
              </p:nvCxnSpPr>
              <p:spPr>
                <a:xfrm>
                  <a:off x="9070753" y="3510555"/>
                  <a:ext cx="362227" cy="5676"/>
                </a:xfrm>
                <a:prstGeom prst="straightConnector1">
                  <a:avLst/>
                </a:prstGeom>
                <a:ln w="25400"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21419764-ABFA-4E83-9C87-6F557F93FE3B}"/>
                    </a:ext>
                  </a:extLst>
                </p:cNvPr>
                <p:cNvCxnSpPr/>
                <p:nvPr/>
              </p:nvCxnSpPr>
              <p:spPr>
                <a:xfrm>
                  <a:off x="9146791" y="3508612"/>
                  <a:ext cx="602536" cy="0"/>
                </a:xfrm>
                <a:prstGeom prst="straightConnector1">
                  <a:avLst/>
                </a:prstGeom>
                <a:ln w="25400"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/>
                <p:nvPr/>
              </p:nvSpPr>
              <p:spPr>
                <a:xfrm>
                  <a:off x="7130943" y="4128796"/>
                  <a:ext cx="1729058" cy="3539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7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7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=−1.5</m:t>
                        </m:r>
                        <m:r>
                          <m:rPr>
                            <m:sty m:val="p"/>
                          </m:rPr>
                          <a:rPr lang="en-US" sz="1700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sz="17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700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sz="1700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7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sz="17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0943" y="4128796"/>
                  <a:ext cx="1729058" cy="35394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D55FB69-D004-487A-B406-D1BD44081592}"/>
              </a:ext>
            </a:extLst>
          </p:cNvPr>
          <p:cNvGrpSpPr/>
          <p:nvPr/>
        </p:nvGrpSpPr>
        <p:grpSpPr>
          <a:xfrm>
            <a:off x="8789986" y="4175427"/>
            <a:ext cx="1404743" cy="429279"/>
            <a:chOff x="8759101" y="4266287"/>
            <a:chExt cx="1404743" cy="429279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7C082CB-90CD-4697-83B9-485584A16DD9}"/>
                </a:ext>
              </a:extLst>
            </p:cNvPr>
            <p:cNvCxnSpPr/>
            <p:nvPr/>
          </p:nvCxnSpPr>
          <p:spPr>
            <a:xfrm flipV="1">
              <a:off x="9284968" y="4694473"/>
              <a:ext cx="273578" cy="1093"/>
            </a:xfrm>
            <a:prstGeom prst="straightConnector1">
              <a:avLst/>
            </a:prstGeom>
            <a:ln w="25400">
              <a:solidFill>
                <a:schemeClr val="accent2">
                  <a:lumMod val="40000"/>
                  <a:lumOff val="6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/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GB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34805AA5-44B5-4B23-999C-75D5074F1D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397703" y="4554663"/>
            <a:ext cx="271145" cy="31242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AC7E757-0EAD-4C68-9969-51505C30554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407073" y="5653388"/>
            <a:ext cx="271145" cy="31242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2969734-4013-4ABB-8D22-6FF9E90002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397702" y="4068194"/>
            <a:ext cx="271145" cy="31242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0B289EC-D16B-4850-A3E2-C7E0D1468832}"/>
              </a:ext>
            </a:extLst>
          </p:cNvPr>
          <p:cNvGrpSpPr/>
          <p:nvPr/>
        </p:nvGrpSpPr>
        <p:grpSpPr>
          <a:xfrm>
            <a:off x="5973965" y="4715108"/>
            <a:ext cx="3713339" cy="706608"/>
            <a:chOff x="5973965" y="4715108"/>
            <a:chExt cx="3713339" cy="70660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D35D20C-2EAA-4ED3-BDA9-A45373C3D9D7}"/>
                </a:ext>
              </a:extLst>
            </p:cNvPr>
            <p:cNvGrpSpPr/>
            <p:nvPr/>
          </p:nvGrpSpPr>
          <p:grpSpPr>
            <a:xfrm>
              <a:off x="5973965" y="5212187"/>
              <a:ext cx="3713339" cy="209529"/>
              <a:chOff x="5973965" y="5212187"/>
              <a:chExt cx="3713339" cy="209529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916303D-B2A1-418B-87AC-5D1685CC223E}"/>
                  </a:ext>
                </a:extLst>
              </p:cNvPr>
              <p:cNvCxnSpPr/>
              <p:nvPr/>
            </p:nvCxnSpPr>
            <p:spPr>
              <a:xfrm flipV="1">
                <a:off x="5975943" y="5212187"/>
                <a:ext cx="3711361" cy="1"/>
              </a:xfrm>
              <a:prstGeom prst="straightConnector1">
                <a:avLst/>
              </a:prstGeom>
              <a:ln w="38100">
                <a:solidFill>
                  <a:srgbClr val="008EDC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05BF4FD-3B68-4619-B739-B136B83B2FA9}"/>
                  </a:ext>
                </a:extLst>
              </p:cNvPr>
              <p:cNvSpPr/>
              <p:nvPr/>
            </p:nvSpPr>
            <p:spPr>
              <a:xfrm>
                <a:off x="5973965" y="5243006"/>
                <a:ext cx="3681427" cy="178710"/>
              </a:xfrm>
              <a:prstGeom prst="rect">
                <a:avLst/>
              </a:prstGeom>
              <a:pattFill prst="wdUpDiag">
                <a:fgClr>
                  <a:srgbClr val="008EDC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DAA32B26-2733-4333-ADAF-96A7D5CCC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6060357" y="4715108"/>
              <a:ext cx="338385" cy="526926"/>
            </a:xfrm>
            <a:prstGeom prst="rect">
              <a:avLst/>
            </a:prstGeom>
          </p:spPr>
        </p:pic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0251E4C4-F49E-4DFF-BE27-B48A871BCE6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9252564" y="4714813"/>
            <a:ext cx="338385" cy="526926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0A3381-1F95-4D63-9B1C-453AE682F561}"/>
              </a:ext>
            </a:extLst>
          </p:cNvPr>
          <p:cNvGrpSpPr/>
          <p:nvPr/>
        </p:nvGrpSpPr>
        <p:grpSpPr>
          <a:xfrm>
            <a:off x="7217795" y="4242168"/>
            <a:ext cx="1404743" cy="979156"/>
            <a:chOff x="7217795" y="4242168"/>
            <a:chExt cx="1404743" cy="9791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152E4A0A-C3D1-49AA-AF8E-B83DD0DF48CC}"/>
                    </a:ext>
                  </a:extLst>
                </p:cNvPr>
                <p:cNvSpPr/>
                <p:nvPr/>
              </p:nvSpPr>
              <p:spPr>
                <a:xfrm>
                  <a:off x="7217795" y="4242168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152E4A0A-C3D1-49AA-AF8E-B83DD0DF48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7795" y="4242168"/>
                  <a:ext cx="1404743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719C1FCA-51EA-400E-B085-28DDF4BBB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7700647" y="4694398"/>
              <a:ext cx="338385" cy="526926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92935B-D911-4F88-BA37-C6C8E6D1498D}"/>
              </a:ext>
            </a:extLst>
          </p:cNvPr>
          <p:cNvGrpSpPr/>
          <p:nvPr/>
        </p:nvGrpSpPr>
        <p:grpSpPr>
          <a:xfrm>
            <a:off x="5973965" y="5130166"/>
            <a:ext cx="2062646" cy="369332"/>
            <a:chOff x="5973965" y="5130166"/>
            <a:chExt cx="2062646" cy="3693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4BC890C-2B5D-4372-AAA2-DC911A035FCF}"/>
                </a:ext>
              </a:extLst>
            </p:cNvPr>
            <p:cNvSpPr/>
            <p:nvPr/>
          </p:nvSpPr>
          <p:spPr>
            <a:xfrm>
              <a:off x="5973965" y="5231961"/>
              <a:ext cx="2058321" cy="266083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04E3F2EE-3135-4966-8EBE-0AA63C1C3BDD}"/>
                </a:ext>
              </a:extLst>
            </p:cNvPr>
            <p:cNvGrpSpPr/>
            <p:nvPr/>
          </p:nvGrpSpPr>
          <p:grpSpPr>
            <a:xfrm>
              <a:off x="6078574" y="5130166"/>
              <a:ext cx="1958037" cy="369332"/>
              <a:chOff x="8500259" y="5057194"/>
              <a:chExt cx="1958037" cy="369332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0D13BD4A-70FF-4530-AED3-E24A3C1D704D}"/>
                  </a:ext>
                </a:extLst>
              </p:cNvPr>
              <p:cNvGrpSpPr/>
              <p:nvPr/>
            </p:nvGrpSpPr>
            <p:grpSpPr>
              <a:xfrm>
                <a:off x="8500259" y="5288302"/>
                <a:ext cx="1958037" cy="1339"/>
                <a:chOff x="8023857" y="4717384"/>
                <a:chExt cx="1055927" cy="1339"/>
              </a:xfrm>
            </p:grpSpPr>
            <p:cxnSp>
              <p:nvCxnSpPr>
                <p:cNvPr id="78" name="Straight Arrow Connector 77">
                  <a:extLst>
                    <a:ext uri="{FF2B5EF4-FFF2-40B4-BE49-F238E27FC236}">
                      <a16:creationId xmlns:a16="http://schemas.microsoft.com/office/drawing/2014/main" id="{F07CA3DA-C1ED-4A06-B523-9CE9A8F62743}"/>
                    </a:ext>
                  </a:extLst>
                </p:cNvPr>
                <p:cNvCxnSpPr/>
                <p:nvPr/>
              </p:nvCxnSpPr>
              <p:spPr>
                <a:xfrm flipH="1">
                  <a:off x="8023857" y="4717384"/>
                  <a:ext cx="39449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id="{600849EA-2C36-4E86-923C-F0D20FCB9FAA}"/>
                    </a:ext>
                  </a:extLst>
                </p:cNvPr>
                <p:cNvCxnSpPr/>
                <p:nvPr/>
              </p:nvCxnSpPr>
              <p:spPr>
                <a:xfrm>
                  <a:off x="8685291" y="4718723"/>
                  <a:ext cx="39449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14904377-ABA8-40DB-A962-79ACDEC20647}"/>
                      </a:ext>
                    </a:extLst>
                  </p:cNvPr>
                  <p:cNvSpPr/>
                  <p:nvPr/>
                </p:nvSpPr>
                <p:spPr>
                  <a:xfrm>
                    <a:off x="9212234" y="5057194"/>
                    <a:ext cx="481637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oMath>
                      </m:oMathPara>
                    </a14:m>
                    <a:endParaRPr lang="en-GB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14904377-ABA8-40DB-A962-79ACDEC2064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12234" y="5057194"/>
                    <a:ext cx="481637" cy="3693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1" name="Text Placeholder 6">
            <a:extLst>
              <a:ext uri="{FF2B5EF4-FFF2-40B4-BE49-F238E27FC236}">
                <a16:creationId xmlns:a16="http://schemas.microsoft.com/office/drawing/2014/main" id="{CD30CB62-2BBF-413C-8055-122E5D57049D}"/>
              </a:ext>
            </a:extLst>
          </p:cNvPr>
          <p:cNvSpPr txBox="1">
            <a:spLocks/>
          </p:cNvSpPr>
          <p:nvPr/>
        </p:nvSpPr>
        <p:spPr>
          <a:xfrm>
            <a:off x="5354274" y="3630101"/>
            <a:ext cx="343571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2b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1366B88A-8E86-452A-8808-6B5CFDA2E4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397702" y="4068194"/>
            <a:ext cx="271145" cy="312420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E3E76140-944C-429D-B46B-8EA412FCAB36}"/>
              </a:ext>
            </a:extLst>
          </p:cNvPr>
          <p:cNvSpPr txBox="1"/>
          <p:nvPr/>
        </p:nvSpPr>
        <p:spPr>
          <a:xfrm>
            <a:off x="2123753" y="6228191"/>
            <a:ext cx="787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FIND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DCE7538-F823-43EF-AE05-8E2ECF63206E}"/>
              </a:ext>
            </a:extLst>
          </p:cNvPr>
          <p:cNvGrpSpPr/>
          <p:nvPr/>
        </p:nvGrpSpPr>
        <p:grpSpPr>
          <a:xfrm>
            <a:off x="2158487" y="3899233"/>
            <a:ext cx="696292" cy="2800660"/>
            <a:chOff x="2158487" y="3899233"/>
            <a:chExt cx="696292" cy="280066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148CA47-3A91-44AD-9042-098BBD27DEBD}"/>
                </a:ext>
              </a:extLst>
            </p:cNvPr>
            <p:cNvSpPr/>
            <p:nvPr/>
          </p:nvSpPr>
          <p:spPr>
            <a:xfrm>
              <a:off x="2246626" y="3899233"/>
              <a:ext cx="608153" cy="2800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BC38225-9525-439E-942A-6CF95D01F9BA}"/>
                </a:ext>
              </a:extLst>
            </p:cNvPr>
            <p:cNvSpPr/>
            <p:nvPr/>
          </p:nvSpPr>
          <p:spPr>
            <a:xfrm>
              <a:off x="2158487" y="6171297"/>
              <a:ext cx="608153" cy="334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53245B-D6E3-3902-75C0-840D4637DB4A}"/>
              </a:ext>
            </a:extLst>
          </p:cNvPr>
          <p:cNvGrpSpPr/>
          <p:nvPr/>
        </p:nvGrpSpPr>
        <p:grpSpPr>
          <a:xfrm>
            <a:off x="-29497" y="-17868"/>
            <a:ext cx="12177307" cy="3889971"/>
            <a:chOff x="-29497" y="-17868"/>
            <a:chExt cx="12177307" cy="388997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9E2E786-0684-0B03-96D3-531E2AE8A3E0}"/>
                </a:ext>
              </a:extLst>
            </p:cNvPr>
            <p:cNvGrpSpPr/>
            <p:nvPr/>
          </p:nvGrpSpPr>
          <p:grpSpPr>
            <a:xfrm>
              <a:off x="-29497" y="-17868"/>
              <a:ext cx="12177307" cy="2321317"/>
              <a:chOff x="-29497" y="-17868"/>
              <a:chExt cx="12177307" cy="2321317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3705795-4907-2EE0-F849-FF54921E12B6}"/>
                  </a:ext>
                </a:extLst>
              </p:cNvPr>
              <p:cNvSpPr/>
              <p:nvPr/>
            </p:nvSpPr>
            <p:spPr>
              <a:xfrm>
                <a:off x="-29497" y="-17868"/>
                <a:ext cx="5111057" cy="2321317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BB894A-7E83-A76F-5388-C9E164F80986}"/>
                  </a:ext>
                </a:extLst>
              </p:cNvPr>
              <p:cNvSpPr/>
              <p:nvPr/>
            </p:nvSpPr>
            <p:spPr>
              <a:xfrm>
                <a:off x="4909457" y="-17868"/>
                <a:ext cx="7238353" cy="118872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E840C0F-DD91-9A47-2641-2B00BFF51315}"/>
                </a:ext>
              </a:extLst>
            </p:cNvPr>
            <p:cNvSpPr/>
            <p:nvPr/>
          </p:nvSpPr>
          <p:spPr>
            <a:xfrm>
              <a:off x="60691" y="2211367"/>
              <a:ext cx="4772697" cy="120592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26C89C-8A91-B800-5684-2E814DC09CEE}"/>
                </a:ext>
              </a:extLst>
            </p:cNvPr>
            <p:cNvSpPr/>
            <p:nvPr/>
          </p:nvSpPr>
          <p:spPr>
            <a:xfrm>
              <a:off x="182535" y="3470944"/>
              <a:ext cx="2853681" cy="4011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7801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05"/>
    </mc:Choice>
    <mc:Fallback xmlns="">
      <p:transition spd="slow" advTm="66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146481" y="882755"/>
            <a:ext cx="4502445" cy="1042492"/>
          </a:xfrm>
        </p:spPr>
        <p:txBody>
          <a:bodyPr>
            <a:normAutofit fontScale="90000"/>
          </a:bodyPr>
          <a:lstStyle/>
          <a:p>
            <a:r>
              <a:rPr lang="en-GB" sz="3500" dirty="0"/>
              <a:t>Constant Acceleration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CONSTANT ACCELERATION FORMULAE PART 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following letters are used for an object moving in a straight line with constant acceleration: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displacement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initial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acceleration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time taken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  <a:blipFill>
                <a:blip r:embed="rId6"/>
                <a:stretch>
                  <a:fillRect l="-1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6"/>
          <p:cNvSpPr>
            <a:spLocks noGrp="1"/>
          </p:cNvSpPr>
          <p:nvPr>
            <p:ph type="body" idx="13"/>
          </p:nvPr>
        </p:nvSpPr>
        <p:spPr>
          <a:xfrm>
            <a:off x="303783" y="2024174"/>
            <a:ext cx="4529605" cy="600075"/>
          </a:xfrm>
        </p:spPr>
        <p:txBody>
          <a:bodyPr>
            <a:normAutofit/>
          </a:bodyPr>
          <a:lstStyle/>
          <a:p>
            <a:r>
              <a:rPr lang="en-GB" sz="2400" dirty="0"/>
              <a:t>Standard Notation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idx="13"/>
          </p:nvPr>
        </p:nvSpPr>
        <p:spPr>
          <a:xfrm>
            <a:off x="5346416" y="1079635"/>
            <a:ext cx="5590525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7"/>
              <p:cNvSpPr txBox="1">
                <a:spLocks/>
              </p:cNvSpPr>
              <p:nvPr/>
            </p:nvSpPr>
            <p:spPr>
              <a:xfrm>
                <a:off x="5372541" y="1679710"/>
                <a:ext cx="6515676" cy="51782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 penguin is sliding across a frozen lake in a straight line.  His initial speed is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Friction causes him to decelerate at a constant rate of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m:rPr>
                        <m:sty m:val="p"/>
                      </m:rPr>
                      <a:rPr lang="en-US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From part 1a, distance penguin has moved before coming to rest is </a:t>
                </a:r>
                <a14:m>
                  <m:oMath xmlns:m="http://schemas.openxmlformats.org/officeDocument/2006/math">
                    <m:r>
                      <a:rPr lang="en-GB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m:rPr>
                        <m:sty m:val="p"/>
                      </m:rPr>
                      <a:rPr lang="en-GB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b="1" dirty="0">
                    <a:solidFill>
                      <a:srgbClr val="0000FF"/>
                    </a:solidFill>
                  </a:rPr>
                  <a:t>Find the time when he is at half the total distance.</a:t>
                </a:r>
                <a:br>
                  <a:rPr lang="en-GB" sz="2000" b="1" dirty="0">
                    <a:solidFill>
                      <a:srgbClr val="0000FF"/>
                    </a:solidFill>
                  </a:rPr>
                </a:br>
                <a:br>
                  <a:rPr lang="en-GB" sz="2000" b="1" dirty="0">
                    <a:solidFill>
                      <a:srgbClr val="0000FF"/>
                    </a:solidFill>
                  </a:rPr>
                </a:br>
                <a:br>
                  <a:rPr lang="en-GB" sz="2000" b="1" dirty="0">
                    <a:solidFill>
                      <a:srgbClr val="0000FF"/>
                    </a:solidFill>
                  </a:rPr>
                </a:br>
                <a:br>
                  <a:rPr lang="en-GB" sz="2000" b="1" dirty="0">
                    <a:solidFill>
                      <a:srgbClr val="0000FF"/>
                    </a:solidFill>
                  </a:rPr>
                </a:br>
                <a:endParaRPr lang="en-GB" sz="20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Input values in formula: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GB" sz="20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−1.5</m:t>
                        </m:r>
                      </m:e>
                    </m:d>
                    <m:sSup>
                      <m:sSupPr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541" y="1679710"/>
                <a:ext cx="6515676" cy="5178290"/>
              </a:xfrm>
              <a:prstGeom prst="rect">
                <a:avLst/>
              </a:prstGeom>
              <a:blipFill>
                <a:blip r:embed="rId7"/>
                <a:stretch>
                  <a:fillRect l="-935" r="-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b="1" dirty="0">
                    <a:solidFill>
                      <a:srgbClr val="0000FF"/>
                    </a:solidFill>
                  </a:rPr>
                  <a:t>FORMULAE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  <a:endParaRPr lang="en-GB" sz="2000" b="1" i="1" dirty="0">
                  <a:solidFill>
                    <a:srgbClr val="8B8B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num>
                          <m:den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𝒂𝒔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  <a:endParaRPr lang="en-GB" sz="20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𝒖𝒕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𝒗𝒕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dirty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blipFill>
                <a:blip r:embed="rId8"/>
                <a:stretch>
                  <a:fillRect l="-119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7DEFB693-6DF7-4ACD-9A08-0B3C75D25DB6}"/>
              </a:ext>
            </a:extLst>
          </p:cNvPr>
          <p:cNvGrpSpPr/>
          <p:nvPr/>
        </p:nvGrpSpPr>
        <p:grpSpPr>
          <a:xfrm>
            <a:off x="5975944" y="5382379"/>
            <a:ext cx="3627758" cy="369332"/>
            <a:chOff x="7509634" y="5068971"/>
            <a:chExt cx="3627758" cy="36933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C41B83A-6D8B-41DD-BA2D-DA713C6177C8}"/>
                </a:ext>
              </a:extLst>
            </p:cNvPr>
            <p:cNvGrpSpPr/>
            <p:nvPr/>
          </p:nvGrpSpPr>
          <p:grpSpPr>
            <a:xfrm>
              <a:off x="7509634" y="5289641"/>
              <a:ext cx="3627758" cy="0"/>
              <a:chOff x="7489637" y="4718723"/>
              <a:chExt cx="1956372" cy="0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98972BE-3D9C-41E5-A722-47C12424FBF5}"/>
                  </a:ext>
                </a:extLst>
              </p:cNvPr>
              <p:cNvCxnSpPr/>
              <p:nvPr/>
            </p:nvCxnSpPr>
            <p:spPr>
              <a:xfrm flipH="1">
                <a:off x="7489637" y="4718723"/>
                <a:ext cx="827592" cy="0"/>
              </a:xfrm>
              <a:prstGeom prst="straightConnector1">
                <a:avLst/>
              </a:prstGeom>
              <a:ln>
                <a:solidFill>
                  <a:schemeClr val="accent2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F416F10A-02DE-4068-8B5A-2E29CEE7DC5C}"/>
                  </a:ext>
                </a:extLst>
              </p:cNvPr>
              <p:cNvCxnSpPr/>
              <p:nvPr/>
            </p:nvCxnSpPr>
            <p:spPr>
              <a:xfrm>
                <a:off x="8685291" y="4718723"/>
                <a:ext cx="760718" cy="0"/>
              </a:xfrm>
              <a:prstGeom prst="straightConnector1">
                <a:avLst/>
              </a:prstGeom>
              <a:ln>
                <a:solidFill>
                  <a:schemeClr val="accent2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/>
                <p:nvPr/>
              </p:nvSpPr>
              <p:spPr>
                <a:xfrm>
                  <a:off x="9086985" y="5068971"/>
                  <a:ext cx="48163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oMath>
                    </m:oMathPara>
                  </a14:m>
                  <a:endParaRPr lang="en-GB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6985" y="5068971"/>
                  <a:ext cx="481637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303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6D9A3BC-E506-4271-8F0B-433042E906E9}"/>
              </a:ext>
            </a:extLst>
          </p:cNvPr>
          <p:cNvGrpSpPr/>
          <p:nvPr/>
        </p:nvGrpSpPr>
        <p:grpSpPr>
          <a:xfrm>
            <a:off x="5512305" y="4247069"/>
            <a:ext cx="1404743" cy="377097"/>
            <a:chOff x="5495343" y="4309687"/>
            <a:chExt cx="1404743" cy="377097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ED36564-9368-47E7-9768-039B54957F2C}"/>
                </a:ext>
              </a:extLst>
            </p:cNvPr>
            <p:cNvCxnSpPr/>
            <p:nvPr/>
          </p:nvCxnSpPr>
          <p:spPr>
            <a:xfrm flipV="1">
              <a:off x="6030667" y="4685691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/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=6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1BE8600-0292-45C4-8C78-4B6849D81A63}"/>
              </a:ext>
            </a:extLst>
          </p:cNvPr>
          <p:cNvGrpSpPr/>
          <p:nvPr/>
        </p:nvGrpSpPr>
        <p:grpSpPr>
          <a:xfrm>
            <a:off x="6172842" y="4614377"/>
            <a:ext cx="1729058" cy="449415"/>
            <a:chOff x="7130943" y="4128796"/>
            <a:chExt cx="1729058" cy="44941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F1F902-387A-4923-B788-21A9E930E853}"/>
                </a:ext>
              </a:extLst>
            </p:cNvPr>
            <p:cNvGrpSpPr/>
            <p:nvPr/>
          </p:nvGrpSpPr>
          <p:grpSpPr>
            <a:xfrm>
              <a:off x="7479021" y="4570592"/>
              <a:ext cx="752848" cy="7619"/>
              <a:chOff x="8996479" y="3508612"/>
              <a:chExt cx="752848" cy="7619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0187A310-7A79-4351-BE16-BB56D07C8F05}"/>
                  </a:ext>
                </a:extLst>
              </p:cNvPr>
              <p:cNvCxnSpPr/>
              <p:nvPr/>
            </p:nvCxnSpPr>
            <p:spPr>
              <a:xfrm>
                <a:off x="8996479" y="3508612"/>
                <a:ext cx="482381" cy="0"/>
              </a:xfrm>
              <a:prstGeom prst="straightConnector1">
                <a:avLst/>
              </a:prstGeom>
              <a:ln w="25400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D6A934A8-E689-4A99-A4EE-6C77AB377F60}"/>
                  </a:ext>
                </a:extLst>
              </p:cNvPr>
              <p:cNvGrpSpPr/>
              <p:nvPr/>
            </p:nvGrpSpPr>
            <p:grpSpPr>
              <a:xfrm>
                <a:off x="9070753" y="3508612"/>
                <a:ext cx="678574" cy="7619"/>
                <a:chOff x="9070753" y="3508612"/>
                <a:chExt cx="678574" cy="7619"/>
              </a:xfrm>
            </p:grpSpPr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1B1CE360-C434-4906-B350-E8ED9CE6C595}"/>
                    </a:ext>
                  </a:extLst>
                </p:cNvPr>
                <p:cNvCxnSpPr/>
                <p:nvPr/>
              </p:nvCxnSpPr>
              <p:spPr>
                <a:xfrm>
                  <a:off x="9070753" y="3510555"/>
                  <a:ext cx="362227" cy="5676"/>
                </a:xfrm>
                <a:prstGeom prst="straightConnector1">
                  <a:avLst/>
                </a:prstGeom>
                <a:ln w="25400"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21419764-ABFA-4E83-9C87-6F557F93FE3B}"/>
                    </a:ext>
                  </a:extLst>
                </p:cNvPr>
                <p:cNvCxnSpPr/>
                <p:nvPr/>
              </p:nvCxnSpPr>
              <p:spPr>
                <a:xfrm>
                  <a:off x="9146791" y="3508612"/>
                  <a:ext cx="602536" cy="0"/>
                </a:xfrm>
                <a:prstGeom prst="straightConnector1">
                  <a:avLst/>
                </a:prstGeom>
                <a:ln w="25400"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/>
                <p:nvPr/>
              </p:nvSpPr>
              <p:spPr>
                <a:xfrm>
                  <a:off x="7130943" y="4128796"/>
                  <a:ext cx="1729058" cy="3539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7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7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=−1.5</m:t>
                        </m:r>
                        <m:r>
                          <m:rPr>
                            <m:sty m:val="p"/>
                          </m:rPr>
                          <a:rPr lang="en-US" sz="1700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sz="17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700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sz="1700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7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sz="17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0943" y="4128796"/>
                  <a:ext cx="1729058" cy="35394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D55FB69-D004-487A-B406-D1BD44081592}"/>
              </a:ext>
            </a:extLst>
          </p:cNvPr>
          <p:cNvGrpSpPr/>
          <p:nvPr/>
        </p:nvGrpSpPr>
        <p:grpSpPr>
          <a:xfrm>
            <a:off x="8789986" y="4175427"/>
            <a:ext cx="1404743" cy="429279"/>
            <a:chOff x="8759101" y="4266287"/>
            <a:chExt cx="1404743" cy="429279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7C082CB-90CD-4697-83B9-485584A16DD9}"/>
                </a:ext>
              </a:extLst>
            </p:cNvPr>
            <p:cNvCxnSpPr/>
            <p:nvPr/>
          </p:nvCxnSpPr>
          <p:spPr>
            <a:xfrm flipV="1">
              <a:off x="9284968" y="4694473"/>
              <a:ext cx="273578" cy="1093"/>
            </a:xfrm>
            <a:prstGeom prst="straightConnector1">
              <a:avLst/>
            </a:prstGeom>
            <a:ln w="25400">
              <a:solidFill>
                <a:schemeClr val="accent2">
                  <a:lumMod val="40000"/>
                  <a:lumOff val="6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/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GB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34805AA5-44B5-4B23-999C-75D5074F1D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397703" y="4554663"/>
            <a:ext cx="271145" cy="31242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AC7E757-0EAD-4C68-9969-51505C30554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407073" y="5653388"/>
            <a:ext cx="271145" cy="31242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2969734-4013-4ABB-8D22-6FF9E90002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397702" y="4068194"/>
            <a:ext cx="271145" cy="31242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0B289EC-D16B-4850-A3E2-C7E0D1468832}"/>
              </a:ext>
            </a:extLst>
          </p:cNvPr>
          <p:cNvGrpSpPr/>
          <p:nvPr/>
        </p:nvGrpSpPr>
        <p:grpSpPr>
          <a:xfrm>
            <a:off x="5973965" y="4715108"/>
            <a:ext cx="3713339" cy="706608"/>
            <a:chOff x="5973965" y="4715108"/>
            <a:chExt cx="3713339" cy="70660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D35D20C-2EAA-4ED3-BDA9-A45373C3D9D7}"/>
                </a:ext>
              </a:extLst>
            </p:cNvPr>
            <p:cNvGrpSpPr/>
            <p:nvPr/>
          </p:nvGrpSpPr>
          <p:grpSpPr>
            <a:xfrm>
              <a:off x="5973965" y="5212187"/>
              <a:ext cx="3713339" cy="209529"/>
              <a:chOff x="5973965" y="5212187"/>
              <a:chExt cx="3713339" cy="209529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916303D-B2A1-418B-87AC-5D1685CC223E}"/>
                  </a:ext>
                </a:extLst>
              </p:cNvPr>
              <p:cNvCxnSpPr/>
              <p:nvPr/>
            </p:nvCxnSpPr>
            <p:spPr>
              <a:xfrm flipV="1">
                <a:off x="5975943" y="5212187"/>
                <a:ext cx="3711361" cy="1"/>
              </a:xfrm>
              <a:prstGeom prst="straightConnector1">
                <a:avLst/>
              </a:prstGeom>
              <a:ln w="38100">
                <a:solidFill>
                  <a:srgbClr val="008EDC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05BF4FD-3B68-4619-B739-B136B83B2FA9}"/>
                  </a:ext>
                </a:extLst>
              </p:cNvPr>
              <p:cNvSpPr/>
              <p:nvPr/>
            </p:nvSpPr>
            <p:spPr>
              <a:xfrm>
                <a:off x="5973965" y="5243006"/>
                <a:ext cx="3681427" cy="178710"/>
              </a:xfrm>
              <a:prstGeom prst="rect">
                <a:avLst/>
              </a:prstGeom>
              <a:pattFill prst="wdUpDiag">
                <a:fgClr>
                  <a:srgbClr val="008EDC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DAA32B26-2733-4333-ADAF-96A7D5CCC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6060357" y="4715108"/>
              <a:ext cx="338385" cy="526926"/>
            </a:xfrm>
            <a:prstGeom prst="rect">
              <a:avLst/>
            </a:prstGeom>
          </p:spPr>
        </p:pic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0251E4C4-F49E-4DFF-BE27-B48A871BCE6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9252564" y="4714813"/>
            <a:ext cx="338385" cy="526926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0A3381-1F95-4D63-9B1C-453AE682F561}"/>
              </a:ext>
            </a:extLst>
          </p:cNvPr>
          <p:cNvGrpSpPr/>
          <p:nvPr/>
        </p:nvGrpSpPr>
        <p:grpSpPr>
          <a:xfrm>
            <a:off x="7217795" y="4242168"/>
            <a:ext cx="1404743" cy="979156"/>
            <a:chOff x="7217795" y="4242168"/>
            <a:chExt cx="1404743" cy="9791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152E4A0A-C3D1-49AA-AF8E-B83DD0DF48CC}"/>
                    </a:ext>
                  </a:extLst>
                </p:cNvPr>
                <p:cNvSpPr/>
                <p:nvPr/>
              </p:nvSpPr>
              <p:spPr>
                <a:xfrm>
                  <a:off x="7217795" y="4242168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152E4A0A-C3D1-49AA-AF8E-B83DD0DF48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7795" y="4242168"/>
                  <a:ext cx="1404743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719C1FCA-51EA-400E-B085-28DDF4BBB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7700647" y="4694398"/>
              <a:ext cx="338385" cy="526926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92935B-D911-4F88-BA37-C6C8E6D1498D}"/>
              </a:ext>
            </a:extLst>
          </p:cNvPr>
          <p:cNvGrpSpPr/>
          <p:nvPr/>
        </p:nvGrpSpPr>
        <p:grpSpPr>
          <a:xfrm>
            <a:off x="5973965" y="5130166"/>
            <a:ext cx="2062646" cy="369332"/>
            <a:chOff x="5973965" y="5130166"/>
            <a:chExt cx="2062646" cy="3693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4BC890C-2B5D-4372-AAA2-DC911A035FCF}"/>
                </a:ext>
              </a:extLst>
            </p:cNvPr>
            <p:cNvSpPr/>
            <p:nvPr/>
          </p:nvSpPr>
          <p:spPr>
            <a:xfrm>
              <a:off x="5973965" y="5231961"/>
              <a:ext cx="2058321" cy="266083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04E3F2EE-3135-4966-8EBE-0AA63C1C3BDD}"/>
                </a:ext>
              </a:extLst>
            </p:cNvPr>
            <p:cNvGrpSpPr/>
            <p:nvPr/>
          </p:nvGrpSpPr>
          <p:grpSpPr>
            <a:xfrm>
              <a:off x="6078574" y="5130166"/>
              <a:ext cx="1958037" cy="369332"/>
              <a:chOff x="8500259" y="5057194"/>
              <a:chExt cx="1958037" cy="369332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0D13BD4A-70FF-4530-AED3-E24A3C1D704D}"/>
                  </a:ext>
                </a:extLst>
              </p:cNvPr>
              <p:cNvGrpSpPr/>
              <p:nvPr/>
            </p:nvGrpSpPr>
            <p:grpSpPr>
              <a:xfrm>
                <a:off x="8500259" y="5288302"/>
                <a:ext cx="1958037" cy="1339"/>
                <a:chOff x="8023857" y="4717384"/>
                <a:chExt cx="1055927" cy="1339"/>
              </a:xfrm>
            </p:grpSpPr>
            <p:cxnSp>
              <p:nvCxnSpPr>
                <p:cNvPr id="78" name="Straight Arrow Connector 77">
                  <a:extLst>
                    <a:ext uri="{FF2B5EF4-FFF2-40B4-BE49-F238E27FC236}">
                      <a16:creationId xmlns:a16="http://schemas.microsoft.com/office/drawing/2014/main" id="{F07CA3DA-C1ED-4A06-B523-9CE9A8F62743}"/>
                    </a:ext>
                  </a:extLst>
                </p:cNvPr>
                <p:cNvCxnSpPr/>
                <p:nvPr/>
              </p:nvCxnSpPr>
              <p:spPr>
                <a:xfrm flipH="1">
                  <a:off x="8023857" y="4717384"/>
                  <a:ext cx="39449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id="{600849EA-2C36-4E86-923C-F0D20FCB9FAA}"/>
                    </a:ext>
                  </a:extLst>
                </p:cNvPr>
                <p:cNvCxnSpPr/>
                <p:nvPr/>
              </p:nvCxnSpPr>
              <p:spPr>
                <a:xfrm>
                  <a:off x="8685291" y="4718723"/>
                  <a:ext cx="39449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14904377-ABA8-40DB-A962-79ACDEC20647}"/>
                      </a:ext>
                    </a:extLst>
                  </p:cNvPr>
                  <p:cNvSpPr/>
                  <p:nvPr/>
                </p:nvSpPr>
                <p:spPr>
                  <a:xfrm>
                    <a:off x="9212234" y="5057194"/>
                    <a:ext cx="481637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14904377-ABA8-40DB-A962-79ACDEC2064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12234" y="5057194"/>
                    <a:ext cx="481637" cy="3693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r="-379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1" name="Text Placeholder 6">
            <a:extLst>
              <a:ext uri="{FF2B5EF4-FFF2-40B4-BE49-F238E27FC236}">
                <a16:creationId xmlns:a16="http://schemas.microsoft.com/office/drawing/2014/main" id="{CD30CB62-2BBF-413C-8055-122E5D57049D}"/>
              </a:ext>
            </a:extLst>
          </p:cNvPr>
          <p:cNvSpPr txBox="1">
            <a:spLocks/>
          </p:cNvSpPr>
          <p:nvPr/>
        </p:nvSpPr>
        <p:spPr>
          <a:xfrm>
            <a:off x="5354274" y="3630101"/>
            <a:ext cx="343571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2b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1366B88A-8E86-452A-8808-6B5CFDA2E4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397702" y="4068194"/>
            <a:ext cx="271145" cy="312420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E3E76140-944C-429D-B46B-8EA412FCAB36}"/>
              </a:ext>
            </a:extLst>
          </p:cNvPr>
          <p:cNvSpPr txBox="1"/>
          <p:nvPr/>
        </p:nvSpPr>
        <p:spPr>
          <a:xfrm>
            <a:off x="2123753" y="6228191"/>
            <a:ext cx="787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FIND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474E874-28E4-4C71-A55E-FE0FEBA51631}"/>
              </a:ext>
            </a:extLst>
          </p:cNvPr>
          <p:cNvGrpSpPr/>
          <p:nvPr/>
        </p:nvGrpSpPr>
        <p:grpSpPr>
          <a:xfrm>
            <a:off x="2158487" y="3899233"/>
            <a:ext cx="696292" cy="2800660"/>
            <a:chOff x="2158487" y="3899233"/>
            <a:chExt cx="696292" cy="280066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1E7AFA1-0B98-45EF-A7E4-F6C5BA32C6A8}"/>
                </a:ext>
              </a:extLst>
            </p:cNvPr>
            <p:cNvSpPr/>
            <p:nvPr/>
          </p:nvSpPr>
          <p:spPr>
            <a:xfrm>
              <a:off x="2246626" y="3899233"/>
              <a:ext cx="608153" cy="2800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612897F-E625-48C7-BF2F-3C0ADD069CBA}"/>
                </a:ext>
              </a:extLst>
            </p:cNvPr>
            <p:cNvSpPr/>
            <p:nvPr/>
          </p:nvSpPr>
          <p:spPr>
            <a:xfrm>
              <a:off x="2158487" y="6171297"/>
              <a:ext cx="608153" cy="334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A5F20D6-873F-5F70-432A-10C5FB1223BB}"/>
              </a:ext>
            </a:extLst>
          </p:cNvPr>
          <p:cNvGrpSpPr/>
          <p:nvPr/>
        </p:nvGrpSpPr>
        <p:grpSpPr>
          <a:xfrm>
            <a:off x="-29497" y="-17868"/>
            <a:ext cx="12177307" cy="3889971"/>
            <a:chOff x="-29497" y="-17868"/>
            <a:chExt cx="12177307" cy="388997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6079AE7-73B0-931B-CC2B-F1FD92879FDD}"/>
                </a:ext>
              </a:extLst>
            </p:cNvPr>
            <p:cNvGrpSpPr/>
            <p:nvPr/>
          </p:nvGrpSpPr>
          <p:grpSpPr>
            <a:xfrm>
              <a:off x="-29497" y="-17868"/>
              <a:ext cx="12177307" cy="2321317"/>
              <a:chOff x="-29497" y="-17868"/>
              <a:chExt cx="12177307" cy="2321317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A4B96FF-928E-3491-E566-068AD6D1FDB4}"/>
                  </a:ext>
                </a:extLst>
              </p:cNvPr>
              <p:cNvSpPr/>
              <p:nvPr/>
            </p:nvSpPr>
            <p:spPr>
              <a:xfrm>
                <a:off x="-29497" y="-17868"/>
                <a:ext cx="5111057" cy="2321317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ABEDF51-88F9-0ACA-23CB-FB672AC81FD5}"/>
                  </a:ext>
                </a:extLst>
              </p:cNvPr>
              <p:cNvSpPr/>
              <p:nvPr/>
            </p:nvSpPr>
            <p:spPr>
              <a:xfrm>
                <a:off x="4909457" y="-17868"/>
                <a:ext cx="7238353" cy="118872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08B3FEF-C103-0EF1-F2B0-0968D77BF8A6}"/>
                </a:ext>
              </a:extLst>
            </p:cNvPr>
            <p:cNvSpPr/>
            <p:nvPr/>
          </p:nvSpPr>
          <p:spPr>
            <a:xfrm>
              <a:off x="60691" y="2211367"/>
              <a:ext cx="4772697" cy="120592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40216D4-E292-8A91-6EBE-65DAF28EC7D2}"/>
                </a:ext>
              </a:extLst>
            </p:cNvPr>
            <p:cNvSpPr/>
            <p:nvPr/>
          </p:nvSpPr>
          <p:spPr>
            <a:xfrm>
              <a:off x="182535" y="3470944"/>
              <a:ext cx="2853681" cy="4011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4704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4"/>
    </mc:Choice>
    <mc:Fallback xmlns="">
      <p:transition spd="slow" advTm="3864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146481" y="882755"/>
            <a:ext cx="4502445" cy="1042492"/>
          </a:xfrm>
        </p:spPr>
        <p:txBody>
          <a:bodyPr>
            <a:normAutofit fontScale="90000"/>
          </a:bodyPr>
          <a:lstStyle/>
          <a:p>
            <a:r>
              <a:rPr lang="en-GB" sz="3500" dirty="0"/>
              <a:t>Constant Acceleration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CONSTANT ACCELERATION FORMULAE PART 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following letters are used for an object moving in a straight line with constant acceleration: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displacement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initial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acceleration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time taken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  <a:blipFill>
                <a:blip r:embed="rId6"/>
                <a:stretch>
                  <a:fillRect l="-1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6"/>
          <p:cNvSpPr>
            <a:spLocks noGrp="1"/>
          </p:cNvSpPr>
          <p:nvPr>
            <p:ph type="body" idx="13"/>
          </p:nvPr>
        </p:nvSpPr>
        <p:spPr>
          <a:xfrm>
            <a:off x="303783" y="2024174"/>
            <a:ext cx="4529605" cy="600075"/>
          </a:xfrm>
        </p:spPr>
        <p:txBody>
          <a:bodyPr>
            <a:normAutofit/>
          </a:bodyPr>
          <a:lstStyle/>
          <a:p>
            <a:r>
              <a:rPr lang="en-GB" sz="2400" dirty="0"/>
              <a:t>Standard Notation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idx="13"/>
          </p:nvPr>
        </p:nvSpPr>
        <p:spPr>
          <a:xfrm>
            <a:off x="5346416" y="1079635"/>
            <a:ext cx="5590525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7"/>
              <p:cNvSpPr txBox="1">
                <a:spLocks/>
              </p:cNvSpPr>
              <p:nvPr/>
            </p:nvSpPr>
            <p:spPr>
              <a:xfrm>
                <a:off x="5372541" y="1679710"/>
                <a:ext cx="6515676" cy="51782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 penguin is sliding across a frozen lake in a straight line.  His initial speed is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Friction causes him to decelerate at a constant rate of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m:rPr>
                        <m:sty m:val="p"/>
                      </m:rPr>
                      <a:rPr lang="en-US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From part 1a, distance penguin has moved before coming to rest is </a:t>
                </a:r>
                <a14:m>
                  <m:oMath xmlns:m="http://schemas.openxmlformats.org/officeDocument/2006/math">
                    <m:r>
                      <a:rPr lang="en-GB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m:rPr>
                        <m:sty m:val="p"/>
                      </m:rPr>
                      <a:rPr lang="en-GB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b="1" dirty="0">
                    <a:solidFill>
                      <a:srgbClr val="0000FF"/>
                    </a:solidFill>
                  </a:rPr>
                  <a:t>Find the time when he is at half the total distance.</a:t>
                </a:r>
                <a:br>
                  <a:rPr lang="en-GB" sz="2000" b="1" dirty="0">
                    <a:solidFill>
                      <a:srgbClr val="0000FF"/>
                    </a:solidFill>
                  </a:rPr>
                </a:br>
                <a:br>
                  <a:rPr lang="en-GB" sz="2000" b="1" dirty="0">
                    <a:solidFill>
                      <a:srgbClr val="0000FF"/>
                    </a:solidFill>
                  </a:rPr>
                </a:br>
                <a:br>
                  <a:rPr lang="en-GB" sz="2000" b="1" dirty="0">
                    <a:solidFill>
                      <a:srgbClr val="0000FF"/>
                    </a:solidFill>
                  </a:rPr>
                </a:br>
                <a:br>
                  <a:rPr lang="en-GB" sz="2000" b="1" dirty="0">
                    <a:solidFill>
                      <a:srgbClr val="0000FF"/>
                    </a:solidFill>
                  </a:rPr>
                </a:br>
                <a:endParaRPr lang="en-GB" sz="20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Input values in formula: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20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−1.5</m:t>
                        </m:r>
                      </m:e>
                    </m:d>
                    <m:sSup>
                      <m:sSupPr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541" y="1679710"/>
                <a:ext cx="6515676" cy="5178290"/>
              </a:xfrm>
              <a:prstGeom prst="rect">
                <a:avLst/>
              </a:prstGeom>
              <a:blipFill>
                <a:blip r:embed="rId7"/>
                <a:stretch>
                  <a:fillRect l="-935" r="-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b="1" dirty="0">
                    <a:solidFill>
                      <a:srgbClr val="0000FF"/>
                    </a:solidFill>
                  </a:rPr>
                  <a:t>FORMULAE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  <a:endParaRPr lang="en-GB" sz="2000" b="1" i="1" dirty="0">
                  <a:solidFill>
                    <a:srgbClr val="8B8B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num>
                          <m:den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𝒂𝒔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  <a:endParaRPr lang="en-GB" sz="20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𝒗𝒕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dirty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blipFill>
                <a:blip r:embed="rId8"/>
                <a:stretch>
                  <a:fillRect l="-119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7DEFB693-6DF7-4ACD-9A08-0B3C75D25DB6}"/>
              </a:ext>
            </a:extLst>
          </p:cNvPr>
          <p:cNvGrpSpPr/>
          <p:nvPr/>
        </p:nvGrpSpPr>
        <p:grpSpPr>
          <a:xfrm>
            <a:off x="5975944" y="5382379"/>
            <a:ext cx="3627758" cy="369332"/>
            <a:chOff x="7509634" y="5068971"/>
            <a:chExt cx="3627758" cy="36933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C41B83A-6D8B-41DD-BA2D-DA713C6177C8}"/>
                </a:ext>
              </a:extLst>
            </p:cNvPr>
            <p:cNvGrpSpPr/>
            <p:nvPr/>
          </p:nvGrpSpPr>
          <p:grpSpPr>
            <a:xfrm>
              <a:off x="7509634" y="5289641"/>
              <a:ext cx="3627758" cy="0"/>
              <a:chOff x="7489637" y="4718723"/>
              <a:chExt cx="1956372" cy="0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98972BE-3D9C-41E5-A722-47C12424FBF5}"/>
                  </a:ext>
                </a:extLst>
              </p:cNvPr>
              <p:cNvCxnSpPr/>
              <p:nvPr/>
            </p:nvCxnSpPr>
            <p:spPr>
              <a:xfrm flipH="1">
                <a:off x="7489637" y="4718723"/>
                <a:ext cx="827592" cy="0"/>
              </a:xfrm>
              <a:prstGeom prst="straightConnector1">
                <a:avLst/>
              </a:prstGeom>
              <a:ln>
                <a:solidFill>
                  <a:schemeClr val="accent2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F416F10A-02DE-4068-8B5A-2E29CEE7DC5C}"/>
                  </a:ext>
                </a:extLst>
              </p:cNvPr>
              <p:cNvCxnSpPr/>
              <p:nvPr/>
            </p:nvCxnSpPr>
            <p:spPr>
              <a:xfrm>
                <a:off x="8685291" y="4718723"/>
                <a:ext cx="760718" cy="0"/>
              </a:xfrm>
              <a:prstGeom prst="straightConnector1">
                <a:avLst/>
              </a:prstGeom>
              <a:ln>
                <a:solidFill>
                  <a:schemeClr val="accent2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/>
                <p:nvPr/>
              </p:nvSpPr>
              <p:spPr>
                <a:xfrm>
                  <a:off x="9086985" y="5068971"/>
                  <a:ext cx="48163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oMath>
                    </m:oMathPara>
                  </a14:m>
                  <a:endParaRPr lang="en-GB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6985" y="5068971"/>
                  <a:ext cx="481637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303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6D9A3BC-E506-4271-8F0B-433042E906E9}"/>
              </a:ext>
            </a:extLst>
          </p:cNvPr>
          <p:cNvGrpSpPr/>
          <p:nvPr/>
        </p:nvGrpSpPr>
        <p:grpSpPr>
          <a:xfrm>
            <a:off x="5512305" y="4247069"/>
            <a:ext cx="1404743" cy="377097"/>
            <a:chOff x="5495343" y="4309687"/>
            <a:chExt cx="1404743" cy="377097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ED36564-9368-47E7-9768-039B54957F2C}"/>
                </a:ext>
              </a:extLst>
            </p:cNvPr>
            <p:cNvCxnSpPr/>
            <p:nvPr/>
          </p:nvCxnSpPr>
          <p:spPr>
            <a:xfrm flipV="1">
              <a:off x="6030667" y="4685691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/>
                <p:nvPr/>
              </p:nvSpPr>
              <p:spPr>
                <a:xfrm>
                  <a:off x="5495343" y="4309687"/>
                  <a:ext cx="1404743" cy="37555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𝟔𝐦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en-US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GB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5343" y="4309687"/>
                  <a:ext cx="1404743" cy="37555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1BE8600-0292-45C4-8C78-4B6849D81A63}"/>
              </a:ext>
            </a:extLst>
          </p:cNvPr>
          <p:cNvGrpSpPr/>
          <p:nvPr/>
        </p:nvGrpSpPr>
        <p:grpSpPr>
          <a:xfrm>
            <a:off x="6172842" y="4614377"/>
            <a:ext cx="1729058" cy="449415"/>
            <a:chOff x="7130943" y="4128796"/>
            <a:chExt cx="1729058" cy="44941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F1F902-387A-4923-B788-21A9E930E853}"/>
                </a:ext>
              </a:extLst>
            </p:cNvPr>
            <p:cNvGrpSpPr/>
            <p:nvPr/>
          </p:nvGrpSpPr>
          <p:grpSpPr>
            <a:xfrm>
              <a:off x="7479021" y="4570592"/>
              <a:ext cx="752848" cy="7619"/>
              <a:chOff x="8996479" y="3508612"/>
              <a:chExt cx="752848" cy="7619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0187A310-7A79-4351-BE16-BB56D07C8F05}"/>
                  </a:ext>
                </a:extLst>
              </p:cNvPr>
              <p:cNvCxnSpPr/>
              <p:nvPr/>
            </p:nvCxnSpPr>
            <p:spPr>
              <a:xfrm>
                <a:off x="8996479" y="3508612"/>
                <a:ext cx="482381" cy="0"/>
              </a:xfrm>
              <a:prstGeom prst="straightConnector1">
                <a:avLst/>
              </a:prstGeom>
              <a:ln w="25400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D6A934A8-E689-4A99-A4EE-6C77AB377F60}"/>
                  </a:ext>
                </a:extLst>
              </p:cNvPr>
              <p:cNvGrpSpPr/>
              <p:nvPr/>
            </p:nvGrpSpPr>
            <p:grpSpPr>
              <a:xfrm>
                <a:off x="9070753" y="3508612"/>
                <a:ext cx="678574" cy="7619"/>
                <a:chOff x="9070753" y="3508612"/>
                <a:chExt cx="678574" cy="7619"/>
              </a:xfrm>
            </p:grpSpPr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1B1CE360-C434-4906-B350-E8ED9CE6C595}"/>
                    </a:ext>
                  </a:extLst>
                </p:cNvPr>
                <p:cNvCxnSpPr/>
                <p:nvPr/>
              </p:nvCxnSpPr>
              <p:spPr>
                <a:xfrm>
                  <a:off x="9070753" y="3510555"/>
                  <a:ext cx="362227" cy="5676"/>
                </a:xfrm>
                <a:prstGeom prst="straightConnector1">
                  <a:avLst/>
                </a:prstGeom>
                <a:ln w="25400"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21419764-ABFA-4E83-9C87-6F557F93FE3B}"/>
                    </a:ext>
                  </a:extLst>
                </p:cNvPr>
                <p:cNvCxnSpPr/>
                <p:nvPr/>
              </p:nvCxnSpPr>
              <p:spPr>
                <a:xfrm>
                  <a:off x="9146791" y="3508612"/>
                  <a:ext cx="602536" cy="0"/>
                </a:xfrm>
                <a:prstGeom prst="straightConnector1">
                  <a:avLst/>
                </a:prstGeom>
                <a:ln w="25400"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/>
                <p:nvPr/>
              </p:nvSpPr>
              <p:spPr>
                <a:xfrm>
                  <a:off x="7130943" y="4128796"/>
                  <a:ext cx="1729058" cy="3539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7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7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=−1.5</m:t>
                        </m:r>
                        <m:r>
                          <m:rPr>
                            <m:sty m:val="p"/>
                          </m:rPr>
                          <a:rPr lang="en-US" sz="1700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sz="17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700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sz="1700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7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sz="17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0943" y="4128796"/>
                  <a:ext cx="1729058" cy="35394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D55FB69-D004-487A-B406-D1BD44081592}"/>
              </a:ext>
            </a:extLst>
          </p:cNvPr>
          <p:cNvGrpSpPr/>
          <p:nvPr/>
        </p:nvGrpSpPr>
        <p:grpSpPr>
          <a:xfrm>
            <a:off x="8789986" y="4175427"/>
            <a:ext cx="1404743" cy="429279"/>
            <a:chOff x="8759101" y="4266287"/>
            <a:chExt cx="1404743" cy="429279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7C082CB-90CD-4697-83B9-485584A16DD9}"/>
                </a:ext>
              </a:extLst>
            </p:cNvPr>
            <p:cNvCxnSpPr/>
            <p:nvPr/>
          </p:nvCxnSpPr>
          <p:spPr>
            <a:xfrm flipV="1">
              <a:off x="9284968" y="4694473"/>
              <a:ext cx="273578" cy="1093"/>
            </a:xfrm>
            <a:prstGeom prst="straightConnector1">
              <a:avLst/>
            </a:prstGeom>
            <a:ln w="25400">
              <a:solidFill>
                <a:schemeClr val="accent2">
                  <a:lumMod val="40000"/>
                  <a:lumOff val="6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/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GB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34805AA5-44B5-4B23-999C-75D5074F1D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397703" y="4554663"/>
            <a:ext cx="271145" cy="31242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AC7E757-0EAD-4C68-9969-51505C30554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407073" y="5653388"/>
            <a:ext cx="271145" cy="31242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2969734-4013-4ABB-8D22-6FF9E90002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397702" y="4068194"/>
            <a:ext cx="271145" cy="31242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0B289EC-D16B-4850-A3E2-C7E0D1468832}"/>
              </a:ext>
            </a:extLst>
          </p:cNvPr>
          <p:cNvGrpSpPr/>
          <p:nvPr/>
        </p:nvGrpSpPr>
        <p:grpSpPr>
          <a:xfrm>
            <a:off x="5973965" y="4715108"/>
            <a:ext cx="3713339" cy="706608"/>
            <a:chOff x="5973965" y="4715108"/>
            <a:chExt cx="3713339" cy="70660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D35D20C-2EAA-4ED3-BDA9-A45373C3D9D7}"/>
                </a:ext>
              </a:extLst>
            </p:cNvPr>
            <p:cNvGrpSpPr/>
            <p:nvPr/>
          </p:nvGrpSpPr>
          <p:grpSpPr>
            <a:xfrm>
              <a:off x="5973965" y="5212187"/>
              <a:ext cx="3713339" cy="209529"/>
              <a:chOff x="5973965" y="5212187"/>
              <a:chExt cx="3713339" cy="209529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916303D-B2A1-418B-87AC-5D1685CC223E}"/>
                  </a:ext>
                </a:extLst>
              </p:cNvPr>
              <p:cNvCxnSpPr/>
              <p:nvPr/>
            </p:nvCxnSpPr>
            <p:spPr>
              <a:xfrm flipV="1">
                <a:off x="5975943" y="5212187"/>
                <a:ext cx="3711361" cy="1"/>
              </a:xfrm>
              <a:prstGeom prst="straightConnector1">
                <a:avLst/>
              </a:prstGeom>
              <a:ln w="38100">
                <a:solidFill>
                  <a:srgbClr val="008EDC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05BF4FD-3B68-4619-B739-B136B83B2FA9}"/>
                  </a:ext>
                </a:extLst>
              </p:cNvPr>
              <p:cNvSpPr/>
              <p:nvPr/>
            </p:nvSpPr>
            <p:spPr>
              <a:xfrm>
                <a:off x="5973965" y="5243006"/>
                <a:ext cx="3681427" cy="178710"/>
              </a:xfrm>
              <a:prstGeom prst="rect">
                <a:avLst/>
              </a:prstGeom>
              <a:pattFill prst="wdUpDiag">
                <a:fgClr>
                  <a:srgbClr val="008EDC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DAA32B26-2733-4333-ADAF-96A7D5CCC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6060357" y="4715108"/>
              <a:ext cx="338385" cy="526926"/>
            </a:xfrm>
            <a:prstGeom prst="rect">
              <a:avLst/>
            </a:prstGeom>
          </p:spPr>
        </p:pic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0251E4C4-F49E-4DFF-BE27-B48A871BCE6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9252564" y="4714813"/>
            <a:ext cx="338385" cy="526926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0A3381-1F95-4D63-9B1C-453AE682F561}"/>
              </a:ext>
            </a:extLst>
          </p:cNvPr>
          <p:cNvGrpSpPr/>
          <p:nvPr/>
        </p:nvGrpSpPr>
        <p:grpSpPr>
          <a:xfrm>
            <a:off x="7217795" y="4242168"/>
            <a:ext cx="1404743" cy="979156"/>
            <a:chOff x="7217795" y="4242168"/>
            <a:chExt cx="1404743" cy="9791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152E4A0A-C3D1-49AA-AF8E-B83DD0DF48CC}"/>
                    </a:ext>
                  </a:extLst>
                </p:cNvPr>
                <p:cNvSpPr/>
                <p:nvPr/>
              </p:nvSpPr>
              <p:spPr>
                <a:xfrm>
                  <a:off x="7217795" y="4242168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152E4A0A-C3D1-49AA-AF8E-B83DD0DF48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7795" y="4242168"/>
                  <a:ext cx="1404743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719C1FCA-51EA-400E-B085-28DDF4BBB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7700647" y="4694398"/>
              <a:ext cx="338385" cy="526926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92935B-D911-4F88-BA37-C6C8E6D1498D}"/>
              </a:ext>
            </a:extLst>
          </p:cNvPr>
          <p:cNvGrpSpPr/>
          <p:nvPr/>
        </p:nvGrpSpPr>
        <p:grpSpPr>
          <a:xfrm>
            <a:off x="5973965" y="5130166"/>
            <a:ext cx="2062646" cy="369332"/>
            <a:chOff x="5973965" y="5130166"/>
            <a:chExt cx="2062646" cy="3693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4BC890C-2B5D-4372-AAA2-DC911A035FCF}"/>
                </a:ext>
              </a:extLst>
            </p:cNvPr>
            <p:cNvSpPr/>
            <p:nvPr/>
          </p:nvSpPr>
          <p:spPr>
            <a:xfrm>
              <a:off x="5973965" y="5231961"/>
              <a:ext cx="2058321" cy="266083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04E3F2EE-3135-4966-8EBE-0AA63C1C3BDD}"/>
                </a:ext>
              </a:extLst>
            </p:cNvPr>
            <p:cNvGrpSpPr/>
            <p:nvPr/>
          </p:nvGrpSpPr>
          <p:grpSpPr>
            <a:xfrm>
              <a:off x="6078574" y="5130166"/>
              <a:ext cx="1958037" cy="369332"/>
              <a:chOff x="8500259" y="5057194"/>
              <a:chExt cx="1958037" cy="369332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0D13BD4A-70FF-4530-AED3-E24A3C1D704D}"/>
                  </a:ext>
                </a:extLst>
              </p:cNvPr>
              <p:cNvGrpSpPr/>
              <p:nvPr/>
            </p:nvGrpSpPr>
            <p:grpSpPr>
              <a:xfrm>
                <a:off x="8500259" y="5288302"/>
                <a:ext cx="1958037" cy="1339"/>
                <a:chOff x="8023857" y="4717384"/>
                <a:chExt cx="1055927" cy="1339"/>
              </a:xfrm>
            </p:grpSpPr>
            <p:cxnSp>
              <p:nvCxnSpPr>
                <p:cNvPr id="78" name="Straight Arrow Connector 77">
                  <a:extLst>
                    <a:ext uri="{FF2B5EF4-FFF2-40B4-BE49-F238E27FC236}">
                      <a16:creationId xmlns:a16="http://schemas.microsoft.com/office/drawing/2014/main" id="{F07CA3DA-C1ED-4A06-B523-9CE9A8F62743}"/>
                    </a:ext>
                  </a:extLst>
                </p:cNvPr>
                <p:cNvCxnSpPr/>
                <p:nvPr/>
              </p:nvCxnSpPr>
              <p:spPr>
                <a:xfrm flipH="1">
                  <a:off x="8023857" y="4717384"/>
                  <a:ext cx="39449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id="{600849EA-2C36-4E86-923C-F0D20FCB9FAA}"/>
                    </a:ext>
                  </a:extLst>
                </p:cNvPr>
                <p:cNvCxnSpPr/>
                <p:nvPr/>
              </p:nvCxnSpPr>
              <p:spPr>
                <a:xfrm>
                  <a:off x="8685291" y="4718723"/>
                  <a:ext cx="39449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14904377-ABA8-40DB-A962-79ACDEC20647}"/>
                      </a:ext>
                    </a:extLst>
                  </p:cNvPr>
                  <p:cNvSpPr/>
                  <p:nvPr/>
                </p:nvSpPr>
                <p:spPr>
                  <a:xfrm>
                    <a:off x="9212234" y="5057194"/>
                    <a:ext cx="481637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oMath>
                      </m:oMathPara>
                    </a14:m>
                    <a:endParaRPr lang="en-GB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14904377-ABA8-40DB-A962-79ACDEC2064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12234" y="5057194"/>
                    <a:ext cx="481637" cy="3693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1" name="Text Placeholder 6">
            <a:extLst>
              <a:ext uri="{FF2B5EF4-FFF2-40B4-BE49-F238E27FC236}">
                <a16:creationId xmlns:a16="http://schemas.microsoft.com/office/drawing/2014/main" id="{CD30CB62-2BBF-413C-8055-122E5D57049D}"/>
              </a:ext>
            </a:extLst>
          </p:cNvPr>
          <p:cNvSpPr txBox="1">
            <a:spLocks/>
          </p:cNvSpPr>
          <p:nvPr/>
        </p:nvSpPr>
        <p:spPr>
          <a:xfrm>
            <a:off x="5354274" y="3630101"/>
            <a:ext cx="343571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2b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1366B88A-8E86-452A-8808-6B5CFDA2E4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397702" y="4068194"/>
            <a:ext cx="271145" cy="312420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E3E76140-944C-429D-B46B-8EA412FCAB36}"/>
              </a:ext>
            </a:extLst>
          </p:cNvPr>
          <p:cNvSpPr txBox="1"/>
          <p:nvPr/>
        </p:nvSpPr>
        <p:spPr>
          <a:xfrm>
            <a:off x="2123753" y="6228191"/>
            <a:ext cx="787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FIND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411AF00-17F5-429A-A23D-6728A438DE19}"/>
              </a:ext>
            </a:extLst>
          </p:cNvPr>
          <p:cNvGrpSpPr/>
          <p:nvPr/>
        </p:nvGrpSpPr>
        <p:grpSpPr>
          <a:xfrm>
            <a:off x="2158487" y="3899233"/>
            <a:ext cx="696292" cy="2800660"/>
            <a:chOff x="2158487" y="3899233"/>
            <a:chExt cx="696292" cy="280066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346539A-A329-4CFF-B021-FBC19032F6D5}"/>
                </a:ext>
              </a:extLst>
            </p:cNvPr>
            <p:cNvSpPr/>
            <p:nvPr/>
          </p:nvSpPr>
          <p:spPr>
            <a:xfrm>
              <a:off x="2246626" y="3899233"/>
              <a:ext cx="608153" cy="2800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BA1C19A-0ED1-44B8-B432-6907FA913F01}"/>
                </a:ext>
              </a:extLst>
            </p:cNvPr>
            <p:cNvSpPr/>
            <p:nvPr/>
          </p:nvSpPr>
          <p:spPr>
            <a:xfrm>
              <a:off x="2158487" y="6171297"/>
              <a:ext cx="608153" cy="334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55BCD29-A543-1E87-3E21-D980938C4A61}"/>
              </a:ext>
            </a:extLst>
          </p:cNvPr>
          <p:cNvGrpSpPr/>
          <p:nvPr/>
        </p:nvGrpSpPr>
        <p:grpSpPr>
          <a:xfrm>
            <a:off x="-29497" y="-17868"/>
            <a:ext cx="12177307" cy="3889971"/>
            <a:chOff x="-29497" y="-17868"/>
            <a:chExt cx="12177307" cy="388997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0E64347-6674-76E1-9773-263FD246C225}"/>
                </a:ext>
              </a:extLst>
            </p:cNvPr>
            <p:cNvGrpSpPr/>
            <p:nvPr/>
          </p:nvGrpSpPr>
          <p:grpSpPr>
            <a:xfrm>
              <a:off x="-29497" y="-17868"/>
              <a:ext cx="12177307" cy="2321317"/>
              <a:chOff x="-29497" y="-17868"/>
              <a:chExt cx="12177307" cy="2321317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183651A-E7E1-D00C-869C-64AA683E5FD4}"/>
                  </a:ext>
                </a:extLst>
              </p:cNvPr>
              <p:cNvSpPr/>
              <p:nvPr/>
            </p:nvSpPr>
            <p:spPr>
              <a:xfrm>
                <a:off x="-29497" y="-17868"/>
                <a:ext cx="5111057" cy="2321317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E51A06F-5825-03C5-1A41-C94244082599}"/>
                  </a:ext>
                </a:extLst>
              </p:cNvPr>
              <p:cNvSpPr/>
              <p:nvPr/>
            </p:nvSpPr>
            <p:spPr>
              <a:xfrm>
                <a:off x="4909457" y="-17868"/>
                <a:ext cx="7238353" cy="118872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43CDAD6-318B-3151-47EE-E59A95009728}"/>
                </a:ext>
              </a:extLst>
            </p:cNvPr>
            <p:cNvSpPr/>
            <p:nvPr/>
          </p:nvSpPr>
          <p:spPr>
            <a:xfrm>
              <a:off x="60691" y="2211367"/>
              <a:ext cx="4772697" cy="120592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E442267-1EB3-3828-914C-231CC4DF2E43}"/>
                </a:ext>
              </a:extLst>
            </p:cNvPr>
            <p:cNvSpPr/>
            <p:nvPr/>
          </p:nvSpPr>
          <p:spPr>
            <a:xfrm>
              <a:off x="182535" y="3470944"/>
              <a:ext cx="2853681" cy="4011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4311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7"/>
    </mc:Choice>
    <mc:Fallback xmlns="">
      <p:transition spd="slow" advTm="395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146481" y="882755"/>
            <a:ext cx="4502445" cy="1042492"/>
          </a:xfrm>
        </p:spPr>
        <p:txBody>
          <a:bodyPr>
            <a:normAutofit fontScale="90000"/>
          </a:bodyPr>
          <a:lstStyle/>
          <a:p>
            <a:r>
              <a:rPr lang="en-GB" sz="3500" dirty="0"/>
              <a:t>Constant Acceleration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CONSTANT ACCELERATION FORMULAE PART 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following letters are used for an object moving in a straight line with constant acceleration: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displacement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initial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acceleration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time taken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  <a:blipFill>
                <a:blip r:embed="rId6"/>
                <a:stretch>
                  <a:fillRect l="-1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6"/>
          <p:cNvSpPr>
            <a:spLocks noGrp="1"/>
          </p:cNvSpPr>
          <p:nvPr>
            <p:ph type="body" idx="13"/>
          </p:nvPr>
        </p:nvSpPr>
        <p:spPr>
          <a:xfrm>
            <a:off x="303783" y="2024174"/>
            <a:ext cx="4529605" cy="600075"/>
          </a:xfrm>
        </p:spPr>
        <p:txBody>
          <a:bodyPr>
            <a:normAutofit/>
          </a:bodyPr>
          <a:lstStyle/>
          <a:p>
            <a:r>
              <a:rPr lang="en-GB" sz="2400" dirty="0"/>
              <a:t>Standard Notation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idx="13"/>
          </p:nvPr>
        </p:nvSpPr>
        <p:spPr>
          <a:xfrm>
            <a:off x="5346416" y="1079635"/>
            <a:ext cx="5590525" cy="600075"/>
          </a:xfrm>
        </p:spPr>
        <p:txBody>
          <a:bodyPr>
            <a:normAutofit/>
          </a:bodyPr>
          <a:lstStyle/>
          <a:p>
            <a:r>
              <a:rPr lang="en-GB" sz="2400" dirty="0"/>
              <a:t>Deriving Formulas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6553795" y="3032711"/>
            <a:ext cx="3711361" cy="602408"/>
            <a:chOff x="7509633" y="4507673"/>
            <a:chExt cx="3711361" cy="602408"/>
          </a:xfrm>
        </p:grpSpPr>
        <p:grpSp>
          <p:nvGrpSpPr>
            <p:cNvPr id="29" name="Group 28"/>
            <p:cNvGrpSpPr/>
            <p:nvPr/>
          </p:nvGrpSpPr>
          <p:grpSpPr>
            <a:xfrm>
              <a:off x="7509633" y="4898779"/>
              <a:ext cx="3711361" cy="211302"/>
              <a:chOff x="7517506" y="4930872"/>
              <a:chExt cx="1952121" cy="214870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 flipV="1">
                <a:off x="7517506" y="4930872"/>
                <a:ext cx="1952121" cy="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ctangle 31"/>
              <p:cNvSpPr/>
              <p:nvPr/>
            </p:nvSpPr>
            <p:spPr>
              <a:xfrm>
                <a:off x="7517506" y="4964014"/>
                <a:ext cx="1936376" cy="181728"/>
              </a:xfrm>
              <a:prstGeom prst="rect">
                <a:avLst/>
              </a:prstGeom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8" name="Oval 37"/>
            <p:cNvSpPr/>
            <p:nvPr/>
          </p:nvSpPr>
          <p:spPr>
            <a:xfrm>
              <a:off x="7509633" y="4507673"/>
              <a:ext cx="363892" cy="387303"/>
            </a:xfrm>
            <a:prstGeom prst="ellipse">
              <a:avLst/>
            </a:prstGeom>
            <a:solidFill>
              <a:srgbClr val="008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5" name="Oval 44"/>
          <p:cNvSpPr/>
          <p:nvPr/>
        </p:nvSpPr>
        <p:spPr>
          <a:xfrm>
            <a:off x="9817663" y="3029984"/>
            <a:ext cx="363892" cy="387303"/>
          </a:xfrm>
          <a:prstGeom prst="ellipse">
            <a:avLst/>
          </a:prstGeom>
          <a:solidFill>
            <a:srgbClr val="008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4" name="Group 63"/>
          <p:cNvGrpSpPr/>
          <p:nvPr/>
        </p:nvGrpSpPr>
        <p:grpSpPr>
          <a:xfrm>
            <a:off x="6013631" y="2139711"/>
            <a:ext cx="1492460" cy="758703"/>
            <a:chOff x="6955081" y="3510151"/>
            <a:chExt cx="1492460" cy="758703"/>
          </a:xfrm>
        </p:grpSpPr>
        <p:cxnSp>
          <p:nvCxnSpPr>
            <p:cNvPr id="34" name="Straight Arrow Connector 33"/>
            <p:cNvCxnSpPr/>
            <p:nvPr/>
          </p:nvCxnSpPr>
          <p:spPr>
            <a:xfrm flipV="1">
              <a:off x="7549969" y="4267761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/>
                <p:cNvSpPr/>
                <p:nvPr/>
              </p:nvSpPr>
              <p:spPr>
                <a:xfrm>
                  <a:off x="7436001" y="3772718"/>
                  <a:ext cx="481637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oMath>
                    </m:oMathPara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56" name="Rectangle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6001" y="3772718"/>
                  <a:ext cx="481637" cy="43088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 58"/>
            <p:cNvSpPr/>
            <p:nvPr/>
          </p:nvSpPr>
          <p:spPr>
            <a:xfrm>
              <a:off x="6955081" y="3510151"/>
              <a:ext cx="14924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</a:rPr>
                <a:t>Initial velocity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9246222" y="1785571"/>
            <a:ext cx="1690719" cy="1121625"/>
            <a:chOff x="10202060" y="3158545"/>
            <a:chExt cx="1690719" cy="1121625"/>
          </a:xfrm>
        </p:grpSpPr>
        <p:cxnSp>
          <p:nvCxnSpPr>
            <p:cNvPr id="53" name="Straight Arrow Connector 52"/>
            <p:cNvCxnSpPr/>
            <p:nvPr/>
          </p:nvCxnSpPr>
          <p:spPr>
            <a:xfrm flipV="1">
              <a:off x="10818658" y="4279077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/>
                <p:cNvSpPr/>
                <p:nvPr/>
              </p:nvSpPr>
              <p:spPr>
                <a:xfrm>
                  <a:off x="10696122" y="3757619"/>
                  <a:ext cx="481637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57" name="Rectangle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96122" y="3757619"/>
                  <a:ext cx="481637" cy="43088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10202060" y="3158545"/>
                  <a:ext cx="1690719" cy="7000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GB" dirty="0">
                      <a:solidFill>
                        <a:srgbClr val="000000"/>
                      </a:solidFill>
                    </a:rPr>
                    <a:t>Final velocity</a:t>
                  </a:r>
                  <a:br>
                    <a:rPr lang="en-GB" dirty="0">
                      <a:solidFill>
                        <a:srgbClr val="000000"/>
                      </a:solidFill>
                    </a:rPr>
                  </a:br>
                  <a:r>
                    <a:rPr lang="en-GB" dirty="0">
                      <a:solidFill>
                        <a:srgbClr val="000000"/>
                      </a:solidFill>
                    </a:rPr>
                    <a:t>after </a:t>
                  </a:r>
                  <a14:m>
                    <m:oMath xmlns:m="http://schemas.openxmlformats.org/officeDocument/2006/math">
                      <m:r>
                        <a:rPr lang="en-GB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a14:m>
                  <a:r>
                    <a:rPr lang="en-GB" dirty="0">
                      <a:solidFill>
                        <a:srgbClr val="000000"/>
                      </a:solidFill>
                    </a:rPr>
                    <a:t> seconds</a:t>
                  </a: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02060" y="3158545"/>
                  <a:ext cx="1690719" cy="700063"/>
                </a:xfrm>
                <a:prstGeom prst="rect">
                  <a:avLst/>
                </a:prstGeom>
                <a:blipFill>
                  <a:blip r:embed="rId9"/>
                  <a:stretch>
                    <a:fillRect l="-3249" t="-5217" r="-2888" b="-1217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/>
          <p:cNvGrpSpPr/>
          <p:nvPr/>
        </p:nvGrpSpPr>
        <p:grpSpPr>
          <a:xfrm>
            <a:off x="7818200" y="1820846"/>
            <a:ext cx="1380506" cy="968995"/>
            <a:chOff x="8774038" y="3295808"/>
            <a:chExt cx="1380506" cy="968995"/>
          </a:xfrm>
        </p:grpSpPr>
        <p:grpSp>
          <p:nvGrpSpPr>
            <p:cNvPr id="7" name="Group 6"/>
            <p:cNvGrpSpPr/>
            <p:nvPr/>
          </p:nvGrpSpPr>
          <p:grpSpPr>
            <a:xfrm>
              <a:off x="9012711" y="4257184"/>
              <a:ext cx="752848" cy="7619"/>
              <a:chOff x="8996479" y="3508612"/>
              <a:chExt cx="752848" cy="7619"/>
            </a:xfrm>
          </p:grpSpPr>
          <p:cxnSp>
            <p:nvCxnSpPr>
              <p:cNvPr id="39" name="Straight Arrow Connector 38"/>
              <p:cNvCxnSpPr/>
              <p:nvPr/>
            </p:nvCxnSpPr>
            <p:spPr>
              <a:xfrm>
                <a:off x="8996479" y="3508612"/>
                <a:ext cx="482381" cy="0"/>
              </a:xfrm>
              <a:prstGeom prst="straightConnector1">
                <a:avLst/>
              </a:prstGeom>
              <a:ln w="25400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 4"/>
              <p:cNvGrpSpPr/>
              <p:nvPr/>
            </p:nvGrpSpPr>
            <p:grpSpPr>
              <a:xfrm>
                <a:off x="9070753" y="3508612"/>
                <a:ext cx="678574" cy="7619"/>
                <a:chOff x="9070753" y="3508612"/>
                <a:chExt cx="678574" cy="7619"/>
              </a:xfrm>
            </p:grpSpPr>
            <p:cxnSp>
              <p:nvCxnSpPr>
                <p:cNvPr id="40" name="Straight Arrow Connector 39"/>
                <p:cNvCxnSpPr/>
                <p:nvPr/>
              </p:nvCxnSpPr>
              <p:spPr>
                <a:xfrm>
                  <a:off x="9070753" y="3510555"/>
                  <a:ext cx="362227" cy="5676"/>
                </a:xfrm>
                <a:prstGeom prst="straightConnector1">
                  <a:avLst/>
                </a:prstGeom>
                <a:ln w="25400"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/>
                <p:cNvCxnSpPr/>
                <p:nvPr/>
              </p:nvCxnSpPr>
              <p:spPr>
                <a:xfrm>
                  <a:off x="9146791" y="3508612"/>
                  <a:ext cx="602536" cy="0"/>
                </a:xfrm>
                <a:prstGeom prst="straightConnector1">
                  <a:avLst/>
                </a:prstGeom>
                <a:ln w="25400"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/>
                <p:cNvSpPr/>
                <p:nvPr/>
              </p:nvSpPr>
              <p:spPr>
                <a:xfrm>
                  <a:off x="9144697" y="3779857"/>
                  <a:ext cx="481637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58" name="Rectangle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697" y="3779857"/>
                  <a:ext cx="481637" cy="43088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Rectangle 60"/>
            <p:cNvSpPr/>
            <p:nvPr/>
          </p:nvSpPr>
          <p:spPr>
            <a:xfrm>
              <a:off x="8774038" y="3295808"/>
              <a:ext cx="138050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</a:rPr>
                <a:t>Constant </a:t>
              </a:r>
              <a:br>
                <a:rPr lang="en-GB" dirty="0">
                  <a:solidFill>
                    <a:srgbClr val="000000"/>
                  </a:solidFill>
                </a:rPr>
              </a:br>
              <a:r>
                <a:rPr lang="en-GB" dirty="0">
                  <a:solidFill>
                    <a:srgbClr val="000000"/>
                  </a:solidFill>
                </a:rPr>
                <a:t>acceleration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553796" y="3537786"/>
            <a:ext cx="3627758" cy="727708"/>
            <a:chOff x="7509634" y="5012748"/>
            <a:chExt cx="3627758" cy="727708"/>
          </a:xfrm>
        </p:grpSpPr>
        <p:grpSp>
          <p:nvGrpSpPr>
            <p:cNvPr id="48" name="Group 47"/>
            <p:cNvGrpSpPr/>
            <p:nvPr/>
          </p:nvGrpSpPr>
          <p:grpSpPr>
            <a:xfrm>
              <a:off x="7509634" y="5289641"/>
              <a:ext cx="3627758" cy="0"/>
              <a:chOff x="7489637" y="4718723"/>
              <a:chExt cx="1956372" cy="0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 flipH="1">
                <a:off x="7489637" y="4718723"/>
                <a:ext cx="82759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>
                <a:off x="8685291" y="4718723"/>
                <a:ext cx="76071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9144697" y="5012748"/>
                  <a:ext cx="481637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697" y="5012748"/>
                  <a:ext cx="481637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Rectangle 61"/>
            <p:cNvSpPr/>
            <p:nvPr/>
          </p:nvSpPr>
          <p:spPr>
            <a:xfrm>
              <a:off x="8660259" y="5371124"/>
              <a:ext cx="15231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</a:rPr>
                <a:t>Displacement</a:t>
              </a:r>
            </a:p>
          </p:txBody>
        </p:sp>
      </p:grpSp>
      <p:sp>
        <p:nvSpPr>
          <p:cNvPr id="68" name="Rectangle 67"/>
          <p:cNvSpPr/>
          <p:nvPr/>
        </p:nvSpPr>
        <p:spPr>
          <a:xfrm>
            <a:off x="6220190" y="1820060"/>
            <a:ext cx="1056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At time 0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7"/>
              <p:cNvSpPr txBox="1">
                <a:spLocks/>
              </p:cNvSpPr>
              <p:nvPr/>
            </p:nvSpPr>
            <p:spPr>
              <a:xfrm>
                <a:off x="3036217" y="3514565"/>
                <a:ext cx="1873851" cy="334343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b="1" dirty="0">
                    <a:solidFill>
                      <a:srgbClr val="FF0000"/>
                    </a:solidFill>
                  </a:rPr>
                  <a:t>FORMULAE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𝒂𝒕</m:t>
                    </m:r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  <a:endParaRPr lang="en-GB" sz="2000" b="1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GB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num>
                          <m:den>
                            <m:r>
                              <a:rPr lang="en-GB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GB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𝒂𝒔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6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217" y="3514565"/>
                <a:ext cx="1873851" cy="3343435"/>
              </a:xfrm>
              <a:prstGeom prst="rect">
                <a:avLst/>
              </a:prstGeom>
              <a:blipFill>
                <a:blip r:embed="rId12"/>
                <a:stretch>
                  <a:fillRect l="-129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7"/>
              <p:cNvSpPr txBox="1">
                <a:spLocks/>
              </p:cNvSpPr>
              <p:nvPr/>
            </p:nvSpPr>
            <p:spPr>
              <a:xfrm>
                <a:off x="5346415" y="4226699"/>
                <a:ext cx="6488533" cy="28488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Use existing two formulas to derive three more.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Rearranging       </a:t>
                </a:r>
                <a14:m>
                  <m:oMath xmlns:m="http://schemas.openxmlformats.org/officeDocument/2006/math">
                    <m:r>
                      <a:rPr lang="en-GB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1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Substituting this in       </a:t>
                </a:r>
                <a14:m>
                  <m:oMath xmlns:m="http://schemas.openxmlformats.org/officeDocument/2006/math">
                    <m:r>
                      <a:rPr lang="en-GB" sz="2100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1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1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100" b="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GB" sz="2100" b="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100" b="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en-GB" sz="2100" b="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GB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num>
                          <m:den>
                            <m:r>
                              <a:rPr lang="en-GB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Multiplying out and rearranging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𝑎𝑠</m:t>
                    </m:r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GB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1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1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GB" sz="21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1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1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GB" sz="21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>
                      <a:rPr lang="en-GB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𝑎𝑠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7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415" y="4226699"/>
                <a:ext cx="6488533" cy="2848816"/>
              </a:xfrm>
              <a:prstGeom prst="rect">
                <a:avLst/>
              </a:prstGeom>
              <a:blipFill>
                <a:blip r:embed="rId13"/>
                <a:stretch>
                  <a:fillRect l="-1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491388" y="4114402"/>
            <a:ext cx="342000" cy="369332"/>
            <a:chOff x="4877315" y="2300968"/>
            <a:chExt cx="342000" cy="369332"/>
          </a:xfrm>
        </p:grpSpPr>
        <p:sp>
          <p:nvSpPr>
            <p:cNvPr id="51" name="Oval 50"/>
            <p:cNvSpPr/>
            <p:nvPr/>
          </p:nvSpPr>
          <p:spPr>
            <a:xfrm>
              <a:off x="4877315" y="2324211"/>
              <a:ext cx="342000" cy="34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899997" y="2300968"/>
              <a:ext cx="3193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503109" y="4646633"/>
            <a:ext cx="342000" cy="369332"/>
            <a:chOff x="4877315" y="2300968"/>
            <a:chExt cx="342000" cy="369332"/>
          </a:xfrm>
        </p:grpSpPr>
        <p:sp>
          <p:nvSpPr>
            <p:cNvPr id="54" name="Oval 53"/>
            <p:cNvSpPr/>
            <p:nvPr/>
          </p:nvSpPr>
          <p:spPr>
            <a:xfrm>
              <a:off x="4877315" y="2324211"/>
              <a:ext cx="342000" cy="34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899997" y="2300968"/>
              <a:ext cx="3193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883475" y="4819865"/>
            <a:ext cx="342000" cy="369332"/>
            <a:chOff x="4877315" y="2300968"/>
            <a:chExt cx="342000" cy="369332"/>
          </a:xfrm>
        </p:grpSpPr>
        <p:sp>
          <p:nvSpPr>
            <p:cNvPr id="71" name="Oval 70"/>
            <p:cNvSpPr/>
            <p:nvPr/>
          </p:nvSpPr>
          <p:spPr>
            <a:xfrm>
              <a:off x="4877315" y="2324211"/>
              <a:ext cx="342000" cy="34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899997" y="2300968"/>
              <a:ext cx="3193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605022" y="5338126"/>
            <a:ext cx="342000" cy="369332"/>
            <a:chOff x="4877315" y="2300968"/>
            <a:chExt cx="342000" cy="369332"/>
          </a:xfrm>
        </p:grpSpPr>
        <p:sp>
          <p:nvSpPr>
            <p:cNvPr id="74" name="Oval 73"/>
            <p:cNvSpPr/>
            <p:nvPr/>
          </p:nvSpPr>
          <p:spPr>
            <a:xfrm>
              <a:off x="4877315" y="2324211"/>
              <a:ext cx="342000" cy="34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899997" y="2300968"/>
              <a:ext cx="3193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58264" y="4122242"/>
            <a:ext cx="5532417" cy="1160392"/>
            <a:chOff x="3058264" y="4122242"/>
            <a:chExt cx="5532417" cy="1160392"/>
          </a:xfrm>
        </p:grpSpPr>
        <p:sp>
          <p:nvSpPr>
            <p:cNvPr id="4" name="Rectangle 3"/>
            <p:cNvSpPr/>
            <p:nvPr/>
          </p:nvSpPr>
          <p:spPr>
            <a:xfrm>
              <a:off x="7627704" y="4764373"/>
              <a:ext cx="962977" cy="51826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058264" y="4122242"/>
              <a:ext cx="1347765" cy="39960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063822" y="4632491"/>
            <a:ext cx="7141807" cy="1237088"/>
            <a:chOff x="3058264" y="4122242"/>
            <a:chExt cx="7141807" cy="1237088"/>
          </a:xfrm>
        </p:grpSpPr>
        <p:sp>
          <p:nvSpPr>
            <p:cNvPr id="81" name="Rectangle 80"/>
            <p:cNvSpPr/>
            <p:nvPr/>
          </p:nvSpPr>
          <p:spPr>
            <a:xfrm>
              <a:off x="8341164" y="4818963"/>
              <a:ext cx="1858907" cy="54036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058264" y="4122242"/>
              <a:ext cx="1347765" cy="52404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179108" y="4628347"/>
            <a:ext cx="6026521" cy="1241232"/>
            <a:chOff x="4179108" y="4628347"/>
            <a:chExt cx="6026521" cy="1241232"/>
          </a:xfrm>
        </p:grpSpPr>
        <p:grpSp>
          <p:nvGrpSpPr>
            <p:cNvPr id="83" name="Group 82"/>
            <p:cNvGrpSpPr/>
            <p:nvPr/>
          </p:nvGrpSpPr>
          <p:grpSpPr>
            <a:xfrm>
              <a:off x="7616186" y="4771583"/>
              <a:ext cx="2589443" cy="1097996"/>
              <a:chOff x="7775170" y="5282269"/>
              <a:chExt cx="2589443" cy="1097996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7775170" y="5282269"/>
                <a:ext cx="962977" cy="51826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9707022" y="5843218"/>
                <a:ext cx="657591" cy="537047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6" name="Rectangle 85"/>
            <p:cNvSpPr/>
            <p:nvPr/>
          </p:nvSpPr>
          <p:spPr>
            <a:xfrm>
              <a:off x="4179108" y="4628347"/>
              <a:ext cx="255161" cy="51826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8360881" y="5322002"/>
            <a:ext cx="2701565" cy="1062135"/>
            <a:chOff x="8469371" y="4337430"/>
            <a:chExt cx="2701565" cy="1062135"/>
          </a:xfrm>
        </p:grpSpPr>
        <p:sp>
          <p:nvSpPr>
            <p:cNvPr id="88" name="Rectangle 87"/>
            <p:cNvSpPr/>
            <p:nvPr/>
          </p:nvSpPr>
          <p:spPr>
            <a:xfrm>
              <a:off x="8469371" y="4337430"/>
              <a:ext cx="1858907" cy="54036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9485591" y="4875521"/>
              <a:ext cx="1685345" cy="52404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6208214" y="5875585"/>
            <a:ext cx="4854233" cy="939952"/>
            <a:chOff x="5194880" y="4818963"/>
            <a:chExt cx="4854233" cy="939952"/>
          </a:xfrm>
        </p:grpSpPr>
        <p:sp>
          <p:nvSpPr>
            <p:cNvPr id="91" name="Rectangle 90"/>
            <p:cNvSpPr/>
            <p:nvPr/>
          </p:nvSpPr>
          <p:spPr>
            <a:xfrm>
              <a:off x="8341165" y="4818963"/>
              <a:ext cx="1707948" cy="54036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194880" y="5388800"/>
              <a:ext cx="1738808" cy="37011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03004BA-329E-A4A9-3773-00FC16371E2D}"/>
              </a:ext>
            </a:extLst>
          </p:cNvPr>
          <p:cNvGrpSpPr/>
          <p:nvPr/>
        </p:nvGrpSpPr>
        <p:grpSpPr>
          <a:xfrm>
            <a:off x="-29497" y="-17868"/>
            <a:ext cx="12177307" cy="3889971"/>
            <a:chOff x="-29497" y="-17868"/>
            <a:chExt cx="12177307" cy="388997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86D0689-EDB5-D685-9FBF-BCF1FA8532DF}"/>
                </a:ext>
              </a:extLst>
            </p:cNvPr>
            <p:cNvGrpSpPr/>
            <p:nvPr/>
          </p:nvGrpSpPr>
          <p:grpSpPr>
            <a:xfrm>
              <a:off x="-29497" y="-17868"/>
              <a:ext cx="12177307" cy="2321317"/>
              <a:chOff x="-29497" y="-17868"/>
              <a:chExt cx="12177307" cy="2321317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123C129-0E62-AB89-D88E-3E7B04E12B62}"/>
                  </a:ext>
                </a:extLst>
              </p:cNvPr>
              <p:cNvSpPr/>
              <p:nvPr/>
            </p:nvSpPr>
            <p:spPr>
              <a:xfrm>
                <a:off x="-29497" y="-17868"/>
                <a:ext cx="5111057" cy="2321317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A8CC401-512F-CF65-34FC-46008F1C1A5C}"/>
                  </a:ext>
                </a:extLst>
              </p:cNvPr>
              <p:cNvSpPr/>
              <p:nvPr/>
            </p:nvSpPr>
            <p:spPr>
              <a:xfrm>
                <a:off x="4909457" y="-17868"/>
                <a:ext cx="7238353" cy="118872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47ABAB3-4C4F-ED9B-7708-0F3ABE22F930}"/>
                </a:ext>
              </a:extLst>
            </p:cNvPr>
            <p:cNvSpPr/>
            <p:nvPr/>
          </p:nvSpPr>
          <p:spPr>
            <a:xfrm>
              <a:off x="60691" y="2211367"/>
              <a:ext cx="4772697" cy="120592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32B3249-90EE-7BCD-00E1-8F4A622FCC50}"/>
                </a:ext>
              </a:extLst>
            </p:cNvPr>
            <p:cNvSpPr/>
            <p:nvPr/>
          </p:nvSpPr>
          <p:spPr>
            <a:xfrm>
              <a:off x="182535" y="3470944"/>
              <a:ext cx="2853681" cy="4011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0369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41"/>
    </mc:Choice>
    <mc:Fallback xmlns="">
      <p:transition spd="slow" advTm="560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146481" y="882755"/>
            <a:ext cx="4502445" cy="1042492"/>
          </a:xfrm>
        </p:spPr>
        <p:txBody>
          <a:bodyPr>
            <a:normAutofit fontScale="90000"/>
          </a:bodyPr>
          <a:lstStyle/>
          <a:p>
            <a:r>
              <a:rPr lang="en-GB" sz="3500" dirty="0"/>
              <a:t>Constant Acceleration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CONSTANT ACCELERATION FORMULAE PART 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following letters are used for an object moving in a straight line with constant acceleration: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displacement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initial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acceleration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time taken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  <a:blipFill>
                <a:blip r:embed="rId6"/>
                <a:stretch>
                  <a:fillRect l="-1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6"/>
          <p:cNvSpPr>
            <a:spLocks noGrp="1"/>
          </p:cNvSpPr>
          <p:nvPr>
            <p:ph type="body" idx="13"/>
          </p:nvPr>
        </p:nvSpPr>
        <p:spPr>
          <a:xfrm>
            <a:off x="303783" y="2024174"/>
            <a:ext cx="4529605" cy="600075"/>
          </a:xfrm>
        </p:spPr>
        <p:txBody>
          <a:bodyPr>
            <a:normAutofit/>
          </a:bodyPr>
          <a:lstStyle/>
          <a:p>
            <a:r>
              <a:rPr lang="en-GB" sz="2400" dirty="0"/>
              <a:t>Standard Notation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idx="13"/>
          </p:nvPr>
        </p:nvSpPr>
        <p:spPr>
          <a:xfrm>
            <a:off x="5346416" y="1079635"/>
            <a:ext cx="5590525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7"/>
              <p:cNvSpPr txBox="1">
                <a:spLocks/>
              </p:cNvSpPr>
              <p:nvPr/>
            </p:nvSpPr>
            <p:spPr>
              <a:xfrm>
                <a:off x="5372541" y="1679710"/>
                <a:ext cx="6515676" cy="51782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 penguin is sliding across a frozen lake in a straight line.  His initial speed is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Friction causes him to decelerate at a constant rate of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m:rPr>
                        <m:sty m:val="p"/>
                      </m:rPr>
                      <a:rPr lang="en-US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From part 1a, distance penguin has moved before coming to rest is </a:t>
                </a:r>
                <a14:m>
                  <m:oMath xmlns:m="http://schemas.openxmlformats.org/officeDocument/2006/math">
                    <m:r>
                      <a:rPr lang="en-GB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m:rPr>
                        <m:sty m:val="p"/>
                      </m:rPr>
                      <a:rPr lang="en-GB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b="1" dirty="0">
                    <a:solidFill>
                      <a:srgbClr val="0000FF"/>
                    </a:solidFill>
                  </a:rPr>
                  <a:t>Find the time when he is at half the total distance.</a:t>
                </a:r>
                <a:br>
                  <a:rPr lang="en-GB" sz="2000" b="1" dirty="0">
                    <a:solidFill>
                      <a:srgbClr val="0000FF"/>
                    </a:solidFill>
                  </a:rPr>
                </a:br>
                <a:br>
                  <a:rPr lang="en-GB" sz="2000" b="1" dirty="0">
                    <a:solidFill>
                      <a:srgbClr val="0000FF"/>
                    </a:solidFill>
                  </a:rPr>
                </a:br>
                <a:br>
                  <a:rPr lang="en-GB" sz="2000" b="1" dirty="0">
                    <a:solidFill>
                      <a:srgbClr val="0000FF"/>
                    </a:solidFill>
                  </a:rPr>
                </a:br>
                <a:br>
                  <a:rPr lang="en-GB" sz="2000" b="1" dirty="0">
                    <a:solidFill>
                      <a:srgbClr val="0000FF"/>
                    </a:solidFill>
                  </a:rPr>
                </a:br>
                <a:endParaRPr lang="en-GB" sz="20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Input values in formula: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20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−1.5</m:t>
                        </m:r>
                      </m:e>
                    </m:d>
                    <m:sSup>
                      <m:sSupPr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541" y="1679710"/>
                <a:ext cx="6515676" cy="5178290"/>
              </a:xfrm>
              <a:prstGeom prst="rect">
                <a:avLst/>
              </a:prstGeom>
              <a:blipFill>
                <a:blip r:embed="rId7"/>
                <a:stretch>
                  <a:fillRect l="-935" r="-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b="1" dirty="0">
                    <a:solidFill>
                      <a:srgbClr val="0000FF"/>
                    </a:solidFill>
                  </a:rPr>
                  <a:t>FORMULAE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  <a:endParaRPr lang="en-GB" sz="2000" b="1" i="1" dirty="0">
                  <a:solidFill>
                    <a:srgbClr val="8B8B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num>
                          <m:den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𝒂𝒔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  <a:endParaRPr lang="en-GB" sz="20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𝒖𝒕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𝒗𝒕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dirty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blipFill>
                <a:blip r:embed="rId8"/>
                <a:stretch>
                  <a:fillRect l="-119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7DEFB693-6DF7-4ACD-9A08-0B3C75D25DB6}"/>
              </a:ext>
            </a:extLst>
          </p:cNvPr>
          <p:cNvGrpSpPr/>
          <p:nvPr/>
        </p:nvGrpSpPr>
        <p:grpSpPr>
          <a:xfrm>
            <a:off x="5975944" y="5382379"/>
            <a:ext cx="3627758" cy="369332"/>
            <a:chOff x="7509634" y="5068971"/>
            <a:chExt cx="3627758" cy="36933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C41B83A-6D8B-41DD-BA2D-DA713C6177C8}"/>
                </a:ext>
              </a:extLst>
            </p:cNvPr>
            <p:cNvGrpSpPr/>
            <p:nvPr/>
          </p:nvGrpSpPr>
          <p:grpSpPr>
            <a:xfrm>
              <a:off x="7509634" y="5289641"/>
              <a:ext cx="3627758" cy="0"/>
              <a:chOff x="7489637" y="4718723"/>
              <a:chExt cx="1956372" cy="0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98972BE-3D9C-41E5-A722-47C12424FBF5}"/>
                  </a:ext>
                </a:extLst>
              </p:cNvPr>
              <p:cNvCxnSpPr/>
              <p:nvPr/>
            </p:nvCxnSpPr>
            <p:spPr>
              <a:xfrm flipH="1">
                <a:off x="7489637" y="4718723"/>
                <a:ext cx="827592" cy="0"/>
              </a:xfrm>
              <a:prstGeom prst="straightConnector1">
                <a:avLst/>
              </a:prstGeom>
              <a:ln>
                <a:solidFill>
                  <a:schemeClr val="accent2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F416F10A-02DE-4068-8B5A-2E29CEE7DC5C}"/>
                  </a:ext>
                </a:extLst>
              </p:cNvPr>
              <p:cNvCxnSpPr/>
              <p:nvPr/>
            </p:nvCxnSpPr>
            <p:spPr>
              <a:xfrm>
                <a:off x="8685291" y="4718723"/>
                <a:ext cx="760718" cy="0"/>
              </a:xfrm>
              <a:prstGeom prst="straightConnector1">
                <a:avLst/>
              </a:prstGeom>
              <a:ln>
                <a:solidFill>
                  <a:schemeClr val="accent2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/>
                <p:nvPr/>
              </p:nvSpPr>
              <p:spPr>
                <a:xfrm>
                  <a:off x="9086985" y="5068971"/>
                  <a:ext cx="48163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oMath>
                    </m:oMathPara>
                  </a14:m>
                  <a:endParaRPr lang="en-GB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6985" y="5068971"/>
                  <a:ext cx="481637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303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6D9A3BC-E506-4271-8F0B-433042E906E9}"/>
              </a:ext>
            </a:extLst>
          </p:cNvPr>
          <p:cNvGrpSpPr/>
          <p:nvPr/>
        </p:nvGrpSpPr>
        <p:grpSpPr>
          <a:xfrm>
            <a:off x="5512305" y="4247069"/>
            <a:ext cx="1404743" cy="377097"/>
            <a:chOff x="5495343" y="4309687"/>
            <a:chExt cx="1404743" cy="377097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ED36564-9368-47E7-9768-039B54957F2C}"/>
                </a:ext>
              </a:extLst>
            </p:cNvPr>
            <p:cNvCxnSpPr/>
            <p:nvPr/>
          </p:nvCxnSpPr>
          <p:spPr>
            <a:xfrm flipV="1">
              <a:off x="6030667" y="4685691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/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=6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1BE8600-0292-45C4-8C78-4B6849D81A63}"/>
              </a:ext>
            </a:extLst>
          </p:cNvPr>
          <p:cNvGrpSpPr/>
          <p:nvPr/>
        </p:nvGrpSpPr>
        <p:grpSpPr>
          <a:xfrm>
            <a:off x="6172842" y="4614377"/>
            <a:ext cx="1729058" cy="449415"/>
            <a:chOff x="7130943" y="4128796"/>
            <a:chExt cx="1729058" cy="44941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F1F902-387A-4923-B788-21A9E930E853}"/>
                </a:ext>
              </a:extLst>
            </p:cNvPr>
            <p:cNvGrpSpPr/>
            <p:nvPr/>
          </p:nvGrpSpPr>
          <p:grpSpPr>
            <a:xfrm>
              <a:off x="7479021" y="4570592"/>
              <a:ext cx="752848" cy="7619"/>
              <a:chOff x="8996479" y="3508612"/>
              <a:chExt cx="752848" cy="7619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0187A310-7A79-4351-BE16-BB56D07C8F05}"/>
                  </a:ext>
                </a:extLst>
              </p:cNvPr>
              <p:cNvCxnSpPr/>
              <p:nvPr/>
            </p:nvCxnSpPr>
            <p:spPr>
              <a:xfrm>
                <a:off x="8996479" y="3508612"/>
                <a:ext cx="482381" cy="0"/>
              </a:xfrm>
              <a:prstGeom prst="straightConnector1">
                <a:avLst/>
              </a:prstGeom>
              <a:ln w="25400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D6A934A8-E689-4A99-A4EE-6C77AB377F60}"/>
                  </a:ext>
                </a:extLst>
              </p:cNvPr>
              <p:cNvGrpSpPr/>
              <p:nvPr/>
            </p:nvGrpSpPr>
            <p:grpSpPr>
              <a:xfrm>
                <a:off x="9070753" y="3508612"/>
                <a:ext cx="678574" cy="7619"/>
                <a:chOff x="9070753" y="3508612"/>
                <a:chExt cx="678574" cy="7619"/>
              </a:xfrm>
            </p:grpSpPr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1B1CE360-C434-4906-B350-E8ED9CE6C595}"/>
                    </a:ext>
                  </a:extLst>
                </p:cNvPr>
                <p:cNvCxnSpPr/>
                <p:nvPr/>
              </p:nvCxnSpPr>
              <p:spPr>
                <a:xfrm>
                  <a:off x="9070753" y="3510555"/>
                  <a:ext cx="362227" cy="5676"/>
                </a:xfrm>
                <a:prstGeom prst="straightConnector1">
                  <a:avLst/>
                </a:prstGeom>
                <a:ln w="25400"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21419764-ABFA-4E83-9C87-6F557F93FE3B}"/>
                    </a:ext>
                  </a:extLst>
                </p:cNvPr>
                <p:cNvCxnSpPr/>
                <p:nvPr/>
              </p:nvCxnSpPr>
              <p:spPr>
                <a:xfrm>
                  <a:off x="9146791" y="3508612"/>
                  <a:ext cx="602536" cy="0"/>
                </a:xfrm>
                <a:prstGeom prst="straightConnector1">
                  <a:avLst/>
                </a:prstGeom>
                <a:ln w="25400"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/>
                <p:nvPr/>
              </p:nvSpPr>
              <p:spPr>
                <a:xfrm>
                  <a:off x="7130943" y="4128796"/>
                  <a:ext cx="1729058" cy="3539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7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7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=−1.5</m:t>
                        </m:r>
                        <m:r>
                          <m:rPr>
                            <m:sty m:val="p"/>
                          </m:rPr>
                          <a:rPr lang="en-US" sz="1700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sz="17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700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sz="1700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7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sz="17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0943" y="4128796"/>
                  <a:ext cx="1729058" cy="35394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D55FB69-D004-487A-B406-D1BD44081592}"/>
              </a:ext>
            </a:extLst>
          </p:cNvPr>
          <p:cNvGrpSpPr/>
          <p:nvPr/>
        </p:nvGrpSpPr>
        <p:grpSpPr>
          <a:xfrm>
            <a:off x="8789986" y="4175427"/>
            <a:ext cx="1404743" cy="429279"/>
            <a:chOff x="8759101" y="4266287"/>
            <a:chExt cx="1404743" cy="429279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7C082CB-90CD-4697-83B9-485584A16DD9}"/>
                </a:ext>
              </a:extLst>
            </p:cNvPr>
            <p:cNvCxnSpPr/>
            <p:nvPr/>
          </p:nvCxnSpPr>
          <p:spPr>
            <a:xfrm flipV="1">
              <a:off x="9284968" y="4694473"/>
              <a:ext cx="273578" cy="1093"/>
            </a:xfrm>
            <a:prstGeom prst="straightConnector1">
              <a:avLst/>
            </a:prstGeom>
            <a:ln w="25400">
              <a:solidFill>
                <a:schemeClr val="accent2">
                  <a:lumMod val="40000"/>
                  <a:lumOff val="6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/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GB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34805AA5-44B5-4B23-999C-75D5074F1D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397703" y="4554663"/>
            <a:ext cx="271145" cy="31242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AC7E757-0EAD-4C68-9969-51505C30554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407073" y="5653388"/>
            <a:ext cx="271145" cy="31242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2969734-4013-4ABB-8D22-6FF9E90002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397702" y="4068194"/>
            <a:ext cx="271145" cy="31242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0B289EC-D16B-4850-A3E2-C7E0D1468832}"/>
              </a:ext>
            </a:extLst>
          </p:cNvPr>
          <p:cNvGrpSpPr/>
          <p:nvPr/>
        </p:nvGrpSpPr>
        <p:grpSpPr>
          <a:xfrm>
            <a:off x="5973965" y="4715108"/>
            <a:ext cx="3713339" cy="706608"/>
            <a:chOff x="5973965" y="4715108"/>
            <a:chExt cx="3713339" cy="70660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D35D20C-2EAA-4ED3-BDA9-A45373C3D9D7}"/>
                </a:ext>
              </a:extLst>
            </p:cNvPr>
            <p:cNvGrpSpPr/>
            <p:nvPr/>
          </p:nvGrpSpPr>
          <p:grpSpPr>
            <a:xfrm>
              <a:off x="5973965" y="5212187"/>
              <a:ext cx="3713339" cy="209529"/>
              <a:chOff x="5973965" y="5212187"/>
              <a:chExt cx="3713339" cy="209529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916303D-B2A1-418B-87AC-5D1685CC223E}"/>
                  </a:ext>
                </a:extLst>
              </p:cNvPr>
              <p:cNvCxnSpPr/>
              <p:nvPr/>
            </p:nvCxnSpPr>
            <p:spPr>
              <a:xfrm flipV="1">
                <a:off x="5975943" y="5212187"/>
                <a:ext cx="3711361" cy="1"/>
              </a:xfrm>
              <a:prstGeom prst="straightConnector1">
                <a:avLst/>
              </a:prstGeom>
              <a:ln w="38100">
                <a:solidFill>
                  <a:srgbClr val="008EDC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05BF4FD-3B68-4619-B739-B136B83B2FA9}"/>
                  </a:ext>
                </a:extLst>
              </p:cNvPr>
              <p:cNvSpPr/>
              <p:nvPr/>
            </p:nvSpPr>
            <p:spPr>
              <a:xfrm>
                <a:off x="5973965" y="5243006"/>
                <a:ext cx="3681427" cy="178710"/>
              </a:xfrm>
              <a:prstGeom prst="rect">
                <a:avLst/>
              </a:prstGeom>
              <a:pattFill prst="wdUpDiag">
                <a:fgClr>
                  <a:srgbClr val="008EDC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DAA32B26-2733-4333-ADAF-96A7D5CCC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6060357" y="4715108"/>
              <a:ext cx="338385" cy="526926"/>
            </a:xfrm>
            <a:prstGeom prst="rect">
              <a:avLst/>
            </a:prstGeom>
          </p:spPr>
        </p:pic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0251E4C4-F49E-4DFF-BE27-B48A871BCE6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9252564" y="4714813"/>
            <a:ext cx="338385" cy="526926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0A3381-1F95-4D63-9B1C-453AE682F561}"/>
              </a:ext>
            </a:extLst>
          </p:cNvPr>
          <p:cNvGrpSpPr/>
          <p:nvPr/>
        </p:nvGrpSpPr>
        <p:grpSpPr>
          <a:xfrm>
            <a:off x="7217795" y="4242168"/>
            <a:ext cx="1404743" cy="979156"/>
            <a:chOff x="7217795" y="4242168"/>
            <a:chExt cx="1404743" cy="9791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152E4A0A-C3D1-49AA-AF8E-B83DD0DF48CC}"/>
                    </a:ext>
                  </a:extLst>
                </p:cNvPr>
                <p:cNvSpPr/>
                <p:nvPr/>
              </p:nvSpPr>
              <p:spPr>
                <a:xfrm>
                  <a:off x="7217795" y="4242168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GB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152E4A0A-C3D1-49AA-AF8E-B83DD0DF48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7795" y="4242168"/>
                  <a:ext cx="1404743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719C1FCA-51EA-400E-B085-28DDF4BBB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7700647" y="4694398"/>
              <a:ext cx="338385" cy="526926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92935B-D911-4F88-BA37-C6C8E6D1498D}"/>
              </a:ext>
            </a:extLst>
          </p:cNvPr>
          <p:cNvGrpSpPr/>
          <p:nvPr/>
        </p:nvGrpSpPr>
        <p:grpSpPr>
          <a:xfrm>
            <a:off x="5973965" y="5130166"/>
            <a:ext cx="2062646" cy="369332"/>
            <a:chOff x="5973965" y="5130166"/>
            <a:chExt cx="2062646" cy="3693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4BC890C-2B5D-4372-AAA2-DC911A035FCF}"/>
                </a:ext>
              </a:extLst>
            </p:cNvPr>
            <p:cNvSpPr/>
            <p:nvPr/>
          </p:nvSpPr>
          <p:spPr>
            <a:xfrm>
              <a:off x="5973965" y="5231961"/>
              <a:ext cx="2058321" cy="266083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04E3F2EE-3135-4966-8EBE-0AA63C1C3BDD}"/>
                </a:ext>
              </a:extLst>
            </p:cNvPr>
            <p:cNvGrpSpPr/>
            <p:nvPr/>
          </p:nvGrpSpPr>
          <p:grpSpPr>
            <a:xfrm>
              <a:off x="6078574" y="5130166"/>
              <a:ext cx="1958037" cy="369332"/>
              <a:chOff x="8500259" y="5057194"/>
              <a:chExt cx="1958037" cy="369332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0D13BD4A-70FF-4530-AED3-E24A3C1D704D}"/>
                  </a:ext>
                </a:extLst>
              </p:cNvPr>
              <p:cNvGrpSpPr/>
              <p:nvPr/>
            </p:nvGrpSpPr>
            <p:grpSpPr>
              <a:xfrm>
                <a:off x="8500259" y="5288302"/>
                <a:ext cx="1958037" cy="1339"/>
                <a:chOff x="8023857" y="4717384"/>
                <a:chExt cx="1055927" cy="1339"/>
              </a:xfrm>
            </p:grpSpPr>
            <p:cxnSp>
              <p:nvCxnSpPr>
                <p:cNvPr id="78" name="Straight Arrow Connector 77">
                  <a:extLst>
                    <a:ext uri="{FF2B5EF4-FFF2-40B4-BE49-F238E27FC236}">
                      <a16:creationId xmlns:a16="http://schemas.microsoft.com/office/drawing/2014/main" id="{F07CA3DA-C1ED-4A06-B523-9CE9A8F62743}"/>
                    </a:ext>
                  </a:extLst>
                </p:cNvPr>
                <p:cNvCxnSpPr/>
                <p:nvPr/>
              </p:nvCxnSpPr>
              <p:spPr>
                <a:xfrm flipH="1">
                  <a:off x="8023857" y="4717384"/>
                  <a:ext cx="39449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id="{600849EA-2C36-4E86-923C-F0D20FCB9FAA}"/>
                    </a:ext>
                  </a:extLst>
                </p:cNvPr>
                <p:cNvCxnSpPr/>
                <p:nvPr/>
              </p:nvCxnSpPr>
              <p:spPr>
                <a:xfrm>
                  <a:off x="8685291" y="4718723"/>
                  <a:ext cx="39449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14904377-ABA8-40DB-A962-79ACDEC20647}"/>
                      </a:ext>
                    </a:extLst>
                  </p:cNvPr>
                  <p:cNvSpPr/>
                  <p:nvPr/>
                </p:nvSpPr>
                <p:spPr>
                  <a:xfrm>
                    <a:off x="9212234" y="5057194"/>
                    <a:ext cx="481637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oMath>
                      </m:oMathPara>
                    </a14:m>
                    <a:endParaRPr lang="en-GB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14904377-ABA8-40DB-A962-79ACDEC2064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12234" y="5057194"/>
                    <a:ext cx="481637" cy="3693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1" name="Text Placeholder 6">
            <a:extLst>
              <a:ext uri="{FF2B5EF4-FFF2-40B4-BE49-F238E27FC236}">
                <a16:creationId xmlns:a16="http://schemas.microsoft.com/office/drawing/2014/main" id="{CD30CB62-2BBF-413C-8055-122E5D57049D}"/>
              </a:ext>
            </a:extLst>
          </p:cNvPr>
          <p:cNvSpPr txBox="1">
            <a:spLocks/>
          </p:cNvSpPr>
          <p:nvPr/>
        </p:nvSpPr>
        <p:spPr>
          <a:xfrm>
            <a:off x="5354274" y="3630101"/>
            <a:ext cx="343571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2b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1366B88A-8E86-452A-8808-6B5CFDA2E4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397702" y="4068194"/>
            <a:ext cx="271145" cy="312420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E3E76140-944C-429D-B46B-8EA412FCAB36}"/>
              </a:ext>
            </a:extLst>
          </p:cNvPr>
          <p:cNvSpPr txBox="1"/>
          <p:nvPr/>
        </p:nvSpPr>
        <p:spPr>
          <a:xfrm>
            <a:off x="2123753" y="6228191"/>
            <a:ext cx="787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FIND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80A717F-445D-43EE-BF6F-243E05E3FAA0}"/>
              </a:ext>
            </a:extLst>
          </p:cNvPr>
          <p:cNvGrpSpPr/>
          <p:nvPr/>
        </p:nvGrpSpPr>
        <p:grpSpPr>
          <a:xfrm>
            <a:off x="2158487" y="3899233"/>
            <a:ext cx="696292" cy="2800660"/>
            <a:chOff x="2158487" y="3899233"/>
            <a:chExt cx="696292" cy="280066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9201110-D3EB-4C73-BD7B-AA8650B0D364}"/>
                </a:ext>
              </a:extLst>
            </p:cNvPr>
            <p:cNvSpPr/>
            <p:nvPr/>
          </p:nvSpPr>
          <p:spPr>
            <a:xfrm>
              <a:off x="2246626" y="3899233"/>
              <a:ext cx="608153" cy="2800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FC5FC47-6E2E-4FE9-B5CC-22F2ED704273}"/>
                </a:ext>
              </a:extLst>
            </p:cNvPr>
            <p:cNvSpPr/>
            <p:nvPr/>
          </p:nvSpPr>
          <p:spPr>
            <a:xfrm>
              <a:off x="2158487" y="6171297"/>
              <a:ext cx="608153" cy="334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83DC2F6-4EB6-7E05-3EBC-74EF7126DD2F}"/>
              </a:ext>
            </a:extLst>
          </p:cNvPr>
          <p:cNvGrpSpPr/>
          <p:nvPr/>
        </p:nvGrpSpPr>
        <p:grpSpPr>
          <a:xfrm>
            <a:off x="-29497" y="-17868"/>
            <a:ext cx="12177307" cy="3889971"/>
            <a:chOff x="-29497" y="-17868"/>
            <a:chExt cx="12177307" cy="388997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242EAAF-A610-AFA6-068A-9EFC1D2A7501}"/>
                </a:ext>
              </a:extLst>
            </p:cNvPr>
            <p:cNvGrpSpPr/>
            <p:nvPr/>
          </p:nvGrpSpPr>
          <p:grpSpPr>
            <a:xfrm>
              <a:off x="-29497" y="-17868"/>
              <a:ext cx="12177307" cy="2321317"/>
              <a:chOff x="-29497" y="-17868"/>
              <a:chExt cx="12177307" cy="2321317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1254FB6-91D2-7453-A3C7-8C9B09C5DC98}"/>
                  </a:ext>
                </a:extLst>
              </p:cNvPr>
              <p:cNvSpPr/>
              <p:nvPr/>
            </p:nvSpPr>
            <p:spPr>
              <a:xfrm>
                <a:off x="-29497" y="-17868"/>
                <a:ext cx="5111057" cy="2321317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D15B834-4580-D761-789F-A54BD2D38C2C}"/>
                  </a:ext>
                </a:extLst>
              </p:cNvPr>
              <p:cNvSpPr/>
              <p:nvPr/>
            </p:nvSpPr>
            <p:spPr>
              <a:xfrm>
                <a:off x="4909457" y="-17868"/>
                <a:ext cx="7238353" cy="118872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FA7D0DE-9986-7A34-5479-C443A6F98EE0}"/>
                </a:ext>
              </a:extLst>
            </p:cNvPr>
            <p:cNvSpPr/>
            <p:nvPr/>
          </p:nvSpPr>
          <p:spPr>
            <a:xfrm>
              <a:off x="60691" y="2211367"/>
              <a:ext cx="4772697" cy="120592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2DDE804-8B76-B389-CD7B-095DD32F8402}"/>
                </a:ext>
              </a:extLst>
            </p:cNvPr>
            <p:cNvSpPr/>
            <p:nvPr/>
          </p:nvSpPr>
          <p:spPr>
            <a:xfrm>
              <a:off x="182535" y="3470944"/>
              <a:ext cx="2853681" cy="4011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843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2"/>
    </mc:Choice>
    <mc:Fallback xmlns="">
      <p:transition spd="slow" advTm="3632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146481" y="882755"/>
            <a:ext cx="4502445" cy="1042492"/>
          </a:xfrm>
        </p:spPr>
        <p:txBody>
          <a:bodyPr>
            <a:normAutofit fontScale="90000"/>
          </a:bodyPr>
          <a:lstStyle/>
          <a:p>
            <a:r>
              <a:rPr lang="en-GB" sz="3500" dirty="0"/>
              <a:t>Constant Acceleration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CONSTANT ACCELERATION FORMULAE PART 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following letters are used for an object moving in a straight line with constant acceleration: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displacement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initial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acceleration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time taken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  <a:blipFill>
                <a:blip r:embed="rId6"/>
                <a:stretch>
                  <a:fillRect l="-1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6"/>
          <p:cNvSpPr>
            <a:spLocks noGrp="1"/>
          </p:cNvSpPr>
          <p:nvPr>
            <p:ph type="body" idx="13"/>
          </p:nvPr>
        </p:nvSpPr>
        <p:spPr>
          <a:xfrm>
            <a:off x="303783" y="2024174"/>
            <a:ext cx="4529605" cy="600075"/>
          </a:xfrm>
        </p:spPr>
        <p:txBody>
          <a:bodyPr>
            <a:normAutofit/>
          </a:bodyPr>
          <a:lstStyle/>
          <a:p>
            <a:r>
              <a:rPr lang="en-GB" sz="2400" dirty="0"/>
              <a:t>Standard Notation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idx="13"/>
          </p:nvPr>
        </p:nvSpPr>
        <p:spPr>
          <a:xfrm>
            <a:off x="5346416" y="1079635"/>
            <a:ext cx="5590525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7"/>
              <p:cNvSpPr txBox="1">
                <a:spLocks/>
              </p:cNvSpPr>
              <p:nvPr/>
            </p:nvSpPr>
            <p:spPr>
              <a:xfrm>
                <a:off x="5372541" y="1679710"/>
                <a:ext cx="6515676" cy="51782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 penguin is sliding across a frozen lake in a straight line.  His initial speed is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Friction causes him to decelerate at a constant rate of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m:rPr>
                        <m:sty m:val="p"/>
                      </m:rPr>
                      <a:rPr lang="en-US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From part 1a, distance penguin has moved before coming to rest is </a:t>
                </a:r>
                <a14:m>
                  <m:oMath xmlns:m="http://schemas.openxmlformats.org/officeDocument/2006/math">
                    <m:r>
                      <a:rPr lang="en-GB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m:rPr>
                        <m:sty m:val="p"/>
                      </m:rPr>
                      <a:rPr lang="en-GB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b="1" dirty="0">
                    <a:solidFill>
                      <a:srgbClr val="0000FF"/>
                    </a:solidFill>
                  </a:rPr>
                  <a:t>Find the time when he is at half the total distance.</a:t>
                </a:r>
                <a:br>
                  <a:rPr lang="en-GB" sz="2000" b="1" dirty="0">
                    <a:solidFill>
                      <a:srgbClr val="0000FF"/>
                    </a:solidFill>
                  </a:rPr>
                </a:br>
                <a:br>
                  <a:rPr lang="en-GB" sz="2000" b="1" dirty="0">
                    <a:solidFill>
                      <a:srgbClr val="0000FF"/>
                    </a:solidFill>
                  </a:rPr>
                </a:br>
                <a:br>
                  <a:rPr lang="en-GB" sz="2000" b="1" dirty="0">
                    <a:solidFill>
                      <a:srgbClr val="0000FF"/>
                    </a:solidFill>
                  </a:rPr>
                </a:br>
                <a:br>
                  <a:rPr lang="en-GB" sz="2000" b="1" dirty="0">
                    <a:solidFill>
                      <a:srgbClr val="0000FF"/>
                    </a:solidFill>
                  </a:rPr>
                </a:br>
                <a:endParaRPr lang="en-GB" sz="20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Input values in formula: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20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−1.5</m:t>
                        </m:r>
                      </m:e>
                    </m:d>
                    <m:sSup>
                      <m:sSupPr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541" y="1679710"/>
                <a:ext cx="6515676" cy="5178290"/>
              </a:xfrm>
              <a:prstGeom prst="rect">
                <a:avLst/>
              </a:prstGeom>
              <a:blipFill>
                <a:blip r:embed="rId7"/>
                <a:stretch>
                  <a:fillRect l="-935" r="-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b="1" dirty="0">
                    <a:solidFill>
                      <a:srgbClr val="0000FF"/>
                    </a:solidFill>
                  </a:rPr>
                  <a:t>FORMULAE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  <a:endParaRPr lang="en-GB" sz="2000" b="1" i="1" dirty="0">
                  <a:solidFill>
                    <a:srgbClr val="8B8B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num>
                          <m:den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𝒂𝒔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  <a:endParaRPr lang="en-GB" sz="20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𝒖𝒕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𝒗𝒕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dirty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blipFill>
                <a:blip r:embed="rId8"/>
                <a:stretch>
                  <a:fillRect l="-119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7DEFB693-6DF7-4ACD-9A08-0B3C75D25DB6}"/>
              </a:ext>
            </a:extLst>
          </p:cNvPr>
          <p:cNvGrpSpPr/>
          <p:nvPr/>
        </p:nvGrpSpPr>
        <p:grpSpPr>
          <a:xfrm>
            <a:off x="5975944" y="5382379"/>
            <a:ext cx="3627758" cy="369332"/>
            <a:chOff x="7509634" y="5068971"/>
            <a:chExt cx="3627758" cy="36933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C41B83A-6D8B-41DD-BA2D-DA713C6177C8}"/>
                </a:ext>
              </a:extLst>
            </p:cNvPr>
            <p:cNvGrpSpPr/>
            <p:nvPr/>
          </p:nvGrpSpPr>
          <p:grpSpPr>
            <a:xfrm>
              <a:off x="7509634" y="5289641"/>
              <a:ext cx="3627758" cy="0"/>
              <a:chOff x="7489637" y="4718723"/>
              <a:chExt cx="1956372" cy="0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98972BE-3D9C-41E5-A722-47C12424FBF5}"/>
                  </a:ext>
                </a:extLst>
              </p:cNvPr>
              <p:cNvCxnSpPr/>
              <p:nvPr/>
            </p:nvCxnSpPr>
            <p:spPr>
              <a:xfrm flipH="1">
                <a:off x="7489637" y="4718723"/>
                <a:ext cx="827592" cy="0"/>
              </a:xfrm>
              <a:prstGeom prst="straightConnector1">
                <a:avLst/>
              </a:prstGeom>
              <a:ln>
                <a:solidFill>
                  <a:schemeClr val="accent2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F416F10A-02DE-4068-8B5A-2E29CEE7DC5C}"/>
                  </a:ext>
                </a:extLst>
              </p:cNvPr>
              <p:cNvCxnSpPr/>
              <p:nvPr/>
            </p:nvCxnSpPr>
            <p:spPr>
              <a:xfrm>
                <a:off x="8685291" y="4718723"/>
                <a:ext cx="760718" cy="0"/>
              </a:xfrm>
              <a:prstGeom prst="straightConnector1">
                <a:avLst/>
              </a:prstGeom>
              <a:ln>
                <a:solidFill>
                  <a:schemeClr val="accent2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/>
                <p:nvPr/>
              </p:nvSpPr>
              <p:spPr>
                <a:xfrm>
                  <a:off x="9086985" y="5068971"/>
                  <a:ext cx="48163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oMath>
                    </m:oMathPara>
                  </a14:m>
                  <a:endParaRPr lang="en-GB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6985" y="5068971"/>
                  <a:ext cx="481637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303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6D9A3BC-E506-4271-8F0B-433042E906E9}"/>
              </a:ext>
            </a:extLst>
          </p:cNvPr>
          <p:cNvGrpSpPr/>
          <p:nvPr/>
        </p:nvGrpSpPr>
        <p:grpSpPr>
          <a:xfrm>
            <a:off x="5512305" y="4247069"/>
            <a:ext cx="1404743" cy="377097"/>
            <a:chOff x="5495343" y="4309687"/>
            <a:chExt cx="1404743" cy="377097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ED36564-9368-47E7-9768-039B54957F2C}"/>
                </a:ext>
              </a:extLst>
            </p:cNvPr>
            <p:cNvCxnSpPr/>
            <p:nvPr/>
          </p:nvCxnSpPr>
          <p:spPr>
            <a:xfrm flipV="1">
              <a:off x="6030667" y="4685691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/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=6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1BE8600-0292-45C4-8C78-4B6849D81A63}"/>
              </a:ext>
            </a:extLst>
          </p:cNvPr>
          <p:cNvGrpSpPr/>
          <p:nvPr/>
        </p:nvGrpSpPr>
        <p:grpSpPr>
          <a:xfrm>
            <a:off x="6172842" y="4614377"/>
            <a:ext cx="1729058" cy="449415"/>
            <a:chOff x="7130943" y="4128796"/>
            <a:chExt cx="1729058" cy="44941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F1F902-387A-4923-B788-21A9E930E853}"/>
                </a:ext>
              </a:extLst>
            </p:cNvPr>
            <p:cNvGrpSpPr/>
            <p:nvPr/>
          </p:nvGrpSpPr>
          <p:grpSpPr>
            <a:xfrm>
              <a:off x="7479021" y="4570592"/>
              <a:ext cx="752848" cy="7619"/>
              <a:chOff x="8996479" y="3508612"/>
              <a:chExt cx="752848" cy="7619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0187A310-7A79-4351-BE16-BB56D07C8F05}"/>
                  </a:ext>
                </a:extLst>
              </p:cNvPr>
              <p:cNvCxnSpPr/>
              <p:nvPr/>
            </p:nvCxnSpPr>
            <p:spPr>
              <a:xfrm>
                <a:off x="8996479" y="3508612"/>
                <a:ext cx="482381" cy="0"/>
              </a:xfrm>
              <a:prstGeom prst="straightConnector1">
                <a:avLst/>
              </a:prstGeom>
              <a:ln w="25400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D6A934A8-E689-4A99-A4EE-6C77AB377F60}"/>
                  </a:ext>
                </a:extLst>
              </p:cNvPr>
              <p:cNvGrpSpPr/>
              <p:nvPr/>
            </p:nvGrpSpPr>
            <p:grpSpPr>
              <a:xfrm>
                <a:off x="9070753" y="3508612"/>
                <a:ext cx="678574" cy="7619"/>
                <a:chOff x="9070753" y="3508612"/>
                <a:chExt cx="678574" cy="7619"/>
              </a:xfrm>
            </p:grpSpPr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1B1CE360-C434-4906-B350-E8ED9CE6C595}"/>
                    </a:ext>
                  </a:extLst>
                </p:cNvPr>
                <p:cNvCxnSpPr/>
                <p:nvPr/>
              </p:nvCxnSpPr>
              <p:spPr>
                <a:xfrm>
                  <a:off x="9070753" y="3510555"/>
                  <a:ext cx="362227" cy="5676"/>
                </a:xfrm>
                <a:prstGeom prst="straightConnector1">
                  <a:avLst/>
                </a:prstGeom>
                <a:ln w="25400"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21419764-ABFA-4E83-9C87-6F557F93FE3B}"/>
                    </a:ext>
                  </a:extLst>
                </p:cNvPr>
                <p:cNvCxnSpPr/>
                <p:nvPr/>
              </p:nvCxnSpPr>
              <p:spPr>
                <a:xfrm>
                  <a:off x="9146791" y="3508612"/>
                  <a:ext cx="602536" cy="0"/>
                </a:xfrm>
                <a:prstGeom prst="straightConnector1">
                  <a:avLst/>
                </a:prstGeom>
                <a:ln w="25400"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/>
                <p:nvPr/>
              </p:nvSpPr>
              <p:spPr>
                <a:xfrm>
                  <a:off x="7130943" y="4128796"/>
                  <a:ext cx="1729058" cy="3539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7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7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=−1.5</m:t>
                        </m:r>
                        <m:r>
                          <m:rPr>
                            <m:sty m:val="p"/>
                          </m:rPr>
                          <a:rPr lang="en-US" sz="1700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sz="17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700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sz="1700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7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sz="17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0943" y="4128796"/>
                  <a:ext cx="1729058" cy="35394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D55FB69-D004-487A-B406-D1BD44081592}"/>
              </a:ext>
            </a:extLst>
          </p:cNvPr>
          <p:cNvGrpSpPr/>
          <p:nvPr/>
        </p:nvGrpSpPr>
        <p:grpSpPr>
          <a:xfrm>
            <a:off x="8789986" y="4175427"/>
            <a:ext cx="1404743" cy="429279"/>
            <a:chOff x="8759101" y="4266287"/>
            <a:chExt cx="1404743" cy="429279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7C082CB-90CD-4697-83B9-485584A16DD9}"/>
                </a:ext>
              </a:extLst>
            </p:cNvPr>
            <p:cNvCxnSpPr/>
            <p:nvPr/>
          </p:nvCxnSpPr>
          <p:spPr>
            <a:xfrm flipV="1">
              <a:off x="9284968" y="4694473"/>
              <a:ext cx="273578" cy="1093"/>
            </a:xfrm>
            <a:prstGeom prst="straightConnector1">
              <a:avLst/>
            </a:prstGeom>
            <a:ln w="25400">
              <a:solidFill>
                <a:schemeClr val="accent2">
                  <a:lumMod val="40000"/>
                  <a:lumOff val="6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/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GB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34805AA5-44B5-4B23-999C-75D5074F1D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397703" y="4554663"/>
            <a:ext cx="271145" cy="31242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AC7E757-0EAD-4C68-9969-51505C30554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407073" y="5653388"/>
            <a:ext cx="271145" cy="31242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2969734-4013-4ABB-8D22-6FF9E90002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397702" y="4068194"/>
            <a:ext cx="271145" cy="31242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0B289EC-D16B-4850-A3E2-C7E0D1468832}"/>
              </a:ext>
            </a:extLst>
          </p:cNvPr>
          <p:cNvGrpSpPr/>
          <p:nvPr/>
        </p:nvGrpSpPr>
        <p:grpSpPr>
          <a:xfrm>
            <a:off x="5973965" y="4715108"/>
            <a:ext cx="3713339" cy="706608"/>
            <a:chOff x="5973965" y="4715108"/>
            <a:chExt cx="3713339" cy="70660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D35D20C-2EAA-4ED3-BDA9-A45373C3D9D7}"/>
                </a:ext>
              </a:extLst>
            </p:cNvPr>
            <p:cNvGrpSpPr/>
            <p:nvPr/>
          </p:nvGrpSpPr>
          <p:grpSpPr>
            <a:xfrm>
              <a:off x="5973965" y="5212187"/>
              <a:ext cx="3713339" cy="209529"/>
              <a:chOff x="5973965" y="5212187"/>
              <a:chExt cx="3713339" cy="209529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916303D-B2A1-418B-87AC-5D1685CC223E}"/>
                  </a:ext>
                </a:extLst>
              </p:cNvPr>
              <p:cNvCxnSpPr/>
              <p:nvPr/>
            </p:nvCxnSpPr>
            <p:spPr>
              <a:xfrm flipV="1">
                <a:off x="5975943" y="5212187"/>
                <a:ext cx="3711361" cy="1"/>
              </a:xfrm>
              <a:prstGeom prst="straightConnector1">
                <a:avLst/>
              </a:prstGeom>
              <a:ln w="38100">
                <a:solidFill>
                  <a:srgbClr val="008EDC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05BF4FD-3B68-4619-B739-B136B83B2FA9}"/>
                  </a:ext>
                </a:extLst>
              </p:cNvPr>
              <p:cNvSpPr/>
              <p:nvPr/>
            </p:nvSpPr>
            <p:spPr>
              <a:xfrm>
                <a:off x="5973965" y="5243006"/>
                <a:ext cx="3681427" cy="178710"/>
              </a:xfrm>
              <a:prstGeom prst="rect">
                <a:avLst/>
              </a:prstGeom>
              <a:pattFill prst="wdUpDiag">
                <a:fgClr>
                  <a:srgbClr val="008EDC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DAA32B26-2733-4333-ADAF-96A7D5CCC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6060357" y="4715108"/>
              <a:ext cx="338385" cy="526926"/>
            </a:xfrm>
            <a:prstGeom prst="rect">
              <a:avLst/>
            </a:prstGeom>
          </p:spPr>
        </p:pic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0251E4C4-F49E-4DFF-BE27-B48A871BCE6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9252564" y="4714813"/>
            <a:ext cx="338385" cy="526926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0A3381-1F95-4D63-9B1C-453AE682F561}"/>
              </a:ext>
            </a:extLst>
          </p:cNvPr>
          <p:cNvGrpSpPr/>
          <p:nvPr/>
        </p:nvGrpSpPr>
        <p:grpSpPr>
          <a:xfrm>
            <a:off x="7217795" y="4242168"/>
            <a:ext cx="1404743" cy="979156"/>
            <a:chOff x="7217795" y="4242168"/>
            <a:chExt cx="1404743" cy="9791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152E4A0A-C3D1-49AA-AF8E-B83DD0DF48CC}"/>
                    </a:ext>
                  </a:extLst>
                </p:cNvPr>
                <p:cNvSpPr/>
                <p:nvPr/>
              </p:nvSpPr>
              <p:spPr>
                <a:xfrm>
                  <a:off x="7217795" y="4242168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152E4A0A-C3D1-49AA-AF8E-B83DD0DF48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7795" y="4242168"/>
                  <a:ext cx="1404743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719C1FCA-51EA-400E-B085-28DDF4BBB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7700647" y="4694398"/>
              <a:ext cx="338385" cy="526926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92935B-D911-4F88-BA37-C6C8E6D1498D}"/>
              </a:ext>
            </a:extLst>
          </p:cNvPr>
          <p:cNvGrpSpPr/>
          <p:nvPr/>
        </p:nvGrpSpPr>
        <p:grpSpPr>
          <a:xfrm>
            <a:off x="5973965" y="5130166"/>
            <a:ext cx="2062646" cy="369332"/>
            <a:chOff x="5973965" y="5130166"/>
            <a:chExt cx="2062646" cy="3693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4BC890C-2B5D-4372-AAA2-DC911A035FCF}"/>
                </a:ext>
              </a:extLst>
            </p:cNvPr>
            <p:cNvSpPr/>
            <p:nvPr/>
          </p:nvSpPr>
          <p:spPr>
            <a:xfrm>
              <a:off x="5973965" y="5231961"/>
              <a:ext cx="2058321" cy="266083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04E3F2EE-3135-4966-8EBE-0AA63C1C3BDD}"/>
                </a:ext>
              </a:extLst>
            </p:cNvPr>
            <p:cNvGrpSpPr/>
            <p:nvPr/>
          </p:nvGrpSpPr>
          <p:grpSpPr>
            <a:xfrm>
              <a:off x="6078574" y="5130166"/>
              <a:ext cx="1958037" cy="369332"/>
              <a:chOff x="8500259" y="5057194"/>
              <a:chExt cx="1958037" cy="369332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0D13BD4A-70FF-4530-AED3-E24A3C1D704D}"/>
                  </a:ext>
                </a:extLst>
              </p:cNvPr>
              <p:cNvGrpSpPr/>
              <p:nvPr/>
            </p:nvGrpSpPr>
            <p:grpSpPr>
              <a:xfrm>
                <a:off x="8500259" y="5288302"/>
                <a:ext cx="1958037" cy="1339"/>
                <a:chOff x="8023857" y="4717384"/>
                <a:chExt cx="1055927" cy="1339"/>
              </a:xfrm>
            </p:grpSpPr>
            <p:cxnSp>
              <p:nvCxnSpPr>
                <p:cNvPr id="78" name="Straight Arrow Connector 77">
                  <a:extLst>
                    <a:ext uri="{FF2B5EF4-FFF2-40B4-BE49-F238E27FC236}">
                      <a16:creationId xmlns:a16="http://schemas.microsoft.com/office/drawing/2014/main" id="{F07CA3DA-C1ED-4A06-B523-9CE9A8F62743}"/>
                    </a:ext>
                  </a:extLst>
                </p:cNvPr>
                <p:cNvCxnSpPr/>
                <p:nvPr/>
              </p:nvCxnSpPr>
              <p:spPr>
                <a:xfrm flipH="1">
                  <a:off x="8023857" y="4717384"/>
                  <a:ext cx="39449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id="{600849EA-2C36-4E86-923C-F0D20FCB9FAA}"/>
                    </a:ext>
                  </a:extLst>
                </p:cNvPr>
                <p:cNvCxnSpPr/>
                <p:nvPr/>
              </p:nvCxnSpPr>
              <p:spPr>
                <a:xfrm>
                  <a:off x="8685291" y="4718723"/>
                  <a:ext cx="39449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14904377-ABA8-40DB-A962-79ACDEC20647}"/>
                      </a:ext>
                    </a:extLst>
                  </p:cNvPr>
                  <p:cNvSpPr/>
                  <p:nvPr/>
                </p:nvSpPr>
                <p:spPr>
                  <a:xfrm>
                    <a:off x="9212234" y="5057194"/>
                    <a:ext cx="481637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oMath>
                      </m:oMathPara>
                    </a14:m>
                    <a:endParaRPr lang="en-GB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14904377-ABA8-40DB-A962-79ACDEC2064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12234" y="5057194"/>
                    <a:ext cx="481637" cy="3693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1" name="Text Placeholder 6">
            <a:extLst>
              <a:ext uri="{FF2B5EF4-FFF2-40B4-BE49-F238E27FC236}">
                <a16:creationId xmlns:a16="http://schemas.microsoft.com/office/drawing/2014/main" id="{CD30CB62-2BBF-413C-8055-122E5D57049D}"/>
              </a:ext>
            </a:extLst>
          </p:cNvPr>
          <p:cNvSpPr txBox="1">
            <a:spLocks/>
          </p:cNvSpPr>
          <p:nvPr/>
        </p:nvSpPr>
        <p:spPr>
          <a:xfrm>
            <a:off x="5354274" y="3630101"/>
            <a:ext cx="343571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2b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1366B88A-8E86-452A-8808-6B5CFDA2E4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397702" y="4068194"/>
            <a:ext cx="271145" cy="312420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E3E76140-944C-429D-B46B-8EA412FCAB36}"/>
              </a:ext>
            </a:extLst>
          </p:cNvPr>
          <p:cNvSpPr txBox="1"/>
          <p:nvPr/>
        </p:nvSpPr>
        <p:spPr>
          <a:xfrm>
            <a:off x="2123753" y="6228191"/>
            <a:ext cx="787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FIND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845E0FE-A97D-4D27-A909-28DB43BA3334}"/>
              </a:ext>
            </a:extLst>
          </p:cNvPr>
          <p:cNvGrpSpPr/>
          <p:nvPr/>
        </p:nvGrpSpPr>
        <p:grpSpPr>
          <a:xfrm>
            <a:off x="2158487" y="3899233"/>
            <a:ext cx="696292" cy="2800660"/>
            <a:chOff x="2158487" y="3899233"/>
            <a:chExt cx="696292" cy="280066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C3539DA-BB33-4CBC-AA93-3926D0D5BD94}"/>
                </a:ext>
              </a:extLst>
            </p:cNvPr>
            <p:cNvSpPr/>
            <p:nvPr/>
          </p:nvSpPr>
          <p:spPr>
            <a:xfrm>
              <a:off x="2246626" y="3899233"/>
              <a:ext cx="608153" cy="2800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85A87D4-1D31-4E83-BE96-FB0D84E1486B}"/>
                </a:ext>
              </a:extLst>
            </p:cNvPr>
            <p:cNvSpPr/>
            <p:nvPr/>
          </p:nvSpPr>
          <p:spPr>
            <a:xfrm>
              <a:off x="2158487" y="6171297"/>
              <a:ext cx="608153" cy="334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43DBCC0-D43B-B0C4-C676-7911910EB784}"/>
              </a:ext>
            </a:extLst>
          </p:cNvPr>
          <p:cNvGrpSpPr/>
          <p:nvPr/>
        </p:nvGrpSpPr>
        <p:grpSpPr>
          <a:xfrm>
            <a:off x="-29497" y="-17868"/>
            <a:ext cx="12177307" cy="3889971"/>
            <a:chOff x="-29497" y="-17868"/>
            <a:chExt cx="12177307" cy="388997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CBBBF24-3CCB-9493-DE87-FB7C93245B19}"/>
                </a:ext>
              </a:extLst>
            </p:cNvPr>
            <p:cNvGrpSpPr/>
            <p:nvPr/>
          </p:nvGrpSpPr>
          <p:grpSpPr>
            <a:xfrm>
              <a:off x="-29497" y="-17868"/>
              <a:ext cx="12177307" cy="2321317"/>
              <a:chOff x="-29497" y="-17868"/>
              <a:chExt cx="12177307" cy="2321317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0A4AFD3-51AD-1FCB-BF9B-8F94EC5C7EB8}"/>
                  </a:ext>
                </a:extLst>
              </p:cNvPr>
              <p:cNvSpPr/>
              <p:nvPr/>
            </p:nvSpPr>
            <p:spPr>
              <a:xfrm>
                <a:off x="-29497" y="-17868"/>
                <a:ext cx="5111057" cy="2321317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D5CD99B-C884-8B8C-DE06-1151C20AA19A}"/>
                  </a:ext>
                </a:extLst>
              </p:cNvPr>
              <p:cNvSpPr/>
              <p:nvPr/>
            </p:nvSpPr>
            <p:spPr>
              <a:xfrm>
                <a:off x="4909457" y="-17868"/>
                <a:ext cx="7238353" cy="118872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39A7B57-5A74-37B2-170A-D660DC777A4A}"/>
                </a:ext>
              </a:extLst>
            </p:cNvPr>
            <p:cNvSpPr/>
            <p:nvPr/>
          </p:nvSpPr>
          <p:spPr>
            <a:xfrm>
              <a:off x="60691" y="2211367"/>
              <a:ext cx="4772697" cy="120592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DFD7F8-8F90-3A2D-781B-A2E38B6993D5}"/>
                </a:ext>
              </a:extLst>
            </p:cNvPr>
            <p:cNvSpPr/>
            <p:nvPr/>
          </p:nvSpPr>
          <p:spPr>
            <a:xfrm>
              <a:off x="182535" y="3470944"/>
              <a:ext cx="2853681" cy="4011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8060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8"/>
    </mc:Choice>
    <mc:Fallback xmlns="">
      <p:transition spd="slow" advTm="3678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146481" y="882755"/>
            <a:ext cx="4502445" cy="1042492"/>
          </a:xfrm>
        </p:spPr>
        <p:txBody>
          <a:bodyPr>
            <a:normAutofit fontScale="90000"/>
          </a:bodyPr>
          <a:lstStyle/>
          <a:p>
            <a:r>
              <a:rPr lang="en-GB" sz="3500" dirty="0"/>
              <a:t>Constant Acceleration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CONSTANT ACCELERATION FORMULAE PART 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following letters are used for an object moving in a straight line with constant acceleration: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displacement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initial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acceleration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time taken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  <a:blipFill>
                <a:blip r:embed="rId6"/>
                <a:stretch>
                  <a:fillRect l="-1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6"/>
          <p:cNvSpPr>
            <a:spLocks noGrp="1"/>
          </p:cNvSpPr>
          <p:nvPr>
            <p:ph type="body" idx="13"/>
          </p:nvPr>
        </p:nvSpPr>
        <p:spPr>
          <a:xfrm>
            <a:off x="303783" y="2024174"/>
            <a:ext cx="4529605" cy="600075"/>
          </a:xfrm>
        </p:spPr>
        <p:txBody>
          <a:bodyPr>
            <a:normAutofit/>
          </a:bodyPr>
          <a:lstStyle/>
          <a:p>
            <a:r>
              <a:rPr lang="en-GB" sz="2400" dirty="0"/>
              <a:t>Standard Notation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idx="13"/>
          </p:nvPr>
        </p:nvSpPr>
        <p:spPr>
          <a:xfrm>
            <a:off x="5346416" y="1079635"/>
            <a:ext cx="5590525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7"/>
              <p:cNvSpPr txBox="1">
                <a:spLocks/>
              </p:cNvSpPr>
              <p:nvPr/>
            </p:nvSpPr>
            <p:spPr>
              <a:xfrm>
                <a:off x="5372541" y="1679710"/>
                <a:ext cx="6515676" cy="51782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 penguin is sliding across a frozen lake in a straight line.  His initial speed is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Friction causes him to decelerate at a constant rate of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m:rPr>
                        <m:sty m:val="p"/>
                      </m:rPr>
                      <a:rPr lang="en-US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From part 1a, distance penguin has moved before coming to rest is </a:t>
                </a:r>
                <a14:m>
                  <m:oMath xmlns:m="http://schemas.openxmlformats.org/officeDocument/2006/math">
                    <m:r>
                      <a:rPr lang="en-GB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m:rPr>
                        <m:sty m:val="p"/>
                      </m:rPr>
                      <a:rPr lang="en-GB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b="1" dirty="0">
                    <a:solidFill>
                      <a:srgbClr val="0000FF"/>
                    </a:solidFill>
                  </a:rPr>
                  <a:t>Find the time when he is at half the total distance.</a:t>
                </a:r>
                <a:br>
                  <a:rPr lang="en-GB" sz="2000" b="1" dirty="0">
                    <a:solidFill>
                      <a:srgbClr val="0000FF"/>
                    </a:solidFill>
                  </a:rPr>
                </a:br>
                <a:br>
                  <a:rPr lang="en-GB" sz="2000" b="1" dirty="0">
                    <a:solidFill>
                      <a:srgbClr val="0000FF"/>
                    </a:solidFill>
                  </a:rPr>
                </a:br>
                <a:br>
                  <a:rPr lang="en-GB" sz="2000" b="1" dirty="0">
                    <a:solidFill>
                      <a:srgbClr val="0000FF"/>
                    </a:solidFill>
                  </a:rPr>
                </a:br>
                <a:br>
                  <a:rPr lang="en-GB" sz="2000" b="1" dirty="0">
                    <a:solidFill>
                      <a:srgbClr val="0000FF"/>
                    </a:solidFill>
                  </a:rPr>
                </a:br>
                <a:endParaRPr lang="en-GB" sz="20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Input values in formula: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20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sSup>
                      <m:sSupPr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541" y="1679710"/>
                <a:ext cx="6515676" cy="5178290"/>
              </a:xfrm>
              <a:prstGeom prst="rect">
                <a:avLst/>
              </a:prstGeom>
              <a:blipFill>
                <a:blip r:embed="rId7"/>
                <a:stretch>
                  <a:fillRect l="-935" r="-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b="1" dirty="0">
                    <a:solidFill>
                      <a:srgbClr val="0000FF"/>
                    </a:solidFill>
                  </a:rPr>
                  <a:t>FORMULAE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  <a:endParaRPr lang="en-GB" sz="2000" b="1" i="1" dirty="0">
                  <a:solidFill>
                    <a:srgbClr val="8B8B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num>
                          <m:den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𝒂𝒔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  <a:endParaRPr lang="en-GB" sz="20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𝒖𝒕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𝒗𝒕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dirty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blipFill>
                <a:blip r:embed="rId8"/>
                <a:stretch>
                  <a:fillRect l="-119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7DEFB693-6DF7-4ACD-9A08-0B3C75D25DB6}"/>
              </a:ext>
            </a:extLst>
          </p:cNvPr>
          <p:cNvGrpSpPr/>
          <p:nvPr/>
        </p:nvGrpSpPr>
        <p:grpSpPr>
          <a:xfrm>
            <a:off x="5975944" y="5382379"/>
            <a:ext cx="3627758" cy="369332"/>
            <a:chOff x="7509634" y="5068971"/>
            <a:chExt cx="3627758" cy="36933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C41B83A-6D8B-41DD-BA2D-DA713C6177C8}"/>
                </a:ext>
              </a:extLst>
            </p:cNvPr>
            <p:cNvGrpSpPr/>
            <p:nvPr/>
          </p:nvGrpSpPr>
          <p:grpSpPr>
            <a:xfrm>
              <a:off x="7509634" y="5289641"/>
              <a:ext cx="3627758" cy="0"/>
              <a:chOff x="7489637" y="4718723"/>
              <a:chExt cx="1956372" cy="0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98972BE-3D9C-41E5-A722-47C12424FBF5}"/>
                  </a:ext>
                </a:extLst>
              </p:cNvPr>
              <p:cNvCxnSpPr/>
              <p:nvPr/>
            </p:nvCxnSpPr>
            <p:spPr>
              <a:xfrm flipH="1">
                <a:off x="7489637" y="4718723"/>
                <a:ext cx="827592" cy="0"/>
              </a:xfrm>
              <a:prstGeom prst="straightConnector1">
                <a:avLst/>
              </a:prstGeom>
              <a:ln>
                <a:solidFill>
                  <a:schemeClr val="accent2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F416F10A-02DE-4068-8B5A-2E29CEE7DC5C}"/>
                  </a:ext>
                </a:extLst>
              </p:cNvPr>
              <p:cNvCxnSpPr/>
              <p:nvPr/>
            </p:nvCxnSpPr>
            <p:spPr>
              <a:xfrm>
                <a:off x="8685291" y="4718723"/>
                <a:ext cx="760718" cy="0"/>
              </a:xfrm>
              <a:prstGeom prst="straightConnector1">
                <a:avLst/>
              </a:prstGeom>
              <a:ln>
                <a:solidFill>
                  <a:schemeClr val="accent2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/>
                <p:nvPr/>
              </p:nvSpPr>
              <p:spPr>
                <a:xfrm>
                  <a:off x="9086985" y="5068971"/>
                  <a:ext cx="48163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oMath>
                    </m:oMathPara>
                  </a14:m>
                  <a:endParaRPr lang="en-GB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6985" y="5068971"/>
                  <a:ext cx="481637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303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6D9A3BC-E506-4271-8F0B-433042E906E9}"/>
              </a:ext>
            </a:extLst>
          </p:cNvPr>
          <p:cNvGrpSpPr/>
          <p:nvPr/>
        </p:nvGrpSpPr>
        <p:grpSpPr>
          <a:xfrm>
            <a:off x="5512305" y="4247069"/>
            <a:ext cx="1404743" cy="377097"/>
            <a:chOff x="5495343" y="4309687"/>
            <a:chExt cx="1404743" cy="377097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ED36564-9368-47E7-9768-039B54957F2C}"/>
                </a:ext>
              </a:extLst>
            </p:cNvPr>
            <p:cNvCxnSpPr/>
            <p:nvPr/>
          </p:nvCxnSpPr>
          <p:spPr>
            <a:xfrm flipV="1">
              <a:off x="6030667" y="4685691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/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=6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1BE8600-0292-45C4-8C78-4B6849D81A63}"/>
              </a:ext>
            </a:extLst>
          </p:cNvPr>
          <p:cNvGrpSpPr/>
          <p:nvPr/>
        </p:nvGrpSpPr>
        <p:grpSpPr>
          <a:xfrm>
            <a:off x="6172842" y="4614377"/>
            <a:ext cx="1729058" cy="449415"/>
            <a:chOff x="7130943" y="4128796"/>
            <a:chExt cx="1729058" cy="44941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F1F902-387A-4923-B788-21A9E930E853}"/>
                </a:ext>
              </a:extLst>
            </p:cNvPr>
            <p:cNvGrpSpPr/>
            <p:nvPr/>
          </p:nvGrpSpPr>
          <p:grpSpPr>
            <a:xfrm>
              <a:off x="7479021" y="4570592"/>
              <a:ext cx="752848" cy="7619"/>
              <a:chOff x="8996479" y="3508612"/>
              <a:chExt cx="752848" cy="7619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0187A310-7A79-4351-BE16-BB56D07C8F05}"/>
                  </a:ext>
                </a:extLst>
              </p:cNvPr>
              <p:cNvCxnSpPr/>
              <p:nvPr/>
            </p:nvCxnSpPr>
            <p:spPr>
              <a:xfrm>
                <a:off x="8996479" y="3508612"/>
                <a:ext cx="482381" cy="0"/>
              </a:xfrm>
              <a:prstGeom prst="straightConnector1">
                <a:avLst/>
              </a:prstGeom>
              <a:ln w="25400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D6A934A8-E689-4A99-A4EE-6C77AB377F60}"/>
                  </a:ext>
                </a:extLst>
              </p:cNvPr>
              <p:cNvGrpSpPr/>
              <p:nvPr/>
            </p:nvGrpSpPr>
            <p:grpSpPr>
              <a:xfrm>
                <a:off x="9070753" y="3508612"/>
                <a:ext cx="678574" cy="7619"/>
                <a:chOff x="9070753" y="3508612"/>
                <a:chExt cx="678574" cy="7619"/>
              </a:xfrm>
            </p:grpSpPr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1B1CE360-C434-4906-B350-E8ED9CE6C595}"/>
                    </a:ext>
                  </a:extLst>
                </p:cNvPr>
                <p:cNvCxnSpPr/>
                <p:nvPr/>
              </p:nvCxnSpPr>
              <p:spPr>
                <a:xfrm>
                  <a:off x="9070753" y="3510555"/>
                  <a:ext cx="362227" cy="5676"/>
                </a:xfrm>
                <a:prstGeom prst="straightConnector1">
                  <a:avLst/>
                </a:prstGeom>
                <a:ln w="25400"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21419764-ABFA-4E83-9C87-6F557F93FE3B}"/>
                    </a:ext>
                  </a:extLst>
                </p:cNvPr>
                <p:cNvCxnSpPr/>
                <p:nvPr/>
              </p:nvCxnSpPr>
              <p:spPr>
                <a:xfrm>
                  <a:off x="9146791" y="3508612"/>
                  <a:ext cx="602536" cy="0"/>
                </a:xfrm>
                <a:prstGeom prst="straightConnector1">
                  <a:avLst/>
                </a:prstGeom>
                <a:ln w="25400"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/>
                <p:nvPr/>
              </p:nvSpPr>
              <p:spPr>
                <a:xfrm>
                  <a:off x="7130943" y="4128796"/>
                  <a:ext cx="1729058" cy="3539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7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7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=−1.5</m:t>
                        </m:r>
                        <m:r>
                          <m:rPr>
                            <m:sty m:val="p"/>
                          </m:rPr>
                          <a:rPr lang="en-US" sz="1700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sz="17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700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sz="1700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7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sz="17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0943" y="4128796"/>
                  <a:ext cx="1729058" cy="35394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D55FB69-D004-487A-B406-D1BD44081592}"/>
              </a:ext>
            </a:extLst>
          </p:cNvPr>
          <p:cNvGrpSpPr/>
          <p:nvPr/>
        </p:nvGrpSpPr>
        <p:grpSpPr>
          <a:xfrm>
            <a:off x="8789986" y="4175427"/>
            <a:ext cx="1404743" cy="429279"/>
            <a:chOff x="8759101" y="4266287"/>
            <a:chExt cx="1404743" cy="429279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7C082CB-90CD-4697-83B9-485584A16DD9}"/>
                </a:ext>
              </a:extLst>
            </p:cNvPr>
            <p:cNvCxnSpPr/>
            <p:nvPr/>
          </p:nvCxnSpPr>
          <p:spPr>
            <a:xfrm flipV="1">
              <a:off x="9284968" y="4694473"/>
              <a:ext cx="273578" cy="1093"/>
            </a:xfrm>
            <a:prstGeom prst="straightConnector1">
              <a:avLst/>
            </a:prstGeom>
            <a:ln w="25400">
              <a:solidFill>
                <a:schemeClr val="accent2">
                  <a:lumMod val="40000"/>
                  <a:lumOff val="6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/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GB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34805AA5-44B5-4B23-999C-75D5074F1D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397703" y="4554663"/>
            <a:ext cx="271145" cy="31242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AC7E757-0EAD-4C68-9969-51505C30554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407073" y="5653388"/>
            <a:ext cx="271145" cy="31242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2969734-4013-4ABB-8D22-6FF9E90002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397702" y="4068194"/>
            <a:ext cx="271145" cy="31242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0B289EC-D16B-4850-A3E2-C7E0D1468832}"/>
              </a:ext>
            </a:extLst>
          </p:cNvPr>
          <p:cNvGrpSpPr/>
          <p:nvPr/>
        </p:nvGrpSpPr>
        <p:grpSpPr>
          <a:xfrm>
            <a:off x="5973965" y="4715108"/>
            <a:ext cx="3713339" cy="706608"/>
            <a:chOff x="5973965" y="4715108"/>
            <a:chExt cx="3713339" cy="70660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D35D20C-2EAA-4ED3-BDA9-A45373C3D9D7}"/>
                </a:ext>
              </a:extLst>
            </p:cNvPr>
            <p:cNvGrpSpPr/>
            <p:nvPr/>
          </p:nvGrpSpPr>
          <p:grpSpPr>
            <a:xfrm>
              <a:off x="5973965" y="5212187"/>
              <a:ext cx="3713339" cy="209529"/>
              <a:chOff x="5973965" y="5212187"/>
              <a:chExt cx="3713339" cy="209529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916303D-B2A1-418B-87AC-5D1685CC223E}"/>
                  </a:ext>
                </a:extLst>
              </p:cNvPr>
              <p:cNvCxnSpPr/>
              <p:nvPr/>
            </p:nvCxnSpPr>
            <p:spPr>
              <a:xfrm flipV="1">
                <a:off x="5975943" y="5212187"/>
                <a:ext cx="3711361" cy="1"/>
              </a:xfrm>
              <a:prstGeom prst="straightConnector1">
                <a:avLst/>
              </a:prstGeom>
              <a:ln w="38100">
                <a:solidFill>
                  <a:srgbClr val="008EDC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05BF4FD-3B68-4619-B739-B136B83B2FA9}"/>
                  </a:ext>
                </a:extLst>
              </p:cNvPr>
              <p:cNvSpPr/>
              <p:nvPr/>
            </p:nvSpPr>
            <p:spPr>
              <a:xfrm>
                <a:off x="5973965" y="5243006"/>
                <a:ext cx="3681427" cy="178710"/>
              </a:xfrm>
              <a:prstGeom prst="rect">
                <a:avLst/>
              </a:prstGeom>
              <a:pattFill prst="wdUpDiag">
                <a:fgClr>
                  <a:srgbClr val="008EDC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DAA32B26-2733-4333-ADAF-96A7D5CCC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6060357" y="4715108"/>
              <a:ext cx="338385" cy="526926"/>
            </a:xfrm>
            <a:prstGeom prst="rect">
              <a:avLst/>
            </a:prstGeom>
          </p:spPr>
        </p:pic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0251E4C4-F49E-4DFF-BE27-B48A871BCE6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9252564" y="4714813"/>
            <a:ext cx="338385" cy="526926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0A3381-1F95-4D63-9B1C-453AE682F561}"/>
              </a:ext>
            </a:extLst>
          </p:cNvPr>
          <p:cNvGrpSpPr/>
          <p:nvPr/>
        </p:nvGrpSpPr>
        <p:grpSpPr>
          <a:xfrm>
            <a:off x="7217795" y="4242168"/>
            <a:ext cx="1404743" cy="979156"/>
            <a:chOff x="7217795" y="4242168"/>
            <a:chExt cx="1404743" cy="9791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152E4A0A-C3D1-49AA-AF8E-B83DD0DF48CC}"/>
                    </a:ext>
                  </a:extLst>
                </p:cNvPr>
                <p:cNvSpPr/>
                <p:nvPr/>
              </p:nvSpPr>
              <p:spPr>
                <a:xfrm>
                  <a:off x="7217795" y="4242168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152E4A0A-C3D1-49AA-AF8E-B83DD0DF48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7795" y="4242168"/>
                  <a:ext cx="1404743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719C1FCA-51EA-400E-B085-28DDF4BBB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7700647" y="4694398"/>
              <a:ext cx="338385" cy="526926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92935B-D911-4F88-BA37-C6C8E6D1498D}"/>
              </a:ext>
            </a:extLst>
          </p:cNvPr>
          <p:cNvGrpSpPr/>
          <p:nvPr/>
        </p:nvGrpSpPr>
        <p:grpSpPr>
          <a:xfrm>
            <a:off x="5973965" y="5130166"/>
            <a:ext cx="2062646" cy="369332"/>
            <a:chOff x="5973965" y="5130166"/>
            <a:chExt cx="2062646" cy="3693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4BC890C-2B5D-4372-AAA2-DC911A035FCF}"/>
                </a:ext>
              </a:extLst>
            </p:cNvPr>
            <p:cNvSpPr/>
            <p:nvPr/>
          </p:nvSpPr>
          <p:spPr>
            <a:xfrm>
              <a:off x="5973965" y="5231961"/>
              <a:ext cx="2058321" cy="266083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04E3F2EE-3135-4966-8EBE-0AA63C1C3BDD}"/>
                </a:ext>
              </a:extLst>
            </p:cNvPr>
            <p:cNvGrpSpPr/>
            <p:nvPr/>
          </p:nvGrpSpPr>
          <p:grpSpPr>
            <a:xfrm>
              <a:off x="6078574" y="5130166"/>
              <a:ext cx="1958037" cy="369332"/>
              <a:chOff x="8500259" y="5057194"/>
              <a:chExt cx="1958037" cy="369332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0D13BD4A-70FF-4530-AED3-E24A3C1D704D}"/>
                  </a:ext>
                </a:extLst>
              </p:cNvPr>
              <p:cNvGrpSpPr/>
              <p:nvPr/>
            </p:nvGrpSpPr>
            <p:grpSpPr>
              <a:xfrm>
                <a:off x="8500259" y="5288302"/>
                <a:ext cx="1958037" cy="1339"/>
                <a:chOff x="8023857" y="4717384"/>
                <a:chExt cx="1055927" cy="1339"/>
              </a:xfrm>
            </p:grpSpPr>
            <p:cxnSp>
              <p:nvCxnSpPr>
                <p:cNvPr id="78" name="Straight Arrow Connector 77">
                  <a:extLst>
                    <a:ext uri="{FF2B5EF4-FFF2-40B4-BE49-F238E27FC236}">
                      <a16:creationId xmlns:a16="http://schemas.microsoft.com/office/drawing/2014/main" id="{F07CA3DA-C1ED-4A06-B523-9CE9A8F62743}"/>
                    </a:ext>
                  </a:extLst>
                </p:cNvPr>
                <p:cNvCxnSpPr/>
                <p:nvPr/>
              </p:nvCxnSpPr>
              <p:spPr>
                <a:xfrm flipH="1">
                  <a:off x="8023857" y="4717384"/>
                  <a:ext cx="39449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id="{600849EA-2C36-4E86-923C-F0D20FCB9FAA}"/>
                    </a:ext>
                  </a:extLst>
                </p:cNvPr>
                <p:cNvCxnSpPr/>
                <p:nvPr/>
              </p:nvCxnSpPr>
              <p:spPr>
                <a:xfrm>
                  <a:off x="8685291" y="4718723"/>
                  <a:ext cx="39449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14904377-ABA8-40DB-A962-79ACDEC20647}"/>
                      </a:ext>
                    </a:extLst>
                  </p:cNvPr>
                  <p:cNvSpPr/>
                  <p:nvPr/>
                </p:nvSpPr>
                <p:spPr>
                  <a:xfrm>
                    <a:off x="9212234" y="5057194"/>
                    <a:ext cx="481637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oMath>
                      </m:oMathPara>
                    </a14:m>
                    <a:endParaRPr lang="en-GB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14904377-ABA8-40DB-A962-79ACDEC2064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12234" y="5057194"/>
                    <a:ext cx="481637" cy="3693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1" name="Text Placeholder 6">
            <a:extLst>
              <a:ext uri="{FF2B5EF4-FFF2-40B4-BE49-F238E27FC236}">
                <a16:creationId xmlns:a16="http://schemas.microsoft.com/office/drawing/2014/main" id="{CD30CB62-2BBF-413C-8055-122E5D57049D}"/>
              </a:ext>
            </a:extLst>
          </p:cNvPr>
          <p:cNvSpPr txBox="1">
            <a:spLocks/>
          </p:cNvSpPr>
          <p:nvPr/>
        </p:nvSpPr>
        <p:spPr>
          <a:xfrm>
            <a:off x="5354274" y="3630101"/>
            <a:ext cx="343571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2b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1366B88A-8E86-452A-8808-6B5CFDA2E4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397702" y="4068194"/>
            <a:ext cx="271145" cy="312420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E3E76140-944C-429D-B46B-8EA412FCAB36}"/>
              </a:ext>
            </a:extLst>
          </p:cNvPr>
          <p:cNvSpPr txBox="1"/>
          <p:nvPr/>
        </p:nvSpPr>
        <p:spPr>
          <a:xfrm>
            <a:off x="2123753" y="6228191"/>
            <a:ext cx="787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FIND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5A0A4F4-A9DA-4060-88D3-3351514AD24E}"/>
              </a:ext>
            </a:extLst>
          </p:cNvPr>
          <p:cNvGrpSpPr/>
          <p:nvPr/>
        </p:nvGrpSpPr>
        <p:grpSpPr>
          <a:xfrm>
            <a:off x="2158487" y="3899233"/>
            <a:ext cx="696292" cy="2800660"/>
            <a:chOff x="2158487" y="3899233"/>
            <a:chExt cx="696292" cy="280066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B87608E-1A1F-422E-9706-1A0B34496433}"/>
                </a:ext>
              </a:extLst>
            </p:cNvPr>
            <p:cNvSpPr/>
            <p:nvPr/>
          </p:nvSpPr>
          <p:spPr>
            <a:xfrm>
              <a:off x="2246626" y="3899233"/>
              <a:ext cx="608153" cy="2800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54BC73C-A7D0-4706-8E58-0858B9C69057}"/>
                </a:ext>
              </a:extLst>
            </p:cNvPr>
            <p:cNvSpPr/>
            <p:nvPr/>
          </p:nvSpPr>
          <p:spPr>
            <a:xfrm>
              <a:off x="2158487" y="6171297"/>
              <a:ext cx="608153" cy="334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4A7FADF-BCE3-0A49-A7C0-0DF2A12D5317}"/>
              </a:ext>
            </a:extLst>
          </p:cNvPr>
          <p:cNvGrpSpPr/>
          <p:nvPr/>
        </p:nvGrpSpPr>
        <p:grpSpPr>
          <a:xfrm>
            <a:off x="-29497" y="-17868"/>
            <a:ext cx="12177307" cy="3889971"/>
            <a:chOff x="-29497" y="-17868"/>
            <a:chExt cx="12177307" cy="388997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7A60C9F-4E65-4EDA-1A23-95A3F1D6AFEF}"/>
                </a:ext>
              </a:extLst>
            </p:cNvPr>
            <p:cNvGrpSpPr/>
            <p:nvPr/>
          </p:nvGrpSpPr>
          <p:grpSpPr>
            <a:xfrm>
              <a:off x="-29497" y="-17868"/>
              <a:ext cx="12177307" cy="2321317"/>
              <a:chOff x="-29497" y="-17868"/>
              <a:chExt cx="12177307" cy="2321317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0522C35-604B-ED5D-E67A-39CFF966980F}"/>
                  </a:ext>
                </a:extLst>
              </p:cNvPr>
              <p:cNvSpPr/>
              <p:nvPr/>
            </p:nvSpPr>
            <p:spPr>
              <a:xfrm>
                <a:off x="-29497" y="-17868"/>
                <a:ext cx="5111057" cy="2321317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1F2FCF1-FB58-9E81-4184-A8BBF8DC0CD4}"/>
                  </a:ext>
                </a:extLst>
              </p:cNvPr>
              <p:cNvSpPr/>
              <p:nvPr/>
            </p:nvSpPr>
            <p:spPr>
              <a:xfrm>
                <a:off x="4909457" y="-17868"/>
                <a:ext cx="7238353" cy="118872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9A20FAA-185F-8A62-8885-3512CF0D2F9A}"/>
                </a:ext>
              </a:extLst>
            </p:cNvPr>
            <p:cNvSpPr/>
            <p:nvPr/>
          </p:nvSpPr>
          <p:spPr>
            <a:xfrm>
              <a:off x="60691" y="2211367"/>
              <a:ext cx="4772697" cy="120592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7DDAE54-D1E8-C8E2-8658-650299527C84}"/>
                </a:ext>
              </a:extLst>
            </p:cNvPr>
            <p:cNvSpPr/>
            <p:nvPr/>
          </p:nvSpPr>
          <p:spPr>
            <a:xfrm>
              <a:off x="182535" y="3470944"/>
              <a:ext cx="2853681" cy="4011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2961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5"/>
    </mc:Choice>
    <mc:Fallback xmlns="">
      <p:transition spd="slow" advTm="4375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146481" y="882755"/>
            <a:ext cx="4502445" cy="1042492"/>
          </a:xfrm>
        </p:spPr>
        <p:txBody>
          <a:bodyPr>
            <a:normAutofit fontScale="90000"/>
          </a:bodyPr>
          <a:lstStyle/>
          <a:p>
            <a:r>
              <a:rPr lang="en-GB" sz="3500" dirty="0"/>
              <a:t>Constant Acceleration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CONSTANT ACCELERATION FORMULAE PART 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following letters are used for an object moving in a straight line with constant acceleration: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displacement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initial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acceleration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time taken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  <a:blipFill>
                <a:blip r:embed="rId6"/>
                <a:stretch>
                  <a:fillRect l="-1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6"/>
          <p:cNvSpPr>
            <a:spLocks noGrp="1"/>
          </p:cNvSpPr>
          <p:nvPr>
            <p:ph type="body" idx="13"/>
          </p:nvPr>
        </p:nvSpPr>
        <p:spPr>
          <a:xfrm>
            <a:off x="303783" y="2024174"/>
            <a:ext cx="4529605" cy="600075"/>
          </a:xfrm>
        </p:spPr>
        <p:txBody>
          <a:bodyPr>
            <a:normAutofit/>
          </a:bodyPr>
          <a:lstStyle/>
          <a:p>
            <a:r>
              <a:rPr lang="en-GB" sz="2400" dirty="0"/>
              <a:t>Standard Notation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idx="13"/>
          </p:nvPr>
        </p:nvSpPr>
        <p:spPr>
          <a:xfrm>
            <a:off x="5346416" y="1079635"/>
            <a:ext cx="5590525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7"/>
              <p:cNvSpPr txBox="1">
                <a:spLocks/>
              </p:cNvSpPr>
              <p:nvPr/>
            </p:nvSpPr>
            <p:spPr>
              <a:xfrm>
                <a:off x="5372541" y="1679710"/>
                <a:ext cx="6515676" cy="51782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 penguin is sliding across a frozen lake in a straight line.  His initial speed is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Friction causes him to decelerate at a constant rate of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m:rPr>
                        <m:sty m:val="p"/>
                      </m:rPr>
                      <a:rPr lang="en-US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From part 1a, distance penguin has moved before coming to rest is </a:t>
                </a:r>
                <a14:m>
                  <m:oMath xmlns:m="http://schemas.openxmlformats.org/officeDocument/2006/math">
                    <m:r>
                      <a:rPr lang="en-GB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m:rPr>
                        <m:sty m:val="p"/>
                      </m:rPr>
                      <a:rPr lang="en-GB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b="1" dirty="0">
                    <a:solidFill>
                      <a:srgbClr val="0000FF"/>
                    </a:solidFill>
                  </a:rPr>
                  <a:t>Find the time when he is at half the total distance.</a:t>
                </a:r>
                <a:br>
                  <a:rPr lang="en-GB" sz="2000" b="1" dirty="0">
                    <a:solidFill>
                      <a:srgbClr val="0000FF"/>
                    </a:solidFill>
                  </a:rPr>
                </a:br>
                <a:br>
                  <a:rPr lang="en-GB" sz="2000" b="1" dirty="0">
                    <a:solidFill>
                      <a:srgbClr val="0000FF"/>
                    </a:solidFill>
                  </a:rPr>
                </a:br>
                <a:br>
                  <a:rPr lang="en-GB" sz="2000" b="1" dirty="0">
                    <a:solidFill>
                      <a:srgbClr val="0000FF"/>
                    </a:solidFill>
                  </a:rPr>
                </a:br>
                <a:br>
                  <a:rPr lang="en-GB" sz="2000" b="1" dirty="0">
                    <a:solidFill>
                      <a:srgbClr val="0000FF"/>
                    </a:solidFill>
                  </a:rPr>
                </a:br>
                <a:endParaRPr lang="en-GB" sz="20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Input values in formula: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20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541" y="1679710"/>
                <a:ext cx="6515676" cy="5178290"/>
              </a:xfrm>
              <a:prstGeom prst="rect">
                <a:avLst/>
              </a:prstGeom>
              <a:blipFill>
                <a:blip r:embed="rId7"/>
                <a:stretch>
                  <a:fillRect l="-935" r="-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b="1" dirty="0">
                    <a:solidFill>
                      <a:srgbClr val="0000FF"/>
                    </a:solidFill>
                  </a:rPr>
                  <a:t>FORMULAE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  <a:endParaRPr lang="en-GB" sz="2000" b="1" i="1" dirty="0">
                  <a:solidFill>
                    <a:srgbClr val="8B8B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num>
                          <m:den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𝒂𝒔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  <a:endParaRPr lang="en-GB" sz="20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𝒖𝒕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𝒗𝒕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dirty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blipFill>
                <a:blip r:embed="rId8"/>
                <a:stretch>
                  <a:fillRect l="-119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7DEFB693-6DF7-4ACD-9A08-0B3C75D25DB6}"/>
              </a:ext>
            </a:extLst>
          </p:cNvPr>
          <p:cNvGrpSpPr/>
          <p:nvPr/>
        </p:nvGrpSpPr>
        <p:grpSpPr>
          <a:xfrm>
            <a:off x="5975944" y="5382379"/>
            <a:ext cx="3627758" cy="369332"/>
            <a:chOff x="7509634" y="5068971"/>
            <a:chExt cx="3627758" cy="36933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C41B83A-6D8B-41DD-BA2D-DA713C6177C8}"/>
                </a:ext>
              </a:extLst>
            </p:cNvPr>
            <p:cNvGrpSpPr/>
            <p:nvPr/>
          </p:nvGrpSpPr>
          <p:grpSpPr>
            <a:xfrm>
              <a:off x="7509634" y="5289641"/>
              <a:ext cx="3627758" cy="0"/>
              <a:chOff x="7489637" y="4718723"/>
              <a:chExt cx="1956372" cy="0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98972BE-3D9C-41E5-A722-47C12424FBF5}"/>
                  </a:ext>
                </a:extLst>
              </p:cNvPr>
              <p:cNvCxnSpPr/>
              <p:nvPr/>
            </p:nvCxnSpPr>
            <p:spPr>
              <a:xfrm flipH="1">
                <a:off x="7489637" y="4718723"/>
                <a:ext cx="827592" cy="0"/>
              </a:xfrm>
              <a:prstGeom prst="straightConnector1">
                <a:avLst/>
              </a:prstGeom>
              <a:ln>
                <a:solidFill>
                  <a:schemeClr val="accent2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F416F10A-02DE-4068-8B5A-2E29CEE7DC5C}"/>
                  </a:ext>
                </a:extLst>
              </p:cNvPr>
              <p:cNvCxnSpPr/>
              <p:nvPr/>
            </p:nvCxnSpPr>
            <p:spPr>
              <a:xfrm>
                <a:off x="8685291" y="4718723"/>
                <a:ext cx="760718" cy="0"/>
              </a:xfrm>
              <a:prstGeom prst="straightConnector1">
                <a:avLst/>
              </a:prstGeom>
              <a:ln>
                <a:solidFill>
                  <a:schemeClr val="accent2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/>
                <p:nvPr/>
              </p:nvSpPr>
              <p:spPr>
                <a:xfrm>
                  <a:off x="9086985" y="5068971"/>
                  <a:ext cx="48163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oMath>
                    </m:oMathPara>
                  </a14:m>
                  <a:endParaRPr lang="en-GB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6985" y="5068971"/>
                  <a:ext cx="481637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303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6D9A3BC-E506-4271-8F0B-433042E906E9}"/>
              </a:ext>
            </a:extLst>
          </p:cNvPr>
          <p:cNvGrpSpPr/>
          <p:nvPr/>
        </p:nvGrpSpPr>
        <p:grpSpPr>
          <a:xfrm>
            <a:off x="5512305" y="4247069"/>
            <a:ext cx="1404743" cy="377097"/>
            <a:chOff x="5495343" y="4309687"/>
            <a:chExt cx="1404743" cy="377097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ED36564-9368-47E7-9768-039B54957F2C}"/>
                </a:ext>
              </a:extLst>
            </p:cNvPr>
            <p:cNvCxnSpPr/>
            <p:nvPr/>
          </p:nvCxnSpPr>
          <p:spPr>
            <a:xfrm flipV="1">
              <a:off x="6030667" y="4685691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/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=6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1BE8600-0292-45C4-8C78-4B6849D81A63}"/>
              </a:ext>
            </a:extLst>
          </p:cNvPr>
          <p:cNvGrpSpPr/>
          <p:nvPr/>
        </p:nvGrpSpPr>
        <p:grpSpPr>
          <a:xfrm>
            <a:off x="6172842" y="4614377"/>
            <a:ext cx="1729058" cy="449415"/>
            <a:chOff x="7130943" y="4128796"/>
            <a:chExt cx="1729058" cy="44941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F1F902-387A-4923-B788-21A9E930E853}"/>
                </a:ext>
              </a:extLst>
            </p:cNvPr>
            <p:cNvGrpSpPr/>
            <p:nvPr/>
          </p:nvGrpSpPr>
          <p:grpSpPr>
            <a:xfrm>
              <a:off x="7479021" y="4570592"/>
              <a:ext cx="752848" cy="7619"/>
              <a:chOff x="8996479" y="3508612"/>
              <a:chExt cx="752848" cy="7619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0187A310-7A79-4351-BE16-BB56D07C8F05}"/>
                  </a:ext>
                </a:extLst>
              </p:cNvPr>
              <p:cNvCxnSpPr/>
              <p:nvPr/>
            </p:nvCxnSpPr>
            <p:spPr>
              <a:xfrm>
                <a:off x="8996479" y="3508612"/>
                <a:ext cx="482381" cy="0"/>
              </a:xfrm>
              <a:prstGeom prst="straightConnector1">
                <a:avLst/>
              </a:prstGeom>
              <a:ln w="25400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D6A934A8-E689-4A99-A4EE-6C77AB377F60}"/>
                  </a:ext>
                </a:extLst>
              </p:cNvPr>
              <p:cNvGrpSpPr/>
              <p:nvPr/>
            </p:nvGrpSpPr>
            <p:grpSpPr>
              <a:xfrm>
                <a:off x="9070753" y="3508612"/>
                <a:ext cx="678574" cy="7619"/>
                <a:chOff x="9070753" y="3508612"/>
                <a:chExt cx="678574" cy="7619"/>
              </a:xfrm>
            </p:grpSpPr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1B1CE360-C434-4906-B350-E8ED9CE6C595}"/>
                    </a:ext>
                  </a:extLst>
                </p:cNvPr>
                <p:cNvCxnSpPr/>
                <p:nvPr/>
              </p:nvCxnSpPr>
              <p:spPr>
                <a:xfrm>
                  <a:off x="9070753" y="3510555"/>
                  <a:ext cx="362227" cy="5676"/>
                </a:xfrm>
                <a:prstGeom prst="straightConnector1">
                  <a:avLst/>
                </a:prstGeom>
                <a:ln w="25400"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21419764-ABFA-4E83-9C87-6F557F93FE3B}"/>
                    </a:ext>
                  </a:extLst>
                </p:cNvPr>
                <p:cNvCxnSpPr/>
                <p:nvPr/>
              </p:nvCxnSpPr>
              <p:spPr>
                <a:xfrm>
                  <a:off x="9146791" y="3508612"/>
                  <a:ext cx="602536" cy="0"/>
                </a:xfrm>
                <a:prstGeom prst="straightConnector1">
                  <a:avLst/>
                </a:prstGeom>
                <a:ln w="25400"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/>
                <p:nvPr/>
              </p:nvSpPr>
              <p:spPr>
                <a:xfrm>
                  <a:off x="7130943" y="4128796"/>
                  <a:ext cx="1729058" cy="3539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7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7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=−1.5</m:t>
                        </m:r>
                        <m:r>
                          <m:rPr>
                            <m:sty m:val="p"/>
                          </m:rPr>
                          <a:rPr lang="en-US" sz="1700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sz="17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700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sz="1700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7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sz="17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0943" y="4128796"/>
                  <a:ext cx="1729058" cy="35394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D55FB69-D004-487A-B406-D1BD44081592}"/>
              </a:ext>
            </a:extLst>
          </p:cNvPr>
          <p:cNvGrpSpPr/>
          <p:nvPr/>
        </p:nvGrpSpPr>
        <p:grpSpPr>
          <a:xfrm>
            <a:off x="8789986" y="4175427"/>
            <a:ext cx="1404743" cy="429279"/>
            <a:chOff x="8759101" y="4266287"/>
            <a:chExt cx="1404743" cy="429279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7C082CB-90CD-4697-83B9-485584A16DD9}"/>
                </a:ext>
              </a:extLst>
            </p:cNvPr>
            <p:cNvCxnSpPr/>
            <p:nvPr/>
          </p:nvCxnSpPr>
          <p:spPr>
            <a:xfrm flipV="1">
              <a:off x="9284968" y="4694473"/>
              <a:ext cx="273578" cy="1093"/>
            </a:xfrm>
            <a:prstGeom prst="straightConnector1">
              <a:avLst/>
            </a:prstGeom>
            <a:ln w="25400">
              <a:solidFill>
                <a:schemeClr val="accent2">
                  <a:lumMod val="40000"/>
                  <a:lumOff val="6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/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GB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34805AA5-44B5-4B23-999C-75D5074F1D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397703" y="4554663"/>
            <a:ext cx="271145" cy="31242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AC7E757-0EAD-4C68-9969-51505C30554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407073" y="5653388"/>
            <a:ext cx="271145" cy="31242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2969734-4013-4ABB-8D22-6FF9E90002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397702" y="4068194"/>
            <a:ext cx="271145" cy="31242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0B289EC-D16B-4850-A3E2-C7E0D1468832}"/>
              </a:ext>
            </a:extLst>
          </p:cNvPr>
          <p:cNvGrpSpPr/>
          <p:nvPr/>
        </p:nvGrpSpPr>
        <p:grpSpPr>
          <a:xfrm>
            <a:off x="5973965" y="4715108"/>
            <a:ext cx="3713339" cy="706608"/>
            <a:chOff x="5973965" y="4715108"/>
            <a:chExt cx="3713339" cy="70660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D35D20C-2EAA-4ED3-BDA9-A45373C3D9D7}"/>
                </a:ext>
              </a:extLst>
            </p:cNvPr>
            <p:cNvGrpSpPr/>
            <p:nvPr/>
          </p:nvGrpSpPr>
          <p:grpSpPr>
            <a:xfrm>
              <a:off x="5973965" y="5212187"/>
              <a:ext cx="3713339" cy="209529"/>
              <a:chOff x="5973965" y="5212187"/>
              <a:chExt cx="3713339" cy="209529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916303D-B2A1-418B-87AC-5D1685CC223E}"/>
                  </a:ext>
                </a:extLst>
              </p:cNvPr>
              <p:cNvCxnSpPr/>
              <p:nvPr/>
            </p:nvCxnSpPr>
            <p:spPr>
              <a:xfrm flipV="1">
                <a:off x="5975943" y="5212187"/>
                <a:ext cx="3711361" cy="1"/>
              </a:xfrm>
              <a:prstGeom prst="straightConnector1">
                <a:avLst/>
              </a:prstGeom>
              <a:ln w="38100">
                <a:solidFill>
                  <a:srgbClr val="008EDC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05BF4FD-3B68-4619-B739-B136B83B2FA9}"/>
                  </a:ext>
                </a:extLst>
              </p:cNvPr>
              <p:cNvSpPr/>
              <p:nvPr/>
            </p:nvSpPr>
            <p:spPr>
              <a:xfrm>
                <a:off x="5973965" y="5243006"/>
                <a:ext cx="3681427" cy="178710"/>
              </a:xfrm>
              <a:prstGeom prst="rect">
                <a:avLst/>
              </a:prstGeom>
              <a:pattFill prst="wdUpDiag">
                <a:fgClr>
                  <a:srgbClr val="008EDC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DAA32B26-2733-4333-ADAF-96A7D5CCC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6060357" y="4715108"/>
              <a:ext cx="338385" cy="526926"/>
            </a:xfrm>
            <a:prstGeom prst="rect">
              <a:avLst/>
            </a:prstGeom>
          </p:spPr>
        </p:pic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0251E4C4-F49E-4DFF-BE27-B48A871BCE6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9252564" y="4714813"/>
            <a:ext cx="338385" cy="526926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0A3381-1F95-4D63-9B1C-453AE682F561}"/>
              </a:ext>
            </a:extLst>
          </p:cNvPr>
          <p:cNvGrpSpPr/>
          <p:nvPr/>
        </p:nvGrpSpPr>
        <p:grpSpPr>
          <a:xfrm>
            <a:off x="7217795" y="4242168"/>
            <a:ext cx="1404743" cy="979156"/>
            <a:chOff x="7217795" y="4242168"/>
            <a:chExt cx="1404743" cy="9791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152E4A0A-C3D1-49AA-AF8E-B83DD0DF48CC}"/>
                    </a:ext>
                  </a:extLst>
                </p:cNvPr>
                <p:cNvSpPr/>
                <p:nvPr/>
              </p:nvSpPr>
              <p:spPr>
                <a:xfrm>
                  <a:off x="7217795" y="4242168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152E4A0A-C3D1-49AA-AF8E-B83DD0DF48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7795" y="4242168"/>
                  <a:ext cx="1404743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719C1FCA-51EA-400E-B085-28DDF4BBB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7700647" y="4694398"/>
              <a:ext cx="338385" cy="526926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92935B-D911-4F88-BA37-C6C8E6D1498D}"/>
              </a:ext>
            </a:extLst>
          </p:cNvPr>
          <p:cNvGrpSpPr/>
          <p:nvPr/>
        </p:nvGrpSpPr>
        <p:grpSpPr>
          <a:xfrm>
            <a:off x="5973965" y="5130166"/>
            <a:ext cx="2062646" cy="369332"/>
            <a:chOff x="5973965" y="5130166"/>
            <a:chExt cx="2062646" cy="3693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4BC890C-2B5D-4372-AAA2-DC911A035FCF}"/>
                </a:ext>
              </a:extLst>
            </p:cNvPr>
            <p:cNvSpPr/>
            <p:nvPr/>
          </p:nvSpPr>
          <p:spPr>
            <a:xfrm>
              <a:off x="5973965" y="5231961"/>
              <a:ext cx="2058321" cy="266083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04E3F2EE-3135-4966-8EBE-0AA63C1C3BDD}"/>
                </a:ext>
              </a:extLst>
            </p:cNvPr>
            <p:cNvGrpSpPr/>
            <p:nvPr/>
          </p:nvGrpSpPr>
          <p:grpSpPr>
            <a:xfrm>
              <a:off x="6078574" y="5130166"/>
              <a:ext cx="1958037" cy="369332"/>
              <a:chOff x="8500259" y="5057194"/>
              <a:chExt cx="1958037" cy="369332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0D13BD4A-70FF-4530-AED3-E24A3C1D704D}"/>
                  </a:ext>
                </a:extLst>
              </p:cNvPr>
              <p:cNvGrpSpPr/>
              <p:nvPr/>
            </p:nvGrpSpPr>
            <p:grpSpPr>
              <a:xfrm>
                <a:off x="8500259" y="5288302"/>
                <a:ext cx="1958037" cy="1339"/>
                <a:chOff x="8023857" y="4717384"/>
                <a:chExt cx="1055927" cy="1339"/>
              </a:xfrm>
            </p:grpSpPr>
            <p:cxnSp>
              <p:nvCxnSpPr>
                <p:cNvPr id="78" name="Straight Arrow Connector 77">
                  <a:extLst>
                    <a:ext uri="{FF2B5EF4-FFF2-40B4-BE49-F238E27FC236}">
                      <a16:creationId xmlns:a16="http://schemas.microsoft.com/office/drawing/2014/main" id="{F07CA3DA-C1ED-4A06-B523-9CE9A8F62743}"/>
                    </a:ext>
                  </a:extLst>
                </p:cNvPr>
                <p:cNvCxnSpPr/>
                <p:nvPr/>
              </p:nvCxnSpPr>
              <p:spPr>
                <a:xfrm flipH="1">
                  <a:off x="8023857" y="4717384"/>
                  <a:ext cx="39449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id="{600849EA-2C36-4E86-923C-F0D20FCB9FAA}"/>
                    </a:ext>
                  </a:extLst>
                </p:cNvPr>
                <p:cNvCxnSpPr/>
                <p:nvPr/>
              </p:nvCxnSpPr>
              <p:spPr>
                <a:xfrm>
                  <a:off x="8685291" y="4718723"/>
                  <a:ext cx="39449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14904377-ABA8-40DB-A962-79ACDEC20647}"/>
                      </a:ext>
                    </a:extLst>
                  </p:cNvPr>
                  <p:cNvSpPr/>
                  <p:nvPr/>
                </p:nvSpPr>
                <p:spPr>
                  <a:xfrm>
                    <a:off x="9212234" y="5057194"/>
                    <a:ext cx="481637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oMath>
                      </m:oMathPara>
                    </a14:m>
                    <a:endParaRPr lang="en-GB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14904377-ABA8-40DB-A962-79ACDEC2064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12234" y="5057194"/>
                    <a:ext cx="481637" cy="3693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1" name="Text Placeholder 6">
            <a:extLst>
              <a:ext uri="{FF2B5EF4-FFF2-40B4-BE49-F238E27FC236}">
                <a16:creationId xmlns:a16="http://schemas.microsoft.com/office/drawing/2014/main" id="{CD30CB62-2BBF-413C-8055-122E5D57049D}"/>
              </a:ext>
            </a:extLst>
          </p:cNvPr>
          <p:cNvSpPr txBox="1">
            <a:spLocks/>
          </p:cNvSpPr>
          <p:nvPr/>
        </p:nvSpPr>
        <p:spPr>
          <a:xfrm>
            <a:off x="5354274" y="3630101"/>
            <a:ext cx="343571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2b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1366B88A-8E86-452A-8808-6B5CFDA2E4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397702" y="4068194"/>
            <a:ext cx="271145" cy="312420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E3E76140-944C-429D-B46B-8EA412FCAB36}"/>
              </a:ext>
            </a:extLst>
          </p:cNvPr>
          <p:cNvSpPr txBox="1"/>
          <p:nvPr/>
        </p:nvSpPr>
        <p:spPr>
          <a:xfrm>
            <a:off x="2123753" y="6228191"/>
            <a:ext cx="787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FIND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8B418D2-8593-4D6C-95A6-B645D184F56A}"/>
              </a:ext>
            </a:extLst>
          </p:cNvPr>
          <p:cNvGrpSpPr/>
          <p:nvPr/>
        </p:nvGrpSpPr>
        <p:grpSpPr>
          <a:xfrm>
            <a:off x="2158487" y="3899233"/>
            <a:ext cx="696292" cy="2800660"/>
            <a:chOff x="2158487" y="3899233"/>
            <a:chExt cx="696292" cy="280066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B2B137C-C5E6-4800-9E35-93B00DC99689}"/>
                </a:ext>
              </a:extLst>
            </p:cNvPr>
            <p:cNvSpPr/>
            <p:nvPr/>
          </p:nvSpPr>
          <p:spPr>
            <a:xfrm>
              <a:off x="2246626" y="3899233"/>
              <a:ext cx="608153" cy="2800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9B192C2-2B02-4C11-AB51-32FF8F7CB5AE}"/>
                </a:ext>
              </a:extLst>
            </p:cNvPr>
            <p:cNvSpPr/>
            <p:nvPr/>
          </p:nvSpPr>
          <p:spPr>
            <a:xfrm>
              <a:off x="2158487" y="6171297"/>
              <a:ext cx="608153" cy="334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7E9D2FF-ACEF-93F0-82FA-E7443A9E8469}"/>
              </a:ext>
            </a:extLst>
          </p:cNvPr>
          <p:cNvGrpSpPr/>
          <p:nvPr/>
        </p:nvGrpSpPr>
        <p:grpSpPr>
          <a:xfrm>
            <a:off x="-29497" y="-17868"/>
            <a:ext cx="12177307" cy="3889971"/>
            <a:chOff x="-29497" y="-17868"/>
            <a:chExt cx="12177307" cy="388997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1E5B5A3-5D69-0DA4-4AAA-3CECB12BCF4F}"/>
                </a:ext>
              </a:extLst>
            </p:cNvPr>
            <p:cNvGrpSpPr/>
            <p:nvPr/>
          </p:nvGrpSpPr>
          <p:grpSpPr>
            <a:xfrm>
              <a:off x="-29497" y="-17868"/>
              <a:ext cx="12177307" cy="2321317"/>
              <a:chOff x="-29497" y="-17868"/>
              <a:chExt cx="12177307" cy="2321317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E9552BF-E741-1887-1FEC-2BC00FF85A1A}"/>
                  </a:ext>
                </a:extLst>
              </p:cNvPr>
              <p:cNvSpPr/>
              <p:nvPr/>
            </p:nvSpPr>
            <p:spPr>
              <a:xfrm>
                <a:off x="-29497" y="-17868"/>
                <a:ext cx="5111057" cy="2321317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E833F3A-1A77-6BA2-D3E1-C0B83235D2C0}"/>
                  </a:ext>
                </a:extLst>
              </p:cNvPr>
              <p:cNvSpPr/>
              <p:nvPr/>
            </p:nvSpPr>
            <p:spPr>
              <a:xfrm>
                <a:off x="4909457" y="-17868"/>
                <a:ext cx="7238353" cy="118872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AB19C1E-C901-38A7-AF88-A46751026F50}"/>
                </a:ext>
              </a:extLst>
            </p:cNvPr>
            <p:cNvSpPr/>
            <p:nvPr/>
          </p:nvSpPr>
          <p:spPr>
            <a:xfrm>
              <a:off x="60691" y="2211367"/>
              <a:ext cx="4772697" cy="120592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79555B-93B2-B565-26B1-9765530AA69C}"/>
                </a:ext>
              </a:extLst>
            </p:cNvPr>
            <p:cNvSpPr/>
            <p:nvPr/>
          </p:nvSpPr>
          <p:spPr>
            <a:xfrm>
              <a:off x="182535" y="3470944"/>
              <a:ext cx="2853681" cy="4011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4704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5"/>
    </mc:Choice>
    <mc:Fallback xmlns="">
      <p:transition spd="slow" advTm="3795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146481" y="882755"/>
            <a:ext cx="4502445" cy="1042492"/>
          </a:xfrm>
        </p:spPr>
        <p:txBody>
          <a:bodyPr>
            <a:normAutofit fontScale="90000"/>
          </a:bodyPr>
          <a:lstStyle/>
          <a:p>
            <a:r>
              <a:rPr lang="en-GB" sz="3500" dirty="0"/>
              <a:t>Constant Acceleration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CONSTANT ACCELERATION FORMULAE PART 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following letters are used for an object moving in a straight line with constant acceleration: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displacement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initial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acceleration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time taken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  <a:blipFill>
                <a:blip r:embed="rId6"/>
                <a:stretch>
                  <a:fillRect l="-1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6"/>
          <p:cNvSpPr>
            <a:spLocks noGrp="1"/>
          </p:cNvSpPr>
          <p:nvPr>
            <p:ph type="body" idx="13"/>
          </p:nvPr>
        </p:nvSpPr>
        <p:spPr>
          <a:xfrm>
            <a:off x="303783" y="2024174"/>
            <a:ext cx="4529605" cy="600075"/>
          </a:xfrm>
        </p:spPr>
        <p:txBody>
          <a:bodyPr>
            <a:normAutofit/>
          </a:bodyPr>
          <a:lstStyle/>
          <a:p>
            <a:r>
              <a:rPr lang="en-GB" sz="2400" dirty="0"/>
              <a:t>Standard Notation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idx="13"/>
          </p:nvPr>
        </p:nvSpPr>
        <p:spPr>
          <a:xfrm>
            <a:off x="5346416" y="1079635"/>
            <a:ext cx="5590525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7"/>
              <p:cNvSpPr txBox="1">
                <a:spLocks/>
              </p:cNvSpPr>
              <p:nvPr/>
            </p:nvSpPr>
            <p:spPr>
              <a:xfrm>
                <a:off x="5372541" y="1679710"/>
                <a:ext cx="6515676" cy="51782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 penguin is sliding across a frozen lake in a straight line.  His initial speed is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Friction causes him to decelerate at a constant rate of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m:rPr>
                        <m:sty m:val="p"/>
                      </m:rPr>
                      <a:rPr lang="en-US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From part 1a, distance penguin has moved before coming to rest is </a:t>
                </a:r>
                <a14:m>
                  <m:oMath xmlns:m="http://schemas.openxmlformats.org/officeDocument/2006/math">
                    <m:r>
                      <a:rPr lang="en-GB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m:rPr>
                        <m:sty m:val="p"/>
                      </m:rPr>
                      <a:rPr lang="en-GB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b="1" dirty="0">
                    <a:solidFill>
                      <a:srgbClr val="0000FF"/>
                    </a:solidFill>
                  </a:rPr>
                  <a:t>Find the time when he is at half the total distance.</a:t>
                </a:r>
                <a:br>
                  <a:rPr lang="en-GB" sz="2000" b="1" dirty="0">
                    <a:solidFill>
                      <a:srgbClr val="0000FF"/>
                    </a:solidFill>
                  </a:rPr>
                </a:br>
                <a:br>
                  <a:rPr lang="en-GB" sz="2000" b="1" dirty="0">
                    <a:solidFill>
                      <a:srgbClr val="0000FF"/>
                    </a:solidFill>
                  </a:rPr>
                </a:br>
                <a:br>
                  <a:rPr lang="en-GB" sz="2000" b="1" dirty="0">
                    <a:solidFill>
                      <a:srgbClr val="0000FF"/>
                    </a:solidFill>
                  </a:rPr>
                </a:br>
                <a:br>
                  <a:rPr lang="en-GB" sz="2000" b="1" dirty="0">
                    <a:solidFill>
                      <a:srgbClr val="0000FF"/>
                    </a:solidFill>
                  </a:rPr>
                </a:br>
                <a:endParaRPr lang="en-GB" sz="20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Input values in formula: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𝟕𝟓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multiply by 4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541" y="1679710"/>
                <a:ext cx="6515676" cy="5178290"/>
              </a:xfrm>
              <a:prstGeom prst="rect">
                <a:avLst/>
              </a:prstGeom>
              <a:blipFill>
                <a:blip r:embed="rId7"/>
                <a:stretch>
                  <a:fillRect l="-935" r="-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b="1" dirty="0">
                    <a:solidFill>
                      <a:srgbClr val="0000FF"/>
                    </a:solidFill>
                  </a:rPr>
                  <a:t>FORMULAE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  <a:endParaRPr lang="en-GB" sz="2000" b="1" i="1" dirty="0">
                  <a:solidFill>
                    <a:srgbClr val="8B8B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num>
                          <m:den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𝒂𝒔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  <a:endParaRPr lang="en-GB" sz="20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𝒖𝒕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𝒗𝒕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dirty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blipFill>
                <a:blip r:embed="rId8"/>
                <a:stretch>
                  <a:fillRect l="-119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7DEFB693-6DF7-4ACD-9A08-0B3C75D25DB6}"/>
              </a:ext>
            </a:extLst>
          </p:cNvPr>
          <p:cNvGrpSpPr/>
          <p:nvPr/>
        </p:nvGrpSpPr>
        <p:grpSpPr>
          <a:xfrm>
            <a:off x="5975944" y="5382379"/>
            <a:ext cx="3627758" cy="369332"/>
            <a:chOff x="7509634" y="5068971"/>
            <a:chExt cx="3627758" cy="36933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C41B83A-6D8B-41DD-BA2D-DA713C6177C8}"/>
                </a:ext>
              </a:extLst>
            </p:cNvPr>
            <p:cNvGrpSpPr/>
            <p:nvPr/>
          </p:nvGrpSpPr>
          <p:grpSpPr>
            <a:xfrm>
              <a:off x="7509634" y="5289641"/>
              <a:ext cx="3627758" cy="0"/>
              <a:chOff x="7489637" y="4718723"/>
              <a:chExt cx="1956372" cy="0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98972BE-3D9C-41E5-A722-47C12424FBF5}"/>
                  </a:ext>
                </a:extLst>
              </p:cNvPr>
              <p:cNvCxnSpPr/>
              <p:nvPr/>
            </p:nvCxnSpPr>
            <p:spPr>
              <a:xfrm flipH="1">
                <a:off x="7489637" y="4718723"/>
                <a:ext cx="827592" cy="0"/>
              </a:xfrm>
              <a:prstGeom prst="straightConnector1">
                <a:avLst/>
              </a:prstGeom>
              <a:ln>
                <a:solidFill>
                  <a:schemeClr val="accent2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F416F10A-02DE-4068-8B5A-2E29CEE7DC5C}"/>
                  </a:ext>
                </a:extLst>
              </p:cNvPr>
              <p:cNvCxnSpPr/>
              <p:nvPr/>
            </p:nvCxnSpPr>
            <p:spPr>
              <a:xfrm>
                <a:off x="8685291" y="4718723"/>
                <a:ext cx="760718" cy="0"/>
              </a:xfrm>
              <a:prstGeom prst="straightConnector1">
                <a:avLst/>
              </a:prstGeom>
              <a:ln>
                <a:solidFill>
                  <a:schemeClr val="accent2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/>
                <p:nvPr/>
              </p:nvSpPr>
              <p:spPr>
                <a:xfrm>
                  <a:off x="9086985" y="5068971"/>
                  <a:ext cx="48163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oMath>
                    </m:oMathPara>
                  </a14:m>
                  <a:endParaRPr lang="en-GB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6985" y="5068971"/>
                  <a:ext cx="481637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303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6D9A3BC-E506-4271-8F0B-433042E906E9}"/>
              </a:ext>
            </a:extLst>
          </p:cNvPr>
          <p:cNvGrpSpPr/>
          <p:nvPr/>
        </p:nvGrpSpPr>
        <p:grpSpPr>
          <a:xfrm>
            <a:off x="5512305" y="4247069"/>
            <a:ext cx="1404743" cy="377097"/>
            <a:chOff x="5495343" y="4309687"/>
            <a:chExt cx="1404743" cy="377097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ED36564-9368-47E7-9768-039B54957F2C}"/>
                </a:ext>
              </a:extLst>
            </p:cNvPr>
            <p:cNvCxnSpPr/>
            <p:nvPr/>
          </p:nvCxnSpPr>
          <p:spPr>
            <a:xfrm flipV="1">
              <a:off x="6030667" y="4685691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/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=6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1BE8600-0292-45C4-8C78-4B6849D81A63}"/>
              </a:ext>
            </a:extLst>
          </p:cNvPr>
          <p:cNvGrpSpPr/>
          <p:nvPr/>
        </p:nvGrpSpPr>
        <p:grpSpPr>
          <a:xfrm>
            <a:off x="6172842" y="4614377"/>
            <a:ext cx="1729058" cy="449415"/>
            <a:chOff x="7130943" y="4128796"/>
            <a:chExt cx="1729058" cy="44941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F1F902-387A-4923-B788-21A9E930E853}"/>
                </a:ext>
              </a:extLst>
            </p:cNvPr>
            <p:cNvGrpSpPr/>
            <p:nvPr/>
          </p:nvGrpSpPr>
          <p:grpSpPr>
            <a:xfrm>
              <a:off x="7479021" y="4570592"/>
              <a:ext cx="752848" cy="7619"/>
              <a:chOff x="8996479" y="3508612"/>
              <a:chExt cx="752848" cy="7619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0187A310-7A79-4351-BE16-BB56D07C8F05}"/>
                  </a:ext>
                </a:extLst>
              </p:cNvPr>
              <p:cNvCxnSpPr/>
              <p:nvPr/>
            </p:nvCxnSpPr>
            <p:spPr>
              <a:xfrm>
                <a:off x="8996479" y="3508612"/>
                <a:ext cx="482381" cy="0"/>
              </a:xfrm>
              <a:prstGeom prst="straightConnector1">
                <a:avLst/>
              </a:prstGeom>
              <a:ln w="25400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D6A934A8-E689-4A99-A4EE-6C77AB377F60}"/>
                  </a:ext>
                </a:extLst>
              </p:cNvPr>
              <p:cNvGrpSpPr/>
              <p:nvPr/>
            </p:nvGrpSpPr>
            <p:grpSpPr>
              <a:xfrm>
                <a:off x="9070753" y="3508612"/>
                <a:ext cx="678574" cy="7619"/>
                <a:chOff x="9070753" y="3508612"/>
                <a:chExt cx="678574" cy="7619"/>
              </a:xfrm>
            </p:grpSpPr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1B1CE360-C434-4906-B350-E8ED9CE6C595}"/>
                    </a:ext>
                  </a:extLst>
                </p:cNvPr>
                <p:cNvCxnSpPr/>
                <p:nvPr/>
              </p:nvCxnSpPr>
              <p:spPr>
                <a:xfrm>
                  <a:off x="9070753" y="3510555"/>
                  <a:ext cx="362227" cy="5676"/>
                </a:xfrm>
                <a:prstGeom prst="straightConnector1">
                  <a:avLst/>
                </a:prstGeom>
                <a:ln w="25400"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21419764-ABFA-4E83-9C87-6F557F93FE3B}"/>
                    </a:ext>
                  </a:extLst>
                </p:cNvPr>
                <p:cNvCxnSpPr/>
                <p:nvPr/>
              </p:nvCxnSpPr>
              <p:spPr>
                <a:xfrm>
                  <a:off x="9146791" y="3508612"/>
                  <a:ext cx="602536" cy="0"/>
                </a:xfrm>
                <a:prstGeom prst="straightConnector1">
                  <a:avLst/>
                </a:prstGeom>
                <a:ln w="25400"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/>
                <p:nvPr/>
              </p:nvSpPr>
              <p:spPr>
                <a:xfrm>
                  <a:off x="7130943" y="4128796"/>
                  <a:ext cx="1729058" cy="3539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7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7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=−1.5</m:t>
                        </m:r>
                        <m:r>
                          <m:rPr>
                            <m:sty m:val="p"/>
                          </m:rPr>
                          <a:rPr lang="en-US" sz="1700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sz="17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700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sz="1700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7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sz="17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0943" y="4128796"/>
                  <a:ext cx="1729058" cy="35394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D55FB69-D004-487A-B406-D1BD44081592}"/>
              </a:ext>
            </a:extLst>
          </p:cNvPr>
          <p:cNvGrpSpPr/>
          <p:nvPr/>
        </p:nvGrpSpPr>
        <p:grpSpPr>
          <a:xfrm>
            <a:off x="8789986" y="4175427"/>
            <a:ext cx="1404743" cy="429279"/>
            <a:chOff x="8759101" y="4266287"/>
            <a:chExt cx="1404743" cy="429279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7C082CB-90CD-4697-83B9-485584A16DD9}"/>
                </a:ext>
              </a:extLst>
            </p:cNvPr>
            <p:cNvCxnSpPr/>
            <p:nvPr/>
          </p:nvCxnSpPr>
          <p:spPr>
            <a:xfrm flipV="1">
              <a:off x="9284968" y="4694473"/>
              <a:ext cx="273578" cy="1093"/>
            </a:xfrm>
            <a:prstGeom prst="straightConnector1">
              <a:avLst/>
            </a:prstGeom>
            <a:ln w="25400">
              <a:solidFill>
                <a:schemeClr val="accent2">
                  <a:lumMod val="40000"/>
                  <a:lumOff val="6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/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GB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34805AA5-44B5-4B23-999C-75D5074F1D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397703" y="4554663"/>
            <a:ext cx="271145" cy="31242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AC7E757-0EAD-4C68-9969-51505C30554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407073" y="5653388"/>
            <a:ext cx="271145" cy="31242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2969734-4013-4ABB-8D22-6FF9E90002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397702" y="4068194"/>
            <a:ext cx="271145" cy="31242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0B289EC-D16B-4850-A3E2-C7E0D1468832}"/>
              </a:ext>
            </a:extLst>
          </p:cNvPr>
          <p:cNvGrpSpPr/>
          <p:nvPr/>
        </p:nvGrpSpPr>
        <p:grpSpPr>
          <a:xfrm>
            <a:off x="5973965" y="4715108"/>
            <a:ext cx="3713339" cy="706608"/>
            <a:chOff x="5973965" y="4715108"/>
            <a:chExt cx="3713339" cy="70660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D35D20C-2EAA-4ED3-BDA9-A45373C3D9D7}"/>
                </a:ext>
              </a:extLst>
            </p:cNvPr>
            <p:cNvGrpSpPr/>
            <p:nvPr/>
          </p:nvGrpSpPr>
          <p:grpSpPr>
            <a:xfrm>
              <a:off x="5973965" y="5212187"/>
              <a:ext cx="3713339" cy="209529"/>
              <a:chOff x="5973965" y="5212187"/>
              <a:chExt cx="3713339" cy="209529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916303D-B2A1-418B-87AC-5D1685CC223E}"/>
                  </a:ext>
                </a:extLst>
              </p:cNvPr>
              <p:cNvCxnSpPr/>
              <p:nvPr/>
            </p:nvCxnSpPr>
            <p:spPr>
              <a:xfrm flipV="1">
                <a:off x="5975943" y="5212187"/>
                <a:ext cx="3711361" cy="1"/>
              </a:xfrm>
              <a:prstGeom prst="straightConnector1">
                <a:avLst/>
              </a:prstGeom>
              <a:ln w="38100">
                <a:solidFill>
                  <a:srgbClr val="008EDC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05BF4FD-3B68-4619-B739-B136B83B2FA9}"/>
                  </a:ext>
                </a:extLst>
              </p:cNvPr>
              <p:cNvSpPr/>
              <p:nvPr/>
            </p:nvSpPr>
            <p:spPr>
              <a:xfrm>
                <a:off x="5973965" y="5243006"/>
                <a:ext cx="3681427" cy="178710"/>
              </a:xfrm>
              <a:prstGeom prst="rect">
                <a:avLst/>
              </a:prstGeom>
              <a:pattFill prst="wdUpDiag">
                <a:fgClr>
                  <a:srgbClr val="008EDC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DAA32B26-2733-4333-ADAF-96A7D5CCC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6060357" y="4715108"/>
              <a:ext cx="338385" cy="526926"/>
            </a:xfrm>
            <a:prstGeom prst="rect">
              <a:avLst/>
            </a:prstGeom>
          </p:spPr>
        </p:pic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0251E4C4-F49E-4DFF-BE27-B48A871BCE6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9252564" y="4714813"/>
            <a:ext cx="338385" cy="526926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0A3381-1F95-4D63-9B1C-453AE682F561}"/>
              </a:ext>
            </a:extLst>
          </p:cNvPr>
          <p:cNvGrpSpPr/>
          <p:nvPr/>
        </p:nvGrpSpPr>
        <p:grpSpPr>
          <a:xfrm>
            <a:off x="7217795" y="4242168"/>
            <a:ext cx="1404743" cy="979156"/>
            <a:chOff x="7217795" y="4242168"/>
            <a:chExt cx="1404743" cy="9791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152E4A0A-C3D1-49AA-AF8E-B83DD0DF48CC}"/>
                    </a:ext>
                  </a:extLst>
                </p:cNvPr>
                <p:cNvSpPr/>
                <p:nvPr/>
              </p:nvSpPr>
              <p:spPr>
                <a:xfrm>
                  <a:off x="7217795" y="4242168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152E4A0A-C3D1-49AA-AF8E-B83DD0DF48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7795" y="4242168"/>
                  <a:ext cx="1404743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719C1FCA-51EA-400E-B085-28DDF4BBB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7700647" y="4694398"/>
              <a:ext cx="338385" cy="526926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92935B-D911-4F88-BA37-C6C8E6D1498D}"/>
              </a:ext>
            </a:extLst>
          </p:cNvPr>
          <p:cNvGrpSpPr/>
          <p:nvPr/>
        </p:nvGrpSpPr>
        <p:grpSpPr>
          <a:xfrm>
            <a:off x="5973965" y="5130166"/>
            <a:ext cx="2062646" cy="369332"/>
            <a:chOff x="5973965" y="5130166"/>
            <a:chExt cx="2062646" cy="3693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4BC890C-2B5D-4372-AAA2-DC911A035FCF}"/>
                </a:ext>
              </a:extLst>
            </p:cNvPr>
            <p:cNvSpPr/>
            <p:nvPr/>
          </p:nvSpPr>
          <p:spPr>
            <a:xfrm>
              <a:off x="5973965" y="5231961"/>
              <a:ext cx="2058321" cy="266083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04E3F2EE-3135-4966-8EBE-0AA63C1C3BDD}"/>
                </a:ext>
              </a:extLst>
            </p:cNvPr>
            <p:cNvGrpSpPr/>
            <p:nvPr/>
          </p:nvGrpSpPr>
          <p:grpSpPr>
            <a:xfrm>
              <a:off x="6078574" y="5130166"/>
              <a:ext cx="1958037" cy="369332"/>
              <a:chOff x="8500259" y="5057194"/>
              <a:chExt cx="1958037" cy="369332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0D13BD4A-70FF-4530-AED3-E24A3C1D704D}"/>
                  </a:ext>
                </a:extLst>
              </p:cNvPr>
              <p:cNvGrpSpPr/>
              <p:nvPr/>
            </p:nvGrpSpPr>
            <p:grpSpPr>
              <a:xfrm>
                <a:off x="8500259" y="5288302"/>
                <a:ext cx="1958037" cy="1339"/>
                <a:chOff x="8023857" y="4717384"/>
                <a:chExt cx="1055927" cy="1339"/>
              </a:xfrm>
            </p:grpSpPr>
            <p:cxnSp>
              <p:nvCxnSpPr>
                <p:cNvPr id="78" name="Straight Arrow Connector 77">
                  <a:extLst>
                    <a:ext uri="{FF2B5EF4-FFF2-40B4-BE49-F238E27FC236}">
                      <a16:creationId xmlns:a16="http://schemas.microsoft.com/office/drawing/2014/main" id="{F07CA3DA-C1ED-4A06-B523-9CE9A8F62743}"/>
                    </a:ext>
                  </a:extLst>
                </p:cNvPr>
                <p:cNvCxnSpPr/>
                <p:nvPr/>
              </p:nvCxnSpPr>
              <p:spPr>
                <a:xfrm flipH="1">
                  <a:off x="8023857" y="4717384"/>
                  <a:ext cx="39449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id="{600849EA-2C36-4E86-923C-F0D20FCB9FAA}"/>
                    </a:ext>
                  </a:extLst>
                </p:cNvPr>
                <p:cNvCxnSpPr/>
                <p:nvPr/>
              </p:nvCxnSpPr>
              <p:spPr>
                <a:xfrm>
                  <a:off x="8685291" y="4718723"/>
                  <a:ext cx="39449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14904377-ABA8-40DB-A962-79ACDEC20647}"/>
                      </a:ext>
                    </a:extLst>
                  </p:cNvPr>
                  <p:cNvSpPr/>
                  <p:nvPr/>
                </p:nvSpPr>
                <p:spPr>
                  <a:xfrm>
                    <a:off x="9212234" y="5057194"/>
                    <a:ext cx="481637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oMath>
                      </m:oMathPara>
                    </a14:m>
                    <a:endParaRPr lang="en-GB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14904377-ABA8-40DB-A962-79ACDEC2064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12234" y="5057194"/>
                    <a:ext cx="481637" cy="3693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1" name="Text Placeholder 6">
            <a:extLst>
              <a:ext uri="{FF2B5EF4-FFF2-40B4-BE49-F238E27FC236}">
                <a16:creationId xmlns:a16="http://schemas.microsoft.com/office/drawing/2014/main" id="{CD30CB62-2BBF-413C-8055-122E5D57049D}"/>
              </a:ext>
            </a:extLst>
          </p:cNvPr>
          <p:cNvSpPr txBox="1">
            <a:spLocks/>
          </p:cNvSpPr>
          <p:nvPr/>
        </p:nvSpPr>
        <p:spPr>
          <a:xfrm>
            <a:off x="5354274" y="3630101"/>
            <a:ext cx="343571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2b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1366B88A-8E86-452A-8808-6B5CFDA2E4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397702" y="4068194"/>
            <a:ext cx="271145" cy="312420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E3E76140-944C-429D-B46B-8EA412FCAB36}"/>
              </a:ext>
            </a:extLst>
          </p:cNvPr>
          <p:cNvSpPr txBox="1"/>
          <p:nvPr/>
        </p:nvSpPr>
        <p:spPr>
          <a:xfrm>
            <a:off x="2123753" y="6228191"/>
            <a:ext cx="787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FIND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CAA9D3A-E592-40C0-89FB-28A10D510852}"/>
              </a:ext>
            </a:extLst>
          </p:cNvPr>
          <p:cNvGrpSpPr/>
          <p:nvPr/>
        </p:nvGrpSpPr>
        <p:grpSpPr>
          <a:xfrm>
            <a:off x="2158487" y="3899233"/>
            <a:ext cx="696292" cy="2800660"/>
            <a:chOff x="2158487" y="3899233"/>
            <a:chExt cx="696292" cy="280066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54DD75-1A92-4C06-8294-3DA454FF1C8D}"/>
                </a:ext>
              </a:extLst>
            </p:cNvPr>
            <p:cNvSpPr/>
            <p:nvPr/>
          </p:nvSpPr>
          <p:spPr>
            <a:xfrm>
              <a:off x="2246626" y="3899233"/>
              <a:ext cx="608153" cy="2800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467DB60-F079-44B2-B23C-01CBED9B24E7}"/>
                </a:ext>
              </a:extLst>
            </p:cNvPr>
            <p:cNvSpPr/>
            <p:nvPr/>
          </p:nvSpPr>
          <p:spPr>
            <a:xfrm>
              <a:off x="2158487" y="6171297"/>
              <a:ext cx="608153" cy="334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842C26C-3B32-5B81-3A02-FF5236E1E914}"/>
              </a:ext>
            </a:extLst>
          </p:cNvPr>
          <p:cNvGrpSpPr/>
          <p:nvPr/>
        </p:nvGrpSpPr>
        <p:grpSpPr>
          <a:xfrm>
            <a:off x="-29497" y="-17868"/>
            <a:ext cx="12177307" cy="3889971"/>
            <a:chOff x="-29497" y="-17868"/>
            <a:chExt cx="12177307" cy="388997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398CB1A-A8B9-EF0E-B922-501183234CC6}"/>
                </a:ext>
              </a:extLst>
            </p:cNvPr>
            <p:cNvGrpSpPr/>
            <p:nvPr/>
          </p:nvGrpSpPr>
          <p:grpSpPr>
            <a:xfrm>
              <a:off x="-29497" y="-17868"/>
              <a:ext cx="12177307" cy="2321317"/>
              <a:chOff x="-29497" y="-17868"/>
              <a:chExt cx="12177307" cy="2321317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2EC474-A788-01B9-CD51-6870A59BB950}"/>
                  </a:ext>
                </a:extLst>
              </p:cNvPr>
              <p:cNvSpPr/>
              <p:nvPr/>
            </p:nvSpPr>
            <p:spPr>
              <a:xfrm>
                <a:off x="-29497" y="-17868"/>
                <a:ext cx="5111057" cy="2321317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893EA69-02D9-FC45-6E81-27E2024EE0AE}"/>
                  </a:ext>
                </a:extLst>
              </p:cNvPr>
              <p:cNvSpPr/>
              <p:nvPr/>
            </p:nvSpPr>
            <p:spPr>
              <a:xfrm>
                <a:off x="4909457" y="-17868"/>
                <a:ext cx="7238353" cy="118872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607D425-E613-DE56-03BC-BE80D034A91C}"/>
                </a:ext>
              </a:extLst>
            </p:cNvPr>
            <p:cNvSpPr/>
            <p:nvPr/>
          </p:nvSpPr>
          <p:spPr>
            <a:xfrm>
              <a:off x="60691" y="2211367"/>
              <a:ext cx="4772697" cy="120592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470A52A-B399-F451-AC30-DDC3619FA7DA}"/>
                </a:ext>
              </a:extLst>
            </p:cNvPr>
            <p:cNvSpPr/>
            <p:nvPr/>
          </p:nvSpPr>
          <p:spPr>
            <a:xfrm>
              <a:off x="182535" y="3470944"/>
              <a:ext cx="2853681" cy="4011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3828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89"/>
    </mc:Choice>
    <mc:Fallback xmlns="">
      <p:transition spd="slow" advTm="10389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146481" y="882755"/>
            <a:ext cx="4502445" cy="1042492"/>
          </a:xfrm>
        </p:spPr>
        <p:txBody>
          <a:bodyPr>
            <a:normAutofit fontScale="90000"/>
          </a:bodyPr>
          <a:lstStyle/>
          <a:p>
            <a:r>
              <a:rPr lang="en-GB" sz="3500" dirty="0"/>
              <a:t>Constant Acceleration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CONSTANT ACCELERATION FORMULAE PART 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following letters are used for an object moving in a straight line with constant acceleration: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displacement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initial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acceleration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time taken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  <a:blipFill>
                <a:blip r:embed="rId6"/>
                <a:stretch>
                  <a:fillRect l="-1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6"/>
          <p:cNvSpPr>
            <a:spLocks noGrp="1"/>
          </p:cNvSpPr>
          <p:nvPr>
            <p:ph type="body" idx="13"/>
          </p:nvPr>
        </p:nvSpPr>
        <p:spPr>
          <a:xfrm>
            <a:off x="303783" y="2024174"/>
            <a:ext cx="4529605" cy="600075"/>
          </a:xfrm>
        </p:spPr>
        <p:txBody>
          <a:bodyPr>
            <a:normAutofit/>
          </a:bodyPr>
          <a:lstStyle/>
          <a:p>
            <a:r>
              <a:rPr lang="en-GB" sz="2400" dirty="0"/>
              <a:t>Standard Notation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idx="13"/>
          </p:nvPr>
        </p:nvSpPr>
        <p:spPr>
          <a:xfrm>
            <a:off x="5346416" y="1079635"/>
            <a:ext cx="5590525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7"/>
              <p:cNvSpPr txBox="1">
                <a:spLocks/>
              </p:cNvSpPr>
              <p:nvPr/>
            </p:nvSpPr>
            <p:spPr>
              <a:xfrm>
                <a:off x="5372541" y="1679710"/>
                <a:ext cx="6515676" cy="51782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 penguin is sliding across a frozen lake in a straight line.  His initial speed is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Friction causes him to decelerate at a constant rate of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m:rPr>
                        <m:sty m:val="p"/>
                      </m:rPr>
                      <a:rPr lang="en-US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From part 1a, distance penguin has moved before coming to rest is </a:t>
                </a:r>
                <a14:m>
                  <m:oMath xmlns:m="http://schemas.openxmlformats.org/officeDocument/2006/math">
                    <m:r>
                      <a:rPr lang="en-GB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m:rPr>
                        <m:sty m:val="p"/>
                      </m:rPr>
                      <a:rPr lang="en-GB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b="1" dirty="0">
                    <a:solidFill>
                      <a:srgbClr val="0000FF"/>
                    </a:solidFill>
                  </a:rPr>
                  <a:t>Find the time when he is at half the total distance.</a:t>
                </a:r>
                <a:br>
                  <a:rPr lang="en-GB" sz="2000" b="1" dirty="0">
                    <a:solidFill>
                      <a:srgbClr val="0000FF"/>
                    </a:solidFill>
                  </a:rPr>
                </a:br>
                <a:br>
                  <a:rPr lang="en-GB" sz="2000" b="1" dirty="0">
                    <a:solidFill>
                      <a:srgbClr val="0000FF"/>
                    </a:solidFill>
                  </a:rPr>
                </a:br>
                <a:br>
                  <a:rPr lang="en-GB" sz="2000" b="1" dirty="0">
                    <a:solidFill>
                      <a:srgbClr val="0000FF"/>
                    </a:solidFill>
                  </a:rPr>
                </a:br>
                <a:br>
                  <a:rPr lang="en-GB" sz="2000" b="1" dirty="0">
                    <a:solidFill>
                      <a:srgbClr val="0000FF"/>
                    </a:solidFill>
                  </a:rPr>
                </a:br>
                <a:endParaRPr lang="en-GB" sz="20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Input values in formula: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𝟐𝟒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𝟐𝟒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20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541" y="1679710"/>
                <a:ext cx="6515676" cy="5178290"/>
              </a:xfrm>
              <a:prstGeom prst="rect">
                <a:avLst/>
              </a:prstGeom>
              <a:blipFill>
                <a:blip r:embed="rId7"/>
                <a:stretch>
                  <a:fillRect l="-935" r="-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b="1" dirty="0">
                    <a:solidFill>
                      <a:srgbClr val="0000FF"/>
                    </a:solidFill>
                  </a:rPr>
                  <a:t>FORMULAE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  <a:endParaRPr lang="en-GB" sz="2000" b="1" i="1" dirty="0">
                  <a:solidFill>
                    <a:srgbClr val="8B8B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num>
                          <m:den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𝒂𝒔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  <a:endParaRPr lang="en-GB" sz="20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𝒖𝒕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𝒗𝒕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dirty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blipFill>
                <a:blip r:embed="rId8"/>
                <a:stretch>
                  <a:fillRect l="-119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7DEFB693-6DF7-4ACD-9A08-0B3C75D25DB6}"/>
              </a:ext>
            </a:extLst>
          </p:cNvPr>
          <p:cNvGrpSpPr/>
          <p:nvPr/>
        </p:nvGrpSpPr>
        <p:grpSpPr>
          <a:xfrm>
            <a:off x="5975944" y="5382379"/>
            <a:ext cx="3627758" cy="369332"/>
            <a:chOff x="7509634" y="5068971"/>
            <a:chExt cx="3627758" cy="36933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C41B83A-6D8B-41DD-BA2D-DA713C6177C8}"/>
                </a:ext>
              </a:extLst>
            </p:cNvPr>
            <p:cNvGrpSpPr/>
            <p:nvPr/>
          </p:nvGrpSpPr>
          <p:grpSpPr>
            <a:xfrm>
              <a:off x="7509634" y="5289641"/>
              <a:ext cx="3627758" cy="0"/>
              <a:chOff x="7489637" y="4718723"/>
              <a:chExt cx="1956372" cy="0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98972BE-3D9C-41E5-A722-47C12424FBF5}"/>
                  </a:ext>
                </a:extLst>
              </p:cNvPr>
              <p:cNvCxnSpPr/>
              <p:nvPr/>
            </p:nvCxnSpPr>
            <p:spPr>
              <a:xfrm flipH="1">
                <a:off x="7489637" y="4718723"/>
                <a:ext cx="827592" cy="0"/>
              </a:xfrm>
              <a:prstGeom prst="straightConnector1">
                <a:avLst/>
              </a:prstGeom>
              <a:ln>
                <a:solidFill>
                  <a:schemeClr val="accent2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F416F10A-02DE-4068-8B5A-2E29CEE7DC5C}"/>
                  </a:ext>
                </a:extLst>
              </p:cNvPr>
              <p:cNvCxnSpPr/>
              <p:nvPr/>
            </p:nvCxnSpPr>
            <p:spPr>
              <a:xfrm>
                <a:off x="8685291" y="4718723"/>
                <a:ext cx="760718" cy="0"/>
              </a:xfrm>
              <a:prstGeom prst="straightConnector1">
                <a:avLst/>
              </a:prstGeom>
              <a:ln>
                <a:solidFill>
                  <a:schemeClr val="accent2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/>
                <p:nvPr/>
              </p:nvSpPr>
              <p:spPr>
                <a:xfrm>
                  <a:off x="9086985" y="5068971"/>
                  <a:ext cx="48163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oMath>
                    </m:oMathPara>
                  </a14:m>
                  <a:endParaRPr lang="en-GB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6985" y="5068971"/>
                  <a:ext cx="481637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303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6D9A3BC-E506-4271-8F0B-433042E906E9}"/>
              </a:ext>
            </a:extLst>
          </p:cNvPr>
          <p:cNvGrpSpPr/>
          <p:nvPr/>
        </p:nvGrpSpPr>
        <p:grpSpPr>
          <a:xfrm>
            <a:off x="5512305" y="4247069"/>
            <a:ext cx="1404743" cy="377097"/>
            <a:chOff x="5495343" y="4309687"/>
            <a:chExt cx="1404743" cy="377097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ED36564-9368-47E7-9768-039B54957F2C}"/>
                </a:ext>
              </a:extLst>
            </p:cNvPr>
            <p:cNvCxnSpPr/>
            <p:nvPr/>
          </p:nvCxnSpPr>
          <p:spPr>
            <a:xfrm flipV="1">
              <a:off x="6030667" y="4685691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/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=6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1BE8600-0292-45C4-8C78-4B6849D81A63}"/>
              </a:ext>
            </a:extLst>
          </p:cNvPr>
          <p:cNvGrpSpPr/>
          <p:nvPr/>
        </p:nvGrpSpPr>
        <p:grpSpPr>
          <a:xfrm>
            <a:off x="6172842" y="4614377"/>
            <a:ext cx="1729058" cy="449415"/>
            <a:chOff x="7130943" y="4128796"/>
            <a:chExt cx="1729058" cy="44941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F1F902-387A-4923-B788-21A9E930E853}"/>
                </a:ext>
              </a:extLst>
            </p:cNvPr>
            <p:cNvGrpSpPr/>
            <p:nvPr/>
          </p:nvGrpSpPr>
          <p:grpSpPr>
            <a:xfrm>
              <a:off x="7479021" y="4570592"/>
              <a:ext cx="752848" cy="7619"/>
              <a:chOff x="8996479" y="3508612"/>
              <a:chExt cx="752848" cy="7619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0187A310-7A79-4351-BE16-BB56D07C8F05}"/>
                  </a:ext>
                </a:extLst>
              </p:cNvPr>
              <p:cNvCxnSpPr/>
              <p:nvPr/>
            </p:nvCxnSpPr>
            <p:spPr>
              <a:xfrm>
                <a:off x="8996479" y="3508612"/>
                <a:ext cx="482381" cy="0"/>
              </a:xfrm>
              <a:prstGeom prst="straightConnector1">
                <a:avLst/>
              </a:prstGeom>
              <a:ln w="25400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D6A934A8-E689-4A99-A4EE-6C77AB377F60}"/>
                  </a:ext>
                </a:extLst>
              </p:cNvPr>
              <p:cNvGrpSpPr/>
              <p:nvPr/>
            </p:nvGrpSpPr>
            <p:grpSpPr>
              <a:xfrm>
                <a:off x="9070753" y="3508612"/>
                <a:ext cx="678574" cy="7619"/>
                <a:chOff x="9070753" y="3508612"/>
                <a:chExt cx="678574" cy="7619"/>
              </a:xfrm>
            </p:grpSpPr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1B1CE360-C434-4906-B350-E8ED9CE6C595}"/>
                    </a:ext>
                  </a:extLst>
                </p:cNvPr>
                <p:cNvCxnSpPr/>
                <p:nvPr/>
              </p:nvCxnSpPr>
              <p:spPr>
                <a:xfrm>
                  <a:off x="9070753" y="3510555"/>
                  <a:ext cx="362227" cy="5676"/>
                </a:xfrm>
                <a:prstGeom prst="straightConnector1">
                  <a:avLst/>
                </a:prstGeom>
                <a:ln w="25400"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21419764-ABFA-4E83-9C87-6F557F93FE3B}"/>
                    </a:ext>
                  </a:extLst>
                </p:cNvPr>
                <p:cNvCxnSpPr/>
                <p:nvPr/>
              </p:nvCxnSpPr>
              <p:spPr>
                <a:xfrm>
                  <a:off x="9146791" y="3508612"/>
                  <a:ext cx="602536" cy="0"/>
                </a:xfrm>
                <a:prstGeom prst="straightConnector1">
                  <a:avLst/>
                </a:prstGeom>
                <a:ln w="25400"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/>
                <p:nvPr/>
              </p:nvSpPr>
              <p:spPr>
                <a:xfrm>
                  <a:off x="7130943" y="4128796"/>
                  <a:ext cx="1729058" cy="3539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7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7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=−1.5</m:t>
                        </m:r>
                        <m:r>
                          <m:rPr>
                            <m:sty m:val="p"/>
                          </m:rPr>
                          <a:rPr lang="en-US" sz="1700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sz="17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700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sz="1700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7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sz="17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0943" y="4128796"/>
                  <a:ext cx="1729058" cy="35394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D55FB69-D004-487A-B406-D1BD44081592}"/>
              </a:ext>
            </a:extLst>
          </p:cNvPr>
          <p:cNvGrpSpPr/>
          <p:nvPr/>
        </p:nvGrpSpPr>
        <p:grpSpPr>
          <a:xfrm>
            <a:off x="8789986" y="4175427"/>
            <a:ext cx="1404743" cy="429279"/>
            <a:chOff x="8759101" y="4266287"/>
            <a:chExt cx="1404743" cy="429279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7C082CB-90CD-4697-83B9-485584A16DD9}"/>
                </a:ext>
              </a:extLst>
            </p:cNvPr>
            <p:cNvCxnSpPr/>
            <p:nvPr/>
          </p:nvCxnSpPr>
          <p:spPr>
            <a:xfrm flipV="1">
              <a:off x="9284968" y="4694473"/>
              <a:ext cx="273578" cy="1093"/>
            </a:xfrm>
            <a:prstGeom prst="straightConnector1">
              <a:avLst/>
            </a:prstGeom>
            <a:ln w="25400">
              <a:solidFill>
                <a:schemeClr val="accent2">
                  <a:lumMod val="40000"/>
                  <a:lumOff val="6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/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GB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34805AA5-44B5-4B23-999C-75D5074F1D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397703" y="4554663"/>
            <a:ext cx="271145" cy="31242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AC7E757-0EAD-4C68-9969-51505C30554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407073" y="5653388"/>
            <a:ext cx="271145" cy="31242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2969734-4013-4ABB-8D22-6FF9E90002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397702" y="4068194"/>
            <a:ext cx="271145" cy="31242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0B289EC-D16B-4850-A3E2-C7E0D1468832}"/>
              </a:ext>
            </a:extLst>
          </p:cNvPr>
          <p:cNvGrpSpPr/>
          <p:nvPr/>
        </p:nvGrpSpPr>
        <p:grpSpPr>
          <a:xfrm>
            <a:off x="5973965" y="4715108"/>
            <a:ext cx="3713339" cy="706608"/>
            <a:chOff x="5973965" y="4715108"/>
            <a:chExt cx="3713339" cy="70660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D35D20C-2EAA-4ED3-BDA9-A45373C3D9D7}"/>
                </a:ext>
              </a:extLst>
            </p:cNvPr>
            <p:cNvGrpSpPr/>
            <p:nvPr/>
          </p:nvGrpSpPr>
          <p:grpSpPr>
            <a:xfrm>
              <a:off x="5973965" y="5212187"/>
              <a:ext cx="3713339" cy="209529"/>
              <a:chOff x="5973965" y="5212187"/>
              <a:chExt cx="3713339" cy="209529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916303D-B2A1-418B-87AC-5D1685CC223E}"/>
                  </a:ext>
                </a:extLst>
              </p:cNvPr>
              <p:cNvCxnSpPr/>
              <p:nvPr/>
            </p:nvCxnSpPr>
            <p:spPr>
              <a:xfrm flipV="1">
                <a:off x="5975943" y="5212187"/>
                <a:ext cx="3711361" cy="1"/>
              </a:xfrm>
              <a:prstGeom prst="straightConnector1">
                <a:avLst/>
              </a:prstGeom>
              <a:ln w="38100">
                <a:solidFill>
                  <a:srgbClr val="008EDC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05BF4FD-3B68-4619-B739-B136B83B2FA9}"/>
                  </a:ext>
                </a:extLst>
              </p:cNvPr>
              <p:cNvSpPr/>
              <p:nvPr/>
            </p:nvSpPr>
            <p:spPr>
              <a:xfrm>
                <a:off x="5973965" y="5243006"/>
                <a:ext cx="3681427" cy="178710"/>
              </a:xfrm>
              <a:prstGeom prst="rect">
                <a:avLst/>
              </a:prstGeom>
              <a:pattFill prst="wdUpDiag">
                <a:fgClr>
                  <a:srgbClr val="008EDC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DAA32B26-2733-4333-ADAF-96A7D5CCC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6060357" y="4715108"/>
              <a:ext cx="338385" cy="526926"/>
            </a:xfrm>
            <a:prstGeom prst="rect">
              <a:avLst/>
            </a:prstGeom>
          </p:spPr>
        </p:pic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0251E4C4-F49E-4DFF-BE27-B48A871BCE6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9252564" y="4714813"/>
            <a:ext cx="338385" cy="526926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0A3381-1F95-4D63-9B1C-453AE682F561}"/>
              </a:ext>
            </a:extLst>
          </p:cNvPr>
          <p:cNvGrpSpPr/>
          <p:nvPr/>
        </p:nvGrpSpPr>
        <p:grpSpPr>
          <a:xfrm>
            <a:off x="7217795" y="4242168"/>
            <a:ext cx="1404743" cy="979156"/>
            <a:chOff x="7217795" y="4242168"/>
            <a:chExt cx="1404743" cy="9791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152E4A0A-C3D1-49AA-AF8E-B83DD0DF48CC}"/>
                    </a:ext>
                  </a:extLst>
                </p:cNvPr>
                <p:cNvSpPr/>
                <p:nvPr/>
              </p:nvSpPr>
              <p:spPr>
                <a:xfrm>
                  <a:off x="7217795" y="4242168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152E4A0A-C3D1-49AA-AF8E-B83DD0DF48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7795" y="4242168"/>
                  <a:ext cx="1404743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719C1FCA-51EA-400E-B085-28DDF4BBB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7700647" y="4694398"/>
              <a:ext cx="338385" cy="526926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92935B-D911-4F88-BA37-C6C8E6D1498D}"/>
              </a:ext>
            </a:extLst>
          </p:cNvPr>
          <p:cNvGrpSpPr/>
          <p:nvPr/>
        </p:nvGrpSpPr>
        <p:grpSpPr>
          <a:xfrm>
            <a:off x="5973965" y="5130166"/>
            <a:ext cx="2062646" cy="369332"/>
            <a:chOff x="5973965" y="5130166"/>
            <a:chExt cx="2062646" cy="3693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4BC890C-2B5D-4372-AAA2-DC911A035FCF}"/>
                </a:ext>
              </a:extLst>
            </p:cNvPr>
            <p:cNvSpPr/>
            <p:nvPr/>
          </p:nvSpPr>
          <p:spPr>
            <a:xfrm>
              <a:off x="5973965" y="5231961"/>
              <a:ext cx="2058321" cy="266083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04E3F2EE-3135-4966-8EBE-0AA63C1C3BDD}"/>
                </a:ext>
              </a:extLst>
            </p:cNvPr>
            <p:cNvGrpSpPr/>
            <p:nvPr/>
          </p:nvGrpSpPr>
          <p:grpSpPr>
            <a:xfrm>
              <a:off x="6078574" y="5130166"/>
              <a:ext cx="1958037" cy="369332"/>
              <a:chOff x="8500259" y="5057194"/>
              <a:chExt cx="1958037" cy="369332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0D13BD4A-70FF-4530-AED3-E24A3C1D704D}"/>
                  </a:ext>
                </a:extLst>
              </p:cNvPr>
              <p:cNvGrpSpPr/>
              <p:nvPr/>
            </p:nvGrpSpPr>
            <p:grpSpPr>
              <a:xfrm>
                <a:off x="8500259" y="5288302"/>
                <a:ext cx="1958037" cy="1339"/>
                <a:chOff x="8023857" y="4717384"/>
                <a:chExt cx="1055927" cy="1339"/>
              </a:xfrm>
            </p:grpSpPr>
            <p:cxnSp>
              <p:nvCxnSpPr>
                <p:cNvPr id="78" name="Straight Arrow Connector 77">
                  <a:extLst>
                    <a:ext uri="{FF2B5EF4-FFF2-40B4-BE49-F238E27FC236}">
                      <a16:creationId xmlns:a16="http://schemas.microsoft.com/office/drawing/2014/main" id="{F07CA3DA-C1ED-4A06-B523-9CE9A8F62743}"/>
                    </a:ext>
                  </a:extLst>
                </p:cNvPr>
                <p:cNvCxnSpPr/>
                <p:nvPr/>
              </p:nvCxnSpPr>
              <p:spPr>
                <a:xfrm flipH="1">
                  <a:off x="8023857" y="4717384"/>
                  <a:ext cx="39449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id="{600849EA-2C36-4E86-923C-F0D20FCB9FAA}"/>
                    </a:ext>
                  </a:extLst>
                </p:cNvPr>
                <p:cNvCxnSpPr/>
                <p:nvPr/>
              </p:nvCxnSpPr>
              <p:spPr>
                <a:xfrm>
                  <a:off x="8685291" y="4718723"/>
                  <a:ext cx="39449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14904377-ABA8-40DB-A962-79ACDEC20647}"/>
                      </a:ext>
                    </a:extLst>
                  </p:cNvPr>
                  <p:cNvSpPr/>
                  <p:nvPr/>
                </p:nvSpPr>
                <p:spPr>
                  <a:xfrm>
                    <a:off x="9212234" y="5057194"/>
                    <a:ext cx="481637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oMath>
                      </m:oMathPara>
                    </a14:m>
                    <a:endParaRPr lang="en-GB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14904377-ABA8-40DB-A962-79ACDEC2064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12234" y="5057194"/>
                    <a:ext cx="481637" cy="3693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1" name="Text Placeholder 6">
            <a:extLst>
              <a:ext uri="{FF2B5EF4-FFF2-40B4-BE49-F238E27FC236}">
                <a16:creationId xmlns:a16="http://schemas.microsoft.com/office/drawing/2014/main" id="{CD30CB62-2BBF-413C-8055-122E5D57049D}"/>
              </a:ext>
            </a:extLst>
          </p:cNvPr>
          <p:cNvSpPr txBox="1">
            <a:spLocks/>
          </p:cNvSpPr>
          <p:nvPr/>
        </p:nvSpPr>
        <p:spPr>
          <a:xfrm>
            <a:off x="5354274" y="3630101"/>
            <a:ext cx="343571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2b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1366B88A-8E86-452A-8808-6B5CFDA2E4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397702" y="4068194"/>
            <a:ext cx="271145" cy="312420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E3E76140-944C-429D-B46B-8EA412FCAB36}"/>
              </a:ext>
            </a:extLst>
          </p:cNvPr>
          <p:cNvSpPr txBox="1"/>
          <p:nvPr/>
        </p:nvSpPr>
        <p:spPr>
          <a:xfrm>
            <a:off x="2123753" y="6228191"/>
            <a:ext cx="787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FIND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59CF44B-51FB-4D61-BACC-65EF0F8A20C4}"/>
              </a:ext>
            </a:extLst>
          </p:cNvPr>
          <p:cNvGrpSpPr/>
          <p:nvPr/>
        </p:nvGrpSpPr>
        <p:grpSpPr>
          <a:xfrm>
            <a:off x="2158487" y="3899233"/>
            <a:ext cx="696292" cy="2800660"/>
            <a:chOff x="2158487" y="3899233"/>
            <a:chExt cx="696292" cy="280066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6B9C969-8494-47B0-A49F-33E5FEAA2A5A}"/>
                </a:ext>
              </a:extLst>
            </p:cNvPr>
            <p:cNvSpPr/>
            <p:nvPr/>
          </p:nvSpPr>
          <p:spPr>
            <a:xfrm>
              <a:off x="2246626" y="3899233"/>
              <a:ext cx="608153" cy="2800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72B6EC2-CCF2-41EB-A1D4-165C2E39028D}"/>
                </a:ext>
              </a:extLst>
            </p:cNvPr>
            <p:cNvSpPr/>
            <p:nvPr/>
          </p:nvSpPr>
          <p:spPr>
            <a:xfrm>
              <a:off x="2158487" y="6171297"/>
              <a:ext cx="608153" cy="334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976040A-1DAB-0704-00B8-2049ABD661A3}"/>
              </a:ext>
            </a:extLst>
          </p:cNvPr>
          <p:cNvGrpSpPr/>
          <p:nvPr/>
        </p:nvGrpSpPr>
        <p:grpSpPr>
          <a:xfrm>
            <a:off x="-29497" y="-17868"/>
            <a:ext cx="12177307" cy="3889971"/>
            <a:chOff x="-29497" y="-17868"/>
            <a:chExt cx="12177307" cy="388997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8C01569-8042-9AD0-3E59-EE055D10B1FE}"/>
                </a:ext>
              </a:extLst>
            </p:cNvPr>
            <p:cNvGrpSpPr/>
            <p:nvPr/>
          </p:nvGrpSpPr>
          <p:grpSpPr>
            <a:xfrm>
              <a:off x="-29497" y="-17868"/>
              <a:ext cx="12177307" cy="2321317"/>
              <a:chOff x="-29497" y="-17868"/>
              <a:chExt cx="12177307" cy="2321317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20DC57F-5165-B01E-F30B-2C922485BFEF}"/>
                  </a:ext>
                </a:extLst>
              </p:cNvPr>
              <p:cNvSpPr/>
              <p:nvPr/>
            </p:nvSpPr>
            <p:spPr>
              <a:xfrm>
                <a:off x="-29497" y="-17868"/>
                <a:ext cx="5111057" cy="2321317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00E81A6-83A6-4C57-D160-A28117FC9E5D}"/>
                  </a:ext>
                </a:extLst>
              </p:cNvPr>
              <p:cNvSpPr/>
              <p:nvPr/>
            </p:nvSpPr>
            <p:spPr>
              <a:xfrm>
                <a:off x="4909457" y="-17868"/>
                <a:ext cx="7238353" cy="118872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32470D-47FB-D981-AFE3-8808FEB88A9E}"/>
                </a:ext>
              </a:extLst>
            </p:cNvPr>
            <p:cNvSpPr/>
            <p:nvPr/>
          </p:nvSpPr>
          <p:spPr>
            <a:xfrm>
              <a:off x="60691" y="2211367"/>
              <a:ext cx="4772697" cy="120592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D64AD66-6D2D-EFAB-C815-579A3B60BB70}"/>
                </a:ext>
              </a:extLst>
            </p:cNvPr>
            <p:cNvSpPr/>
            <p:nvPr/>
          </p:nvSpPr>
          <p:spPr>
            <a:xfrm>
              <a:off x="182535" y="3470944"/>
              <a:ext cx="2853681" cy="4011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7053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7"/>
    </mc:Choice>
    <mc:Fallback xmlns="">
      <p:transition spd="slow" advTm="3887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146481" y="882755"/>
            <a:ext cx="4502445" cy="1042492"/>
          </a:xfrm>
        </p:spPr>
        <p:txBody>
          <a:bodyPr>
            <a:normAutofit fontScale="90000"/>
          </a:bodyPr>
          <a:lstStyle/>
          <a:p>
            <a:r>
              <a:rPr lang="en-GB" sz="3500" dirty="0"/>
              <a:t>Constant Acceleration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CONSTANT ACCELERATION FORMULAE PART 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following letters are used for an object moving in a straight line with constant acceleration: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displacement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initial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acceleration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time taken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  <a:blipFill>
                <a:blip r:embed="rId6"/>
                <a:stretch>
                  <a:fillRect l="-1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6"/>
          <p:cNvSpPr>
            <a:spLocks noGrp="1"/>
          </p:cNvSpPr>
          <p:nvPr>
            <p:ph type="body" idx="13"/>
          </p:nvPr>
        </p:nvSpPr>
        <p:spPr>
          <a:xfrm>
            <a:off x="303783" y="2024174"/>
            <a:ext cx="4529605" cy="600075"/>
          </a:xfrm>
        </p:spPr>
        <p:txBody>
          <a:bodyPr>
            <a:normAutofit/>
          </a:bodyPr>
          <a:lstStyle/>
          <a:p>
            <a:r>
              <a:rPr lang="en-GB" sz="2400" dirty="0"/>
              <a:t>Standard Notation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idx="13"/>
          </p:nvPr>
        </p:nvSpPr>
        <p:spPr>
          <a:xfrm>
            <a:off x="5346416" y="1079635"/>
            <a:ext cx="5590525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7"/>
              <p:cNvSpPr txBox="1">
                <a:spLocks/>
              </p:cNvSpPr>
              <p:nvPr/>
            </p:nvSpPr>
            <p:spPr>
              <a:xfrm>
                <a:off x="5372541" y="1679710"/>
                <a:ext cx="6515676" cy="51782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 penguin is sliding across a frozen lake in a straight line.  His initial speed is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Friction causes him to decelerate at a constant rate of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m:rPr>
                        <m:sty m:val="p"/>
                      </m:rPr>
                      <a:rPr lang="en-US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From part 1a, distance penguin has moved before coming to rest is </a:t>
                </a:r>
                <a14:m>
                  <m:oMath xmlns:m="http://schemas.openxmlformats.org/officeDocument/2006/math">
                    <m:r>
                      <a:rPr lang="en-GB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m:rPr>
                        <m:sty m:val="p"/>
                      </m:rPr>
                      <a:rPr lang="en-GB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b="1" dirty="0">
                    <a:solidFill>
                      <a:srgbClr val="0000FF"/>
                    </a:solidFill>
                  </a:rPr>
                  <a:t>Find the time when he is at half the total distance.</a:t>
                </a:r>
                <a:br>
                  <a:rPr lang="en-GB" sz="2000" b="1" dirty="0">
                    <a:solidFill>
                      <a:srgbClr val="0000FF"/>
                    </a:solidFill>
                  </a:rPr>
                </a:br>
                <a:br>
                  <a:rPr lang="en-GB" sz="2000" b="1" dirty="0">
                    <a:solidFill>
                      <a:srgbClr val="0000FF"/>
                    </a:solidFill>
                  </a:rPr>
                </a:br>
                <a:br>
                  <a:rPr lang="en-GB" sz="2000" b="1" dirty="0">
                    <a:solidFill>
                      <a:srgbClr val="0000FF"/>
                    </a:solidFill>
                  </a:rPr>
                </a:br>
                <a:br>
                  <a:rPr lang="en-GB" sz="2000" b="1" dirty="0">
                    <a:solidFill>
                      <a:srgbClr val="0000FF"/>
                    </a:solidFill>
                  </a:rPr>
                </a:br>
                <a:endParaRPr lang="en-GB" sz="20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Input values in formula: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𝟐𝟒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𝟐𝟒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divide by 3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541" y="1679710"/>
                <a:ext cx="6515676" cy="5178290"/>
              </a:xfrm>
              <a:prstGeom prst="rect">
                <a:avLst/>
              </a:prstGeom>
              <a:blipFill>
                <a:blip r:embed="rId7"/>
                <a:stretch>
                  <a:fillRect l="-935" r="-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b="1" dirty="0">
                    <a:solidFill>
                      <a:srgbClr val="0000FF"/>
                    </a:solidFill>
                  </a:rPr>
                  <a:t>FORMULAE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  <a:endParaRPr lang="en-GB" sz="2000" b="1" i="1" dirty="0">
                  <a:solidFill>
                    <a:srgbClr val="8B8B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num>
                          <m:den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𝒂𝒔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  <a:endParaRPr lang="en-GB" sz="20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𝒖𝒕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𝒗𝒕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dirty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blipFill>
                <a:blip r:embed="rId8"/>
                <a:stretch>
                  <a:fillRect l="-119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7DEFB693-6DF7-4ACD-9A08-0B3C75D25DB6}"/>
              </a:ext>
            </a:extLst>
          </p:cNvPr>
          <p:cNvGrpSpPr/>
          <p:nvPr/>
        </p:nvGrpSpPr>
        <p:grpSpPr>
          <a:xfrm>
            <a:off x="5975944" y="5382379"/>
            <a:ext cx="3627758" cy="369332"/>
            <a:chOff x="7509634" y="5068971"/>
            <a:chExt cx="3627758" cy="36933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C41B83A-6D8B-41DD-BA2D-DA713C6177C8}"/>
                </a:ext>
              </a:extLst>
            </p:cNvPr>
            <p:cNvGrpSpPr/>
            <p:nvPr/>
          </p:nvGrpSpPr>
          <p:grpSpPr>
            <a:xfrm>
              <a:off x="7509634" y="5289641"/>
              <a:ext cx="3627758" cy="0"/>
              <a:chOff x="7489637" y="4718723"/>
              <a:chExt cx="1956372" cy="0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98972BE-3D9C-41E5-A722-47C12424FBF5}"/>
                  </a:ext>
                </a:extLst>
              </p:cNvPr>
              <p:cNvCxnSpPr/>
              <p:nvPr/>
            </p:nvCxnSpPr>
            <p:spPr>
              <a:xfrm flipH="1">
                <a:off x="7489637" y="4718723"/>
                <a:ext cx="827592" cy="0"/>
              </a:xfrm>
              <a:prstGeom prst="straightConnector1">
                <a:avLst/>
              </a:prstGeom>
              <a:ln>
                <a:solidFill>
                  <a:schemeClr val="accent2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F416F10A-02DE-4068-8B5A-2E29CEE7DC5C}"/>
                  </a:ext>
                </a:extLst>
              </p:cNvPr>
              <p:cNvCxnSpPr/>
              <p:nvPr/>
            </p:nvCxnSpPr>
            <p:spPr>
              <a:xfrm>
                <a:off x="8685291" y="4718723"/>
                <a:ext cx="760718" cy="0"/>
              </a:xfrm>
              <a:prstGeom prst="straightConnector1">
                <a:avLst/>
              </a:prstGeom>
              <a:ln>
                <a:solidFill>
                  <a:schemeClr val="accent2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/>
                <p:nvPr/>
              </p:nvSpPr>
              <p:spPr>
                <a:xfrm>
                  <a:off x="9086985" y="5068971"/>
                  <a:ext cx="48163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oMath>
                    </m:oMathPara>
                  </a14:m>
                  <a:endParaRPr lang="en-GB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6985" y="5068971"/>
                  <a:ext cx="481637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303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6D9A3BC-E506-4271-8F0B-433042E906E9}"/>
              </a:ext>
            </a:extLst>
          </p:cNvPr>
          <p:cNvGrpSpPr/>
          <p:nvPr/>
        </p:nvGrpSpPr>
        <p:grpSpPr>
          <a:xfrm>
            <a:off x="5512305" y="4247069"/>
            <a:ext cx="1404743" cy="377097"/>
            <a:chOff x="5495343" y="4309687"/>
            <a:chExt cx="1404743" cy="377097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ED36564-9368-47E7-9768-039B54957F2C}"/>
                </a:ext>
              </a:extLst>
            </p:cNvPr>
            <p:cNvCxnSpPr/>
            <p:nvPr/>
          </p:nvCxnSpPr>
          <p:spPr>
            <a:xfrm flipV="1">
              <a:off x="6030667" y="4685691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/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=6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1BE8600-0292-45C4-8C78-4B6849D81A63}"/>
              </a:ext>
            </a:extLst>
          </p:cNvPr>
          <p:cNvGrpSpPr/>
          <p:nvPr/>
        </p:nvGrpSpPr>
        <p:grpSpPr>
          <a:xfrm>
            <a:off x="6172842" y="4614377"/>
            <a:ext cx="1729058" cy="449415"/>
            <a:chOff x="7130943" y="4128796"/>
            <a:chExt cx="1729058" cy="44941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F1F902-387A-4923-B788-21A9E930E853}"/>
                </a:ext>
              </a:extLst>
            </p:cNvPr>
            <p:cNvGrpSpPr/>
            <p:nvPr/>
          </p:nvGrpSpPr>
          <p:grpSpPr>
            <a:xfrm>
              <a:off x="7479021" y="4570592"/>
              <a:ext cx="752848" cy="7619"/>
              <a:chOff x="8996479" y="3508612"/>
              <a:chExt cx="752848" cy="7619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0187A310-7A79-4351-BE16-BB56D07C8F05}"/>
                  </a:ext>
                </a:extLst>
              </p:cNvPr>
              <p:cNvCxnSpPr/>
              <p:nvPr/>
            </p:nvCxnSpPr>
            <p:spPr>
              <a:xfrm>
                <a:off x="8996479" y="3508612"/>
                <a:ext cx="482381" cy="0"/>
              </a:xfrm>
              <a:prstGeom prst="straightConnector1">
                <a:avLst/>
              </a:prstGeom>
              <a:ln w="25400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D6A934A8-E689-4A99-A4EE-6C77AB377F60}"/>
                  </a:ext>
                </a:extLst>
              </p:cNvPr>
              <p:cNvGrpSpPr/>
              <p:nvPr/>
            </p:nvGrpSpPr>
            <p:grpSpPr>
              <a:xfrm>
                <a:off x="9070753" y="3508612"/>
                <a:ext cx="678574" cy="7619"/>
                <a:chOff x="9070753" y="3508612"/>
                <a:chExt cx="678574" cy="7619"/>
              </a:xfrm>
            </p:grpSpPr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1B1CE360-C434-4906-B350-E8ED9CE6C595}"/>
                    </a:ext>
                  </a:extLst>
                </p:cNvPr>
                <p:cNvCxnSpPr/>
                <p:nvPr/>
              </p:nvCxnSpPr>
              <p:spPr>
                <a:xfrm>
                  <a:off x="9070753" y="3510555"/>
                  <a:ext cx="362227" cy="5676"/>
                </a:xfrm>
                <a:prstGeom prst="straightConnector1">
                  <a:avLst/>
                </a:prstGeom>
                <a:ln w="25400"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21419764-ABFA-4E83-9C87-6F557F93FE3B}"/>
                    </a:ext>
                  </a:extLst>
                </p:cNvPr>
                <p:cNvCxnSpPr/>
                <p:nvPr/>
              </p:nvCxnSpPr>
              <p:spPr>
                <a:xfrm>
                  <a:off x="9146791" y="3508612"/>
                  <a:ext cx="602536" cy="0"/>
                </a:xfrm>
                <a:prstGeom prst="straightConnector1">
                  <a:avLst/>
                </a:prstGeom>
                <a:ln w="25400"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/>
                <p:nvPr/>
              </p:nvSpPr>
              <p:spPr>
                <a:xfrm>
                  <a:off x="7130943" y="4128796"/>
                  <a:ext cx="1729058" cy="3539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7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7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=−1.5</m:t>
                        </m:r>
                        <m:r>
                          <m:rPr>
                            <m:sty m:val="p"/>
                          </m:rPr>
                          <a:rPr lang="en-US" sz="1700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sz="17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700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sz="1700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7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sz="17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0943" y="4128796"/>
                  <a:ext cx="1729058" cy="35394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D55FB69-D004-487A-B406-D1BD44081592}"/>
              </a:ext>
            </a:extLst>
          </p:cNvPr>
          <p:cNvGrpSpPr/>
          <p:nvPr/>
        </p:nvGrpSpPr>
        <p:grpSpPr>
          <a:xfrm>
            <a:off x="8789986" y="4175427"/>
            <a:ext cx="1404743" cy="429279"/>
            <a:chOff x="8759101" y="4266287"/>
            <a:chExt cx="1404743" cy="429279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7C082CB-90CD-4697-83B9-485584A16DD9}"/>
                </a:ext>
              </a:extLst>
            </p:cNvPr>
            <p:cNvCxnSpPr/>
            <p:nvPr/>
          </p:nvCxnSpPr>
          <p:spPr>
            <a:xfrm flipV="1">
              <a:off x="9284968" y="4694473"/>
              <a:ext cx="273578" cy="1093"/>
            </a:xfrm>
            <a:prstGeom prst="straightConnector1">
              <a:avLst/>
            </a:prstGeom>
            <a:ln w="25400">
              <a:solidFill>
                <a:schemeClr val="accent2">
                  <a:lumMod val="40000"/>
                  <a:lumOff val="6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/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GB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34805AA5-44B5-4B23-999C-75D5074F1D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397703" y="4554663"/>
            <a:ext cx="271145" cy="31242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AC7E757-0EAD-4C68-9969-51505C30554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407073" y="5653388"/>
            <a:ext cx="271145" cy="31242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2969734-4013-4ABB-8D22-6FF9E90002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397702" y="4068194"/>
            <a:ext cx="271145" cy="31242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0B289EC-D16B-4850-A3E2-C7E0D1468832}"/>
              </a:ext>
            </a:extLst>
          </p:cNvPr>
          <p:cNvGrpSpPr/>
          <p:nvPr/>
        </p:nvGrpSpPr>
        <p:grpSpPr>
          <a:xfrm>
            <a:off x="5973965" y="4715108"/>
            <a:ext cx="3713339" cy="706608"/>
            <a:chOff x="5973965" y="4715108"/>
            <a:chExt cx="3713339" cy="70660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D35D20C-2EAA-4ED3-BDA9-A45373C3D9D7}"/>
                </a:ext>
              </a:extLst>
            </p:cNvPr>
            <p:cNvGrpSpPr/>
            <p:nvPr/>
          </p:nvGrpSpPr>
          <p:grpSpPr>
            <a:xfrm>
              <a:off x="5973965" y="5212187"/>
              <a:ext cx="3713339" cy="209529"/>
              <a:chOff x="5973965" y="5212187"/>
              <a:chExt cx="3713339" cy="209529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916303D-B2A1-418B-87AC-5D1685CC223E}"/>
                  </a:ext>
                </a:extLst>
              </p:cNvPr>
              <p:cNvCxnSpPr/>
              <p:nvPr/>
            </p:nvCxnSpPr>
            <p:spPr>
              <a:xfrm flipV="1">
                <a:off x="5975943" y="5212187"/>
                <a:ext cx="3711361" cy="1"/>
              </a:xfrm>
              <a:prstGeom prst="straightConnector1">
                <a:avLst/>
              </a:prstGeom>
              <a:ln w="38100">
                <a:solidFill>
                  <a:srgbClr val="008EDC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05BF4FD-3B68-4619-B739-B136B83B2FA9}"/>
                  </a:ext>
                </a:extLst>
              </p:cNvPr>
              <p:cNvSpPr/>
              <p:nvPr/>
            </p:nvSpPr>
            <p:spPr>
              <a:xfrm>
                <a:off x="5973965" y="5243006"/>
                <a:ext cx="3681427" cy="178710"/>
              </a:xfrm>
              <a:prstGeom prst="rect">
                <a:avLst/>
              </a:prstGeom>
              <a:pattFill prst="wdUpDiag">
                <a:fgClr>
                  <a:srgbClr val="008EDC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DAA32B26-2733-4333-ADAF-96A7D5CCC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6060357" y="4715108"/>
              <a:ext cx="338385" cy="526926"/>
            </a:xfrm>
            <a:prstGeom prst="rect">
              <a:avLst/>
            </a:prstGeom>
          </p:spPr>
        </p:pic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0251E4C4-F49E-4DFF-BE27-B48A871BCE6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9252564" y="4714813"/>
            <a:ext cx="338385" cy="526926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0A3381-1F95-4D63-9B1C-453AE682F561}"/>
              </a:ext>
            </a:extLst>
          </p:cNvPr>
          <p:cNvGrpSpPr/>
          <p:nvPr/>
        </p:nvGrpSpPr>
        <p:grpSpPr>
          <a:xfrm>
            <a:off x="7217795" y="4242168"/>
            <a:ext cx="1404743" cy="979156"/>
            <a:chOff x="7217795" y="4242168"/>
            <a:chExt cx="1404743" cy="9791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152E4A0A-C3D1-49AA-AF8E-B83DD0DF48CC}"/>
                    </a:ext>
                  </a:extLst>
                </p:cNvPr>
                <p:cNvSpPr/>
                <p:nvPr/>
              </p:nvSpPr>
              <p:spPr>
                <a:xfrm>
                  <a:off x="7217795" y="4242168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152E4A0A-C3D1-49AA-AF8E-B83DD0DF48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7795" y="4242168"/>
                  <a:ext cx="1404743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719C1FCA-51EA-400E-B085-28DDF4BBB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7700647" y="4694398"/>
              <a:ext cx="338385" cy="526926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92935B-D911-4F88-BA37-C6C8E6D1498D}"/>
              </a:ext>
            </a:extLst>
          </p:cNvPr>
          <p:cNvGrpSpPr/>
          <p:nvPr/>
        </p:nvGrpSpPr>
        <p:grpSpPr>
          <a:xfrm>
            <a:off x="5973965" y="5130166"/>
            <a:ext cx="2062646" cy="369332"/>
            <a:chOff x="5973965" y="5130166"/>
            <a:chExt cx="2062646" cy="3693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4BC890C-2B5D-4372-AAA2-DC911A035FCF}"/>
                </a:ext>
              </a:extLst>
            </p:cNvPr>
            <p:cNvSpPr/>
            <p:nvPr/>
          </p:nvSpPr>
          <p:spPr>
            <a:xfrm>
              <a:off x="5973965" y="5231961"/>
              <a:ext cx="2058321" cy="266083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04E3F2EE-3135-4966-8EBE-0AA63C1C3BDD}"/>
                </a:ext>
              </a:extLst>
            </p:cNvPr>
            <p:cNvGrpSpPr/>
            <p:nvPr/>
          </p:nvGrpSpPr>
          <p:grpSpPr>
            <a:xfrm>
              <a:off x="6078574" y="5130166"/>
              <a:ext cx="1958037" cy="369332"/>
              <a:chOff x="8500259" y="5057194"/>
              <a:chExt cx="1958037" cy="369332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0D13BD4A-70FF-4530-AED3-E24A3C1D704D}"/>
                  </a:ext>
                </a:extLst>
              </p:cNvPr>
              <p:cNvGrpSpPr/>
              <p:nvPr/>
            </p:nvGrpSpPr>
            <p:grpSpPr>
              <a:xfrm>
                <a:off x="8500259" y="5288302"/>
                <a:ext cx="1958037" cy="1339"/>
                <a:chOff x="8023857" y="4717384"/>
                <a:chExt cx="1055927" cy="1339"/>
              </a:xfrm>
            </p:grpSpPr>
            <p:cxnSp>
              <p:nvCxnSpPr>
                <p:cNvPr id="78" name="Straight Arrow Connector 77">
                  <a:extLst>
                    <a:ext uri="{FF2B5EF4-FFF2-40B4-BE49-F238E27FC236}">
                      <a16:creationId xmlns:a16="http://schemas.microsoft.com/office/drawing/2014/main" id="{F07CA3DA-C1ED-4A06-B523-9CE9A8F62743}"/>
                    </a:ext>
                  </a:extLst>
                </p:cNvPr>
                <p:cNvCxnSpPr/>
                <p:nvPr/>
              </p:nvCxnSpPr>
              <p:spPr>
                <a:xfrm flipH="1">
                  <a:off x="8023857" y="4717384"/>
                  <a:ext cx="39449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id="{600849EA-2C36-4E86-923C-F0D20FCB9FAA}"/>
                    </a:ext>
                  </a:extLst>
                </p:cNvPr>
                <p:cNvCxnSpPr/>
                <p:nvPr/>
              </p:nvCxnSpPr>
              <p:spPr>
                <a:xfrm>
                  <a:off x="8685291" y="4718723"/>
                  <a:ext cx="39449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14904377-ABA8-40DB-A962-79ACDEC20647}"/>
                      </a:ext>
                    </a:extLst>
                  </p:cNvPr>
                  <p:cNvSpPr/>
                  <p:nvPr/>
                </p:nvSpPr>
                <p:spPr>
                  <a:xfrm>
                    <a:off x="9212234" y="5057194"/>
                    <a:ext cx="481637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oMath>
                      </m:oMathPara>
                    </a14:m>
                    <a:endParaRPr lang="en-GB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14904377-ABA8-40DB-A962-79ACDEC2064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12234" y="5057194"/>
                    <a:ext cx="481637" cy="3693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1" name="Text Placeholder 6">
            <a:extLst>
              <a:ext uri="{FF2B5EF4-FFF2-40B4-BE49-F238E27FC236}">
                <a16:creationId xmlns:a16="http://schemas.microsoft.com/office/drawing/2014/main" id="{CD30CB62-2BBF-413C-8055-122E5D57049D}"/>
              </a:ext>
            </a:extLst>
          </p:cNvPr>
          <p:cNvSpPr txBox="1">
            <a:spLocks/>
          </p:cNvSpPr>
          <p:nvPr/>
        </p:nvSpPr>
        <p:spPr>
          <a:xfrm>
            <a:off x="5354274" y="3630101"/>
            <a:ext cx="343571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2b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1366B88A-8E86-452A-8808-6B5CFDA2E4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397702" y="4068194"/>
            <a:ext cx="271145" cy="312420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E3E76140-944C-429D-B46B-8EA412FCAB36}"/>
              </a:ext>
            </a:extLst>
          </p:cNvPr>
          <p:cNvSpPr txBox="1"/>
          <p:nvPr/>
        </p:nvSpPr>
        <p:spPr>
          <a:xfrm>
            <a:off x="2123753" y="6228191"/>
            <a:ext cx="787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FIND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E811AB4-29E9-4693-9810-B1E073386A4A}"/>
              </a:ext>
            </a:extLst>
          </p:cNvPr>
          <p:cNvGrpSpPr/>
          <p:nvPr/>
        </p:nvGrpSpPr>
        <p:grpSpPr>
          <a:xfrm>
            <a:off x="2158487" y="3899233"/>
            <a:ext cx="696292" cy="2800660"/>
            <a:chOff x="2158487" y="3899233"/>
            <a:chExt cx="696292" cy="280066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C3ACB1F-36CF-4698-9373-7E7728731172}"/>
                </a:ext>
              </a:extLst>
            </p:cNvPr>
            <p:cNvSpPr/>
            <p:nvPr/>
          </p:nvSpPr>
          <p:spPr>
            <a:xfrm>
              <a:off x="2246626" y="3899233"/>
              <a:ext cx="608153" cy="2800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73E8A2B-F74E-4BA7-BFE1-BCA00E8A56AA}"/>
                </a:ext>
              </a:extLst>
            </p:cNvPr>
            <p:cNvSpPr/>
            <p:nvPr/>
          </p:nvSpPr>
          <p:spPr>
            <a:xfrm>
              <a:off x="2158487" y="6171297"/>
              <a:ext cx="608153" cy="334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01DD237-2682-ECAE-F714-C6ECD503DA61}"/>
              </a:ext>
            </a:extLst>
          </p:cNvPr>
          <p:cNvGrpSpPr/>
          <p:nvPr/>
        </p:nvGrpSpPr>
        <p:grpSpPr>
          <a:xfrm>
            <a:off x="-29497" y="-17868"/>
            <a:ext cx="12177307" cy="3889971"/>
            <a:chOff x="-29497" y="-17868"/>
            <a:chExt cx="12177307" cy="388997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BA4135D-0864-CC61-08AF-D39AC48721AF}"/>
                </a:ext>
              </a:extLst>
            </p:cNvPr>
            <p:cNvGrpSpPr/>
            <p:nvPr/>
          </p:nvGrpSpPr>
          <p:grpSpPr>
            <a:xfrm>
              <a:off x="-29497" y="-17868"/>
              <a:ext cx="12177307" cy="2321317"/>
              <a:chOff x="-29497" y="-17868"/>
              <a:chExt cx="12177307" cy="2321317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31CE379-112C-C586-A916-440D21FA7F38}"/>
                  </a:ext>
                </a:extLst>
              </p:cNvPr>
              <p:cNvSpPr/>
              <p:nvPr/>
            </p:nvSpPr>
            <p:spPr>
              <a:xfrm>
                <a:off x="-29497" y="-17868"/>
                <a:ext cx="5111057" cy="2321317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A8C58DF-C9AD-9F0E-95BA-412BB20DE4A2}"/>
                  </a:ext>
                </a:extLst>
              </p:cNvPr>
              <p:cNvSpPr/>
              <p:nvPr/>
            </p:nvSpPr>
            <p:spPr>
              <a:xfrm>
                <a:off x="4909457" y="-17868"/>
                <a:ext cx="7238353" cy="118872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43AB508-E8A5-874E-0A19-A9B93C8C3D8C}"/>
                </a:ext>
              </a:extLst>
            </p:cNvPr>
            <p:cNvSpPr/>
            <p:nvPr/>
          </p:nvSpPr>
          <p:spPr>
            <a:xfrm>
              <a:off x="60691" y="2211367"/>
              <a:ext cx="4772697" cy="120592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6B65567-F78F-05E7-3863-3CF64F4A7D4E}"/>
                </a:ext>
              </a:extLst>
            </p:cNvPr>
            <p:cNvSpPr/>
            <p:nvPr/>
          </p:nvSpPr>
          <p:spPr>
            <a:xfrm>
              <a:off x="182535" y="3470944"/>
              <a:ext cx="2853681" cy="4011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8424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6"/>
    </mc:Choice>
    <mc:Fallback xmlns="">
      <p:transition spd="slow" advTm="2006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146481" y="882755"/>
            <a:ext cx="4502445" cy="1042492"/>
          </a:xfrm>
        </p:spPr>
        <p:txBody>
          <a:bodyPr>
            <a:normAutofit fontScale="90000"/>
          </a:bodyPr>
          <a:lstStyle/>
          <a:p>
            <a:r>
              <a:rPr lang="en-GB" sz="3500" dirty="0"/>
              <a:t>Constant Acceleration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CONSTANT ACCELERATION FORMULAE PART 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following letters are used for an object moving in a straight line with constant acceleration: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displacement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initial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acceleration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time taken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  <a:blipFill>
                <a:blip r:embed="rId6"/>
                <a:stretch>
                  <a:fillRect l="-1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6"/>
          <p:cNvSpPr>
            <a:spLocks noGrp="1"/>
          </p:cNvSpPr>
          <p:nvPr>
            <p:ph type="body" idx="13"/>
          </p:nvPr>
        </p:nvSpPr>
        <p:spPr>
          <a:xfrm>
            <a:off x="303783" y="2024174"/>
            <a:ext cx="4529605" cy="600075"/>
          </a:xfrm>
        </p:spPr>
        <p:txBody>
          <a:bodyPr>
            <a:normAutofit/>
          </a:bodyPr>
          <a:lstStyle/>
          <a:p>
            <a:r>
              <a:rPr lang="en-GB" sz="2400" dirty="0"/>
              <a:t>Standard Notation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idx="13"/>
          </p:nvPr>
        </p:nvSpPr>
        <p:spPr>
          <a:xfrm>
            <a:off x="5346416" y="1079635"/>
            <a:ext cx="5590525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7"/>
              <p:cNvSpPr txBox="1">
                <a:spLocks/>
              </p:cNvSpPr>
              <p:nvPr/>
            </p:nvSpPr>
            <p:spPr>
              <a:xfrm>
                <a:off x="5372541" y="1679710"/>
                <a:ext cx="6515676" cy="51782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 penguin is sliding across a frozen lake in a straight line.  His initial speed is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Friction causes him to decelerate at a constant rate of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m:rPr>
                        <m:sty m:val="p"/>
                      </m:rPr>
                      <a:rPr lang="en-US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From part 1a, distance penguin has moved before coming to rest is </a:t>
                </a:r>
                <a14:m>
                  <m:oMath xmlns:m="http://schemas.openxmlformats.org/officeDocument/2006/math">
                    <m:r>
                      <a:rPr lang="en-GB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m:rPr>
                        <m:sty m:val="p"/>
                      </m:rPr>
                      <a:rPr lang="en-GB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b="1" dirty="0">
                    <a:solidFill>
                      <a:srgbClr val="0000FF"/>
                    </a:solidFill>
                  </a:rPr>
                  <a:t>Find the time when he is at half the total distance.</a:t>
                </a:r>
                <a:br>
                  <a:rPr lang="en-GB" sz="2000" b="1" dirty="0">
                    <a:solidFill>
                      <a:srgbClr val="0000FF"/>
                    </a:solidFill>
                  </a:rPr>
                </a:br>
                <a:br>
                  <a:rPr lang="en-GB" sz="2000" b="1" dirty="0">
                    <a:solidFill>
                      <a:srgbClr val="0000FF"/>
                    </a:solidFill>
                  </a:rPr>
                </a:br>
                <a:br>
                  <a:rPr lang="en-GB" sz="2000" b="1" dirty="0">
                    <a:solidFill>
                      <a:srgbClr val="0000FF"/>
                    </a:solidFill>
                  </a:rPr>
                </a:br>
                <a:br>
                  <a:rPr lang="en-GB" sz="2000" b="1" dirty="0">
                    <a:solidFill>
                      <a:srgbClr val="0000FF"/>
                    </a:solidFill>
                  </a:rPr>
                </a:br>
                <a:endParaRPr lang="en-GB" sz="20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Input values in formula: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divide by 3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541" y="1679710"/>
                <a:ext cx="6515676" cy="5178290"/>
              </a:xfrm>
              <a:prstGeom prst="rect">
                <a:avLst/>
              </a:prstGeom>
              <a:blipFill>
                <a:blip r:embed="rId7"/>
                <a:stretch>
                  <a:fillRect l="-935" r="-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b="1" dirty="0">
                    <a:solidFill>
                      <a:srgbClr val="0000FF"/>
                    </a:solidFill>
                  </a:rPr>
                  <a:t>FORMULAE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  <a:endParaRPr lang="en-GB" sz="2000" b="1" i="1" dirty="0">
                  <a:solidFill>
                    <a:srgbClr val="8B8B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num>
                          <m:den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𝒂𝒔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  <a:endParaRPr lang="en-GB" sz="20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𝒖𝒕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𝒗𝒕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dirty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blipFill>
                <a:blip r:embed="rId8"/>
                <a:stretch>
                  <a:fillRect l="-119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7DEFB693-6DF7-4ACD-9A08-0B3C75D25DB6}"/>
              </a:ext>
            </a:extLst>
          </p:cNvPr>
          <p:cNvGrpSpPr/>
          <p:nvPr/>
        </p:nvGrpSpPr>
        <p:grpSpPr>
          <a:xfrm>
            <a:off x="5975944" y="5382379"/>
            <a:ext cx="3627758" cy="369332"/>
            <a:chOff x="7509634" y="5068971"/>
            <a:chExt cx="3627758" cy="36933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C41B83A-6D8B-41DD-BA2D-DA713C6177C8}"/>
                </a:ext>
              </a:extLst>
            </p:cNvPr>
            <p:cNvGrpSpPr/>
            <p:nvPr/>
          </p:nvGrpSpPr>
          <p:grpSpPr>
            <a:xfrm>
              <a:off x="7509634" y="5289641"/>
              <a:ext cx="3627758" cy="0"/>
              <a:chOff x="7489637" y="4718723"/>
              <a:chExt cx="1956372" cy="0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98972BE-3D9C-41E5-A722-47C12424FBF5}"/>
                  </a:ext>
                </a:extLst>
              </p:cNvPr>
              <p:cNvCxnSpPr/>
              <p:nvPr/>
            </p:nvCxnSpPr>
            <p:spPr>
              <a:xfrm flipH="1">
                <a:off x="7489637" y="4718723"/>
                <a:ext cx="827592" cy="0"/>
              </a:xfrm>
              <a:prstGeom prst="straightConnector1">
                <a:avLst/>
              </a:prstGeom>
              <a:ln>
                <a:solidFill>
                  <a:schemeClr val="accent2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F416F10A-02DE-4068-8B5A-2E29CEE7DC5C}"/>
                  </a:ext>
                </a:extLst>
              </p:cNvPr>
              <p:cNvCxnSpPr/>
              <p:nvPr/>
            </p:nvCxnSpPr>
            <p:spPr>
              <a:xfrm>
                <a:off x="8685291" y="4718723"/>
                <a:ext cx="760718" cy="0"/>
              </a:xfrm>
              <a:prstGeom prst="straightConnector1">
                <a:avLst/>
              </a:prstGeom>
              <a:ln>
                <a:solidFill>
                  <a:schemeClr val="accent2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/>
                <p:nvPr/>
              </p:nvSpPr>
              <p:spPr>
                <a:xfrm>
                  <a:off x="9086985" y="5068971"/>
                  <a:ext cx="48163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oMath>
                    </m:oMathPara>
                  </a14:m>
                  <a:endParaRPr lang="en-GB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6985" y="5068971"/>
                  <a:ext cx="481637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303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6D9A3BC-E506-4271-8F0B-433042E906E9}"/>
              </a:ext>
            </a:extLst>
          </p:cNvPr>
          <p:cNvGrpSpPr/>
          <p:nvPr/>
        </p:nvGrpSpPr>
        <p:grpSpPr>
          <a:xfrm>
            <a:off x="5512305" y="4247069"/>
            <a:ext cx="1404743" cy="377097"/>
            <a:chOff x="5495343" y="4309687"/>
            <a:chExt cx="1404743" cy="377097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ED36564-9368-47E7-9768-039B54957F2C}"/>
                </a:ext>
              </a:extLst>
            </p:cNvPr>
            <p:cNvCxnSpPr/>
            <p:nvPr/>
          </p:nvCxnSpPr>
          <p:spPr>
            <a:xfrm flipV="1">
              <a:off x="6030667" y="4685691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/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=6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1BE8600-0292-45C4-8C78-4B6849D81A63}"/>
              </a:ext>
            </a:extLst>
          </p:cNvPr>
          <p:cNvGrpSpPr/>
          <p:nvPr/>
        </p:nvGrpSpPr>
        <p:grpSpPr>
          <a:xfrm>
            <a:off x="6172842" y="4614377"/>
            <a:ext cx="1729058" cy="449415"/>
            <a:chOff x="7130943" y="4128796"/>
            <a:chExt cx="1729058" cy="44941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F1F902-387A-4923-B788-21A9E930E853}"/>
                </a:ext>
              </a:extLst>
            </p:cNvPr>
            <p:cNvGrpSpPr/>
            <p:nvPr/>
          </p:nvGrpSpPr>
          <p:grpSpPr>
            <a:xfrm>
              <a:off x="7479021" y="4570592"/>
              <a:ext cx="752848" cy="7619"/>
              <a:chOff x="8996479" y="3508612"/>
              <a:chExt cx="752848" cy="7619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0187A310-7A79-4351-BE16-BB56D07C8F05}"/>
                  </a:ext>
                </a:extLst>
              </p:cNvPr>
              <p:cNvCxnSpPr/>
              <p:nvPr/>
            </p:nvCxnSpPr>
            <p:spPr>
              <a:xfrm>
                <a:off x="8996479" y="3508612"/>
                <a:ext cx="482381" cy="0"/>
              </a:xfrm>
              <a:prstGeom prst="straightConnector1">
                <a:avLst/>
              </a:prstGeom>
              <a:ln w="25400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D6A934A8-E689-4A99-A4EE-6C77AB377F60}"/>
                  </a:ext>
                </a:extLst>
              </p:cNvPr>
              <p:cNvGrpSpPr/>
              <p:nvPr/>
            </p:nvGrpSpPr>
            <p:grpSpPr>
              <a:xfrm>
                <a:off x="9070753" y="3508612"/>
                <a:ext cx="678574" cy="7619"/>
                <a:chOff x="9070753" y="3508612"/>
                <a:chExt cx="678574" cy="7619"/>
              </a:xfrm>
            </p:grpSpPr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1B1CE360-C434-4906-B350-E8ED9CE6C595}"/>
                    </a:ext>
                  </a:extLst>
                </p:cNvPr>
                <p:cNvCxnSpPr/>
                <p:nvPr/>
              </p:nvCxnSpPr>
              <p:spPr>
                <a:xfrm>
                  <a:off x="9070753" y="3510555"/>
                  <a:ext cx="362227" cy="5676"/>
                </a:xfrm>
                <a:prstGeom prst="straightConnector1">
                  <a:avLst/>
                </a:prstGeom>
                <a:ln w="25400"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21419764-ABFA-4E83-9C87-6F557F93FE3B}"/>
                    </a:ext>
                  </a:extLst>
                </p:cNvPr>
                <p:cNvCxnSpPr/>
                <p:nvPr/>
              </p:nvCxnSpPr>
              <p:spPr>
                <a:xfrm>
                  <a:off x="9146791" y="3508612"/>
                  <a:ext cx="602536" cy="0"/>
                </a:xfrm>
                <a:prstGeom prst="straightConnector1">
                  <a:avLst/>
                </a:prstGeom>
                <a:ln w="25400"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/>
                <p:nvPr/>
              </p:nvSpPr>
              <p:spPr>
                <a:xfrm>
                  <a:off x="7130943" y="4128796"/>
                  <a:ext cx="1729058" cy="3539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7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7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=−1.5</m:t>
                        </m:r>
                        <m:r>
                          <m:rPr>
                            <m:sty m:val="p"/>
                          </m:rPr>
                          <a:rPr lang="en-US" sz="1700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sz="17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700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sz="1700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7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sz="17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0943" y="4128796"/>
                  <a:ext cx="1729058" cy="35394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D55FB69-D004-487A-B406-D1BD44081592}"/>
              </a:ext>
            </a:extLst>
          </p:cNvPr>
          <p:cNvGrpSpPr/>
          <p:nvPr/>
        </p:nvGrpSpPr>
        <p:grpSpPr>
          <a:xfrm>
            <a:off x="8789986" y="4175427"/>
            <a:ext cx="1404743" cy="429279"/>
            <a:chOff x="8759101" y="4266287"/>
            <a:chExt cx="1404743" cy="429279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7C082CB-90CD-4697-83B9-485584A16DD9}"/>
                </a:ext>
              </a:extLst>
            </p:cNvPr>
            <p:cNvCxnSpPr/>
            <p:nvPr/>
          </p:nvCxnSpPr>
          <p:spPr>
            <a:xfrm flipV="1">
              <a:off x="9284968" y="4694473"/>
              <a:ext cx="273578" cy="1093"/>
            </a:xfrm>
            <a:prstGeom prst="straightConnector1">
              <a:avLst/>
            </a:prstGeom>
            <a:ln w="25400">
              <a:solidFill>
                <a:schemeClr val="accent2">
                  <a:lumMod val="40000"/>
                  <a:lumOff val="6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/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GB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34805AA5-44B5-4B23-999C-75D5074F1D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397703" y="4554663"/>
            <a:ext cx="271145" cy="31242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AC7E757-0EAD-4C68-9969-51505C30554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407073" y="5653388"/>
            <a:ext cx="271145" cy="31242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2969734-4013-4ABB-8D22-6FF9E90002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397702" y="4068194"/>
            <a:ext cx="271145" cy="31242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0B289EC-D16B-4850-A3E2-C7E0D1468832}"/>
              </a:ext>
            </a:extLst>
          </p:cNvPr>
          <p:cNvGrpSpPr/>
          <p:nvPr/>
        </p:nvGrpSpPr>
        <p:grpSpPr>
          <a:xfrm>
            <a:off x="5973965" y="4715108"/>
            <a:ext cx="3713339" cy="706608"/>
            <a:chOff x="5973965" y="4715108"/>
            <a:chExt cx="3713339" cy="70660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D35D20C-2EAA-4ED3-BDA9-A45373C3D9D7}"/>
                </a:ext>
              </a:extLst>
            </p:cNvPr>
            <p:cNvGrpSpPr/>
            <p:nvPr/>
          </p:nvGrpSpPr>
          <p:grpSpPr>
            <a:xfrm>
              <a:off x="5973965" y="5212187"/>
              <a:ext cx="3713339" cy="209529"/>
              <a:chOff x="5973965" y="5212187"/>
              <a:chExt cx="3713339" cy="209529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916303D-B2A1-418B-87AC-5D1685CC223E}"/>
                  </a:ext>
                </a:extLst>
              </p:cNvPr>
              <p:cNvCxnSpPr/>
              <p:nvPr/>
            </p:nvCxnSpPr>
            <p:spPr>
              <a:xfrm flipV="1">
                <a:off x="5975943" y="5212187"/>
                <a:ext cx="3711361" cy="1"/>
              </a:xfrm>
              <a:prstGeom prst="straightConnector1">
                <a:avLst/>
              </a:prstGeom>
              <a:ln w="38100">
                <a:solidFill>
                  <a:srgbClr val="008EDC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05BF4FD-3B68-4619-B739-B136B83B2FA9}"/>
                  </a:ext>
                </a:extLst>
              </p:cNvPr>
              <p:cNvSpPr/>
              <p:nvPr/>
            </p:nvSpPr>
            <p:spPr>
              <a:xfrm>
                <a:off x="5973965" y="5243006"/>
                <a:ext cx="3681427" cy="178710"/>
              </a:xfrm>
              <a:prstGeom prst="rect">
                <a:avLst/>
              </a:prstGeom>
              <a:pattFill prst="wdUpDiag">
                <a:fgClr>
                  <a:srgbClr val="008EDC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DAA32B26-2733-4333-ADAF-96A7D5CCC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6060357" y="4715108"/>
              <a:ext cx="338385" cy="526926"/>
            </a:xfrm>
            <a:prstGeom prst="rect">
              <a:avLst/>
            </a:prstGeom>
          </p:spPr>
        </p:pic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0251E4C4-F49E-4DFF-BE27-B48A871BCE6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9252564" y="4714813"/>
            <a:ext cx="338385" cy="526926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0A3381-1F95-4D63-9B1C-453AE682F561}"/>
              </a:ext>
            </a:extLst>
          </p:cNvPr>
          <p:cNvGrpSpPr/>
          <p:nvPr/>
        </p:nvGrpSpPr>
        <p:grpSpPr>
          <a:xfrm>
            <a:off x="7217795" y="4242168"/>
            <a:ext cx="1404743" cy="979156"/>
            <a:chOff x="7217795" y="4242168"/>
            <a:chExt cx="1404743" cy="9791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152E4A0A-C3D1-49AA-AF8E-B83DD0DF48CC}"/>
                    </a:ext>
                  </a:extLst>
                </p:cNvPr>
                <p:cNvSpPr/>
                <p:nvPr/>
              </p:nvSpPr>
              <p:spPr>
                <a:xfrm>
                  <a:off x="7217795" y="4242168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152E4A0A-C3D1-49AA-AF8E-B83DD0DF48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7795" y="4242168"/>
                  <a:ext cx="1404743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719C1FCA-51EA-400E-B085-28DDF4BBB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7700647" y="4694398"/>
              <a:ext cx="338385" cy="526926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92935B-D911-4F88-BA37-C6C8E6D1498D}"/>
              </a:ext>
            </a:extLst>
          </p:cNvPr>
          <p:cNvGrpSpPr/>
          <p:nvPr/>
        </p:nvGrpSpPr>
        <p:grpSpPr>
          <a:xfrm>
            <a:off x="5973965" y="5130166"/>
            <a:ext cx="2062646" cy="369332"/>
            <a:chOff x="5973965" y="5130166"/>
            <a:chExt cx="2062646" cy="3693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4BC890C-2B5D-4372-AAA2-DC911A035FCF}"/>
                </a:ext>
              </a:extLst>
            </p:cNvPr>
            <p:cNvSpPr/>
            <p:nvPr/>
          </p:nvSpPr>
          <p:spPr>
            <a:xfrm>
              <a:off x="5973965" y="5231961"/>
              <a:ext cx="2058321" cy="266083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04E3F2EE-3135-4966-8EBE-0AA63C1C3BDD}"/>
                </a:ext>
              </a:extLst>
            </p:cNvPr>
            <p:cNvGrpSpPr/>
            <p:nvPr/>
          </p:nvGrpSpPr>
          <p:grpSpPr>
            <a:xfrm>
              <a:off x="6078574" y="5130166"/>
              <a:ext cx="1958037" cy="369332"/>
              <a:chOff x="8500259" y="5057194"/>
              <a:chExt cx="1958037" cy="369332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0D13BD4A-70FF-4530-AED3-E24A3C1D704D}"/>
                  </a:ext>
                </a:extLst>
              </p:cNvPr>
              <p:cNvGrpSpPr/>
              <p:nvPr/>
            </p:nvGrpSpPr>
            <p:grpSpPr>
              <a:xfrm>
                <a:off x="8500259" y="5288302"/>
                <a:ext cx="1958037" cy="1339"/>
                <a:chOff x="8023857" y="4717384"/>
                <a:chExt cx="1055927" cy="1339"/>
              </a:xfrm>
            </p:grpSpPr>
            <p:cxnSp>
              <p:nvCxnSpPr>
                <p:cNvPr id="78" name="Straight Arrow Connector 77">
                  <a:extLst>
                    <a:ext uri="{FF2B5EF4-FFF2-40B4-BE49-F238E27FC236}">
                      <a16:creationId xmlns:a16="http://schemas.microsoft.com/office/drawing/2014/main" id="{F07CA3DA-C1ED-4A06-B523-9CE9A8F62743}"/>
                    </a:ext>
                  </a:extLst>
                </p:cNvPr>
                <p:cNvCxnSpPr/>
                <p:nvPr/>
              </p:nvCxnSpPr>
              <p:spPr>
                <a:xfrm flipH="1">
                  <a:off x="8023857" y="4717384"/>
                  <a:ext cx="39449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id="{600849EA-2C36-4E86-923C-F0D20FCB9FAA}"/>
                    </a:ext>
                  </a:extLst>
                </p:cNvPr>
                <p:cNvCxnSpPr/>
                <p:nvPr/>
              </p:nvCxnSpPr>
              <p:spPr>
                <a:xfrm>
                  <a:off x="8685291" y="4718723"/>
                  <a:ext cx="39449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14904377-ABA8-40DB-A962-79ACDEC20647}"/>
                      </a:ext>
                    </a:extLst>
                  </p:cNvPr>
                  <p:cNvSpPr/>
                  <p:nvPr/>
                </p:nvSpPr>
                <p:spPr>
                  <a:xfrm>
                    <a:off x="9212234" y="5057194"/>
                    <a:ext cx="481637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oMath>
                      </m:oMathPara>
                    </a14:m>
                    <a:endParaRPr lang="en-GB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14904377-ABA8-40DB-A962-79ACDEC2064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12234" y="5057194"/>
                    <a:ext cx="481637" cy="3693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1" name="Text Placeholder 6">
            <a:extLst>
              <a:ext uri="{FF2B5EF4-FFF2-40B4-BE49-F238E27FC236}">
                <a16:creationId xmlns:a16="http://schemas.microsoft.com/office/drawing/2014/main" id="{CD30CB62-2BBF-413C-8055-122E5D57049D}"/>
              </a:ext>
            </a:extLst>
          </p:cNvPr>
          <p:cNvSpPr txBox="1">
            <a:spLocks/>
          </p:cNvSpPr>
          <p:nvPr/>
        </p:nvSpPr>
        <p:spPr>
          <a:xfrm>
            <a:off x="5354274" y="3630101"/>
            <a:ext cx="343571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2b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1366B88A-8E86-452A-8808-6B5CFDA2E4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397702" y="4068194"/>
            <a:ext cx="271145" cy="312420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E3E76140-944C-429D-B46B-8EA412FCAB36}"/>
              </a:ext>
            </a:extLst>
          </p:cNvPr>
          <p:cNvSpPr txBox="1"/>
          <p:nvPr/>
        </p:nvSpPr>
        <p:spPr>
          <a:xfrm>
            <a:off x="2123753" y="6228191"/>
            <a:ext cx="787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FIND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9B835C1-8F06-4B1C-8154-1AA1A018F131}"/>
              </a:ext>
            </a:extLst>
          </p:cNvPr>
          <p:cNvGrpSpPr/>
          <p:nvPr/>
        </p:nvGrpSpPr>
        <p:grpSpPr>
          <a:xfrm>
            <a:off x="2158487" y="3899233"/>
            <a:ext cx="696292" cy="2800660"/>
            <a:chOff x="2158487" y="3899233"/>
            <a:chExt cx="696292" cy="280066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984C62C-E589-4048-A7F0-99FD55A0F95D}"/>
                </a:ext>
              </a:extLst>
            </p:cNvPr>
            <p:cNvSpPr/>
            <p:nvPr/>
          </p:nvSpPr>
          <p:spPr>
            <a:xfrm>
              <a:off x="2246626" y="3899233"/>
              <a:ext cx="608153" cy="2800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FCC2CEE-B725-42F0-845E-1C4372527F2E}"/>
                </a:ext>
              </a:extLst>
            </p:cNvPr>
            <p:cNvSpPr/>
            <p:nvPr/>
          </p:nvSpPr>
          <p:spPr>
            <a:xfrm>
              <a:off x="2158487" y="6171297"/>
              <a:ext cx="608153" cy="334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B12026F-0677-4D14-C45A-A1F366DEAD7D}"/>
              </a:ext>
            </a:extLst>
          </p:cNvPr>
          <p:cNvGrpSpPr/>
          <p:nvPr/>
        </p:nvGrpSpPr>
        <p:grpSpPr>
          <a:xfrm>
            <a:off x="-29497" y="-17868"/>
            <a:ext cx="12177307" cy="3889971"/>
            <a:chOff x="-29497" y="-17868"/>
            <a:chExt cx="12177307" cy="388997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E03C309-294E-2F9B-A9F0-CBC3A1FDD52A}"/>
                </a:ext>
              </a:extLst>
            </p:cNvPr>
            <p:cNvGrpSpPr/>
            <p:nvPr/>
          </p:nvGrpSpPr>
          <p:grpSpPr>
            <a:xfrm>
              <a:off x="-29497" y="-17868"/>
              <a:ext cx="12177307" cy="2321317"/>
              <a:chOff x="-29497" y="-17868"/>
              <a:chExt cx="12177307" cy="2321317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5194869-A771-A9E5-BDA1-46B729287480}"/>
                  </a:ext>
                </a:extLst>
              </p:cNvPr>
              <p:cNvSpPr/>
              <p:nvPr/>
            </p:nvSpPr>
            <p:spPr>
              <a:xfrm>
                <a:off x="-29497" y="-17868"/>
                <a:ext cx="5111057" cy="2321317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8483188-1D06-CAFD-D598-B39B83BF660E}"/>
                  </a:ext>
                </a:extLst>
              </p:cNvPr>
              <p:cNvSpPr/>
              <p:nvPr/>
            </p:nvSpPr>
            <p:spPr>
              <a:xfrm>
                <a:off x="4909457" y="-17868"/>
                <a:ext cx="7238353" cy="118872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F53ADB0-BB43-287F-2B61-27C561CCBFCE}"/>
                </a:ext>
              </a:extLst>
            </p:cNvPr>
            <p:cNvSpPr/>
            <p:nvPr/>
          </p:nvSpPr>
          <p:spPr>
            <a:xfrm>
              <a:off x="60691" y="2211367"/>
              <a:ext cx="4772697" cy="120592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19CFC78-0EFB-73FA-02D2-CED0AC5718EB}"/>
                </a:ext>
              </a:extLst>
            </p:cNvPr>
            <p:cNvSpPr/>
            <p:nvPr/>
          </p:nvSpPr>
          <p:spPr>
            <a:xfrm>
              <a:off x="182535" y="3470944"/>
              <a:ext cx="2853681" cy="4011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7087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2"/>
    </mc:Choice>
    <mc:Fallback xmlns="">
      <p:transition spd="slow" advTm="1612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146481" y="882755"/>
            <a:ext cx="4502445" cy="1042492"/>
          </a:xfrm>
        </p:spPr>
        <p:txBody>
          <a:bodyPr>
            <a:normAutofit fontScale="90000"/>
          </a:bodyPr>
          <a:lstStyle/>
          <a:p>
            <a:r>
              <a:rPr lang="en-GB" sz="3500" dirty="0"/>
              <a:t>Constant Acceleration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CONSTANT ACCELERATION FORMULAE PART 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following letters are used for an object moving in a straight line with constant acceleration: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displacement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initial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acceleration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time taken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  <a:blipFill>
                <a:blip r:embed="rId6"/>
                <a:stretch>
                  <a:fillRect l="-1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6"/>
          <p:cNvSpPr>
            <a:spLocks noGrp="1"/>
          </p:cNvSpPr>
          <p:nvPr>
            <p:ph type="body" idx="13"/>
          </p:nvPr>
        </p:nvSpPr>
        <p:spPr>
          <a:xfrm>
            <a:off x="303783" y="2024174"/>
            <a:ext cx="4529605" cy="600075"/>
          </a:xfrm>
        </p:spPr>
        <p:txBody>
          <a:bodyPr>
            <a:normAutofit/>
          </a:bodyPr>
          <a:lstStyle/>
          <a:p>
            <a:r>
              <a:rPr lang="en-GB" sz="2400" dirty="0"/>
              <a:t>Standard Notation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idx="13"/>
          </p:nvPr>
        </p:nvSpPr>
        <p:spPr>
          <a:xfrm>
            <a:off x="5346416" y="1079635"/>
            <a:ext cx="5590525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7"/>
              <p:cNvSpPr txBox="1">
                <a:spLocks/>
              </p:cNvSpPr>
              <p:nvPr/>
            </p:nvSpPr>
            <p:spPr>
              <a:xfrm>
                <a:off x="5372541" y="1679710"/>
                <a:ext cx="6515676" cy="51782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 penguin is sliding across a frozen lake in a straight line.  His initial speed is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Friction causes him to decelerate at a constant rate of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m:rPr>
                        <m:sty m:val="p"/>
                      </m:rPr>
                      <a:rPr lang="en-US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From part 1a, distance penguin has moved before coming to rest is </a:t>
                </a:r>
                <a14:m>
                  <m:oMath xmlns:m="http://schemas.openxmlformats.org/officeDocument/2006/math">
                    <m:r>
                      <a:rPr lang="en-GB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m:rPr>
                        <m:sty m:val="p"/>
                      </m:rPr>
                      <a:rPr lang="en-GB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b="1" dirty="0">
                    <a:solidFill>
                      <a:srgbClr val="0000FF"/>
                    </a:solidFill>
                  </a:rPr>
                  <a:t>Find the time when he is at half the total distance.</a:t>
                </a:r>
                <a:br>
                  <a:rPr lang="en-GB" sz="2000" b="1" dirty="0">
                    <a:solidFill>
                      <a:srgbClr val="0000FF"/>
                    </a:solidFill>
                  </a:rPr>
                </a:br>
                <a:br>
                  <a:rPr lang="en-GB" sz="2000" b="1" dirty="0">
                    <a:solidFill>
                      <a:srgbClr val="0000FF"/>
                    </a:solidFill>
                  </a:rPr>
                </a:br>
                <a:br>
                  <a:rPr lang="en-GB" sz="2000" b="1" dirty="0">
                    <a:solidFill>
                      <a:srgbClr val="0000FF"/>
                    </a:solidFill>
                  </a:rPr>
                </a:br>
                <a:br>
                  <a:rPr lang="en-GB" sz="2000" b="1" dirty="0">
                    <a:solidFill>
                      <a:srgbClr val="0000FF"/>
                    </a:solidFill>
                  </a:rPr>
                </a:br>
                <a:endParaRPr lang="en-GB" sz="20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Input values in formula: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  <a:r>
                  <a:rPr lang="en-GB" sz="2000" b="1" dirty="0">
                    <a:solidFill>
                      <a:srgbClr val="0000FF"/>
                    </a:solidFill>
                  </a:rPr>
                  <a:t>Solve quadratic.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541" y="1679710"/>
                <a:ext cx="6515676" cy="5178290"/>
              </a:xfrm>
              <a:prstGeom prst="rect">
                <a:avLst/>
              </a:prstGeom>
              <a:blipFill>
                <a:blip r:embed="rId7"/>
                <a:stretch>
                  <a:fillRect l="-935" r="-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b="1" dirty="0">
                    <a:solidFill>
                      <a:srgbClr val="0000FF"/>
                    </a:solidFill>
                  </a:rPr>
                  <a:t>FORMULAE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  <a:endParaRPr lang="en-GB" sz="2000" b="1" i="1" dirty="0">
                  <a:solidFill>
                    <a:srgbClr val="8B8B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num>
                          <m:den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𝒂𝒔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  <a:endParaRPr lang="en-GB" sz="20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𝒖𝒕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𝒗𝒕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dirty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blipFill>
                <a:blip r:embed="rId8"/>
                <a:stretch>
                  <a:fillRect l="-119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7DEFB693-6DF7-4ACD-9A08-0B3C75D25DB6}"/>
              </a:ext>
            </a:extLst>
          </p:cNvPr>
          <p:cNvGrpSpPr/>
          <p:nvPr/>
        </p:nvGrpSpPr>
        <p:grpSpPr>
          <a:xfrm>
            <a:off x="5975944" y="5382379"/>
            <a:ext cx="3627758" cy="369332"/>
            <a:chOff x="7509634" y="5068971"/>
            <a:chExt cx="3627758" cy="36933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C41B83A-6D8B-41DD-BA2D-DA713C6177C8}"/>
                </a:ext>
              </a:extLst>
            </p:cNvPr>
            <p:cNvGrpSpPr/>
            <p:nvPr/>
          </p:nvGrpSpPr>
          <p:grpSpPr>
            <a:xfrm>
              <a:off x="7509634" y="5289641"/>
              <a:ext cx="3627758" cy="0"/>
              <a:chOff x="7489637" y="4718723"/>
              <a:chExt cx="1956372" cy="0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98972BE-3D9C-41E5-A722-47C12424FBF5}"/>
                  </a:ext>
                </a:extLst>
              </p:cNvPr>
              <p:cNvCxnSpPr/>
              <p:nvPr/>
            </p:nvCxnSpPr>
            <p:spPr>
              <a:xfrm flipH="1">
                <a:off x="7489637" y="4718723"/>
                <a:ext cx="827592" cy="0"/>
              </a:xfrm>
              <a:prstGeom prst="straightConnector1">
                <a:avLst/>
              </a:prstGeom>
              <a:ln>
                <a:solidFill>
                  <a:schemeClr val="accent2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F416F10A-02DE-4068-8B5A-2E29CEE7DC5C}"/>
                  </a:ext>
                </a:extLst>
              </p:cNvPr>
              <p:cNvCxnSpPr/>
              <p:nvPr/>
            </p:nvCxnSpPr>
            <p:spPr>
              <a:xfrm>
                <a:off x="8685291" y="4718723"/>
                <a:ext cx="760718" cy="0"/>
              </a:xfrm>
              <a:prstGeom prst="straightConnector1">
                <a:avLst/>
              </a:prstGeom>
              <a:ln>
                <a:solidFill>
                  <a:schemeClr val="accent2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/>
                <p:nvPr/>
              </p:nvSpPr>
              <p:spPr>
                <a:xfrm>
                  <a:off x="9086985" y="5068971"/>
                  <a:ext cx="48163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oMath>
                    </m:oMathPara>
                  </a14:m>
                  <a:endParaRPr lang="en-GB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6985" y="5068971"/>
                  <a:ext cx="481637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303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6D9A3BC-E506-4271-8F0B-433042E906E9}"/>
              </a:ext>
            </a:extLst>
          </p:cNvPr>
          <p:cNvGrpSpPr/>
          <p:nvPr/>
        </p:nvGrpSpPr>
        <p:grpSpPr>
          <a:xfrm>
            <a:off x="5512305" y="4247069"/>
            <a:ext cx="1404743" cy="377097"/>
            <a:chOff x="5495343" y="4309687"/>
            <a:chExt cx="1404743" cy="377097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ED36564-9368-47E7-9768-039B54957F2C}"/>
                </a:ext>
              </a:extLst>
            </p:cNvPr>
            <p:cNvCxnSpPr/>
            <p:nvPr/>
          </p:nvCxnSpPr>
          <p:spPr>
            <a:xfrm flipV="1">
              <a:off x="6030667" y="4685691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/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=6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1BE8600-0292-45C4-8C78-4B6849D81A63}"/>
              </a:ext>
            </a:extLst>
          </p:cNvPr>
          <p:cNvGrpSpPr/>
          <p:nvPr/>
        </p:nvGrpSpPr>
        <p:grpSpPr>
          <a:xfrm>
            <a:off x="6172842" y="4614377"/>
            <a:ext cx="1729058" cy="449415"/>
            <a:chOff x="7130943" y="4128796"/>
            <a:chExt cx="1729058" cy="44941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F1F902-387A-4923-B788-21A9E930E853}"/>
                </a:ext>
              </a:extLst>
            </p:cNvPr>
            <p:cNvGrpSpPr/>
            <p:nvPr/>
          </p:nvGrpSpPr>
          <p:grpSpPr>
            <a:xfrm>
              <a:off x="7479021" y="4570592"/>
              <a:ext cx="752848" cy="7619"/>
              <a:chOff x="8996479" y="3508612"/>
              <a:chExt cx="752848" cy="7619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0187A310-7A79-4351-BE16-BB56D07C8F05}"/>
                  </a:ext>
                </a:extLst>
              </p:cNvPr>
              <p:cNvCxnSpPr/>
              <p:nvPr/>
            </p:nvCxnSpPr>
            <p:spPr>
              <a:xfrm>
                <a:off x="8996479" y="3508612"/>
                <a:ext cx="482381" cy="0"/>
              </a:xfrm>
              <a:prstGeom prst="straightConnector1">
                <a:avLst/>
              </a:prstGeom>
              <a:ln w="25400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D6A934A8-E689-4A99-A4EE-6C77AB377F60}"/>
                  </a:ext>
                </a:extLst>
              </p:cNvPr>
              <p:cNvGrpSpPr/>
              <p:nvPr/>
            </p:nvGrpSpPr>
            <p:grpSpPr>
              <a:xfrm>
                <a:off x="9070753" y="3508612"/>
                <a:ext cx="678574" cy="7619"/>
                <a:chOff x="9070753" y="3508612"/>
                <a:chExt cx="678574" cy="7619"/>
              </a:xfrm>
            </p:grpSpPr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1B1CE360-C434-4906-B350-E8ED9CE6C595}"/>
                    </a:ext>
                  </a:extLst>
                </p:cNvPr>
                <p:cNvCxnSpPr/>
                <p:nvPr/>
              </p:nvCxnSpPr>
              <p:spPr>
                <a:xfrm>
                  <a:off x="9070753" y="3510555"/>
                  <a:ext cx="362227" cy="5676"/>
                </a:xfrm>
                <a:prstGeom prst="straightConnector1">
                  <a:avLst/>
                </a:prstGeom>
                <a:ln w="25400"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21419764-ABFA-4E83-9C87-6F557F93FE3B}"/>
                    </a:ext>
                  </a:extLst>
                </p:cNvPr>
                <p:cNvCxnSpPr/>
                <p:nvPr/>
              </p:nvCxnSpPr>
              <p:spPr>
                <a:xfrm>
                  <a:off x="9146791" y="3508612"/>
                  <a:ext cx="602536" cy="0"/>
                </a:xfrm>
                <a:prstGeom prst="straightConnector1">
                  <a:avLst/>
                </a:prstGeom>
                <a:ln w="25400"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/>
                <p:nvPr/>
              </p:nvSpPr>
              <p:spPr>
                <a:xfrm>
                  <a:off x="7130943" y="4128796"/>
                  <a:ext cx="1729058" cy="3539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7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7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=−1.5</m:t>
                        </m:r>
                        <m:r>
                          <m:rPr>
                            <m:sty m:val="p"/>
                          </m:rPr>
                          <a:rPr lang="en-US" sz="1700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sz="17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700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sz="1700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7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sz="17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0943" y="4128796"/>
                  <a:ext cx="1729058" cy="35394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D55FB69-D004-487A-B406-D1BD44081592}"/>
              </a:ext>
            </a:extLst>
          </p:cNvPr>
          <p:cNvGrpSpPr/>
          <p:nvPr/>
        </p:nvGrpSpPr>
        <p:grpSpPr>
          <a:xfrm>
            <a:off x="8789986" y="4175427"/>
            <a:ext cx="1404743" cy="429279"/>
            <a:chOff x="8759101" y="4266287"/>
            <a:chExt cx="1404743" cy="429279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7C082CB-90CD-4697-83B9-485584A16DD9}"/>
                </a:ext>
              </a:extLst>
            </p:cNvPr>
            <p:cNvCxnSpPr/>
            <p:nvPr/>
          </p:nvCxnSpPr>
          <p:spPr>
            <a:xfrm flipV="1">
              <a:off x="9284968" y="4694473"/>
              <a:ext cx="273578" cy="1093"/>
            </a:xfrm>
            <a:prstGeom prst="straightConnector1">
              <a:avLst/>
            </a:prstGeom>
            <a:ln w="25400">
              <a:solidFill>
                <a:schemeClr val="accent2">
                  <a:lumMod val="40000"/>
                  <a:lumOff val="6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/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GB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34805AA5-44B5-4B23-999C-75D5074F1D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397703" y="4554663"/>
            <a:ext cx="271145" cy="31242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AC7E757-0EAD-4C68-9969-51505C30554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407073" y="5653388"/>
            <a:ext cx="271145" cy="31242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2969734-4013-4ABB-8D22-6FF9E90002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397702" y="4068194"/>
            <a:ext cx="271145" cy="31242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0B289EC-D16B-4850-A3E2-C7E0D1468832}"/>
              </a:ext>
            </a:extLst>
          </p:cNvPr>
          <p:cNvGrpSpPr/>
          <p:nvPr/>
        </p:nvGrpSpPr>
        <p:grpSpPr>
          <a:xfrm>
            <a:off x="5973965" y="4715108"/>
            <a:ext cx="3713339" cy="706608"/>
            <a:chOff x="5973965" y="4715108"/>
            <a:chExt cx="3713339" cy="70660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D35D20C-2EAA-4ED3-BDA9-A45373C3D9D7}"/>
                </a:ext>
              </a:extLst>
            </p:cNvPr>
            <p:cNvGrpSpPr/>
            <p:nvPr/>
          </p:nvGrpSpPr>
          <p:grpSpPr>
            <a:xfrm>
              <a:off x="5973965" y="5212187"/>
              <a:ext cx="3713339" cy="209529"/>
              <a:chOff x="5973965" y="5212187"/>
              <a:chExt cx="3713339" cy="209529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916303D-B2A1-418B-87AC-5D1685CC223E}"/>
                  </a:ext>
                </a:extLst>
              </p:cNvPr>
              <p:cNvCxnSpPr/>
              <p:nvPr/>
            </p:nvCxnSpPr>
            <p:spPr>
              <a:xfrm flipV="1">
                <a:off x="5975943" y="5212187"/>
                <a:ext cx="3711361" cy="1"/>
              </a:xfrm>
              <a:prstGeom prst="straightConnector1">
                <a:avLst/>
              </a:prstGeom>
              <a:ln w="38100">
                <a:solidFill>
                  <a:srgbClr val="008EDC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05BF4FD-3B68-4619-B739-B136B83B2FA9}"/>
                  </a:ext>
                </a:extLst>
              </p:cNvPr>
              <p:cNvSpPr/>
              <p:nvPr/>
            </p:nvSpPr>
            <p:spPr>
              <a:xfrm>
                <a:off x="5973965" y="5243006"/>
                <a:ext cx="3681427" cy="178710"/>
              </a:xfrm>
              <a:prstGeom prst="rect">
                <a:avLst/>
              </a:prstGeom>
              <a:pattFill prst="wdUpDiag">
                <a:fgClr>
                  <a:srgbClr val="008EDC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DAA32B26-2733-4333-ADAF-96A7D5CCC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6060357" y="4715108"/>
              <a:ext cx="338385" cy="526926"/>
            </a:xfrm>
            <a:prstGeom prst="rect">
              <a:avLst/>
            </a:prstGeom>
          </p:spPr>
        </p:pic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0251E4C4-F49E-4DFF-BE27-B48A871BCE6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9252564" y="4714813"/>
            <a:ext cx="338385" cy="526926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0A3381-1F95-4D63-9B1C-453AE682F561}"/>
              </a:ext>
            </a:extLst>
          </p:cNvPr>
          <p:cNvGrpSpPr/>
          <p:nvPr/>
        </p:nvGrpSpPr>
        <p:grpSpPr>
          <a:xfrm>
            <a:off x="7217795" y="4242168"/>
            <a:ext cx="1404743" cy="979156"/>
            <a:chOff x="7217795" y="4242168"/>
            <a:chExt cx="1404743" cy="9791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152E4A0A-C3D1-49AA-AF8E-B83DD0DF48CC}"/>
                    </a:ext>
                  </a:extLst>
                </p:cNvPr>
                <p:cNvSpPr/>
                <p:nvPr/>
              </p:nvSpPr>
              <p:spPr>
                <a:xfrm>
                  <a:off x="7217795" y="4242168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152E4A0A-C3D1-49AA-AF8E-B83DD0DF48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7795" y="4242168"/>
                  <a:ext cx="1404743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719C1FCA-51EA-400E-B085-28DDF4BBB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7700647" y="4694398"/>
              <a:ext cx="338385" cy="526926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92935B-D911-4F88-BA37-C6C8E6D1498D}"/>
              </a:ext>
            </a:extLst>
          </p:cNvPr>
          <p:cNvGrpSpPr/>
          <p:nvPr/>
        </p:nvGrpSpPr>
        <p:grpSpPr>
          <a:xfrm>
            <a:off x="5973965" y="5130166"/>
            <a:ext cx="2062646" cy="369332"/>
            <a:chOff x="5973965" y="5130166"/>
            <a:chExt cx="2062646" cy="3693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4BC890C-2B5D-4372-AAA2-DC911A035FCF}"/>
                </a:ext>
              </a:extLst>
            </p:cNvPr>
            <p:cNvSpPr/>
            <p:nvPr/>
          </p:nvSpPr>
          <p:spPr>
            <a:xfrm>
              <a:off x="5973965" y="5231961"/>
              <a:ext cx="2058321" cy="266083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04E3F2EE-3135-4966-8EBE-0AA63C1C3BDD}"/>
                </a:ext>
              </a:extLst>
            </p:cNvPr>
            <p:cNvGrpSpPr/>
            <p:nvPr/>
          </p:nvGrpSpPr>
          <p:grpSpPr>
            <a:xfrm>
              <a:off x="6078574" y="5130166"/>
              <a:ext cx="1958037" cy="369332"/>
              <a:chOff x="8500259" y="5057194"/>
              <a:chExt cx="1958037" cy="369332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0D13BD4A-70FF-4530-AED3-E24A3C1D704D}"/>
                  </a:ext>
                </a:extLst>
              </p:cNvPr>
              <p:cNvGrpSpPr/>
              <p:nvPr/>
            </p:nvGrpSpPr>
            <p:grpSpPr>
              <a:xfrm>
                <a:off x="8500259" y="5288302"/>
                <a:ext cx="1958037" cy="1339"/>
                <a:chOff x="8023857" y="4717384"/>
                <a:chExt cx="1055927" cy="1339"/>
              </a:xfrm>
            </p:grpSpPr>
            <p:cxnSp>
              <p:nvCxnSpPr>
                <p:cNvPr id="78" name="Straight Arrow Connector 77">
                  <a:extLst>
                    <a:ext uri="{FF2B5EF4-FFF2-40B4-BE49-F238E27FC236}">
                      <a16:creationId xmlns:a16="http://schemas.microsoft.com/office/drawing/2014/main" id="{F07CA3DA-C1ED-4A06-B523-9CE9A8F62743}"/>
                    </a:ext>
                  </a:extLst>
                </p:cNvPr>
                <p:cNvCxnSpPr/>
                <p:nvPr/>
              </p:nvCxnSpPr>
              <p:spPr>
                <a:xfrm flipH="1">
                  <a:off x="8023857" y="4717384"/>
                  <a:ext cx="39449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id="{600849EA-2C36-4E86-923C-F0D20FCB9FAA}"/>
                    </a:ext>
                  </a:extLst>
                </p:cNvPr>
                <p:cNvCxnSpPr/>
                <p:nvPr/>
              </p:nvCxnSpPr>
              <p:spPr>
                <a:xfrm>
                  <a:off x="8685291" y="4718723"/>
                  <a:ext cx="39449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14904377-ABA8-40DB-A962-79ACDEC20647}"/>
                      </a:ext>
                    </a:extLst>
                  </p:cNvPr>
                  <p:cNvSpPr/>
                  <p:nvPr/>
                </p:nvSpPr>
                <p:spPr>
                  <a:xfrm>
                    <a:off x="9212234" y="5057194"/>
                    <a:ext cx="481637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oMath>
                      </m:oMathPara>
                    </a14:m>
                    <a:endParaRPr lang="en-GB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14904377-ABA8-40DB-A962-79ACDEC2064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12234" y="5057194"/>
                    <a:ext cx="481637" cy="3693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1" name="Text Placeholder 6">
            <a:extLst>
              <a:ext uri="{FF2B5EF4-FFF2-40B4-BE49-F238E27FC236}">
                <a16:creationId xmlns:a16="http://schemas.microsoft.com/office/drawing/2014/main" id="{CD30CB62-2BBF-413C-8055-122E5D57049D}"/>
              </a:ext>
            </a:extLst>
          </p:cNvPr>
          <p:cNvSpPr txBox="1">
            <a:spLocks/>
          </p:cNvSpPr>
          <p:nvPr/>
        </p:nvSpPr>
        <p:spPr>
          <a:xfrm>
            <a:off x="5354274" y="3630101"/>
            <a:ext cx="343571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2b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1366B88A-8E86-452A-8808-6B5CFDA2E4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397702" y="4068194"/>
            <a:ext cx="271145" cy="312420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E3E76140-944C-429D-B46B-8EA412FCAB36}"/>
              </a:ext>
            </a:extLst>
          </p:cNvPr>
          <p:cNvSpPr txBox="1"/>
          <p:nvPr/>
        </p:nvSpPr>
        <p:spPr>
          <a:xfrm>
            <a:off x="2123753" y="6228191"/>
            <a:ext cx="787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FIND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9C3D13D-4951-42AB-89F2-BDC06E6DBCDC}"/>
              </a:ext>
            </a:extLst>
          </p:cNvPr>
          <p:cNvGrpSpPr/>
          <p:nvPr/>
        </p:nvGrpSpPr>
        <p:grpSpPr>
          <a:xfrm>
            <a:off x="2158487" y="3899233"/>
            <a:ext cx="696292" cy="2800660"/>
            <a:chOff x="2158487" y="3899233"/>
            <a:chExt cx="696292" cy="280066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E74966C-0609-4739-B751-C839245210F1}"/>
                </a:ext>
              </a:extLst>
            </p:cNvPr>
            <p:cNvSpPr/>
            <p:nvPr/>
          </p:nvSpPr>
          <p:spPr>
            <a:xfrm>
              <a:off x="2246626" y="3899233"/>
              <a:ext cx="608153" cy="2800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DC1C14E-FD1D-413F-8EF7-90EB28970C2E}"/>
                </a:ext>
              </a:extLst>
            </p:cNvPr>
            <p:cNvSpPr/>
            <p:nvPr/>
          </p:nvSpPr>
          <p:spPr>
            <a:xfrm>
              <a:off x="2158487" y="6171297"/>
              <a:ext cx="608153" cy="334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CCFCC04-A443-1FD4-C262-0D7E446844F8}"/>
              </a:ext>
            </a:extLst>
          </p:cNvPr>
          <p:cNvGrpSpPr/>
          <p:nvPr/>
        </p:nvGrpSpPr>
        <p:grpSpPr>
          <a:xfrm>
            <a:off x="-29497" y="-17868"/>
            <a:ext cx="12177307" cy="3889971"/>
            <a:chOff x="-29497" y="-17868"/>
            <a:chExt cx="12177307" cy="388997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8298BA-131C-F148-D83D-3D7F6D7233E7}"/>
                </a:ext>
              </a:extLst>
            </p:cNvPr>
            <p:cNvGrpSpPr/>
            <p:nvPr/>
          </p:nvGrpSpPr>
          <p:grpSpPr>
            <a:xfrm>
              <a:off x="-29497" y="-17868"/>
              <a:ext cx="12177307" cy="2321317"/>
              <a:chOff x="-29497" y="-17868"/>
              <a:chExt cx="12177307" cy="2321317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F7744AB-DB67-2FB9-5C07-FCEBC55D7D1B}"/>
                  </a:ext>
                </a:extLst>
              </p:cNvPr>
              <p:cNvSpPr/>
              <p:nvPr/>
            </p:nvSpPr>
            <p:spPr>
              <a:xfrm>
                <a:off x="-29497" y="-17868"/>
                <a:ext cx="5111057" cy="2321317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2E06F75-5615-D192-2F3B-F639B0FB8E38}"/>
                  </a:ext>
                </a:extLst>
              </p:cNvPr>
              <p:cNvSpPr/>
              <p:nvPr/>
            </p:nvSpPr>
            <p:spPr>
              <a:xfrm>
                <a:off x="4909457" y="-17868"/>
                <a:ext cx="7238353" cy="118872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0585B1E-D892-D3F3-F626-3579494392CF}"/>
                </a:ext>
              </a:extLst>
            </p:cNvPr>
            <p:cNvSpPr/>
            <p:nvPr/>
          </p:nvSpPr>
          <p:spPr>
            <a:xfrm>
              <a:off x="60691" y="2211367"/>
              <a:ext cx="4772697" cy="120592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E841B30-ED84-8932-0E3E-E40E695BD50B}"/>
                </a:ext>
              </a:extLst>
            </p:cNvPr>
            <p:cNvSpPr/>
            <p:nvPr/>
          </p:nvSpPr>
          <p:spPr>
            <a:xfrm>
              <a:off x="182535" y="3470944"/>
              <a:ext cx="2853681" cy="4011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0398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23"/>
    </mc:Choice>
    <mc:Fallback xmlns="">
      <p:transition spd="slow" advTm="3423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146481" y="882755"/>
            <a:ext cx="4502445" cy="1042492"/>
          </a:xfrm>
        </p:spPr>
        <p:txBody>
          <a:bodyPr>
            <a:normAutofit fontScale="90000"/>
          </a:bodyPr>
          <a:lstStyle/>
          <a:p>
            <a:r>
              <a:rPr lang="en-GB" sz="3500" dirty="0"/>
              <a:t>Constant Acceleration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CONSTANT ACCELERATION FORMULAE PART 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following letters are used for an object moving in a straight line with constant acceleration: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displacement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initial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acceleration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time taken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  <a:blipFill>
                <a:blip r:embed="rId6"/>
                <a:stretch>
                  <a:fillRect l="-1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6"/>
          <p:cNvSpPr>
            <a:spLocks noGrp="1"/>
          </p:cNvSpPr>
          <p:nvPr>
            <p:ph type="body" idx="13"/>
          </p:nvPr>
        </p:nvSpPr>
        <p:spPr>
          <a:xfrm>
            <a:off x="303783" y="2024174"/>
            <a:ext cx="4529605" cy="600075"/>
          </a:xfrm>
        </p:spPr>
        <p:txBody>
          <a:bodyPr>
            <a:normAutofit/>
          </a:bodyPr>
          <a:lstStyle/>
          <a:p>
            <a:r>
              <a:rPr lang="en-GB" sz="2400" dirty="0"/>
              <a:t>Standard Notation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idx="13"/>
          </p:nvPr>
        </p:nvSpPr>
        <p:spPr>
          <a:xfrm>
            <a:off x="5346416" y="1079635"/>
            <a:ext cx="5590525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7"/>
              <p:cNvSpPr txBox="1">
                <a:spLocks/>
              </p:cNvSpPr>
              <p:nvPr/>
            </p:nvSpPr>
            <p:spPr>
              <a:xfrm>
                <a:off x="5372541" y="1679710"/>
                <a:ext cx="6515676" cy="51782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 penguin is sliding across a frozen lake in a straight line.  His initial speed is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Friction causes him to decelerate at a constant rate of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m:rPr>
                        <m:sty m:val="p"/>
                      </m:rPr>
                      <a:rPr lang="en-US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From part 1a, distance penguin has moved before coming to rest is </a:t>
                </a:r>
                <a14:m>
                  <m:oMath xmlns:m="http://schemas.openxmlformats.org/officeDocument/2006/math">
                    <m:r>
                      <a:rPr lang="en-GB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m:rPr>
                        <m:sty m:val="p"/>
                      </m:rPr>
                      <a:rPr lang="en-GB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b="1" dirty="0">
                    <a:solidFill>
                      <a:srgbClr val="0000FF"/>
                    </a:solidFill>
                  </a:rPr>
                  <a:t>Find the time when he is at half the total distance.</a:t>
                </a:r>
                <a:br>
                  <a:rPr lang="en-GB" sz="2000" b="1" dirty="0">
                    <a:solidFill>
                      <a:srgbClr val="0000FF"/>
                    </a:solidFill>
                  </a:rPr>
                </a:br>
                <a:br>
                  <a:rPr lang="en-GB" sz="2000" b="1" dirty="0">
                    <a:solidFill>
                      <a:srgbClr val="0000FF"/>
                    </a:solidFill>
                  </a:rPr>
                </a:br>
                <a:br>
                  <a:rPr lang="en-GB" sz="2000" b="1" dirty="0">
                    <a:solidFill>
                      <a:srgbClr val="0000FF"/>
                    </a:solidFill>
                  </a:rPr>
                </a:br>
                <a:br>
                  <a:rPr lang="en-GB" sz="2000" b="1" dirty="0">
                    <a:solidFill>
                      <a:srgbClr val="0000FF"/>
                    </a:solidFill>
                  </a:rPr>
                </a:br>
                <a:endParaRPr lang="en-GB" sz="20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Input values in formula: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</a:t>
                </a:r>
                <a:br>
                  <a:rPr lang="en-US" sz="2000" dirty="0">
                    <a:solidFill>
                      <a:srgbClr val="0000FF"/>
                    </a:solidFill>
                  </a:rPr>
                </a:br>
                <a:r>
                  <a:rPr lang="en-US" sz="2000" dirty="0">
                    <a:solidFill>
                      <a:srgbClr val="0000FF"/>
                    </a:solidFill>
                  </a:rPr>
                  <a:t>Rearranging gives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</a:t>
                </a: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541" y="1679710"/>
                <a:ext cx="6515676" cy="5178290"/>
              </a:xfrm>
              <a:prstGeom prst="rect">
                <a:avLst/>
              </a:prstGeom>
              <a:blipFill>
                <a:blip r:embed="rId7"/>
                <a:stretch>
                  <a:fillRect l="-935" r="-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b="1" dirty="0">
                    <a:solidFill>
                      <a:srgbClr val="0000FF"/>
                    </a:solidFill>
                  </a:rPr>
                  <a:t>FORMULAE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  <a:endParaRPr lang="en-GB" sz="2000" b="1" i="1" dirty="0">
                  <a:solidFill>
                    <a:srgbClr val="8B8B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num>
                          <m:den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𝒂𝒔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  <a:endParaRPr lang="en-GB" sz="20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𝒖𝒕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𝒗𝒕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dirty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blipFill>
                <a:blip r:embed="rId8"/>
                <a:stretch>
                  <a:fillRect l="-119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7DEFB693-6DF7-4ACD-9A08-0B3C75D25DB6}"/>
              </a:ext>
            </a:extLst>
          </p:cNvPr>
          <p:cNvGrpSpPr/>
          <p:nvPr/>
        </p:nvGrpSpPr>
        <p:grpSpPr>
          <a:xfrm>
            <a:off x="5975944" y="5382379"/>
            <a:ext cx="3627758" cy="369332"/>
            <a:chOff x="7509634" y="5068971"/>
            <a:chExt cx="3627758" cy="36933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C41B83A-6D8B-41DD-BA2D-DA713C6177C8}"/>
                </a:ext>
              </a:extLst>
            </p:cNvPr>
            <p:cNvGrpSpPr/>
            <p:nvPr/>
          </p:nvGrpSpPr>
          <p:grpSpPr>
            <a:xfrm>
              <a:off x="7509634" y="5289641"/>
              <a:ext cx="3627758" cy="0"/>
              <a:chOff x="7489637" y="4718723"/>
              <a:chExt cx="1956372" cy="0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98972BE-3D9C-41E5-A722-47C12424FBF5}"/>
                  </a:ext>
                </a:extLst>
              </p:cNvPr>
              <p:cNvCxnSpPr/>
              <p:nvPr/>
            </p:nvCxnSpPr>
            <p:spPr>
              <a:xfrm flipH="1">
                <a:off x="7489637" y="4718723"/>
                <a:ext cx="827592" cy="0"/>
              </a:xfrm>
              <a:prstGeom prst="straightConnector1">
                <a:avLst/>
              </a:prstGeom>
              <a:ln>
                <a:solidFill>
                  <a:schemeClr val="accent2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F416F10A-02DE-4068-8B5A-2E29CEE7DC5C}"/>
                  </a:ext>
                </a:extLst>
              </p:cNvPr>
              <p:cNvCxnSpPr/>
              <p:nvPr/>
            </p:nvCxnSpPr>
            <p:spPr>
              <a:xfrm>
                <a:off x="8685291" y="4718723"/>
                <a:ext cx="760718" cy="0"/>
              </a:xfrm>
              <a:prstGeom prst="straightConnector1">
                <a:avLst/>
              </a:prstGeom>
              <a:ln>
                <a:solidFill>
                  <a:schemeClr val="accent2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/>
                <p:nvPr/>
              </p:nvSpPr>
              <p:spPr>
                <a:xfrm>
                  <a:off x="9086985" y="5068971"/>
                  <a:ext cx="48163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oMath>
                    </m:oMathPara>
                  </a14:m>
                  <a:endParaRPr lang="en-GB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6985" y="5068971"/>
                  <a:ext cx="481637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303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6D9A3BC-E506-4271-8F0B-433042E906E9}"/>
              </a:ext>
            </a:extLst>
          </p:cNvPr>
          <p:cNvGrpSpPr/>
          <p:nvPr/>
        </p:nvGrpSpPr>
        <p:grpSpPr>
          <a:xfrm>
            <a:off x="5512305" y="4247069"/>
            <a:ext cx="1404743" cy="377097"/>
            <a:chOff x="5495343" y="4309687"/>
            <a:chExt cx="1404743" cy="377097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ED36564-9368-47E7-9768-039B54957F2C}"/>
                </a:ext>
              </a:extLst>
            </p:cNvPr>
            <p:cNvCxnSpPr/>
            <p:nvPr/>
          </p:nvCxnSpPr>
          <p:spPr>
            <a:xfrm flipV="1">
              <a:off x="6030667" y="4685691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/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=6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1BE8600-0292-45C4-8C78-4B6849D81A63}"/>
              </a:ext>
            </a:extLst>
          </p:cNvPr>
          <p:cNvGrpSpPr/>
          <p:nvPr/>
        </p:nvGrpSpPr>
        <p:grpSpPr>
          <a:xfrm>
            <a:off x="6172842" y="4614377"/>
            <a:ext cx="1729058" cy="449415"/>
            <a:chOff x="7130943" y="4128796"/>
            <a:chExt cx="1729058" cy="44941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F1F902-387A-4923-B788-21A9E930E853}"/>
                </a:ext>
              </a:extLst>
            </p:cNvPr>
            <p:cNvGrpSpPr/>
            <p:nvPr/>
          </p:nvGrpSpPr>
          <p:grpSpPr>
            <a:xfrm>
              <a:off x="7479021" y="4570592"/>
              <a:ext cx="752848" cy="7619"/>
              <a:chOff x="8996479" y="3508612"/>
              <a:chExt cx="752848" cy="7619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0187A310-7A79-4351-BE16-BB56D07C8F05}"/>
                  </a:ext>
                </a:extLst>
              </p:cNvPr>
              <p:cNvCxnSpPr/>
              <p:nvPr/>
            </p:nvCxnSpPr>
            <p:spPr>
              <a:xfrm>
                <a:off x="8996479" y="3508612"/>
                <a:ext cx="482381" cy="0"/>
              </a:xfrm>
              <a:prstGeom prst="straightConnector1">
                <a:avLst/>
              </a:prstGeom>
              <a:ln w="25400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D6A934A8-E689-4A99-A4EE-6C77AB377F60}"/>
                  </a:ext>
                </a:extLst>
              </p:cNvPr>
              <p:cNvGrpSpPr/>
              <p:nvPr/>
            </p:nvGrpSpPr>
            <p:grpSpPr>
              <a:xfrm>
                <a:off x="9070753" y="3508612"/>
                <a:ext cx="678574" cy="7619"/>
                <a:chOff x="9070753" y="3508612"/>
                <a:chExt cx="678574" cy="7619"/>
              </a:xfrm>
            </p:grpSpPr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1B1CE360-C434-4906-B350-E8ED9CE6C595}"/>
                    </a:ext>
                  </a:extLst>
                </p:cNvPr>
                <p:cNvCxnSpPr/>
                <p:nvPr/>
              </p:nvCxnSpPr>
              <p:spPr>
                <a:xfrm>
                  <a:off x="9070753" y="3510555"/>
                  <a:ext cx="362227" cy="5676"/>
                </a:xfrm>
                <a:prstGeom prst="straightConnector1">
                  <a:avLst/>
                </a:prstGeom>
                <a:ln w="25400"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21419764-ABFA-4E83-9C87-6F557F93FE3B}"/>
                    </a:ext>
                  </a:extLst>
                </p:cNvPr>
                <p:cNvCxnSpPr/>
                <p:nvPr/>
              </p:nvCxnSpPr>
              <p:spPr>
                <a:xfrm>
                  <a:off x="9146791" y="3508612"/>
                  <a:ext cx="602536" cy="0"/>
                </a:xfrm>
                <a:prstGeom prst="straightConnector1">
                  <a:avLst/>
                </a:prstGeom>
                <a:ln w="25400"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/>
                <p:nvPr/>
              </p:nvSpPr>
              <p:spPr>
                <a:xfrm>
                  <a:off x="7130943" y="4128796"/>
                  <a:ext cx="1729058" cy="3539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7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7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=−1.5</m:t>
                        </m:r>
                        <m:r>
                          <m:rPr>
                            <m:sty m:val="p"/>
                          </m:rPr>
                          <a:rPr lang="en-US" sz="1700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sz="17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700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sz="1700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7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sz="17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0943" y="4128796"/>
                  <a:ext cx="1729058" cy="35394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D55FB69-D004-487A-B406-D1BD44081592}"/>
              </a:ext>
            </a:extLst>
          </p:cNvPr>
          <p:cNvGrpSpPr/>
          <p:nvPr/>
        </p:nvGrpSpPr>
        <p:grpSpPr>
          <a:xfrm>
            <a:off x="8789986" y="4175427"/>
            <a:ext cx="1404743" cy="429279"/>
            <a:chOff x="8759101" y="4266287"/>
            <a:chExt cx="1404743" cy="429279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7C082CB-90CD-4697-83B9-485584A16DD9}"/>
                </a:ext>
              </a:extLst>
            </p:cNvPr>
            <p:cNvCxnSpPr/>
            <p:nvPr/>
          </p:nvCxnSpPr>
          <p:spPr>
            <a:xfrm flipV="1">
              <a:off x="9284968" y="4694473"/>
              <a:ext cx="273578" cy="1093"/>
            </a:xfrm>
            <a:prstGeom prst="straightConnector1">
              <a:avLst/>
            </a:prstGeom>
            <a:ln w="25400">
              <a:solidFill>
                <a:schemeClr val="accent2">
                  <a:lumMod val="40000"/>
                  <a:lumOff val="6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/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GB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34805AA5-44B5-4B23-999C-75D5074F1D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397703" y="4554663"/>
            <a:ext cx="271145" cy="31242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AC7E757-0EAD-4C68-9969-51505C30554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407073" y="5653388"/>
            <a:ext cx="271145" cy="31242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2969734-4013-4ABB-8D22-6FF9E90002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397702" y="4068194"/>
            <a:ext cx="271145" cy="31242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0B289EC-D16B-4850-A3E2-C7E0D1468832}"/>
              </a:ext>
            </a:extLst>
          </p:cNvPr>
          <p:cNvGrpSpPr/>
          <p:nvPr/>
        </p:nvGrpSpPr>
        <p:grpSpPr>
          <a:xfrm>
            <a:off x="5973965" y="4715108"/>
            <a:ext cx="3713339" cy="706608"/>
            <a:chOff x="5973965" y="4715108"/>
            <a:chExt cx="3713339" cy="70660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D35D20C-2EAA-4ED3-BDA9-A45373C3D9D7}"/>
                </a:ext>
              </a:extLst>
            </p:cNvPr>
            <p:cNvGrpSpPr/>
            <p:nvPr/>
          </p:nvGrpSpPr>
          <p:grpSpPr>
            <a:xfrm>
              <a:off x="5973965" y="5212187"/>
              <a:ext cx="3713339" cy="209529"/>
              <a:chOff x="5973965" y="5212187"/>
              <a:chExt cx="3713339" cy="209529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916303D-B2A1-418B-87AC-5D1685CC223E}"/>
                  </a:ext>
                </a:extLst>
              </p:cNvPr>
              <p:cNvCxnSpPr/>
              <p:nvPr/>
            </p:nvCxnSpPr>
            <p:spPr>
              <a:xfrm flipV="1">
                <a:off x="5975943" y="5212187"/>
                <a:ext cx="3711361" cy="1"/>
              </a:xfrm>
              <a:prstGeom prst="straightConnector1">
                <a:avLst/>
              </a:prstGeom>
              <a:ln w="38100">
                <a:solidFill>
                  <a:srgbClr val="008EDC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05BF4FD-3B68-4619-B739-B136B83B2FA9}"/>
                  </a:ext>
                </a:extLst>
              </p:cNvPr>
              <p:cNvSpPr/>
              <p:nvPr/>
            </p:nvSpPr>
            <p:spPr>
              <a:xfrm>
                <a:off x="5973965" y="5243006"/>
                <a:ext cx="3681427" cy="178710"/>
              </a:xfrm>
              <a:prstGeom prst="rect">
                <a:avLst/>
              </a:prstGeom>
              <a:pattFill prst="wdUpDiag">
                <a:fgClr>
                  <a:srgbClr val="008EDC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DAA32B26-2733-4333-ADAF-96A7D5CCC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6060357" y="4715108"/>
              <a:ext cx="338385" cy="526926"/>
            </a:xfrm>
            <a:prstGeom prst="rect">
              <a:avLst/>
            </a:prstGeom>
          </p:spPr>
        </p:pic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0251E4C4-F49E-4DFF-BE27-B48A871BCE6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9252564" y="4714813"/>
            <a:ext cx="338385" cy="526926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0A3381-1F95-4D63-9B1C-453AE682F561}"/>
              </a:ext>
            </a:extLst>
          </p:cNvPr>
          <p:cNvGrpSpPr/>
          <p:nvPr/>
        </p:nvGrpSpPr>
        <p:grpSpPr>
          <a:xfrm>
            <a:off x="7217795" y="4242168"/>
            <a:ext cx="1404743" cy="979156"/>
            <a:chOff x="7217795" y="4242168"/>
            <a:chExt cx="1404743" cy="9791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152E4A0A-C3D1-49AA-AF8E-B83DD0DF48CC}"/>
                    </a:ext>
                  </a:extLst>
                </p:cNvPr>
                <p:cNvSpPr/>
                <p:nvPr/>
              </p:nvSpPr>
              <p:spPr>
                <a:xfrm>
                  <a:off x="7217795" y="4242168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152E4A0A-C3D1-49AA-AF8E-B83DD0DF48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7795" y="4242168"/>
                  <a:ext cx="1404743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719C1FCA-51EA-400E-B085-28DDF4BBB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7700647" y="4694398"/>
              <a:ext cx="338385" cy="526926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92935B-D911-4F88-BA37-C6C8E6D1498D}"/>
              </a:ext>
            </a:extLst>
          </p:cNvPr>
          <p:cNvGrpSpPr/>
          <p:nvPr/>
        </p:nvGrpSpPr>
        <p:grpSpPr>
          <a:xfrm>
            <a:off x="5973965" y="5130166"/>
            <a:ext cx="2062646" cy="369332"/>
            <a:chOff x="5973965" y="5130166"/>
            <a:chExt cx="2062646" cy="3693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4BC890C-2B5D-4372-AAA2-DC911A035FCF}"/>
                </a:ext>
              </a:extLst>
            </p:cNvPr>
            <p:cNvSpPr/>
            <p:nvPr/>
          </p:nvSpPr>
          <p:spPr>
            <a:xfrm>
              <a:off x="5973965" y="5231961"/>
              <a:ext cx="2058321" cy="266083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04E3F2EE-3135-4966-8EBE-0AA63C1C3BDD}"/>
                </a:ext>
              </a:extLst>
            </p:cNvPr>
            <p:cNvGrpSpPr/>
            <p:nvPr/>
          </p:nvGrpSpPr>
          <p:grpSpPr>
            <a:xfrm>
              <a:off x="6078574" y="5130166"/>
              <a:ext cx="1958037" cy="369332"/>
              <a:chOff x="8500259" y="5057194"/>
              <a:chExt cx="1958037" cy="369332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0D13BD4A-70FF-4530-AED3-E24A3C1D704D}"/>
                  </a:ext>
                </a:extLst>
              </p:cNvPr>
              <p:cNvGrpSpPr/>
              <p:nvPr/>
            </p:nvGrpSpPr>
            <p:grpSpPr>
              <a:xfrm>
                <a:off x="8500259" y="5288302"/>
                <a:ext cx="1958037" cy="1339"/>
                <a:chOff x="8023857" y="4717384"/>
                <a:chExt cx="1055927" cy="1339"/>
              </a:xfrm>
            </p:grpSpPr>
            <p:cxnSp>
              <p:nvCxnSpPr>
                <p:cNvPr id="78" name="Straight Arrow Connector 77">
                  <a:extLst>
                    <a:ext uri="{FF2B5EF4-FFF2-40B4-BE49-F238E27FC236}">
                      <a16:creationId xmlns:a16="http://schemas.microsoft.com/office/drawing/2014/main" id="{F07CA3DA-C1ED-4A06-B523-9CE9A8F62743}"/>
                    </a:ext>
                  </a:extLst>
                </p:cNvPr>
                <p:cNvCxnSpPr/>
                <p:nvPr/>
              </p:nvCxnSpPr>
              <p:spPr>
                <a:xfrm flipH="1">
                  <a:off x="8023857" y="4717384"/>
                  <a:ext cx="39449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id="{600849EA-2C36-4E86-923C-F0D20FCB9FAA}"/>
                    </a:ext>
                  </a:extLst>
                </p:cNvPr>
                <p:cNvCxnSpPr/>
                <p:nvPr/>
              </p:nvCxnSpPr>
              <p:spPr>
                <a:xfrm>
                  <a:off x="8685291" y="4718723"/>
                  <a:ext cx="39449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14904377-ABA8-40DB-A962-79ACDEC20647}"/>
                      </a:ext>
                    </a:extLst>
                  </p:cNvPr>
                  <p:cNvSpPr/>
                  <p:nvPr/>
                </p:nvSpPr>
                <p:spPr>
                  <a:xfrm>
                    <a:off x="9212234" y="5057194"/>
                    <a:ext cx="481637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oMath>
                      </m:oMathPara>
                    </a14:m>
                    <a:endParaRPr lang="en-GB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14904377-ABA8-40DB-A962-79ACDEC2064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12234" y="5057194"/>
                    <a:ext cx="481637" cy="3693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1" name="Text Placeholder 6">
            <a:extLst>
              <a:ext uri="{FF2B5EF4-FFF2-40B4-BE49-F238E27FC236}">
                <a16:creationId xmlns:a16="http://schemas.microsoft.com/office/drawing/2014/main" id="{CD30CB62-2BBF-413C-8055-122E5D57049D}"/>
              </a:ext>
            </a:extLst>
          </p:cNvPr>
          <p:cNvSpPr txBox="1">
            <a:spLocks/>
          </p:cNvSpPr>
          <p:nvPr/>
        </p:nvSpPr>
        <p:spPr>
          <a:xfrm>
            <a:off x="5354274" y="3630101"/>
            <a:ext cx="343571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2b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1366B88A-8E86-452A-8808-6B5CFDA2E4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397702" y="4068194"/>
            <a:ext cx="271145" cy="312420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E3E76140-944C-429D-B46B-8EA412FCAB36}"/>
              </a:ext>
            </a:extLst>
          </p:cNvPr>
          <p:cNvSpPr txBox="1"/>
          <p:nvPr/>
        </p:nvSpPr>
        <p:spPr>
          <a:xfrm>
            <a:off x="2123753" y="6228191"/>
            <a:ext cx="787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FIND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71681C5-2698-4FE4-B48F-9550DC9EA951}"/>
              </a:ext>
            </a:extLst>
          </p:cNvPr>
          <p:cNvGrpSpPr/>
          <p:nvPr/>
        </p:nvGrpSpPr>
        <p:grpSpPr>
          <a:xfrm>
            <a:off x="2158487" y="3899233"/>
            <a:ext cx="696292" cy="2800660"/>
            <a:chOff x="2158487" y="3899233"/>
            <a:chExt cx="696292" cy="280066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BF9907A-4948-4E7D-8BF2-31C5E1CE73AB}"/>
                </a:ext>
              </a:extLst>
            </p:cNvPr>
            <p:cNvSpPr/>
            <p:nvPr/>
          </p:nvSpPr>
          <p:spPr>
            <a:xfrm>
              <a:off x="2246626" y="3899233"/>
              <a:ext cx="608153" cy="2800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05803C5-9C89-4B4B-845E-0E1EF702536E}"/>
                </a:ext>
              </a:extLst>
            </p:cNvPr>
            <p:cNvSpPr/>
            <p:nvPr/>
          </p:nvSpPr>
          <p:spPr>
            <a:xfrm>
              <a:off x="2158487" y="6171297"/>
              <a:ext cx="608153" cy="334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FA889EF-BD42-7A1A-9C04-FF3A651F64A5}"/>
              </a:ext>
            </a:extLst>
          </p:cNvPr>
          <p:cNvGrpSpPr/>
          <p:nvPr/>
        </p:nvGrpSpPr>
        <p:grpSpPr>
          <a:xfrm>
            <a:off x="-29497" y="-17868"/>
            <a:ext cx="12177307" cy="3889971"/>
            <a:chOff x="-29497" y="-17868"/>
            <a:chExt cx="12177307" cy="388997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E824B14-DE26-DACB-A057-33DECF9D6B4F}"/>
                </a:ext>
              </a:extLst>
            </p:cNvPr>
            <p:cNvGrpSpPr/>
            <p:nvPr/>
          </p:nvGrpSpPr>
          <p:grpSpPr>
            <a:xfrm>
              <a:off x="-29497" y="-17868"/>
              <a:ext cx="12177307" cy="2321317"/>
              <a:chOff x="-29497" y="-17868"/>
              <a:chExt cx="12177307" cy="2321317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B880D8F-3F89-B02A-E341-815EFB918F43}"/>
                  </a:ext>
                </a:extLst>
              </p:cNvPr>
              <p:cNvSpPr/>
              <p:nvPr/>
            </p:nvSpPr>
            <p:spPr>
              <a:xfrm>
                <a:off x="-29497" y="-17868"/>
                <a:ext cx="5111057" cy="2321317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19A8761-CD61-E6FD-C5F5-9EBB97DCBF5E}"/>
                  </a:ext>
                </a:extLst>
              </p:cNvPr>
              <p:cNvSpPr/>
              <p:nvPr/>
            </p:nvSpPr>
            <p:spPr>
              <a:xfrm>
                <a:off x="4909457" y="-17868"/>
                <a:ext cx="7238353" cy="118872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F7974EF-DADC-CA27-E196-D54B96A27D17}"/>
                </a:ext>
              </a:extLst>
            </p:cNvPr>
            <p:cNvSpPr/>
            <p:nvPr/>
          </p:nvSpPr>
          <p:spPr>
            <a:xfrm>
              <a:off x="60691" y="2211367"/>
              <a:ext cx="4772697" cy="120592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BB0362D-BB16-33CA-47DC-39CE6099E723}"/>
                </a:ext>
              </a:extLst>
            </p:cNvPr>
            <p:cNvSpPr/>
            <p:nvPr/>
          </p:nvSpPr>
          <p:spPr>
            <a:xfrm>
              <a:off x="182535" y="3470944"/>
              <a:ext cx="2853681" cy="4011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158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0"/>
    </mc:Choice>
    <mc:Fallback xmlns="">
      <p:transition spd="slow" advTm="405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146481" y="882755"/>
            <a:ext cx="4502445" cy="1042492"/>
          </a:xfrm>
        </p:spPr>
        <p:txBody>
          <a:bodyPr>
            <a:normAutofit fontScale="90000"/>
          </a:bodyPr>
          <a:lstStyle/>
          <a:p>
            <a:r>
              <a:rPr lang="en-GB" sz="3500" dirty="0"/>
              <a:t>Constant Acceleration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CONSTANT ACCELERATION FORMULAE PART 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following letters are used for an object moving in a straight line with constant acceleration: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displacement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initial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acceleration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time taken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  <a:blipFill>
                <a:blip r:embed="rId6"/>
                <a:stretch>
                  <a:fillRect l="-1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6"/>
          <p:cNvSpPr>
            <a:spLocks noGrp="1"/>
          </p:cNvSpPr>
          <p:nvPr>
            <p:ph type="body" idx="13"/>
          </p:nvPr>
        </p:nvSpPr>
        <p:spPr>
          <a:xfrm>
            <a:off x="303783" y="2024174"/>
            <a:ext cx="4529605" cy="600075"/>
          </a:xfrm>
        </p:spPr>
        <p:txBody>
          <a:bodyPr>
            <a:normAutofit/>
          </a:bodyPr>
          <a:lstStyle/>
          <a:p>
            <a:r>
              <a:rPr lang="en-GB" sz="2400" dirty="0"/>
              <a:t>Standard Notation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idx="13"/>
          </p:nvPr>
        </p:nvSpPr>
        <p:spPr>
          <a:xfrm>
            <a:off x="5346416" y="1079635"/>
            <a:ext cx="5590525" cy="600075"/>
          </a:xfrm>
        </p:spPr>
        <p:txBody>
          <a:bodyPr>
            <a:normAutofit/>
          </a:bodyPr>
          <a:lstStyle/>
          <a:p>
            <a:r>
              <a:rPr lang="en-GB" sz="2400" dirty="0"/>
              <a:t>Deriving Formulas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6553795" y="3032711"/>
            <a:ext cx="3711361" cy="602408"/>
            <a:chOff x="7509633" y="4507673"/>
            <a:chExt cx="3711361" cy="602408"/>
          </a:xfrm>
        </p:grpSpPr>
        <p:grpSp>
          <p:nvGrpSpPr>
            <p:cNvPr id="29" name="Group 28"/>
            <p:cNvGrpSpPr/>
            <p:nvPr/>
          </p:nvGrpSpPr>
          <p:grpSpPr>
            <a:xfrm>
              <a:off x="7509633" y="4898779"/>
              <a:ext cx="3711361" cy="211302"/>
              <a:chOff x="7517506" y="4930872"/>
              <a:chExt cx="1952121" cy="214870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 flipV="1">
                <a:off x="7517506" y="4930872"/>
                <a:ext cx="1952121" cy="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ctangle 31"/>
              <p:cNvSpPr/>
              <p:nvPr/>
            </p:nvSpPr>
            <p:spPr>
              <a:xfrm>
                <a:off x="7517506" y="4964014"/>
                <a:ext cx="1936376" cy="181728"/>
              </a:xfrm>
              <a:prstGeom prst="rect">
                <a:avLst/>
              </a:prstGeom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8" name="Oval 37"/>
            <p:cNvSpPr/>
            <p:nvPr/>
          </p:nvSpPr>
          <p:spPr>
            <a:xfrm>
              <a:off x="7509633" y="4507673"/>
              <a:ext cx="363892" cy="387303"/>
            </a:xfrm>
            <a:prstGeom prst="ellipse">
              <a:avLst/>
            </a:prstGeom>
            <a:solidFill>
              <a:srgbClr val="008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5" name="Oval 44"/>
          <p:cNvSpPr/>
          <p:nvPr/>
        </p:nvSpPr>
        <p:spPr>
          <a:xfrm>
            <a:off x="9817663" y="3029984"/>
            <a:ext cx="363892" cy="387303"/>
          </a:xfrm>
          <a:prstGeom prst="ellipse">
            <a:avLst/>
          </a:prstGeom>
          <a:solidFill>
            <a:srgbClr val="008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4" name="Group 63"/>
          <p:cNvGrpSpPr/>
          <p:nvPr/>
        </p:nvGrpSpPr>
        <p:grpSpPr>
          <a:xfrm>
            <a:off x="6013631" y="2139711"/>
            <a:ext cx="1492460" cy="758703"/>
            <a:chOff x="6955081" y="3510151"/>
            <a:chExt cx="1492460" cy="758703"/>
          </a:xfrm>
        </p:grpSpPr>
        <p:cxnSp>
          <p:nvCxnSpPr>
            <p:cNvPr id="34" name="Straight Arrow Connector 33"/>
            <p:cNvCxnSpPr/>
            <p:nvPr/>
          </p:nvCxnSpPr>
          <p:spPr>
            <a:xfrm flipV="1">
              <a:off x="7549969" y="4267761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/>
                <p:cNvSpPr/>
                <p:nvPr/>
              </p:nvSpPr>
              <p:spPr>
                <a:xfrm>
                  <a:off x="7436001" y="3772718"/>
                  <a:ext cx="481637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oMath>
                    </m:oMathPara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56" name="Rectangle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6001" y="3772718"/>
                  <a:ext cx="481637" cy="43088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 58"/>
            <p:cNvSpPr/>
            <p:nvPr/>
          </p:nvSpPr>
          <p:spPr>
            <a:xfrm>
              <a:off x="6955081" y="3510151"/>
              <a:ext cx="14924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</a:rPr>
                <a:t>Initial velocity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9246222" y="1785571"/>
            <a:ext cx="1690719" cy="1121625"/>
            <a:chOff x="10202060" y="3158545"/>
            <a:chExt cx="1690719" cy="1121625"/>
          </a:xfrm>
        </p:grpSpPr>
        <p:cxnSp>
          <p:nvCxnSpPr>
            <p:cNvPr id="53" name="Straight Arrow Connector 52"/>
            <p:cNvCxnSpPr/>
            <p:nvPr/>
          </p:nvCxnSpPr>
          <p:spPr>
            <a:xfrm flipV="1">
              <a:off x="10818658" y="4279077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/>
                <p:cNvSpPr/>
                <p:nvPr/>
              </p:nvSpPr>
              <p:spPr>
                <a:xfrm>
                  <a:off x="10696122" y="3757619"/>
                  <a:ext cx="481637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57" name="Rectangle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96122" y="3757619"/>
                  <a:ext cx="481637" cy="43088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10202060" y="3158545"/>
                  <a:ext cx="1690719" cy="7000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GB" dirty="0">
                      <a:solidFill>
                        <a:srgbClr val="000000"/>
                      </a:solidFill>
                    </a:rPr>
                    <a:t>Final velocity</a:t>
                  </a:r>
                  <a:br>
                    <a:rPr lang="en-GB" dirty="0">
                      <a:solidFill>
                        <a:srgbClr val="000000"/>
                      </a:solidFill>
                    </a:rPr>
                  </a:br>
                  <a:r>
                    <a:rPr lang="en-GB" dirty="0">
                      <a:solidFill>
                        <a:srgbClr val="000000"/>
                      </a:solidFill>
                    </a:rPr>
                    <a:t>after </a:t>
                  </a:r>
                  <a14:m>
                    <m:oMath xmlns:m="http://schemas.openxmlformats.org/officeDocument/2006/math">
                      <m:r>
                        <a:rPr lang="en-GB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a14:m>
                  <a:r>
                    <a:rPr lang="en-GB" dirty="0">
                      <a:solidFill>
                        <a:srgbClr val="000000"/>
                      </a:solidFill>
                    </a:rPr>
                    <a:t> seconds</a:t>
                  </a: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02060" y="3158545"/>
                  <a:ext cx="1690719" cy="700063"/>
                </a:xfrm>
                <a:prstGeom prst="rect">
                  <a:avLst/>
                </a:prstGeom>
                <a:blipFill>
                  <a:blip r:embed="rId9"/>
                  <a:stretch>
                    <a:fillRect l="-3249" t="-5217" r="-2888" b="-1217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/>
          <p:cNvGrpSpPr/>
          <p:nvPr/>
        </p:nvGrpSpPr>
        <p:grpSpPr>
          <a:xfrm>
            <a:off x="7818200" y="1820846"/>
            <a:ext cx="1380506" cy="968995"/>
            <a:chOff x="8774038" y="3295808"/>
            <a:chExt cx="1380506" cy="968995"/>
          </a:xfrm>
        </p:grpSpPr>
        <p:grpSp>
          <p:nvGrpSpPr>
            <p:cNvPr id="7" name="Group 6"/>
            <p:cNvGrpSpPr/>
            <p:nvPr/>
          </p:nvGrpSpPr>
          <p:grpSpPr>
            <a:xfrm>
              <a:off x="9012711" y="4257184"/>
              <a:ext cx="752848" cy="7619"/>
              <a:chOff x="8996479" y="3508612"/>
              <a:chExt cx="752848" cy="7619"/>
            </a:xfrm>
          </p:grpSpPr>
          <p:cxnSp>
            <p:nvCxnSpPr>
              <p:cNvPr id="39" name="Straight Arrow Connector 38"/>
              <p:cNvCxnSpPr/>
              <p:nvPr/>
            </p:nvCxnSpPr>
            <p:spPr>
              <a:xfrm>
                <a:off x="8996479" y="3508612"/>
                <a:ext cx="482381" cy="0"/>
              </a:xfrm>
              <a:prstGeom prst="straightConnector1">
                <a:avLst/>
              </a:prstGeom>
              <a:ln w="25400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 4"/>
              <p:cNvGrpSpPr/>
              <p:nvPr/>
            </p:nvGrpSpPr>
            <p:grpSpPr>
              <a:xfrm>
                <a:off x="9070753" y="3508612"/>
                <a:ext cx="678574" cy="7619"/>
                <a:chOff x="9070753" y="3508612"/>
                <a:chExt cx="678574" cy="7619"/>
              </a:xfrm>
            </p:grpSpPr>
            <p:cxnSp>
              <p:nvCxnSpPr>
                <p:cNvPr id="40" name="Straight Arrow Connector 39"/>
                <p:cNvCxnSpPr/>
                <p:nvPr/>
              </p:nvCxnSpPr>
              <p:spPr>
                <a:xfrm>
                  <a:off x="9070753" y="3510555"/>
                  <a:ext cx="362227" cy="5676"/>
                </a:xfrm>
                <a:prstGeom prst="straightConnector1">
                  <a:avLst/>
                </a:prstGeom>
                <a:ln w="25400"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/>
                <p:cNvCxnSpPr/>
                <p:nvPr/>
              </p:nvCxnSpPr>
              <p:spPr>
                <a:xfrm>
                  <a:off x="9146791" y="3508612"/>
                  <a:ext cx="602536" cy="0"/>
                </a:xfrm>
                <a:prstGeom prst="straightConnector1">
                  <a:avLst/>
                </a:prstGeom>
                <a:ln w="25400"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/>
                <p:cNvSpPr/>
                <p:nvPr/>
              </p:nvSpPr>
              <p:spPr>
                <a:xfrm>
                  <a:off x="9144697" y="3779857"/>
                  <a:ext cx="481637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58" name="Rectangle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697" y="3779857"/>
                  <a:ext cx="481637" cy="43088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Rectangle 60"/>
            <p:cNvSpPr/>
            <p:nvPr/>
          </p:nvSpPr>
          <p:spPr>
            <a:xfrm>
              <a:off x="8774038" y="3295808"/>
              <a:ext cx="138050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</a:rPr>
                <a:t>Constant </a:t>
              </a:r>
              <a:br>
                <a:rPr lang="en-GB" dirty="0">
                  <a:solidFill>
                    <a:srgbClr val="000000"/>
                  </a:solidFill>
                </a:rPr>
              </a:br>
              <a:r>
                <a:rPr lang="en-GB" dirty="0">
                  <a:solidFill>
                    <a:srgbClr val="000000"/>
                  </a:solidFill>
                </a:rPr>
                <a:t>acceleration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553796" y="3537786"/>
            <a:ext cx="3627758" cy="727708"/>
            <a:chOff x="7509634" y="5012748"/>
            <a:chExt cx="3627758" cy="727708"/>
          </a:xfrm>
        </p:grpSpPr>
        <p:grpSp>
          <p:nvGrpSpPr>
            <p:cNvPr id="48" name="Group 47"/>
            <p:cNvGrpSpPr/>
            <p:nvPr/>
          </p:nvGrpSpPr>
          <p:grpSpPr>
            <a:xfrm>
              <a:off x="7509634" y="5289641"/>
              <a:ext cx="3627758" cy="0"/>
              <a:chOff x="7489637" y="4718723"/>
              <a:chExt cx="1956372" cy="0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 flipH="1">
                <a:off x="7489637" y="4718723"/>
                <a:ext cx="82759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>
                <a:off x="8685291" y="4718723"/>
                <a:ext cx="76071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9144697" y="5012748"/>
                  <a:ext cx="481637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697" y="5012748"/>
                  <a:ext cx="481637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Rectangle 61"/>
            <p:cNvSpPr/>
            <p:nvPr/>
          </p:nvSpPr>
          <p:spPr>
            <a:xfrm>
              <a:off x="8660259" y="5371124"/>
              <a:ext cx="15231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</a:rPr>
                <a:t>Displacement</a:t>
              </a:r>
            </a:p>
          </p:txBody>
        </p:sp>
      </p:grpSp>
      <p:sp>
        <p:nvSpPr>
          <p:cNvPr id="68" name="Rectangle 67"/>
          <p:cNvSpPr/>
          <p:nvPr/>
        </p:nvSpPr>
        <p:spPr>
          <a:xfrm>
            <a:off x="6220190" y="1820060"/>
            <a:ext cx="1056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At time 0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7"/>
              <p:cNvSpPr txBox="1">
                <a:spLocks/>
              </p:cNvSpPr>
              <p:nvPr/>
            </p:nvSpPr>
            <p:spPr>
              <a:xfrm>
                <a:off x="3036217" y="3514565"/>
                <a:ext cx="1873851" cy="334343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b="1" dirty="0">
                    <a:solidFill>
                      <a:srgbClr val="FF0000"/>
                    </a:solidFill>
                  </a:rPr>
                  <a:t>FORMULAE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𝒂𝒕</m:t>
                    </m:r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  <a:endParaRPr lang="en-GB" sz="2000" b="1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GB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num>
                          <m:den>
                            <m:r>
                              <a:rPr lang="en-GB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GB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𝒂𝒔</m:t>
                    </m:r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6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217" y="3514565"/>
                <a:ext cx="1873851" cy="3343435"/>
              </a:xfrm>
              <a:prstGeom prst="rect">
                <a:avLst/>
              </a:prstGeom>
              <a:blipFill>
                <a:blip r:embed="rId12"/>
                <a:stretch>
                  <a:fillRect l="-129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75"/>
          <p:cNvGrpSpPr/>
          <p:nvPr/>
        </p:nvGrpSpPr>
        <p:grpSpPr>
          <a:xfrm>
            <a:off x="303784" y="4017195"/>
            <a:ext cx="4142710" cy="502398"/>
            <a:chOff x="-231708" y="3831605"/>
            <a:chExt cx="4142710" cy="502398"/>
          </a:xfrm>
        </p:grpSpPr>
        <p:sp>
          <p:nvSpPr>
            <p:cNvPr id="93" name="Rectangle 92"/>
            <p:cNvSpPr/>
            <p:nvPr/>
          </p:nvSpPr>
          <p:spPr>
            <a:xfrm>
              <a:off x="2524891" y="3938551"/>
              <a:ext cx="1386111" cy="39545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-231708" y="3831605"/>
              <a:ext cx="1991181" cy="46653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987289" y="4145022"/>
                <a:ext cx="470769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000" dirty="0">
                    <a:solidFill>
                      <a:srgbClr val="FF0000"/>
                    </a:solidFill>
                  </a:rPr>
                  <a:t>There is no displacement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</a:rPr>
                  <a:t> in this formula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289" y="4145022"/>
                <a:ext cx="4707699" cy="400110"/>
              </a:xfrm>
              <a:prstGeom prst="rect">
                <a:avLst/>
              </a:prstGeom>
              <a:blipFill>
                <a:blip r:embed="rId13"/>
                <a:stretch>
                  <a:fillRect l="-1295" t="-9091" r="-648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94"/>
          <p:cNvGrpSpPr/>
          <p:nvPr/>
        </p:nvGrpSpPr>
        <p:grpSpPr>
          <a:xfrm>
            <a:off x="298203" y="4616783"/>
            <a:ext cx="4138500" cy="1493166"/>
            <a:chOff x="-263356" y="4010267"/>
            <a:chExt cx="4138500" cy="1493166"/>
          </a:xfrm>
        </p:grpSpPr>
        <p:sp>
          <p:nvSpPr>
            <p:cNvPr id="96" name="Rectangle 95"/>
            <p:cNvSpPr/>
            <p:nvPr/>
          </p:nvSpPr>
          <p:spPr>
            <a:xfrm>
              <a:off x="2489033" y="4010267"/>
              <a:ext cx="1386111" cy="51409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-263356" y="5036894"/>
              <a:ext cx="1991181" cy="46653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>
                <a:off x="4977498" y="4655593"/>
                <a:ext cx="460613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000" dirty="0">
                    <a:solidFill>
                      <a:srgbClr val="FF0000"/>
                    </a:solidFill>
                  </a:rPr>
                  <a:t>There is no acceleration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</a:rPr>
                  <a:t> in this formula</a:t>
                </a:r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498" y="4655593"/>
                <a:ext cx="4606133" cy="400110"/>
              </a:xfrm>
              <a:prstGeom prst="rect">
                <a:avLst/>
              </a:prstGeom>
              <a:blipFill>
                <a:blip r:embed="rId14"/>
                <a:stretch>
                  <a:fillRect l="-1457" t="-9231" r="-662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9" name="Group 98"/>
          <p:cNvGrpSpPr/>
          <p:nvPr/>
        </p:nvGrpSpPr>
        <p:grpSpPr>
          <a:xfrm>
            <a:off x="293979" y="5236827"/>
            <a:ext cx="4539409" cy="1455700"/>
            <a:chOff x="-231708" y="2842444"/>
            <a:chExt cx="4539409" cy="1455700"/>
          </a:xfrm>
        </p:grpSpPr>
        <p:sp>
          <p:nvSpPr>
            <p:cNvPr id="100" name="Rectangle 99"/>
            <p:cNvSpPr/>
            <p:nvPr/>
          </p:nvSpPr>
          <p:spPr>
            <a:xfrm>
              <a:off x="2534696" y="2842444"/>
              <a:ext cx="1773005" cy="38498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-231708" y="3831605"/>
              <a:ext cx="1642397" cy="46653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4978072" y="5211290"/>
                <a:ext cx="37100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000" dirty="0">
                    <a:solidFill>
                      <a:srgbClr val="FF0000"/>
                    </a:solidFill>
                  </a:rPr>
                  <a:t>There is no time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</a:rPr>
                  <a:t> in this formula</a:t>
                </a:r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072" y="5211290"/>
                <a:ext cx="3710055" cy="400110"/>
              </a:xfrm>
              <a:prstGeom prst="rect">
                <a:avLst/>
              </a:prstGeom>
              <a:blipFill>
                <a:blip r:embed="rId15"/>
                <a:stretch>
                  <a:fillRect l="-1809" t="-9091" r="-987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/>
              <p:cNvSpPr/>
              <p:nvPr/>
            </p:nvSpPr>
            <p:spPr>
              <a:xfrm>
                <a:off x="4975440" y="5794157"/>
                <a:ext cx="502804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000" dirty="0">
                    <a:solidFill>
                      <a:srgbClr val="FF0000"/>
                    </a:solidFill>
                  </a:rPr>
                  <a:t>Now derive a formula which eliminates</a:t>
                </a:r>
                <a:br>
                  <a:rPr lang="en-GB" sz="2000" dirty="0">
                    <a:solidFill>
                      <a:srgbClr val="FF0000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</a:rPr>
                  <a:t> from the formula for constant acceleration.</a:t>
                </a:r>
              </a:p>
            </p:txBody>
          </p:sp>
        </mc:Choice>
        <mc:Fallback xmlns="">
          <p:sp>
            <p:nvSpPr>
              <p:cNvPr id="103" name="Rectangle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440" y="5794157"/>
                <a:ext cx="5028043" cy="707886"/>
              </a:xfrm>
              <a:prstGeom prst="rect">
                <a:avLst/>
              </a:prstGeom>
              <a:blipFill>
                <a:blip r:embed="rId16"/>
                <a:stretch>
                  <a:fillRect l="-1212" t="-4274" r="-727" b="-136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Rectangle 103"/>
          <p:cNvSpPr/>
          <p:nvPr/>
        </p:nvSpPr>
        <p:spPr>
          <a:xfrm>
            <a:off x="325099" y="5060707"/>
            <a:ext cx="1808501" cy="4665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60AD6B5-0DDE-9988-21C1-B2682E188A6F}"/>
              </a:ext>
            </a:extLst>
          </p:cNvPr>
          <p:cNvGrpSpPr/>
          <p:nvPr/>
        </p:nvGrpSpPr>
        <p:grpSpPr>
          <a:xfrm>
            <a:off x="-29497" y="-17868"/>
            <a:ext cx="12177307" cy="3889971"/>
            <a:chOff x="-29497" y="-17868"/>
            <a:chExt cx="12177307" cy="38899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AF610AE-6459-623E-94A7-775FA803D38B}"/>
                </a:ext>
              </a:extLst>
            </p:cNvPr>
            <p:cNvGrpSpPr/>
            <p:nvPr/>
          </p:nvGrpSpPr>
          <p:grpSpPr>
            <a:xfrm>
              <a:off x="-29497" y="-17868"/>
              <a:ext cx="12177307" cy="2321317"/>
              <a:chOff x="-29497" y="-17868"/>
              <a:chExt cx="12177307" cy="2321317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C41B401-E10D-CF79-60FD-1CAF7E449087}"/>
                  </a:ext>
                </a:extLst>
              </p:cNvPr>
              <p:cNvSpPr/>
              <p:nvPr/>
            </p:nvSpPr>
            <p:spPr>
              <a:xfrm>
                <a:off x="-29497" y="-17868"/>
                <a:ext cx="5111057" cy="2321317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25F82C1-C3B9-EF43-B84D-058B835813D5}"/>
                  </a:ext>
                </a:extLst>
              </p:cNvPr>
              <p:cNvSpPr/>
              <p:nvPr/>
            </p:nvSpPr>
            <p:spPr>
              <a:xfrm>
                <a:off x="4909457" y="-17868"/>
                <a:ext cx="7238353" cy="118872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4910C28-7BE3-0B57-7D3E-3AD915301D3E}"/>
                </a:ext>
              </a:extLst>
            </p:cNvPr>
            <p:cNvSpPr/>
            <p:nvPr/>
          </p:nvSpPr>
          <p:spPr>
            <a:xfrm>
              <a:off x="60691" y="2211367"/>
              <a:ext cx="4772697" cy="120592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0B979E7-3F0F-B199-95B1-3898774BF2E2}"/>
                </a:ext>
              </a:extLst>
            </p:cNvPr>
            <p:cNvSpPr/>
            <p:nvPr/>
          </p:nvSpPr>
          <p:spPr>
            <a:xfrm>
              <a:off x="182535" y="3470944"/>
              <a:ext cx="2853681" cy="4011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1935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80"/>
    </mc:Choice>
    <mc:Fallback xmlns="">
      <p:transition spd="slow" advTm="287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8" grpId="0"/>
      <p:bldP spid="102" grpId="0"/>
      <p:bldP spid="103" grpId="0"/>
      <p:bldP spid="10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146481" y="882755"/>
            <a:ext cx="4502445" cy="1042492"/>
          </a:xfrm>
        </p:spPr>
        <p:txBody>
          <a:bodyPr>
            <a:normAutofit fontScale="90000"/>
          </a:bodyPr>
          <a:lstStyle/>
          <a:p>
            <a:r>
              <a:rPr lang="en-GB" sz="3500" dirty="0"/>
              <a:t>Constant Acceleration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CONSTANT ACCELERATION FORMULAE PART 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following letters are used for an object moving in a straight line with constant acceleration: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displacement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initial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acceleration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time taken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  <a:blipFill>
                <a:blip r:embed="rId6"/>
                <a:stretch>
                  <a:fillRect l="-1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6"/>
          <p:cNvSpPr>
            <a:spLocks noGrp="1"/>
          </p:cNvSpPr>
          <p:nvPr>
            <p:ph type="body" idx="13"/>
          </p:nvPr>
        </p:nvSpPr>
        <p:spPr>
          <a:xfrm>
            <a:off x="303783" y="2024174"/>
            <a:ext cx="4529605" cy="600075"/>
          </a:xfrm>
        </p:spPr>
        <p:txBody>
          <a:bodyPr>
            <a:normAutofit/>
          </a:bodyPr>
          <a:lstStyle/>
          <a:p>
            <a:r>
              <a:rPr lang="en-GB" sz="2400" dirty="0"/>
              <a:t>Standard Notation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idx="13"/>
          </p:nvPr>
        </p:nvSpPr>
        <p:spPr>
          <a:xfrm>
            <a:off x="5346416" y="1079635"/>
            <a:ext cx="5590525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7"/>
              <p:cNvSpPr txBox="1">
                <a:spLocks/>
              </p:cNvSpPr>
              <p:nvPr/>
            </p:nvSpPr>
            <p:spPr>
              <a:xfrm>
                <a:off x="5372541" y="1679710"/>
                <a:ext cx="6515676" cy="51782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 penguin is sliding across a frozen lake in a straight line.  His initial speed is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Friction causes him to decelerate at a constant rate of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m:rPr>
                        <m:sty m:val="p"/>
                      </m:rPr>
                      <a:rPr lang="en-US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From part 1a, distance penguin has moved before coming to rest is </a:t>
                </a:r>
                <a14:m>
                  <m:oMath xmlns:m="http://schemas.openxmlformats.org/officeDocument/2006/math">
                    <m:r>
                      <a:rPr lang="en-GB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m:rPr>
                        <m:sty m:val="p"/>
                      </m:rPr>
                      <a:rPr lang="en-GB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b="1" dirty="0">
                    <a:solidFill>
                      <a:srgbClr val="0000FF"/>
                    </a:solidFill>
                  </a:rPr>
                  <a:t>Find the time when he is at half the total distance.</a:t>
                </a:r>
                <a:br>
                  <a:rPr lang="en-GB" sz="2000" b="1" dirty="0">
                    <a:solidFill>
                      <a:srgbClr val="0000FF"/>
                    </a:solidFill>
                  </a:rPr>
                </a:br>
                <a:br>
                  <a:rPr lang="en-GB" sz="2000" b="1" dirty="0">
                    <a:solidFill>
                      <a:srgbClr val="0000FF"/>
                    </a:solidFill>
                  </a:rPr>
                </a:br>
                <a:br>
                  <a:rPr lang="en-GB" sz="2000" b="1" dirty="0">
                    <a:solidFill>
                      <a:srgbClr val="0000FF"/>
                    </a:solidFill>
                  </a:rPr>
                </a:br>
                <a:br>
                  <a:rPr lang="en-GB" sz="2000" b="1" dirty="0">
                    <a:solidFill>
                      <a:srgbClr val="0000FF"/>
                    </a:solidFill>
                  </a:rPr>
                </a:br>
                <a:endParaRPr lang="en-GB" sz="20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Input values in formula: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sz="20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   </m:t>
                    </m:r>
                  </m:oMath>
                </a14:m>
                <a:br>
                  <a:rPr lang="en-US" sz="2000" dirty="0">
                    <a:solidFill>
                      <a:srgbClr val="0000FF"/>
                    </a:solidFill>
                  </a:rPr>
                </a:br>
                <a:r>
                  <a:rPr lang="en-US" sz="2000" dirty="0">
                    <a:solidFill>
                      <a:srgbClr val="0000FF"/>
                    </a:solidFill>
                  </a:rPr>
                  <a:t>Rearranging gives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+8=0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Solving quadratic gives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=6.83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1.17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seconds.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541" y="1679710"/>
                <a:ext cx="6515676" cy="5178290"/>
              </a:xfrm>
              <a:prstGeom prst="rect">
                <a:avLst/>
              </a:prstGeom>
              <a:blipFill>
                <a:blip r:embed="rId7"/>
                <a:stretch>
                  <a:fillRect l="-935" r="-94" b="-2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b="1" dirty="0">
                    <a:solidFill>
                      <a:srgbClr val="0000FF"/>
                    </a:solidFill>
                  </a:rPr>
                  <a:t>FORMULAE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  <a:endParaRPr lang="en-GB" sz="2000" b="1" i="1" dirty="0">
                  <a:solidFill>
                    <a:srgbClr val="8B8B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num>
                          <m:den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𝒂𝒔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  <a:endParaRPr lang="en-GB" sz="20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𝒖𝒕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𝒗𝒕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dirty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blipFill>
                <a:blip r:embed="rId8"/>
                <a:stretch>
                  <a:fillRect l="-119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7DEFB693-6DF7-4ACD-9A08-0B3C75D25DB6}"/>
              </a:ext>
            </a:extLst>
          </p:cNvPr>
          <p:cNvGrpSpPr/>
          <p:nvPr/>
        </p:nvGrpSpPr>
        <p:grpSpPr>
          <a:xfrm>
            <a:off x="5975944" y="5382379"/>
            <a:ext cx="3627758" cy="369332"/>
            <a:chOff x="7509634" y="5068971"/>
            <a:chExt cx="3627758" cy="36933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C41B83A-6D8B-41DD-BA2D-DA713C6177C8}"/>
                </a:ext>
              </a:extLst>
            </p:cNvPr>
            <p:cNvGrpSpPr/>
            <p:nvPr/>
          </p:nvGrpSpPr>
          <p:grpSpPr>
            <a:xfrm>
              <a:off x="7509634" y="5289641"/>
              <a:ext cx="3627758" cy="0"/>
              <a:chOff x="7489637" y="4718723"/>
              <a:chExt cx="1956372" cy="0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98972BE-3D9C-41E5-A722-47C12424FBF5}"/>
                  </a:ext>
                </a:extLst>
              </p:cNvPr>
              <p:cNvCxnSpPr/>
              <p:nvPr/>
            </p:nvCxnSpPr>
            <p:spPr>
              <a:xfrm flipH="1">
                <a:off x="7489637" y="4718723"/>
                <a:ext cx="827592" cy="0"/>
              </a:xfrm>
              <a:prstGeom prst="straightConnector1">
                <a:avLst/>
              </a:prstGeom>
              <a:ln>
                <a:solidFill>
                  <a:schemeClr val="accent2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F416F10A-02DE-4068-8B5A-2E29CEE7DC5C}"/>
                  </a:ext>
                </a:extLst>
              </p:cNvPr>
              <p:cNvCxnSpPr/>
              <p:nvPr/>
            </p:nvCxnSpPr>
            <p:spPr>
              <a:xfrm>
                <a:off x="8685291" y="4718723"/>
                <a:ext cx="760718" cy="0"/>
              </a:xfrm>
              <a:prstGeom prst="straightConnector1">
                <a:avLst/>
              </a:prstGeom>
              <a:ln>
                <a:solidFill>
                  <a:schemeClr val="accent2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/>
                <p:nvPr/>
              </p:nvSpPr>
              <p:spPr>
                <a:xfrm>
                  <a:off x="9086985" y="5068971"/>
                  <a:ext cx="48163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oMath>
                    </m:oMathPara>
                  </a14:m>
                  <a:endParaRPr lang="en-GB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6985" y="5068971"/>
                  <a:ext cx="481637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303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6D9A3BC-E506-4271-8F0B-433042E906E9}"/>
              </a:ext>
            </a:extLst>
          </p:cNvPr>
          <p:cNvGrpSpPr/>
          <p:nvPr/>
        </p:nvGrpSpPr>
        <p:grpSpPr>
          <a:xfrm>
            <a:off x="5512305" y="4247069"/>
            <a:ext cx="1404743" cy="377097"/>
            <a:chOff x="5495343" y="4309687"/>
            <a:chExt cx="1404743" cy="377097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ED36564-9368-47E7-9768-039B54957F2C}"/>
                </a:ext>
              </a:extLst>
            </p:cNvPr>
            <p:cNvCxnSpPr/>
            <p:nvPr/>
          </p:nvCxnSpPr>
          <p:spPr>
            <a:xfrm flipV="1">
              <a:off x="6030667" y="4685691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/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=6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1BE8600-0292-45C4-8C78-4B6849D81A63}"/>
              </a:ext>
            </a:extLst>
          </p:cNvPr>
          <p:cNvGrpSpPr/>
          <p:nvPr/>
        </p:nvGrpSpPr>
        <p:grpSpPr>
          <a:xfrm>
            <a:off x="6172842" y="4614377"/>
            <a:ext cx="1729058" cy="449415"/>
            <a:chOff x="7130943" y="4128796"/>
            <a:chExt cx="1729058" cy="44941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F1F902-387A-4923-B788-21A9E930E853}"/>
                </a:ext>
              </a:extLst>
            </p:cNvPr>
            <p:cNvGrpSpPr/>
            <p:nvPr/>
          </p:nvGrpSpPr>
          <p:grpSpPr>
            <a:xfrm>
              <a:off x="7479021" y="4570592"/>
              <a:ext cx="752848" cy="7619"/>
              <a:chOff x="8996479" y="3508612"/>
              <a:chExt cx="752848" cy="7619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0187A310-7A79-4351-BE16-BB56D07C8F05}"/>
                  </a:ext>
                </a:extLst>
              </p:cNvPr>
              <p:cNvCxnSpPr/>
              <p:nvPr/>
            </p:nvCxnSpPr>
            <p:spPr>
              <a:xfrm>
                <a:off x="8996479" y="3508612"/>
                <a:ext cx="482381" cy="0"/>
              </a:xfrm>
              <a:prstGeom prst="straightConnector1">
                <a:avLst/>
              </a:prstGeom>
              <a:ln w="25400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D6A934A8-E689-4A99-A4EE-6C77AB377F60}"/>
                  </a:ext>
                </a:extLst>
              </p:cNvPr>
              <p:cNvGrpSpPr/>
              <p:nvPr/>
            </p:nvGrpSpPr>
            <p:grpSpPr>
              <a:xfrm>
                <a:off x="9070753" y="3508612"/>
                <a:ext cx="678574" cy="7619"/>
                <a:chOff x="9070753" y="3508612"/>
                <a:chExt cx="678574" cy="7619"/>
              </a:xfrm>
            </p:grpSpPr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1B1CE360-C434-4906-B350-E8ED9CE6C595}"/>
                    </a:ext>
                  </a:extLst>
                </p:cNvPr>
                <p:cNvCxnSpPr/>
                <p:nvPr/>
              </p:nvCxnSpPr>
              <p:spPr>
                <a:xfrm>
                  <a:off x="9070753" y="3510555"/>
                  <a:ext cx="362227" cy="5676"/>
                </a:xfrm>
                <a:prstGeom prst="straightConnector1">
                  <a:avLst/>
                </a:prstGeom>
                <a:ln w="25400"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21419764-ABFA-4E83-9C87-6F557F93FE3B}"/>
                    </a:ext>
                  </a:extLst>
                </p:cNvPr>
                <p:cNvCxnSpPr/>
                <p:nvPr/>
              </p:nvCxnSpPr>
              <p:spPr>
                <a:xfrm>
                  <a:off x="9146791" y="3508612"/>
                  <a:ext cx="602536" cy="0"/>
                </a:xfrm>
                <a:prstGeom prst="straightConnector1">
                  <a:avLst/>
                </a:prstGeom>
                <a:ln w="25400"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/>
                <p:nvPr/>
              </p:nvSpPr>
              <p:spPr>
                <a:xfrm>
                  <a:off x="7130943" y="4128796"/>
                  <a:ext cx="1729058" cy="3539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7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7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=−1.5</m:t>
                        </m:r>
                        <m:r>
                          <m:rPr>
                            <m:sty m:val="p"/>
                          </m:rPr>
                          <a:rPr lang="en-US" sz="1700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sz="17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700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sz="1700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7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sz="17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0943" y="4128796"/>
                  <a:ext cx="1729058" cy="35394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D55FB69-D004-487A-B406-D1BD44081592}"/>
              </a:ext>
            </a:extLst>
          </p:cNvPr>
          <p:cNvGrpSpPr/>
          <p:nvPr/>
        </p:nvGrpSpPr>
        <p:grpSpPr>
          <a:xfrm>
            <a:off x="8789986" y="4175427"/>
            <a:ext cx="1404743" cy="429279"/>
            <a:chOff x="8759101" y="4266287"/>
            <a:chExt cx="1404743" cy="429279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7C082CB-90CD-4697-83B9-485584A16DD9}"/>
                </a:ext>
              </a:extLst>
            </p:cNvPr>
            <p:cNvCxnSpPr/>
            <p:nvPr/>
          </p:nvCxnSpPr>
          <p:spPr>
            <a:xfrm flipV="1">
              <a:off x="9284968" y="4694473"/>
              <a:ext cx="273578" cy="1093"/>
            </a:xfrm>
            <a:prstGeom prst="straightConnector1">
              <a:avLst/>
            </a:prstGeom>
            <a:ln w="25400">
              <a:solidFill>
                <a:schemeClr val="accent2">
                  <a:lumMod val="40000"/>
                  <a:lumOff val="6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/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GB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34805AA5-44B5-4B23-999C-75D5074F1D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397703" y="4554663"/>
            <a:ext cx="271145" cy="31242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AC7E757-0EAD-4C68-9969-51505C30554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407073" y="5653388"/>
            <a:ext cx="271145" cy="31242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2969734-4013-4ABB-8D22-6FF9E90002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397702" y="4068194"/>
            <a:ext cx="271145" cy="31242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0B289EC-D16B-4850-A3E2-C7E0D1468832}"/>
              </a:ext>
            </a:extLst>
          </p:cNvPr>
          <p:cNvGrpSpPr/>
          <p:nvPr/>
        </p:nvGrpSpPr>
        <p:grpSpPr>
          <a:xfrm>
            <a:off x="5973965" y="4715108"/>
            <a:ext cx="3713339" cy="706608"/>
            <a:chOff x="5973965" y="4715108"/>
            <a:chExt cx="3713339" cy="70660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D35D20C-2EAA-4ED3-BDA9-A45373C3D9D7}"/>
                </a:ext>
              </a:extLst>
            </p:cNvPr>
            <p:cNvGrpSpPr/>
            <p:nvPr/>
          </p:nvGrpSpPr>
          <p:grpSpPr>
            <a:xfrm>
              <a:off x="5973965" y="5212187"/>
              <a:ext cx="3713339" cy="209529"/>
              <a:chOff x="5973965" y="5212187"/>
              <a:chExt cx="3713339" cy="209529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916303D-B2A1-418B-87AC-5D1685CC223E}"/>
                  </a:ext>
                </a:extLst>
              </p:cNvPr>
              <p:cNvCxnSpPr/>
              <p:nvPr/>
            </p:nvCxnSpPr>
            <p:spPr>
              <a:xfrm flipV="1">
                <a:off x="5975943" y="5212187"/>
                <a:ext cx="3711361" cy="1"/>
              </a:xfrm>
              <a:prstGeom prst="straightConnector1">
                <a:avLst/>
              </a:prstGeom>
              <a:ln w="38100">
                <a:solidFill>
                  <a:srgbClr val="008EDC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05BF4FD-3B68-4619-B739-B136B83B2FA9}"/>
                  </a:ext>
                </a:extLst>
              </p:cNvPr>
              <p:cNvSpPr/>
              <p:nvPr/>
            </p:nvSpPr>
            <p:spPr>
              <a:xfrm>
                <a:off x="5973965" y="5243006"/>
                <a:ext cx="3681427" cy="178710"/>
              </a:xfrm>
              <a:prstGeom prst="rect">
                <a:avLst/>
              </a:prstGeom>
              <a:pattFill prst="wdUpDiag">
                <a:fgClr>
                  <a:srgbClr val="008EDC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DAA32B26-2733-4333-ADAF-96A7D5CCC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6060357" y="4715108"/>
              <a:ext cx="338385" cy="526926"/>
            </a:xfrm>
            <a:prstGeom prst="rect">
              <a:avLst/>
            </a:prstGeom>
          </p:spPr>
        </p:pic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0251E4C4-F49E-4DFF-BE27-B48A871BCE6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9252564" y="4714813"/>
            <a:ext cx="338385" cy="526926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0A3381-1F95-4D63-9B1C-453AE682F561}"/>
              </a:ext>
            </a:extLst>
          </p:cNvPr>
          <p:cNvGrpSpPr/>
          <p:nvPr/>
        </p:nvGrpSpPr>
        <p:grpSpPr>
          <a:xfrm>
            <a:off x="7217795" y="4242168"/>
            <a:ext cx="1404743" cy="979156"/>
            <a:chOff x="7217795" y="4242168"/>
            <a:chExt cx="1404743" cy="9791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152E4A0A-C3D1-49AA-AF8E-B83DD0DF48CC}"/>
                    </a:ext>
                  </a:extLst>
                </p:cNvPr>
                <p:cNvSpPr/>
                <p:nvPr/>
              </p:nvSpPr>
              <p:spPr>
                <a:xfrm>
                  <a:off x="7217795" y="4242168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152E4A0A-C3D1-49AA-AF8E-B83DD0DF48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7795" y="4242168"/>
                  <a:ext cx="1404743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719C1FCA-51EA-400E-B085-28DDF4BBB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7700647" y="4694398"/>
              <a:ext cx="338385" cy="526926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92935B-D911-4F88-BA37-C6C8E6D1498D}"/>
              </a:ext>
            </a:extLst>
          </p:cNvPr>
          <p:cNvGrpSpPr/>
          <p:nvPr/>
        </p:nvGrpSpPr>
        <p:grpSpPr>
          <a:xfrm>
            <a:off x="5973965" y="5130166"/>
            <a:ext cx="2062646" cy="369332"/>
            <a:chOff x="5973965" y="5130166"/>
            <a:chExt cx="2062646" cy="3693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4BC890C-2B5D-4372-AAA2-DC911A035FCF}"/>
                </a:ext>
              </a:extLst>
            </p:cNvPr>
            <p:cNvSpPr/>
            <p:nvPr/>
          </p:nvSpPr>
          <p:spPr>
            <a:xfrm>
              <a:off x="5973965" y="5231961"/>
              <a:ext cx="2058321" cy="266083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04E3F2EE-3135-4966-8EBE-0AA63C1C3BDD}"/>
                </a:ext>
              </a:extLst>
            </p:cNvPr>
            <p:cNvGrpSpPr/>
            <p:nvPr/>
          </p:nvGrpSpPr>
          <p:grpSpPr>
            <a:xfrm>
              <a:off x="6078574" y="5130166"/>
              <a:ext cx="1958037" cy="369332"/>
              <a:chOff x="8500259" y="5057194"/>
              <a:chExt cx="1958037" cy="369332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0D13BD4A-70FF-4530-AED3-E24A3C1D704D}"/>
                  </a:ext>
                </a:extLst>
              </p:cNvPr>
              <p:cNvGrpSpPr/>
              <p:nvPr/>
            </p:nvGrpSpPr>
            <p:grpSpPr>
              <a:xfrm>
                <a:off x="8500259" y="5288302"/>
                <a:ext cx="1958037" cy="1339"/>
                <a:chOff x="8023857" y="4717384"/>
                <a:chExt cx="1055927" cy="1339"/>
              </a:xfrm>
            </p:grpSpPr>
            <p:cxnSp>
              <p:nvCxnSpPr>
                <p:cNvPr id="78" name="Straight Arrow Connector 77">
                  <a:extLst>
                    <a:ext uri="{FF2B5EF4-FFF2-40B4-BE49-F238E27FC236}">
                      <a16:creationId xmlns:a16="http://schemas.microsoft.com/office/drawing/2014/main" id="{F07CA3DA-C1ED-4A06-B523-9CE9A8F62743}"/>
                    </a:ext>
                  </a:extLst>
                </p:cNvPr>
                <p:cNvCxnSpPr/>
                <p:nvPr/>
              </p:nvCxnSpPr>
              <p:spPr>
                <a:xfrm flipH="1">
                  <a:off x="8023857" y="4717384"/>
                  <a:ext cx="39449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id="{600849EA-2C36-4E86-923C-F0D20FCB9FAA}"/>
                    </a:ext>
                  </a:extLst>
                </p:cNvPr>
                <p:cNvCxnSpPr/>
                <p:nvPr/>
              </p:nvCxnSpPr>
              <p:spPr>
                <a:xfrm>
                  <a:off x="8685291" y="4718723"/>
                  <a:ext cx="39449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14904377-ABA8-40DB-A962-79ACDEC20647}"/>
                      </a:ext>
                    </a:extLst>
                  </p:cNvPr>
                  <p:cNvSpPr/>
                  <p:nvPr/>
                </p:nvSpPr>
                <p:spPr>
                  <a:xfrm>
                    <a:off x="9212234" y="5057194"/>
                    <a:ext cx="481637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oMath>
                      </m:oMathPara>
                    </a14:m>
                    <a:endParaRPr lang="en-GB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14904377-ABA8-40DB-A962-79ACDEC2064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12234" y="5057194"/>
                    <a:ext cx="481637" cy="3693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1" name="Text Placeholder 6">
            <a:extLst>
              <a:ext uri="{FF2B5EF4-FFF2-40B4-BE49-F238E27FC236}">
                <a16:creationId xmlns:a16="http://schemas.microsoft.com/office/drawing/2014/main" id="{CD30CB62-2BBF-413C-8055-122E5D57049D}"/>
              </a:ext>
            </a:extLst>
          </p:cNvPr>
          <p:cNvSpPr txBox="1">
            <a:spLocks/>
          </p:cNvSpPr>
          <p:nvPr/>
        </p:nvSpPr>
        <p:spPr>
          <a:xfrm>
            <a:off x="5354274" y="3630101"/>
            <a:ext cx="343571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2b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1366B88A-8E86-452A-8808-6B5CFDA2E4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397702" y="4068194"/>
            <a:ext cx="271145" cy="312420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E3E76140-944C-429D-B46B-8EA412FCAB36}"/>
              </a:ext>
            </a:extLst>
          </p:cNvPr>
          <p:cNvSpPr txBox="1"/>
          <p:nvPr/>
        </p:nvSpPr>
        <p:spPr>
          <a:xfrm>
            <a:off x="2123753" y="6228191"/>
            <a:ext cx="787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FIND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51428DB-717C-467C-B3C9-C973F36A36C3}"/>
              </a:ext>
            </a:extLst>
          </p:cNvPr>
          <p:cNvGrpSpPr/>
          <p:nvPr/>
        </p:nvGrpSpPr>
        <p:grpSpPr>
          <a:xfrm>
            <a:off x="2158487" y="3899233"/>
            <a:ext cx="696292" cy="2800660"/>
            <a:chOff x="2158487" y="3899233"/>
            <a:chExt cx="696292" cy="280066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4A1C9D0-18FA-48BE-9B71-0DE82A35AC7E}"/>
                </a:ext>
              </a:extLst>
            </p:cNvPr>
            <p:cNvSpPr/>
            <p:nvPr/>
          </p:nvSpPr>
          <p:spPr>
            <a:xfrm>
              <a:off x="2246626" y="3899233"/>
              <a:ext cx="608153" cy="2800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0268543-346A-41C2-ACC1-C3F6FA73972F}"/>
                </a:ext>
              </a:extLst>
            </p:cNvPr>
            <p:cNvSpPr/>
            <p:nvPr/>
          </p:nvSpPr>
          <p:spPr>
            <a:xfrm>
              <a:off x="2158487" y="6171297"/>
              <a:ext cx="608153" cy="334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E265A8D-02CA-63FC-F63C-88B9B06E875A}"/>
              </a:ext>
            </a:extLst>
          </p:cNvPr>
          <p:cNvGrpSpPr/>
          <p:nvPr/>
        </p:nvGrpSpPr>
        <p:grpSpPr>
          <a:xfrm>
            <a:off x="-29497" y="-17868"/>
            <a:ext cx="12177307" cy="3889971"/>
            <a:chOff x="-29497" y="-17868"/>
            <a:chExt cx="12177307" cy="388997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E5B49F4-1EF7-3F38-B2BE-EE13638FF3BE}"/>
                </a:ext>
              </a:extLst>
            </p:cNvPr>
            <p:cNvGrpSpPr/>
            <p:nvPr/>
          </p:nvGrpSpPr>
          <p:grpSpPr>
            <a:xfrm>
              <a:off x="-29497" y="-17868"/>
              <a:ext cx="12177307" cy="2321317"/>
              <a:chOff x="-29497" y="-17868"/>
              <a:chExt cx="12177307" cy="2321317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6517007-BE08-0A05-06F1-C0865E89C6D1}"/>
                  </a:ext>
                </a:extLst>
              </p:cNvPr>
              <p:cNvSpPr/>
              <p:nvPr/>
            </p:nvSpPr>
            <p:spPr>
              <a:xfrm>
                <a:off x="-29497" y="-17868"/>
                <a:ext cx="5111057" cy="2321317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60AFD52-AB88-3120-10EC-3D5CFB00E8F0}"/>
                  </a:ext>
                </a:extLst>
              </p:cNvPr>
              <p:cNvSpPr/>
              <p:nvPr/>
            </p:nvSpPr>
            <p:spPr>
              <a:xfrm>
                <a:off x="4909457" y="-17868"/>
                <a:ext cx="7238353" cy="118872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30EB1E-1798-34FB-BA8D-0CFCD27B4ADC}"/>
                </a:ext>
              </a:extLst>
            </p:cNvPr>
            <p:cNvSpPr/>
            <p:nvPr/>
          </p:nvSpPr>
          <p:spPr>
            <a:xfrm>
              <a:off x="60691" y="2211367"/>
              <a:ext cx="4772697" cy="120592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1E6AA7-CE56-E424-D3B8-88F666A03432}"/>
                </a:ext>
              </a:extLst>
            </p:cNvPr>
            <p:cNvSpPr/>
            <p:nvPr/>
          </p:nvSpPr>
          <p:spPr>
            <a:xfrm>
              <a:off x="182535" y="3470944"/>
              <a:ext cx="2853681" cy="4011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8687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8"/>
    </mc:Choice>
    <mc:Fallback xmlns="">
      <p:transition spd="slow" advTm="2378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146481" y="882755"/>
            <a:ext cx="4502445" cy="1042492"/>
          </a:xfrm>
        </p:spPr>
        <p:txBody>
          <a:bodyPr>
            <a:normAutofit fontScale="90000"/>
          </a:bodyPr>
          <a:lstStyle/>
          <a:p>
            <a:r>
              <a:rPr lang="en-GB" sz="3500" dirty="0"/>
              <a:t>Constant Acceleration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CONSTANT ACCELERATION FORMULAE PART 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following letters are used for an object moving in a straight line with constant acceleration: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displacement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initial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acceleration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time taken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  <a:blipFill>
                <a:blip r:embed="rId6"/>
                <a:stretch>
                  <a:fillRect l="-1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6"/>
          <p:cNvSpPr>
            <a:spLocks noGrp="1"/>
          </p:cNvSpPr>
          <p:nvPr>
            <p:ph type="body" idx="13"/>
          </p:nvPr>
        </p:nvSpPr>
        <p:spPr>
          <a:xfrm>
            <a:off x="303783" y="2024174"/>
            <a:ext cx="4529605" cy="600075"/>
          </a:xfrm>
        </p:spPr>
        <p:txBody>
          <a:bodyPr>
            <a:normAutofit/>
          </a:bodyPr>
          <a:lstStyle/>
          <a:p>
            <a:r>
              <a:rPr lang="en-GB" sz="2400" dirty="0"/>
              <a:t>Standard Notation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idx="13"/>
          </p:nvPr>
        </p:nvSpPr>
        <p:spPr>
          <a:xfrm>
            <a:off x="5346416" y="1079635"/>
            <a:ext cx="5590525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7"/>
              <p:cNvSpPr txBox="1">
                <a:spLocks/>
              </p:cNvSpPr>
              <p:nvPr/>
            </p:nvSpPr>
            <p:spPr>
              <a:xfrm>
                <a:off x="5372541" y="1679710"/>
                <a:ext cx="6515676" cy="51782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 penguin is sliding across a frozen lake in a straight line.  His initial speed is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Friction causes him to decelerate at a constant rate of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m:rPr>
                        <m:sty m:val="p"/>
                      </m:rPr>
                      <a:rPr lang="en-US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From part 1a, distance penguin has moved before coming to rest is </a:t>
                </a:r>
                <a14:m>
                  <m:oMath xmlns:m="http://schemas.openxmlformats.org/officeDocument/2006/math">
                    <m:r>
                      <a:rPr lang="en-GB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m:rPr>
                        <m:sty m:val="p"/>
                      </m:rPr>
                      <a:rPr lang="en-GB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b="1" dirty="0">
                    <a:solidFill>
                      <a:srgbClr val="0000FF"/>
                    </a:solidFill>
                  </a:rPr>
                  <a:t>Find the time when he is at half the total distance.</a:t>
                </a:r>
                <a:br>
                  <a:rPr lang="en-GB" sz="2000" b="1" dirty="0">
                    <a:solidFill>
                      <a:srgbClr val="0000FF"/>
                    </a:solidFill>
                  </a:rPr>
                </a:br>
                <a:br>
                  <a:rPr lang="en-GB" sz="2000" b="1" dirty="0">
                    <a:solidFill>
                      <a:srgbClr val="0000FF"/>
                    </a:solidFill>
                  </a:rPr>
                </a:br>
                <a:br>
                  <a:rPr lang="en-GB" sz="2000" b="1" dirty="0">
                    <a:solidFill>
                      <a:srgbClr val="0000FF"/>
                    </a:solidFill>
                  </a:rPr>
                </a:br>
                <a:br>
                  <a:rPr lang="en-GB" sz="2000" b="1" dirty="0">
                    <a:solidFill>
                      <a:srgbClr val="0000FF"/>
                    </a:solidFill>
                  </a:rPr>
                </a:br>
                <a:endParaRPr lang="en-GB" sz="20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Input values in formula: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sz="20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   </m:t>
                    </m:r>
                  </m:oMath>
                </a14:m>
                <a:br>
                  <a:rPr lang="en-US" sz="2000" dirty="0">
                    <a:solidFill>
                      <a:srgbClr val="0000FF"/>
                    </a:solidFill>
                  </a:rPr>
                </a:br>
                <a:r>
                  <a:rPr lang="en-US" sz="2000" dirty="0">
                    <a:solidFill>
                      <a:srgbClr val="0000FF"/>
                    </a:solidFill>
                  </a:rPr>
                  <a:t>Rearranging gives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Solving quadratic gives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𝟖𝟑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>
                    <a:solidFill>
                      <a:srgbClr val="0000FF"/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𝟏𝟕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seconds</a:t>
                </a:r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541" y="1679710"/>
                <a:ext cx="6515676" cy="5178290"/>
              </a:xfrm>
              <a:prstGeom prst="rect">
                <a:avLst/>
              </a:prstGeom>
              <a:blipFill>
                <a:blip r:embed="rId7"/>
                <a:stretch>
                  <a:fillRect l="-935" r="-94" b="-2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b="1" dirty="0">
                    <a:solidFill>
                      <a:srgbClr val="0000FF"/>
                    </a:solidFill>
                  </a:rPr>
                  <a:t>FORMULAE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  <a:endParaRPr lang="en-GB" sz="2000" b="1" i="1" dirty="0">
                  <a:solidFill>
                    <a:srgbClr val="8B8B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num>
                          <m:den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𝒂𝒔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  <a:endParaRPr lang="en-GB" sz="20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𝒖𝒕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𝒗𝒕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dirty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blipFill>
                <a:blip r:embed="rId8"/>
                <a:stretch>
                  <a:fillRect l="-119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7DEFB693-6DF7-4ACD-9A08-0B3C75D25DB6}"/>
              </a:ext>
            </a:extLst>
          </p:cNvPr>
          <p:cNvGrpSpPr/>
          <p:nvPr/>
        </p:nvGrpSpPr>
        <p:grpSpPr>
          <a:xfrm>
            <a:off x="5975944" y="5382379"/>
            <a:ext cx="3627758" cy="369332"/>
            <a:chOff x="7509634" y="5068971"/>
            <a:chExt cx="3627758" cy="36933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C41B83A-6D8B-41DD-BA2D-DA713C6177C8}"/>
                </a:ext>
              </a:extLst>
            </p:cNvPr>
            <p:cNvGrpSpPr/>
            <p:nvPr/>
          </p:nvGrpSpPr>
          <p:grpSpPr>
            <a:xfrm>
              <a:off x="7509634" y="5289641"/>
              <a:ext cx="3627758" cy="0"/>
              <a:chOff x="7489637" y="4718723"/>
              <a:chExt cx="1956372" cy="0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98972BE-3D9C-41E5-A722-47C12424FBF5}"/>
                  </a:ext>
                </a:extLst>
              </p:cNvPr>
              <p:cNvCxnSpPr/>
              <p:nvPr/>
            </p:nvCxnSpPr>
            <p:spPr>
              <a:xfrm flipH="1">
                <a:off x="7489637" y="4718723"/>
                <a:ext cx="827592" cy="0"/>
              </a:xfrm>
              <a:prstGeom prst="straightConnector1">
                <a:avLst/>
              </a:prstGeom>
              <a:ln>
                <a:solidFill>
                  <a:schemeClr val="accent2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F416F10A-02DE-4068-8B5A-2E29CEE7DC5C}"/>
                  </a:ext>
                </a:extLst>
              </p:cNvPr>
              <p:cNvCxnSpPr/>
              <p:nvPr/>
            </p:nvCxnSpPr>
            <p:spPr>
              <a:xfrm>
                <a:off x="8685291" y="4718723"/>
                <a:ext cx="760718" cy="0"/>
              </a:xfrm>
              <a:prstGeom prst="straightConnector1">
                <a:avLst/>
              </a:prstGeom>
              <a:ln>
                <a:solidFill>
                  <a:schemeClr val="accent2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/>
                <p:nvPr/>
              </p:nvSpPr>
              <p:spPr>
                <a:xfrm>
                  <a:off x="9086985" y="5068971"/>
                  <a:ext cx="48163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oMath>
                    </m:oMathPara>
                  </a14:m>
                  <a:endParaRPr lang="en-GB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6985" y="5068971"/>
                  <a:ext cx="481637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303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6D9A3BC-E506-4271-8F0B-433042E906E9}"/>
              </a:ext>
            </a:extLst>
          </p:cNvPr>
          <p:cNvGrpSpPr/>
          <p:nvPr/>
        </p:nvGrpSpPr>
        <p:grpSpPr>
          <a:xfrm>
            <a:off x="5512305" y="4247069"/>
            <a:ext cx="1404743" cy="377097"/>
            <a:chOff x="5495343" y="4309687"/>
            <a:chExt cx="1404743" cy="377097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ED36564-9368-47E7-9768-039B54957F2C}"/>
                </a:ext>
              </a:extLst>
            </p:cNvPr>
            <p:cNvCxnSpPr/>
            <p:nvPr/>
          </p:nvCxnSpPr>
          <p:spPr>
            <a:xfrm flipV="1">
              <a:off x="6030667" y="4685691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/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=6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1BE8600-0292-45C4-8C78-4B6849D81A63}"/>
              </a:ext>
            </a:extLst>
          </p:cNvPr>
          <p:cNvGrpSpPr/>
          <p:nvPr/>
        </p:nvGrpSpPr>
        <p:grpSpPr>
          <a:xfrm>
            <a:off x="6172842" y="4614377"/>
            <a:ext cx="1729058" cy="449415"/>
            <a:chOff x="7130943" y="4128796"/>
            <a:chExt cx="1729058" cy="44941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F1F902-387A-4923-B788-21A9E930E853}"/>
                </a:ext>
              </a:extLst>
            </p:cNvPr>
            <p:cNvGrpSpPr/>
            <p:nvPr/>
          </p:nvGrpSpPr>
          <p:grpSpPr>
            <a:xfrm>
              <a:off x="7479021" y="4570592"/>
              <a:ext cx="752848" cy="7619"/>
              <a:chOff x="8996479" y="3508612"/>
              <a:chExt cx="752848" cy="7619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0187A310-7A79-4351-BE16-BB56D07C8F05}"/>
                  </a:ext>
                </a:extLst>
              </p:cNvPr>
              <p:cNvCxnSpPr/>
              <p:nvPr/>
            </p:nvCxnSpPr>
            <p:spPr>
              <a:xfrm>
                <a:off x="8996479" y="3508612"/>
                <a:ext cx="482381" cy="0"/>
              </a:xfrm>
              <a:prstGeom prst="straightConnector1">
                <a:avLst/>
              </a:prstGeom>
              <a:ln w="25400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D6A934A8-E689-4A99-A4EE-6C77AB377F60}"/>
                  </a:ext>
                </a:extLst>
              </p:cNvPr>
              <p:cNvGrpSpPr/>
              <p:nvPr/>
            </p:nvGrpSpPr>
            <p:grpSpPr>
              <a:xfrm>
                <a:off x="9070753" y="3508612"/>
                <a:ext cx="678574" cy="7619"/>
                <a:chOff x="9070753" y="3508612"/>
                <a:chExt cx="678574" cy="7619"/>
              </a:xfrm>
            </p:grpSpPr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1B1CE360-C434-4906-B350-E8ED9CE6C595}"/>
                    </a:ext>
                  </a:extLst>
                </p:cNvPr>
                <p:cNvCxnSpPr/>
                <p:nvPr/>
              </p:nvCxnSpPr>
              <p:spPr>
                <a:xfrm>
                  <a:off x="9070753" y="3510555"/>
                  <a:ext cx="362227" cy="5676"/>
                </a:xfrm>
                <a:prstGeom prst="straightConnector1">
                  <a:avLst/>
                </a:prstGeom>
                <a:ln w="25400"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21419764-ABFA-4E83-9C87-6F557F93FE3B}"/>
                    </a:ext>
                  </a:extLst>
                </p:cNvPr>
                <p:cNvCxnSpPr/>
                <p:nvPr/>
              </p:nvCxnSpPr>
              <p:spPr>
                <a:xfrm>
                  <a:off x="9146791" y="3508612"/>
                  <a:ext cx="602536" cy="0"/>
                </a:xfrm>
                <a:prstGeom prst="straightConnector1">
                  <a:avLst/>
                </a:prstGeom>
                <a:ln w="25400"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/>
                <p:nvPr/>
              </p:nvSpPr>
              <p:spPr>
                <a:xfrm>
                  <a:off x="7130943" y="4128796"/>
                  <a:ext cx="1729058" cy="3539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7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7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=−1.5</m:t>
                        </m:r>
                        <m:r>
                          <m:rPr>
                            <m:sty m:val="p"/>
                          </m:rPr>
                          <a:rPr lang="en-US" sz="1700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sz="17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700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sz="1700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7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sz="17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0943" y="4128796"/>
                  <a:ext cx="1729058" cy="35394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D55FB69-D004-487A-B406-D1BD44081592}"/>
              </a:ext>
            </a:extLst>
          </p:cNvPr>
          <p:cNvGrpSpPr/>
          <p:nvPr/>
        </p:nvGrpSpPr>
        <p:grpSpPr>
          <a:xfrm>
            <a:off x="8789986" y="4175427"/>
            <a:ext cx="1404743" cy="429279"/>
            <a:chOff x="8759101" y="4266287"/>
            <a:chExt cx="1404743" cy="429279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7C082CB-90CD-4697-83B9-485584A16DD9}"/>
                </a:ext>
              </a:extLst>
            </p:cNvPr>
            <p:cNvCxnSpPr/>
            <p:nvPr/>
          </p:nvCxnSpPr>
          <p:spPr>
            <a:xfrm flipV="1">
              <a:off x="9284968" y="4694473"/>
              <a:ext cx="273578" cy="1093"/>
            </a:xfrm>
            <a:prstGeom prst="straightConnector1">
              <a:avLst/>
            </a:prstGeom>
            <a:ln w="25400">
              <a:solidFill>
                <a:schemeClr val="accent2">
                  <a:lumMod val="40000"/>
                  <a:lumOff val="6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/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GB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34805AA5-44B5-4B23-999C-75D5074F1D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397703" y="4554663"/>
            <a:ext cx="271145" cy="31242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AC7E757-0EAD-4C68-9969-51505C30554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407073" y="5653388"/>
            <a:ext cx="271145" cy="31242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2969734-4013-4ABB-8D22-6FF9E90002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397702" y="4068194"/>
            <a:ext cx="271145" cy="31242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0B289EC-D16B-4850-A3E2-C7E0D1468832}"/>
              </a:ext>
            </a:extLst>
          </p:cNvPr>
          <p:cNvGrpSpPr/>
          <p:nvPr/>
        </p:nvGrpSpPr>
        <p:grpSpPr>
          <a:xfrm>
            <a:off x="5973965" y="4715108"/>
            <a:ext cx="3713339" cy="706608"/>
            <a:chOff x="5973965" y="4715108"/>
            <a:chExt cx="3713339" cy="70660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D35D20C-2EAA-4ED3-BDA9-A45373C3D9D7}"/>
                </a:ext>
              </a:extLst>
            </p:cNvPr>
            <p:cNvGrpSpPr/>
            <p:nvPr/>
          </p:nvGrpSpPr>
          <p:grpSpPr>
            <a:xfrm>
              <a:off x="5973965" y="5212187"/>
              <a:ext cx="3713339" cy="209529"/>
              <a:chOff x="5973965" y="5212187"/>
              <a:chExt cx="3713339" cy="209529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916303D-B2A1-418B-87AC-5D1685CC223E}"/>
                  </a:ext>
                </a:extLst>
              </p:cNvPr>
              <p:cNvCxnSpPr/>
              <p:nvPr/>
            </p:nvCxnSpPr>
            <p:spPr>
              <a:xfrm flipV="1">
                <a:off x="5975943" y="5212187"/>
                <a:ext cx="3711361" cy="1"/>
              </a:xfrm>
              <a:prstGeom prst="straightConnector1">
                <a:avLst/>
              </a:prstGeom>
              <a:ln w="38100">
                <a:solidFill>
                  <a:srgbClr val="008EDC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05BF4FD-3B68-4619-B739-B136B83B2FA9}"/>
                  </a:ext>
                </a:extLst>
              </p:cNvPr>
              <p:cNvSpPr/>
              <p:nvPr/>
            </p:nvSpPr>
            <p:spPr>
              <a:xfrm>
                <a:off x="5973965" y="5243006"/>
                <a:ext cx="3681427" cy="178710"/>
              </a:xfrm>
              <a:prstGeom prst="rect">
                <a:avLst/>
              </a:prstGeom>
              <a:pattFill prst="wdUpDiag">
                <a:fgClr>
                  <a:srgbClr val="008EDC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DAA32B26-2733-4333-ADAF-96A7D5CCC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6060357" y="4715108"/>
              <a:ext cx="338385" cy="526926"/>
            </a:xfrm>
            <a:prstGeom prst="rect">
              <a:avLst/>
            </a:prstGeom>
          </p:spPr>
        </p:pic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0251E4C4-F49E-4DFF-BE27-B48A871BCE6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9252564" y="4714813"/>
            <a:ext cx="338385" cy="526926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0A3381-1F95-4D63-9B1C-453AE682F561}"/>
              </a:ext>
            </a:extLst>
          </p:cNvPr>
          <p:cNvGrpSpPr/>
          <p:nvPr/>
        </p:nvGrpSpPr>
        <p:grpSpPr>
          <a:xfrm>
            <a:off x="7217795" y="4242168"/>
            <a:ext cx="1404743" cy="979156"/>
            <a:chOff x="7217795" y="4242168"/>
            <a:chExt cx="1404743" cy="9791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152E4A0A-C3D1-49AA-AF8E-B83DD0DF48CC}"/>
                    </a:ext>
                  </a:extLst>
                </p:cNvPr>
                <p:cNvSpPr/>
                <p:nvPr/>
              </p:nvSpPr>
              <p:spPr>
                <a:xfrm>
                  <a:off x="7217795" y="4242168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152E4A0A-C3D1-49AA-AF8E-B83DD0DF48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7795" y="4242168"/>
                  <a:ext cx="1404743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719C1FCA-51EA-400E-B085-28DDF4BBB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7700647" y="4694398"/>
              <a:ext cx="338385" cy="526926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92935B-D911-4F88-BA37-C6C8E6D1498D}"/>
              </a:ext>
            </a:extLst>
          </p:cNvPr>
          <p:cNvGrpSpPr/>
          <p:nvPr/>
        </p:nvGrpSpPr>
        <p:grpSpPr>
          <a:xfrm>
            <a:off x="5973965" y="5130166"/>
            <a:ext cx="2062646" cy="369332"/>
            <a:chOff x="5973965" y="5130166"/>
            <a:chExt cx="2062646" cy="3693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4BC890C-2B5D-4372-AAA2-DC911A035FCF}"/>
                </a:ext>
              </a:extLst>
            </p:cNvPr>
            <p:cNvSpPr/>
            <p:nvPr/>
          </p:nvSpPr>
          <p:spPr>
            <a:xfrm>
              <a:off x="5973965" y="5231961"/>
              <a:ext cx="2058321" cy="266083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04E3F2EE-3135-4966-8EBE-0AA63C1C3BDD}"/>
                </a:ext>
              </a:extLst>
            </p:cNvPr>
            <p:cNvGrpSpPr/>
            <p:nvPr/>
          </p:nvGrpSpPr>
          <p:grpSpPr>
            <a:xfrm>
              <a:off x="6078574" y="5130166"/>
              <a:ext cx="1958037" cy="369332"/>
              <a:chOff x="8500259" y="5057194"/>
              <a:chExt cx="1958037" cy="369332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0D13BD4A-70FF-4530-AED3-E24A3C1D704D}"/>
                  </a:ext>
                </a:extLst>
              </p:cNvPr>
              <p:cNvGrpSpPr/>
              <p:nvPr/>
            </p:nvGrpSpPr>
            <p:grpSpPr>
              <a:xfrm>
                <a:off x="8500259" y="5288302"/>
                <a:ext cx="1958037" cy="1339"/>
                <a:chOff x="8023857" y="4717384"/>
                <a:chExt cx="1055927" cy="1339"/>
              </a:xfrm>
            </p:grpSpPr>
            <p:cxnSp>
              <p:nvCxnSpPr>
                <p:cNvPr id="78" name="Straight Arrow Connector 77">
                  <a:extLst>
                    <a:ext uri="{FF2B5EF4-FFF2-40B4-BE49-F238E27FC236}">
                      <a16:creationId xmlns:a16="http://schemas.microsoft.com/office/drawing/2014/main" id="{F07CA3DA-C1ED-4A06-B523-9CE9A8F62743}"/>
                    </a:ext>
                  </a:extLst>
                </p:cNvPr>
                <p:cNvCxnSpPr/>
                <p:nvPr/>
              </p:nvCxnSpPr>
              <p:spPr>
                <a:xfrm flipH="1">
                  <a:off x="8023857" y="4717384"/>
                  <a:ext cx="39449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id="{600849EA-2C36-4E86-923C-F0D20FCB9FAA}"/>
                    </a:ext>
                  </a:extLst>
                </p:cNvPr>
                <p:cNvCxnSpPr/>
                <p:nvPr/>
              </p:nvCxnSpPr>
              <p:spPr>
                <a:xfrm>
                  <a:off x="8685291" y="4718723"/>
                  <a:ext cx="39449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14904377-ABA8-40DB-A962-79ACDEC20647}"/>
                      </a:ext>
                    </a:extLst>
                  </p:cNvPr>
                  <p:cNvSpPr/>
                  <p:nvPr/>
                </p:nvSpPr>
                <p:spPr>
                  <a:xfrm>
                    <a:off x="9212234" y="5057194"/>
                    <a:ext cx="481637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oMath>
                      </m:oMathPara>
                    </a14:m>
                    <a:endParaRPr lang="en-GB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14904377-ABA8-40DB-A962-79ACDEC2064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12234" y="5057194"/>
                    <a:ext cx="481637" cy="3693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1" name="Text Placeholder 6">
            <a:extLst>
              <a:ext uri="{FF2B5EF4-FFF2-40B4-BE49-F238E27FC236}">
                <a16:creationId xmlns:a16="http://schemas.microsoft.com/office/drawing/2014/main" id="{CD30CB62-2BBF-413C-8055-122E5D57049D}"/>
              </a:ext>
            </a:extLst>
          </p:cNvPr>
          <p:cNvSpPr txBox="1">
            <a:spLocks/>
          </p:cNvSpPr>
          <p:nvPr/>
        </p:nvSpPr>
        <p:spPr>
          <a:xfrm>
            <a:off x="5354274" y="3630101"/>
            <a:ext cx="343571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2b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1366B88A-8E86-452A-8808-6B5CFDA2E4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397702" y="4068194"/>
            <a:ext cx="271145" cy="312420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E3E76140-944C-429D-B46B-8EA412FCAB36}"/>
              </a:ext>
            </a:extLst>
          </p:cNvPr>
          <p:cNvSpPr txBox="1"/>
          <p:nvPr/>
        </p:nvSpPr>
        <p:spPr>
          <a:xfrm>
            <a:off x="2123753" y="6228191"/>
            <a:ext cx="787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FIND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19C0ABC-CCB8-469C-9E70-0A35EEFB1AC9}"/>
              </a:ext>
            </a:extLst>
          </p:cNvPr>
          <p:cNvGrpSpPr/>
          <p:nvPr/>
        </p:nvGrpSpPr>
        <p:grpSpPr>
          <a:xfrm>
            <a:off x="2158487" y="3899233"/>
            <a:ext cx="696292" cy="2800660"/>
            <a:chOff x="2158487" y="3899233"/>
            <a:chExt cx="696292" cy="280066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FCD2A1E-5061-4673-86E8-24C72A67EBD9}"/>
                </a:ext>
              </a:extLst>
            </p:cNvPr>
            <p:cNvSpPr/>
            <p:nvPr/>
          </p:nvSpPr>
          <p:spPr>
            <a:xfrm>
              <a:off x="2246626" y="3899233"/>
              <a:ext cx="608153" cy="2800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64069A6-6B21-4CA7-8647-E3DC60973F0C}"/>
                </a:ext>
              </a:extLst>
            </p:cNvPr>
            <p:cNvSpPr/>
            <p:nvPr/>
          </p:nvSpPr>
          <p:spPr>
            <a:xfrm>
              <a:off x="2158487" y="6171297"/>
              <a:ext cx="608153" cy="334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51EF780-F33F-1DA0-2EE8-5DAADFDE0C0A}"/>
              </a:ext>
            </a:extLst>
          </p:cNvPr>
          <p:cNvGrpSpPr/>
          <p:nvPr/>
        </p:nvGrpSpPr>
        <p:grpSpPr>
          <a:xfrm>
            <a:off x="-29497" y="-17868"/>
            <a:ext cx="12177307" cy="3889971"/>
            <a:chOff x="-29497" y="-17868"/>
            <a:chExt cx="12177307" cy="388997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C2DD595-6702-9B5E-73B7-006527236377}"/>
                </a:ext>
              </a:extLst>
            </p:cNvPr>
            <p:cNvGrpSpPr/>
            <p:nvPr/>
          </p:nvGrpSpPr>
          <p:grpSpPr>
            <a:xfrm>
              <a:off x="-29497" y="-17868"/>
              <a:ext cx="12177307" cy="2321317"/>
              <a:chOff x="-29497" y="-17868"/>
              <a:chExt cx="12177307" cy="2321317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533A129-5DAE-6DC5-AEB6-C79F476B7DA7}"/>
                  </a:ext>
                </a:extLst>
              </p:cNvPr>
              <p:cNvSpPr/>
              <p:nvPr/>
            </p:nvSpPr>
            <p:spPr>
              <a:xfrm>
                <a:off x="-29497" y="-17868"/>
                <a:ext cx="5111057" cy="2321317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1156B79-0E43-9236-B829-BD5E1D5061EF}"/>
                  </a:ext>
                </a:extLst>
              </p:cNvPr>
              <p:cNvSpPr/>
              <p:nvPr/>
            </p:nvSpPr>
            <p:spPr>
              <a:xfrm>
                <a:off x="4909457" y="-17868"/>
                <a:ext cx="7238353" cy="118872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77B3771-B9C1-B2C6-40C3-13995A7F8304}"/>
                </a:ext>
              </a:extLst>
            </p:cNvPr>
            <p:cNvSpPr/>
            <p:nvPr/>
          </p:nvSpPr>
          <p:spPr>
            <a:xfrm>
              <a:off x="60691" y="2211367"/>
              <a:ext cx="4772697" cy="120592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1800C4D-DDB6-F73E-B87D-307AA5EB3ACE}"/>
                </a:ext>
              </a:extLst>
            </p:cNvPr>
            <p:cNvSpPr/>
            <p:nvPr/>
          </p:nvSpPr>
          <p:spPr>
            <a:xfrm>
              <a:off x="182535" y="3470944"/>
              <a:ext cx="2853681" cy="4011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6997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23"/>
    </mc:Choice>
    <mc:Fallback xmlns="">
      <p:transition spd="slow" advTm="8323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146481" y="882755"/>
            <a:ext cx="4502445" cy="1042492"/>
          </a:xfrm>
        </p:spPr>
        <p:txBody>
          <a:bodyPr>
            <a:normAutofit fontScale="90000"/>
          </a:bodyPr>
          <a:lstStyle/>
          <a:p>
            <a:r>
              <a:rPr lang="en-GB" sz="3500" dirty="0"/>
              <a:t>Constant Acceleration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CONSTANT ACCELERATION FORMULAE PART 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following letters are used for an object moving in a straight line with constant acceleration: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displacement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initial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acceleration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time taken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  <a:blipFill>
                <a:blip r:embed="rId6"/>
                <a:stretch>
                  <a:fillRect l="-1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6"/>
          <p:cNvSpPr>
            <a:spLocks noGrp="1"/>
          </p:cNvSpPr>
          <p:nvPr>
            <p:ph type="body" idx="13"/>
          </p:nvPr>
        </p:nvSpPr>
        <p:spPr>
          <a:xfrm>
            <a:off x="303783" y="2024174"/>
            <a:ext cx="4529605" cy="600075"/>
          </a:xfrm>
        </p:spPr>
        <p:txBody>
          <a:bodyPr>
            <a:normAutofit/>
          </a:bodyPr>
          <a:lstStyle/>
          <a:p>
            <a:r>
              <a:rPr lang="en-GB" sz="2400" dirty="0"/>
              <a:t>Standard Notation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idx="13"/>
          </p:nvPr>
        </p:nvSpPr>
        <p:spPr>
          <a:xfrm>
            <a:off x="5346416" y="1079635"/>
            <a:ext cx="5590525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7"/>
              <p:cNvSpPr txBox="1">
                <a:spLocks/>
              </p:cNvSpPr>
              <p:nvPr/>
            </p:nvSpPr>
            <p:spPr>
              <a:xfrm>
                <a:off x="5372541" y="1679710"/>
                <a:ext cx="6515676" cy="51782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 penguin is sliding across a frozen lake in a straight line.  His initial speed is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Friction causes him to decelerate at a constant rate of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m:rPr>
                        <m:sty m:val="p"/>
                      </m:rPr>
                      <a:rPr lang="en-US" sz="2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From part 1a, distance penguin has moved before coming to rest is </a:t>
                </a:r>
                <a14:m>
                  <m:oMath xmlns:m="http://schemas.openxmlformats.org/officeDocument/2006/math">
                    <m:r>
                      <a:rPr lang="en-GB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m:rPr>
                        <m:sty m:val="p"/>
                      </m:rPr>
                      <a:rPr lang="en-GB" sz="200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b="1" dirty="0">
                    <a:solidFill>
                      <a:srgbClr val="0000FF"/>
                    </a:solidFill>
                  </a:rPr>
                  <a:t>Find the time when he is at half the total distance.</a:t>
                </a:r>
                <a:br>
                  <a:rPr lang="en-GB" sz="2000" b="1" dirty="0">
                    <a:solidFill>
                      <a:srgbClr val="0000FF"/>
                    </a:solidFill>
                  </a:rPr>
                </a:br>
                <a:br>
                  <a:rPr lang="en-GB" sz="2000" b="1" dirty="0">
                    <a:solidFill>
                      <a:srgbClr val="0000FF"/>
                    </a:solidFill>
                  </a:rPr>
                </a:br>
                <a:br>
                  <a:rPr lang="en-GB" sz="2000" b="1" dirty="0">
                    <a:solidFill>
                      <a:srgbClr val="0000FF"/>
                    </a:solidFill>
                  </a:rPr>
                </a:br>
                <a:br>
                  <a:rPr lang="en-GB" sz="2000" b="1" dirty="0">
                    <a:solidFill>
                      <a:srgbClr val="0000FF"/>
                    </a:solidFill>
                  </a:rPr>
                </a:br>
                <a:endParaRPr lang="en-GB" sz="20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Input values in formula: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sz="20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   </m:t>
                    </m:r>
                  </m:oMath>
                </a14:m>
                <a:br>
                  <a:rPr lang="en-US" sz="2000" dirty="0">
                    <a:solidFill>
                      <a:srgbClr val="0000FF"/>
                    </a:solidFill>
                  </a:rPr>
                </a:br>
                <a:r>
                  <a:rPr lang="en-US" sz="2000" dirty="0">
                    <a:solidFill>
                      <a:srgbClr val="0000FF"/>
                    </a:solidFill>
                  </a:rPr>
                  <a:t>Rearranging gives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+8=0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  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Solving quadratic gives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=6.83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1.17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seconds.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541" y="1679710"/>
                <a:ext cx="6515676" cy="5178290"/>
              </a:xfrm>
              <a:prstGeom prst="rect">
                <a:avLst/>
              </a:prstGeom>
              <a:blipFill>
                <a:blip r:embed="rId7"/>
                <a:stretch>
                  <a:fillRect l="-935" r="-94" b="-2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b="1" dirty="0">
                    <a:solidFill>
                      <a:srgbClr val="0000FF"/>
                    </a:solidFill>
                  </a:rPr>
                  <a:t>FORMULAE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  <a:endParaRPr lang="en-GB" sz="2000" b="1" i="1" dirty="0">
                  <a:solidFill>
                    <a:srgbClr val="8B8B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num>
                          <m:den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𝒂𝒔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  <a:endParaRPr lang="en-GB" sz="20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𝒖𝒕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𝒗𝒕</m:t>
                    </m:r>
                    <m:r>
                      <a:rPr lang="en-US" sz="2000" b="1" i="1" dirty="0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dirty="0">
                        <a:solidFill>
                          <a:srgbClr val="8B8B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7">
                <a:extLst>
                  <a:ext uri="{FF2B5EF4-FFF2-40B4-BE49-F238E27FC236}">
                    <a16:creationId xmlns:a16="http://schemas.microsoft.com/office/drawing/2014/main" id="{3734C8C0-3108-4441-8127-F095EC032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blipFill>
                <a:blip r:embed="rId8"/>
                <a:stretch>
                  <a:fillRect l="-119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7DEFB693-6DF7-4ACD-9A08-0B3C75D25DB6}"/>
              </a:ext>
            </a:extLst>
          </p:cNvPr>
          <p:cNvGrpSpPr/>
          <p:nvPr/>
        </p:nvGrpSpPr>
        <p:grpSpPr>
          <a:xfrm>
            <a:off x="5975944" y="5382379"/>
            <a:ext cx="3627758" cy="369332"/>
            <a:chOff x="7509634" y="5068971"/>
            <a:chExt cx="3627758" cy="36933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C41B83A-6D8B-41DD-BA2D-DA713C6177C8}"/>
                </a:ext>
              </a:extLst>
            </p:cNvPr>
            <p:cNvGrpSpPr/>
            <p:nvPr/>
          </p:nvGrpSpPr>
          <p:grpSpPr>
            <a:xfrm>
              <a:off x="7509634" y="5289641"/>
              <a:ext cx="3627758" cy="0"/>
              <a:chOff x="7489637" y="4718723"/>
              <a:chExt cx="1956372" cy="0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98972BE-3D9C-41E5-A722-47C12424FBF5}"/>
                  </a:ext>
                </a:extLst>
              </p:cNvPr>
              <p:cNvCxnSpPr/>
              <p:nvPr/>
            </p:nvCxnSpPr>
            <p:spPr>
              <a:xfrm flipH="1">
                <a:off x="7489637" y="4718723"/>
                <a:ext cx="827592" cy="0"/>
              </a:xfrm>
              <a:prstGeom prst="straightConnector1">
                <a:avLst/>
              </a:prstGeom>
              <a:ln>
                <a:solidFill>
                  <a:schemeClr val="accent2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F416F10A-02DE-4068-8B5A-2E29CEE7DC5C}"/>
                  </a:ext>
                </a:extLst>
              </p:cNvPr>
              <p:cNvCxnSpPr/>
              <p:nvPr/>
            </p:nvCxnSpPr>
            <p:spPr>
              <a:xfrm>
                <a:off x="8685291" y="4718723"/>
                <a:ext cx="760718" cy="0"/>
              </a:xfrm>
              <a:prstGeom prst="straightConnector1">
                <a:avLst/>
              </a:prstGeom>
              <a:ln>
                <a:solidFill>
                  <a:schemeClr val="accent2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/>
                <p:nvPr/>
              </p:nvSpPr>
              <p:spPr>
                <a:xfrm>
                  <a:off x="9086985" y="5068971"/>
                  <a:ext cx="48163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oMath>
                    </m:oMathPara>
                  </a14:m>
                  <a:endParaRPr lang="en-GB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8EFC2F-8413-48A5-86C3-96FA52E336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6985" y="5068971"/>
                  <a:ext cx="481637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303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6D9A3BC-E506-4271-8F0B-433042E906E9}"/>
              </a:ext>
            </a:extLst>
          </p:cNvPr>
          <p:cNvGrpSpPr/>
          <p:nvPr/>
        </p:nvGrpSpPr>
        <p:grpSpPr>
          <a:xfrm>
            <a:off x="5512305" y="4247069"/>
            <a:ext cx="1404743" cy="377097"/>
            <a:chOff x="5495343" y="4309687"/>
            <a:chExt cx="1404743" cy="377097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ED36564-9368-47E7-9768-039B54957F2C}"/>
                </a:ext>
              </a:extLst>
            </p:cNvPr>
            <p:cNvCxnSpPr/>
            <p:nvPr/>
          </p:nvCxnSpPr>
          <p:spPr>
            <a:xfrm flipV="1">
              <a:off x="6030667" y="4685691"/>
              <a:ext cx="273578" cy="1093"/>
            </a:xfrm>
            <a:prstGeom prst="straightConnector1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/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=6</m:t>
                        </m:r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6418A65-89B6-4199-A631-39C1EB4A69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5343" y="4309687"/>
                  <a:ext cx="1404743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1BE8600-0292-45C4-8C78-4B6849D81A63}"/>
              </a:ext>
            </a:extLst>
          </p:cNvPr>
          <p:cNvGrpSpPr/>
          <p:nvPr/>
        </p:nvGrpSpPr>
        <p:grpSpPr>
          <a:xfrm>
            <a:off x="6172842" y="4614377"/>
            <a:ext cx="1729058" cy="449415"/>
            <a:chOff x="7130943" y="4128796"/>
            <a:chExt cx="1729058" cy="44941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F1F902-387A-4923-B788-21A9E930E853}"/>
                </a:ext>
              </a:extLst>
            </p:cNvPr>
            <p:cNvGrpSpPr/>
            <p:nvPr/>
          </p:nvGrpSpPr>
          <p:grpSpPr>
            <a:xfrm>
              <a:off x="7479021" y="4570592"/>
              <a:ext cx="752848" cy="7619"/>
              <a:chOff x="8996479" y="3508612"/>
              <a:chExt cx="752848" cy="7619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0187A310-7A79-4351-BE16-BB56D07C8F05}"/>
                  </a:ext>
                </a:extLst>
              </p:cNvPr>
              <p:cNvCxnSpPr/>
              <p:nvPr/>
            </p:nvCxnSpPr>
            <p:spPr>
              <a:xfrm>
                <a:off x="8996479" y="3508612"/>
                <a:ext cx="482381" cy="0"/>
              </a:xfrm>
              <a:prstGeom prst="straightConnector1">
                <a:avLst/>
              </a:prstGeom>
              <a:ln w="25400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D6A934A8-E689-4A99-A4EE-6C77AB377F60}"/>
                  </a:ext>
                </a:extLst>
              </p:cNvPr>
              <p:cNvGrpSpPr/>
              <p:nvPr/>
            </p:nvGrpSpPr>
            <p:grpSpPr>
              <a:xfrm>
                <a:off x="9070753" y="3508612"/>
                <a:ext cx="678574" cy="7619"/>
                <a:chOff x="9070753" y="3508612"/>
                <a:chExt cx="678574" cy="7619"/>
              </a:xfrm>
            </p:grpSpPr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1B1CE360-C434-4906-B350-E8ED9CE6C595}"/>
                    </a:ext>
                  </a:extLst>
                </p:cNvPr>
                <p:cNvCxnSpPr/>
                <p:nvPr/>
              </p:nvCxnSpPr>
              <p:spPr>
                <a:xfrm>
                  <a:off x="9070753" y="3510555"/>
                  <a:ext cx="362227" cy="5676"/>
                </a:xfrm>
                <a:prstGeom prst="straightConnector1">
                  <a:avLst/>
                </a:prstGeom>
                <a:ln w="25400"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21419764-ABFA-4E83-9C87-6F557F93FE3B}"/>
                    </a:ext>
                  </a:extLst>
                </p:cNvPr>
                <p:cNvCxnSpPr/>
                <p:nvPr/>
              </p:nvCxnSpPr>
              <p:spPr>
                <a:xfrm>
                  <a:off x="9146791" y="3508612"/>
                  <a:ext cx="602536" cy="0"/>
                </a:xfrm>
                <a:prstGeom prst="straightConnector1">
                  <a:avLst/>
                </a:prstGeom>
                <a:ln w="25400"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/>
                <p:nvPr/>
              </p:nvSpPr>
              <p:spPr>
                <a:xfrm>
                  <a:off x="7130943" y="4128796"/>
                  <a:ext cx="1729058" cy="3539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7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7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=−1.5</m:t>
                        </m:r>
                        <m:r>
                          <m:rPr>
                            <m:sty m:val="p"/>
                          </m:rPr>
                          <a:rPr lang="en-US" sz="1700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sz="17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700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sz="1700" b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7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sz="17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0C541B7-1FA5-4970-9BF5-81F54D33E6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0943" y="4128796"/>
                  <a:ext cx="1729058" cy="35394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D55FB69-D004-487A-B406-D1BD44081592}"/>
              </a:ext>
            </a:extLst>
          </p:cNvPr>
          <p:cNvGrpSpPr/>
          <p:nvPr/>
        </p:nvGrpSpPr>
        <p:grpSpPr>
          <a:xfrm>
            <a:off x="8789986" y="4175427"/>
            <a:ext cx="1404743" cy="429279"/>
            <a:chOff x="8759101" y="4266287"/>
            <a:chExt cx="1404743" cy="429279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7C082CB-90CD-4697-83B9-485584A16DD9}"/>
                </a:ext>
              </a:extLst>
            </p:cNvPr>
            <p:cNvCxnSpPr/>
            <p:nvPr/>
          </p:nvCxnSpPr>
          <p:spPr>
            <a:xfrm flipV="1">
              <a:off x="9284968" y="4694473"/>
              <a:ext cx="273578" cy="1093"/>
            </a:xfrm>
            <a:prstGeom prst="straightConnector1">
              <a:avLst/>
            </a:prstGeom>
            <a:ln w="25400">
              <a:solidFill>
                <a:schemeClr val="accent2">
                  <a:lumMod val="40000"/>
                  <a:lumOff val="6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/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GB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37B51E-82D3-4F5A-A9F3-DB0009DE8A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9101" y="4266287"/>
                  <a:ext cx="140474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34805AA5-44B5-4B23-999C-75D5074F1D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397703" y="4554663"/>
            <a:ext cx="271145" cy="31242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AC7E757-0EAD-4C68-9969-51505C30554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407073" y="5653388"/>
            <a:ext cx="271145" cy="31242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2969734-4013-4ABB-8D22-6FF9E90002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397702" y="4068194"/>
            <a:ext cx="271145" cy="31242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0B289EC-D16B-4850-A3E2-C7E0D1468832}"/>
              </a:ext>
            </a:extLst>
          </p:cNvPr>
          <p:cNvGrpSpPr/>
          <p:nvPr/>
        </p:nvGrpSpPr>
        <p:grpSpPr>
          <a:xfrm>
            <a:off x="5973965" y="4715108"/>
            <a:ext cx="3713339" cy="706608"/>
            <a:chOff x="5973965" y="4715108"/>
            <a:chExt cx="3713339" cy="70660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D35D20C-2EAA-4ED3-BDA9-A45373C3D9D7}"/>
                </a:ext>
              </a:extLst>
            </p:cNvPr>
            <p:cNvGrpSpPr/>
            <p:nvPr/>
          </p:nvGrpSpPr>
          <p:grpSpPr>
            <a:xfrm>
              <a:off x="5973965" y="5212187"/>
              <a:ext cx="3713339" cy="209529"/>
              <a:chOff x="5973965" y="5212187"/>
              <a:chExt cx="3713339" cy="209529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916303D-B2A1-418B-87AC-5D1685CC223E}"/>
                  </a:ext>
                </a:extLst>
              </p:cNvPr>
              <p:cNvCxnSpPr/>
              <p:nvPr/>
            </p:nvCxnSpPr>
            <p:spPr>
              <a:xfrm flipV="1">
                <a:off x="5975943" y="5212187"/>
                <a:ext cx="3711361" cy="1"/>
              </a:xfrm>
              <a:prstGeom prst="straightConnector1">
                <a:avLst/>
              </a:prstGeom>
              <a:ln w="38100">
                <a:solidFill>
                  <a:srgbClr val="008EDC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05BF4FD-3B68-4619-B739-B136B83B2FA9}"/>
                  </a:ext>
                </a:extLst>
              </p:cNvPr>
              <p:cNvSpPr/>
              <p:nvPr/>
            </p:nvSpPr>
            <p:spPr>
              <a:xfrm>
                <a:off x="5973965" y="5243006"/>
                <a:ext cx="3681427" cy="178710"/>
              </a:xfrm>
              <a:prstGeom prst="rect">
                <a:avLst/>
              </a:prstGeom>
              <a:pattFill prst="wdUpDiag">
                <a:fgClr>
                  <a:srgbClr val="008EDC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DAA32B26-2733-4333-ADAF-96A7D5CCC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6060357" y="4715108"/>
              <a:ext cx="338385" cy="526926"/>
            </a:xfrm>
            <a:prstGeom prst="rect">
              <a:avLst/>
            </a:prstGeom>
          </p:spPr>
        </p:pic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0251E4C4-F49E-4DFF-BE27-B48A871BCE6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9252564" y="4714813"/>
            <a:ext cx="338385" cy="526926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0A3381-1F95-4D63-9B1C-453AE682F561}"/>
              </a:ext>
            </a:extLst>
          </p:cNvPr>
          <p:cNvGrpSpPr/>
          <p:nvPr/>
        </p:nvGrpSpPr>
        <p:grpSpPr>
          <a:xfrm>
            <a:off x="7217795" y="4242168"/>
            <a:ext cx="1404743" cy="979156"/>
            <a:chOff x="7217795" y="4242168"/>
            <a:chExt cx="1404743" cy="9791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152E4A0A-C3D1-49AA-AF8E-B83DD0DF48CC}"/>
                    </a:ext>
                  </a:extLst>
                </p:cNvPr>
                <p:cNvSpPr/>
                <p:nvPr/>
              </p:nvSpPr>
              <p:spPr>
                <a:xfrm>
                  <a:off x="7217795" y="4242168"/>
                  <a:ext cx="140474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GB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152E4A0A-C3D1-49AA-AF8E-B83DD0DF48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7795" y="4242168"/>
                  <a:ext cx="1404743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719C1FCA-51EA-400E-B085-28DDF4BBB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7700647" y="4694398"/>
              <a:ext cx="338385" cy="526926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92935B-D911-4F88-BA37-C6C8E6D1498D}"/>
              </a:ext>
            </a:extLst>
          </p:cNvPr>
          <p:cNvGrpSpPr/>
          <p:nvPr/>
        </p:nvGrpSpPr>
        <p:grpSpPr>
          <a:xfrm>
            <a:off x="5973965" y="5130166"/>
            <a:ext cx="2062646" cy="369332"/>
            <a:chOff x="5973965" y="5130166"/>
            <a:chExt cx="2062646" cy="3693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4BC890C-2B5D-4372-AAA2-DC911A035FCF}"/>
                </a:ext>
              </a:extLst>
            </p:cNvPr>
            <p:cNvSpPr/>
            <p:nvPr/>
          </p:nvSpPr>
          <p:spPr>
            <a:xfrm>
              <a:off x="5973965" y="5231961"/>
              <a:ext cx="2058321" cy="266083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04E3F2EE-3135-4966-8EBE-0AA63C1C3BDD}"/>
                </a:ext>
              </a:extLst>
            </p:cNvPr>
            <p:cNvGrpSpPr/>
            <p:nvPr/>
          </p:nvGrpSpPr>
          <p:grpSpPr>
            <a:xfrm>
              <a:off x="6078574" y="5130166"/>
              <a:ext cx="1958037" cy="369332"/>
              <a:chOff x="8500259" y="5057194"/>
              <a:chExt cx="1958037" cy="369332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0D13BD4A-70FF-4530-AED3-E24A3C1D704D}"/>
                  </a:ext>
                </a:extLst>
              </p:cNvPr>
              <p:cNvGrpSpPr/>
              <p:nvPr/>
            </p:nvGrpSpPr>
            <p:grpSpPr>
              <a:xfrm>
                <a:off x="8500259" y="5288302"/>
                <a:ext cx="1958037" cy="1339"/>
                <a:chOff x="8023857" y="4717384"/>
                <a:chExt cx="1055927" cy="1339"/>
              </a:xfrm>
            </p:grpSpPr>
            <p:cxnSp>
              <p:nvCxnSpPr>
                <p:cNvPr id="78" name="Straight Arrow Connector 77">
                  <a:extLst>
                    <a:ext uri="{FF2B5EF4-FFF2-40B4-BE49-F238E27FC236}">
                      <a16:creationId xmlns:a16="http://schemas.microsoft.com/office/drawing/2014/main" id="{F07CA3DA-C1ED-4A06-B523-9CE9A8F62743}"/>
                    </a:ext>
                  </a:extLst>
                </p:cNvPr>
                <p:cNvCxnSpPr/>
                <p:nvPr/>
              </p:nvCxnSpPr>
              <p:spPr>
                <a:xfrm flipH="1">
                  <a:off x="8023857" y="4717384"/>
                  <a:ext cx="39449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id="{600849EA-2C36-4E86-923C-F0D20FCB9FAA}"/>
                    </a:ext>
                  </a:extLst>
                </p:cNvPr>
                <p:cNvCxnSpPr/>
                <p:nvPr/>
              </p:nvCxnSpPr>
              <p:spPr>
                <a:xfrm>
                  <a:off x="8685291" y="4718723"/>
                  <a:ext cx="39449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14904377-ABA8-40DB-A962-79ACDEC20647}"/>
                      </a:ext>
                    </a:extLst>
                  </p:cNvPr>
                  <p:cNvSpPr/>
                  <p:nvPr/>
                </p:nvSpPr>
                <p:spPr>
                  <a:xfrm>
                    <a:off x="9212234" y="5057194"/>
                    <a:ext cx="481637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oMath>
                      </m:oMathPara>
                    </a14:m>
                    <a:endParaRPr lang="en-GB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14904377-ABA8-40DB-A962-79ACDEC2064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12234" y="5057194"/>
                    <a:ext cx="481637" cy="3693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1" name="Text Placeholder 6">
            <a:extLst>
              <a:ext uri="{FF2B5EF4-FFF2-40B4-BE49-F238E27FC236}">
                <a16:creationId xmlns:a16="http://schemas.microsoft.com/office/drawing/2014/main" id="{CD30CB62-2BBF-413C-8055-122E5D57049D}"/>
              </a:ext>
            </a:extLst>
          </p:cNvPr>
          <p:cNvSpPr txBox="1">
            <a:spLocks/>
          </p:cNvSpPr>
          <p:nvPr/>
        </p:nvSpPr>
        <p:spPr>
          <a:xfrm>
            <a:off x="5354274" y="3630101"/>
            <a:ext cx="343571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2b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1366B88A-8E86-452A-8808-6B5CFDA2E4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397702" y="4068194"/>
            <a:ext cx="271145" cy="312420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E3E76140-944C-429D-B46B-8EA412FCAB36}"/>
              </a:ext>
            </a:extLst>
          </p:cNvPr>
          <p:cNvSpPr txBox="1"/>
          <p:nvPr/>
        </p:nvSpPr>
        <p:spPr>
          <a:xfrm>
            <a:off x="2123753" y="6228191"/>
            <a:ext cx="787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FIND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F58E348-D4DB-40B5-93E2-E2DD10BFCB2E}"/>
              </a:ext>
            </a:extLst>
          </p:cNvPr>
          <p:cNvGrpSpPr/>
          <p:nvPr/>
        </p:nvGrpSpPr>
        <p:grpSpPr>
          <a:xfrm>
            <a:off x="2158487" y="3899233"/>
            <a:ext cx="696292" cy="2800660"/>
            <a:chOff x="2158487" y="3899233"/>
            <a:chExt cx="696292" cy="280066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E50FECA-478C-4B04-AD82-EA9D9A49FE18}"/>
                </a:ext>
              </a:extLst>
            </p:cNvPr>
            <p:cNvSpPr/>
            <p:nvPr/>
          </p:nvSpPr>
          <p:spPr>
            <a:xfrm>
              <a:off x="2246626" y="3899233"/>
              <a:ext cx="608153" cy="2800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501B84D-E68A-4C5B-B4A7-314554CE9332}"/>
                </a:ext>
              </a:extLst>
            </p:cNvPr>
            <p:cNvSpPr/>
            <p:nvPr/>
          </p:nvSpPr>
          <p:spPr>
            <a:xfrm>
              <a:off x="2158487" y="6171297"/>
              <a:ext cx="608153" cy="334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AF28772-CB92-9B23-606B-980CD9612FA2}"/>
              </a:ext>
            </a:extLst>
          </p:cNvPr>
          <p:cNvGrpSpPr/>
          <p:nvPr/>
        </p:nvGrpSpPr>
        <p:grpSpPr>
          <a:xfrm>
            <a:off x="-29497" y="-17868"/>
            <a:ext cx="12177307" cy="3889971"/>
            <a:chOff x="-29497" y="-17868"/>
            <a:chExt cx="12177307" cy="388997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19BA714-B874-231A-59E2-040FB7390D65}"/>
                </a:ext>
              </a:extLst>
            </p:cNvPr>
            <p:cNvGrpSpPr/>
            <p:nvPr/>
          </p:nvGrpSpPr>
          <p:grpSpPr>
            <a:xfrm>
              <a:off x="-29497" y="-17868"/>
              <a:ext cx="12177307" cy="2321317"/>
              <a:chOff x="-29497" y="-17868"/>
              <a:chExt cx="12177307" cy="2321317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E941E9E-0D6D-77BA-CCF7-5B2D7D907DA2}"/>
                  </a:ext>
                </a:extLst>
              </p:cNvPr>
              <p:cNvSpPr/>
              <p:nvPr/>
            </p:nvSpPr>
            <p:spPr>
              <a:xfrm>
                <a:off x="-29497" y="-17868"/>
                <a:ext cx="5111057" cy="2321317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505D9BF-8347-BF2D-0041-8172C37181AA}"/>
                  </a:ext>
                </a:extLst>
              </p:cNvPr>
              <p:cNvSpPr/>
              <p:nvPr/>
            </p:nvSpPr>
            <p:spPr>
              <a:xfrm>
                <a:off x="4909457" y="-17868"/>
                <a:ext cx="7238353" cy="118872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E10DE59-46DF-0A56-AD15-5629189F485D}"/>
                </a:ext>
              </a:extLst>
            </p:cNvPr>
            <p:cNvSpPr/>
            <p:nvPr/>
          </p:nvSpPr>
          <p:spPr>
            <a:xfrm>
              <a:off x="60691" y="2211367"/>
              <a:ext cx="4772697" cy="120592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D516F3B-A3A1-67B6-6452-2758C0659CB0}"/>
                </a:ext>
              </a:extLst>
            </p:cNvPr>
            <p:cNvSpPr/>
            <p:nvPr/>
          </p:nvSpPr>
          <p:spPr>
            <a:xfrm>
              <a:off x="182535" y="3470944"/>
              <a:ext cx="2853681" cy="4011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2134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1"/>
    </mc:Choice>
    <mc:Fallback xmlns="">
      <p:transition spd="slow" advTm="1821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11225" y="5945824"/>
            <a:ext cx="3473739" cy="365125"/>
          </a:xfrm>
        </p:spPr>
        <p:txBody>
          <a:bodyPr/>
          <a:lstStyle/>
          <a:p>
            <a:r>
              <a:rPr lang="en-US" noProof="0" dirty="0"/>
              <a:t>SUMMARY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53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37739" y="2859687"/>
            <a:ext cx="2161425" cy="1608404"/>
          </a:xfrm>
        </p:spPr>
        <p:txBody>
          <a:bodyPr/>
          <a:lstStyle/>
          <a:p>
            <a:pPr algn="ctr"/>
            <a:r>
              <a:rPr lang="en-GB" dirty="0"/>
              <a:t>REVIEW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278583" y="1373459"/>
            <a:ext cx="6242857" cy="49374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dirty="0">
                <a:solidFill>
                  <a:srgbClr val="0000FF"/>
                </a:solidFill>
                <a:latin typeface="+mj-lt"/>
              </a:rPr>
              <a:t>If you have understood the content of this session, you should be able to:</a:t>
            </a:r>
          </a:p>
          <a:p>
            <a:pPr marL="0" indent="0">
              <a:buNone/>
            </a:pPr>
            <a:endParaRPr lang="en-GB" sz="2600" dirty="0">
              <a:solidFill>
                <a:srgbClr val="0000FF"/>
              </a:solidFill>
              <a:latin typeface="+mj-lt"/>
            </a:endParaRPr>
          </a:p>
          <a:p>
            <a:pPr marL="0" indent="0">
              <a:buNone/>
            </a:pPr>
            <a:r>
              <a:rPr lang="en-GB" sz="2600" dirty="0">
                <a:solidFill>
                  <a:srgbClr val="0000FF"/>
                </a:solidFill>
                <a:latin typeface="+mj-lt"/>
              </a:rPr>
              <a:t>Derive the formulae for constant acceleration and use them in order to solve problems.</a:t>
            </a:r>
          </a:p>
          <a:p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12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73"/>
    </mc:Choice>
    <mc:Fallback xmlns="">
      <p:transition spd="slow" advTm="15173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600761"/>
            <a:ext cx="3009207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11224" y="5945824"/>
            <a:ext cx="8825899" cy="547350"/>
          </a:xfrm>
        </p:spPr>
        <p:txBody>
          <a:bodyPr/>
          <a:lstStyle/>
          <a:p>
            <a:r>
              <a:rPr lang="en-US" dirty="0"/>
              <a:t>EXERCISES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54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9789" y="2638097"/>
            <a:ext cx="4849811" cy="3184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>
                <a:solidFill>
                  <a:srgbClr val="0000FF"/>
                </a:solidFill>
              </a:rPr>
              <a:t>Now attempt the exercises in your text book related to this topic.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1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87"/>
    </mc:Choice>
    <mc:Fallback xmlns="">
      <p:transition spd="slow" advTm="8787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55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182736" y="591748"/>
            <a:ext cx="4279285" cy="702406"/>
          </a:xfrm>
        </p:spPr>
        <p:txBody>
          <a:bodyPr anchor="t">
            <a:normAutofit/>
          </a:bodyPr>
          <a:lstStyle/>
          <a:p>
            <a:r>
              <a:rPr lang="en-US" sz="3200" dirty="0"/>
              <a:t>Copyright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sz="2200" b="1" dirty="0">
                <a:solidFill>
                  <a:srgbClr val="000000"/>
                </a:solidFill>
              </a:rPr>
              <a:t>© Z. Ali 2020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98915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67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9"/>
    </mc:Choice>
    <mc:Fallback xmlns="">
      <p:transition spd="slow" advTm="76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146481" y="882755"/>
            <a:ext cx="4502445" cy="1042492"/>
          </a:xfrm>
        </p:spPr>
        <p:txBody>
          <a:bodyPr>
            <a:normAutofit fontScale="90000"/>
          </a:bodyPr>
          <a:lstStyle/>
          <a:p>
            <a:r>
              <a:rPr lang="en-GB" sz="3500" dirty="0"/>
              <a:t>Constant Acceleration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CONSTANT ACCELERATION FORMULAE PART 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following letters are used for an object moving in a straight line with constant acceleration: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displacement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initial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acceleration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time taken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  <a:blipFill>
                <a:blip r:embed="rId6"/>
                <a:stretch>
                  <a:fillRect l="-1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6"/>
          <p:cNvSpPr>
            <a:spLocks noGrp="1"/>
          </p:cNvSpPr>
          <p:nvPr>
            <p:ph type="body" idx="13"/>
          </p:nvPr>
        </p:nvSpPr>
        <p:spPr>
          <a:xfrm>
            <a:off x="303783" y="2024174"/>
            <a:ext cx="4529605" cy="600075"/>
          </a:xfrm>
        </p:spPr>
        <p:txBody>
          <a:bodyPr>
            <a:normAutofit/>
          </a:bodyPr>
          <a:lstStyle/>
          <a:p>
            <a:r>
              <a:rPr lang="en-GB" sz="2400" dirty="0"/>
              <a:t>Standard Notation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idx="13"/>
          </p:nvPr>
        </p:nvSpPr>
        <p:spPr>
          <a:xfrm>
            <a:off x="5346416" y="1079635"/>
            <a:ext cx="5590525" cy="600075"/>
          </a:xfrm>
        </p:spPr>
        <p:txBody>
          <a:bodyPr>
            <a:normAutofit/>
          </a:bodyPr>
          <a:lstStyle/>
          <a:p>
            <a:r>
              <a:rPr lang="en-GB" sz="2400" dirty="0"/>
              <a:t>Deriving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7"/>
              <p:cNvSpPr txBox="1">
                <a:spLocks/>
              </p:cNvSpPr>
              <p:nvPr/>
            </p:nvSpPr>
            <p:spPr>
              <a:xfrm>
                <a:off x="3036217" y="3514565"/>
                <a:ext cx="1873851" cy="334343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b="1" dirty="0">
                    <a:solidFill>
                      <a:srgbClr val="FF0000"/>
                    </a:solidFill>
                  </a:rPr>
                  <a:t>FORMULAE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𝒂𝒕</m:t>
                    </m:r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  <a:endParaRPr lang="en-GB" sz="2000" b="1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GB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num>
                          <m:den>
                            <m:r>
                              <a:rPr lang="en-GB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GB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𝒂𝒔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6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217" y="3514565"/>
                <a:ext cx="1873851" cy="3343435"/>
              </a:xfrm>
              <a:prstGeom prst="rect">
                <a:avLst/>
              </a:prstGeom>
              <a:blipFill>
                <a:blip r:embed="rId7"/>
                <a:stretch>
                  <a:fillRect l="-129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7"/>
              <p:cNvSpPr txBox="1">
                <a:spLocks/>
              </p:cNvSpPr>
              <p:nvPr/>
            </p:nvSpPr>
            <p:spPr>
              <a:xfrm>
                <a:off x="5334896" y="1644733"/>
                <a:ext cx="6488533" cy="28488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Substitute       in       to give:</a:t>
                </a:r>
                <a:br>
                  <a:rPr lang="en-GB" sz="2100" dirty="0">
                    <a:solidFill>
                      <a:srgbClr val="0000FF"/>
                    </a:solidFill>
                  </a:rPr>
                </a:b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b="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2100" b="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1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GB" sz="21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GB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</m:num>
                            <m:den>
                              <m:r>
                                <a:rPr lang="en-GB" sz="21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Multiplying out and rearranging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num>
                          <m:den>
                            <m:r>
                              <a:rPr lang="en-US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𝑎𝑡</m:t>
                            </m:r>
                          </m:num>
                          <m:den>
                            <m:r>
                              <a:rPr lang="en-US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r>
                      <a:rPr lang="en-US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𝑢𝑡</m:t>
                    </m:r>
                    <m:r>
                      <a:rPr lang="en-US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1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1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1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1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7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896" y="1644733"/>
                <a:ext cx="6488533" cy="2848816"/>
              </a:xfrm>
              <a:prstGeom prst="rect">
                <a:avLst/>
              </a:prstGeom>
              <a:blipFill>
                <a:blip r:embed="rId8"/>
                <a:stretch>
                  <a:fillRect l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491388" y="4114402"/>
            <a:ext cx="342000" cy="369332"/>
            <a:chOff x="4877315" y="2300968"/>
            <a:chExt cx="342000" cy="369332"/>
          </a:xfrm>
        </p:grpSpPr>
        <p:sp>
          <p:nvSpPr>
            <p:cNvPr id="51" name="Oval 50"/>
            <p:cNvSpPr/>
            <p:nvPr/>
          </p:nvSpPr>
          <p:spPr>
            <a:xfrm>
              <a:off x="4877315" y="2324211"/>
              <a:ext cx="342000" cy="34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899997" y="2300968"/>
              <a:ext cx="3193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503109" y="4646633"/>
            <a:ext cx="342000" cy="369332"/>
            <a:chOff x="4877315" y="2300968"/>
            <a:chExt cx="342000" cy="369332"/>
          </a:xfrm>
        </p:grpSpPr>
        <p:sp>
          <p:nvSpPr>
            <p:cNvPr id="54" name="Oval 53"/>
            <p:cNvSpPr/>
            <p:nvPr/>
          </p:nvSpPr>
          <p:spPr>
            <a:xfrm>
              <a:off x="4877315" y="2324211"/>
              <a:ext cx="342000" cy="34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899997" y="2300968"/>
              <a:ext cx="3193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063822" y="2392033"/>
            <a:ext cx="6618060" cy="2764502"/>
            <a:chOff x="3058264" y="1881784"/>
            <a:chExt cx="6618060" cy="2764502"/>
          </a:xfrm>
        </p:grpSpPr>
        <p:sp>
          <p:nvSpPr>
            <p:cNvPr id="81" name="Rectangle 80"/>
            <p:cNvSpPr/>
            <p:nvPr/>
          </p:nvSpPr>
          <p:spPr>
            <a:xfrm>
              <a:off x="7442785" y="1881784"/>
              <a:ext cx="2233539" cy="6738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058264" y="4122242"/>
              <a:ext cx="1347765" cy="52404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58264" y="2392033"/>
            <a:ext cx="6318818" cy="2462600"/>
            <a:chOff x="6542289" y="6015890"/>
            <a:chExt cx="6318818" cy="2462600"/>
          </a:xfrm>
        </p:grpSpPr>
        <p:grpSp>
          <p:nvGrpSpPr>
            <p:cNvPr id="83" name="Group 82"/>
            <p:cNvGrpSpPr/>
            <p:nvPr/>
          </p:nvGrpSpPr>
          <p:grpSpPr>
            <a:xfrm>
              <a:off x="6542289" y="6015890"/>
              <a:ext cx="6318818" cy="2194160"/>
              <a:chOff x="6701273" y="6526576"/>
              <a:chExt cx="6318818" cy="2194160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6701273" y="8272188"/>
                <a:ext cx="1347765" cy="44854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12197192" y="6526576"/>
                <a:ext cx="822899" cy="33830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6" name="Rectangle 85"/>
            <p:cNvSpPr/>
            <p:nvPr/>
          </p:nvSpPr>
          <p:spPr>
            <a:xfrm>
              <a:off x="7374707" y="8239946"/>
              <a:ext cx="272957" cy="23854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621565" y="1704191"/>
            <a:ext cx="342000" cy="369332"/>
            <a:chOff x="4877315" y="2300968"/>
            <a:chExt cx="342000" cy="369332"/>
          </a:xfrm>
        </p:grpSpPr>
        <p:sp>
          <p:nvSpPr>
            <p:cNvPr id="77" name="Oval 76"/>
            <p:cNvSpPr/>
            <p:nvPr/>
          </p:nvSpPr>
          <p:spPr>
            <a:xfrm>
              <a:off x="4877315" y="2324211"/>
              <a:ext cx="342000" cy="34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899997" y="2300968"/>
              <a:ext cx="3193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7304299" y="1699337"/>
            <a:ext cx="342000" cy="369332"/>
            <a:chOff x="4877315" y="2300968"/>
            <a:chExt cx="342000" cy="369332"/>
          </a:xfrm>
        </p:grpSpPr>
        <p:sp>
          <p:nvSpPr>
            <p:cNvPr id="94" name="Oval 93"/>
            <p:cNvSpPr/>
            <p:nvPr/>
          </p:nvSpPr>
          <p:spPr>
            <a:xfrm>
              <a:off x="4877315" y="2324211"/>
              <a:ext cx="342000" cy="34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899997" y="2300968"/>
              <a:ext cx="3193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6186356" y="3065929"/>
            <a:ext cx="4911950" cy="993593"/>
            <a:chOff x="-618376" y="3885367"/>
            <a:chExt cx="4911950" cy="993593"/>
          </a:xfrm>
        </p:grpSpPr>
        <p:sp>
          <p:nvSpPr>
            <p:cNvPr id="97" name="Rectangle 96"/>
            <p:cNvSpPr/>
            <p:nvPr/>
          </p:nvSpPr>
          <p:spPr>
            <a:xfrm>
              <a:off x="2524891" y="3885367"/>
              <a:ext cx="1768683" cy="44863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-618376" y="4412421"/>
              <a:ext cx="1828092" cy="46653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E0F98A3-DD6D-3F69-2886-065EA8EE2FD2}"/>
              </a:ext>
            </a:extLst>
          </p:cNvPr>
          <p:cNvGrpSpPr/>
          <p:nvPr/>
        </p:nvGrpSpPr>
        <p:grpSpPr>
          <a:xfrm>
            <a:off x="-29497" y="-17868"/>
            <a:ext cx="12177307" cy="3889971"/>
            <a:chOff x="-29497" y="-17868"/>
            <a:chExt cx="12177307" cy="388997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FCF4658-FC55-2E8B-24B2-C9F5B490A67B}"/>
                </a:ext>
              </a:extLst>
            </p:cNvPr>
            <p:cNvGrpSpPr/>
            <p:nvPr/>
          </p:nvGrpSpPr>
          <p:grpSpPr>
            <a:xfrm>
              <a:off x="-29497" y="-17868"/>
              <a:ext cx="12177307" cy="2321317"/>
              <a:chOff x="-29497" y="-17868"/>
              <a:chExt cx="12177307" cy="2321317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4EC033D-1B65-A541-2950-CD624E6848FA}"/>
                  </a:ext>
                </a:extLst>
              </p:cNvPr>
              <p:cNvSpPr/>
              <p:nvPr/>
            </p:nvSpPr>
            <p:spPr>
              <a:xfrm>
                <a:off x="-29497" y="-17868"/>
                <a:ext cx="5111057" cy="2321317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FE8EF43-C5AA-49F7-CD35-E9EA02CAD777}"/>
                  </a:ext>
                </a:extLst>
              </p:cNvPr>
              <p:cNvSpPr/>
              <p:nvPr/>
            </p:nvSpPr>
            <p:spPr>
              <a:xfrm>
                <a:off x="4909457" y="-17868"/>
                <a:ext cx="7238353" cy="118872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2992BA4-AACE-DC4C-C23F-731C16725180}"/>
                </a:ext>
              </a:extLst>
            </p:cNvPr>
            <p:cNvSpPr/>
            <p:nvPr/>
          </p:nvSpPr>
          <p:spPr>
            <a:xfrm>
              <a:off x="60691" y="2211367"/>
              <a:ext cx="4772697" cy="120592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F6944E2-33D8-98BA-3E69-3E828F45EC77}"/>
                </a:ext>
              </a:extLst>
            </p:cNvPr>
            <p:cNvSpPr/>
            <p:nvPr/>
          </p:nvSpPr>
          <p:spPr>
            <a:xfrm>
              <a:off x="182535" y="3470944"/>
              <a:ext cx="2853681" cy="4011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3995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56"/>
    </mc:Choice>
    <mc:Fallback xmlns="">
      <p:transition spd="slow" advTm="411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146481" y="882755"/>
            <a:ext cx="4502445" cy="1042492"/>
          </a:xfrm>
        </p:spPr>
        <p:txBody>
          <a:bodyPr>
            <a:normAutofit fontScale="90000"/>
          </a:bodyPr>
          <a:lstStyle/>
          <a:p>
            <a:r>
              <a:rPr lang="en-GB" sz="3500" dirty="0"/>
              <a:t>Constant Acceleration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CONSTANT ACCELERATION FORMULAE PART 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following letters are used for an object moving in a straight line with constant acceleration: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displacement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initial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acceleration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time taken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  <a:blipFill>
                <a:blip r:embed="rId6"/>
                <a:stretch>
                  <a:fillRect l="-1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6"/>
          <p:cNvSpPr>
            <a:spLocks noGrp="1"/>
          </p:cNvSpPr>
          <p:nvPr>
            <p:ph type="body" idx="13"/>
          </p:nvPr>
        </p:nvSpPr>
        <p:spPr>
          <a:xfrm>
            <a:off x="303783" y="2024174"/>
            <a:ext cx="4529605" cy="600075"/>
          </a:xfrm>
        </p:spPr>
        <p:txBody>
          <a:bodyPr>
            <a:normAutofit/>
          </a:bodyPr>
          <a:lstStyle/>
          <a:p>
            <a:r>
              <a:rPr lang="en-GB" sz="2400" dirty="0"/>
              <a:t>Standard Notation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idx="13"/>
          </p:nvPr>
        </p:nvSpPr>
        <p:spPr>
          <a:xfrm>
            <a:off x="5346416" y="1079635"/>
            <a:ext cx="5590525" cy="600075"/>
          </a:xfrm>
        </p:spPr>
        <p:txBody>
          <a:bodyPr>
            <a:normAutofit/>
          </a:bodyPr>
          <a:lstStyle/>
          <a:p>
            <a:r>
              <a:rPr lang="en-GB" sz="2400" dirty="0"/>
              <a:t>Deriving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7"/>
              <p:cNvSpPr txBox="1">
                <a:spLocks/>
              </p:cNvSpPr>
              <p:nvPr/>
            </p:nvSpPr>
            <p:spPr>
              <a:xfrm>
                <a:off x="3036217" y="3514565"/>
                <a:ext cx="1873851" cy="334343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b="1" dirty="0">
                    <a:solidFill>
                      <a:srgbClr val="FF0000"/>
                    </a:solidFill>
                  </a:rPr>
                  <a:t>FORMULAE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𝒂𝒕</m:t>
                    </m:r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  <a:endParaRPr lang="en-GB" sz="2000" b="1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GB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num>
                          <m:den>
                            <m:r>
                              <a:rPr lang="en-GB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GB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𝒂𝒔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𝒖𝒕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6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217" y="3514565"/>
                <a:ext cx="1873851" cy="3343435"/>
              </a:xfrm>
              <a:prstGeom prst="rect">
                <a:avLst/>
              </a:prstGeom>
              <a:blipFill>
                <a:blip r:embed="rId7"/>
                <a:stretch>
                  <a:fillRect l="-129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7"/>
              <p:cNvSpPr txBox="1">
                <a:spLocks/>
              </p:cNvSpPr>
              <p:nvPr/>
            </p:nvSpPr>
            <p:spPr>
              <a:xfrm>
                <a:off x="5334896" y="1644733"/>
                <a:ext cx="6488533" cy="28488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Substitute       in       to give:</a:t>
                </a:r>
                <a:br>
                  <a:rPr lang="en-GB" sz="2100" dirty="0">
                    <a:solidFill>
                      <a:srgbClr val="0000FF"/>
                    </a:solidFill>
                  </a:rPr>
                </a:b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100" b="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2100" b="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1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1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GB" sz="21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GB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1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</m:num>
                            <m:den>
                              <m:r>
                                <a:rPr lang="en-GB" sz="21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Multiplying out and rearranging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num>
                          <m:den>
                            <m:r>
                              <a:rPr lang="en-US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𝑎𝑡</m:t>
                            </m:r>
                          </m:num>
                          <m:den>
                            <m:r>
                              <a:rPr lang="en-US" sz="21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r>
                      <a:rPr lang="en-US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𝑢𝑡</m:t>
                    </m:r>
                    <m:r>
                      <a:rPr lang="en-US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1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1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1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1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7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896" y="1644733"/>
                <a:ext cx="6488533" cy="2848816"/>
              </a:xfrm>
              <a:prstGeom prst="rect">
                <a:avLst/>
              </a:prstGeom>
              <a:blipFill>
                <a:blip r:embed="rId8"/>
                <a:stretch>
                  <a:fillRect l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491388" y="4114402"/>
            <a:ext cx="342000" cy="369332"/>
            <a:chOff x="4877315" y="2300968"/>
            <a:chExt cx="342000" cy="369332"/>
          </a:xfrm>
        </p:grpSpPr>
        <p:sp>
          <p:nvSpPr>
            <p:cNvPr id="51" name="Oval 50"/>
            <p:cNvSpPr/>
            <p:nvPr/>
          </p:nvSpPr>
          <p:spPr>
            <a:xfrm>
              <a:off x="4877315" y="2324211"/>
              <a:ext cx="342000" cy="34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899997" y="2300968"/>
              <a:ext cx="3193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503109" y="4646633"/>
            <a:ext cx="342000" cy="369332"/>
            <a:chOff x="4877315" y="2300968"/>
            <a:chExt cx="342000" cy="369332"/>
          </a:xfrm>
        </p:grpSpPr>
        <p:sp>
          <p:nvSpPr>
            <p:cNvPr id="54" name="Oval 53"/>
            <p:cNvSpPr/>
            <p:nvPr/>
          </p:nvSpPr>
          <p:spPr>
            <a:xfrm>
              <a:off x="4877315" y="2324211"/>
              <a:ext cx="342000" cy="34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899997" y="2300968"/>
              <a:ext cx="3193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621565" y="1704191"/>
            <a:ext cx="342000" cy="369332"/>
            <a:chOff x="4877315" y="2300968"/>
            <a:chExt cx="342000" cy="369332"/>
          </a:xfrm>
        </p:grpSpPr>
        <p:sp>
          <p:nvSpPr>
            <p:cNvPr id="77" name="Oval 76"/>
            <p:cNvSpPr/>
            <p:nvPr/>
          </p:nvSpPr>
          <p:spPr>
            <a:xfrm>
              <a:off x="4877315" y="2324211"/>
              <a:ext cx="342000" cy="34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899997" y="2300968"/>
              <a:ext cx="3193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7304299" y="1699337"/>
            <a:ext cx="342000" cy="369332"/>
            <a:chOff x="4877315" y="2300968"/>
            <a:chExt cx="342000" cy="369332"/>
          </a:xfrm>
        </p:grpSpPr>
        <p:sp>
          <p:nvSpPr>
            <p:cNvPr id="94" name="Oval 93"/>
            <p:cNvSpPr/>
            <p:nvPr/>
          </p:nvSpPr>
          <p:spPr>
            <a:xfrm>
              <a:off x="4877315" y="2324211"/>
              <a:ext cx="342000" cy="34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899997" y="2300968"/>
              <a:ext cx="3193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43A0635-1BB3-1439-5CAF-9FBFEADA75E5}"/>
              </a:ext>
            </a:extLst>
          </p:cNvPr>
          <p:cNvGrpSpPr/>
          <p:nvPr/>
        </p:nvGrpSpPr>
        <p:grpSpPr>
          <a:xfrm>
            <a:off x="-29497" y="-17868"/>
            <a:ext cx="12177307" cy="3889971"/>
            <a:chOff x="-29497" y="-17868"/>
            <a:chExt cx="12177307" cy="388997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6B1EAC7-4208-26A9-2F98-1CB9281E489A}"/>
                </a:ext>
              </a:extLst>
            </p:cNvPr>
            <p:cNvGrpSpPr/>
            <p:nvPr/>
          </p:nvGrpSpPr>
          <p:grpSpPr>
            <a:xfrm>
              <a:off x="-29497" y="-17868"/>
              <a:ext cx="12177307" cy="2321317"/>
              <a:chOff x="-29497" y="-17868"/>
              <a:chExt cx="12177307" cy="232131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4848F96-C40C-7A57-49FD-7A156897CD4E}"/>
                  </a:ext>
                </a:extLst>
              </p:cNvPr>
              <p:cNvSpPr/>
              <p:nvPr/>
            </p:nvSpPr>
            <p:spPr>
              <a:xfrm>
                <a:off x="-29497" y="-17868"/>
                <a:ext cx="5111057" cy="2321317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FDC3B76-71ED-3FC6-D5E0-ECA29042BCD3}"/>
                  </a:ext>
                </a:extLst>
              </p:cNvPr>
              <p:cNvSpPr/>
              <p:nvPr/>
            </p:nvSpPr>
            <p:spPr>
              <a:xfrm>
                <a:off x="4909457" y="-17868"/>
                <a:ext cx="7238353" cy="118872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2F1A064-FF89-B8F8-1F0F-895A940502E7}"/>
                </a:ext>
              </a:extLst>
            </p:cNvPr>
            <p:cNvSpPr/>
            <p:nvPr/>
          </p:nvSpPr>
          <p:spPr>
            <a:xfrm>
              <a:off x="60691" y="2211367"/>
              <a:ext cx="4772697" cy="120592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412D25D-40FE-8DC1-C81B-F2E73F816DC7}"/>
                </a:ext>
              </a:extLst>
            </p:cNvPr>
            <p:cNvSpPr/>
            <p:nvPr/>
          </p:nvSpPr>
          <p:spPr>
            <a:xfrm>
              <a:off x="182535" y="3470944"/>
              <a:ext cx="2853681" cy="4011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9697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4"/>
    </mc:Choice>
    <mc:Fallback xmlns="">
      <p:transition spd="slow" advTm="516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146481" y="882755"/>
            <a:ext cx="4502445" cy="1042492"/>
          </a:xfrm>
        </p:spPr>
        <p:txBody>
          <a:bodyPr>
            <a:normAutofit fontScale="90000"/>
          </a:bodyPr>
          <a:lstStyle/>
          <a:p>
            <a:r>
              <a:rPr lang="en-GB" sz="3500" dirty="0"/>
              <a:t>Constant Acceleration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CONSTANT ACCELERATION FORMULAE PART 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following letters are used for an object moving in a straight line with constant acceleration: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displacement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initial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acceleration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time taken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  <a:blipFill>
                <a:blip r:embed="rId6"/>
                <a:stretch>
                  <a:fillRect l="-1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6"/>
          <p:cNvSpPr>
            <a:spLocks noGrp="1"/>
          </p:cNvSpPr>
          <p:nvPr>
            <p:ph type="body" idx="13"/>
          </p:nvPr>
        </p:nvSpPr>
        <p:spPr>
          <a:xfrm>
            <a:off x="303783" y="2024174"/>
            <a:ext cx="4529605" cy="600075"/>
          </a:xfrm>
        </p:spPr>
        <p:txBody>
          <a:bodyPr>
            <a:normAutofit/>
          </a:bodyPr>
          <a:lstStyle/>
          <a:p>
            <a:r>
              <a:rPr lang="en-GB" sz="2400" dirty="0"/>
              <a:t>Standard Notation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idx="13"/>
          </p:nvPr>
        </p:nvSpPr>
        <p:spPr>
          <a:xfrm>
            <a:off x="5346416" y="1079635"/>
            <a:ext cx="5590525" cy="600075"/>
          </a:xfrm>
        </p:spPr>
        <p:txBody>
          <a:bodyPr>
            <a:normAutofit/>
          </a:bodyPr>
          <a:lstStyle/>
          <a:p>
            <a:r>
              <a:rPr lang="en-GB" sz="2400" dirty="0"/>
              <a:t>Deriving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7"/>
              <p:cNvSpPr txBox="1">
                <a:spLocks/>
              </p:cNvSpPr>
              <p:nvPr/>
            </p:nvSpPr>
            <p:spPr>
              <a:xfrm>
                <a:off x="3036217" y="3514565"/>
                <a:ext cx="1873851" cy="334343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b="1" dirty="0">
                    <a:solidFill>
                      <a:srgbClr val="FF0000"/>
                    </a:solidFill>
                  </a:rPr>
                  <a:t>FORMULAE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𝒂𝒕</m:t>
                    </m:r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  <a:endParaRPr lang="en-GB" sz="2000" b="1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GB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num>
                          <m:den>
                            <m:r>
                              <a:rPr lang="en-GB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GB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𝒂𝒔</m:t>
                    </m:r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𝒖𝒕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6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217" y="3514565"/>
                <a:ext cx="1873851" cy="3343435"/>
              </a:xfrm>
              <a:prstGeom prst="rect">
                <a:avLst/>
              </a:prstGeom>
              <a:blipFill>
                <a:blip r:embed="rId7"/>
                <a:stretch>
                  <a:fillRect l="-129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491388" y="4114402"/>
            <a:ext cx="342000" cy="369332"/>
            <a:chOff x="4877315" y="2300968"/>
            <a:chExt cx="342000" cy="369332"/>
          </a:xfrm>
        </p:grpSpPr>
        <p:sp>
          <p:nvSpPr>
            <p:cNvPr id="51" name="Oval 50"/>
            <p:cNvSpPr/>
            <p:nvPr/>
          </p:nvSpPr>
          <p:spPr>
            <a:xfrm>
              <a:off x="4877315" y="2324211"/>
              <a:ext cx="342000" cy="34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899997" y="2300968"/>
              <a:ext cx="3193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503109" y="4646633"/>
            <a:ext cx="342000" cy="369332"/>
            <a:chOff x="4877315" y="2300968"/>
            <a:chExt cx="342000" cy="369332"/>
          </a:xfrm>
        </p:grpSpPr>
        <p:sp>
          <p:nvSpPr>
            <p:cNvPr id="54" name="Oval 53"/>
            <p:cNvSpPr/>
            <p:nvPr/>
          </p:nvSpPr>
          <p:spPr>
            <a:xfrm>
              <a:off x="4877315" y="2324211"/>
              <a:ext cx="342000" cy="34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899997" y="2300968"/>
              <a:ext cx="3193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1192377-C69D-4E2F-8F64-6C2598008C9D}"/>
                  </a:ext>
                </a:extLst>
              </p:cNvPr>
              <p:cNvSpPr/>
              <p:nvPr/>
            </p:nvSpPr>
            <p:spPr>
              <a:xfrm>
                <a:off x="4987289" y="4145022"/>
                <a:ext cx="470769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000" dirty="0">
                    <a:solidFill>
                      <a:srgbClr val="FF0000"/>
                    </a:solidFill>
                  </a:rPr>
                  <a:t>There is no displacement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</a:rPr>
                  <a:t> in this formula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1192377-C69D-4E2F-8F64-6C2598008C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289" y="4145022"/>
                <a:ext cx="4707699" cy="400110"/>
              </a:xfrm>
              <a:prstGeom prst="rect">
                <a:avLst/>
              </a:prstGeom>
              <a:blipFill>
                <a:blip r:embed="rId8"/>
                <a:stretch>
                  <a:fillRect l="-1295" t="-9091" r="-648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E7F4E4E-8B14-4E14-99AD-768BC83DF16B}"/>
                  </a:ext>
                </a:extLst>
              </p:cNvPr>
              <p:cNvSpPr/>
              <p:nvPr/>
            </p:nvSpPr>
            <p:spPr>
              <a:xfrm>
                <a:off x="4977498" y="4655593"/>
                <a:ext cx="460613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000" dirty="0">
                    <a:solidFill>
                      <a:srgbClr val="FF0000"/>
                    </a:solidFill>
                  </a:rPr>
                  <a:t>There is no acceleration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</a:rPr>
                  <a:t> in this formula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E7F4E4E-8B14-4E14-99AD-768BC83DF1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498" y="4655593"/>
                <a:ext cx="4606133" cy="400110"/>
              </a:xfrm>
              <a:prstGeom prst="rect">
                <a:avLst/>
              </a:prstGeom>
              <a:blipFill>
                <a:blip r:embed="rId9"/>
                <a:stretch>
                  <a:fillRect l="-1457" t="-9231" r="-66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AC287FD-D57E-46E5-9BEA-8E44A0CBA331}"/>
                  </a:ext>
                </a:extLst>
              </p:cNvPr>
              <p:cNvSpPr/>
              <p:nvPr/>
            </p:nvSpPr>
            <p:spPr>
              <a:xfrm>
                <a:off x="4978072" y="5211290"/>
                <a:ext cx="37100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000" dirty="0">
                    <a:solidFill>
                      <a:srgbClr val="FF0000"/>
                    </a:solidFill>
                  </a:rPr>
                  <a:t>There is no time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</a:rPr>
                  <a:t> in this formula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AC287FD-D57E-46E5-9BEA-8E44A0CBA3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072" y="5211290"/>
                <a:ext cx="3710055" cy="400110"/>
              </a:xfrm>
              <a:prstGeom prst="rect">
                <a:avLst/>
              </a:prstGeom>
              <a:blipFill>
                <a:blip r:embed="rId10"/>
                <a:stretch>
                  <a:fillRect l="-1809" t="-9091" r="-987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7848B60-8DBD-4D28-B98B-798763E5A568}"/>
                  </a:ext>
                </a:extLst>
              </p:cNvPr>
              <p:cNvSpPr/>
              <p:nvPr/>
            </p:nvSpPr>
            <p:spPr>
              <a:xfrm>
                <a:off x="4975440" y="5794157"/>
                <a:ext cx="456843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000" dirty="0">
                    <a:solidFill>
                      <a:srgbClr val="FF0000"/>
                    </a:solidFill>
                  </a:rPr>
                  <a:t>There is no final velocity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</a:rPr>
                  <a:t> in this formula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7848B60-8DBD-4D28-B98B-798763E5A5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440" y="5794157"/>
                <a:ext cx="4568430" cy="400110"/>
              </a:xfrm>
              <a:prstGeom prst="rect">
                <a:avLst/>
              </a:prstGeom>
              <a:blipFill>
                <a:blip r:embed="rId11"/>
                <a:stretch>
                  <a:fillRect l="-1333" t="-7576" r="-1467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F4BB763-F289-4045-9EE3-D4A93C170348}"/>
                  </a:ext>
                </a:extLst>
              </p:cNvPr>
              <p:cNvSpPr/>
              <p:nvPr/>
            </p:nvSpPr>
            <p:spPr>
              <a:xfrm>
                <a:off x="4987289" y="6171347"/>
                <a:ext cx="502804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000" dirty="0">
                    <a:solidFill>
                      <a:srgbClr val="FF0000"/>
                    </a:solidFill>
                  </a:rPr>
                  <a:t>Now derive a formula which eliminates</a:t>
                </a:r>
                <a:br>
                  <a:rPr lang="en-GB" sz="2000" dirty="0">
                    <a:solidFill>
                      <a:srgbClr val="FF0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</a:rPr>
                  <a:t> from the formula for constant acceleration.</a:t>
                </a: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F4BB763-F289-4045-9EE3-D4A93C1703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289" y="6171347"/>
                <a:ext cx="5028043" cy="707886"/>
              </a:xfrm>
              <a:prstGeom prst="rect">
                <a:avLst/>
              </a:prstGeom>
              <a:blipFill>
                <a:blip r:embed="rId12"/>
                <a:stretch>
                  <a:fillRect l="-1212" t="-4310" r="-848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62663C69-EF60-4948-A99D-B8471C8FA4CE}"/>
              </a:ext>
            </a:extLst>
          </p:cNvPr>
          <p:cNvSpPr/>
          <p:nvPr/>
        </p:nvSpPr>
        <p:spPr>
          <a:xfrm>
            <a:off x="370752" y="4531854"/>
            <a:ext cx="1929536" cy="4665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6F4F762-127B-4D21-850C-16CD83AFD53F}"/>
              </a:ext>
            </a:extLst>
          </p:cNvPr>
          <p:cNvSpPr/>
          <p:nvPr/>
        </p:nvSpPr>
        <p:spPr>
          <a:xfrm>
            <a:off x="367755" y="3981706"/>
            <a:ext cx="1929536" cy="4665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44DDBFE-4776-42B5-8C19-43B38B2A1E67}"/>
              </a:ext>
            </a:extLst>
          </p:cNvPr>
          <p:cNvSpPr/>
          <p:nvPr/>
        </p:nvSpPr>
        <p:spPr>
          <a:xfrm>
            <a:off x="370752" y="5013523"/>
            <a:ext cx="1929536" cy="4665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32A68D0-8168-4A16-BA90-01BD89E9D642}"/>
              </a:ext>
            </a:extLst>
          </p:cNvPr>
          <p:cNvSpPr/>
          <p:nvPr/>
        </p:nvSpPr>
        <p:spPr>
          <a:xfrm>
            <a:off x="367755" y="5611400"/>
            <a:ext cx="1929536" cy="4665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73F6860-BC9B-407D-82FB-1976832BE927}"/>
              </a:ext>
            </a:extLst>
          </p:cNvPr>
          <p:cNvSpPr/>
          <p:nvPr/>
        </p:nvSpPr>
        <p:spPr>
          <a:xfrm>
            <a:off x="351572" y="6179715"/>
            <a:ext cx="1929536" cy="4665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CF5353D-8B27-44F2-B54D-0747FD1076E8}"/>
              </a:ext>
            </a:extLst>
          </p:cNvPr>
          <p:cNvSpPr/>
          <p:nvPr/>
        </p:nvSpPr>
        <p:spPr>
          <a:xfrm>
            <a:off x="3065891" y="4034469"/>
            <a:ext cx="1348276" cy="4665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B8450B4-0441-4F1D-B760-815890B1D564}"/>
              </a:ext>
            </a:extLst>
          </p:cNvPr>
          <p:cNvSpPr/>
          <p:nvPr/>
        </p:nvSpPr>
        <p:spPr>
          <a:xfrm>
            <a:off x="3074354" y="4618689"/>
            <a:ext cx="1348276" cy="4665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265775C-C125-4EB3-9E8F-19282B507AA3}"/>
              </a:ext>
            </a:extLst>
          </p:cNvPr>
          <p:cNvSpPr/>
          <p:nvPr/>
        </p:nvSpPr>
        <p:spPr>
          <a:xfrm>
            <a:off x="3074354" y="5158261"/>
            <a:ext cx="1759034" cy="4665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5CAAC39-C8C5-4318-A8F6-EC5032ED990B}"/>
              </a:ext>
            </a:extLst>
          </p:cNvPr>
          <p:cNvSpPr/>
          <p:nvPr/>
        </p:nvSpPr>
        <p:spPr>
          <a:xfrm>
            <a:off x="3033220" y="5722813"/>
            <a:ext cx="1759034" cy="4665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94D4623-ABEB-CAE1-7D58-D0C3B02632E8}"/>
              </a:ext>
            </a:extLst>
          </p:cNvPr>
          <p:cNvGrpSpPr/>
          <p:nvPr/>
        </p:nvGrpSpPr>
        <p:grpSpPr>
          <a:xfrm>
            <a:off x="-29497" y="-17868"/>
            <a:ext cx="12177307" cy="3889971"/>
            <a:chOff x="-29497" y="-17868"/>
            <a:chExt cx="12177307" cy="388997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48EB71E-CF8C-1A6A-13DF-DCB70AFAF19D}"/>
                </a:ext>
              </a:extLst>
            </p:cNvPr>
            <p:cNvGrpSpPr/>
            <p:nvPr/>
          </p:nvGrpSpPr>
          <p:grpSpPr>
            <a:xfrm>
              <a:off x="-29497" y="-17868"/>
              <a:ext cx="12177307" cy="2321317"/>
              <a:chOff x="-29497" y="-17868"/>
              <a:chExt cx="12177307" cy="232131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7C63AE9-F699-0610-6A7E-F13ACB1AC849}"/>
                  </a:ext>
                </a:extLst>
              </p:cNvPr>
              <p:cNvSpPr/>
              <p:nvPr/>
            </p:nvSpPr>
            <p:spPr>
              <a:xfrm>
                <a:off x="-29497" y="-17868"/>
                <a:ext cx="5111057" cy="2321317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8E96F60-90FD-1F29-56C1-2A295C59828F}"/>
                  </a:ext>
                </a:extLst>
              </p:cNvPr>
              <p:cNvSpPr/>
              <p:nvPr/>
            </p:nvSpPr>
            <p:spPr>
              <a:xfrm>
                <a:off x="4909457" y="-17868"/>
                <a:ext cx="7238353" cy="118872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61C4666-47E2-DE83-D986-13DAD74ABC1E}"/>
                </a:ext>
              </a:extLst>
            </p:cNvPr>
            <p:cNvSpPr/>
            <p:nvPr/>
          </p:nvSpPr>
          <p:spPr>
            <a:xfrm>
              <a:off x="60691" y="2211367"/>
              <a:ext cx="4772697" cy="120592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7822A60-A036-3434-FE13-C2BEF2E8760E}"/>
                </a:ext>
              </a:extLst>
            </p:cNvPr>
            <p:cNvSpPr/>
            <p:nvPr/>
          </p:nvSpPr>
          <p:spPr>
            <a:xfrm>
              <a:off x="182535" y="3470944"/>
              <a:ext cx="2853681" cy="4011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0362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70"/>
    </mc:Choice>
    <mc:Fallback xmlns="">
      <p:transition spd="slow" advTm="308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146481" y="882755"/>
            <a:ext cx="4502445" cy="1042492"/>
          </a:xfrm>
        </p:spPr>
        <p:txBody>
          <a:bodyPr>
            <a:normAutofit fontScale="90000"/>
          </a:bodyPr>
          <a:lstStyle/>
          <a:p>
            <a:r>
              <a:rPr lang="en-GB" sz="3500" dirty="0"/>
              <a:t>Constant Acceleration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CONSTANT ACCELERATION FORMULAE PART 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200" dirty="0">
                    <a:solidFill>
                      <a:srgbClr val="0000FF"/>
                    </a:solidFill>
                  </a:rPr>
                  <a:t>The following letters are used for an object moving in a straight line with constant acceleration: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displacement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initial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final velocity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acceleration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200" dirty="0">
                    <a:solidFill>
                      <a:srgbClr val="0000FF"/>
                    </a:solidFill>
                  </a:rPr>
                  <a:t> time taken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3" y="2563746"/>
                <a:ext cx="4691644" cy="4294254"/>
              </a:xfrm>
              <a:prstGeom prst="rect">
                <a:avLst/>
              </a:prstGeom>
              <a:blipFill>
                <a:blip r:embed="rId6"/>
                <a:stretch>
                  <a:fillRect l="-1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6"/>
          <p:cNvSpPr>
            <a:spLocks noGrp="1"/>
          </p:cNvSpPr>
          <p:nvPr>
            <p:ph type="body" idx="13"/>
          </p:nvPr>
        </p:nvSpPr>
        <p:spPr>
          <a:xfrm>
            <a:off x="303783" y="2024174"/>
            <a:ext cx="4529605" cy="600075"/>
          </a:xfrm>
        </p:spPr>
        <p:txBody>
          <a:bodyPr>
            <a:normAutofit/>
          </a:bodyPr>
          <a:lstStyle/>
          <a:p>
            <a:r>
              <a:rPr lang="en-GB" sz="2400" dirty="0"/>
              <a:t>Standard Notation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idx="13"/>
          </p:nvPr>
        </p:nvSpPr>
        <p:spPr>
          <a:xfrm>
            <a:off x="5346416" y="1079635"/>
            <a:ext cx="5590525" cy="600075"/>
          </a:xfrm>
        </p:spPr>
        <p:txBody>
          <a:bodyPr>
            <a:normAutofit/>
          </a:bodyPr>
          <a:lstStyle/>
          <a:p>
            <a:r>
              <a:rPr lang="en-GB" sz="2400" dirty="0"/>
              <a:t>Deriving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7"/>
              <p:cNvSpPr txBox="1">
                <a:spLocks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b="1" dirty="0">
                    <a:solidFill>
                      <a:srgbClr val="FF0000"/>
                    </a:solidFill>
                  </a:rPr>
                  <a:t>FORMULAE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𝒂𝒕</m:t>
                    </m:r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  <a:endParaRPr lang="en-GB" sz="2000" b="1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1" i="1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num>
                          <m:den>
                            <m:r>
                              <a:rPr lang="en-GB" sz="2000" b="1" i="1">
                                <a:solidFill>
                                  <a:srgbClr val="8B8B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8B8B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solidFill>
                          <a:srgbClr val="8B8BFF"/>
                        </a:solidFill>
                        <a:latin typeface="Cambria Math" panose="02040503050406030204" pitchFamily="18" charset="0"/>
                      </a:rPr>
                      <m:t>𝒂𝒔</m:t>
                    </m:r>
                  </m:oMath>
                </a14:m>
                <a:r>
                  <a:rPr lang="en-GB" sz="2000" b="1" dirty="0">
                    <a:solidFill>
                      <a:srgbClr val="8B8B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𝒖𝒕</m:t>
                    </m:r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6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217" y="3514565"/>
                <a:ext cx="2022447" cy="3343435"/>
              </a:xfrm>
              <a:prstGeom prst="rect">
                <a:avLst/>
              </a:prstGeom>
              <a:blipFill>
                <a:blip r:embed="rId7"/>
                <a:stretch>
                  <a:fillRect l="-119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491388" y="4114402"/>
            <a:ext cx="342000" cy="369332"/>
            <a:chOff x="4877315" y="2300968"/>
            <a:chExt cx="342000" cy="369332"/>
          </a:xfrm>
        </p:grpSpPr>
        <p:sp>
          <p:nvSpPr>
            <p:cNvPr id="51" name="Oval 50"/>
            <p:cNvSpPr/>
            <p:nvPr/>
          </p:nvSpPr>
          <p:spPr>
            <a:xfrm>
              <a:off x="4877315" y="2324211"/>
              <a:ext cx="342000" cy="34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899997" y="2300968"/>
              <a:ext cx="3193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716664" y="5746693"/>
            <a:ext cx="342000" cy="369332"/>
            <a:chOff x="4877315" y="2300968"/>
            <a:chExt cx="342000" cy="369332"/>
          </a:xfrm>
        </p:grpSpPr>
        <p:sp>
          <p:nvSpPr>
            <p:cNvPr id="54" name="Oval 53"/>
            <p:cNvSpPr/>
            <p:nvPr/>
          </p:nvSpPr>
          <p:spPr>
            <a:xfrm>
              <a:off x="4877315" y="2324211"/>
              <a:ext cx="342000" cy="34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899997" y="2300968"/>
              <a:ext cx="3193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7">
                <a:extLst>
                  <a:ext uri="{FF2B5EF4-FFF2-40B4-BE49-F238E27FC236}">
                    <a16:creationId xmlns:a16="http://schemas.microsoft.com/office/drawing/2014/main" id="{49042E01-998E-460A-8833-4BD9EE5117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20845" y="1613529"/>
                <a:ext cx="6488533" cy="47930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Rearranging equation       gives:</a:t>
                </a:r>
                <a:br>
                  <a:rPr lang="en-GB" sz="2100" dirty="0">
                    <a:solidFill>
                      <a:srgbClr val="0000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2100" b="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𝑎𝑡</m:t>
                      </m:r>
                    </m:oMath>
                  </m:oMathPara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Substituting this in Equation       gives:</a:t>
                </a:r>
                <a:br>
                  <a:rPr lang="en-GB" sz="2100" dirty="0">
                    <a:solidFill>
                      <a:srgbClr val="0000FF"/>
                    </a:solidFill>
                  </a:rPr>
                </a:b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𝑎𝑡</m:t>
                          </m:r>
                        </m:e>
                      </m:d>
                      <m:r>
                        <a:rPr lang="en-US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1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Rearranging gives: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1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1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1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0" name="Content Placeholder 7">
                <a:extLst>
                  <a:ext uri="{FF2B5EF4-FFF2-40B4-BE49-F238E27FC236}">
                    <a16:creationId xmlns:a16="http://schemas.microsoft.com/office/drawing/2014/main" id="{49042E01-998E-460A-8833-4BD9EE511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845" y="1613529"/>
                <a:ext cx="6488533" cy="4793024"/>
              </a:xfrm>
              <a:prstGeom prst="rect">
                <a:avLst/>
              </a:prstGeom>
              <a:blipFill>
                <a:blip r:embed="rId8"/>
                <a:stretch>
                  <a:fillRect l="-1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EBF6E915-3422-4816-9004-2DA6095F9F13}"/>
              </a:ext>
            </a:extLst>
          </p:cNvPr>
          <p:cNvGrpSpPr/>
          <p:nvPr/>
        </p:nvGrpSpPr>
        <p:grpSpPr>
          <a:xfrm>
            <a:off x="3078110" y="3265017"/>
            <a:ext cx="6833802" cy="2934525"/>
            <a:chOff x="3072552" y="2754768"/>
            <a:chExt cx="6833802" cy="293452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F528DA8-A04D-41C4-B58F-740146315E3F}"/>
                </a:ext>
              </a:extLst>
            </p:cNvPr>
            <p:cNvSpPr/>
            <p:nvPr/>
          </p:nvSpPr>
          <p:spPr>
            <a:xfrm>
              <a:off x="7291741" y="2754768"/>
              <a:ext cx="2614613" cy="69793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F45B3AF-ABAD-44DB-8A10-42E48A9F592F}"/>
                </a:ext>
              </a:extLst>
            </p:cNvPr>
            <p:cNvSpPr/>
            <p:nvPr/>
          </p:nvSpPr>
          <p:spPr>
            <a:xfrm>
              <a:off x="3072552" y="5165249"/>
              <a:ext cx="1627257" cy="52404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E2A117B-5BBF-4375-AB0C-88F8361F69E3}"/>
              </a:ext>
            </a:extLst>
          </p:cNvPr>
          <p:cNvGrpSpPr/>
          <p:nvPr/>
        </p:nvGrpSpPr>
        <p:grpSpPr>
          <a:xfrm>
            <a:off x="3058264" y="2168551"/>
            <a:ext cx="6271359" cy="2417642"/>
            <a:chOff x="6701273" y="6303094"/>
            <a:chExt cx="6271359" cy="241764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EB6BB70-003A-4C62-87C9-138C94D18A21}"/>
                </a:ext>
              </a:extLst>
            </p:cNvPr>
            <p:cNvSpPr/>
            <p:nvPr/>
          </p:nvSpPr>
          <p:spPr>
            <a:xfrm>
              <a:off x="6701273" y="8272188"/>
              <a:ext cx="1347765" cy="44854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9468331-EE9D-41B4-9AEF-0B85C3400660}"/>
                </a:ext>
              </a:extLst>
            </p:cNvPr>
            <p:cNvSpPr/>
            <p:nvPr/>
          </p:nvSpPr>
          <p:spPr>
            <a:xfrm>
              <a:off x="11465421" y="6303094"/>
              <a:ext cx="1507211" cy="34199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C4CA65D-7C6E-4475-B130-47F98B451DC7}"/>
              </a:ext>
            </a:extLst>
          </p:cNvPr>
          <p:cNvGrpSpPr/>
          <p:nvPr/>
        </p:nvGrpSpPr>
        <p:grpSpPr>
          <a:xfrm>
            <a:off x="7891862" y="1654842"/>
            <a:ext cx="342000" cy="369332"/>
            <a:chOff x="4877315" y="2300968"/>
            <a:chExt cx="342000" cy="369332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EF8F279-A8D4-4B37-BE1E-49248589DEA4}"/>
                </a:ext>
              </a:extLst>
            </p:cNvPr>
            <p:cNvSpPr/>
            <p:nvPr/>
          </p:nvSpPr>
          <p:spPr>
            <a:xfrm>
              <a:off x="4877315" y="2324211"/>
              <a:ext cx="342000" cy="34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7C88768-0AB8-4B90-AD10-BAFD084AC678}"/>
                </a:ext>
              </a:extLst>
            </p:cNvPr>
            <p:cNvSpPr/>
            <p:nvPr/>
          </p:nvSpPr>
          <p:spPr>
            <a:xfrm>
              <a:off x="4899997" y="2300968"/>
              <a:ext cx="3193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67C8884-B3F3-4447-A504-6DDCC6D67D38}"/>
              </a:ext>
            </a:extLst>
          </p:cNvPr>
          <p:cNvGrpSpPr/>
          <p:nvPr/>
        </p:nvGrpSpPr>
        <p:grpSpPr>
          <a:xfrm>
            <a:off x="8629876" y="2640472"/>
            <a:ext cx="342000" cy="369332"/>
            <a:chOff x="4877315" y="2300968"/>
            <a:chExt cx="342000" cy="369332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23508D4-B068-429B-8F63-891CB4083CA5}"/>
                </a:ext>
              </a:extLst>
            </p:cNvPr>
            <p:cNvSpPr/>
            <p:nvPr/>
          </p:nvSpPr>
          <p:spPr>
            <a:xfrm>
              <a:off x="4877315" y="2324211"/>
              <a:ext cx="342000" cy="34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1CA6903-C77B-43AE-9880-D999FF71415E}"/>
                </a:ext>
              </a:extLst>
            </p:cNvPr>
            <p:cNvSpPr/>
            <p:nvPr/>
          </p:nvSpPr>
          <p:spPr>
            <a:xfrm>
              <a:off x="4899997" y="2300968"/>
              <a:ext cx="3193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45073CB-CE8E-4C01-B482-739667BDCCAA}"/>
              </a:ext>
            </a:extLst>
          </p:cNvPr>
          <p:cNvGrpSpPr/>
          <p:nvPr/>
        </p:nvGrpSpPr>
        <p:grpSpPr>
          <a:xfrm>
            <a:off x="3516798" y="2164320"/>
            <a:ext cx="5823414" cy="3924464"/>
            <a:chOff x="3516798" y="2164320"/>
            <a:chExt cx="5823414" cy="392446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6C79019-D1AE-4682-9924-CA474CF70743}"/>
                </a:ext>
              </a:extLst>
            </p:cNvPr>
            <p:cNvGrpSpPr/>
            <p:nvPr/>
          </p:nvGrpSpPr>
          <p:grpSpPr>
            <a:xfrm>
              <a:off x="7791098" y="2164320"/>
              <a:ext cx="1549114" cy="1674341"/>
              <a:chOff x="986366" y="2983758"/>
              <a:chExt cx="1549114" cy="1674341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179F6D0-5CEC-43AF-A96C-3BFE67C99A10}"/>
                  </a:ext>
                </a:extLst>
              </p:cNvPr>
              <p:cNvSpPr/>
              <p:nvPr/>
            </p:nvSpPr>
            <p:spPr>
              <a:xfrm>
                <a:off x="1028269" y="2983758"/>
                <a:ext cx="1507211" cy="341999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C97AC49-1805-46E5-B0EF-F849AC241C50}"/>
                  </a:ext>
                </a:extLst>
              </p:cNvPr>
              <p:cNvSpPr/>
              <p:nvPr/>
            </p:nvSpPr>
            <p:spPr>
              <a:xfrm>
                <a:off x="986366" y="4334003"/>
                <a:ext cx="967140" cy="324096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94FE599-BFC1-47EC-8252-89BCC7550771}"/>
                </a:ext>
              </a:extLst>
            </p:cNvPr>
            <p:cNvSpPr/>
            <p:nvPr/>
          </p:nvSpPr>
          <p:spPr>
            <a:xfrm>
              <a:off x="3516798" y="5850240"/>
              <a:ext cx="272957" cy="23854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7A92F4D-356B-4F5C-B6A8-EF48DBDA6EA8}"/>
              </a:ext>
            </a:extLst>
          </p:cNvPr>
          <p:cNvGrpSpPr/>
          <p:nvPr/>
        </p:nvGrpSpPr>
        <p:grpSpPr>
          <a:xfrm>
            <a:off x="7297299" y="3262526"/>
            <a:ext cx="2614613" cy="1669159"/>
            <a:chOff x="11114148" y="5331868"/>
            <a:chExt cx="2614613" cy="1669159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280A7C5-20AC-494C-BC8C-FD6E9227E564}"/>
                </a:ext>
              </a:extLst>
            </p:cNvPr>
            <p:cNvSpPr/>
            <p:nvPr/>
          </p:nvSpPr>
          <p:spPr>
            <a:xfrm>
              <a:off x="11114148" y="5331868"/>
              <a:ext cx="2614613" cy="69793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9D287C4-389C-4F69-8F70-833E47B87987}"/>
                </a:ext>
              </a:extLst>
            </p:cNvPr>
            <p:cNvSpPr/>
            <p:nvPr/>
          </p:nvSpPr>
          <p:spPr>
            <a:xfrm>
              <a:off x="11465421" y="6303094"/>
              <a:ext cx="1795466" cy="69793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7017816-D8D6-C507-90CB-F238DB8A4FD6}"/>
              </a:ext>
            </a:extLst>
          </p:cNvPr>
          <p:cNvGrpSpPr/>
          <p:nvPr/>
        </p:nvGrpSpPr>
        <p:grpSpPr>
          <a:xfrm>
            <a:off x="-29497" y="-17868"/>
            <a:ext cx="12177307" cy="3889971"/>
            <a:chOff x="-29497" y="-17868"/>
            <a:chExt cx="12177307" cy="388997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DB57B38-D273-CA96-4875-842D8CFB8641}"/>
                </a:ext>
              </a:extLst>
            </p:cNvPr>
            <p:cNvGrpSpPr/>
            <p:nvPr/>
          </p:nvGrpSpPr>
          <p:grpSpPr>
            <a:xfrm>
              <a:off x="-29497" y="-17868"/>
              <a:ext cx="12177307" cy="2321317"/>
              <a:chOff x="-29497" y="-17868"/>
              <a:chExt cx="12177307" cy="2321317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B67169D-F06A-C001-3766-1CD8789F3F75}"/>
                  </a:ext>
                </a:extLst>
              </p:cNvPr>
              <p:cNvSpPr/>
              <p:nvPr/>
            </p:nvSpPr>
            <p:spPr>
              <a:xfrm>
                <a:off x="-29497" y="-17868"/>
                <a:ext cx="5111057" cy="2321317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497A7EC-6CFF-2D60-047C-9C713BE619D7}"/>
                  </a:ext>
                </a:extLst>
              </p:cNvPr>
              <p:cNvSpPr/>
              <p:nvPr/>
            </p:nvSpPr>
            <p:spPr>
              <a:xfrm>
                <a:off x="4909457" y="-17868"/>
                <a:ext cx="7238353" cy="118872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83EA90-821D-B0BF-9A80-2467461AB14F}"/>
                </a:ext>
              </a:extLst>
            </p:cNvPr>
            <p:cNvSpPr/>
            <p:nvPr/>
          </p:nvSpPr>
          <p:spPr>
            <a:xfrm>
              <a:off x="60691" y="2211367"/>
              <a:ext cx="4772697" cy="120592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D87DBA9-A486-0C01-B079-511490621EA1}"/>
                </a:ext>
              </a:extLst>
            </p:cNvPr>
            <p:cNvSpPr/>
            <p:nvPr/>
          </p:nvSpPr>
          <p:spPr>
            <a:xfrm>
              <a:off x="182535" y="3470944"/>
              <a:ext cx="2853681" cy="4011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9767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48"/>
    </mc:Choice>
    <mc:Fallback xmlns="">
      <p:transition spd="slow" advTm="409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6.6|3.1|2.3|2.6|2|2.5|11.3|5.4|12|4.7|1|4.1|0.7|0.8|5.3|4.3|1.3|18.3|6.2|9|1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9.6|27|11|4.6|7.2|8.8|1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.9|7.1|1.7|5.8|3.2|3.9|5|6.7|4.3|5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9.3|34.5|13.6|8.9|0.7|15.8|5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7.2|4.7|4.3|8.3|1.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6.3|1.2|8.1|0.8|0.7|3.7|2.1|0.5|1.1|5.4|8.5|2.8|1.1|7.7|1.6|10.6|2|18.6|12.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5|1.9|7.2|8.7|4.8|9.4|1.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5|3.2|3.9|5.4|8.3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7.9|2.1|4.6|1.2|9.5|4.4|7.7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F6C8FF-3D90-457B-9108-406F928CD7CB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16c05727-aa75-4e4a-9b5f-8a80a1165891"/>
    <ds:schemaRef ds:uri="71af3243-3dd4-4a8d-8c0d-dd76da1f02a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7561</Words>
  <Application>Microsoft Office PowerPoint</Application>
  <PresentationFormat>Widescreen</PresentationFormat>
  <Paragraphs>1422</Paragraphs>
  <Slides>55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Calibri</vt:lpstr>
      <vt:lpstr>Cambria Math</vt:lpstr>
      <vt:lpstr>Comic Sans MS</vt:lpstr>
      <vt:lpstr>Franklin Gothic Book</vt:lpstr>
      <vt:lpstr>Office Theme</vt:lpstr>
      <vt:lpstr>Constant Acceleration</vt:lpstr>
      <vt:lpstr>Objectives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Constant Acceleration</vt:lpstr>
      <vt:lpstr>Recap</vt:lpstr>
      <vt:lpstr>Exercises</vt:lpstr>
      <vt:lpstr>Copyright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2019-11-01T22:00:39Z</dcterms:created>
  <dcterms:modified xsi:type="dcterms:W3CDTF">2025-12-18T15:11:02Z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