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820" r:id="rId2"/>
    <p:sldId id="827" r:id="rId3"/>
    <p:sldId id="822" r:id="rId4"/>
    <p:sldId id="830" r:id="rId5"/>
    <p:sldId id="831" r:id="rId6"/>
    <p:sldId id="82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F095"/>
    <a:srgbClr val="ECECEC"/>
    <a:srgbClr val="E6E6E6"/>
    <a:srgbClr val="DEDEDE"/>
    <a:srgbClr val="165218"/>
    <a:srgbClr val="252525"/>
    <a:srgbClr val="000000"/>
    <a:srgbClr val="FF0000"/>
    <a:srgbClr val="EBE600"/>
    <a:srgbClr val="A5C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62" autoAdjust="0"/>
    <p:restoredTop sz="98891" autoAdjust="0"/>
  </p:normalViewPr>
  <p:slideViewPr>
    <p:cSldViewPr snapToGrid="0" snapToObjects="1">
      <p:cViewPr varScale="1">
        <p:scale>
          <a:sx n="128" d="100"/>
          <a:sy n="128" d="100"/>
        </p:scale>
        <p:origin x="232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2568"/>
    </p:cViewPr>
  </p:sorterViewPr>
  <p:notesViewPr>
    <p:cSldViewPr snapToGrid="0" snapToObjects="1">
      <p:cViewPr varScale="1">
        <p:scale>
          <a:sx n="62" d="100"/>
          <a:sy n="62" d="100"/>
        </p:scale>
        <p:origin x="-2880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Nick:Dropbox%20(Agri-Neo):Agri-Neo:Board%20meetings:2015:5.%20December:Rice%20char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CA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Sheet1!$C$6</c:f>
              <c:strCache>
                <c:ptCount val="1"/>
                <c:pt idx="0">
                  <c:v>Azoxystrobin (Quadris)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Arial Narrow"/>
                    <a:cs typeface="Arial Narrow"/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Sheet1!$D$5</c:f>
              <c:strCache>
                <c:ptCount val="1"/>
                <c:pt idx="0">
                  <c:v>Active ingredient (Brand)</c:v>
                </c:pt>
              </c:strCache>
            </c:strRef>
          </c:cat>
          <c:val>
            <c:numRef>
              <c:f>Sheet1!$D$6</c:f>
              <c:numCache>
                <c:formatCode>General</c:formatCode>
                <c:ptCount val="1"/>
                <c:pt idx="0">
                  <c:v>1.165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50-5A44-B929-14B4F5E04F49}"/>
            </c:ext>
          </c:extLst>
        </c:ser>
        <c:ser>
          <c:idx val="1"/>
          <c:order val="1"/>
          <c:tx>
            <c:strRef>
              <c:f>Sheet1!$C$7</c:f>
              <c:strCache>
                <c:ptCount val="1"/>
                <c:pt idx="0">
                  <c:v>Pyraclostrobin (Headline)</c:v>
                </c:pt>
              </c:strCache>
            </c:strRef>
          </c:tx>
          <c:spPr>
            <a:solidFill>
              <a:srgbClr val="D99694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Arial Narrow"/>
                    <a:cs typeface="Arial Narrow"/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Sheet1!$D$5</c:f>
              <c:strCache>
                <c:ptCount val="1"/>
                <c:pt idx="0">
                  <c:v>Active ingredient (Brand)</c:v>
                </c:pt>
              </c:strCache>
            </c:strRef>
          </c:cat>
          <c:val>
            <c:numRef>
              <c:f>Sheet1!$D$7</c:f>
              <c:numCache>
                <c:formatCode>General</c:formatCode>
                <c:ptCount val="1"/>
                <c:pt idx="0">
                  <c:v>0.93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D50-5A44-B929-14B4F5E04F49}"/>
            </c:ext>
          </c:extLst>
        </c:ser>
        <c:ser>
          <c:idx val="2"/>
          <c:order val="2"/>
          <c:tx>
            <c:strRef>
              <c:f>Sheet1!$C$8</c:f>
              <c:strCache>
                <c:ptCount val="1"/>
                <c:pt idx="0">
                  <c:v>Trifloxystrobin (Flint)</c:v>
                </c:pt>
              </c:strCache>
            </c:strRef>
          </c:tx>
          <c:spPr>
            <a:solidFill>
              <a:srgbClr val="D99694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Arial Narrow"/>
                    <a:cs typeface="Arial Narrow"/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Sheet1!$D$5</c:f>
              <c:strCache>
                <c:ptCount val="1"/>
                <c:pt idx="0">
                  <c:v>Active ingredient (Brand)</c:v>
                </c:pt>
              </c:strCache>
            </c:strRef>
          </c:cat>
          <c:val>
            <c:numRef>
              <c:f>Sheet1!$D$8</c:f>
              <c:numCache>
                <c:formatCode>General</c:formatCode>
                <c:ptCount val="1"/>
                <c:pt idx="0">
                  <c:v>0.65500000000000003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D50-5A44-B929-14B4F5E04F49}"/>
            </c:ext>
          </c:extLst>
        </c:ser>
        <c:ser>
          <c:idx val="3"/>
          <c:order val="3"/>
          <c:tx>
            <c:strRef>
              <c:f>Sheet1!$C$9</c:f>
              <c:strCache>
                <c:ptCount val="1"/>
                <c:pt idx="0">
                  <c:v>Cyproconazole (Alto)</c:v>
                </c:pt>
              </c:strCache>
            </c:strRef>
          </c:tx>
          <c:spPr>
            <a:solidFill>
              <a:srgbClr val="F1F095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Arial Narrow"/>
                    <a:cs typeface="Arial Narrow"/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Sheet1!$D$5</c:f>
              <c:strCache>
                <c:ptCount val="1"/>
                <c:pt idx="0">
                  <c:v>Active ingredient (Brand)</c:v>
                </c:pt>
              </c:strCache>
            </c:strRef>
          </c:cat>
          <c:val>
            <c:numRef>
              <c:f>Sheet1!$D$9</c:f>
              <c:numCache>
                <c:formatCode>General</c:formatCode>
                <c:ptCount val="1"/>
                <c:pt idx="0">
                  <c:v>0.61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D50-5A44-B929-14B4F5E04F49}"/>
            </c:ext>
          </c:extLst>
        </c:ser>
        <c:ser>
          <c:idx val="4"/>
          <c:order val="4"/>
          <c:tx>
            <c:strRef>
              <c:f>Sheet1!$C$10</c:f>
              <c:strCache>
                <c:ptCount val="1"/>
                <c:pt idx="0">
                  <c:v>Tebuconazole (Folicur)</c:v>
                </c:pt>
              </c:strCache>
            </c:strRef>
          </c:tx>
          <c:spPr>
            <a:solidFill>
              <a:srgbClr val="F1F095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Arial Narrow"/>
                    <a:cs typeface="Arial Narrow"/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Sheet1!$D$5</c:f>
              <c:strCache>
                <c:ptCount val="1"/>
                <c:pt idx="0">
                  <c:v>Active ingredient (Brand)</c:v>
                </c:pt>
              </c:strCache>
            </c:strRef>
          </c:cat>
          <c:val>
            <c:numRef>
              <c:f>Sheet1!$D$10</c:f>
              <c:numCache>
                <c:formatCode>General</c:formatCode>
                <c:ptCount val="1"/>
                <c:pt idx="0">
                  <c:v>0.56000000000000005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D50-5A44-B929-14B4F5E04F49}"/>
            </c:ext>
          </c:extLst>
        </c:ser>
        <c:ser>
          <c:idx val="5"/>
          <c:order val="5"/>
          <c:tx>
            <c:strRef>
              <c:f>Sheet1!$C$11</c:f>
              <c:strCache>
                <c:ptCount val="1"/>
                <c:pt idx="0">
                  <c:v>Epoxiconazole (Opus)</c:v>
                </c:pt>
              </c:strCache>
            </c:strRef>
          </c:tx>
          <c:spPr>
            <a:solidFill>
              <a:srgbClr val="F1F095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Arial Narrow"/>
                    <a:cs typeface="Arial Narrow"/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Sheet1!$D$5</c:f>
              <c:strCache>
                <c:ptCount val="1"/>
                <c:pt idx="0">
                  <c:v>Active ingredient (Brand)</c:v>
                </c:pt>
              </c:strCache>
            </c:strRef>
          </c:cat>
          <c:val>
            <c:numRef>
              <c:f>Sheet1!$D$11</c:f>
              <c:numCache>
                <c:formatCode>General</c:formatCode>
                <c:ptCount val="1"/>
                <c:pt idx="0">
                  <c:v>0.52500000000000002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D50-5A44-B929-14B4F5E04F49}"/>
            </c:ext>
          </c:extLst>
        </c:ser>
        <c:ser>
          <c:idx val="6"/>
          <c:order val="6"/>
          <c:tx>
            <c:strRef>
              <c:f>Sheet1!$C$12</c:f>
              <c:strCache>
                <c:ptCount val="1"/>
                <c:pt idx="0">
                  <c:v>Propiconazole (Tilt)</c:v>
                </c:pt>
              </c:strCache>
            </c:strRef>
          </c:tx>
          <c:spPr>
            <a:solidFill>
              <a:srgbClr val="F1F095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Arial Narrow"/>
                    <a:cs typeface="Arial Narrow"/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Sheet1!$D$5</c:f>
              <c:strCache>
                <c:ptCount val="1"/>
                <c:pt idx="0">
                  <c:v>Active ingredient (Brand)</c:v>
                </c:pt>
              </c:strCache>
            </c:strRef>
          </c:cat>
          <c:val>
            <c:numRef>
              <c:f>Sheet1!$D$12</c:f>
              <c:numCache>
                <c:formatCode>General</c:formatCode>
                <c:ptCount val="1"/>
                <c:pt idx="0">
                  <c:v>0.40500000000000003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D50-5A44-B929-14B4F5E04F49}"/>
            </c:ext>
          </c:extLst>
        </c:ser>
        <c:ser>
          <c:idx val="7"/>
          <c:order val="7"/>
          <c:tx>
            <c:strRef>
              <c:f>Sheet1!$C$13</c:f>
              <c:strCache>
                <c:ptCount val="1"/>
                <c:pt idx="0">
                  <c:v>Difenoconazole (Score)</c:v>
                </c:pt>
              </c:strCache>
            </c:strRef>
          </c:tx>
          <c:spPr>
            <a:solidFill>
              <a:srgbClr val="F1F095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latin typeface="Arial Narrow"/>
                    <a:cs typeface="Arial Narrow"/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Sheet1!$D$5</c:f>
              <c:strCache>
                <c:ptCount val="1"/>
                <c:pt idx="0">
                  <c:v>Active ingredient (Brand)</c:v>
                </c:pt>
              </c:strCache>
            </c:strRef>
          </c:cat>
          <c:val>
            <c:numRef>
              <c:f>Sheet1!$D$13</c:f>
              <c:numCache>
                <c:formatCode>General</c:formatCode>
                <c:ptCount val="1"/>
                <c:pt idx="0">
                  <c:v>0.31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D50-5A44-B929-14B4F5E04F49}"/>
            </c:ext>
          </c:extLst>
        </c:ser>
        <c:ser>
          <c:idx val="8"/>
          <c:order val="8"/>
          <c:tx>
            <c:strRef>
              <c:f>Sheet1!$C$14</c:f>
              <c:strCache>
                <c:ptCount val="1"/>
                <c:pt idx="0">
                  <c:v>Prothioconazole (Proline)</c:v>
                </c:pt>
              </c:strCache>
            </c:strRef>
          </c:tx>
          <c:spPr>
            <a:solidFill>
              <a:srgbClr val="F1F095"/>
            </a:solidFill>
            <a:ln>
              <a:solidFill>
                <a:srgbClr val="262626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Arial Narrow"/>
                    <a:cs typeface="Arial Narrow"/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Sheet1!$D$5</c:f>
              <c:strCache>
                <c:ptCount val="1"/>
                <c:pt idx="0">
                  <c:v>Active ingredient (Brand)</c:v>
                </c:pt>
              </c:strCache>
            </c:strRef>
          </c:cat>
          <c:val>
            <c:numRef>
              <c:f>Sheet1!$D$14</c:f>
              <c:numCache>
                <c:formatCode>General</c:formatCode>
                <c:ptCount val="1"/>
                <c:pt idx="0">
                  <c:v>0.75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D50-5A44-B929-14B4F5E04F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15569992"/>
        <c:axId val="315569208"/>
      </c:barChart>
      <c:catAx>
        <c:axId val="3155699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0" i="0">
                <a:latin typeface="Helvetica Neue Thin"/>
                <a:cs typeface="Helvetica Neue Thin"/>
              </a:defRPr>
            </a:pPr>
            <a:endParaRPr lang="fr-FR"/>
          </a:p>
        </c:txPr>
        <c:crossAx val="315569208"/>
        <c:crosses val="autoZero"/>
        <c:auto val="1"/>
        <c:lblAlgn val="ctr"/>
        <c:lblOffset val="100"/>
        <c:noMultiLvlLbl val="0"/>
      </c:catAx>
      <c:valAx>
        <c:axId val="3155692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 b="0" i="0">
                <a:latin typeface="Helvetica Neue Thin"/>
                <a:cs typeface="Helvetica Neue Thin"/>
              </a:defRPr>
            </a:pPr>
            <a:endParaRPr lang="fr-FR"/>
          </a:p>
        </c:txPr>
        <c:crossAx val="3155699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BFA3D6-F600-9F4E-A5DD-0313D9B3641F}" type="datetimeFigureOut">
              <a:rPr lang="en-US" smtClean="0"/>
              <a:t>1/31/23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B39409-C97A-BE48-860A-067EFAA9DB7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750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52EC2F-FAF6-5F46-B5DF-EAC4E2A6687B}" type="datetimeFigureOut">
              <a:rPr lang="en-US" smtClean="0"/>
              <a:t>1/31/23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A1243-00B4-F04C-9060-9BD25731BC6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883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3A1243-00B4-F04C-9060-9BD25731BC6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310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3A1243-00B4-F04C-9060-9BD25731BC6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3103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3A1243-00B4-F04C-9060-9BD25731BC6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3103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3A1243-00B4-F04C-9060-9BD25731BC6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3103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3A1243-00B4-F04C-9060-9BD25731BC6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3103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3A1243-00B4-F04C-9060-9BD25731BC6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310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3B8B-A94B-7B47-82F8-594A82055800}" type="datetimeFigureOut">
              <a:rPr lang="en-US" smtClean="0"/>
              <a:t>1/31/23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F552-3A74-1A4A-8C99-E27C9494342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7025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3B8B-A94B-7B47-82F8-594A82055800}" type="datetimeFigureOut">
              <a:rPr lang="en-US" smtClean="0"/>
              <a:t>1/31/23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F552-3A74-1A4A-8C99-E27C9494342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746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3B8B-A94B-7B47-82F8-594A82055800}" type="datetimeFigureOut">
              <a:rPr lang="en-US" smtClean="0"/>
              <a:t>1/31/23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F552-3A74-1A4A-8C99-E27C9494342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552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3B8B-A94B-7B47-82F8-594A82055800}" type="datetimeFigureOut">
              <a:rPr lang="en-US" smtClean="0"/>
              <a:t>1/31/23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F552-3A74-1A4A-8C99-E27C9494342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46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3B8B-A94B-7B47-82F8-594A82055800}" type="datetimeFigureOut">
              <a:rPr lang="en-US" smtClean="0"/>
              <a:t>1/31/23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F552-3A74-1A4A-8C99-E27C9494342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435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2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2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3B8B-A94B-7B47-82F8-594A82055800}" type="datetimeFigureOut">
              <a:rPr lang="en-US" smtClean="0"/>
              <a:t>1/31/23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F552-3A74-1A4A-8C99-E27C9494342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91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4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4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3B8B-A94B-7B47-82F8-594A82055800}" type="datetimeFigureOut">
              <a:rPr lang="en-US" smtClean="0"/>
              <a:t>1/31/23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F552-3A74-1A4A-8C99-E27C9494342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505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3B8B-A94B-7B47-82F8-594A82055800}" type="datetimeFigureOut">
              <a:rPr lang="en-US" smtClean="0"/>
              <a:t>1/31/23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F552-3A74-1A4A-8C99-E27C9494342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859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3B8B-A94B-7B47-82F8-594A82055800}" type="datetimeFigureOut">
              <a:rPr lang="en-US" smtClean="0"/>
              <a:t>1/31/23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F552-3A74-1A4A-8C99-E27C9494342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887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3B8B-A94B-7B47-82F8-594A82055800}" type="datetimeFigureOut">
              <a:rPr lang="en-US" smtClean="0"/>
              <a:t>1/31/23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F552-3A74-1A4A-8C99-E27C9494342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445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3B8B-A94B-7B47-82F8-594A82055800}" type="datetimeFigureOut">
              <a:rPr lang="en-US" smtClean="0"/>
              <a:t>1/31/23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F552-3A74-1A4A-8C99-E27C9494342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039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33B8B-A94B-7B47-82F8-594A82055800}" type="datetimeFigureOut">
              <a:rPr lang="en-US" smtClean="0"/>
              <a:t>1/31/23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FF552-3A74-1A4A-8C99-E27C9494342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486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/>
          <p:cNvSpPr txBox="1">
            <a:spLocks/>
          </p:cNvSpPr>
          <p:nvPr/>
        </p:nvSpPr>
        <p:spPr>
          <a:xfrm>
            <a:off x="1013872" y="4218427"/>
            <a:ext cx="7116255" cy="14706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262626"/>
                </a:solidFill>
                <a:latin typeface="Helvetica Neue Thin"/>
                <a:cs typeface="Helvetica Neue Thin"/>
              </a:rPr>
              <a:t>Overview of </a:t>
            </a:r>
            <a:r>
              <a:rPr lang="en-US" sz="2400" dirty="0" err="1">
                <a:solidFill>
                  <a:srgbClr val="262626"/>
                </a:solidFill>
                <a:latin typeface="Helvetica Neue Thin"/>
                <a:cs typeface="Helvetica Neue Thin"/>
              </a:rPr>
              <a:t>Ato-Cide</a:t>
            </a:r>
            <a:endParaRPr lang="en-US" sz="2400" dirty="0">
              <a:solidFill>
                <a:srgbClr val="262626"/>
              </a:solidFill>
              <a:latin typeface="Helvetica Neue Thin"/>
              <a:cs typeface="Helvetica Neue Thin"/>
            </a:endParaRPr>
          </a:p>
          <a:p>
            <a:r>
              <a:rPr lang="en-US" sz="2400" dirty="0">
                <a:solidFill>
                  <a:srgbClr val="262626"/>
                </a:solidFill>
                <a:latin typeface="Helvetica Neue Thin"/>
                <a:cs typeface="Helvetica Neue Thin"/>
              </a:rPr>
              <a:t>April 8</a:t>
            </a:r>
            <a:r>
              <a:rPr lang="en-US" sz="2400" baseline="30000" dirty="0">
                <a:solidFill>
                  <a:srgbClr val="262626"/>
                </a:solidFill>
                <a:latin typeface="Helvetica Neue Thin"/>
                <a:cs typeface="Helvetica Neue Thin"/>
              </a:rPr>
              <a:t>th</a:t>
            </a:r>
            <a:r>
              <a:rPr lang="en-US" sz="2400" dirty="0">
                <a:solidFill>
                  <a:srgbClr val="262626"/>
                </a:solidFill>
                <a:latin typeface="Helvetica Neue Thin"/>
                <a:cs typeface="Helvetica Neue Thin"/>
              </a:rPr>
              <a:t> , 2019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6DAA549-C5D4-5846-BF98-174DE74CC1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6243" y="2166729"/>
            <a:ext cx="1046392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4989552-197E-2E14-AA9C-67F15B5EE7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6243" y="680857"/>
            <a:ext cx="4596572" cy="2247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264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96581"/>
    </mc:Choice>
    <mc:Fallback xmlns="">
      <p:transition advTm="29658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ubtitle 2"/>
          <p:cNvSpPr txBox="1">
            <a:spLocks/>
          </p:cNvSpPr>
          <p:nvPr/>
        </p:nvSpPr>
        <p:spPr>
          <a:xfrm>
            <a:off x="453421" y="1955087"/>
            <a:ext cx="8233379" cy="698302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6814" tIns="46814" rIns="46814" bIns="46814" numCol="1" spcCol="0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914674" eaLnBrk="0" hangingPunct="0">
              <a:defRPr sz="1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</a:lstStyle>
          <a:p>
            <a:pPr marL="457200" indent="-457200" algn="l">
              <a:buFont typeface="Arial"/>
              <a:buChar char="•"/>
            </a:pPr>
            <a:r>
              <a:rPr lang="en-US" sz="3200" dirty="0" err="1">
                <a:solidFill>
                  <a:srgbClr val="262626"/>
                </a:solidFill>
                <a:latin typeface="Helvetica Neue Thin"/>
                <a:cs typeface="Helvetica Neue Thin"/>
              </a:rPr>
              <a:t>Ato-Cide</a:t>
            </a:r>
            <a:r>
              <a:rPr lang="en-US" sz="3200" dirty="0">
                <a:solidFill>
                  <a:srgbClr val="262626"/>
                </a:solidFill>
                <a:latin typeface="Helvetica Neue Thin"/>
                <a:cs typeface="Helvetica Neue Thin"/>
              </a:rPr>
              <a:t> is a peracetic acid (PAA) and potassium silicate-based bio-pesticide</a:t>
            </a:r>
          </a:p>
          <a:p>
            <a:pPr algn="l"/>
            <a:endParaRPr lang="en-US" sz="1200" dirty="0">
              <a:solidFill>
                <a:srgbClr val="262626"/>
              </a:solidFill>
              <a:latin typeface="Helvetica Neue Thin"/>
              <a:cs typeface="Helvetica Neue Thin"/>
            </a:endParaRPr>
          </a:p>
          <a:p>
            <a:pPr marL="457200" indent="-457200" algn="l">
              <a:buFont typeface="Arial"/>
              <a:buChar char="•"/>
            </a:pPr>
            <a:r>
              <a:rPr lang="en-US" sz="3200" dirty="0" err="1">
                <a:solidFill>
                  <a:srgbClr val="262626"/>
                </a:solidFill>
                <a:latin typeface="Helvetica Neue Thin"/>
                <a:cs typeface="Helvetica Neue Thin"/>
              </a:rPr>
              <a:t>Ato-Cide</a:t>
            </a:r>
            <a:r>
              <a:rPr lang="en-US" sz="3200" dirty="0">
                <a:solidFill>
                  <a:srgbClr val="262626"/>
                </a:solidFill>
                <a:latin typeface="Helvetica Neue Thin"/>
                <a:cs typeface="Helvetica Neue Thin"/>
              </a:rPr>
              <a:t> allows in-situ generated PAA to be combined with other active ingredients to “boost” each others performance (not possible with liquid PAA)</a:t>
            </a:r>
          </a:p>
          <a:p>
            <a:pPr marL="457200" indent="-457200" algn="l">
              <a:buFont typeface="Arial"/>
              <a:buChar char="•"/>
            </a:pPr>
            <a:endParaRPr lang="en-US" sz="1200" dirty="0">
              <a:solidFill>
                <a:srgbClr val="262626"/>
              </a:solidFill>
              <a:latin typeface="Helvetica Neue Thin"/>
              <a:cs typeface="Helvetica Neue Thin"/>
            </a:endParaRPr>
          </a:p>
          <a:p>
            <a:pPr marL="457200" indent="-457200" algn="l">
              <a:buFont typeface="Arial"/>
              <a:buChar char="•"/>
            </a:pPr>
            <a:r>
              <a:rPr lang="en-US" sz="3200" dirty="0">
                <a:solidFill>
                  <a:srgbClr val="262626"/>
                </a:solidFill>
                <a:latin typeface="Helvetica Neue Thin"/>
                <a:cs typeface="Helvetica Neue Thin"/>
              </a:rPr>
              <a:t>This discovery allows growers to use PAA in a low cost and effective manner</a:t>
            </a:r>
          </a:p>
        </p:txBody>
      </p:sp>
      <p:sp>
        <p:nvSpPr>
          <p:cNvPr id="17" name="Rectangle 16"/>
          <p:cNvSpPr/>
          <p:nvPr/>
        </p:nvSpPr>
        <p:spPr>
          <a:xfrm>
            <a:off x="0" y="384226"/>
            <a:ext cx="9144000" cy="949274"/>
          </a:xfrm>
          <a:prstGeom prst="rect">
            <a:avLst/>
          </a:prstGeom>
          <a:solidFill>
            <a:srgbClr val="C3D69B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6814" tIns="46814" rIns="46814" bIns="46814" numCol="1" spcCol="0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6000" dirty="0">
                <a:solidFill>
                  <a:srgbClr val="262626"/>
                </a:solidFill>
                <a:latin typeface="Helvetica Neue Thin"/>
                <a:cs typeface="Helvetica Neue Thin"/>
              </a:rPr>
              <a:t>TECHNOLOGY</a:t>
            </a:r>
          </a:p>
        </p:txBody>
      </p:sp>
      <p:sp>
        <p:nvSpPr>
          <p:cNvPr id="1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</p:spPr>
        <p:txBody>
          <a:bodyPr/>
          <a:lstStyle/>
          <a:p>
            <a:fld id="{50DFF552-3A74-1A4A-8C99-E27C9494342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511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96581"/>
    </mc:Choice>
    <mc:Fallback xmlns="">
      <p:transition advTm="29658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ubtitle 2"/>
          <p:cNvSpPr txBox="1">
            <a:spLocks/>
          </p:cNvSpPr>
          <p:nvPr/>
        </p:nvSpPr>
        <p:spPr>
          <a:xfrm>
            <a:off x="453421" y="1602312"/>
            <a:ext cx="8233379" cy="698302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6814" tIns="46814" rIns="46814" bIns="46814" numCol="1" spcCol="0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914674" eaLnBrk="0" hangingPunct="0">
              <a:defRPr sz="1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</a:lstStyle>
          <a:p>
            <a:pPr marL="457200" indent="-457200" algn="l">
              <a:buFont typeface="Arial"/>
              <a:buChar char="•"/>
            </a:pPr>
            <a:r>
              <a:rPr lang="en-US" sz="3200" dirty="0">
                <a:solidFill>
                  <a:srgbClr val="262626"/>
                </a:solidFill>
                <a:latin typeface="Helvetica Neue Thin"/>
                <a:cs typeface="Helvetica Neue Thin"/>
              </a:rPr>
              <a:t>Proven efficacy in conventional, greenhouse and organic production</a:t>
            </a:r>
          </a:p>
          <a:p>
            <a:pPr marL="914400" lvl="1" indent="-457200">
              <a:buFont typeface="Courier New"/>
              <a:buChar char="o"/>
            </a:pPr>
            <a:r>
              <a:rPr lang="en-US" sz="3400" dirty="0">
                <a:solidFill>
                  <a:srgbClr val="262626"/>
                </a:solidFill>
                <a:latin typeface="Helvetica Neue Thin"/>
                <a:cs typeface="Helvetica Neue Thin"/>
              </a:rPr>
              <a:t>“Boost” </a:t>
            </a:r>
            <a:r>
              <a:rPr lang="en-US" sz="3400" dirty="0" err="1">
                <a:solidFill>
                  <a:srgbClr val="262626"/>
                </a:solidFill>
                <a:latin typeface="Helvetica Neue Thin"/>
                <a:cs typeface="Helvetica Neue Thin"/>
              </a:rPr>
              <a:t>Quadris</a:t>
            </a:r>
            <a:r>
              <a:rPr lang="en-US" sz="3400" dirty="0">
                <a:solidFill>
                  <a:srgbClr val="262626"/>
                </a:solidFill>
                <a:latin typeface="Helvetica Neue Thin"/>
                <a:cs typeface="Helvetica Neue Thin"/>
              </a:rPr>
              <a:t> on rice by 24%</a:t>
            </a:r>
          </a:p>
          <a:p>
            <a:pPr marL="914400" lvl="1" indent="-457200">
              <a:buFont typeface="Courier New"/>
              <a:buChar char="o"/>
            </a:pPr>
            <a:r>
              <a:rPr lang="en-US" sz="3400" dirty="0">
                <a:solidFill>
                  <a:srgbClr val="262626"/>
                </a:solidFill>
                <a:latin typeface="Helvetica Neue Thin"/>
                <a:cs typeface="Helvetica Neue Thin"/>
              </a:rPr>
              <a:t>Beat copper in greenhouses by 4%</a:t>
            </a:r>
            <a:endParaRPr lang="en-US" sz="3200" dirty="0">
              <a:solidFill>
                <a:srgbClr val="262626"/>
              </a:solidFill>
              <a:latin typeface="Helvetica Neue Thin"/>
              <a:cs typeface="Helvetica Neue Thin"/>
            </a:endParaRPr>
          </a:p>
          <a:p>
            <a:pPr marL="457200" indent="-457200" algn="l">
              <a:buFont typeface="Arial"/>
              <a:buChar char="•"/>
            </a:pPr>
            <a:endParaRPr lang="en-US" sz="1200" dirty="0">
              <a:solidFill>
                <a:srgbClr val="262626"/>
              </a:solidFill>
              <a:latin typeface="Helvetica Neue Thin"/>
              <a:cs typeface="Helvetica Neue Thin"/>
            </a:endParaRPr>
          </a:p>
          <a:p>
            <a:pPr marL="457200" indent="-457200" algn="l">
              <a:buFont typeface="Arial"/>
              <a:buChar char="•"/>
            </a:pPr>
            <a:r>
              <a:rPr lang="en-US" sz="3200" dirty="0">
                <a:solidFill>
                  <a:srgbClr val="262626"/>
                </a:solidFill>
                <a:latin typeface="Helvetica Neue Thin"/>
                <a:cs typeface="Helvetica Neue Thin"/>
              </a:rPr>
              <a:t>Received patents in USA, Canada, Australia, New Zealand, Columbia, etc.</a:t>
            </a:r>
          </a:p>
          <a:p>
            <a:pPr marL="457200" indent="-457200" algn="l">
              <a:buFont typeface="Arial"/>
              <a:buChar char="•"/>
            </a:pPr>
            <a:endParaRPr lang="en-US" sz="1200" dirty="0">
              <a:solidFill>
                <a:srgbClr val="262626"/>
              </a:solidFill>
              <a:latin typeface="Helvetica Neue Thin"/>
              <a:cs typeface="Helvetica Neue Thin"/>
            </a:endParaRPr>
          </a:p>
          <a:p>
            <a:pPr marL="457200" indent="-457200" algn="l">
              <a:buFont typeface="Arial"/>
              <a:buChar char="•"/>
            </a:pPr>
            <a:r>
              <a:rPr lang="en-US" sz="3200" dirty="0">
                <a:solidFill>
                  <a:srgbClr val="262626"/>
                </a:solidFill>
                <a:latin typeface="Helvetica Neue Thin"/>
                <a:cs typeface="Helvetica Neue Thin"/>
              </a:rPr>
              <a:t>Received registration in U.S., you are able to expand this registration to all crops </a:t>
            </a:r>
          </a:p>
          <a:p>
            <a:pPr marL="457200" indent="-457200" algn="l">
              <a:buFont typeface="Arial"/>
              <a:buChar char="•"/>
            </a:pPr>
            <a:endParaRPr lang="en-US" sz="3200" dirty="0">
              <a:solidFill>
                <a:srgbClr val="262626"/>
              </a:solidFill>
              <a:latin typeface="Helvetica Neue Thin"/>
              <a:cs typeface="Helvetica Neue Thin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384226"/>
            <a:ext cx="9144000" cy="949274"/>
          </a:xfrm>
          <a:prstGeom prst="rect">
            <a:avLst/>
          </a:prstGeom>
          <a:solidFill>
            <a:srgbClr val="C3D69B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6814" tIns="46814" rIns="46814" bIns="46814" numCol="1" spcCol="0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6000" dirty="0">
                <a:solidFill>
                  <a:srgbClr val="262626"/>
                </a:solidFill>
                <a:latin typeface="Helvetica Neue Thin"/>
                <a:cs typeface="Helvetica Neue Thin"/>
              </a:rPr>
              <a:t>EVIDENCE</a:t>
            </a:r>
          </a:p>
        </p:txBody>
      </p:sp>
      <p:sp>
        <p:nvSpPr>
          <p:cNvPr id="1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</p:spPr>
        <p:txBody>
          <a:bodyPr/>
          <a:lstStyle/>
          <a:p>
            <a:fld id="{50DFF552-3A74-1A4A-8C99-E27C9494342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29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96581"/>
    </mc:Choice>
    <mc:Fallback xmlns="">
      <p:transition advTm="29658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 flipH="1">
            <a:off x="629920" y="1353680"/>
            <a:ext cx="8514080" cy="2090333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6814" tIns="46814" rIns="46814" bIns="46814" numCol="1" spcCol="0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914674" eaLnBrk="0" hangingPunct="0">
              <a:defRPr sz="1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</a:lstStyle>
          <a:p>
            <a:pPr marL="914400" lvl="1" indent="-457200">
              <a:buFont typeface="Arial"/>
              <a:buChar char="•"/>
            </a:pPr>
            <a:endParaRPr lang="en-US" sz="2800" dirty="0">
              <a:solidFill>
                <a:srgbClr val="262626"/>
              </a:solidFill>
              <a:latin typeface="Helvetica Neue Thin"/>
              <a:cs typeface="Helvetica Neue Thi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927100" y="-469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86693"/>
              </p:ext>
            </p:extLst>
          </p:nvPr>
        </p:nvGraphicFramePr>
        <p:xfrm>
          <a:off x="629920" y="1920241"/>
          <a:ext cx="7048500" cy="4409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45253" y="1458243"/>
            <a:ext cx="8264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4D4D4D"/>
                </a:solidFill>
                <a:latin typeface="Helvetica Neue Thin"/>
                <a:cs typeface="Helvetica Neue Thin"/>
              </a:rPr>
              <a:t>Global fungicide/bactericide market (USD B, 2013, chemical manufacturer sales)</a:t>
            </a:r>
            <a:endParaRPr lang="en-US" u="sng" dirty="0">
              <a:solidFill>
                <a:srgbClr val="4D4D4D"/>
              </a:solidFill>
              <a:latin typeface="Helvetica Neue Thin"/>
              <a:cs typeface="Helvetica Neue Thin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74360" y="5401101"/>
            <a:ext cx="1209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Helvetica Neue Thin"/>
                <a:cs typeface="Helvetica Neue Thin"/>
              </a:rPr>
              <a:t>Syngenta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674360" y="4930001"/>
            <a:ext cx="1209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Helvetica Neue Thin"/>
                <a:cs typeface="Helvetica Neue Thin"/>
              </a:rPr>
              <a:t>BASF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674360" y="4422001"/>
            <a:ext cx="1209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Helvetica Neue Thin"/>
                <a:cs typeface="Helvetica Neue Thin"/>
              </a:rPr>
              <a:t>Bayer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674360" y="4084320"/>
            <a:ext cx="1209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Helvetica Neue Thin"/>
                <a:cs typeface="Helvetica Neue Thin"/>
              </a:rPr>
              <a:t>Syngenta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674360" y="3794760"/>
            <a:ext cx="1209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Helvetica Neue Thin"/>
                <a:cs typeface="Helvetica Neue Thin"/>
              </a:rPr>
              <a:t>Bayer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674360" y="3502521"/>
            <a:ext cx="1209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Helvetica Neue Thin"/>
                <a:cs typeface="Helvetica Neue Thin"/>
              </a:rPr>
              <a:t>BASF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674360" y="3250922"/>
            <a:ext cx="1209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Helvetica Neue Thin"/>
                <a:cs typeface="Helvetica Neue Thin"/>
              </a:rPr>
              <a:t>Syngenta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674360" y="3055064"/>
            <a:ext cx="1209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Helvetica Neue Thin"/>
                <a:cs typeface="Helvetica Neue Thin"/>
              </a:rPr>
              <a:t>Syngenta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674360" y="2762598"/>
            <a:ext cx="1209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Helvetica Neue Thin"/>
                <a:cs typeface="Helvetica Neue Thin"/>
              </a:rPr>
              <a:t>Bayer</a:t>
            </a:r>
          </a:p>
        </p:txBody>
      </p:sp>
      <p:sp>
        <p:nvSpPr>
          <p:cNvPr id="5" name="Right Brace 4"/>
          <p:cNvSpPr/>
          <p:nvPr/>
        </p:nvSpPr>
        <p:spPr>
          <a:xfrm>
            <a:off x="6883400" y="4433332"/>
            <a:ext cx="320040" cy="1383268"/>
          </a:xfrm>
          <a:prstGeom prst="rightBrace">
            <a:avLst/>
          </a:prstGeom>
          <a:ln w="12700" cmpd="sng">
            <a:solidFill>
              <a:srgbClr val="26262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62626"/>
              </a:solidFill>
              <a:latin typeface="Helvetica Neue Thin"/>
              <a:cs typeface="Helvetica Neue Thi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03440" y="4915932"/>
            <a:ext cx="1493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Helvetica Neue Thin"/>
                <a:cs typeface="Helvetica Neue Thin"/>
              </a:rPr>
              <a:t>Strobilurins</a:t>
            </a:r>
            <a:endParaRPr lang="en-US" dirty="0">
              <a:latin typeface="Helvetica Neue Thin"/>
              <a:cs typeface="Helvetica Neue Thin"/>
            </a:endParaRPr>
          </a:p>
        </p:txBody>
      </p:sp>
      <p:sp>
        <p:nvSpPr>
          <p:cNvPr id="24" name="Right Brace 23"/>
          <p:cNvSpPr/>
          <p:nvPr/>
        </p:nvSpPr>
        <p:spPr>
          <a:xfrm>
            <a:off x="6883400" y="3130312"/>
            <a:ext cx="320040" cy="1271806"/>
          </a:xfrm>
          <a:prstGeom prst="rightBrace">
            <a:avLst/>
          </a:prstGeom>
          <a:ln w="12700" cmpd="sng">
            <a:solidFill>
              <a:srgbClr val="26262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62626"/>
              </a:solidFill>
              <a:latin typeface="Helvetica Neue Thin"/>
              <a:cs typeface="Helvetica Neue Thin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03440" y="3534033"/>
            <a:ext cx="1493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Helvetica Neue Thin"/>
                <a:cs typeface="Helvetica Neue Thin"/>
              </a:rPr>
              <a:t>Triazoles</a:t>
            </a:r>
            <a:endParaRPr lang="en-US" dirty="0">
              <a:latin typeface="Helvetica Neue Thin"/>
              <a:cs typeface="Helvetica Neue Thin"/>
            </a:endParaRPr>
          </a:p>
        </p:txBody>
      </p:sp>
      <p:sp>
        <p:nvSpPr>
          <p:cNvPr id="26" name="Right Brace 25"/>
          <p:cNvSpPr/>
          <p:nvPr/>
        </p:nvSpPr>
        <p:spPr>
          <a:xfrm>
            <a:off x="6875780" y="2633028"/>
            <a:ext cx="320040" cy="466804"/>
          </a:xfrm>
          <a:prstGeom prst="rightBrace">
            <a:avLst/>
          </a:prstGeom>
          <a:ln w="12700" cmpd="sng">
            <a:solidFill>
              <a:srgbClr val="26262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62626"/>
              </a:solidFill>
              <a:latin typeface="Helvetica Neue Thin"/>
              <a:cs typeface="Helvetica Neue Thin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203440" y="2643188"/>
            <a:ext cx="1493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 Neue Thin"/>
                <a:cs typeface="Helvetica Neue Thin"/>
              </a:rPr>
              <a:t>Other azoles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58160" y="2355427"/>
            <a:ext cx="2448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elvetica Neue Thin"/>
                <a:cs typeface="Helvetica Neue Thin"/>
              </a:rPr>
              <a:t>$6B of a $16B market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203440" y="2028428"/>
            <a:ext cx="1798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latin typeface="Helvetica Neue Thin"/>
                <a:cs typeface="Helvetica Neue Thin"/>
              </a:rPr>
              <a:t>Chemical class</a:t>
            </a:r>
          </a:p>
        </p:txBody>
      </p:sp>
      <p:sp>
        <p:nvSpPr>
          <p:cNvPr id="4" name="Rectangle 3"/>
          <p:cNvSpPr/>
          <p:nvPr/>
        </p:nvSpPr>
        <p:spPr>
          <a:xfrm>
            <a:off x="1282700" y="4023360"/>
            <a:ext cx="241300" cy="276999"/>
          </a:xfrm>
          <a:prstGeom prst="rect">
            <a:avLst/>
          </a:prstGeom>
          <a:solidFill>
            <a:srgbClr val="F1F095"/>
          </a:solidFill>
          <a:ln>
            <a:solidFill>
              <a:srgbClr val="26262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Thin"/>
              <a:cs typeface="Helvetica Neue Thin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98599" y="3975808"/>
            <a:ext cx="1337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4D4D4D"/>
                </a:solidFill>
                <a:latin typeface="Helvetica Neue Thin"/>
                <a:cs typeface="Helvetica Neue Thin"/>
              </a:rPr>
              <a:t>Medium risk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282700" y="4436824"/>
            <a:ext cx="241300" cy="276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26262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Thin"/>
              <a:cs typeface="Helvetica Neue Thin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498599" y="4389272"/>
            <a:ext cx="1337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4D4D4D"/>
                </a:solidFill>
                <a:latin typeface="Helvetica Neue Thin"/>
                <a:cs typeface="Helvetica Neue Thin"/>
              </a:rPr>
              <a:t>High risk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93800" y="3580040"/>
            <a:ext cx="139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latin typeface="Helvetica Neue Thin"/>
                <a:cs typeface="Helvetica Neue Thin"/>
              </a:rPr>
              <a:t>Resistance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77800" y="6287700"/>
            <a:ext cx="574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Helvetica Neue Thin"/>
                <a:cs typeface="Helvetica Neue Thin"/>
              </a:rPr>
              <a:t>Sources: Phillips McDougall, Fungicide Resistance Action Committee</a:t>
            </a:r>
          </a:p>
        </p:txBody>
      </p:sp>
      <p:sp>
        <p:nvSpPr>
          <p:cNvPr id="34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512710" y="6452694"/>
            <a:ext cx="296990" cy="305808"/>
          </a:xfrm>
          <a:prstGeom prst="rect">
            <a:avLst/>
          </a:prstGeom>
          <a:noFill/>
        </p:spPr>
        <p:txBody>
          <a:bodyPr lIns="85231" tIns="42616" rIns="85231" bIns="42616"/>
          <a:lstStyle/>
          <a:p>
            <a:pPr defTabSz="821239"/>
            <a:fld id="{693AD8A5-2CFF-4E00-AD5C-884E5BF10DB0}" type="slidenum">
              <a:rPr sz="1000">
                <a:latin typeface="Arial Narrow"/>
                <a:cs typeface="Arial Narrow"/>
              </a:rPr>
              <a:pPr defTabSz="821239"/>
              <a:t>4</a:t>
            </a:fld>
            <a:endParaRPr lang="en-CA" sz="1000" dirty="0">
              <a:latin typeface="Arial Narrow"/>
              <a:cs typeface="Arial Narrow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0" y="384226"/>
            <a:ext cx="9144000" cy="949274"/>
          </a:xfrm>
          <a:prstGeom prst="rect">
            <a:avLst/>
          </a:prstGeom>
          <a:solidFill>
            <a:srgbClr val="C3D69B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6814" tIns="46814" rIns="46814" bIns="46814" numCol="1" spcCol="0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6000" dirty="0">
                <a:solidFill>
                  <a:srgbClr val="262626"/>
                </a:solidFill>
                <a:latin typeface="Helvetica Neue Thin"/>
                <a:cs typeface="Helvetica Neue Thin"/>
              </a:rPr>
              <a:t>LARGE MARKET</a:t>
            </a:r>
          </a:p>
        </p:txBody>
      </p:sp>
    </p:spTree>
    <p:extLst>
      <p:ext uri="{BB962C8B-B14F-4D97-AF65-F5344CB8AC3E}">
        <p14:creationId xmlns:p14="http://schemas.microsoft.com/office/powerpoint/2010/main" val="3270838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96581"/>
    </mc:Choice>
    <mc:Fallback xmlns="">
      <p:transition advTm="29658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1887" y="4852968"/>
            <a:ext cx="9144000" cy="1036321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Narrow"/>
              <a:cs typeface="Arial Narrow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-1" y="2910389"/>
            <a:ext cx="9144000" cy="1036321"/>
          </a:xfrm>
          <a:prstGeom prst="rect">
            <a:avLst/>
          </a:prstGeom>
          <a:solidFill>
            <a:srgbClr val="ECECE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 Narrow"/>
              <a:cs typeface="Arial Narrow"/>
            </a:endParaRPr>
          </a:p>
        </p:txBody>
      </p:sp>
      <p:sp>
        <p:nvSpPr>
          <p:cNvPr id="25" name="Subtitle 2"/>
          <p:cNvSpPr txBox="1">
            <a:spLocks/>
          </p:cNvSpPr>
          <p:nvPr/>
        </p:nvSpPr>
        <p:spPr>
          <a:xfrm>
            <a:off x="2965645" y="5114114"/>
            <a:ext cx="2376824" cy="647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3600" dirty="0">
                <a:solidFill>
                  <a:srgbClr val="262626"/>
                </a:solidFill>
                <a:latin typeface="Helvetica Neue Thin"/>
                <a:cs typeface="Helvetica Neue Thin"/>
              </a:rPr>
              <a:t>$1.02B</a:t>
            </a:r>
          </a:p>
        </p:txBody>
      </p:sp>
      <p:sp>
        <p:nvSpPr>
          <p:cNvPr id="26" name="Subtitle 2"/>
          <p:cNvSpPr txBox="1">
            <a:spLocks/>
          </p:cNvSpPr>
          <p:nvPr/>
        </p:nvSpPr>
        <p:spPr>
          <a:xfrm>
            <a:off x="5181092" y="2065567"/>
            <a:ext cx="4362778" cy="7619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latin typeface="Helvetica Neue Thin"/>
                <a:cs typeface="Helvetica Neue Thin"/>
              </a:rPr>
              <a:t>Sold to Syngenta with $1M in sales</a:t>
            </a:r>
            <a:br>
              <a:rPr lang="en-US" sz="1800" dirty="0">
                <a:solidFill>
                  <a:schemeClr val="tx1">
                    <a:lumMod val="50000"/>
                  </a:schemeClr>
                </a:solidFill>
                <a:latin typeface="Helvetica Neue Thin"/>
                <a:cs typeface="Helvetica Neue Thin"/>
              </a:rPr>
            </a:br>
            <a:r>
              <a:rPr lang="en-US" sz="1800" dirty="0">
                <a:solidFill>
                  <a:schemeClr val="tx1">
                    <a:lumMod val="50000"/>
                  </a:schemeClr>
                </a:solidFill>
                <a:latin typeface="Helvetica Neue Thin"/>
                <a:cs typeface="Helvetica Neue Thin"/>
              </a:rPr>
              <a:t>(113X sales)</a:t>
            </a:r>
          </a:p>
        </p:txBody>
      </p:sp>
      <p:sp>
        <p:nvSpPr>
          <p:cNvPr id="27" name="Subtitle 2"/>
          <p:cNvSpPr txBox="1">
            <a:spLocks/>
          </p:cNvSpPr>
          <p:nvPr/>
        </p:nvSpPr>
        <p:spPr>
          <a:xfrm>
            <a:off x="5181091" y="4087371"/>
            <a:ext cx="3760311" cy="751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latin typeface="Helvetica Neue Thin"/>
                <a:cs typeface="Helvetica Neue Thin"/>
              </a:rPr>
              <a:t>Sold to Syngenta with $33M in sales </a:t>
            </a:r>
            <a:br>
              <a:rPr lang="en-US" sz="1800" dirty="0">
                <a:solidFill>
                  <a:schemeClr val="tx1">
                    <a:lumMod val="50000"/>
                  </a:schemeClr>
                </a:solidFill>
                <a:latin typeface="Helvetica Neue Thin"/>
                <a:cs typeface="Helvetica Neue Thin"/>
              </a:rPr>
            </a:br>
            <a:r>
              <a:rPr lang="en-US" sz="1800" dirty="0">
                <a:solidFill>
                  <a:schemeClr val="tx1">
                    <a:lumMod val="50000"/>
                  </a:schemeClr>
                </a:solidFill>
                <a:latin typeface="Helvetica Neue Thin"/>
                <a:cs typeface="Helvetica Neue Thin"/>
              </a:rPr>
              <a:t>(16X sales)</a:t>
            </a:r>
          </a:p>
        </p:txBody>
      </p:sp>
      <p:sp>
        <p:nvSpPr>
          <p:cNvPr id="29" name="Subtitle 2"/>
          <p:cNvSpPr txBox="1">
            <a:spLocks/>
          </p:cNvSpPr>
          <p:nvPr/>
        </p:nvSpPr>
        <p:spPr>
          <a:xfrm>
            <a:off x="3284183" y="3108832"/>
            <a:ext cx="1739748" cy="658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3600" dirty="0">
                <a:solidFill>
                  <a:srgbClr val="262626"/>
                </a:solidFill>
                <a:latin typeface="Helvetica Neue Thin"/>
                <a:cs typeface="Helvetica Neue Thin"/>
              </a:rPr>
              <a:t>$500M</a:t>
            </a:r>
          </a:p>
        </p:txBody>
      </p:sp>
      <p:pic>
        <p:nvPicPr>
          <p:cNvPr id="30" name="Picture 29" descr="devgen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6413" y="4105578"/>
            <a:ext cx="2169537" cy="492802"/>
          </a:xfrm>
          <a:prstGeom prst="rect">
            <a:avLst/>
          </a:prstGeom>
        </p:spPr>
      </p:pic>
      <p:pic>
        <p:nvPicPr>
          <p:cNvPr id="32" name="Picture 31" descr="beckerunderwood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6413" y="5021983"/>
            <a:ext cx="2133600" cy="759887"/>
          </a:xfrm>
          <a:prstGeom prst="rect">
            <a:avLst/>
          </a:prstGeom>
        </p:spPr>
      </p:pic>
      <p:pic>
        <p:nvPicPr>
          <p:cNvPr id="33" name="Picture 32" descr="PASTEURIABIOFINAL.pn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7373" y="2088503"/>
            <a:ext cx="2169537" cy="593233"/>
          </a:xfrm>
          <a:prstGeom prst="rect">
            <a:avLst/>
          </a:prstGeom>
        </p:spPr>
      </p:pic>
      <p:pic>
        <p:nvPicPr>
          <p:cNvPr id="34" name="Picture 33" descr="agraquest.png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7373" y="3134983"/>
            <a:ext cx="2253087" cy="566967"/>
          </a:xfrm>
          <a:prstGeom prst="rect">
            <a:avLst/>
          </a:prstGeom>
        </p:spPr>
      </p:pic>
      <p:sp>
        <p:nvSpPr>
          <p:cNvPr id="36" name="Rectangle 35"/>
          <p:cNvSpPr/>
          <p:nvPr/>
        </p:nvSpPr>
        <p:spPr>
          <a:xfrm>
            <a:off x="5181091" y="5082197"/>
            <a:ext cx="5304514" cy="595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Helvetica Neue Thin"/>
                <a:cs typeface="Helvetica Neue Thin"/>
              </a:rPr>
              <a:t>Sold to BASF with $240M in sales</a:t>
            </a:r>
            <a:br>
              <a:rPr lang="en-US" dirty="0">
                <a:solidFill>
                  <a:schemeClr val="tx1">
                    <a:lumMod val="50000"/>
                  </a:schemeClr>
                </a:solidFill>
                <a:latin typeface="Helvetica Neue Thin"/>
                <a:cs typeface="Helvetica Neue Thin"/>
              </a:rPr>
            </a:b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Helvetica Neue Thin"/>
                <a:cs typeface="Helvetica Neue Thin"/>
              </a:rPr>
              <a:t>(4X sales)</a:t>
            </a:r>
          </a:p>
        </p:txBody>
      </p:sp>
      <p:sp>
        <p:nvSpPr>
          <p:cNvPr id="38" name="Rectangle 37"/>
          <p:cNvSpPr/>
          <p:nvPr/>
        </p:nvSpPr>
        <p:spPr>
          <a:xfrm>
            <a:off x="3338294" y="4069336"/>
            <a:ext cx="163152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3600" dirty="0">
                <a:solidFill>
                  <a:srgbClr val="262626"/>
                </a:solidFill>
                <a:latin typeface="Helvetica Neue Thin"/>
                <a:cs typeface="Helvetica Neue Thin"/>
              </a:rPr>
              <a:t>$523M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343579" y="2060849"/>
            <a:ext cx="1620957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3600" dirty="0">
                <a:solidFill>
                  <a:srgbClr val="262626"/>
                </a:solidFill>
                <a:latin typeface="Helvetica Neue Thin"/>
                <a:cs typeface="Helvetica Neue Thin"/>
              </a:rPr>
              <a:t>$113M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181092" y="3110778"/>
            <a:ext cx="3891266" cy="595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Helvetica Neue Thin"/>
                <a:cs typeface="Helvetica Neue Thin"/>
              </a:rPr>
              <a:t>Sold to Bayer with $40M in sales</a:t>
            </a:r>
            <a:br>
              <a:rPr lang="en-US" dirty="0">
                <a:solidFill>
                  <a:schemeClr val="tx1">
                    <a:lumMod val="50000"/>
                  </a:schemeClr>
                </a:solidFill>
                <a:latin typeface="Helvetica Neue Thin"/>
                <a:cs typeface="Helvetica Neue Thin"/>
              </a:rPr>
            </a:b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Helvetica Neue Thin"/>
                <a:cs typeface="Helvetica Neue Thin"/>
              </a:rPr>
              <a:t>(12X sales)</a:t>
            </a:r>
          </a:p>
        </p:txBody>
      </p:sp>
      <p:sp>
        <p:nvSpPr>
          <p:cNvPr id="43" name="Rectangle 42"/>
          <p:cNvSpPr/>
          <p:nvPr/>
        </p:nvSpPr>
        <p:spPr>
          <a:xfrm>
            <a:off x="0" y="384226"/>
            <a:ext cx="9144000" cy="949274"/>
          </a:xfrm>
          <a:prstGeom prst="rect">
            <a:avLst/>
          </a:prstGeom>
          <a:solidFill>
            <a:srgbClr val="C3D69B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6814" tIns="46814" rIns="46814" bIns="46814" numCol="1" spcCol="0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6000" dirty="0">
                <a:solidFill>
                  <a:srgbClr val="262626"/>
                </a:solidFill>
                <a:latin typeface="Helvetica Neue Thin"/>
                <a:cs typeface="Helvetica Neue Thin"/>
              </a:rPr>
              <a:t>LUCRATIVE CATEGORY</a:t>
            </a:r>
          </a:p>
        </p:txBody>
      </p:sp>
    </p:spTree>
    <p:extLst>
      <p:ext uri="{BB962C8B-B14F-4D97-AF65-F5344CB8AC3E}">
        <p14:creationId xmlns:p14="http://schemas.microsoft.com/office/powerpoint/2010/main" val="2913920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96581"/>
    </mc:Choice>
    <mc:Fallback xmlns="">
      <p:transition xmlns:p14="http://schemas.microsoft.com/office/powerpoint/2010/main" advTm="29658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ubtitle 2"/>
          <p:cNvSpPr txBox="1">
            <a:spLocks/>
          </p:cNvSpPr>
          <p:nvPr/>
        </p:nvSpPr>
        <p:spPr>
          <a:xfrm>
            <a:off x="453421" y="1955087"/>
            <a:ext cx="8233379" cy="698302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6814" tIns="46814" rIns="46814" bIns="46814" numCol="1" spcCol="0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914674" eaLnBrk="0" hangingPunct="0">
              <a:defRPr sz="1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</a:lstStyle>
          <a:p>
            <a:pPr marL="457200" indent="-457200" algn="l">
              <a:buFont typeface="Arial"/>
              <a:buChar char="•"/>
            </a:pPr>
            <a:r>
              <a:rPr lang="en-US" sz="3200" dirty="0">
                <a:solidFill>
                  <a:srgbClr val="262626"/>
                </a:solidFill>
                <a:latin typeface="Helvetica Neue Thin"/>
                <a:cs typeface="Helvetica Neue Thin"/>
              </a:rPr>
              <a:t>Large addressable market, with bio-pesticides being particularly lucrative</a:t>
            </a:r>
          </a:p>
          <a:p>
            <a:pPr marL="457200" indent="-457200" algn="l">
              <a:buFont typeface="Arial"/>
              <a:buChar char="•"/>
            </a:pPr>
            <a:endParaRPr lang="en-US" sz="1200" dirty="0">
              <a:solidFill>
                <a:srgbClr val="262626"/>
              </a:solidFill>
              <a:latin typeface="Helvetica Neue Thin"/>
              <a:cs typeface="Helvetica Neue Thin"/>
            </a:endParaRPr>
          </a:p>
          <a:p>
            <a:pPr marL="457200" indent="-457200" algn="l">
              <a:buFont typeface="Arial"/>
              <a:buChar char="•"/>
            </a:pPr>
            <a:r>
              <a:rPr lang="en-US" sz="3200" dirty="0">
                <a:solidFill>
                  <a:srgbClr val="262626"/>
                </a:solidFill>
                <a:latin typeface="Helvetica Neue Thin"/>
                <a:cs typeface="Helvetica Neue Thin"/>
              </a:rPr>
              <a:t>You can purchase/sell our products, our patents, registrations, and data</a:t>
            </a:r>
          </a:p>
          <a:p>
            <a:pPr algn="l"/>
            <a:endParaRPr lang="en-US" sz="1200" dirty="0">
              <a:solidFill>
                <a:srgbClr val="262626"/>
              </a:solidFill>
              <a:latin typeface="Helvetica Neue Thin"/>
              <a:cs typeface="Helvetica Neue Thin"/>
            </a:endParaRPr>
          </a:p>
          <a:p>
            <a:pPr marL="457200" indent="-457200" algn="l">
              <a:buFont typeface="Arial"/>
              <a:buChar char="•"/>
            </a:pPr>
            <a:r>
              <a:rPr lang="en-US" sz="3200" dirty="0">
                <a:solidFill>
                  <a:srgbClr val="262626"/>
                </a:solidFill>
                <a:latin typeface="Helvetica Neue Thin"/>
                <a:cs typeface="Helvetica Neue Thin"/>
              </a:rPr>
              <a:t>Sell out technology to your distributors/ customers or to Syngenta, BASF, and Bayer to be used in synergy with their products</a:t>
            </a:r>
            <a:endParaRPr lang="en-US" sz="3400" dirty="0">
              <a:solidFill>
                <a:srgbClr val="262626"/>
              </a:solidFill>
              <a:latin typeface="Helvetica Neue Thin"/>
              <a:cs typeface="Helvetica Neue Thin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384226"/>
            <a:ext cx="9144000" cy="949274"/>
          </a:xfrm>
          <a:prstGeom prst="rect">
            <a:avLst/>
          </a:prstGeom>
          <a:solidFill>
            <a:srgbClr val="C3D69B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6814" tIns="46814" rIns="46814" bIns="46814" numCol="1" spcCol="0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6000" dirty="0">
                <a:solidFill>
                  <a:srgbClr val="262626"/>
                </a:solidFill>
                <a:latin typeface="Helvetica Neue Thin"/>
                <a:cs typeface="Helvetica Neue Thin"/>
              </a:rPr>
              <a:t>OPPORTUNITY</a:t>
            </a:r>
          </a:p>
        </p:txBody>
      </p:sp>
      <p:sp>
        <p:nvSpPr>
          <p:cNvPr id="1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</p:spPr>
        <p:txBody>
          <a:bodyPr/>
          <a:lstStyle/>
          <a:p>
            <a:fld id="{50DFF552-3A74-1A4A-8C99-E27C94943421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234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96581"/>
    </mc:Choice>
    <mc:Fallback xmlns="">
      <p:transition advTm="29658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4D4D4D"/>
      </a:dk1>
      <a:lt1>
        <a:sysClr val="window" lastClr="FFFFFF"/>
      </a:lt1>
      <a:dk2>
        <a:srgbClr val="A5CD00"/>
      </a:dk2>
      <a:lt2>
        <a:srgbClr val="FFFFFF"/>
      </a:lt2>
      <a:accent1>
        <a:srgbClr val="FF0000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36138</TotalTime>
  <Words>293</Words>
  <Application>Microsoft Macintosh PowerPoint</Application>
  <PresentationFormat>Affichage à l'écran (4:3)</PresentationFormat>
  <Paragraphs>63</Paragraphs>
  <Slides>6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Arial Narrow</vt:lpstr>
      <vt:lpstr>Calibri</vt:lpstr>
      <vt:lpstr>Courier New</vt:lpstr>
      <vt:lpstr>Helvetica Neue Thin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HEADLINE ONE</dc:title>
  <dc:creator>iMac</dc:creator>
  <cp:lastModifiedBy>Jean-Philippe Payer</cp:lastModifiedBy>
  <cp:revision>6314</cp:revision>
  <cp:lastPrinted>2016-10-18T20:17:58Z</cp:lastPrinted>
  <dcterms:created xsi:type="dcterms:W3CDTF">2013-10-13T18:38:47Z</dcterms:created>
  <dcterms:modified xsi:type="dcterms:W3CDTF">2023-02-01T02:27:56Z</dcterms:modified>
</cp:coreProperties>
</file>