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1393" r:id="rId2"/>
    <p:sldId id="1174" r:id="rId3"/>
    <p:sldId id="1399" r:id="rId4"/>
    <p:sldId id="1394" r:id="rId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6699FF"/>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124" autoAdjust="0"/>
  </p:normalViewPr>
  <p:slideViewPr>
    <p:cSldViewPr snapToGrid="0">
      <p:cViewPr>
        <p:scale>
          <a:sx n="50" d="100"/>
          <a:sy n="50" d="100"/>
        </p:scale>
        <p:origin x="2215" y="995"/>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8F6C27F-A255-4E80-8F50-2A916F495D19}" type="datetimeFigureOut">
              <a:rPr lang="en-US" smtClean="0"/>
              <a:t>5/12/2021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ACFD73CE-7F03-4432-92AA-2B280E0BA641}" type="slidenum">
              <a:rPr lang="en-US" smtClean="0"/>
              <a:t>‹#›</a:t>
            </a:fld>
            <a:endParaRPr lang="en-US"/>
          </a:p>
        </p:txBody>
      </p:sp>
    </p:spTree>
    <p:extLst>
      <p:ext uri="{BB962C8B-B14F-4D97-AF65-F5344CB8AC3E}">
        <p14:creationId xmlns:p14="http://schemas.microsoft.com/office/powerpoint/2010/main" val="2701617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order to develop more effective and more reliable corrective actions to tackle stubborn Human Performance Challenges  - such as non-compliant actions and behaviors - we first need to better understand the underlying causes in each instance. </a:t>
            </a:r>
          </a:p>
          <a:p>
            <a:endParaRPr lang="en-US" dirty="0"/>
          </a:p>
          <a:p>
            <a:r>
              <a:rPr lang="en-US" dirty="0"/>
              <a:t>To do this, Pegasus has developed a 2 x 2 matrix consisting of two columns and two rows.</a:t>
            </a:r>
          </a:p>
          <a:p>
            <a:endParaRPr lang="en-US" dirty="0"/>
          </a:p>
          <a:p>
            <a:r>
              <a:rPr lang="en-US" dirty="0"/>
              <a:t>The two columns are labeled: Ability and Motivation. </a:t>
            </a:r>
          </a:p>
          <a:p>
            <a:endParaRPr lang="en-US" dirty="0"/>
          </a:p>
          <a:p>
            <a:r>
              <a:rPr lang="en-US" dirty="0"/>
              <a:t>Simply stated, this essentially means people either knew or did not know the right way to do things…</a:t>
            </a:r>
          </a:p>
          <a:p>
            <a:endParaRPr lang="en-US" dirty="0"/>
          </a:p>
          <a:p>
            <a:r>
              <a:rPr lang="en-US" b="1" i="1" dirty="0"/>
              <a:t>Animation 1: </a:t>
            </a:r>
            <a:r>
              <a:rPr lang="en-US" dirty="0"/>
              <a:t>Ability infers such things as a lack of knowledge, training, understanding or even physical capability. </a:t>
            </a:r>
          </a:p>
          <a:p>
            <a:endParaRPr lang="en-US" dirty="0"/>
          </a:p>
          <a:p>
            <a:r>
              <a:rPr lang="en-US" b="1" i="1" dirty="0"/>
              <a:t>Animation 2: </a:t>
            </a:r>
            <a:r>
              <a:rPr lang="en-US" dirty="0"/>
              <a:t>Motivation on the other hand, suggests that people knew the right way but simply chose to take a short cut or risk believing that saving time (and ultimately saving money) may be the most important thing. </a:t>
            </a:r>
          </a:p>
          <a:p>
            <a:endParaRPr lang="en-US" dirty="0"/>
          </a:p>
          <a:p>
            <a:r>
              <a:rPr lang="en-US" b="1" i="1" dirty="0"/>
              <a:t>Animation 3: </a:t>
            </a:r>
            <a:r>
              <a:rPr lang="en-US" dirty="0"/>
              <a:t>Distinguishing between Ability and Motivation is known as the </a:t>
            </a:r>
            <a:r>
              <a:rPr lang="en-US" b="1" dirty="0"/>
              <a:t>TYPE</a:t>
            </a:r>
            <a:r>
              <a:rPr lang="en-US" dirty="0"/>
              <a:t> of non-compliance.</a:t>
            </a:r>
          </a:p>
          <a:p>
            <a:endParaRPr lang="en-US" dirty="0"/>
          </a:p>
          <a:p>
            <a:r>
              <a:rPr lang="en-US" b="1" i="1" dirty="0"/>
              <a:t>Animation 4: </a:t>
            </a:r>
            <a:r>
              <a:rPr lang="en-US" dirty="0"/>
              <a:t>The two rows are split between Isolated meaning that non-compliance likely starts and ends with just a few individuals - perhaps residing at the worksite….</a:t>
            </a:r>
          </a:p>
          <a:p>
            <a:endParaRPr lang="en-US" dirty="0"/>
          </a:p>
          <a:p>
            <a:r>
              <a:rPr lang="en-US" b="1" i="1" dirty="0"/>
              <a:t>Animation 5:</a:t>
            </a:r>
            <a:r>
              <a:rPr lang="en-US" dirty="0"/>
              <a:t> …..or Systemic meaning that what happens at the worksite is just a symptom of a much wider problem - likely stemming from deep within the operating culture of the organization. </a:t>
            </a:r>
          </a:p>
          <a:p>
            <a:endParaRPr lang="en-US" dirty="0"/>
          </a:p>
          <a:p>
            <a:r>
              <a:rPr lang="en-US" b="1" i="1" dirty="0"/>
              <a:t>Animation 6: </a:t>
            </a:r>
            <a:r>
              <a:rPr lang="en-US" dirty="0"/>
              <a:t>Distinguishing between Isolated and Systemic is known as the </a:t>
            </a:r>
            <a:r>
              <a:rPr lang="en-US" b="1" dirty="0"/>
              <a:t>SCOPE</a:t>
            </a:r>
            <a:r>
              <a:rPr lang="en-US" dirty="0"/>
              <a:t> of non-compliance.</a:t>
            </a:r>
          </a:p>
          <a:p>
            <a:endParaRPr lang="en-US" dirty="0"/>
          </a:p>
          <a:p>
            <a:r>
              <a:rPr lang="en-US" dirty="0"/>
              <a:t>So then, that leaves us with four categories…. </a:t>
            </a:r>
          </a:p>
          <a:p>
            <a:endParaRPr lang="en-US" dirty="0"/>
          </a:p>
          <a:p>
            <a:r>
              <a:rPr lang="en-US" b="1" i="1" dirty="0"/>
              <a:t>Animation 7 - </a:t>
            </a:r>
            <a:r>
              <a:rPr lang="en-US" dirty="0"/>
              <a:t>Isolated Ability in the form of individual slips, lapses, errors and mistakes - but mostly due to a lack of understanding or the way certain individuals go about executing the work</a:t>
            </a:r>
          </a:p>
          <a:p>
            <a:endParaRPr lang="en-US" dirty="0"/>
          </a:p>
          <a:p>
            <a:r>
              <a:rPr lang="en-US" b="1" i="1" dirty="0"/>
              <a:t>Animation 8 -</a:t>
            </a:r>
            <a:r>
              <a:rPr lang="en-US" dirty="0"/>
              <a:t> Isolated Motivation - which is in the form of one or two people taking short cuts and risks - and by the way, this is the only category in which discipline adds any value</a:t>
            </a:r>
          </a:p>
          <a:p>
            <a:endParaRPr lang="en-US" dirty="0"/>
          </a:p>
          <a:p>
            <a:r>
              <a:rPr lang="en-US" b="1" i="1" dirty="0"/>
              <a:t>Animation 9 - </a:t>
            </a:r>
            <a:r>
              <a:rPr lang="en-US" dirty="0"/>
              <a:t>Systemic Ability - which normally infers that a policy, procedure or other systems of work are simply not fit for purpose </a:t>
            </a:r>
          </a:p>
          <a:p>
            <a:endParaRPr lang="en-US" dirty="0"/>
          </a:p>
          <a:p>
            <a:r>
              <a:rPr lang="en-US" b="1" i="1" dirty="0"/>
              <a:t>Animation 10 - </a:t>
            </a:r>
            <a:r>
              <a:rPr lang="en-US" dirty="0"/>
              <a:t>And finally, Systemic Motivation - where the overall operating culture is such that many people routinely take shorts cuts and risks and where such things are not considered exceptions but more, simply accepted as the way things simply get done. </a:t>
            </a:r>
          </a:p>
        </p:txBody>
      </p:sp>
      <p:sp>
        <p:nvSpPr>
          <p:cNvPr id="4" name="Slide Number Placeholder 3"/>
          <p:cNvSpPr>
            <a:spLocks noGrp="1"/>
          </p:cNvSpPr>
          <p:nvPr>
            <p:ph type="sldNum" sz="quarter" idx="5"/>
          </p:nvPr>
        </p:nvSpPr>
        <p:spPr/>
        <p:txBody>
          <a:bodyPr/>
          <a:lstStyle/>
          <a:p>
            <a:fld id="{ACFD73CE-7F03-4432-92AA-2B280E0BA641}" type="slidenum">
              <a:rPr lang="en-US" smtClean="0"/>
              <a:t>1</a:t>
            </a:fld>
            <a:endParaRPr lang="en-US"/>
          </a:p>
        </p:txBody>
      </p:sp>
    </p:spTree>
    <p:extLst>
      <p:ext uri="{BB962C8B-B14F-4D97-AF65-F5344CB8AC3E}">
        <p14:creationId xmlns:p14="http://schemas.microsoft.com/office/powerpoint/2010/main" val="197041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get a feel for how the 2 x 2 works, lets quickly look at a couple of basic examples using a similar situation in each case. </a:t>
            </a:r>
          </a:p>
          <a:p>
            <a:endParaRPr lang="en-US" dirty="0"/>
          </a:p>
          <a:p>
            <a:r>
              <a:rPr lang="en-US" b="1" i="1" dirty="0"/>
              <a:t>Animation 1: </a:t>
            </a:r>
            <a:r>
              <a:rPr lang="en-US" dirty="0"/>
              <a:t>Example 1: An unplanned event occurs because two individuals did not receive the required LO/TO training.</a:t>
            </a:r>
          </a:p>
          <a:p>
            <a:endParaRPr lang="en-US" dirty="0"/>
          </a:p>
          <a:p>
            <a:r>
              <a:rPr lang="en-US" dirty="0"/>
              <a:t>The first step here is to determine whether we have an Ability or a Motivation problem. </a:t>
            </a:r>
          </a:p>
          <a:p>
            <a:endParaRPr lang="en-US" dirty="0"/>
          </a:p>
          <a:p>
            <a:r>
              <a:rPr lang="en-US" dirty="0"/>
              <a:t>Because this sounds like a training gap, it suggests we’re looking at an Ability shortfall. </a:t>
            </a:r>
            <a:r>
              <a:rPr lang="en-US" b="1" i="1" dirty="0"/>
              <a:t>Animation 2. </a:t>
            </a:r>
          </a:p>
          <a:p>
            <a:endParaRPr lang="en-US" dirty="0"/>
          </a:p>
          <a:p>
            <a:r>
              <a:rPr lang="en-US" dirty="0"/>
              <a:t>Secondly, because we may only be talking about two individuals and not the entire workforce, it is most likely to be an Isolated - </a:t>
            </a:r>
            <a:r>
              <a:rPr lang="en-US" b="1" i="1" dirty="0"/>
              <a:t>Animation 3</a:t>
            </a:r>
            <a:r>
              <a:rPr lang="en-US" dirty="0"/>
              <a:t> - rather than a Systemic problem. Note though in this case that although the training gap appears limited to these two individuals, we would most likely also want to know the reason why they didn’t receive the training when everyone else did.  </a:t>
            </a:r>
          </a:p>
          <a:p>
            <a:endParaRPr lang="en-US" dirty="0"/>
          </a:p>
          <a:p>
            <a:r>
              <a:rPr lang="en-US" b="1" i="1" dirty="0"/>
              <a:t>Animation 3: </a:t>
            </a:r>
            <a:r>
              <a:rPr lang="en-US" b="0" i="0" dirty="0"/>
              <a:t>But for the most part, </a:t>
            </a:r>
            <a:r>
              <a:rPr lang="en-US" dirty="0"/>
              <a:t>we likely have an </a:t>
            </a:r>
            <a:r>
              <a:rPr lang="en-US" b="1" dirty="0"/>
              <a:t>Isolated Ability </a:t>
            </a:r>
            <a:r>
              <a:rPr lang="en-US" dirty="0"/>
              <a:t>gap. Knowing this will result in a specific kind of corrective action.</a:t>
            </a:r>
          </a:p>
          <a:p>
            <a:r>
              <a:rPr lang="en-US" dirty="0"/>
              <a:t>  </a:t>
            </a:r>
          </a:p>
        </p:txBody>
      </p:sp>
      <p:sp>
        <p:nvSpPr>
          <p:cNvPr id="4" name="Slide Number Placeholder 3"/>
          <p:cNvSpPr>
            <a:spLocks noGrp="1"/>
          </p:cNvSpPr>
          <p:nvPr>
            <p:ph type="sldNum" sz="quarter" idx="5"/>
          </p:nvPr>
        </p:nvSpPr>
        <p:spPr/>
        <p:txBody>
          <a:bodyPr/>
          <a:lstStyle/>
          <a:p>
            <a:fld id="{ACFD73CE-7F03-4432-92AA-2B280E0BA641}" type="slidenum">
              <a:rPr lang="en-US" smtClean="0"/>
              <a:t>2</a:t>
            </a:fld>
            <a:endParaRPr lang="en-US"/>
          </a:p>
        </p:txBody>
      </p:sp>
    </p:spTree>
    <p:extLst>
      <p:ext uri="{BB962C8B-B14F-4D97-AF65-F5344CB8AC3E}">
        <p14:creationId xmlns:p14="http://schemas.microsoft.com/office/powerpoint/2010/main" val="1761623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Animation 1: </a:t>
            </a:r>
            <a:r>
              <a:rPr lang="en-US" dirty="0"/>
              <a:t>Example 2: </a:t>
            </a:r>
            <a:r>
              <a:rPr lang="en-US" dirty="0">
                <a:latin typeface="Arial" panose="020B0604020202020204" pitchFamily="34" charset="0"/>
                <a:cs typeface="Arial" panose="020B0604020202020204" pitchFamily="34" charset="0"/>
              </a:rPr>
              <a:t>An unplanned event occurs because company employees are routinely choosing not to follow company LO/TO procedures.</a:t>
            </a:r>
          </a:p>
          <a:p>
            <a:endParaRPr lang="en-US" dirty="0"/>
          </a:p>
          <a:p>
            <a:r>
              <a:rPr lang="en-US" dirty="0"/>
              <a:t>In this example, it doesn’t sound like an Ability shortfall because employees do not necessarily lack an understanding of how to do the work. So, it sounds more like a perception exists that makes taking short cuts and risks appear to be the unspoken, desired way of doing things. And so, in this case, we’re most likely in the Motivation rather than the Ability column. </a:t>
            </a:r>
            <a:r>
              <a:rPr lang="en-US" b="1" i="1" dirty="0"/>
              <a:t>Animation 2.</a:t>
            </a:r>
            <a:r>
              <a:rPr lang="en-US" dirty="0"/>
              <a:t> And because we’re not talking about one or two individuals this time, but company employees in general, this sounds like a Systemic issue - </a:t>
            </a:r>
            <a:r>
              <a:rPr lang="en-US" b="1" i="1" dirty="0"/>
              <a:t>Animation 3</a:t>
            </a:r>
            <a:r>
              <a:rPr lang="en-US" dirty="0"/>
              <a:t> - that potentially is impacting the whole organization. </a:t>
            </a:r>
          </a:p>
          <a:p>
            <a:endParaRPr lang="en-US" dirty="0"/>
          </a:p>
          <a:p>
            <a:r>
              <a:rPr lang="en-US" b="1" i="1" dirty="0"/>
              <a:t>Animation 4:</a:t>
            </a:r>
            <a:r>
              <a:rPr lang="en-US" dirty="0"/>
              <a:t> So, in this example we likely have a </a:t>
            </a:r>
            <a:r>
              <a:rPr lang="en-US" b="1" dirty="0"/>
              <a:t>Systemic Motivation </a:t>
            </a:r>
            <a:r>
              <a:rPr lang="en-US" dirty="0"/>
              <a:t>gap.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particular note here is that a Systemic Motivation gap may be product of something called a “casual compliant” operating culture where employees routinely do not adhere to operating procedures and the organization’s systems of work. Left undetected or even ignored, this can lead to very dangerous situations arising with potentially catastrophic consequences.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CFD73CE-7F03-4432-92AA-2B280E0BA641}" type="slidenum">
              <a:rPr lang="en-US" smtClean="0"/>
              <a:t>3</a:t>
            </a:fld>
            <a:endParaRPr lang="en-US"/>
          </a:p>
        </p:txBody>
      </p:sp>
    </p:spTree>
    <p:extLst>
      <p:ext uri="{BB962C8B-B14F-4D97-AF65-F5344CB8AC3E}">
        <p14:creationId xmlns:p14="http://schemas.microsoft.com/office/powerpoint/2010/main" val="3343200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able to determine the underlying causes of non-complaint actions and behaviors in terms of the 2 x 2 matrix is a very powerful way of understanding and communicating what is really going on inside an  organization and helping to better predict future events - and by the way, irrespective of what other metrics and KPI’s based on outputs and results are indicating at the time. </a:t>
            </a:r>
          </a:p>
          <a:p>
            <a:endParaRPr lang="en-US" dirty="0"/>
          </a:p>
          <a:p>
            <a:r>
              <a:rPr lang="en-US" dirty="0"/>
              <a:t>And a side point here, when Pegasus first starts working with organizations, they almost always presume that their challenges are a result of a few so-called rogue employees who simply don’t get it - in other words, Isolated Motivation. </a:t>
            </a:r>
          </a:p>
          <a:p>
            <a:endParaRPr lang="en-US" dirty="0"/>
          </a:p>
          <a:p>
            <a:r>
              <a:rPr lang="en-US" b="1" i="1" dirty="0"/>
              <a:t>Animation 1 - </a:t>
            </a:r>
            <a:r>
              <a:rPr lang="en-US" dirty="0"/>
              <a:t>However, once they start correctly capturing data around actions and behaviors, they soon come to realize that their problems are often far from Isolated and in many cases actually originate much further up the organization than originally thought. </a:t>
            </a:r>
          </a:p>
          <a:p>
            <a:endParaRPr lang="en-US" dirty="0"/>
          </a:p>
          <a:p>
            <a:r>
              <a:rPr lang="en-US" b="1" i="1" dirty="0"/>
              <a:t>Animation 2 - Read out (so as it says here…..)</a:t>
            </a:r>
          </a:p>
          <a:p>
            <a:endParaRPr lang="en-US" dirty="0"/>
          </a:p>
          <a:p>
            <a:endParaRPr lang="en-US" dirty="0"/>
          </a:p>
        </p:txBody>
      </p:sp>
      <p:sp>
        <p:nvSpPr>
          <p:cNvPr id="4" name="Slide Number Placeholder 3"/>
          <p:cNvSpPr>
            <a:spLocks noGrp="1"/>
          </p:cNvSpPr>
          <p:nvPr>
            <p:ph type="sldNum" sz="quarter" idx="5"/>
          </p:nvPr>
        </p:nvSpPr>
        <p:spPr/>
        <p:txBody>
          <a:bodyPr/>
          <a:lstStyle/>
          <a:p>
            <a:fld id="{ACFD73CE-7F03-4432-92AA-2B280E0BA641}" type="slidenum">
              <a:rPr lang="en-US" smtClean="0"/>
              <a:t>4</a:t>
            </a:fld>
            <a:endParaRPr lang="en-US"/>
          </a:p>
        </p:txBody>
      </p:sp>
    </p:spTree>
    <p:extLst>
      <p:ext uri="{BB962C8B-B14F-4D97-AF65-F5344CB8AC3E}">
        <p14:creationId xmlns:p14="http://schemas.microsoft.com/office/powerpoint/2010/main" val="283562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CD97-5180-45BD-A82E-C5736D1DA9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C8C1F2-83AC-4E75-923D-A77762E4D6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EB4A49-AE4C-47F6-A988-29A19BE527C7}"/>
              </a:ext>
            </a:extLst>
          </p:cNvPr>
          <p:cNvSpPr>
            <a:spLocks noGrp="1"/>
          </p:cNvSpPr>
          <p:nvPr>
            <p:ph type="dt" sz="half" idx="10"/>
          </p:nvPr>
        </p:nvSpPr>
        <p:spPr/>
        <p:txBody>
          <a:bodyPr/>
          <a:lstStyle/>
          <a:p>
            <a:fld id="{2BBB0700-8F5B-40DB-A916-48BF47E4E3E9}" type="datetimeFigureOut">
              <a:rPr lang="en-US" smtClean="0"/>
              <a:t>5/12/2021</a:t>
            </a:fld>
            <a:endParaRPr lang="en-US"/>
          </a:p>
        </p:txBody>
      </p:sp>
      <p:sp>
        <p:nvSpPr>
          <p:cNvPr id="5" name="Footer Placeholder 4">
            <a:extLst>
              <a:ext uri="{FF2B5EF4-FFF2-40B4-BE49-F238E27FC236}">
                <a16:creationId xmlns:a16="http://schemas.microsoft.com/office/drawing/2014/main" id="{F1BB8CEE-121A-43C5-A79D-DC1C38BD3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E4133-F1A4-4BB0-A4F8-3B40831B2EAE}"/>
              </a:ext>
            </a:extLst>
          </p:cNvPr>
          <p:cNvSpPr>
            <a:spLocks noGrp="1"/>
          </p:cNvSpPr>
          <p:nvPr>
            <p:ph type="sldNum" sz="quarter" idx="12"/>
          </p:nvPr>
        </p:nvSpPr>
        <p:spPr/>
        <p:txBody>
          <a:bodyPr/>
          <a:lstStyle/>
          <a:p>
            <a:fld id="{8888C72A-D7F9-4618-B4C3-B11CBD5DBF8B}" type="slidenum">
              <a:rPr lang="en-US" smtClean="0"/>
              <a:t>‹#›</a:t>
            </a:fld>
            <a:endParaRPr lang="en-US"/>
          </a:p>
        </p:txBody>
      </p:sp>
    </p:spTree>
    <p:extLst>
      <p:ext uri="{BB962C8B-B14F-4D97-AF65-F5344CB8AC3E}">
        <p14:creationId xmlns:p14="http://schemas.microsoft.com/office/powerpoint/2010/main" val="458457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56AB-118C-4F08-9AF1-907225A298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5859B4-12B3-4C1B-AA11-14BF6D0D4A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BE2C07-F568-42AD-A2B2-2FFE8F59E840}"/>
              </a:ext>
            </a:extLst>
          </p:cNvPr>
          <p:cNvSpPr>
            <a:spLocks noGrp="1"/>
          </p:cNvSpPr>
          <p:nvPr>
            <p:ph type="dt" sz="half" idx="10"/>
          </p:nvPr>
        </p:nvSpPr>
        <p:spPr/>
        <p:txBody>
          <a:bodyPr/>
          <a:lstStyle/>
          <a:p>
            <a:fld id="{2BBB0700-8F5B-40DB-A916-48BF47E4E3E9}" type="datetimeFigureOut">
              <a:rPr lang="en-US" smtClean="0"/>
              <a:t>5/12/2021</a:t>
            </a:fld>
            <a:endParaRPr lang="en-US"/>
          </a:p>
        </p:txBody>
      </p:sp>
      <p:sp>
        <p:nvSpPr>
          <p:cNvPr id="5" name="Footer Placeholder 4">
            <a:extLst>
              <a:ext uri="{FF2B5EF4-FFF2-40B4-BE49-F238E27FC236}">
                <a16:creationId xmlns:a16="http://schemas.microsoft.com/office/drawing/2014/main" id="{B7C616FA-883D-4FF8-B304-7EB8E2DA6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0AB8A1-842B-41EF-8B04-8F1978EA0009}"/>
              </a:ext>
            </a:extLst>
          </p:cNvPr>
          <p:cNvSpPr>
            <a:spLocks noGrp="1"/>
          </p:cNvSpPr>
          <p:nvPr>
            <p:ph type="sldNum" sz="quarter" idx="12"/>
          </p:nvPr>
        </p:nvSpPr>
        <p:spPr/>
        <p:txBody>
          <a:bodyPr/>
          <a:lstStyle/>
          <a:p>
            <a:fld id="{8888C72A-D7F9-4618-B4C3-B11CBD5DBF8B}" type="slidenum">
              <a:rPr lang="en-US" smtClean="0"/>
              <a:t>‹#›</a:t>
            </a:fld>
            <a:endParaRPr lang="en-US"/>
          </a:p>
        </p:txBody>
      </p:sp>
    </p:spTree>
    <p:extLst>
      <p:ext uri="{BB962C8B-B14F-4D97-AF65-F5344CB8AC3E}">
        <p14:creationId xmlns:p14="http://schemas.microsoft.com/office/powerpoint/2010/main" val="3468086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653F81-654F-40A5-AFE4-6E45E3235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AF19F8-55BB-4696-B00C-8CAB976B2A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FA3E9-DB93-4DD0-AE78-51B600721EFF}"/>
              </a:ext>
            </a:extLst>
          </p:cNvPr>
          <p:cNvSpPr>
            <a:spLocks noGrp="1"/>
          </p:cNvSpPr>
          <p:nvPr>
            <p:ph type="dt" sz="half" idx="10"/>
          </p:nvPr>
        </p:nvSpPr>
        <p:spPr/>
        <p:txBody>
          <a:bodyPr/>
          <a:lstStyle/>
          <a:p>
            <a:fld id="{2BBB0700-8F5B-40DB-A916-48BF47E4E3E9}" type="datetimeFigureOut">
              <a:rPr lang="en-US" smtClean="0"/>
              <a:t>5/12/2021</a:t>
            </a:fld>
            <a:endParaRPr lang="en-US"/>
          </a:p>
        </p:txBody>
      </p:sp>
      <p:sp>
        <p:nvSpPr>
          <p:cNvPr id="5" name="Footer Placeholder 4">
            <a:extLst>
              <a:ext uri="{FF2B5EF4-FFF2-40B4-BE49-F238E27FC236}">
                <a16:creationId xmlns:a16="http://schemas.microsoft.com/office/drawing/2014/main" id="{822A4763-92FC-460D-A4CF-58F63F8FA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10444-46F5-4717-A066-6B493F1FA801}"/>
              </a:ext>
            </a:extLst>
          </p:cNvPr>
          <p:cNvSpPr>
            <a:spLocks noGrp="1"/>
          </p:cNvSpPr>
          <p:nvPr>
            <p:ph type="sldNum" sz="quarter" idx="12"/>
          </p:nvPr>
        </p:nvSpPr>
        <p:spPr/>
        <p:txBody>
          <a:bodyPr/>
          <a:lstStyle/>
          <a:p>
            <a:fld id="{8888C72A-D7F9-4618-B4C3-B11CBD5DBF8B}" type="slidenum">
              <a:rPr lang="en-US" smtClean="0"/>
              <a:t>‹#›</a:t>
            </a:fld>
            <a:endParaRPr lang="en-US"/>
          </a:p>
        </p:txBody>
      </p:sp>
    </p:spTree>
    <p:extLst>
      <p:ext uri="{BB962C8B-B14F-4D97-AF65-F5344CB8AC3E}">
        <p14:creationId xmlns:p14="http://schemas.microsoft.com/office/powerpoint/2010/main" val="4127970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E794-0521-4E55-A400-9E00C6670E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A24FD2-C731-432A-AD45-FCD1E217A8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2D4BC-6A19-4E6B-B573-014BAD4F3063}"/>
              </a:ext>
            </a:extLst>
          </p:cNvPr>
          <p:cNvSpPr>
            <a:spLocks noGrp="1"/>
          </p:cNvSpPr>
          <p:nvPr>
            <p:ph type="dt" sz="half" idx="10"/>
          </p:nvPr>
        </p:nvSpPr>
        <p:spPr/>
        <p:txBody>
          <a:bodyPr/>
          <a:lstStyle/>
          <a:p>
            <a:fld id="{2BBB0700-8F5B-40DB-A916-48BF47E4E3E9}" type="datetimeFigureOut">
              <a:rPr lang="en-US" smtClean="0"/>
              <a:t>5/12/2021</a:t>
            </a:fld>
            <a:endParaRPr lang="en-US"/>
          </a:p>
        </p:txBody>
      </p:sp>
      <p:sp>
        <p:nvSpPr>
          <p:cNvPr id="5" name="Footer Placeholder 4">
            <a:extLst>
              <a:ext uri="{FF2B5EF4-FFF2-40B4-BE49-F238E27FC236}">
                <a16:creationId xmlns:a16="http://schemas.microsoft.com/office/drawing/2014/main" id="{5772CC99-DD83-43B0-9586-6808C062C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1D8403-43E9-4FB5-83AE-3946606A3257}"/>
              </a:ext>
            </a:extLst>
          </p:cNvPr>
          <p:cNvSpPr>
            <a:spLocks noGrp="1"/>
          </p:cNvSpPr>
          <p:nvPr>
            <p:ph type="sldNum" sz="quarter" idx="12"/>
          </p:nvPr>
        </p:nvSpPr>
        <p:spPr/>
        <p:txBody>
          <a:bodyPr/>
          <a:lstStyle/>
          <a:p>
            <a:fld id="{8888C72A-D7F9-4618-B4C3-B11CBD5DBF8B}" type="slidenum">
              <a:rPr lang="en-US" smtClean="0"/>
              <a:t>‹#›</a:t>
            </a:fld>
            <a:endParaRPr lang="en-US"/>
          </a:p>
        </p:txBody>
      </p:sp>
    </p:spTree>
    <p:extLst>
      <p:ext uri="{BB962C8B-B14F-4D97-AF65-F5344CB8AC3E}">
        <p14:creationId xmlns:p14="http://schemas.microsoft.com/office/powerpoint/2010/main" val="2095792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FE9F0-96DB-41A0-A454-1F100C2782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4AE37F-A3B3-4E98-B124-2F2BF2E03F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2AA758-FF8F-4284-B3DF-C0C203CDDFBB}"/>
              </a:ext>
            </a:extLst>
          </p:cNvPr>
          <p:cNvSpPr>
            <a:spLocks noGrp="1"/>
          </p:cNvSpPr>
          <p:nvPr>
            <p:ph type="dt" sz="half" idx="10"/>
          </p:nvPr>
        </p:nvSpPr>
        <p:spPr/>
        <p:txBody>
          <a:bodyPr/>
          <a:lstStyle/>
          <a:p>
            <a:fld id="{2BBB0700-8F5B-40DB-A916-48BF47E4E3E9}" type="datetimeFigureOut">
              <a:rPr lang="en-US" smtClean="0"/>
              <a:t>5/12/2021</a:t>
            </a:fld>
            <a:endParaRPr lang="en-US"/>
          </a:p>
        </p:txBody>
      </p:sp>
      <p:sp>
        <p:nvSpPr>
          <p:cNvPr id="5" name="Footer Placeholder 4">
            <a:extLst>
              <a:ext uri="{FF2B5EF4-FFF2-40B4-BE49-F238E27FC236}">
                <a16:creationId xmlns:a16="http://schemas.microsoft.com/office/drawing/2014/main" id="{06A0AA80-5DC5-4B84-AF12-D1BFAA64B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4DD884-97CC-4308-A063-16B9E6A74B1C}"/>
              </a:ext>
            </a:extLst>
          </p:cNvPr>
          <p:cNvSpPr>
            <a:spLocks noGrp="1"/>
          </p:cNvSpPr>
          <p:nvPr>
            <p:ph type="sldNum" sz="quarter" idx="12"/>
          </p:nvPr>
        </p:nvSpPr>
        <p:spPr/>
        <p:txBody>
          <a:bodyPr/>
          <a:lstStyle/>
          <a:p>
            <a:fld id="{8888C72A-D7F9-4618-B4C3-B11CBD5DBF8B}" type="slidenum">
              <a:rPr lang="en-US" smtClean="0"/>
              <a:t>‹#›</a:t>
            </a:fld>
            <a:endParaRPr lang="en-US"/>
          </a:p>
        </p:txBody>
      </p:sp>
    </p:spTree>
    <p:extLst>
      <p:ext uri="{BB962C8B-B14F-4D97-AF65-F5344CB8AC3E}">
        <p14:creationId xmlns:p14="http://schemas.microsoft.com/office/powerpoint/2010/main" val="3721781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95475-B8DC-491F-9143-6764CCFC79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293548-DE74-458D-B42C-175244BF05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FF704-E8A7-4AA5-8CE8-C54D93E619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37A52A-30A4-4053-9FB4-F6D3F9856FBA}"/>
              </a:ext>
            </a:extLst>
          </p:cNvPr>
          <p:cNvSpPr>
            <a:spLocks noGrp="1"/>
          </p:cNvSpPr>
          <p:nvPr>
            <p:ph type="dt" sz="half" idx="10"/>
          </p:nvPr>
        </p:nvSpPr>
        <p:spPr/>
        <p:txBody>
          <a:bodyPr/>
          <a:lstStyle/>
          <a:p>
            <a:fld id="{2BBB0700-8F5B-40DB-A916-48BF47E4E3E9}" type="datetimeFigureOut">
              <a:rPr lang="en-US" smtClean="0"/>
              <a:t>5/12/2021</a:t>
            </a:fld>
            <a:endParaRPr lang="en-US"/>
          </a:p>
        </p:txBody>
      </p:sp>
      <p:sp>
        <p:nvSpPr>
          <p:cNvPr id="6" name="Footer Placeholder 5">
            <a:extLst>
              <a:ext uri="{FF2B5EF4-FFF2-40B4-BE49-F238E27FC236}">
                <a16:creationId xmlns:a16="http://schemas.microsoft.com/office/drawing/2014/main" id="{5DFD052C-F3BD-4020-8AAE-AB8057FC27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8ACE2-C61D-48F0-A30C-F60F8D9B95F5}"/>
              </a:ext>
            </a:extLst>
          </p:cNvPr>
          <p:cNvSpPr>
            <a:spLocks noGrp="1"/>
          </p:cNvSpPr>
          <p:nvPr>
            <p:ph type="sldNum" sz="quarter" idx="12"/>
          </p:nvPr>
        </p:nvSpPr>
        <p:spPr/>
        <p:txBody>
          <a:bodyPr/>
          <a:lstStyle/>
          <a:p>
            <a:fld id="{8888C72A-D7F9-4618-B4C3-B11CBD5DBF8B}" type="slidenum">
              <a:rPr lang="en-US" smtClean="0"/>
              <a:t>‹#›</a:t>
            </a:fld>
            <a:endParaRPr lang="en-US"/>
          </a:p>
        </p:txBody>
      </p:sp>
    </p:spTree>
    <p:extLst>
      <p:ext uri="{BB962C8B-B14F-4D97-AF65-F5344CB8AC3E}">
        <p14:creationId xmlns:p14="http://schemas.microsoft.com/office/powerpoint/2010/main" val="9547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71E12-41F0-4DE3-BCD4-FD7E44D8A1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BDA878-515C-4034-A93C-100B5FC582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076D3F-CB47-4F80-9A73-2DFC30C6BB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824911-607C-47A9-B98A-3A68DA4695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4EA1F4-2035-4BF5-B86A-951B338FE3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CE73A9-5E3B-45F1-890F-0DC45B48A513}"/>
              </a:ext>
            </a:extLst>
          </p:cNvPr>
          <p:cNvSpPr>
            <a:spLocks noGrp="1"/>
          </p:cNvSpPr>
          <p:nvPr>
            <p:ph type="dt" sz="half" idx="10"/>
          </p:nvPr>
        </p:nvSpPr>
        <p:spPr/>
        <p:txBody>
          <a:bodyPr/>
          <a:lstStyle/>
          <a:p>
            <a:fld id="{2BBB0700-8F5B-40DB-A916-48BF47E4E3E9}" type="datetimeFigureOut">
              <a:rPr lang="en-US" smtClean="0"/>
              <a:t>5/12/2021</a:t>
            </a:fld>
            <a:endParaRPr lang="en-US"/>
          </a:p>
        </p:txBody>
      </p:sp>
      <p:sp>
        <p:nvSpPr>
          <p:cNvPr id="8" name="Footer Placeholder 7">
            <a:extLst>
              <a:ext uri="{FF2B5EF4-FFF2-40B4-BE49-F238E27FC236}">
                <a16:creationId xmlns:a16="http://schemas.microsoft.com/office/drawing/2014/main" id="{14EAC6D4-D00A-4409-9F0D-9EEF4D9CA0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93D028-98E0-4F59-8B75-BD8CC4FFA95B}"/>
              </a:ext>
            </a:extLst>
          </p:cNvPr>
          <p:cNvSpPr>
            <a:spLocks noGrp="1"/>
          </p:cNvSpPr>
          <p:nvPr>
            <p:ph type="sldNum" sz="quarter" idx="12"/>
          </p:nvPr>
        </p:nvSpPr>
        <p:spPr/>
        <p:txBody>
          <a:bodyPr/>
          <a:lstStyle/>
          <a:p>
            <a:fld id="{8888C72A-D7F9-4618-B4C3-B11CBD5DBF8B}" type="slidenum">
              <a:rPr lang="en-US" smtClean="0"/>
              <a:t>‹#›</a:t>
            </a:fld>
            <a:endParaRPr lang="en-US"/>
          </a:p>
        </p:txBody>
      </p:sp>
    </p:spTree>
    <p:extLst>
      <p:ext uri="{BB962C8B-B14F-4D97-AF65-F5344CB8AC3E}">
        <p14:creationId xmlns:p14="http://schemas.microsoft.com/office/powerpoint/2010/main" val="608404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FA04-7F2C-4DC5-8925-A8A4F2A0AD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F348F4-F15C-4C4D-933B-839631D3F988}"/>
              </a:ext>
            </a:extLst>
          </p:cNvPr>
          <p:cNvSpPr>
            <a:spLocks noGrp="1"/>
          </p:cNvSpPr>
          <p:nvPr>
            <p:ph type="dt" sz="half" idx="10"/>
          </p:nvPr>
        </p:nvSpPr>
        <p:spPr/>
        <p:txBody>
          <a:bodyPr/>
          <a:lstStyle/>
          <a:p>
            <a:fld id="{2BBB0700-8F5B-40DB-A916-48BF47E4E3E9}" type="datetimeFigureOut">
              <a:rPr lang="en-US" smtClean="0"/>
              <a:t>5/12/2021</a:t>
            </a:fld>
            <a:endParaRPr lang="en-US"/>
          </a:p>
        </p:txBody>
      </p:sp>
      <p:sp>
        <p:nvSpPr>
          <p:cNvPr id="4" name="Footer Placeholder 3">
            <a:extLst>
              <a:ext uri="{FF2B5EF4-FFF2-40B4-BE49-F238E27FC236}">
                <a16:creationId xmlns:a16="http://schemas.microsoft.com/office/drawing/2014/main" id="{3E90A75E-2735-4EFA-863C-82CE27F6D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5383C4-659F-4051-8D8B-7DDD272C247B}"/>
              </a:ext>
            </a:extLst>
          </p:cNvPr>
          <p:cNvSpPr>
            <a:spLocks noGrp="1"/>
          </p:cNvSpPr>
          <p:nvPr>
            <p:ph type="sldNum" sz="quarter" idx="12"/>
          </p:nvPr>
        </p:nvSpPr>
        <p:spPr/>
        <p:txBody>
          <a:bodyPr/>
          <a:lstStyle/>
          <a:p>
            <a:fld id="{8888C72A-D7F9-4618-B4C3-B11CBD5DBF8B}" type="slidenum">
              <a:rPr lang="en-US" smtClean="0"/>
              <a:t>‹#›</a:t>
            </a:fld>
            <a:endParaRPr lang="en-US"/>
          </a:p>
        </p:txBody>
      </p:sp>
    </p:spTree>
    <p:extLst>
      <p:ext uri="{BB962C8B-B14F-4D97-AF65-F5344CB8AC3E}">
        <p14:creationId xmlns:p14="http://schemas.microsoft.com/office/powerpoint/2010/main" val="3224550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1E57C3-BE6F-4AF3-B8D3-578F8EF7533F}"/>
              </a:ext>
            </a:extLst>
          </p:cNvPr>
          <p:cNvSpPr>
            <a:spLocks noGrp="1"/>
          </p:cNvSpPr>
          <p:nvPr>
            <p:ph type="dt" sz="half" idx="10"/>
          </p:nvPr>
        </p:nvSpPr>
        <p:spPr/>
        <p:txBody>
          <a:bodyPr/>
          <a:lstStyle/>
          <a:p>
            <a:fld id="{2BBB0700-8F5B-40DB-A916-48BF47E4E3E9}" type="datetimeFigureOut">
              <a:rPr lang="en-US" smtClean="0"/>
              <a:t>5/12/2021</a:t>
            </a:fld>
            <a:endParaRPr lang="en-US"/>
          </a:p>
        </p:txBody>
      </p:sp>
      <p:sp>
        <p:nvSpPr>
          <p:cNvPr id="3" name="Footer Placeholder 2">
            <a:extLst>
              <a:ext uri="{FF2B5EF4-FFF2-40B4-BE49-F238E27FC236}">
                <a16:creationId xmlns:a16="http://schemas.microsoft.com/office/drawing/2014/main" id="{C49C79D1-C985-4AA4-87DD-1825BDE1BB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4238DD-EC58-4459-85A3-56EBA42B6A46}"/>
              </a:ext>
            </a:extLst>
          </p:cNvPr>
          <p:cNvSpPr>
            <a:spLocks noGrp="1"/>
          </p:cNvSpPr>
          <p:nvPr>
            <p:ph type="sldNum" sz="quarter" idx="12"/>
          </p:nvPr>
        </p:nvSpPr>
        <p:spPr/>
        <p:txBody>
          <a:bodyPr/>
          <a:lstStyle/>
          <a:p>
            <a:fld id="{8888C72A-D7F9-4618-B4C3-B11CBD5DBF8B}" type="slidenum">
              <a:rPr lang="en-US" smtClean="0"/>
              <a:t>‹#›</a:t>
            </a:fld>
            <a:endParaRPr lang="en-US"/>
          </a:p>
        </p:txBody>
      </p:sp>
    </p:spTree>
    <p:extLst>
      <p:ext uri="{BB962C8B-B14F-4D97-AF65-F5344CB8AC3E}">
        <p14:creationId xmlns:p14="http://schemas.microsoft.com/office/powerpoint/2010/main" val="492041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78D44-8E43-47FD-AE5F-08441EF569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5A57BD-6543-4F37-BC86-5C1BE4E26B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A15F6C-0A5B-48F7-BC8E-25FBA7A04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A2493E-46D9-4B59-B8F1-B893E377EB8D}"/>
              </a:ext>
            </a:extLst>
          </p:cNvPr>
          <p:cNvSpPr>
            <a:spLocks noGrp="1"/>
          </p:cNvSpPr>
          <p:nvPr>
            <p:ph type="dt" sz="half" idx="10"/>
          </p:nvPr>
        </p:nvSpPr>
        <p:spPr/>
        <p:txBody>
          <a:bodyPr/>
          <a:lstStyle/>
          <a:p>
            <a:fld id="{2BBB0700-8F5B-40DB-A916-48BF47E4E3E9}" type="datetimeFigureOut">
              <a:rPr lang="en-US" smtClean="0"/>
              <a:t>5/12/2021</a:t>
            </a:fld>
            <a:endParaRPr lang="en-US"/>
          </a:p>
        </p:txBody>
      </p:sp>
      <p:sp>
        <p:nvSpPr>
          <p:cNvPr id="6" name="Footer Placeholder 5">
            <a:extLst>
              <a:ext uri="{FF2B5EF4-FFF2-40B4-BE49-F238E27FC236}">
                <a16:creationId xmlns:a16="http://schemas.microsoft.com/office/drawing/2014/main" id="{D13B1EC3-7945-4FBC-910B-350389B7B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456F33-8CE4-4995-9637-67D1C5B88DC3}"/>
              </a:ext>
            </a:extLst>
          </p:cNvPr>
          <p:cNvSpPr>
            <a:spLocks noGrp="1"/>
          </p:cNvSpPr>
          <p:nvPr>
            <p:ph type="sldNum" sz="quarter" idx="12"/>
          </p:nvPr>
        </p:nvSpPr>
        <p:spPr/>
        <p:txBody>
          <a:bodyPr/>
          <a:lstStyle/>
          <a:p>
            <a:fld id="{8888C72A-D7F9-4618-B4C3-B11CBD5DBF8B}" type="slidenum">
              <a:rPr lang="en-US" smtClean="0"/>
              <a:t>‹#›</a:t>
            </a:fld>
            <a:endParaRPr lang="en-US"/>
          </a:p>
        </p:txBody>
      </p:sp>
    </p:spTree>
    <p:extLst>
      <p:ext uri="{BB962C8B-B14F-4D97-AF65-F5344CB8AC3E}">
        <p14:creationId xmlns:p14="http://schemas.microsoft.com/office/powerpoint/2010/main" val="1699323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321B9-AC51-481F-8922-B346D7AA94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52E774-0797-4E98-A8E7-9C91E5B123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1E8FA0-DA7D-4DE8-BC82-6D2A059A0D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2BD8E4-EAB0-40F4-9697-DE018FE817C4}"/>
              </a:ext>
            </a:extLst>
          </p:cNvPr>
          <p:cNvSpPr>
            <a:spLocks noGrp="1"/>
          </p:cNvSpPr>
          <p:nvPr>
            <p:ph type="dt" sz="half" idx="10"/>
          </p:nvPr>
        </p:nvSpPr>
        <p:spPr/>
        <p:txBody>
          <a:bodyPr/>
          <a:lstStyle/>
          <a:p>
            <a:fld id="{2BBB0700-8F5B-40DB-A916-48BF47E4E3E9}" type="datetimeFigureOut">
              <a:rPr lang="en-US" smtClean="0"/>
              <a:t>5/12/2021</a:t>
            </a:fld>
            <a:endParaRPr lang="en-US"/>
          </a:p>
        </p:txBody>
      </p:sp>
      <p:sp>
        <p:nvSpPr>
          <p:cNvPr id="6" name="Footer Placeholder 5">
            <a:extLst>
              <a:ext uri="{FF2B5EF4-FFF2-40B4-BE49-F238E27FC236}">
                <a16:creationId xmlns:a16="http://schemas.microsoft.com/office/drawing/2014/main" id="{7C3D047A-C6B5-4B0B-8693-AE24A9959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32D782-E09A-4ACE-A1E5-FCB41E1A3857}"/>
              </a:ext>
            </a:extLst>
          </p:cNvPr>
          <p:cNvSpPr>
            <a:spLocks noGrp="1"/>
          </p:cNvSpPr>
          <p:nvPr>
            <p:ph type="sldNum" sz="quarter" idx="12"/>
          </p:nvPr>
        </p:nvSpPr>
        <p:spPr/>
        <p:txBody>
          <a:bodyPr/>
          <a:lstStyle/>
          <a:p>
            <a:fld id="{8888C72A-D7F9-4618-B4C3-B11CBD5DBF8B}" type="slidenum">
              <a:rPr lang="en-US" smtClean="0"/>
              <a:t>‹#›</a:t>
            </a:fld>
            <a:endParaRPr lang="en-US"/>
          </a:p>
        </p:txBody>
      </p:sp>
    </p:spTree>
    <p:extLst>
      <p:ext uri="{BB962C8B-B14F-4D97-AF65-F5344CB8AC3E}">
        <p14:creationId xmlns:p14="http://schemas.microsoft.com/office/powerpoint/2010/main" val="760619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4F1821-B4A2-4AD1-9FBC-A50727F4D9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6657F7-C271-4AAD-A93D-07276BF4D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541B2-5486-415C-98AF-E5C422F763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B0700-8F5B-40DB-A916-48BF47E4E3E9}" type="datetimeFigureOut">
              <a:rPr lang="en-US" smtClean="0"/>
              <a:t>5/12/2021</a:t>
            </a:fld>
            <a:endParaRPr lang="en-US"/>
          </a:p>
        </p:txBody>
      </p:sp>
      <p:sp>
        <p:nvSpPr>
          <p:cNvPr id="5" name="Footer Placeholder 4">
            <a:extLst>
              <a:ext uri="{FF2B5EF4-FFF2-40B4-BE49-F238E27FC236}">
                <a16:creationId xmlns:a16="http://schemas.microsoft.com/office/drawing/2014/main" id="{8B974F01-8E61-413E-AD14-56C50058DC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40577-06E5-4089-A4F4-E36CFD9F92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8C72A-D7F9-4618-B4C3-B11CBD5DBF8B}" type="slidenum">
              <a:rPr lang="en-US" smtClean="0"/>
              <a:t>‹#›</a:t>
            </a:fld>
            <a:endParaRPr lang="en-US"/>
          </a:p>
        </p:txBody>
      </p:sp>
    </p:spTree>
    <p:extLst>
      <p:ext uri="{BB962C8B-B14F-4D97-AF65-F5344CB8AC3E}">
        <p14:creationId xmlns:p14="http://schemas.microsoft.com/office/powerpoint/2010/main" val="606377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3.png"/><Relationship Id="rId2" Type="http://schemas.microsoft.com/office/2007/relationships/media" Target="../media/media2.mp4"/><Relationship Id="rId1" Type="http://schemas.openxmlformats.org/officeDocument/2006/relationships/tags" Target="../tags/tag2.xml"/><Relationship Id="rId6" Type="http://schemas.openxmlformats.org/officeDocument/2006/relationships/image" Target="../media/image40.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4.png"/><Relationship Id="rId2" Type="http://schemas.microsoft.com/office/2007/relationships/media" Target="../media/media3.mp4"/><Relationship Id="rId1" Type="http://schemas.openxmlformats.org/officeDocument/2006/relationships/tags" Target="../tags/tag3.xml"/><Relationship Id="rId6" Type="http://schemas.openxmlformats.org/officeDocument/2006/relationships/image" Target="../media/image70.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video" Target="../media/media4.mp4"/><Relationship Id="rId7" Type="http://schemas.openxmlformats.org/officeDocument/2006/relationships/image" Target="../media/image6.png"/><Relationship Id="rId2" Type="http://schemas.microsoft.com/office/2007/relationships/media" Target="../media/media4.mp4"/><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945573"/>
          </a:xfrm>
          <a:prstGeom prst="rect">
            <a:avLst/>
          </a:prstGeom>
          <a:solidFill>
            <a:srgbClr val="5E8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t>   </a:t>
            </a:r>
            <a:endParaRPr lang="en-US"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60C70B4-E6B4-4ECB-8746-9DFC57FA14B3}"/>
              </a:ext>
            </a:extLst>
          </p:cNvPr>
          <p:cNvSpPr txBox="1"/>
          <p:nvPr/>
        </p:nvSpPr>
        <p:spPr>
          <a:xfrm>
            <a:off x="193238" y="248942"/>
            <a:ext cx="1259863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The 2 x 2 Matrix: Understanding Why People Do Something Different</a:t>
            </a:r>
          </a:p>
        </p:txBody>
      </p:sp>
      <p:pic>
        <p:nvPicPr>
          <p:cNvPr id="15" name="Picture 14">
            <a:extLst>
              <a:ext uri="{FF2B5EF4-FFF2-40B4-BE49-F238E27FC236}">
                <a16:creationId xmlns:a16="http://schemas.microsoft.com/office/drawing/2014/main" id="{44AE6950-C8AB-4942-A1CA-4DE7B0ECA1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4710" y="1236444"/>
            <a:ext cx="6427778" cy="5265516"/>
          </a:xfrm>
          <a:prstGeom prst="rect">
            <a:avLst/>
          </a:prstGeom>
        </p:spPr>
      </p:pic>
      <p:sp>
        <p:nvSpPr>
          <p:cNvPr id="16" name="TextBox 15">
            <a:extLst>
              <a:ext uri="{FF2B5EF4-FFF2-40B4-BE49-F238E27FC236}">
                <a16:creationId xmlns:a16="http://schemas.microsoft.com/office/drawing/2014/main" id="{11BE6C9B-4DF8-43FB-8F3C-120308F9182A}"/>
              </a:ext>
            </a:extLst>
          </p:cNvPr>
          <p:cNvSpPr txBox="1"/>
          <p:nvPr/>
        </p:nvSpPr>
        <p:spPr>
          <a:xfrm>
            <a:off x="193238" y="1236444"/>
            <a:ext cx="2952750" cy="523220"/>
          </a:xfrm>
          <a:prstGeom prst="rect">
            <a:avLst/>
          </a:prstGeom>
          <a:noFill/>
        </p:spPr>
        <p:txBody>
          <a:bodyPr wrap="square" rtlCol="0">
            <a:spAutoFit/>
          </a:bodyPr>
          <a:lstStyle/>
          <a:p>
            <a:r>
              <a:rPr lang="en-US" sz="2800" b="1" i="0" u="sng" kern="1200" dirty="0">
                <a:solidFill>
                  <a:srgbClr val="000000"/>
                </a:solidFill>
                <a:effectLst/>
                <a:latin typeface="Arial" panose="020B0604020202020204" pitchFamily="34" charset="0"/>
                <a:cs typeface="Arial" panose="020B0604020202020204" pitchFamily="34" charset="0"/>
              </a:rPr>
              <a:t>The 2 x 2 Matrix</a:t>
            </a:r>
          </a:p>
        </p:txBody>
      </p:sp>
      <p:sp>
        <p:nvSpPr>
          <p:cNvPr id="28" name="TextBox 27">
            <a:extLst>
              <a:ext uri="{FF2B5EF4-FFF2-40B4-BE49-F238E27FC236}">
                <a16:creationId xmlns:a16="http://schemas.microsoft.com/office/drawing/2014/main" id="{4A8BE9FD-3FA8-4ED1-AB8C-984F3A38378D}"/>
              </a:ext>
            </a:extLst>
          </p:cNvPr>
          <p:cNvSpPr txBox="1"/>
          <p:nvPr/>
        </p:nvSpPr>
        <p:spPr>
          <a:xfrm>
            <a:off x="193238" y="1991894"/>
            <a:ext cx="4121132" cy="923330"/>
          </a:xfrm>
          <a:prstGeom prst="rect">
            <a:avLst/>
          </a:prstGeom>
          <a:noFill/>
        </p:spPr>
        <p:txBody>
          <a:bodyPr wrap="square" rtlCol="0">
            <a:spAutoFit/>
          </a:bodyPr>
          <a:lstStyle/>
          <a:p>
            <a:r>
              <a:rPr lang="en-US" i="0" kern="1200" dirty="0">
                <a:solidFill>
                  <a:srgbClr val="000000"/>
                </a:solidFill>
                <a:effectLst/>
                <a:latin typeface="Arial" panose="020B0604020202020204" pitchFamily="34" charset="0"/>
                <a:cs typeface="Arial" panose="020B0604020202020204" pitchFamily="34" charset="0"/>
              </a:rPr>
              <a:t>Non-Compliant Actions and Behaviors can be distilled down to one (or more) of four main underlying causes:</a:t>
            </a:r>
          </a:p>
        </p:txBody>
      </p:sp>
      <p:sp>
        <p:nvSpPr>
          <p:cNvPr id="29" name="TextBox 28">
            <a:extLst>
              <a:ext uri="{FF2B5EF4-FFF2-40B4-BE49-F238E27FC236}">
                <a16:creationId xmlns:a16="http://schemas.microsoft.com/office/drawing/2014/main" id="{02E7CA01-AD7C-45F3-A861-3755F3D7159E}"/>
              </a:ext>
            </a:extLst>
          </p:cNvPr>
          <p:cNvSpPr txBox="1"/>
          <p:nvPr/>
        </p:nvSpPr>
        <p:spPr>
          <a:xfrm>
            <a:off x="244813" y="3188660"/>
            <a:ext cx="3352800" cy="400110"/>
          </a:xfrm>
          <a:prstGeom prst="rect">
            <a:avLst/>
          </a:prstGeom>
          <a:noFill/>
        </p:spPr>
        <p:txBody>
          <a:bodyPr wrap="square" rtlCol="0">
            <a:spAutoFit/>
          </a:bodyPr>
          <a:lstStyle/>
          <a:p>
            <a:pPr marL="285750" indent="-285750">
              <a:buFont typeface="Arial" panose="020B0604020202020204" pitchFamily="34" charset="0"/>
              <a:buChar char="•"/>
            </a:pPr>
            <a:r>
              <a:rPr lang="en-US" sz="2000" b="1" i="0" kern="1200" dirty="0">
                <a:solidFill>
                  <a:srgbClr val="000000"/>
                </a:solidFill>
                <a:effectLst/>
                <a:latin typeface="Arial" panose="020B0604020202020204" pitchFamily="34" charset="0"/>
                <a:cs typeface="Arial" panose="020B0604020202020204" pitchFamily="34" charset="0"/>
              </a:rPr>
              <a:t>Isolated Ability</a:t>
            </a:r>
          </a:p>
        </p:txBody>
      </p:sp>
      <p:sp>
        <p:nvSpPr>
          <p:cNvPr id="4" name="Rectangle 3">
            <a:extLst>
              <a:ext uri="{FF2B5EF4-FFF2-40B4-BE49-F238E27FC236}">
                <a16:creationId xmlns:a16="http://schemas.microsoft.com/office/drawing/2014/main" id="{74A20EBA-1D2D-4BA7-A7FC-BA3435F5EB00}"/>
              </a:ext>
            </a:extLst>
          </p:cNvPr>
          <p:cNvSpPr/>
          <p:nvPr/>
        </p:nvSpPr>
        <p:spPr>
          <a:xfrm>
            <a:off x="4934244" y="1964058"/>
            <a:ext cx="2505076" cy="227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37E858-8706-484E-B256-9682000256F1}"/>
              </a:ext>
            </a:extLst>
          </p:cNvPr>
          <p:cNvSpPr/>
          <p:nvPr/>
        </p:nvSpPr>
        <p:spPr>
          <a:xfrm>
            <a:off x="7455664" y="1967084"/>
            <a:ext cx="2505076" cy="22705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3063D77-F205-47A3-BCCC-D54EB51E5952}"/>
              </a:ext>
            </a:extLst>
          </p:cNvPr>
          <p:cNvSpPr/>
          <p:nvPr/>
        </p:nvSpPr>
        <p:spPr>
          <a:xfrm>
            <a:off x="4935830" y="4239187"/>
            <a:ext cx="2505076" cy="22705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892A4D4-7863-4B2B-B6E6-9E20F316A420}"/>
              </a:ext>
            </a:extLst>
          </p:cNvPr>
          <p:cNvSpPr/>
          <p:nvPr/>
        </p:nvSpPr>
        <p:spPr>
          <a:xfrm>
            <a:off x="7431784" y="4228384"/>
            <a:ext cx="2505076" cy="22705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D5BB9DF-D476-4C8E-994B-99AC782A3518}"/>
              </a:ext>
            </a:extLst>
          </p:cNvPr>
          <p:cNvSpPr txBox="1"/>
          <p:nvPr/>
        </p:nvSpPr>
        <p:spPr>
          <a:xfrm>
            <a:off x="244813" y="3862206"/>
            <a:ext cx="3021609" cy="400110"/>
          </a:xfrm>
          <a:prstGeom prst="rect">
            <a:avLst/>
          </a:prstGeom>
          <a:noFill/>
        </p:spPr>
        <p:txBody>
          <a:bodyPr wrap="square">
            <a:spAutoFit/>
          </a:bodyPr>
          <a:lstStyle/>
          <a:p>
            <a:pPr marL="285750" indent="-285750">
              <a:buFont typeface="Arial" panose="020B0604020202020204" pitchFamily="34" charset="0"/>
              <a:buChar char="•"/>
            </a:pPr>
            <a:r>
              <a:rPr lang="en-US" sz="2000" b="1" dirty="0">
                <a:solidFill>
                  <a:srgbClr val="000000"/>
                </a:solidFill>
                <a:latin typeface="Arial" panose="020B0604020202020204" pitchFamily="34" charset="0"/>
                <a:cs typeface="Arial" panose="020B0604020202020204" pitchFamily="34" charset="0"/>
              </a:rPr>
              <a:t>Isolated</a:t>
            </a:r>
            <a:r>
              <a:rPr lang="en-US" sz="1800" b="1" dirty="0">
                <a:solidFill>
                  <a:srgbClr val="000000"/>
                </a:solidFill>
                <a:latin typeface="Arial" panose="020B0604020202020204" pitchFamily="34" charset="0"/>
                <a:cs typeface="Arial" panose="020B0604020202020204" pitchFamily="34" charset="0"/>
              </a:rPr>
              <a:t> Motivation</a:t>
            </a:r>
          </a:p>
        </p:txBody>
      </p:sp>
      <p:sp>
        <p:nvSpPr>
          <p:cNvPr id="19" name="TextBox 18">
            <a:extLst>
              <a:ext uri="{FF2B5EF4-FFF2-40B4-BE49-F238E27FC236}">
                <a16:creationId xmlns:a16="http://schemas.microsoft.com/office/drawing/2014/main" id="{6A25B2E7-3172-46E3-8561-4C06EA109B62}"/>
              </a:ext>
            </a:extLst>
          </p:cNvPr>
          <p:cNvSpPr txBox="1"/>
          <p:nvPr/>
        </p:nvSpPr>
        <p:spPr>
          <a:xfrm>
            <a:off x="256159" y="4624651"/>
            <a:ext cx="2505076" cy="400110"/>
          </a:xfrm>
          <a:prstGeom prst="rect">
            <a:avLst/>
          </a:prstGeom>
          <a:noFill/>
        </p:spPr>
        <p:txBody>
          <a:bodyPr wrap="square">
            <a:spAutoFit/>
          </a:bodyPr>
          <a:lstStyle/>
          <a:p>
            <a:pPr marL="285750" indent="-285750">
              <a:buFont typeface="Arial" panose="020B0604020202020204" pitchFamily="34" charset="0"/>
              <a:buChar char="•"/>
            </a:pPr>
            <a:r>
              <a:rPr lang="en-US" sz="2000" b="1" i="0" kern="1200" dirty="0">
                <a:solidFill>
                  <a:srgbClr val="000000"/>
                </a:solidFill>
                <a:effectLst/>
                <a:latin typeface="Arial" panose="020B0604020202020204" pitchFamily="34" charset="0"/>
                <a:cs typeface="Arial" panose="020B0604020202020204" pitchFamily="34" charset="0"/>
              </a:rPr>
              <a:t>Systemic</a:t>
            </a:r>
            <a:r>
              <a:rPr lang="en-US" sz="1800" b="1" i="0" kern="1200" dirty="0">
                <a:solidFill>
                  <a:srgbClr val="000000"/>
                </a:solidFill>
                <a:effectLst/>
                <a:latin typeface="Arial" panose="020B0604020202020204" pitchFamily="34" charset="0"/>
                <a:cs typeface="Arial" panose="020B0604020202020204" pitchFamily="34" charset="0"/>
              </a:rPr>
              <a:t> Ability</a:t>
            </a:r>
          </a:p>
        </p:txBody>
      </p:sp>
      <p:sp>
        <p:nvSpPr>
          <p:cNvPr id="20" name="TextBox 19">
            <a:extLst>
              <a:ext uri="{FF2B5EF4-FFF2-40B4-BE49-F238E27FC236}">
                <a16:creationId xmlns:a16="http://schemas.microsoft.com/office/drawing/2014/main" id="{956D3FBB-B471-4824-B49A-13149E51F80F}"/>
              </a:ext>
            </a:extLst>
          </p:cNvPr>
          <p:cNvSpPr txBox="1"/>
          <p:nvPr/>
        </p:nvSpPr>
        <p:spPr>
          <a:xfrm>
            <a:off x="244812" y="5375791"/>
            <a:ext cx="3021609" cy="400110"/>
          </a:xfrm>
          <a:prstGeom prst="rect">
            <a:avLst/>
          </a:prstGeom>
          <a:noFill/>
        </p:spPr>
        <p:txBody>
          <a:bodyPr wrap="square">
            <a:spAutoFit/>
          </a:bodyPr>
          <a:lstStyle/>
          <a:p>
            <a:pPr marL="285750" indent="-285750">
              <a:buFont typeface="Arial" panose="020B0604020202020204" pitchFamily="34" charset="0"/>
              <a:buChar char="•"/>
            </a:pPr>
            <a:r>
              <a:rPr lang="en-US" sz="2000" b="1" dirty="0">
                <a:solidFill>
                  <a:srgbClr val="000000"/>
                </a:solidFill>
                <a:latin typeface="Arial" panose="020B0604020202020204" pitchFamily="34" charset="0"/>
                <a:cs typeface="Arial" panose="020B0604020202020204" pitchFamily="34" charset="0"/>
              </a:rPr>
              <a:t>Systemic</a:t>
            </a:r>
            <a:r>
              <a:rPr lang="en-US" sz="1800" b="1" dirty="0">
                <a:solidFill>
                  <a:srgbClr val="000000"/>
                </a:solidFill>
                <a:latin typeface="Arial" panose="020B0604020202020204" pitchFamily="34" charset="0"/>
                <a:cs typeface="Arial" panose="020B0604020202020204" pitchFamily="34" charset="0"/>
              </a:rPr>
              <a:t> Motivation</a:t>
            </a:r>
            <a:endParaRPr lang="en-US" sz="1800" b="1" i="0" kern="1200" dirty="0">
              <a:solidFill>
                <a:srgbClr val="000000"/>
              </a:solidFill>
              <a:effectLst/>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DC372BB5-2150-4186-92CF-C439328478A6}"/>
              </a:ext>
            </a:extLst>
          </p:cNvPr>
          <p:cNvSpPr/>
          <p:nvPr/>
        </p:nvSpPr>
        <p:spPr>
          <a:xfrm>
            <a:off x="5229140" y="1532586"/>
            <a:ext cx="1897380" cy="572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4A86637-41BC-490A-BDE9-D2EF4400ED00}"/>
              </a:ext>
            </a:extLst>
          </p:cNvPr>
          <p:cNvSpPr/>
          <p:nvPr/>
        </p:nvSpPr>
        <p:spPr>
          <a:xfrm>
            <a:off x="7702292" y="1532586"/>
            <a:ext cx="1897380" cy="572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87CCAD-5232-4A08-95EF-5D548C9B5167}"/>
              </a:ext>
            </a:extLst>
          </p:cNvPr>
          <p:cNvSpPr/>
          <p:nvPr/>
        </p:nvSpPr>
        <p:spPr>
          <a:xfrm>
            <a:off x="5241219" y="1142079"/>
            <a:ext cx="1897380" cy="572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3CC570E-2279-4F12-81C5-D3F33A4CB7C8}"/>
              </a:ext>
            </a:extLst>
          </p:cNvPr>
          <p:cNvSpPr/>
          <p:nvPr/>
        </p:nvSpPr>
        <p:spPr>
          <a:xfrm rot="5400000">
            <a:off x="3767635" y="2831252"/>
            <a:ext cx="1897380" cy="572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646AB26-3A32-442D-8A2B-60593EAEBD16}"/>
              </a:ext>
            </a:extLst>
          </p:cNvPr>
          <p:cNvSpPr/>
          <p:nvPr/>
        </p:nvSpPr>
        <p:spPr>
          <a:xfrm rot="5400000">
            <a:off x="3767243" y="5089754"/>
            <a:ext cx="1897380" cy="572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3453BA9-2797-4277-8574-854318FA1163}"/>
              </a:ext>
            </a:extLst>
          </p:cNvPr>
          <p:cNvSpPr/>
          <p:nvPr/>
        </p:nvSpPr>
        <p:spPr>
          <a:xfrm rot="5400000">
            <a:off x="3270348" y="4921125"/>
            <a:ext cx="1897380" cy="572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Video 24">
            <a:hlinkClick r:id="" action="ppaction://media"/>
            <a:extLst>
              <a:ext uri="{FF2B5EF4-FFF2-40B4-BE49-F238E27FC236}">
                <a16:creationId xmlns:a16="http://schemas.microsoft.com/office/drawing/2014/main" id="{68108B31-8AB7-434C-A402-4C4892A84F5F}"/>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10215721" y="5303520"/>
            <a:ext cx="1976278" cy="1554479"/>
          </a:xfrm>
          <a:prstGeom prst="rect">
            <a:avLst/>
          </a:prstGeom>
        </p:spPr>
      </p:pic>
    </p:spTree>
    <p:custDataLst>
      <p:tags r:id="rId1"/>
    </p:custDataLst>
    <p:extLst>
      <p:ext uri="{BB962C8B-B14F-4D97-AF65-F5344CB8AC3E}">
        <p14:creationId xmlns:p14="http://schemas.microsoft.com/office/powerpoint/2010/main" val="3284275521"/>
      </p:ext>
    </p:extLst>
  </p:cSld>
  <p:clrMapOvr>
    <a:masterClrMapping/>
  </p:clrMapOvr>
  <mc:AlternateContent xmlns:mc="http://schemas.openxmlformats.org/markup-compatibility/2006" xmlns:p14="http://schemas.microsoft.com/office/powerpoint/2010/main">
    <mc:Choice Requires="p14">
      <p:transition spd="slow" p14:dur="2000" advTm="146075"/>
    </mc:Choice>
    <mc:Fallback xmlns="">
      <p:transition spd="slow" advTm="146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xEl>
                                              <p:pRg st="0" end="0"/>
                                            </p:txEl>
                                          </p:spTgt>
                                        </p:tgtEl>
                                        <p:attrNameLst>
                                          <p:attrName>style.visibility</p:attrName>
                                        </p:attrNameLst>
                                      </p:cBhvr>
                                      <p:to>
                                        <p:strVal val="visible"/>
                                      </p:to>
                                    </p:set>
                                  </p:childTnLst>
                                </p:cTn>
                              </p:par>
                              <p:par>
                                <p:cTn id="51" presetID="1" presetClass="exit"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xit"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xit"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par>
                                <p:cTn id="69" presetID="1" presetClass="exit"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1" fill="hold" display="0">
                  <p:stCondLst>
                    <p:cond delay="indefinite"/>
                  </p:stCondLst>
                </p:cTn>
                <p:tgtEl>
                  <p:spTgt spid="25"/>
                </p:tgtEl>
              </p:cMediaNode>
            </p:video>
            <p:seq concurrent="1" nextAc="seek">
              <p:cTn id="72" restart="whenNotActive" fill="hold" evtFilter="cancelBubble" nodeType="interactiveSeq">
                <p:stCondLst>
                  <p:cond evt="onClick" delay="0">
                    <p:tgtEl>
                      <p:spTgt spid="25"/>
                    </p:tgtEl>
                  </p:cond>
                </p:stCondLst>
                <p:endSync evt="end" delay="0">
                  <p:rtn val="all"/>
                </p:endSync>
                <p:childTnLst>
                  <p:par>
                    <p:cTn id="73" fill="hold">
                      <p:stCondLst>
                        <p:cond delay="0"/>
                      </p:stCondLst>
                      <p:childTnLst>
                        <p:par>
                          <p:cTn id="74" fill="hold">
                            <p:stCondLst>
                              <p:cond delay="0"/>
                            </p:stCondLst>
                            <p:childTnLst>
                              <p:par>
                                <p:cTn id="75" presetID="2" presetClass="mediacall" presetSubtype="0" fill="hold" nodeType="clickEffect">
                                  <p:stCondLst>
                                    <p:cond delay="0"/>
                                  </p:stCondLst>
                                  <p:childTnLst>
                                    <p:cmd type="call" cmd="togglePause">
                                      <p:cBhvr>
                                        <p:cTn id="76" dur="1" fill="hold"/>
                                        <p:tgtEl>
                                          <p:spTgt spid="25"/>
                                        </p:tgtEl>
                                      </p:cBhvr>
                                    </p:cmd>
                                  </p:childTnLst>
                                </p:cTn>
                              </p:par>
                            </p:childTnLst>
                          </p:cTn>
                        </p:par>
                      </p:childTnLst>
                    </p:cTn>
                  </p:par>
                </p:childTnLst>
              </p:cTn>
              <p:nextCondLst>
                <p:cond evt="onClick" delay="0">
                  <p:tgtEl>
                    <p:spTgt spid="25"/>
                  </p:tgtEl>
                </p:cond>
              </p:nextCondLst>
            </p:seq>
          </p:childTnLst>
        </p:cTn>
      </p:par>
    </p:tnLst>
    <p:bldLst>
      <p:bldP spid="29" grpId="0" build="p"/>
      <p:bldP spid="4" grpId="0" animBg="1"/>
      <p:bldP spid="12" grpId="0" animBg="1"/>
      <p:bldP spid="13" grpId="0" animBg="1"/>
      <p:bldP spid="14" grpId="0" animBg="1"/>
      <p:bldP spid="18" grpId="0"/>
      <p:bldP spid="19" grpId="0"/>
      <p:bldP spid="20" grpId="0"/>
      <p:bldP spid="5" grpId="0" animBg="1"/>
      <p:bldP spid="5" grpId="1" animBg="1"/>
      <p:bldP spid="17" grpId="0" animBg="1"/>
      <p:bldP spid="17"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4199580" y="1021104"/>
            <a:ext cx="5870777" cy="5460968"/>
            <a:chOff x="1253923" y="1105964"/>
            <a:chExt cx="5870777" cy="5460968"/>
          </a:xfrm>
        </p:grpSpPr>
        <p:sp>
          <p:nvSpPr>
            <p:cNvPr id="27" name="TextBox 26"/>
            <p:cNvSpPr txBox="1"/>
            <p:nvPr/>
          </p:nvSpPr>
          <p:spPr>
            <a:xfrm>
              <a:off x="2692400" y="1105964"/>
              <a:ext cx="4191000" cy="523220"/>
            </a:xfrm>
            <a:prstGeom prst="rect">
              <a:avLst/>
            </a:prstGeom>
            <a:noFill/>
          </p:spPr>
          <p:txBody>
            <a:bodyPr wrap="square" rtlCol="0">
              <a:spAutoFit/>
            </a:bodyPr>
            <a:lstStyle/>
            <a:p>
              <a:pPr algn="ctr"/>
              <a:r>
                <a:rPr lang="en-US" sz="2800" b="1" u="sng" dirty="0"/>
                <a:t>TYPE</a:t>
              </a:r>
              <a:r>
                <a:rPr lang="en-US" b="1" dirty="0"/>
                <a:t> of Non-Compliant Behavior</a:t>
              </a:r>
            </a:p>
          </p:txBody>
        </p:sp>
        <p:sp>
          <p:nvSpPr>
            <p:cNvPr id="28" name="TextBox 27"/>
            <p:cNvSpPr txBox="1"/>
            <p:nvPr/>
          </p:nvSpPr>
          <p:spPr>
            <a:xfrm rot="16200000">
              <a:off x="-579967" y="4070445"/>
              <a:ext cx="4191000" cy="523220"/>
            </a:xfrm>
            <a:prstGeom prst="rect">
              <a:avLst/>
            </a:prstGeom>
            <a:noFill/>
          </p:spPr>
          <p:txBody>
            <a:bodyPr wrap="square" rtlCol="0">
              <a:spAutoFit/>
            </a:bodyPr>
            <a:lstStyle/>
            <a:p>
              <a:pPr algn="ctr"/>
              <a:r>
                <a:rPr lang="en-US" sz="2800" b="1" u="sng" dirty="0"/>
                <a:t>SCOPE</a:t>
              </a:r>
              <a:r>
                <a:rPr lang="en-US" b="1" dirty="0"/>
                <a:t> of Non-Compliant Behavior</a:t>
              </a:r>
            </a:p>
          </p:txBody>
        </p:sp>
        <p:sp>
          <p:nvSpPr>
            <p:cNvPr id="18" name="Rectangle 17"/>
            <p:cNvSpPr/>
            <p:nvPr/>
          </p:nvSpPr>
          <p:spPr>
            <a:xfrm>
              <a:off x="2451100" y="2110856"/>
              <a:ext cx="2336800" cy="22280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451100" y="1697891"/>
              <a:ext cx="2336800" cy="41296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Ability </a:t>
              </a:r>
            </a:p>
          </p:txBody>
        </p:sp>
        <p:sp>
          <p:nvSpPr>
            <p:cNvPr id="24" name="Rectangle 23"/>
            <p:cNvSpPr/>
            <p:nvPr/>
          </p:nvSpPr>
          <p:spPr>
            <a:xfrm>
              <a:off x="4787900" y="1701800"/>
              <a:ext cx="2336800" cy="41296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Motivation </a:t>
              </a:r>
            </a:p>
          </p:txBody>
        </p:sp>
        <p:sp>
          <p:nvSpPr>
            <p:cNvPr id="25" name="Rectangle 24"/>
            <p:cNvSpPr/>
            <p:nvPr/>
          </p:nvSpPr>
          <p:spPr>
            <a:xfrm rot="16200000">
              <a:off x="1117762" y="3007837"/>
              <a:ext cx="2234876" cy="431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Isolated </a:t>
              </a:r>
            </a:p>
          </p:txBody>
        </p:sp>
        <p:sp>
          <p:nvSpPr>
            <p:cNvPr id="26" name="Rectangle 25"/>
            <p:cNvSpPr/>
            <p:nvPr/>
          </p:nvSpPr>
          <p:spPr>
            <a:xfrm rot="16200000">
              <a:off x="1117762" y="5233593"/>
              <a:ext cx="2234876" cy="431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Systemic </a:t>
              </a:r>
            </a:p>
          </p:txBody>
        </p:sp>
        <p:sp>
          <p:nvSpPr>
            <p:cNvPr id="29" name="Rectangle 28"/>
            <p:cNvSpPr/>
            <p:nvPr/>
          </p:nvSpPr>
          <p:spPr>
            <a:xfrm>
              <a:off x="4787900" y="2108577"/>
              <a:ext cx="2336800" cy="223031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451100" y="4338894"/>
              <a:ext cx="2336800" cy="222803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787900" y="4338893"/>
              <a:ext cx="2336800" cy="222803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212778" y="1252855"/>
            <a:ext cx="491340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Human Performance Challenge Example 1:</a:t>
            </a:r>
            <a:endParaRPr lang="en-US"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6377EA7-21B2-47B1-9DAC-6347BF30C427}"/>
              </a:ext>
            </a:extLst>
          </p:cNvPr>
          <p:cNvGrpSpPr/>
          <p:nvPr/>
        </p:nvGrpSpPr>
        <p:grpSpPr>
          <a:xfrm>
            <a:off x="212778" y="1804932"/>
            <a:ext cx="7178679" cy="2291359"/>
            <a:chOff x="212778" y="1804932"/>
            <a:chExt cx="7178679" cy="2291359"/>
          </a:xfrm>
        </p:grpSpPr>
        <p:sp>
          <p:nvSpPr>
            <p:cNvPr id="4" name="Rectangle 3"/>
            <p:cNvSpPr/>
            <p:nvPr/>
          </p:nvSpPr>
          <p:spPr>
            <a:xfrm>
              <a:off x="212778" y="1804932"/>
              <a:ext cx="2728119" cy="523220"/>
            </a:xfrm>
            <a:prstGeom prst="rect">
              <a:avLst/>
            </a:prstGeom>
          </p:spPr>
          <p:txBody>
            <a:bodyPr wrap="none">
              <a:spAutoFit/>
            </a:bodyPr>
            <a:lstStyle/>
            <a:p>
              <a:r>
                <a:rPr lang="en-US" sz="2800" b="1" u="sng" dirty="0">
                  <a:latin typeface="Arial" panose="020B0604020202020204" pitchFamily="34" charset="0"/>
                  <a:cs typeface="Arial" panose="020B0604020202020204" pitchFamily="34" charset="0"/>
                </a:rPr>
                <a:t>Isolated Ability</a:t>
              </a:r>
              <a:endParaRPr lang="en-US" sz="2800" b="1" dirty="0">
                <a:latin typeface="Arial" panose="020B0604020202020204" pitchFamily="34" charset="0"/>
                <a:cs typeface="Arial" panose="020B0604020202020204" pitchFamily="34" charset="0"/>
              </a:endParaRPr>
            </a:p>
          </p:txBody>
        </p:sp>
        <p:sp>
          <p:nvSpPr>
            <p:cNvPr id="44" name="Rectangle 43"/>
            <p:cNvSpPr/>
            <p:nvPr/>
          </p:nvSpPr>
          <p:spPr>
            <a:xfrm>
              <a:off x="5613457" y="3203739"/>
              <a:ext cx="1778000" cy="892552"/>
            </a:xfrm>
            <a:prstGeom prst="rect">
              <a:avLst/>
            </a:prstGeom>
          </p:spPr>
          <p:txBody>
            <a:bodyPr wrap="square">
              <a:spAutoFit/>
            </a:bodyPr>
            <a:lstStyle/>
            <a:p>
              <a:pPr algn="ctr"/>
              <a:r>
                <a:rPr lang="en-US" sz="1300" b="1" dirty="0">
                  <a:latin typeface="Arial" panose="020B0604020202020204" pitchFamily="34" charset="0"/>
                  <a:cs typeface="Arial" panose="020B0604020202020204" pitchFamily="34" charset="0"/>
                </a:rPr>
                <a:t>(Individuals are scheduled to attend the LO/TO training course)</a:t>
              </a:r>
            </a:p>
          </p:txBody>
        </p:sp>
      </p:grpSp>
      <p:grpSp>
        <p:nvGrpSpPr>
          <p:cNvPr id="7" name="Group 6">
            <a:extLst>
              <a:ext uri="{FF2B5EF4-FFF2-40B4-BE49-F238E27FC236}">
                <a16:creationId xmlns:a16="http://schemas.microsoft.com/office/drawing/2014/main" id="{786E5CA9-4E42-42B1-9667-59E874A680EB}"/>
              </a:ext>
            </a:extLst>
          </p:cNvPr>
          <p:cNvGrpSpPr/>
          <p:nvPr/>
        </p:nvGrpSpPr>
        <p:grpSpPr>
          <a:xfrm>
            <a:off x="5396757" y="2211936"/>
            <a:ext cx="4577894" cy="3624960"/>
            <a:chOff x="6288021" y="2292234"/>
            <a:chExt cx="4577894" cy="3624960"/>
          </a:xfrm>
        </p:grpSpPr>
        <p:grpSp>
          <p:nvGrpSpPr>
            <p:cNvPr id="45" name="Group 44"/>
            <p:cNvGrpSpPr/>
            <p:nvPr/>
          </p:nvGrpSpPr>
          <p:grpSpPr>
            <a:xfrm>
              <a:off x="6288021" y="4901531"/>
              <a:ext cx="2120899" cy="1015663"/>
              <a:chOff x="6208183" y="2807210"/>
              <a:chExt cx="2120899" cy="1015663"/>
            </a:xfrm>
          </p:grpSpPr>
          <p:sp>
            <p:nvSpPr>
              <p:cNvPr id="40" name="TextBox 39"/>
              <p:cNvSpPr txBox="1"/>
              <p:nvPr/>
            </p:nvSpPr>
            <p:spPr>
              <a:xfrm>
                <a:off x="6208183" y="3230136"/>
                <a:ext cx="2120899" cy="307777"/>
              </a:xfrm>
              <a:prstGeom prst="rect">
                <a:avLst/>
              </a:prstGeom>
              <a:noFill/>
            </p:spPr>
            <p:txBody>
              <a:bodyPr wrap="square" rtlCol="0">
                <a:spAutoFit/>
              </a:bodyPr>
              <a:lstStyle/>
              <a:p>
                <a:pPr algn="ctr"/>
                <a:endParaRPr lang="en-US" sz="1400" b="1" dirty="0"/>
              </a:p>
            </p:txBody>
          </p:sp>
          <p:sp>
            <p:nvSpPr>
              <p:cNvPr id="41" name="TextBox 40"/>
              <p:cNvSpPr txBox="1"/>
              <p:nvPr/>
            </p:nvSpPr>
            <p:spPr>
              <a:xfrm>
                <a:off x="6940290" y="2807210"/>
                <a:ext cx="479966" cy="1015663"/>
              </a:xfrm>
              <a:prstGeom prst="rect">
                <a:avLst/>
              </a:prstGeom>
              <a:noFill/>
            </p:spPr>
            <p:txBody>
              <a:bodyPr wrap="square" rtlCol="0">
                <a:spAutoFit/>
              </a:bodyPr>
              <a:lstStyle/>
              <a:p>
                <a:r>
                  <a:rPr lang="en-US" sz="6000" b="1" dirty="0"/>
                  <a:t>X</a:t>
                </a:r>
              </a:p>
            </p:txBody>
          </p:sp>
        </p:grpSp>
        <mc:AlternateContent xmlns:mc="http://schemas.openxmlformats.org/markup-compatibility/2006" xmlns:a14="http://schemas.microsoft.com/office/drawing/2010/main">
          <mc:Choice Requires="a14">
            <p:sp>
              <p:nvSpPr>
                <p:cNvPr id="38" name="TextBox 37"/>
                <p:cNvSpPr txBox="1"/>
                <p:nvPr/>
              </p:nvSpPr>
              <p:spPr>
                <a:xfrm>
                  <a:off x="6755805" y="2292234"/>
                  <a:ext cx="1185333" cy="8930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i="1">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38" name="TextBox 37"/>
                <p:cNvSpPr txBox="1">
                  <a:spLocks noRot="1" noChangeAspect="1" noMove="1" noResize="1" noEditPoints="1" noAdjustHandles="1" noChangeArrowheads="1" noChangeShapeType="1" noTextEdit="1"/>
                </p:cNvSpPr>
                <p:nvPr/>
              </p:nvSpPr>
              <p:spPr>
                <a:xfrm>
                  <a:off x="6755805" y="2292234"/>
                  <a:ext cx="1185333" cy="893001"/>
                </a:xfrm>
                <a:prstGeom prst="rect">
                  <a:avLst/>
                </a:prstGeom>
                <a:blipFill>
                  <a:blip r:embed="rId6"/>
                  <a:stretch>
                    <a:fillRect/>
                  </a:stretch>
                </a:blipFill>
              </p:spPr>
              <p:txBody>
                <a:bodyPr/>
                <a:lstStyle/>
                <a:p>
                  <a:r>
                    <a:rPr lang="en-US">
                      <a:noFill/>
                    </a:rPr>
                    <a:t> </a:t>
                  </a:r>
                </a:p>
              </p:txBody>
            </p:sp>
          </mc:Fallback>
        </mc:AlternateContent>
        <p:grpSp>
          <p:nvGrpSpPr>
            <p:cNvPr id="46" name="Group 45"/>
            <p:cNvGrpSpPr/>
            <p:nvPr/>
          </p:nvGrpSpPr>
          <p:grpSpPr>
            <a:xfrm>
              <a:off x="8624562" y="2504096"/>
              <a:ext cx="2120899" cy="1015663"/>
              <a:chOff x="6208183" y="2614485"/>
              <a:chExt cx="2120899" cy="1015663"/>
            </a:xfrm>
          </p:grpSpPr>
          <p:sp>
            <p:nvSpPr>
              <p:cNvPr id="47" name="TextBox 46"/>
              <p:cNvSpPr txBox="1"/>
              <p:nvPr/>
            </p:nvSpPr>
            <p:spPr>
              <a:xfrm>
                <a:off x="6208183" y="3255537"/>
                <a:ext cx="2120899" cy="307777"/>
              </a:xfrm>
              <a:prstGeom prst="rect">
                <a:avLst/>
              </a:prstGeom>
              <a:noFill/>
            </p:spPr>
            <p:txBody>
              <a:bodyPr wrap="square" rtlCol="0">
                <a:spAutoFit/>
              </a:bodyPr>
              <a:lstStyle/>
              <a:p>
                <a:pPr algn="ctr"/>
                <a:endParaRPr lang="en-US" sz="1400" b="1" dirty="0"/>
              </a:p>
            </p:txBody>
          </p:sp>
          <p:sp>
            <p:nvSpPr>
              <p:cNvPr id="48" name="TextBox 47"/>
              <p:cNvSpPr txBox="1"/>
              <p:nvPr/>
            </p:nvSpPr>
            <p:spPr>
              <a:xfrm>
                <a:off x="6962233" y="2614485"/>
                <a:ext cx="479966" cy="1015663"/>
              </a:xfrm>
              <a:prstGeom prst="rect">
                <a:avLst/>
              </a:prstGeom>
              <a:noFill/>
            </p:spPr>
            <p:txBody>
              <a:bodyPr wrap="square" rtlCol="0">
                <a:spAutoFit/>
              </a:bodyPr>
              <a:lstStyle/>
              <a:p>
                <a:r>
                  <a:rPr lang="en-US" sz="6000" b="1" dirty="0"/>
                  <a:t>X</a:t>
                </a:r>
              </a:p>
            </p:txBody>
          </p:sp>
        </p:grpSp>
        <p:grpSp>
          <p:nvGrpSpPr>
            <p:cNvPr id="5" name="Group 4"/>
            <p:cNvGrpSpPr/>
            <p:nvPr/>
          </p:nvGrpSpPr>
          <p:grpSpPr>
            <a:xfrm>
              <a:off x="8605446" y="4901530"/>
              <a:ext cx="2260469" cy="1015663"/>
              <a:chOff x="6157318" y="4944377"/>
              <a:chExt cx="2260469" cy="1015663"/>
            </a:xfrm>
          </p:grpSpPr>
          <p:sp>
            <p:nvSpPr>
              <p:cNvPr id="51" name="TextBox 50"/>
              <p:cNvSpPr txBox="1"/>
              <p:nvPr/>
            </p:nvSpPr>
            <p:spPr>
              <a:xfrm>
                <a:off x="6996900" y="4944377"/>
                <a:ext cx="479966" cy="1015663"/>
              </a:xfrm>
              <a:prstGeom prst="rect">
                <a:avLst/>
              </a:prstGeom>
              <a:noFill/>
            </p:spPr>
            <p:txBody>
              <a:bodyPr wrap="square" rtlCol="0">
                <a:spAutoFit/>
              </a:bodyPr>
              <a:lstStyle/>
              <a:p>
                <a:r>
                  <a:rPr lang="en-US" sz="6000" b="1" dirty="0"/>
                  <a:t>X</a:t>
                </a:r>
              </a:p>
            </p:txBody>
          </p:sp>
          <p:sp>
            <p:nvSpPr>
              <p:cNvPr id="30" name="TextBox 29"/>
              <p:cNvSpPr txBox="1"/>
              <p:nvPr/>
            </p:nvSpPr>
            <p:spPr>
              <a:xfrm>
                <a:off x="6157318" y="5384501"/>
                <a:ext cx="2260469" cy="307777"/>
              </a:xfrm>
              <a:prstGeom prst="rect">
                <a:avLst/>
              </a:prstGeom>
              <a:noFill/>
            </p:spPr>
            <p:txBody>
              <a:bodyPr wrap="square" rtlCol="0">
                <a:spAutoFit/>
              </a:bodyPr>
              <a:lstStyle/>
              <a:p>
                <a:pPr algn="ctr"/>
                <a:endParaRPr lang="en-US" sz="1400" b="1" dirty="0"/>
              </a:p>
            </p:txBody>
          </p:sp>
        </p:grpSp>
      </p:grpSp>
      <p:sp>
        <p:nvSpPr>
          <p:cNvPr id="3" name="Rectangle 2"/>
          <p:cNvSpPr/>
          <p:nvPr/>
        </p:nvSpPr>
        <p:spPr>
          <a:xfrm>
            <a:off x="203893" y="2546943"/>
            <a:ext cx="3653587" cy="1200329"/>
          </a:xfrm>
          <a:prstGeom prst="rect">
            <a:avLst/>
          </a:prstGeom>
        </p:spPr>
        <p:txBody>
          <a:bodyPr wrap="square">
            <a:spAutoFit/>
          </a:bodyPr>
          <a:lstStyle/>
          <a:p>
            <a:r>
              <a:rPr lang="en-US" dirty="0">
                <a:latin typeface="Arial" panose="020B0604020202020204" pitchFamily="34" charset="0"/>
                <a:cs typeface="Arial" panose="020B0604020202020204" pitchFamily="34" charset="0"/>
              </a:rPr>
              <a:t>An unplanned event occurs because two individuals did not receive the required LO/TO training (when everyone else did).</a:t>
            </a:r>
          </a:p>
        </p:txBody>
      </p:sp>
      <p:sp>
        <p:nvSpPr>
          <p:cNvPr id="34" name="Rectangle 33">
            <a:extLst>
              <a:ext uri="{FF2B5EF4-FFF2-40B4-BE49-F238E27FC236}">
                <a16:creationId xmlns:a16="http://schemas.microsoft.com/office/drawing/2014/main" id="{B8C0427E-47C5-4BC6-A324-029A1CCF932F}"/>
              </a:ext>
            </a:extLst>
          </p:cNvPr>
          <p:cNvSpPr/>
          <p:nvPr/>
        </p:nvSpPr>
        <p:spPr>
          <a:xfrm>
            <a:off x="0" y="0"/>
            <a:ext cx="12192000" cy="945573"/>
          </a:xfrm>
          <a:prstGeom prst="rect">
            <a:avLst/>
          </a:prstGeom>
          <a:solidFill>
            <a:srgbClr val="5E8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t>   </a:t>
            </a:r>
            <a:endParaRPr lang="en-US" sz="3200" b="1"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A160C016-77B8-4ACF-BFA3-C698A5D4A95E}"/>
              </a:ext>
            </a:extLst>
          </p:cNvPr>
          <p:cNvSpPr txBox="1"/>
          <p:nvPr/>
        </p:nvSpPr>
        <p:spPr>
          <a:xfrm>
            <a:off x="193238" y="248942"/>
            <a:ext cx="12598635" cy="523220"/>
          </a:xfrm>
          <a:prstGeom prst="rect">
            <a:avLst/>
          </a:prstGeom>
          <a:noFill/>
        </p:spPr>
        <p:txBody>
          <a:bodyPr wrap="square" rtlCol="0">
            <a:spAutoFit/>
          </a:bodyPr>
          <a:lstStyle/>
          <a:p>
            <a:r>
              <a:rPr lang="en-US" sz="2800" b="1" dirty="0">
                <a:solidFill>
                  <a:schemeClr val="bg1"/>
                </a:solidFill>
              </a:rPr>
              <a:t>The 2 x 2 Matrix: Example 1 - Isolated Ability</a:t>
            </a:r>
          </a:p>
        </p:txBody>
      </p:sp>
      <p:sp>
        <p:nvSpPr>
          <p:cNvPr id="37" name="Oval 36">
            <a:extLst>
              <a:ext uri="{FF2B5EF4-FFF2-40B4-BE49-F238E27FC236}">
                <a16:creationId xmlns:a16="http://schemas.microsoft.com/office/drawing/2014/main" id="{4755C81F-DFB8-4A66-84D7-481C131DDD8E}"/>
              </a:ext>
            </a:extLst>
          </p:cNvPr>
          <p:cNvSpPr/>
          <p:nvPr/>
        </p:nvSpPr>
        <p:spPr>
          <a:xfrm>
            <a:off x="5620276" y="1533477"/>
            <a:ext cx="1897380" cy="572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B3F26BB-A4B5-4DC6-96AB-C8078DD438B0}"/>
              </a:ext>
            </a:extLst>
          </p:cNvPr>
          <p:cNvSpPr/>
          <p:nvPr/>
        </p:nvSpPr>
        <p:spPr>
          <a:xfrm rot="5400000">
            <a:off x="4252919" y="2886916"/>
            <a:ext cx="1897380" cy="572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Video 8">
            <a:hlinkClick r:id="" action="ppaction://media"/>
            <a:extLst>
              <a:ext uri="{FF2B5EF4-FFF2-40B4-BE49-F238E27FC236}">
                <a16:creationId xmlns:a16="http://schemas.microsoft.com/office/drawing/2014/main" id="{F5A11C2D-0201-422D-B35E-BCC6F7CB7628}"/>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10200672" y="5303520"/>
            <a:ext cx="1991327" cy="1554480"/>
          </a:xfrm>
          <a:prstGeom prst="rect">
            <a:avLst/>
          </a:prstGeom>
        </p:spPr>
      </p:pic>
    </p:spTree>
    <p:custDataLst>
      <p:tags r:id="rId1"/>
    </p:custDataLst>
    <p:extLst>
      <p:ext uri="{BB962C8B-B14F-4D97-AF65-F5344CB8AC3E}">
        <p14:creationId xmlns:p14="http://schemas.microsoft.com/office/powerpoint/2010/main" val="2698159064"/>
      </p:ext>
    </p:extLst>
  </p:cSld>
  <p:clrMapOvr>
    <a:masterClrMapping/>
  </p:clrMapOvr>
  <mc:AlternateContent xmlns:mc="http://schemas.openxmlformats.org/markup-compatibility/2006" xmlns:p14="http://schemas.microsoft.com/office/powerpoint/2010/main">
    <mc:Choice Requires="p14">
      <p:transition spd="slow" p14:dur="2000" advTm="65037"/>
    </mc:Choice>
    <mc:Fallback xmlns="">
      <p:transition spd="slow" advTm="6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9"/>
                </p:tgtEl>
              </p:cMediaNode>
            </p:video>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9"/>
                                        </p:tgtEl>
                                      </p:cBhvr>
                                    </p:cmd>
                                  </p:childTnLst>
                                </p:cTn>
                              </p:par>
                            </p:childTnLst>
                          </p:cTn>
                        </p:par>
                      </p:childTnLst>
                    </p:cTn>
                  </p:par>
                </p:childTnLst>
              </p:cTn>
              <p:nextCondLst>
                <p:cond evt="onClick" delay="0">
                  <p:tgtEl>
                    <p:spTgt spid="9"/>
                  </p:tgtEl>
                </p:cond>
              </p:nextCondLst>
            </p:seq>
          </p:childTnLst>
        </p:cTn>
      </p:par>
    </p:tnLst>
    <p:bldLst>
      <p:bldP spid="3" grpId="0"/>
      <p:bldP spid="37"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4130136" y="979518"/>
            <a:ext cx="5870777" cy="5460968"/>
            <a:chOff x="1253923" y="1105964"/>
            <a:chExt cx="5870777" cy="5460968"/>
          </a:xfrm>
        </p:grpSpPr>
        <p:sp>
          <p:nvSpPr>
            <p:cNvPr id="27" name="TextBox 26"/>
            <p:cNvSpPr txBox="1"/>
            <p:nvPr/>
          </p:nvSpPr>
          <p:spPr>
            <a:xfrm>
              <a:off x="2692400" y="1105964"/>
              <a:ext cx="4191000" cy="523220"/>
            </a:xfrm>
            <a:prstGeom prst="rect">
              <a:avLst/>
            </a:prstGeom>
            <a:noFill/>
          </p:spPr>
          <p:txBody>
            <a:bodyPr wrap="square" rtlCol="0">
              <a:spAutoFit/>
            </a:bodyPr>
            <a:lstStyle/>
            <a:p>
              <a:pPr algn="ctr"/>
              <a:r>
                <a:rPr lang="en-US" sz="2800" b="1" u="sng" dirty="0"/>
                <a:t>TYPE</a:t>
              </a:r>
              <a:r>
                <a:rPr lang="en-US" b="1" dirty="0"/>
                <a:t> of Non-Compliant Behavior</a:t>
              </a:r>
            </a:p>
          </p:txBody>
        </p:sp>
        <p:sp>
          <p:nvSpPr>
            <p:cNvPr id="28" name="TextBox 27"/>
            <p:cNvSpPr txBox="1"/>
            <p:nvPr/>
          </p:nvSpPr>
          <p:spPr>
            <a:xfrm rot="16200000">
              <a:off x="-579967" y="4070445"/>
              <a:ext cx="4191000" cy="523220"/>
            </a:xfrm>
            <a:prstGeom prst="rect">
              <a:avLst/>
            </a:prstGeom>
            <a:noFill/>
          </p:spPr>
          <p:txBody>
            <a:bodyPr wrap="square" rtlCol="0">
              <a:spAutoFit/>
            </a:bodyPr>
            <a:lstStyle/>
            <a:p>
              <a:pPr algn="ctr"/>
              <a:r>
                <a:rPr lang="en-US" sz="2800" b="1" u="sng" dirty="0"/>
                <a:t>SCOPE</a:t>
              </a:r>
              <a:r>
                <a:rPr lang="en-US" b="1" dirty="0"/>
                <a:t> of Non-Compliant Behavior</a:t>
              </a:r>
            </a:p>
          </p:txBody>
        </p:sp>
        <p:sp>
          <p:nvSpPr>
            <p:cNvPr id="18" name="Rectangle 17"/>
            <p:cNvSpPr/>
            <p:nvPr/>
          </p:nvSpPr>
          <p:spPr>
            <a:xfrm>
              <a:off x="2451100" y="2110856"/>
              <a:ext cx="2336800" cy="22280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451100" y="1697891"/>
              <a:ext cx="2336800" cy="41296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Ability </a:t>
              </a:r>
            </a:p>
          </p:txBody>
        </p:sp>
        <p:sp>
          <p:nvSpPr>
            <p:cNvPr id="24" name="Rectangle 23"/>
            <p:cNvSpPr/>
            <p:nvPr/>
          </p:nvSpPr>
          <p:spPr>
            <a:xfrm>
              <a:off x="4787900" y="1701800"/>
              <a:ext cx="2336800" cy="41296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Motivation </a:t>
              </a:r>
            </a:p>
          </p:txBody>
        </p:sp>
        <p:sp>
          <p:nvSpPr>
            <p:cNvPr id="25" name="Rectangle 24"/>
            <p:cNvSpPr/>
            <p:nvPr/>
          </p:nvSpPr>
          <p:spPr>
            <a:xfrm rot="16200000">
              <a:off x="1117762" y="3007837"/>
              <a:ext cx="2234876" cy="431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Isolated </a:t>
              </a:r>
            </a:p>
          </p:txBody>
        </p:sp>
        <p:sp>
          <p:nvSpPr>
            <p:cNvPr id="26" name="Rectangle 25"/>
            <p:cNvSpPr/>
            <p:nvPr/>
          </p:nvSpPr>
          <p:spPr>
            <a:xfrm rot="16200000">
              <a:off x="1117762" y="5233593"/>
              <a:ext cx="2234876" cy="431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Systemic </a:t>
              </a:r>
            </a:p>
          </p:txBody>
        </p:sp>
        <p:sp>
          <p:nvSpPr>
            <p:cNvPr id="29" name="Rectangle 28"/>
            <p:cNvSpPr/>
            <p:nvPr/>
          </p:nvSpPr>
          <p:spPr>
            <a:xfrm>
              <a:off x="4787900" y="2108577"/>
              <a:ext cx="2336800" cy="223031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451100" y="4338894"/>
              <a:ext cx="2336800" cy="222803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787900" y="4338893"/>
              <a:ext cx="2336800" cy="222803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212778" y="1252855"/>
            <a:ext cx="491369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Human Performance Challenge Example 2:</a:t>
            </a:r>
            <a:endParaRPr lang="en-US"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B8C0427E-47C5-4BC6-A324-029A1CCF932F}"/>
              </a:ext>
            </a:extLst>
          </p:cNvPr>
          <p:cNvSpPr/>
          <p:nvPr/>
        </p:nvSpPr>
        <p:spPr>
          <a:xfrm>
            <a:off x="0" y="0"/>
            <a:ext cx="12192000" cy="945573"/>
          </a:xfrm>
          <a:prstGeom prst="rect">
            <a:avLst/>
          </a:prstGeom>
          <a:solidFill>
            <a:srgbClr val="5E8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t>   </a:t>
            </a:r>
            <a:endParaRPr lang="en-US" sz="3200" b="1"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A160C016-77B8-4ACF-BFA3-C698A5D4A95E}"/>
              </a:ext>
            </a:extLst>
          </p:cNvPr>
          <p:cNvSpPr txBox="1"/>
          <p:nvPr/>
        </p:nvSpPr>
        <p:spPr>
          <a:xfrm>
            <a:off x="193238" y="248942"/>
            <a:ext cx="12598635" cy="523220"/>
          </a:xfrm>
          <a:prstGeom prst="rect">
            <a:avLst/>
          </a:prstGeom>
          <a:noFill/>
        </p:spPr>
        <p:txBody>
          <a:bodyPr wrap="square" rtlCol="0">
            <a:spAutoFit/>
          </a:bodyPr>
          <a:lstStyle/>
          <a:p>
            <a:r>
              <a:rPr lang="en-US" sz="2800" b="1" dirty="0">
                <a:solidFill>
                  <a:schemeClr val="bg1"/>
                </a:solidFill>
              </a:rPr>
              <a:t>The 2 x 2 Matrix: Example 2 - Systemic Motivation</a:t>
            </a:r>
          </a:p>
        </p:txBody>
      </p:sp>
      <p:sp>
        <p:nvSpPr>
          <p:cNvPr id="31" name="Rectangle 30">
            <a:extLst>
              <a:ext uri="{FF2B5EF4-FFF2-40B4-BE49-F238E27FC236}">
                <a16:creationId xmlns:a16="http://schemas.microsoft.com/office/drawing/2014/main" id="{953F5D3F-1596-4DC4-9EEC-2E0C8C6ED3DE}"/>
              </a:ext>
            </a:extLst>
          </p:cNvPr>
          <p:cNvSpPr/>
          <p:nvPr/>
        </p:nvSpPr>
        <p:spPr>
          <a:xfrm>
            <a:off x="233247" y="2509673"/>
            <a:ext cx="3762076" cy="1200329"/>
          </a:xfrm>
          <a:prstGeom prst="rect">
            <a:avLst/>
          </a:prstGeom>
        </p:spPr>
        <p:txBody>
          <a:bodyPr wrap="square">
            <a:spAutoFit/>
          </a:bodyPr>
          <a:lstStyle/>
          <a:p>
            <a:r>
              <a:rPr lang="en-US" dirty="0">
                <a:latin typeface="Arial" panose="020B0604020202020204" pitchFamily="34" charset="0"/>
                <a:cs typeface="Arial" panose="020B0604020202020204" pitchFamily="34" charset="0"/>
              </a:rPr>
              <a:t>An unplanned event occurs because company employees are routinely choosing not to follow company LO/TO procedures.</a:t>
            </a:r>
          </a:p>
        </p:txBody>
      </p:sp>
      <p:grpSp>
        <p:nvGrpSpPr>
          <p:cNvPr id="2" name="Group 1">
            <a:extLst>
              <a:ext uri="{FF2B5EF4-FFF2-40B4-BE49-F238E27FC236}">
                <a16:creationId xmlns:a16="http://schemas.microsoft.com/office/drawing/2014/main" id="{A7BA218F-B35C-44F7-A2F4-25525C7B5BFF}"/>
              </a:ext>
            </a:extLst>
          </p:cNvPr>
          <p:cNvGrpSpPr/>
          <p:nvPr/>
        </p:nvGrpSpPr>
        <p:grpSpPr>
          <a:xfrm>
            <a:off x="5462385" y="2350567"/>
            <a:ext cx="4577894" cy="3413099"/>
            <a:chOff x="6288021" y="2504095"/>
            <a:chExt cx="4577894" cy="3413099"/>
          </a:xfrm>
        </p:grpSpPr>
        <p:grpSp>
          <p:nvGrpSpPr>
            <p:cNvPr id="6" name="Group 5"/>
            <p:cNvGrpSpPr/>
            <p:nvPr/>
          </p:nvGrpSpPr>
          <p:grpSpPr>
            <a:xfrm>
              <a:off x="6288021" y="2504095"/>
              <a:ext cx="4577894" cy="3413099"/>
              <a:chOff x="3839893" y="2546942"/>
              <a:chExt cx="4577894" cy="3413099"/>
            </a:xfrm>
          </p:grpSpPr>
          <p:grpSp>
            <p:nvGrpSpPr>
              <p:cNvPr id="45" name="Group 44"/>
              <p:cNvGrpSpPr/>
              <p:nvPr/>
            </p:nvGrpSpPr>
            <p:grpSpPr>
              <a:xfrm>
                <a:off x="3839893" y="4944378"/>
                <a:ext cx="2120899" cy="1015663"/>
                <a:chOff x="6208183" y="2807210"/>
                <a:chExt cx="2120899" cy="1015663"/>
              </a:xfrm>
            </p:grpSpPr>
            <p:sp>
              <p:nvSpPr>
                <p:cNvPr id="40" name="TextBox 39"/>
                <p:cNvSpPr txBox="1"/>
                <p:nvPr/>
              </p:nvSpPr>
              <p:spPr>
                <a:xfrm>
                  <a:off x="6208183" y="3230136"/>
                  <a:ext cx="2120899" cy="307777"/>
                </a:xfrm>
                <a:prstGeom prst="rect">
                  <a:avLst/>
                </a:prstGeom>
                <a:noFill/>
              </p:spPr>
              <p:txBody>
                <a:bodyPr wrap="square" rtlCol="0">
                  <a:spAutoFit/>
                </a:bodyPr>
                <a:lstStyle/>
                <a:p>
                  <a:pPr algn="ctr"/>
                  <a:endParaRPr lang="en-US" sz="1400" b="1" dirty="0"/>
                </a:p>
              </p:txBody>
            </p:sp>
            <p:sp>
              <p:nvSpPr>
                <p:cNvPr id="41" name="TextBox 40"/>
                <p:cNvSpPr txBox="1"/>
                <p:nvPr/>
              </p:nvSpPr>
              <p:spPr>
                <a:xfrm>
                  <a:off x="6940290" y="2807210"/>
                  <a:ext cx="479966" cy="1015663"/>
                </a:xfrm>
                <a:prstGeom prst="rect">
                  <a:avLst/>
                </a:prstGeom>
                <a:noFill/>
              </p:spPr>
              <p:txBody>
                <a:bodyPr wrap="square" rtlCol="0">
                  <a:spAutoFit/>
                </a:bodyPr>
                <a:lstStyle/>
                <a:p>
                  <a:r>
                    <a:rPr lang="en-US" sz="6000" b="1" dirty="0"/>
                    <a:t>X</a:t>
                  </a:r>
                </a:p>
              </p:txBody>
            </p:sp>
          </p:grpSp>
          <p:grpSp>
            <p:nvGrpSpPr>
              <p:cNvPr id="46" name="Group 45"/>
              <p:cNvGrpSpPr/>
              <p:nvPr/>
            </p:nvGrpSpPr>
            <p:grpSpPr>
              <a:xfrm>
                <a:off x="6176434" y="2546943"/>
                <a:ext cx="2120899" cy="1015663"/>
                <a:chOff x="6208183" y="2614485"/>
                <a:chExt cx="2120899" cy="1015663"/>
              </a:xfrm>
            </p:grpSpPr>
            <p:sp>
              <p:nvSpPr>
                <p:cNvPr id="47" name="TextBox 46"/>
                <p:cNvSpPr txBox="1"/>
                <p:nvPr/>
              </p:nvSpPr>
              <p:spPr>
                <a:xfrm>
                  <a:off x="6208183" y="3255537"/>
                  <a:ext cx="2120899" cy="307777"/>
                </a:xfrm>
                <a:prstGeom prst="rect">
                  <a:avLst/>
                </a:prstGeom>
                <a:noFill/>
              </p:spPr>
              <p:txBody>
                <a:bodyPr wrap="square" rtlCol="0">
                  <a:spAutoFit/>
                </a:bodyPr>
                <a:lstStyle/>
                <a:p>
                  <a:pPr algn="ctr"/>
                  <a:endParaRPr lang="en-US" sz="1400" b="1" dirty="0"/>
                </a:p>
              </p:txBody>
            </p:sp>
            <p:sp>
              <p:nvSpPr>
                <p:cNvPr id="48" name="TextBox 47"/>
                <p:cNvSpPr txBox="1"/>
                <p:nvPr/>
              </p:nvSpPr>
              <p:spPr>
                <a:xfrm>
                  <a:off x="6962233" y="2614485"/>
                  <a:ext cx="479966" cy="1015663"/>
                </a:xfrm>
                <a:prstGeom prst="rect">
                  <a:avLst/>
                </a:prstGeom>
                <a:noFill/>
              </p:spPr>
              <p:txBody>
                <a:bodyPr wrap="square" rtlCol="0">
                  <a:spAutoFit/>
                </a:bodyPr>
                <a:lstStyle/>
                <a:p>
                  <a:r>
                    <a:rPr lang="en-US" sz="6000" b="1" dirty="0"/>
                    <a:t>X</a:t>
                  </a:r>
                </a:p>
              </p:txBody>
            </p:sp>
          </p:grpSp>
          <p:grpSp>
            <p:nvGrpSpPr>
              <p:cNvPr id="5" name="Group 4"/>
              <p:cNvGrpSpPr/>
              <p:nvPr/>
            </p:nvGrpSpPr>
            <p:grpSpPr>
              <a:xfrm>
                <a:off x="4572000" y="2546942"/>
                <a:ext cx="3845787" cy="3145336"/>
                <a:chOff x="4572000" y="2546942"/>
                <a:chExt cx="3845787" cy="3145336"/>
              </a:xfrm>
            </p:grpSpPr>
            <p:sp>
              <p:nvSpPr>
                <p:cNvPr id="51" name="TextBox 50"/>
                <p:cNvSpPr txBox="1"/>
                <p:nvPr/>
              </p:nvSpPr>
              <p:spPr>
                <a:xfrm>
                  <a:off x="4572000" y="2546942"/>
                  <a:ext cx="479966" cy="1015663"/>
                </a:xfrm>
                <a:prstGeom prst="rect">
                  <a:avLst/>
                </a:prstGeom>
                <a:noFill/>
              </p:spPr>
              <p:txBody>
                <a:bodyPr wrap="square" rtlCol="0">
                  <a:spAutoFit/>
                </a:bodyPr>
                <a:lstStyle/>
                <a:p>
                  <a:r>
                    <a:rPr lang="en-US" sz="6000" b="1" dirty="0"/>
                    <a:t>X</a:t>
                  </a:r>
                </a:p>
              </p:txBody>
            </p:sp>
            <p:sp>
              <p:nvSpPr>
                <p:cNvPr id="30" name="TextBox 29"/>
                <p:cNvSpPr txBox="1"/>
                <p:nvPr/>
              </p:nvSpPr>
              <p:spPr>
                <a:xfrm>
                  <a:off x="6157318" y="5384501"/>
                  <a:ext cx="2260469" cy="307777"/>
                </a:xfrm>
                <a:prstGeom prst="rect">
                  <a:avLst/>
                </a:prstGeom>
                <a:noFill/>
              </p:spPr>
              <p:txBody>
                <a:bodyPr wrap="square" rtlCol="0">
                  <a:spAutoFit/>
                </a:bodyPr>
                <a:lstStyle/>
                <a:p>
                  <a:pPr algn="ctr"/>
                  <a:endParaRPr lang="en-US" sz="1400" b="1" dirty="0"/>
                </a:p>
              </p:txBody>
            </p:sp>
          </p:grp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51679C1-2A13-4D97-9950-3C5D09AFF2C5}"/>
                    </a:ext>
                  </a:extLst>
                </p:cNvPr>
                <p:cNvSpPr txBox="1"/>
                <p:nvPr/>
              </p:nvSpPr>
              <p:spPr>
                <a:xfrm>
                  <a:off x="9003963" y="4439000"/>
                  <a:ext cx="1185333" cy="8930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i="1">
                            <a:solidFill>
                              <a:schemeClr val="bg1"/>
                            </a:solidFill>
                            <a:latin typeface="Cambria Math" panose="02040503050406030204" pitchFamily="18" charset="0"/>
                            <a:ea typeface="Cambria Math" panose="02040503050406030204" pitchFamily="18" charset="0"/>
                          </a:rPr>
                          <m:t>√</m:t>
                        </m:r>
                      </m:oMath>
                    </m:oMathPara>
                  </a14:m>
                  <a:endParaRPr lang="en-US" sz="5400" dirty="0">
                    <a:solidFill>
                      <a:schemeClr val="bg1"/>
                    </a:solidFill>
                  </a:endParaRPr>
                </a:p>
              </p:txBody>
            </p:sp>
          </mc:Choice>
          <mc:Fallback xmlns="">
            <p:sp>
              <p:nvSpPr>
                <p:cNvPr id="37" name="TextBox 36">
                  <a:extLst>
                    <a:ext uri="{FF2B5EF4-FFF2-40B4-BE49-F238E27FC236}">
                      <a16:creationId xmlns:a16="http://schemas.microsoft.com/office/drawing/2014/main" id="{051679C1-2A13-4D97-9950-3C5D09AFF2C5}"/>
                    </a:ext>
                  </a:extLst>
                </p:cNvPr>
                <p:cNvSpPr txBox="1">
                  <a:spLocks noRot="1" noChangeAspect="1" noMove="1" noResize="1" noEditPoints="1" noAdjustHandles="1" noChangeArrowheads="1" noChangeShapeType="1" noTextEdit="1"/>
                </p:cNvSpPr>
                <p:nvPr/>
              </p:nvSpPr>
              <p:spPr>
                <a:xfrm>
                  <a:off x="9003963" y="4439000"/>
                  <a:ext cx="1185333" cy="893001"/>
                </a:xfrm>
                <a:prstGeom prst="rect">
                  <a:avLst/>
                </a:prstGeom>
                <a:blipFill>
                  <a:blip r:embed="rId6"/>
                  <a:stretch>
                    <a:fillRect/>
                  </a:stretch>
                </a:blipFill>
              </p:spPr>
              <p:txBody>
                <a:bodyPr/>
                <a:lstStyle/>
                <a:p>
                  <a:r>
                    <a:rPr lang="en-US">
                      <a:noFill/>
                    </a:rPr>
                    <a:t> </a:t>
                  </a:r>
                </a:p>
              </p:txBody>
            </p:sp>
          </mc:Fallback>
        </mc:AlternateContent>
      </p:grpSp>
      <p:grpSp>
        <p:nvGrpSpPr>
          <p:cNvPr id="3" name="Group 2">
            <a:extLst>
              <a:ext uri="{FF2B5EF4-FFF2-40B4-BE49-F238E27FC236}">
                <a16:creationId xmlns:a16="http://schemas.microsoft.com/office/drawing/2014/main" id="{90ECBEEF-E137-48F3-90BF-697B8AA105AC}"/>
              </a:ext>
            </a:extLst>
          </p:cNvPr>
          <p:cNvGrpSpPr/>
          <p:nvPr/>
        </p:nvGrpSpPr>
        <p:grpSpPr>
          <a:xfrm>
            <a:off x="212778" y="1804932"/>
            <a:ext cx="9776831" cy="4430960"/>
            <a:chOff x="212778" y="1804932"/>
            <a:chExt cx="9776831" cy="4430960"/>
          </a:xfrm>
        </p:grpSpPr>
        <p:sp>
          <p:nvSpPr>
            <p:cNvPr id="4" name="Rectangle 3"/>
            <p:cNvSpPr/>
            <p:nvPr/>
          </p:nvSpPr>
          <p:spPr>
            <a:xfrm>
              <a:off x="212778" y="1804932"/>
              <a:ext cx="3661580" cy="523220"/>
            </a:xfrm>
            <a:prstGeom prst="rect">
              <a:avLst/>
            </a:prstGeom>
          </p:spPr>
          <p:txBody>
            <a:bodyPr wrap="none">
              <a:spAutoFit/>
            </a:bodyPr>
            <a:lstStyle/>
            <a:p>
              <a:r>
                <a:rPr lang="en-US" sz="2800" b="1" u="sng" dirty="0">
                  <a:latin typeface="Arial" panose="020B0604020202020204" pitchFamily="34" charset="0"/>
                  <a:cs typeface="Arial" panose="020B0604020202020204" pitchFamily="34" charset="0"/>
                </a:rPr>
                <a:t>Systemic Motivation</a:t>
              </a:r>
              <a:endParaRPr lang="en-US" sz="2800" b="1"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6F2BD08E-051E-49BC-BD7E-17ABA3D9A411}"/>
                </a:ext>
              </a:extLst>
            </p:cNvPr>
            <p:cNvSpPr txBox="1"/>
            <p:nvPr/>
          </p:nvSpPr>
          <p:spPr>
            <a:xfrm>
              <a:off x="7729140" y="5143285"/>
              <a:ext cx="2260469" cy="1092607"/>
            </a:xfrm>
            <a:prstGeom prst="rect">
              <a:avLst/>
            </a:prstGeom>
            <a:noFill/>
          </p:spPr>
          <p:txBody>
            <a:bodyPr wrap="square" rtlCol="0">
              <a:spAutoFit/>
            </a:bodyPr>
            <a:lstStyle/>
            <a:p>
              <a:pPr algn="ctr"/>
              <a:r>
                <a:rPr lang="en-US" sz="1300" b="1" dirty="0">
                  <a:solidFill>
                    <a:schemeClr val="bg1"/>
                  </a:solidFill>
                  <a:latin typeface="Arial" panose="020B0604020202020204" pitchFamily="34" charset="0"/>
                  <a:cs typeface="Arial" panose="020B0604020202020204" pitchFamily="34" charset="0"/>
                </a:rPr>
                <a:t>(Methods and metrics for recognizing / rewarding work must reflect actions and behaviors rather than outputs and results)</a:t>
              </a:r>
            </a:p>
          </p:txBody>
        </p:sp>
      </p:grpSp>
      <p:sp>
        <p:nvSpPr>
          <p:cNvPr id="38" name="Oval 37">
            <a:extLst>
              <a:ext uri="{FF2B5EF4-FFF2-40B4-BE49-F238E27FC236}">
                <a16:creationId xmlns:a16="http://schemas.microsoft.com/office/drawing/2014/main" id="{7D35CD7E-A133-480F-A4F8-6736737CCBBA}"/>
              </a:ext>
            </a:extLst>
          </p:cNvPr>
          <p:cNvSpPr/>
          <p:nvPr/>
        </p:nvSpPr>
        <p:spPr>
          <a:xfrm rot="5400000">
            <a:off x="4188292" y="5083237"/>
            <a:ext cx="1897380" cy="572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B0D35C8-DE57-4771-A0C9-F1FCA42D95DC}"/>
              </a:ext>
            </a:extLst>
          </p:cNvPr>
          <p:cNvSpPr/>
          <p:nvPr/>
        </p:nvSpPr>
        <p:spPr>
          <a:xfrm rot="10800000">
            <a:off x="7844269" y="1502738"/>
            <a:ext cx="1897380" cy="572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Video 9">
            <a:hlinkClick r:id="" action="ppaction://media"/>
            <a:extLst>
              <a:ext uri="{FF2B5EF4-FFF2-40B4-BE49-F238E27FC236}">
                <a16:creationId xmlns:a16="http://schemas.microsoft.com/office/drawing/2014/main" id="{CDDBE53B-8C1A-4062-BCAE-58C5F139A68F}"/>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10189369" y="5324302"/>
            <a:ext cx="2002630" cy="1533698"/>
          </a:xfrm>
          <a:prstGeom prst="rect">
            <a:avLst/>
          </a:prstGeom>
        </p:spPr>
      </p:pic>
    </p:spTree>
    <p:custDataLst>
      <p:tags r:id="rId1"/>
    </p:custDataLst>
    <p:extLst>
      <p:ext uri="{BB962C8B-B14F-4D97-AF65-F5344CB8AC3E}">
        <p14:creationId xmlns:p14="http://schemas.microsoft.com/office/powerpoint/2010/main" val="1605402387"/>
      </p:ext>
    </p:extLst>
  </p:cSld>
  <p:clrMapOvr>
    <a:masterClrMapping/>
  </p:clrMapOvr>
  <mc:AlternateContent xmlns:mc="http://schemas.openxmlformats.org/markup-compatibility/2006" xmlns:p14="http://schemas.microsoft.com/office/powerpoint/2010/main">
    <mc:Choice Requires="p14">
      <p:transition spd="slow" p14:dur="2000" advTm="78449"/>
    </mc:Choice>
    <mc:Fallback xmlns="">
      <p:transition spd="slow" advTm="78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0"/>
                </p:tgtEl>
              </p:cMediaNode>
            </p:video>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0"/>
                                        </p:tgtEl>
                                      </p:cBhvr>
                                    </p:cmd>
                                  </p:childTnLst>
                                </p:cTn>
                              </p:par>
                            </p:childTnLst>
                          </p:cTn>
                        </p:par>
                      </p:childTnLst>
                    </p:cTn>
                  </p:par>
                </p:childTnLst>
              </p:cTn>
              <p:nextCondLst>
                <p:cond evt="onClick" delay="0">
                  <p:tgtEl>
                    <p:spTgt spid="10"/>
                  </p:tgtEl>
                </p:cond>
              </p:nextCondLst>
            </p:seq>
          </p:childTnLst>
        </p:cTn>
      </p:par>
    </p:tnLst>
    <p:bldLst>
      <p:bldP spid="31" grpId="0"/>
      <p:bldP spid="38"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945573"/>
          </a:xfrm>
          <a:prstGeom prst="rect">
            <a:avLst/>
          </a:prstGeom>
          <a:solidFill>
            <a:srgbClr val="5E8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t>   </a:t>
            </a:r>
            <a:endParaRPr lang="en-US"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60C70B4-E6B4-4ECB-8746-9DFC57FA14B3}"/>
              </a:ext>
            </a:extLst>
          </p:cNvPr>
          <p:cNvSpPr txBox="1"/>
          <p:nvPr/>
        </p:nvSpPr>
        <p:spPr>
          <a:xfrm>
            <a:off x="233797" y="241953"/>
            <a:ext cx="1068185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The 2 x 2 Matrix: A Reality Check</a:t>
            </a:r>
          </a:p>
        </p:txBody>
      </p:sp>
      <p:pic>
        <p:nvPicPr>
          <p:cNvPr id="11" name="Picture 10" descr="Line chart&#10;&#10;Description automatically generated">
            <a:extLst>
              <a:ext uri="{FF2B5EF4-FFF2-40B4-BE49-F238E27FC236}">
                <a16:creationId xmlns:a16="http://schemas.microsoft.com/office/drawing/2014/main" id="{7A63758D-BA3F-4CA6-9763-22045D6D8B5F}"/>
              </a:ext>
            </a:extLst>
          </p:cNvPr>
          <p:cNvPicPr>
            <a:picLocks noChangeAspect="1"/>
          </p:cNvPicPr>
          <p:nvPr/>
        </p:nvPicPr>
        <p:blipFill>
          <a:blip r:embed="rId6"/>
          <a:stretch>
            <a:fillRect/>
          </a:stretch>
        </p:blipFill>
        <p:spPr>
          <a:xfrm>
            <a:off x="1504950" y="1766426"/>
            <a:ext cx="3676650" cy="3498938"/>
          </a:xfrm>
          <a:prstGeom prst="rect">
            <a:avLst/>
          </a:prstGeom>
        </p:spPr>
      </p:pic>
      <p:sp>
        <p:nvSpPr>
          <p:cNvPr id="12" name="TextBox 11">
            <a:extLst>
              <a:ext uri="{FF2B5EF4-FFF2-40B4-BE49-F238E27FC236}">
                <a16:creationId xmlns:a16="http://schemas.microsoft.com/office/drawing/2014/main" id="{95A1D4F2-4CD3-4644-BC1E-5EA9961A55D7}"/>
              </a:ext>
            </a:extLst>
          </p:cNvPr>
          <p:cNvSpPr txBox="1"/>
          <p:nvPr/>
        </p:nvSpPr>
        <p:spPr>
          <a:xfrm>
            <a:off x="1276350" y="1102744"/>
            <a:ext cx="4410075" cy="646331"/>
          </a:xfrm>
          <a:prstGeom prst="rect">
            <a:avLst/>
          </a:prstGeom>
          <a:noFill/>
        </p:spPr>
        <p:txBody>
          <a:bodyPr wrap="square" rtlCol="0">
            <a:spAutoFit/>
          </a:bodyPr>
          <a:lstStyle/>
          <a:p>
            <a:pPr algn="ctr"/>
            <a:r>
              <a:rPr lang="en-US" b="1" i="0" u="sng" kern="1200" dirty="0">
                <a:solidFill>
                  <a:srgbClr val="000000"/>
                </a:solidFill>
                <a:effectLst/>
                <a:latin typeface="Arial" panose="020B0604020202020204" pitchFamily="34" charset="0"/>
                <a:cs typeface="Arial" panose="020B0604020202020204" pitchFamily="34" charset="0"/>
              </a:rPr>
              <a:t>Perceived</a:t>
            </a:r>
            <a:r>
              <a:rPr lang="en-US" i="0" kern="1200" dirty="0">
                <a:solidFill>
                  <a:srgbClr val="000000"/>
                </a:solidFill>
                <a:effectLst/>
                <a:latin typeface="Arial" panose="020B0604020202020204" pitchFamily="34" charset="0"/>
                <a:cs typeface="Arial" panose="020B0604020202020204" pitchFamily="34" charset="0"/>
              </a:rPr>
              <a:t> underlying causes for                 non-compliant actions and behaviors</a:t>
            </a:r>
          </a:p>
        </p:txBody>
      </p:sp>
      <p:grpSp>
        <p:nvGrpSpPr>
          <p:cNvPr id="13" name="Group 12">
            <a:extLst>
              <a:ext uri="{FF2B5EF4-FFF2-40B4-BE49-F238E27FC236}">
                <a16:creationId xmlns:a16="http://schemas.microsoft.com/office/drawing/2014/main" id="{A7E981DF-E171-4C04-842D-45441F8552BE}"/>
              </a:ext>
            </a:extLst>
          </p:cNvPr>
          <p:cNvGrpSpPr/>
          <p:nvPr/>
        </p:nvGrpSpPr>
        <p:grpSpPr>
          <a:xfrm>
            <a:off x="7181852" y="1110226"/>
            <a:ext cx="4410075" cy="4139061"/>
            <a:chOff x="7181850" y="1242973"/>
            <a:chExt cx="4410075" cy="4139061"/>
          </a:xfrm>
        </p:grpSpPr>
        <p:pic>
          <p:nvPicPr>
            <p:cNvPr id="14" name="Picture 13" descr="Line chart&#10;&#10;Description automatically generated">
              <a:extLst>
                <a:ext uri="{FF2B5EF4-FFF2-40B4-BE49-F238E27FC236}">
                  <a16:creationId xmlns:a16="http://schemas.microsoft.com/office/drawing/2014/main" id="{10E29264-DA87-4029-981F-CE9745592CF0}"/>
                </a:ext>
              </a:extLst>
            </p:cNvPr>
            <p:cNvPicPr>
              <a:picLocks noChangeAspect="1"/>
            </p:cNvPicPr>
            <p:nvPr/>
          </p:nvPicPr>
          <p:blipFill>
            <a:blip r:embed="rId7"/>
            <a:stretch>
              <a:fillRect/>
            </a:stretch>
          </p:blipFill>
          <p:spPr>
            <a:xfrm>
              <a:off x="7239000" y="1883096"/>
              <a:ext cx="3676650" cy="3498938"/>
            </a:xfrm>
            <a:prstGeom prst="rect">
              <a:avLst/>
            </a:prstGeom>
          </p:spPr>
        </p:pic>
        <p:sp>
          <p:nvSpPr>
            <p:cNvPr id="18" name="TextBox 17">
              <a:extLst>
                <a:ext uri="{FF2B5EF4-FFF2-40B4-BE49-F238E27FC236}">
                  <a16:creationId xmlns:a16="http://schemas.microsoft.com/office/drawing/2014/main" id="{AFF7E303-571B-4ED0-994D-BDD6368EDA35}"/>
                </a:ext>
              </a:extLst>
            </p:cNvPr>
            <p:cNvSpPr txBox="1"/>
            <p:nvPr/>
          </p:nvSpPr>
          <p:spPr>
            <a:xfrm>
              <a:off x="7181850" y="1242973"/>
              <a:ext cx="4410075" cy="646331"/>
            </a:xfrm>
            <a:prstGeom prst="rect">
              <a:avLst/>
            </a:prstGeom>
            <a:noFill/>
          </p:spPr>
          <p:txBody>
            <a:bodyPr wrap="square" rtlCol="0">
              <a:spAutoFit/>
            </a:bodyPr>
            <a:lstStyle/>
            <a:p>
              <a:pPr algn="ctr"/>
              <a:r>
                <a:rPr lang="en-US" b="1" i="0" u="sng" kern="1200" dirty="0">
                  <a:solidFill>
                    <a:srgbClr val="000000"/>
                  </a:solidFill>
                  <a:effectLst/>
                  <a:latin typeface="Arial" panose="020B0604020202020204" pitchFamily="34" charset="0"/>
                  <a:cs typeface="Arial" panose="020B0604020202020204" pitchFamily="34" charset="0"/>
                </a:rPr>
                <a:t>Actual</a:t>
              </a:r>
              <a:r>
                <a:rPr lang="en-US" i="0" kern="1200" dirty="0">
                  <a:solidFill>
                    <a:srgbClr val="000000"/>
                  </a:solidFill>
                  <a:effectLst/>
                  <a:latin typeface="Arial" panose="020B0604020202020204" pitchFamily="34" charset="0"/>
                  <a:cs typeface="Arial" panose="020B0604020202020204" pitchFamily="34" charset="0"/>
                </a:rPr>
                <a:t> underlying causes for               non-compliant actions and behaviors</a:t>
              </a:r>
            </a:p>
          </p:txBody>
        </p:sp>
      </p:grpSp>
      <p:sp>
        <p:nvSpPr>
          <p:cNvPr id="19" name="TextBox 18">
            <a:extLst>
              <a:ext uri="{FF2B5EF4-FFF2-40B4-BE49-F238E27FC236}">
                <a16:creationId xmlns:a16="http://schemas.microsoft.com/office/drawing/2014/main" id="{4E5A7F80-C440-4F07-B81C-6BBE7DBE0DB9}"/>
              </a:ext>
            </a:extLst>
          </p:cNvPr>
          <p:cNvSpPr txBox="1"/>
          <p:nvPr/>
        </p:nvSpPr>
        <p:spPr>
          <a:xfrm>
            <a:off x="1866900" y="5628796"/>
            <a:ext cx="8348821" cy="738664"/>
          </a:xfrm>
          <a:prstGeom prst="rect">
            <a:avLst/>
          </a:prstGeom>
          <a:noFill/>
        </p:spPr>
        <p:txBody>
          <a:bodyPr wrap="square" rtlCol="0">
            <a:spAutoFit/>
          </a:bodyPr>
          <a:lstStyle/>
          <a:p>
            <a:pPr algn="ctr"/>
            <a:r>
              <a:rPr lang="en-US" b="0" i="0" kern="1200" dirty="0">
                <a:solidFill>
                  <a:srgbClr val="000000"/>
                </a:solidFill>
                <a:effectLst/>
                <a:latin typeface="Arial" panose="020B0604020202020204" pitchFamily="34" charset="0"/>
                <a:cs typeface="Arial" panose="020B0604020202020204" pitchFamily="34" charset="0"/>
              </a:rPr>
              <a:t>Note: Where the </a:t>
            </a:r>
            <a:r>
              <a:rPr lang="en-US" sz="2400" b="1" i="0" u="sng" kern="1200" dirty="0">
                <a:solidFill>
                  <a:srgbClr val="000000"/>
                </a:solidFill>
                <a:effectLst/>
                <a:latin typeface="Arial" panose="020B0604020202020204" pitchFamily="34" charset="0"/>
                <a:cs typeface="Arial" panose="020B0604020202020204" pitchFamily="34" charset="0"/>
              </a:rPr>
              <a:t>SCOPE</a:t>
            </a:r>
            <a:r>
              <a:rPr lang="en-US" b="0" i="0" kern="1200" dirty="0">
                <a:solidFill>
                  <a:srgbClr val="000000"/>
                </a:solidFill>
                <a:effectLst/>
                <a:latin typeface="Arial" panose="020B0604020202020204" pitchFamily="34" charset="0"/>
                <a:cs typeface="Arial" panose="020B0604020202020204" pitchFamily="34" charset="0"/>
              </a:rPr>
              <a:t> of non-compliance is Systemic, solutions will likely reside within the top-half (rather than the bottom-half) of the organization  </a:t>
            </a:r>
          </a:p>
        </p:txBody>
      </p:sp>
      <p:pic>
        <p:nvPicPr>
          <p:cNvPr id="5" name="Video 4">
            <a:hlinkClick r:id="" action="ppaction://media"/>
            <a:extLst>
              <a:ext uri="{FF2B5EF4-FFF2-40B4-BE49-F238E27FC236}">
                <a16:creationId xmlns:a16="http://schemas.microsoft.com/office/drawing/2014/main" id="{291D2C25-F3DF-4444-96DF-FC1C7329D643}"/>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8"/>
          <a:stretch>
            <a:fillRect/>
          </a:stretch>
        </p:blipFill>
        <p:spPr>
          <a:xfrm>
            <a:off x="10200672" y="5324302"/>
            <a:ext cx="1991327" cy="1533698"/>
          </a:xfrm>
          <a:prstGeom prst="rect">
            <a:avLst/>
          </a:prstGeom>
        </p:spPr>
      </p:pic>
    </p:spTree>
    <p:custDataLst>
      <p:tags r:id="rId1"/>
    </p:custDataLst>
    <p:extLst>
      <p:ext uri="{BB962C8B-B14F-4D97-AF65-F5344CB8AC3E}">
        <p14:creationId xmlns:p14="http://schemas.microsoft.com/office/powerpoint/2010/main" val="3921791597"/>
      </p:ext>
    </p:extLst>
  </p:cSld>
  <p:clrMapOvr>
    <a:masterClrMapping/>
  </p:clrMapOvr>
  <mc:AlternateContent xmlns:mc="http://schemas.openxmlformats.org/markup-compatibility/2006" xmlns:p14="http://schemas.microsoft.com/office/powerpoint/2010/main">
    <mc:Choice Requires="p14">
      <p:transition spd="slow" p14:dur="2000" advTm="75693"/>
    </mc:Choice>
    <mc:Fallback xmlns="">
      <p:transition spd="slow" advTm="75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2.7|7.6|12.8|6.9|0.6|10.3|13|10.3|0.5|11.6|11.2|9.1"/>
</p:tagLst>
</file>

<file path=ppt/tags/tag2.xml><?xml version="1.0" encoding="utf-8"?>
<p:tagLst xmlns:a="http://schemas.openxmlformats.org/drawingml/2006/main" xmlns:r="http://schemas.openxmlformats.org/officeDocument/2006/relationships" xmlns:p="http://schemas.openxmlformats.org/presentationml/2006/main">
  <p:tag name="TIMING" val="|10.3|19.4|9.2|17"/>
</p:tagLst>
</file>

<file path=ppt/tags/tag3.xml><?xml version="1.0" encoding="utf-8"?>
<p:tagLst xmlns:a="http://schemas.openxmlformats.org/drawingml/2006/main" xmlns:r="http://schemas.openxmlformats.org/officeDocument/2006/relationships" xmlns:p="http://schemas.openxmlformats.org/presentationml/2006/main">
  <p:tag name="TIMING" val="|1.1|33.7|9.2|5.2"/>
</p:tagLst>
</file>

<file path=ppt/tags/tag4.xml><?xml version="1.0" encoding="utf-8"?>
<p:tagLst xmlns:a="http://schemas.openxmlformats.org/drawingml/2006/main" xmlns:r="http://schemas.openxmlformats.org/officeDocument/2006/relationships" xmlns:p="http://schemas.openxmlformats.org/presentationml/2006/main">
  <p:tag name="TIMING" val="|44.2|1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18040</TotalTime>
  <Words>1226</Words>
  <Application>Microsoft Office PowerPoint</Application>
  <PresentationFormat>Widescreen</PresentationFormat>
  <Paragraphs>105</Paragraphs>
  <Slides>4</Slides>
  <Notes>4</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Cambria Math</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Bridle</dc:creator>
  <cp:lastModifiedBy>Peter Bridle</cp:lastModifiedBy>
  <cp:revision>214</cp:revision>
  <cp:lastPrinted>2021-03-05T16:52:11Z</cp:lastPrinted>
  <dcterms:created xsi:type="dcterms:W3CDTF">2021-03-02T17:03:32Z</dcterms:created>
  <dcterms:modified xsi:type="dcterms:W3CDTF">2021-05-12T15:04:26Z</dcterms:modified>
</cp:coreProperties>
</file>