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46" d="100"/>
          <a:sy n="146" d="100"/>
        </p:scale>
        <p:origin x="59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92457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B2A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B45309"/>
          </a:solidFill>
          <a:ln w="12700">
            <a:solidFill>
              <a:srgbClr val="B45309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502920"/>
            <a:ext cx="8503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kern="0" spc="400" dirty="0">
                <a:solidFill>
                  <a:srgbClr val="8FA3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CYBERSECURITY'S ORIGINAL SIN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320040" y="960120"/>
            <a:ext cx="594360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Part 3: When</a:t>
            </a:r>
            <a:endParaRPr lang="en-US" sz="4000" dirty="0"/>
          </a:p>
          <a:p>
            <a:pPr marL="0" indent="0" algn="l"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Software Kills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320040" y="2788920"/>
            <a:ext cx="5943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i="1" dirty="0">
                <a:solidFill>
                  <a:srgbClr val="C8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Operational Technology and the End of Outsourced Risk</a:t>
            </a:r>
            <a:endParaRPr lang="en-US" sz="150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5120" y="914400"/>
            <a:ext cx="2011680" cy="201168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320040" y="3657600"/>
            <a:ext cx="5029200" cy="777240"/>
          </a:xfrm>
          <a:prstGeom prst="rect">
            <a:avLst/>
          </a:prstGeom>
          <a:solidFill>
            <a:srgbClr val="243558"/>
          </a:solidFill>
          <a:ln w="12700">
            <a:solidFill>
              <a:srgbClr val="2E4270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502920" y="3730752"/>
            <a:ext cx="4663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Randy Marchany</a:t>
            </a:r>
            <a:endParaRPr lang="en-US" sz="1300" dirty="0"/>
          </a:p>
          <a:p>
            <a:pPr marL="0" indent="0" algn="l">
              <a:buNone/>
            </a:pPr>
            <a:r>
              <a:rPr lang="en-US" sz="1300" dirty="0">
                <a:solidFill>
                  <a:srgbClr val="8FA3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Virginia Tech CISO  ·  May 2026</a:t>
            </a:r>
            <a:endParaRPr lang="en-US" sz="1300" dirty="0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46720" y="4434840"/>
            <a:ext cx="502920" cy="50292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6858000" y="4480560"/>
            <a:ext cx="1188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FA3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Virginia Tech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B2A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B45309"/>
          </a:solidFill>
          <a:ln w="12700">
            <a:solidFill>
              <a:srgbClr val="B45309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548640"/>
            <a:ext cx="8412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kern="0" spc="400" dirty="0">
                <a:solidFill>
                  <a:srgbClr val="8FA3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CYBERSECURITY'S ORIGINAL SIN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365760" y="1188720"/>
            <a:ext cx="7772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IT flaws lose data.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365760" y="1783080"/>
            <a:ext cx="77724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D9770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OT flaws can lose lives.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365760" y="2514600"/>
            <a:ext cx="68580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C8D6E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That distinction changes how courts evaluate causation, foreseeability, and acceptable design risk — and it collapses the EULA shield where it has always been most vulnerable.</a:t>
            </a:r>
            <a:endParaRPr lang="en-US" sz="1600" dirty="0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23760" y="2286000"/>
            <a:ext cx="1554480" cy="1554480"/>
          </a:xfrm>
          <a:prstGeom prst="rect">
            <a:avLst/>
          </a:prstGeom>
        </p:spPr>
      </p:pic>
      <p:sp>
        <p:nvSpPr>
          <p:cNvPr id="8" name="Shape 5"/>
          <p:cNvSpPr/>
          <p:nvPr/>
        </p:nvSpPr>
        <p:spPr>
          <a:xfrm>
            <a:off x="365760" y="3520440"/>
            <a:ext cx="5669280" cy="1417320"/>
          </a:xfrm>
          <a:prstGeom prst="roundRect">
            <a:avLst>
              <a:gd name="adj" fmla="val 5161"/>
            </a:avLst>
          </a:prstGeom>
          <a:solidFill>
            <a:srgbClr val="243558"/>
          </a:solidFill>
          <a:ln w="12700">
            <a:solidFill>
              <a:srgbClr val="2E4270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48640" y="3639312"/>
            <a:ext cx="53035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Randy Marchany
</a:t>
            </a:r>
            <a:r>
              <a:rPr lang="en-US" sz="1300" dirty="0">
                <a:solidFill>
                  <a:srgbClr val="C8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Virginia Tech CISO
</a:t>
            </a:r>
            <a:r>
              <a:rPr lang="en-US" sz="1200" dirty="0">
                <a:solidFill>
                  <a:srgbClr val="E575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marchany@vt.edu</a:t>
            </a:r>
            <a:r>
              <a:rPr lang="en-US" sz="1200" dirty="0">
                <a:solidFill>
                  <a:srgbClr val="8FA3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</a:t>
            </a:r>
            <a:r>
              <a:rPr lang="en-US" sz="1200" dirty="0">
                <a:solidFill>
                  <a:srgbClr val="E575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vtrandy.substack.com
</a:t>
            </a:r>
            <a:r>
              <a:rPr lang="en-US" sz="1100" dirty="0">
                <a:solidFill>
                  <a:srgbClr val="8FA3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randymarchany.com/biography</a:t>
            </a:r>
            <a:endParaRPr lang="en-US" sz="1600" dirty="0"/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18120" y="4526280"/>
            <a:ext cx="502920" cy="502920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6583680" y="4572000"/>
            <a:ext cx="1188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FA3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Virginia Tech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6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IT and OT Are Fundamentally Different Systems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320040" y="830145"/>
            <a:ext cx="4114800" cy="3794106"/>
          </a:xfrm>
          <a:prstGeom prst="roundRect">
            <a:avLst>
              <a:gd name="adj" fmla="val 2247"/>
            </a:avLst>
          </a:prstGeom>
          <a:solidFill>
            <a:srgbClr val="EFF8FC"/>
          </a:solidFill>
          <a:ln w="12700">
            <a:solidFill>
              <a:srgbClr val="1C6B8A"/>
            </a:solidFill>
            <a:prstDash val="solid"/>
          </a:ln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4" name="Text 2"/>
          <p:cNvSpPr/>
          <p:nvPr/>
        </p:nvSpPr>
        <p:spPr>
          <a:xfrm>
            <a:off x="457200" y="960120"/>
            <a:ext cx="3840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1C6B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IT: Information Technology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457200" y="1371600"/>
            <a:ext cx="3840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i="1" dirty="0">
                <a:solidFill>
                  <a:srgbClr val="6B7A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is the asset. Data is dynamic</a:t>
            </a:r>
            <a:r>
              <a:rPr lang="en-US" sz="1100" i="1" dirty="0">
                <a:solidFill>
                  <a:srgbClr val="6B7A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457200" y="1737360"/>
            <a:ext cx="3840480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 algn="l">
              <a:buSzPct val="100000"/>
              <a:buChar char="•"/>
            </a:pPr>
            <a:r>
              <a:rPr lang="en-US" sz="110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Stores, retrieves, transmits information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457200" y="2212848"/>
            <a:ext cx="3840480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 algn="l">
              <a:buSzPct val="100000"/>
              <a:buChar char="•"/>
            </a:pPr>
            <a:r>
              <a:rPr lang="en-US" sz="110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Flows across networks constantly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457200" y="2688336"/>
            <a:ext cx="3840480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 algn="l">
              <a:buSzPct val="100000"/>
              <a:buChar char="•"/>
            </a:pPr>
            <a:r>
              <a:rPr lang="en-US" sz="110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Gateways everywhere by design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457200" y="3163824"/>
            <a:ext cx="3840480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 algn="l">
              <a:buSzPct val="100000"/>
              <a:buChar char="•"/>
            </a:pPr>
            <a:r>
              <a:rPr lang="en-US" sz="110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Security = confidentiality, integrity, availability (CIA)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457200" y="3639312"/>
            <a:ext cx="3840480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 algn="l">
              <a:buSzPct val="100000"/>
              <a:buChar char="•"/>
            </a:pPr>
            <a:r>
              <a:rPr lang="en-US" sz="110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Variable, interconnected, unpredictable environment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457200" y="4114800"/>
            <a:ext cx="3840480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 algn="l">
              <a:buSzPct val="100000"/>
              <a:buChar char="•"/>
            </a:pPr>
            <a:r>
              <a:rPr lang="en-US" sz="110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Deployment variability is real — defense valid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4709160" y="841248"/>
            <a:ext cx="4114800" cy="3794106"/>
          </a:xfrm>
          <a:prstGeom prst="roundRect">
            <a:avLst>
              <a:gd name="adj" fmla="val 2247"/>
            </a:avLst>
          </a:prstGeom>
          <a:solidFill>
            <a:srgbClr val="FFF8ED"/>
          </a:solidFill>
          <a:ln w="12700">
            <a:solidFill>
              <a:srgbClr val="B45309"/>
            </a:solidFill>
            <a:prstDash val="solid"/>
          </a:ln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4846320" y="960120"/>
            <a:ext cx="3840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B453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OT: Operational Technology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4846320" y="1371600"/>
            <a:ext cx="3840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i="1" dirty="0">
                <a:solidFill>
                  <a:srgbClr val="6B7A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 is the asset. Process is deterministic</a:t>
            </a:r>
            <a:r>
              <a:rPr lang="en-US" sz="1100" i="1" dirty="0">
                <a:solidFill>
                  <a:srgbClr val="6B7A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4846320" y="1737360"/>
            <a:ext cx="3840480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 algn="l">
              <a:buSzPct val="100000"/>
              <a:buChar char="•"/>
            </a:pPr>
            <a:r>
              <a:rPr lang="en-US" sz="110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Controls one physical process reliably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4846320" y="2212848"/>
            <a:ext cx="3840480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 algn="l">
              <a:buSzPct val="100000"/>
              <a:buChar char="•"/>
            </a:pPr>
            <a:r>
              <a:rPr lang="en-US" sz="110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Executes the same function for 20–30 years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4846320" y="2688336"/>
            <a:ext cx="3840480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 algn="l">
              <a:buSzPct val="100000"/>
              <a:buChar char="•"/>
            </a:pPr>
            <a:r>
              <a:rPr lang="en-US" sz="110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Tightly bounded operational tolerances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4846320" y="3163824"/>
            <a:ext cx="3840480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 algn="l">
              <a:buSzPct val="100000"/>
              <a:buChar char="•"/>
            </a:pPr>
            <a:r>
              <a:rPr lang="en-US" sz="110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Security = Control, Availability, Integrity, Confidentiality (CAIC)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4846320" y="3639312"/>
            <a:ext cx="3840480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 algn="l">
              <a:buSzPct val="100000"/>
              <a:buChar char="•"/>
            </a:pPr>
            <a:r>
              <a:rPr lang="en-US" sz="110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Deterministic by design — unauthorized control = safety emergency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4846320" y="4114800"/>
            <a:ext cx="3840480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 algn="l">
              <a:buSzPct val="100000"/>
              <a:buChar char="•"/>
            </a:pPr>
            <a:r>
              <a:rPr lang="en-US" sz="110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Deployment variability defense substantially weaker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320040" y="4804519"/>
            <a:ext cx="8412480" cy="256032"/>
          </a:xfrm>
          <a:prstGeom prst="roundRect">
            <a:avLst>
              <a:gd name="adj" fmla="val 17857"/>
            </a:avLst>
          </a:prstGeom>
          <a:solidFill>
            <a:srgbClr val="B45309"/>
          </a:solidFill>
          <a:ln w="12700">
            <a:solidFill>
              <a:srgbClr val="B45309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502920" y="4791456"/>
            <a:ext cx="81381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Oldsmar attacker did not find a bug. They logged in and used the system exactly as designed. The failure was a missing lock on the door.</a:t>
            </a:r>
            <a:endParaRPr lang="en-US" sz="10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6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CAIC Security Model: Control Comes First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457200" y="804672"/>
            <a:ext cx="8229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i="1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 legal and policy analysis has applied an IT security framework to OT systems. The OT field already had the right model.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320040" y="1280160"/>
            <a:ext cx="4114800" cy="3438144"/>
          </a:xfrm>
          <a:prstGeom prst="roundRect">
            <a:avLst>
              <a:gd name="adj" fmla="val 2532"/>
            </a:avLst>
          </a:prstGeom>
          <a:solidFill>
            <a:srgbClr val="E8EDF5"/>
          </a:solidFill>
          <a:ln w="12700">
            <a:solidFill>
              <a:srgbClr val="1C6B8A"/>
            </a:solidFill>
            <a:prstDash val="solid"/>
          </a:ln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457200" y="1417320"/>
            <a:ext cx="502920" cy="502920"/>
          </a:xfrm>
          <a:prstGeom prst="roundRect">
            <a:avLst>
              <a:gd name="adj" fmla="val 10909"/>
            </a:avLst>
          </a:prstGeom>
          <a:solidFill>
            <a:srgbClr val="1C6B8A"/>
          </a:solidFill>
          <a:ln w="12700">
            <a:solidFill>
              <a:srgbClr val="1C6B8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1426464"/>
            <a:ext cx="5029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CIA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1069848" y="1463040"/>
            <a:ext cx="3200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1C6B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Security Model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457200" y="2029968"/>
            <a:ext cx="292608" cy="292608"/>
          </a:xfrm>
          <a:prstGeom prst="roundRect">
            <a:avLst>
              <a:gd name="adj" fmla="val 12500"/>
            </a:avLst>
          </a:prstGeom>
          <a:solidFill>
            <a:srgbClr val="1C6B8A"/>
          </a:solidFill>
          <a:ln w="12700">
            <a:solidFill>
              <a:srgbClr val="1C6B8A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57200" y="2048256"/>
            <a:ext cx="29260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850392" y="2039112"/>
            <a:ext cx="3383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Confidentiality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850392" y="2304288"/>
            <a:ext cx="3383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Primary concern — data must not be disclosed to unauthorized parties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457200" y="2743200"/>
            <a:ext cx="292608" cy="292608"/>
          </a:xfrm>
          <a:prstGeom prst="roundRect">
            <a:avLst>
              <a:gd name="adj" fmla="val 12500"/>
            </a:avLst>
          </a:prstGeom>
          <a:solidFill>
            <a:srgbClr val="1C6B8A"/>
          </a:solidFill>
          <a:ln w="12700">
            <a:solidFill>
              <a:srgbClr val="1C6B8A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7200" y="2761488"/>
            <a:ext cx="29260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850392" y="2752344"/>
            <a:ext cx="3383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Integrity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850392" y="3017520"/>
            <a:ext cx="3383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must not be altered without authorization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457200" y="3456432"/>
            <a:ext cx="292608" cy="292608"/>
          </a:xfrm>
          <a:prstGeom prst="roundRect">
            <a:avLst>
              <a:gd name="adj" fmla="val 12500"/>
            </a:avLst>
          </a:prstGeom>
          <a:solidFill>
            <a:srgbClr val="1C6B8A"/>
          </a:solidFill>
          <a:ln w="12700">
            <a:solidFill>
              <a:srgbClr val="1C6B8A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57200" y="3474720"/>
            <a:ext cx="29260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850392" y="3465576"/>
            <a:ext cx="3383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Availability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850392" y="3730752"/>
            <a:ext cx="3383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Systems must be accessible when needed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4709160" y="1280160"/>
            <a:ext cx="3977640" cy="3438144"/>
          </a:xfrm>
          <a:prstGeom prst="roundRect">
            <a:avLst>
              <a:gd name="adj" fmla="val 2532"/>
            </a:avLst>
          </a:prstGeom>
          <a:solidFill>
            <a:srgbClr val="E8EDF5"/>
          </a:solidFill>
          <a:ln w="12700">
            <a:solidFill>
              <a:srgbClr val="B45309"/>
            </a:solidFill>
            <a:prstDash val="solid"/>
          </a:ln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4846320" y="1417320"/>
            <a:ext cx="502920" cy="502920"/>
          </a:xfrm>
          <a:prstGeom prst="roundRect">
            <a:avLst>
              <a:gd name="adj" fmla="val 10909"/>
            </a:avLst>
          </a:prstGeom>
          <a:solidFill>
            <a:srgbClr val="B45309"/>
          </a:solidFill>
          <a:ln w="12700">
            <a:solidFill>
              <a:srgbClr val="B45309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846320" y="1426464"/>
            <a:ext cx="5029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CAIC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5458968" y="1463040"/>
            <a:ext cx="3200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B453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OT Security Model</a:t>
            </a:r>
            <a:endParaRPr lang="en-US" sz="1400" dirty="0"/>
          </a:p>
        </p:txBody>
      </p:sp>
      <p:sp>
        <p:nvSpPr>
          <p:cNvPr id="24" name="Shape 22"/>
          <p:cNvSpPr/>
          <p:nvPr/>
        </p:nvSpPr>
        <p:spPr>
          <a:xfrm>
            <a:off x="4846320" y="2029968"/>
            <a:ext cx="292608" cy="292608"/>
          </a:xfrm>
          <a:prstGeom prst="roundRect">
            <a:avLst>
              <a:gd name="adj" fmla="val 12500"/>
            </a:avLst>
          </a:prstGeom>
          <a:solidFill>
            <a:srgbClr val="B45309"/>
          </a:solidFill>
          <a:ln w="12700">
            <a:solidFill>
              <a:srgbClr val="B45309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846320" y="2048256"/>
            <a:ext cx="29260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5239512" y="2039112"/>
            <a:ext cx="3383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Control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5239512" y="2304288"/>
            <a:ext cx="3383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FIRST — unauthorized actors must never gain control of physical processes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4846320" y="2743200"/>
            <a:ext cx="292608" cy="292608"/>
          </a:xfrm>
          <a:prstGeom prst="roundRect">
            <a:avLst>
              <a:gd name="adj" fmla="val 12500"/>
            </a:avLst>
          </a:prstGeom>
          <a:solidFill>
            <a:srgbClr val="B45309"/>
          </a:solidFill>
          <a:ln w="12700">
            <a:solidFill>
              <a:srgbClr val="B45309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4846320" y="2761488"/>
            <a:ext cx="29260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5239512" y="2752344"/>
            <a:ext cx="3383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Availability</a:t>
            </a:r>
            <a:endParaRPr lang="en-US" sz="1200" dirty="0"/>
          </a:p>
        </p:txBody>
      </p:sp>
      <p:sp>
        <p:nvSpPr>
          <p:cNvPr id="31" name="Text 29"/>
          <p:cNvSpPr/>
          <p:nvPr/>
        </p:nvSpPr>
        <p:spPr>
          <a:xfrm>
            <a:off x="5239512" y="3017520"/>
            <a:ext cx="3383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Physical processes must run continuously and reliably</a:t>
            </a:r>
            <a:endParaRPr lang="en-US" sz="1000" dirty="0"/>
          </a:p>
        </p:txBody>
      </p:sp>
      <p:sp>
        <p:nvSpPr>
          <p:cNvPr id="32" name="Shape 30"/>
          <p:cNvSpPr/>
          <p:nvPr/>
        </p:nvSpPr>
        <p:spPr>
          <a:xfrm>
            <a:off x="4846320" y="3456432"/>
            <a:ext cx="292608" cy="292608"/>
          </a:xfrm>
          <a:prstGeom prst="roundRect">
            <a:avLst>
              <a:gd name="adj" fmla="val 12500"/>
            </a:avLst>
          </a:prstGeom>
          <a:solidFill>
            <a:srgbClr val="B45309"/>
          </a:solidFill>
          <a:ln w="12700">
            <a:solidFill>
              <a:srgbClr val="B45309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4846320" y="3474720"/>
            <a:ext cx="29260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5239512" y="3465576"/>
            <a:ext cx="3383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Integrity</a:t>
            </a:r>
            <a:endParaRPr lang="en-US" sz="1200" dirty="0"/>
          </a:p>
        </p:txBody>
      </p:sp>
      <p:sp>
        <p:nvSpPr>
          <p:cNvPr id="35" name="Text 33"/>
          <p:cNvSpPr/>
          <p:nvPr/>
        </p:nvSpPr>
        <p:spPr>
          <a:xfrm>
            <a:off x="5239512" y="3730752"/>
            <a:ext cx="3383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 commands must be authentic and unmodified</a:t>
            </a:r>
            <a:endParaRPr lang="en-US" sz="1000" dirty="0"/>
          </a:p>
        </p:txBody>
      </p:sp>
      <p:sp>
        <p:nvSpPr>
          <p:cNvPr id="36" name="Shape 34"/>
          <p:cNvSpPr/>
          <p:nvPr/>
        </p:nvSpPr>
        <p:spPr>
          <a:xfrm>
            <a:off x="4846320" y="4169664"/>
            <a:ext cx="292608" cy="292608"/>
          </a:xfrm>
          <a:prstGeom prst="roundRect">
            <a:avLst>
              <a:gd name="adj" fmla="val 12500"/>
            </a:avLst>
          </a:prstGeom>
          <a:solidFill>
            <a:srgbClr val="B45309"/>
          </a:solidFill>
          <a:ln w="12700">
            <a:solidFill>
              <a:srgbClr val="B45309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4846320" y="4187952"/>
            <a:ext cx="29260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</a:t>
            </a:r>
            <a:endParaRPr lang="en-US" sz="1000" dirty="0"/>
          </a:p>
        </p:txBody>
      </p:sp>
      <p:sp>
        <p:nvSpPr>
          <p:cNvPr id="38" name="Text 36"/>
          <p:cNvSpPr/>
          <p:nvPr/>
        </p:nvSpPr>
        <p:spPr>
          <a:xfrm>
            <a:off x="5239512" y="4178808"/>
            <a:ext cx="3383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Confidentiality</a:t>
            </a:r>
            <a:endParaRPr lang="en-US" sz="1200" dirty="0"/>
          </a:p>
        </p:txBody>
      </p:sp>
      <p:sp>
        <p:nvSpPr>
          <p:cNvPr id="39" name="Text 37"/>
          <p:cNvSpPr/>
          <p:nvPr/>
        </p:nvSpPr>
        <p:spPr>
          <a:xfrm>
            <a:off x="5239512" y="4361688"/>
            <a:ext cx="3383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LAST — data confidentiality is secondary to physical safety</a:t>
            </a:r>
            <a:endParaRPr lang="en-US" sz="1000" dirty="0"/>
          </a:p>
        </p:txBody>
      </p:sp>
      <p:sp>
        <p:nvSpPr>
          <p:cNvPr id="40" name="Shape 38"/>
          <p:cNvSpPr/>
          <p:nvPr/>
        </p:nvSpPr>
        <p:spPr>
          <a:xfrm>
            <a:off x="365760" y="4773168"/>
            <a:ext cx="8412480" cy="310896"/>
          </a:xfrm>
          <a:prstGeom prst="roundRect">
            <a:avLst>
              <a:gd name="adj" fmla="val 17857"/>
            </a:avLst>
          </a:prstGeom>
          <a:solidFill>
            <a:srgbClr val="B45309"/>
          </a:solidFill>
          <a:ln w="12700">
            <a:solidFill>
              <a:srgbClr val="B45309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502920" y="4791456"/>
            <a:ext cx="81381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unauthorized actor gaining control of a sodium hydroxide dosing system doesn't have information they shouldn't. They have the ability to poison a water supply.</a:t>
            </a:r>
            <a:endParaRPr lang="en-US" sz="10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6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01168"/>
            <a:ext cx="82296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OT Attack Record: SANS Mistakes in the Real World</a:t>
            </a:r>
            <a:endParaRPr lang="en-US" sz="24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749808"/>
          <a:ext cx="8412480" cy="4059936"/>
        </p:xfrm>
        <a:graphic>
          <a:graphicData uri="http://schemas.openxmlformats.org/drawingml/2006/table">
            <a:tbl>
              <a:tblPr/>
              <a:tblGrid>
                <a:gridCol w="16459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2976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7665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</a:rPr>
                        <a:t>Attack</a:t>
                      </a:r>
                      <a:endParaRPr lang="en-US" sz="1200" dirty="0"/>
                    </a:p>
                  </a:txBody>
                  <a:tcPr>
                    <a:lnL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530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</a:rPr>
                        <a:t>Year</a:t>
                      </a:r>
                      <a:endParaRPr lang="en-US" sz="1200" dirty="0"/>
                    </a:p>
                  </a:txBody>
                  <a:tcPr>
                    <a:lnL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530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</a:rPr>
                        <a:t>SANS Mistakes</a:t>
                      </a:r>
                      <a:endParaRPr lang="en-US" sz="1200" dirty="0"/>
                    </a:p>
                  </a:txBody>
                  <a:tcPr>
                    <a:lnL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530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</a:rPr>
                        <a:t>Physical Consequence</a:t>
                      </a:r>
                      <a:endParaRPr lang="en-US" sz="1200" dirty="0"/>
                    </a:p>
                  </a:txBody>
                  <a:tcPr>
                    <a:lnL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530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665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1A1A2E"/>
                          </a:solidFill>
                        </a:rPr>
                        <a:t>Stuxnet</a:t>
                      </a:r>
                      <a:endParaRPr lang="en-US" sz="1100" dirty="0"/>
                    </a:p>
                  </a:txBody>
                  <a:tcPr>
                    <a:lnL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D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6B7A99"/>
                          </a:solidFill>
                        </a:rPr>
                        <a:t>2010</a:t>
                      </a:r>
                      <a:endParaRPr lang="en-US" sz="1100" dirty="0"/>
                    </a:p>
                  </a:txBody>
                  <a:tcPr>
                    <a:lnL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D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B45309"/>
                          </a:solidFill>
                        </a:rPr>
                        <a:t>Mistakes 4, 5, 7</a:t>
                      </a:r>
                      <a:endParaRPr lang="en-US" sz="1100" dirty="0"/>
                    </a:p>
                  </a:txBody>
                  <a:tcPr>
                    <a:lnL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D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dirty="0">
                          <a:solidFill>
                            <a:srgbClr val="374060"/>
                          </a:solidFill>
                        </a:rPr>
                        <a:t>~900 centrifuges destroyed. ~20% of Iran's uranium enrichment capacity eliminated.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D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665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1A1A2E"/>
                          </a:solidFill>
                        </a:rPr>
                        <a:t>Ukraine Grid</a:t>
                      </a:r>
                      <a:endParaRPr lang="en-US" sz="1100" dirty="0"/>
                    </a:p>
                  </a:txBody>
                  <a:tcPr>
                    <a:lnL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D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6B7A99"/>
                          </a:solidFill>
                        </a:rPr>
                        <a:t>2015–16</a:t>
                      </a:r>
                      <a:endParaRPr lang="en-US" sz="1100" dirty="0"/>
                    </a:p>
                  </a:txBody>
                  <a:tcPr>
                    <a:lnL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D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B45309"/>
                          </a:solidFill>
                        </a:rPr>
                        <a:t>Mistakes 2, 3, 6</a:t>
                      </a:r>
                      <a:endParaRPr lang="en-US" sz="1100" dirty="0"/>
                    </a:p>
                  </a:txBody>
                  <a:tcPr>
                    <a:lnL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D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dirty="0">
                          <a:solidFill>
                            <a:srgbClr val="374060"/>
                          </a:solidFill>
                        </a:rPr>
                        <a:t>230,000 customers lost power in winter. Substation equipment targeted for permanent physical damage.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D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665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1A1A2E"/>
                          </a:solidFill>
                        </a:rPr>
                        <a:t>TRITON/TRISIS</a:t>
                      </a:r>
                      <a:endParaRPr lang="en-US" sz="1100" dirty="0"/>
                    </a:p>
                  </a:txBody>
                  <a:tcPr>
                    <a:lnL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D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6B7A99"/>
                          </a:solidFill>
                        </a:rPr>
                        <a:t>2017</a:t>
                      </a:r>
                      <a:endParaRPr lang="en-US" sz="1100" dirty="0"/>
                    </a:p>
                  </a:txBody>
                  <a:tcPr>
                    <a:lnL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D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B45309"/>
                          </a:solidFill>
                        </a:rPr>
                        <a:t>Mistakes 4, 5, 8</a:t>
                      </a:r>
                      <a:endParaRPr lang="en-US" sz="1100" dirty="0"/>
                    </a:p>
                  </a:txBody>
                  <a:tcPr>
                    <a:lnL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D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dirty="0">
                          <a:solidFill>
                            <a:srgbClr val="374060"/>
                          </a:solidFill>
                        </a:rPr>
                        <a:t>Safety Instrumented System compromised. Intended consequence: undetected explosion. Discovered only because of malware bug.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D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7665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1A1A2E"/>
                          </a:solidFill>
                        </a:rPr>
                        <a:t>Colonial Pipeline</a:t>
                      </a:r>
                      <a:endParaRPr lang="en-US" sz="1100" dirty="0"/>
                    </a:p>
                  </a:txBody>
                  <a:tcPr>
                    <a:lnL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D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6B7A99"/>
                          </a:solidFill>
                        </a:rPr>
                        <a:t>2021</a:t>
                      </a:r>
                      <a:endParaRPr lang="en-US" sz="1100" dirty="0"/>
                    </a:p>
                  </a:txBody>
                  <a:tcPr>
                    <a:lnL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D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B45309"/>
                          </a:solidFill>
                        </a:rPr>
                        <a:t>Mistakes 1, 3, 6</a:t>
                      </a:r>
                      <a:endParaRPr lang="en-US" sz="1100" dirty="0"/>
                    </a:p>
                  </a:txBody>
                  <a:tcPr>
                    <a:lnL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D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dirty="0">
                          <a:solidFill>
                            <a:srgbClr val="374060"/>
                          </a:solidFill>
                        </a:rPr>
                        <a:t>45% of US East Coast fuel supply shut down. Federal state of emergency declared. First binding TSA pipeline directives issued.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D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7665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1A1A2E"/>
                          </a:solidFill>
                        </a:rPr>
                        <a:t>Oldsmar Water</a:t>
                      </a:r>
                      <a:endParaRPr lang="en-US" sz="1100" dirty="0"/>
                    </a:p>
                  </a:txBody>
                  <a:tcPr>
                    <a:lnL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D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6B7A99"/>
                          </a:solidFill>
                        </a:rPr>
                        <a:t>2021</a:t>
                      </a:r>
                      <a:endParaRPr lang="en-US" sz="1100" dirty="0"/>
                    </a:p>
                  </a:txBody>
                  <a:tcPr>
                    <a:lnL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D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B45309"/>
                          </a:solidFill>
                        </a:rPr>
                        <a:t>Mistakes 1, 2, 3, 4</a:t>
                      </a:r>
                      <a:endParaRPr lang="en-US" sz="1100" dirty="0"/>
                    </a:p>
                  </a:txBody>
                  <a:tcPr>
                    <a:lnL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D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dirty="0">
                          <a:solidFill>
                            <a:srgbClr val="374060"/>
                          </a:solidFill>
                        </a:rPr>
                        <a:t>Sodium hydroxide raised 111× normal. Stopped only by alert operator watching screen in real time.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D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Text 1"/>
          <p:cNvSpPr/>
          <p:nvPr/>
        </p:nvSpPr>
        <p:spPr>
          <a:xfrm>
            <a:off x="365760" y="4828032"/>
            <a:ext cx="8412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i="1" dirty="0">
                <a:solidFill>
                  <a:srgbClr val="B453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condition enabling every attack appeared on the SANS Top 10 from 2001. No EULA clause covers the deliberate engineering of an explosion.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6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Three Legal Arguments — One Strongest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365760" y="932688"/>
            <a:ext cx="8412480" cy="1188720"/>
          </a:xfrm>
          <a:prstGeom prst="roundRect">
            <a:avLst>
              <a:gd name="adj" fmla="val 6154"/>
            </a:avLst>
          </a:prstGeom>
          <a:solidFill>
            <a:srgbClr val="E8EDF5"/>
          </a:solidFill>
          <a:ln w="12700">
            <a:solidFill>
              <a:srgbClr val="C8D4E8"/>
            </a:solidFill>
            <a:prstDash val="solid"/>
          </a:ln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4" name="Shape 2"/>
          <p:cNvSpPr/>
          <p:nvPr/>
        </p:nvSpPr>
        <p:spPr>
          <a:xfrm>
            <a:off x="502920" y="1042416"/>
            <a:ext cx="347472" cy="347472"/>
          </a:xfrm>
          <a:prstGeom prst="roundRect">
            <a:avLst>
              <a:gd name="adj" fmla="val 13158"/>
            </a:avLst>
          </a:prstGeom>
          <a:solidFill>
            <a:srgbClr val="C8D4E8"/>
          </a:solidFill>
          <a:ln w="12700">
            <a:solidFill>
              <a:srgbClr val="C8D4E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1051560"/>
            <a:ext cx="34747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6B7A9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987552" y="1024128"/>
            <a:ext cx="4114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6B7A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Software Caused Physical Harm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987552" y="1371600"/>
            <a:ext cx="4114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i="1" dirty="0">
                <a:solidFill>
                  <a:srgbClr val="6B7A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Economic loss rule doesn't apply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5230368" y="1005840"/>
            <a:ext cx="338328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Insecure OT software leads to physical harm, so normal liability bars don't apply. Vendors can be sued. Correct — but treats software as a distant cause. Still leaves many vendor escape routes open.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365760" y="2231136"/>
            <a:ext cx="8412480" cy="1188720"/>
          </a:xfrm>
          <a:prstGeom prst="roundRect">
            <a:avLst>
              <a:gd name="adj" fmla="val 6154"/>
            </a:avLst>
          </a:prstGeom>
          <a:solidFill>
            <a:srgbClr val="E8EDF5"/>
          </a:solidFill>
          <a:ln w="12700">
            <a:solidFill>
              <a:srgbClr val="C8D4E8"/>
            </a:solidFill>
            <a:prstDash val="solid"/>
          </a:ln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502920" y="2340864"/>
            <a:ext cx="347472" cy="347472"/>
          </a:xfrm>
          <a:prstGeom prst="roundRect">
            <a:avLst>
              <a:gd name="adj" fmla="val 13158"/>
            </a:avLst>
          </a:prstGeom>
          <a:solidFill>
            <a:srgbClr val="C8D4E8"/>
          </a:solidFill>
          <a:ln w="12700">
            <a:solidFill>
              <a:srgbClr val="C8D4E8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02920" y="2350008"/>
            <a:ext cx="34747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6B7A9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987552" y="2322576"/>
            <a:ext cx="4114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6B7A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OT Systems Are Safety Systems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987552" y="2670048"/>
            <a:ext cx="4114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i="1" dirty="0">
                <a:solidFill>
                  <a:srgbClr val="6B7A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Safety liability rules apply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5230368" y="2304288"/>
            <a:ext cx="338328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OT should be treated like other safety-critical equipment. Defects in safety systems cause harm. Also correct — but frames software as adjacent to the physical system, not constitutive of it.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365760" y="3529584"/>
            <a:ext cx="8412480" cy="1188720"/>
          </a:xfrm>
          <a:prstGeom prst="roundRect">
            <a:avLst>
              <a:gd name="adj" fmla="val 6154"/>
            </a:avLst>
          </a:prstGeom>
          <a:solidFill>
            <a:srgbClr val="FFF8ED"/>
          </a:solidFill>
          <a:ln w="12700">
            <a:solidFill>
              <a:srgbClr val="B45309"/>
            </a:solidFill>
            <a:prstDash val="solid"/>
          </a:ln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502920" y="3639312"/>
            <a:ext cx="347472" cy="347472"/>
          </a:xfrm>
          <a:prstGeom prst="roundRect">
            <a:avLst>
              <a:gd name="adj" fmla="val 13158"/>
            </a:avLst>
          </a:prstGeom>
          <a:solidFill>
            <a:srgbClr val="B45309"/>
          </a:solidFill>
          <a:ln w="12700">
            <a:solidFill>
              <a:srgbClr val="B45309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02920" y="3648456"/>
            <a:ext cx="34747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987552" y="3621024"/>
            <a:ext cx="4114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B453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Software IS the Control Mechanism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987552" y="3968496"/>
            <a:ext cx="4114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i="1" dirty="0">
                <a:solidFill>
                  <a:srgbClr val="6B7A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series adopts this argument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230368" y="3602736"/>
            <a:ext cx="338328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software interface constitutes the operational mechanism through which physical control is exercised. The access gap is the defect. Causal chain: defective interface → unauthorized access → altered process → physical harm. Fewest vendor escape routes.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365760" y="4764024"/>
            <a:ext cx="8412480" cy="379476"/>
          </a:xfrm>
          <a:prstGeom prst="roundRect">
            <a:avLst>
              <a:gd name="adj" fmla="val 17857"/>
            </a:avLst>
          </a:prstGeom>
          <a:solidFill>
            <a:srgbClr val="B45309"/>
          </a:solidFill>
          <a:ln w="12700">
            <a:solidFill>
              <a:srgbClr val="B45309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502920" y="4846320"/>
            <a:ext cx="81381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Strict liability is the stronger theory: was the product defective? Did the defect cause harm? Vendors helped write the negligence frameworks; they are on harder ground when carelessness isn't the question.</a:t>
            </a:r>
            <a:endParaRPr lang="en-US" sz="10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6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82296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Whittaker Class 3: Vulnerable Design in OT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457200" y="777240"/>
            <a:ext cx="8229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i="1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Class 3 defects are architectural decisions made before the product ships — not configuration gaps operators find at installation.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365760" y="1234440"/>
            <a:ext cx="8412480" cy="777240"/>
          </a:xfrm>
          <a:prstGeom prst="roundRect">
            <a:avLst>
              <a:gd name="adj" fmla="val 8235"/>
            </a:avLst>
          </a:prstGeom>
          <a:solidFill>
            <a:srgbClr val="E8EDF5"/>
          </a:solidFill>
          <a:ln w="12700">
            <a:solidFill>
              <a:srgbClr val="C8D4E8"/>
            </a:solidFill>
            <a:prstDash val="solid"/>
          </a:ln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365760" y="1234440"/>
            <a:ext cx="1097280" cy="777240"/>
          </a:xfrm>
          <a:prstGeom prst="roundRect">
            <a:avLst>
              <a:gd name="adj" fmla="val 8235"/>
            </a:avLst>
          </a:prstGeom>
          <a:solidFill>
            <a:srgbClr val="B45309"/>
          </a:solidFill>
          <a:ln w="12700">
            <a:solidFill>
              <a:srgbClr val="B45309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84048" y="1399032"/>
            <a:ext cx="10515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Mistake 1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1600200" y="1289304"/>
            <a:ext cx="2834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Unique credentials per operator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1600200" y="1636776"/>
            <a:ext cx="7040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Authentication architecture is a product design decision. Shared credentials mean one compromised password grants access to every physically consequential interface.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365760" y="2130552"/>
            <a:ext cx="8412480" cy="777240"/>
          </a:xfrm>
          <a:prstGeom prst="roundRect">
            <a:avLst>
              <a:gd name="adj" fmla="val 8235"/>
            </a:avLst>
          </a:prstGeom>
          <a:solidFill>
            <a:srgbClr val="E8EDF5"/>
          </a:solidFill>
          <a:ln w="12700">
            <a:solidFill>
              <a:srgbClr val="C8D4E8"/>
            </a:solidFill>
            <a:prstDash val="solid"/>
          </a:ln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365760" y="2130552"/>
            <a:ext cx="1097280" cy="777240"/>
          </a:xfrm>
          <a:prstGeom prst="roundRect">
            <a:avLst>
              <a:gd name="adj" fmla="val 8235"/>
            </a:avLst>
          </a:prstGeom>
          <a:solidFill>
            <a:srgbClr val="B45309"/>
          </a:solidFill>
          <a:ln w="12700">
            <a:solidFill>
              <a:srgbClr val="B45309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84048" y="2295144"/>
            <a:ext cx="10515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Mistake 3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1600200" y="2185416"/>
            <a:ext cx="2834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 whitelisting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1600200" y="2532888"/>
            <a:ext cx="7040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Shipping without execution controls means no enforcement boundary against unauthorized software over the system's 20–30 year operational life.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365760" y="3026664"/>
            <a:ext cx="8412480" cy="777240"/>
          </a:xfrm>
          <a:prstGeom prst="roundRect">
            <a:avLst>
              <a:gd name="adj" fmla="val 8235"/>
            </a:avLst>
          </a:prstGeom>
          <a:solidFill>
            <a:srgbClr val="E8EDF5"/>
          </a:solidFill>
          <a:ln w="12700">
            <a:solidFill>
              <a:srgbClr val="C8D4E8"/>
            </a:solidFill>
            <a:prstDash val="solid"/>
          </a:ln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365760" y="3026664"/>
            <a:ext cx="1097280" cy="777240"/>
          </a:xfrm>
          <a:prstGeom prst="roundRect">
            <a:avLst>
              <a:gd name="adj" fmla="val 8235"/>
            </a:avLst>
          </a:prstGeom>
          <a:solidFill>
            <a:srgbClr val="B45309"/>
          </a:solidFill>
          <a:ln w="12700">
            <a:solidFill>
              <a:srgbClr val="B45309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84048" y="3191256"/>
            <a:ext cx="10515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Mistake 5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1600200" y="3081528"/>
            <a:ext cx="2834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Role-based access to process parameters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1600200" y="3429000"/>
            <a:ext cx="7040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vendor's default privilege model determines whether meaningful access restriction is even possible. Full-access defaults are design decisions.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365760" y="3922776"/>
            <a:ext cx="8412480" cy="777240"/>
          </a:xfrm>
          <a:prstGeom prst="roundRect">
            <a:avLst>
              <a:gd name="adj" fmla="val 8235"/>
            </a:avLst>
          </a:prstGeom>
          <a:solidFill>
            <a:srgbClr val="E8EDF5"/>
          </a:solidFill>
          <a:ln w="12700">
            <a:solidFill>
              <a:srgbClr val="C8D4E8"/>
            </a:solidFill>
            <a:prstDash val="solid"/>
          </a:ln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365760" y="3922776"/>
            <a:ext cx="1097280" cy="777240"/>
          </a:xfrm>
          <a:prstGeom prst="roundRect">
            <a:avLst>
              <a:gd name="adj" fmla="val 8235"/>
            </a:avLst>
          </a:prstGeom>
          <a:solidFill>
            <a:srgbClr val="B45309"/>
          </a:solidFill>
          <a:ln w="12700">
            <a:solidFill>
              <a:srgbClr val="B45309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384048" y="4087368"/>
            <a:ext cx="10515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Mistake 4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1600200" y="3977640"/>
            <a:ext cx="2834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Host-level audit logging with attribution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1600200" y="4325112"/>
            <a:ext cx="7040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Without host-level logging of process control commands, unauthorized physical control actions leave no vendor-side record — ever.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365760" y="4828032"/>
            <a:ext cx="8412480" cy="256032"/>
          </a:xfrm>
          <a:prstGeom prst="roundRect">
            <a:avLst>
              <a:gd name="adj" fmla="val 17857"/>
            </a:avLst>
          </a:prstGeom>
          <a:solidFill>
            <a:srgbClr val="B45309"/>
          </a:solidFill>
          <a:ln w="12700">
            <a:solidFill>
              <a:srgbClr val="B45309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502920" y="4846320"/>
            <a:ext cx="81381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These defects were documented as dangerous in 2001. A vendor who sold an OT system after that date shipped it with constructive knowledge.</a:t>
            </a:r>
            <a:endParaRPr lang="en-US" sz="10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6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82296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AI Changes the OT Threat Landscape: Monterrey 2026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365760" y="822960"/>
            <a:ext cx="4114800" cy="3931920"/>
          </a:xfrm>
          <a:prstGeom prst="roundRect">
            <a:avLst>
              <a:gd name="adj" fmla="val 2326"/>
            </a:avLst>
          </a:prstGeom>
          <a:solidFill>
            <a:srgbClr val="FFF8ED"/>
          </a:solidFill>
          <a:ln w="12700">
            <a:solidFill>
              <a:srgbClr val="B45309"/>
            </a:solidFill>
            <a:prstDash val="solid"/>
          </a:ln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4" name="Text 2"/>
          <p:cNvSpPr/>
          <p:nvPr/>
        </p:nvSpPr>
        <p:spPr>
          <a:xfrm>
            <a:off x="530352" y="932688"/>
            <a:ext cx="3794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B453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Dragos SADM Investigation — January 2026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530352" y="1389888"/>
            <a:ext cx="37947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 algn="l">
              <a:buSzPct val="100000"/>
              <a:buChar char="•"/>
            </a:pPr>
            <a:r>
              <a:rPr lang="en-US" sz="110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Attacker had no prior OT or ICS knowledge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530352" y="1828800"/>
            <a:ext cx="37947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 algn="l">
              <a:buSzPct val="100000"/>
              <a:buChar char="•"/>
            </a:pPr>
            <a:r>
              <a:rPr lang="en-US" sz="110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Used commercially available AI to identify SCADA interface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530352" y="2267712"/>
            <a:ext cx="37947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 algn="l">
              <a:buSzPct val="100000"/>
              <a:buChar char="•"/>
            </a:pPr>
            <a:r>
              <a:rPr lang="en-US" sz="110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assessed IT-to-OT pathway and studied vendor documentation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530352" y="2706624"/>
            <a:ext cx="37947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 algn="l">
              <a:buSzPct val="100000"/>
              <a:buChar char="•"/>
            </a:pPr>
            <a:r>
              <a:rPr lang="en-US" sz="110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Generated credential lists; executed automated password-spraying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30352" y="3145536"/>
            <a:ext cx="37947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 algn="l">
              <a:buSzPct val="100000"/>
              <a:buChar char="•"/>
            </a:pPr>
            <a:r>
              <a:rPr lang="en-US" sz="110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Built 17,000-line attack framework — without OT-specific direction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530352" y="3584448"/>
            <a:ext cx="37947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 algn="l">
              <a:buSzPct val="100000"/>
              <a:buChar char="•"/>
            </a:pPr>
            <a:r>
              <a:rPr lang="en-US" sz="110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Dragos analyzed 350+ recovered artifacts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530352" y="4023360"/>
            <a:ext cx="37947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 algn="l">
              <a:buSzPct val="100000"/>
              <a:buChar char="•"/>
            </a:pPr>
            <a:r>
              <a:rPr lang="en-US" sz="110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Exploited: Mistakes 1, 2, and 4 from the 2001 SANS list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4663440" y="822960"/>
            <a:ext cx="4114800" cy="3931920"/>
          </a:xfrm>
          <a:prstGeom prst="roundRect">
            <a:avLst>
              <a:gd name="adj" fmla="val 2326"/>
            </a:avLst>
          </a:prstGeom>
          <a:solidFill>
            <a:srgbClr val="E8EDF5"/>
          </a:solidFill>
          <a:ln w="12700">
            <a:solidFill>
              <a:srgbClr val="C8D4E8"/>
            </a:solidFill>
            <a:prstDash val="solid"/>
          </a:ln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4828032" y="932688"/>
            <a:ext cx="3794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This Means Legally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4828032" y="1389888"/>
            <a:ext cx="3794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B453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Expertise barrier eliminated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4828032" y="1682496"/>
            <a:ext cx="3794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Dragos: 'AI can make OT more visible to adversaries already operating inside IT environments.' No specialized OT knowledge required.</a:t>
            </a:r>
            <a:endParaRPr lang="en-US" sz="1050" dirty="0"/>
          </a:p>
        </p:txBody>
      </p:sp>
      <p:sp>
        <p:nvSpPr>
          <p:cNvPr id="16" name="Text 14"/>
          <p:cNvSpPr/>
          <p:nvPr/>
        </p:nvSpPr>
        <p:spPr>
          <a:xfrm>
            <a:off x="4828032" y="2212848"/>
            <a:ext cx="3794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B453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Foreseeability is documented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4828032" y="2505456"/>
            <a:ext cx="3794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threat is not hypothetical. A published Dragos report documents the operational reality before the legal standard has caught up.</a:t>
            </a:r>
            <a:endParaRPr lang="en-US" sz="1050" dirty="0"/>
          </a:p>
        </p:txBody>
      </p:sp>
      <p:sp>
        <p:nvSpPr>
          <p:cNvPr id="18" name="Text 16"/>
          <p:cNvSpPr/>
          <p:nvPr/>
        </p:nvSpPr>
        <p:spPr>
          <a:xfrm>
            <a:off x="4828032" y="3035808"/>
            <a:ext cx="3794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B453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Design defects identified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4828032" y="3328416"/>
            <a:ext cx="3794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Conditions that enabled targeting — weak auth, IT-OT permeability, absent logging — are Mistakes 1, 2, and 4. Documented dangerous since 2001.</a:t>
            </a:r>
            <a:endParaRPr lang="en-US" sz="1050" dirty="0"/>
          </a:p>
        </p:txBody>
      </p:sp>
      <p:sp>
        <p:nvSpPr>
          <p:cNvPr id="20" name="Text 18"/>
          <p:cNvSpPr/>
          <p:nvPr/>
        </p:nvSpPr>
        <p:spPr>
          <a:xfrm>
            <a:off x="4828032" y="3858768"/>
            <a:ext cx="3794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B453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SANS Five Controls cited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4828032" y="4151376"/>
            <a:ext cx="3794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Dragos explicitly cites SANS Five Critical Controls for ICS (Lee &amp; Conway, 2022) as the standard the attack shows is required.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365760" y="4828032"/>
            <a:ext cx="8412480" cy="256032"/>
          </a:xfrm>
          <a:prstGeom prst="roundRect">
            <a:avLst>
              <a:gd name="adj" fmla="val 17857"/>
            </a:avLst>
          </a:prstGeom>
          <a:solidFill>
            <a:srgbClr val="B45309"/>
          </a:solidFill>
          <a:ln w="12700">
            <a:solidFill>
              <a:srgbClr val="B45309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502920" y="4846320"/>
            <a:ext cx="81381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Offensive AI capability outran defensive vendor accountability. The asymmetry is precisely what this series' accountability argument predicts.</a:t>
            </a:r>
            <a:endParaRPr lang="en-US" sz="10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4F6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82296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Shared Responsibility: What Vendors Owe vs. Operators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57200" y="77724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i="1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liability argument is not that vendors are solely responsible. It is that vendor accountability should not be zero.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320040" y="1207008"/>
            <a:ext cx="4114800" cy="3401568"/>
          </a:xfrm>
          <a:prstGeom prst="roundRect">
            <a:avLst>
              <a:gd name="adj" fmla="val 2688"/>
            </a:avLst>
          </a:prstGeom>
          <a:solidFill>
            <a:srgbClr val="FFF8ED"/>
          </a:solidFill>
          <a:ln w="12700">
            <a:solidFill>
              <a:srgbClr val="B45309"/>
            </a:solidFill>
            <a:prstDash val="solid"/>
          </a:ln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457200" y="1335024"/>
            <a:ext cx="3840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B453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Vendor Responsibility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457200" y="1773936"/>
            <a:ext cx="384048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 algn="l">
              <a:buSzPct val="100000"/>
              <a:buChar char="•"/>
            </a:pPr>
            <a:r>
              <a:rPr lang="en-US" sz="110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Authentication architecture and design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457200" y="2231136"/>
            <a:ext cx="384048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 algn="l">
              <a:buSzPct val="100000"/>
              <a:buChar char="•"/>
            </a:pPr>
            <a:r>
              <a:rPr lang="en-US" sz="110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Privilege model and defaults at shipping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457200" y="2688336"/>
            <a:ext cx="384048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 algn="l">
              <a:buSzPct val="100000"/>
              <a:buChar char="•"/>
            </a:pPr>
            <a:r>
              <a:rPr lang="en-US" sz="110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Audit capability built into the product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457200" y="3145536"/>
            <a:ext cx="384048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 algn="l">
              <a:buSzPct val="100000"/>
              <a:buChar char="•"/>
            </a:pPr>
            <a:r>
              <a:rPr lang="en-US" sz="110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Fail-safe behavior design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457200" y="3602736"/>
            <a:ext cx="384048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 algn="l">
              <a:buSzPct val="100000"/>
              <a:buChar char="•"/>
            </a:pPr>
            <a:r>
              <a:rPr lang="en-US" sz="110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Secure defaults for all interfaces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457200" y="4059936"/>
            <a:ext cx="384048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 algn="l">
              <a:buSzPct val="100000"/>
              <a:buChar char="•"/>
            </a:pPr>
            <a:r>
              <a:rPr lang="en-US" sz="110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Cannot be corrected by operator after the fact — an operator cannot add role-based auth to a system not designed for it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4709160" y="1207008"/>
            <a:ext cx="4114800" cy="3401568"/>
          </a:xfrm>
          <a:prstGeom prst="roundRect">
            <a:avLst>
              <a:gd name="adj" fmla="val 2688"/>
            </a:avLst>
          </a:prstGeom>
          <a:solidFill>
            <a:srgbClr val="EFF8FC"/>
          </a:solidFill>
          <a:ln w="12700">
            <a:solidFill>
              <a:srgbClr val="1C6B8A"/>
            </a:solidFill>
            <a:prstDash val="solid"/>
          </a:ln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4846320" y="1335024"/>
            <a:ext cx="3840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1C6B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Operator Responsibility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4846320" y="1773936"/>
            <a:ext cx="384048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 algn="l">
              <a:buSzPct val="100000"/>
              <a:buChar char="•"/>
            </a:pPr>
            <a:r>
              <a:rPr lang="en-US" sz="110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Credential management (changing defaults)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4846320" y="2231136"/>
            <a:ext cx="384048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 algn="l">
              <a:buSzPct val="100000"/>
              <a:buChar char="•"/>
            </a:pPr>
            <a:r>
              <a:rPr lang="en-US" sz="110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Network segmentation and monitoring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4846320" y="2688336"/>
            <a:ext cx="384048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 algn="l">
              <a:buSzPct val="100000"/>
              <a:buChar char="•"/>
            </a:pPr>
            <a:r>
              <a:rPr lang="en-US" sz="110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Decommissioning unused remote access tools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4846320" y="3145536"/>
            <a:ext cx="384048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 algn="l">
              <a:buSzPct val="100000"/>
              <a:buChar char="•"/>
            </a:pPr>
            <a:r>
              <a:rPr lang="en-US" sz="110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Patch application where available and feasible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4846320" y="3602736"/>
            <a:ext cx="384048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 algn="l">
              <a:buSzPct val="100000"/>
              <a:buChar char="•"/>
            </a:pPr>
            <a:r>
              <a:rPr lang="en-US" sz="110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Incident response readiness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4846320" y="4059936"/>
            <a:ext cx="384048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 algn="l">
              <a:buSzPct val="100000"/>
              <a:buChar char="•"/>
            </a:pPr>
            <a:r>
              <a:rPr lang="en-US" sz="110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Configuration hygiene within the system the vendor shipped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365760" y="4736592"/>
            <a:ext cx="8412480" cy="320040"/>
          </a:xfrm>
          <a:prstGeom prst="roundRect">
            <a:avLst>
              <a:gd name="adj" fmla="val 17143"/>
            </a:avLst>
          </a:prstGeom>
          <a:solidFill>
            <a:srgbClr val="B45309"/>
          </a:solidFill>
          <a:ln w="12700">
            <a:solidFill>
              <a:srgbClr val="B45309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02920" y="4764024"/>
            <a:ext cx="8138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Foundational control-security architecture is not delegable. A vendor can specify how to configure the system. A vendor cannot specify that the operator is responsible for whether the system has adequate authentication at all.</a:t>
            </a:r>
            <a:endParaRPr lang="en-US" sz="10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4F6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Key Takeaways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365760" y="960120"/>
            <a:ext cx="8412480" cy="868680"/>
          </a:xfrm>
          <a:prstGeom prst="roundRect">
            <a:avLst>
              <a:gd name="adj" fmla="val 7368"/>
            </a:avLst>
          </a:prstGeom>
          <a:solidFill>
            <a:srgbClr val="E8EDF5"/>
          </a:solidFill>
          <a:ln w="12700">
            <a:solidFill>
              <a:srgbClr val="C8D4E8"/>
            </a:solidFill>
            <a:prstDash val="solid"/>
          </a:ln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352" y="1161288"/>
            <a:ext cx="384048" cy="38404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051560" y="1051560"/>
            <a:ext cx="7543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OT systems operate under the CAIC model — control is primary because losing control of a physical process is a safety emergency, not a data breach.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365760" y="1947672"/>
            <a:ext cx="8412480" cy="868680"/>
          </a:xfrm>
          <a:prstGeom prst="roundRect">
            <a:avLst>
              <a:gd name="adj" fmla="val 7368"/>
            </a:avLst>
          </a:prstGeom>
          <a:solidFill>
            <a:srgbClr val="E8EDF5"/>
          </a:solidFill>
          <a:ln w="12700">
            <a:solidFill>
              <a:srgbClr val="C8D4E8"/>
            </a:solidFill>
            <a:prstDash val="solid"/>
          </a:ln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0352" y="2148840"/>
            <a:ext cx="384048" cy="384048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051560" y="2039112"/>
            <a:ext cx="7543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SANS Top 10 defects from 2001 appear in every major OT incident: Stuxnet, Ukraine Grid, TRITON, Colonial Pipeline, Oldsmar. The attack record is documented, not theoretical.</a:t>
            </a:r>
            <a:endParaRPr lang="en-US" sz="1200" dirty="0"/>
          </a:p>
        </p:txBody>
      </p:sp>
      <p:sp>
        <p:nvSpPr>
          <p:cNvPr id="9" name="Shape 5"/>
          <p:cNvSpPr/>
          <p:nvPr/>
        </p:nvSpPr>
        <p:spPr>
          <a:xfrm>
            <a:off x="365760" y="2935224"/>
            <a:ext cx="8412480" cy="868680"/>
          </a:xfrm>
          <a:prstGeom prst="roundRect">
            <a:avLst>
              <a:gd name="adj" fmla="val 7368"/>
            </a:avLst>
          </a:prstGeom>
          <a:solidFill>
            <a:srgbClr val="E8EDF5"/>
          </a:solidFill>
          <a:ln w="12700">
            <a:solidFill>
              <a:srgbClr val="C8D4E8"/>
            </a:solidFill>
            <a:prstDash val="solid"/>
          </a:ln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0352" y="3136392"/>
            <a:ext cx="384048" cy="384048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1051560" y="3026664"/>
            <a:ext cx="7543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has eliminated the specialized-expertise barrier for OT targeting. Dragos documented an AI-assisted OT attack by a threat actor with no prior OT knowledge in January 2026.</a:t>
            </a:r>
            <a:endParaRPr lang="en-US" sz="1200" dirty="0"/>
          </a:p>
        </p:txBody>
      </p:sp>
      <p:sp>
        <p:nvSpPr>
          <p:cNvPr id="12" name="Shape 7"/>
          <p:cNvSpPr/>
          <p:nvPr/>
        </p:nvSpPr>
        <p:spPr>
          <a:xfrm>
            <a:off x="365760" y="3922776"/>
            <a:ext cx="8412480" cy="868680"/>
          </a:xfrm>
          <a:prstGeom prst="roundRect">
            <a:avLst>
              <a:gd name="adj" fmla="val 7368"/>
            </a:avLst>
          </a:prstGeom>
          <a:solidFill>
            <a:srgbClr val="E8EDF5"/>
          </a:solidFill>
          <a:ln w="12700">
            <a:solidFill>
              <a:srgbClr val="C8D4E8"/>
            </a:solidFill>
            <a:prstDash val="solid"/>
          </a:ln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0352" y="4123944"/>
            <a:ext cx="384048" cy="384048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1051560" y="4014216"/>
            <a:ext cx="7543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control-interface argument (Argument 3) is the strongest legal theory: the software IS the physical control mechanism — the access gap is the design defect.</a:t>
            </a:r>
            <a:endParaRPr lang="en-US" sz="1200" dirty="0"/>
          </a:p>
        </p:txBody>
      </p:sp>
      <p:sp>
        <p:nvSpPr>
          <p:cNvPr id="15" name="Shape 9"/>
          <p:cNvSpPr/>
          <p:nvPr/>
        </p:nvSpPr>
        <p:spPr>
          <a:xfrm>
            <a:off x="365760" y="4754880"/>
            <a:ext cx="8412480" cy="274320"/>
          </a:xfrm>
          <a:prstGeom prst="roundRect">
            <a:avLst>
              <a:gd name="adj" fmla="val 16667"/>
            </a:avLst>
          </a:prstGeom>
          <a:solidFill>
            <a:srgbClr val="B45309"/>
          </a:solidFill>
          <a:ln w="12700">
            <a:solidFill>
              <a:srgbClr val="B45309"/>
            </a:solidFill>
            <a:prstDash val="solid"/>
          </a:ln>
        </p:spPr>
      </p:sp>
      <p:sp>
        <p:nvSpPr>
          <p:cNvPr id="16" name="Text 10"/>
          <p:cNvSpPr/>
          <p:nvPr/>
        </p:nvSpPr>
        <p:spPr>
          <a:xfrm>
            <a:off x="502920" y="4773168"/>
            <a:ext cx="81381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▶  Part 4 specifies the three legal tracks that attach consequence to these design decisions.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1405</Words>
  <Application>Microsoft Office PowerPoint</Application>
  <PresentationFormat>On-screen Show (16:9)</PresentationFormat>
  <Paragraphs>166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Cambria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Cybersecurity's Original Sin — Part 3</dc:title>
  <dc:subject>PptxGenJS Presentation</dc:subject>
  <dc:creator>Randy Marchany</dc:creator>
  <cp:lastModifiedBy>Marchany, Randy</cp:lastModifiedBy>
  <cp:revision>2</cp:revision>
  <dcterms:created xsi:type="dcterms:W3CDTF">2026-06-11T21:17:33Z</dcterms:created>
  <dcterms:modified xsi:type="dcterms:W3CDTF">2026-06-15T16:56:25Z</dcterms:modified>
</cp:coreProperties>
</file>