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9"/>
  </p:notesMasterIdLst>
  <p:sldIdLst>
    <p:sldId id="256" r:id="rId2"/>
    <p:sldId id="257" r:id="rId3"/>
    <p:sldId id="270" r:id="rId4"/>
    <p:sldId id="271" r:id="rId5"/>
    <p:sldId id="272" r:id="rId6"/>
    <p:sldId id="258" r:id="rId7"/>
    <p:sldId id="259" r:id="rId8"/>
    <p:sldId id="269" r:id="rId9"/>
    <p:sldId id="260" r:id="rId10"/>
    <p:sldId id="261" r:id="rId11"/>
    <p:sldId id="262" r:id="rId12"/>
    <p:sldId id="263" r:id="rId13"/>
    <p:sldId id="264" r:id="rId14"/>
    <p:sldId id="265" r:id="rId15"/>
    <p:sldId id="266" r:id="rId16"/>
    <p:sldId id="267" r:id="rId17"/>
    <p:sldId id="268" r:id="rId18"/>
  </p:sldIdLst>
  <p:sldSz cx="9144000" cy="5143500" type="screen16x9"/>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46" d="100"/>
          <a:sy n="146" d="100"/>
        </p:scale>
        <p:origin x="594" y="114"/>
      </p:cViewPr>
      <p:guideLst/>
    </p:cSldViewPr>
  </p:slideViewPr>
  <p:notesTextViewPr>
    <p:cViewPr>
      <p:scale>
        <a:sx n="1" d="1"/>
        <a:sy n="1" d="1"/>
      </p:scale>
      <p:origin x="0" y="0"/>
    </p:cViewPr>
  </p:notesTextViewPr>
  <p:sorterViewPr>
    <p:cViewPr>
      <p:scale>
        <a:sx n="110" d="100"/>
        <a:sy n="11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5611506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dirty="0"/>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dirty="0"/>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dirty="0"/>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dirty="0"/>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dirty="0"/>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dirty="0"/>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dirty="0"/>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dirty="0"/>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dirty="0"/>
          </a:p>
        </p:txBody>
      </p:sp>
    </p:spTree>
    <p:extLst>
      <p:ext uri="{BB962C8B-B14F-4D97-AF65-F5344CB8AC3E}">
        <p14:creationId xmlns:p14="http://schemas.microsoft.com/office/powerpoint/2010/main" val="293333662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dirty="0"/>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dirty="0"/>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dirty="0"/>
          </a:p>
        </p:txBody>
      </p:sp>
    </p:spTree>
    <p:extLst>
      <p:ext uri="{BB962C8B-B14F-4D97-AF65-F5344CB8AC3E}">
        <p14:creationId xmlns:p14="http://schemas.microsoft.com/office/powerpoint/2010/main" val="22178886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dirty="0"/>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dirty="0"/>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dirty="0"/>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6.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2.xml"/><Relationship Id="rId1" Type="http://schemas.openxmlformats.org/officeDocument/2006/relationships/slideLayout" Target="../slideLayouts/slideLayout1.xml"/><Relationship Id="rId5" Type="http://schemas.openxmlformats.org/officeDocument/2006/relationships/image" Target="../media/image11.png"/><Relationship Id="rId4" Type="http://schemas.openxmlformats.org/officeDocument/2006/relationships/image" Target="../media/image3.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image" Target="../media/image13.png"/></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1.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B2A4A"/>
        </a:solidFill>
        <a:effectLst/>
      </p:bgPr>
    </p:bg>
    <p:spTree>
      <p:nvGrpSpPr>
        <p:cNvPr id="1" name=""/>
        <p:cNvGrpSpPr/>
        <p:nvPr/>
      </p:nvGrpSpPr>
      <p:grpSpPr>
        <a:xfrm>
          <a:off x="0" y="0"/>
          <a:ext cx="0" cy="0"/>
          <a:chOff x="0" y="0"/>
          <a:chExt cx="0" cy="0"/>
        </a:xfrm>
      </p:grpSpPr>
      <p:sp>
        <p:nvSpPr>
          <p:cNvPr id="2" name="Shape 0"/>
          <p:cNvSpPr/>
          <p:nvPr/>
        </p:nvSpPr>
        <p:spPr>
          <a:xfrm>
            <a:off x="0" y="0"/>
            <a:ext cx="164592" cy="5143500"/>
          </a:xfrm>
          <a:prstGeom prst="rect">
            <a:avLst/>
          </a:prstGeom>
          <a:solidFill>
            <a:srgbClr val="861F41"/>
          </a:solidFill>
          <a:ln w="12700">
            <a:solidFill>
              <a:srgbClr val="861F41"/>
            </a:solidFill>
            <a:prstDash val="solid"/>
          </a:ln>
        </p:spPr>
      </p:sp>
      <p:sp>
        <p:nvSpPr>
          <p:cNvPr id="3" name="Text 1"/>
          <p:cNvSpPr/>
          <p:nvPr/>
        </p:nvSpPr>
        <p:spPr>
          <a:xfrm>
            <a:off x="320040" y="502920"/>
            <a:ext cx="8503920" cy="365760"/>
          </a:xfrm>
          <a:prstGeom prst="rect">
            <a:avLst/>
          </a:prstGeom>
          <a:noFill/>
          <a:ln/>
        </p:spPr>
        <p:txBody>
          <a:bodyPr wrap="square" lIns="0" tIns="0" rIns="0" bIns="0" rtlCol="0" anchor="ctr"/>
          <a:lstStyle/>
          <a:p>
            <a:pPr marL="0" indent="0" algn="l">
              <a:buNone/>
            </a:pPr>
            <a:r>
              <a:rPr lang="en-US" sz="1100" b="1" kern="0" spc="400" dirty="0">
                <a:solidFill>
                  <a:srgbClr val="8FA3C0"/>
                </a:solidFill>
                <a:latin typeface="Calibri" pitchFamily="34" charset="0"/>
                <a:ea typeface="Calibri" pitchFamily="34" charset="-122"/>
                <a:cs typeface="Calibri" pitchFamily="34" charset="-120"/>
              </a:rPr>
              <a:t>CYBERSECURITY'S ORIGINAL SIN</a:t>
            </a:r>
            <a:endParaRPr lang="en-US" sz="1100" dirty="0"/>
          </a:p>
        </p:txBody>
      </p:sp>
      <p:sp>
        <p:nvSpPr>
          <p:cNvPr id="4" name="Text 2"/>
          <p:cNvSpPr/>
          <p:nvPr/>
        </p:nvSpPr>
        <p:spPr>
          <a:xfrm>
            <a:off x="320040" y="1126614"/>
            <a:ext cx="5943600" cy="1737360"/>
          </a:xfrm>
          <a:prstGeom prst="rect">
            <a:avLst/>
          </a:prstGeom>
          <a:noFill/>
          <a:ln/>
        </p:spPr>
        <p:txBody>
          <a:bodyPr wrap="square" lIns="0" tIns="0" rIns="0" bIns="0" rtlCol="0" anchor="ctr"/>
          <a:lstStyle/>
          <a:p>
            <a:pPr marL="0" indent="0" algn="l">
              <a:buNone/>
            </a:pPr>
            <a:r>
              <a:rPr lang="en-US" sz="4000" b="1" dirty="0">
                <a:solidFill>
                  <a:srgbClr val="FFFFFF"/>
                </a:solidFill>
                <a:latin typeface="Cambria" pitchFamily="34" charset="0"/>
                <a:ea typeface="Cambria" pitchFamily="34" charset="-122"/>
                <a:cs typeface="Cambria" pitchFamily="34" charset="-120"/>
              </a:rPr>
              <a:t>The Cybersecurity Industrial Complex</a:t>
            </a:r>
          </a:p>
          <a:p>
            <a:pPr marL="0" indent="0" algn="l">
              <a:buNone/>
            </a:pPr>
            <a:r>
              <a:rPr lang="en-US" sz="1600" b="1" dirty="0">
                <a:solidFill>
                  <a:srgbClr val="FFFFFF"/>
                </a:solidFill>
                <a:latin typeface="Cambria" pitchFamily="34" charset="0"/>
                <a:ea typeface="Cambria" pitchFamily="34" charset="-122"/>
                <a:cs typeface="Cambria" pitchFamily="34" charset="-120"/>
              </a:rPr>
              <a:t>Part 1: The EULA as a</a:t>
            </a:r>
            <a:endParaRPr lang="en-US" sz="1600" dirty="0"/>
          </a:p>
          <a:p>
            <a:pPr marL="0" indent="0" algn="l">
              <a:buNone/>
            </a:pPr>
            <a:r>
              <a:rPr lang="en-US" sz="1600" b="1" dirty="0">
                <a:solidFill>
                  <a:srgbClr val="FFFFFF"/>
                </a:solidFill>
                <a:latin typeface="Cambria" pitchFamily="34" charset="0"/>
                <a:ea typeface="Cambria" pitchFamily="34" charset="-122"/>
                <a:cs typeface="Cambria" pitchFamily="34" charset="-120"/>
              </a:rPr>
              <a:t>Liability Shield</a:t>
            </a:r>
            <a:endParaRPr lang="en-US" sz="1600" dirty="0"/>
          </a:p>
        </p:txBody>
      </p:sp>
      <p:sp>
        <p:nvSpPr>
          <p:cNvPr id="5" name="Text 3"/>
          <p:cNvSpPr/>
          <p:nvPr/>
        </p:nvSpPr>
        <p:spPr>
          <a:xfrm>
            <a:off x="320040" y="3133789"/>
            <a:ext cx="5943600" cy="457200"/>
          </a:xfrm>
          <a:prstGeom prst="rect">
            <a:avLst/>
          </a:prstGeom>
          <a:noFill/>
          <a:ln/>
        </p:spPr>
        <p:txBody>
          <a:bodyPr wrap="square" lIns="0" tIns="0" rIns="0" bIns="0" rtlCol="0" anchor="ctr"/>
          <a:lstStyle/>
          <a:p>
            <a:pPr marL="0" indent="0" algn="l">
              <a:buNone/>
            </a:pPr>
            <a:r>
              <a:rPr lang="en-US" sz="1600" i="1" dirty="0">
                <a:solidFill>
                  <a:srgbClr val="C8D6E8"/>
                </a:solidFill>
                <a:latin typeface="Calibri" pitchFamily="34" charset="0"/>
                <a:ea typeface="Calibri" pitchFamily="34" charset="-122"/>
                <a:cs typeface="Calibri" pitchFamily="34" charset="-120"/>
              </a:rPr>
              <a:t>A 25-Year Audit of Structural Incentive Failures</a:t>
            </a:r>
            <a:endParaRPr lang="en-US" sz="1600" dirty="0"/>
          </a:p>
        </p:txBody>
      </p:sp>
      <p:pic>
        <p:nvPicPr>
          <p:cNvPr id="6" name="Image 0" descr="preencoded.png"/>
          <p:cNvPicPr>
            <a:picLocks noChangeAspect="1"/>
          </p:cNvPicPr>
          <p:nvPr/>
        </p:nvPicPr>
        <p:blipFill>
          <a:blip r:embed="rId3"/>
          <a:stretch>
            <a:fillRect/>
          </a:stretch>
        </p:blipFill>
        <p:spPr>
          <a:xfrm>
            <a:off x="6583680" y="822960"/>
            <a:ext cx="2103120" cy="2103120"/>
          </a:xfrm>
          <a:prstGeom prst="rect">
            <a:avLst/>
          </a:prstGeom>
        </p:spPr>
      </p:pic>
      <p:sp>
        <p:nvSpPr>
          <p:cNvPr id="7" name="Shape 4"/>
          <p:cNvSpPr/>
          <p:nvPr/>
        </p:nvSpPr>
        <p:spPr>
          <a:xfrm>
            <a:off x="320040" y="3657600"/>
            <a:ext cx="5029200" cy="777240"/>
          </a:xfrm>
          <a:prstGeom prst="rect">
            <a:avLst/>
          </a:prstGeom>
          <a:solidFill>
            <a:srgbClr val="243558"/>
          </a:solidFill>
          <a:ln w="12700">
            <a:solidFill>
              <a:srgbClr val="2E4270"/>
            </a:solidFill>
            <a:prstDash val="solid"/>
          </a:ln>
        </p:spPr>
      </p:sp>
      <p:sp>
        <p:nvSpPr>
          <p:cNvPr id="8" name="Text 5"/>
          <p:cNvSpPr/>
          <p:nvPr/>
        </p:nvSpPr>
        <p:spPr>
          <a:xfrm>
            <a:off x="502920" y="3730752"/>
            <a:ext cx="4663440" cy="594360"/>
          </a:xfrm>
          <a:prstGeom prst="rect">
            <a:avLst/>
          </a:prstGeom>
          <a:noFill/>
          <a:ln/>
        </p:spPr>
        <p:txBody>
          <a:bodyPr wrap="square" lIns="0" tIns="0" rIns="0" bIns="0" rtlCol="0" anchor="ctr"/>
          <a:lstStyle/>
          <a:p>
            <a:pPr marL="0" indent="0" algn="l">
              <a:buNone/>
            </a:pPr>
            <a:r>
              <a:rPr lang="en-US" sz="1300" b="1" dirty="0">
                <a:solidFill>
                  <a:srgbClr val="FFFFFF"/>
                </a:solidFill>
                <a:latin typeface="Calibri" pitchFamily="34" charset="0"/>
                <a:ea typeface="Calibri" pitchFamily="34" charset="-122"/>
                <a:cs typeface="Calibri" pitchFamily="34" charset="-120"/>
              </a:rPr>
              <a:t>Randy Marchany</a:t>
            </a:r>
            <a:endParaRPr lang="en-US" sz="1300" dirty="0"/>
          </a:p>
          <a:p>
            <a:pPr marL="0" indent="0" algn="l">
              <a:buNone/>
            </a:pPr>
            <a:r>
              <a:rPr lang="en-US" sz="1300" dirty="0">
                <a:solidFill>
                  <a:srgbClr val="8FA3C0"/>
                </a:solidFill>
                <a:latin typeface="Calibri" pitchFamily="34" charset="0"/>
                <a:ea typeface="Calibri" pitchFamily="34" charset="-122"/>
                <a:cs typeface="Calibri" pitchFamily="34" charset="-120"/>
              </a:rPr>
              <a:t>Virginia Tech CISO  ·  June 2026</a:t>
            </a:r>
            <a:endParaRPr lang="en-US" sz="1300" dirty="0"/>
          </a:p>
        </p:txBody>
      </p:sp>
      <p:pic>
        <p:nvPicPr>
          <p:cNvPr id="9" name="Image 1" descr="preencoded.png"/>
          <p:cNvPicPr>
            <a:picLocks noChangeAspect="1"/>
          </p:cNvPicPr>
          <p:nvPr/>
        </p:nvPicPr>
        <p:blipFill>
          <a:blip r:embed="rId4"/>
          <a:stretch>
            <a:fillRect/>
          </a:stretch>
        </p:blipFill>
        <p:spPr>
          <a:xfrm>
            <a:off x="8046720" y="4434840"/>
            <a:ext cx="502920" cy="502920"/>
          </a:xfrm>
          <a:prstGeom prst="rect">
            <a:avLst/>
          </a:prstGeom>
        </p:spPr>
      </p:pic>
      <p:sp>
        <p:nvSpPr>
          <p:cNvPr id="10" name="Text 6"/>
          <p:cNvSpPr/>
          <p:nvPr/>
        </p:nvSpPr>
        <p:spPr>
          <a:xfrm>
            <a:off x="6858000" y="4480560"/>
            <a:ext cx="1188720" cy="365760"/>
          </a:xfrm>
          <a:prstGeom prst="rect">
            <a:avLst/>
          </a:prstGeom>
          <a:noFill/>
          <a:ln/>
        </p:spPr>
        <p:txBody>
          <a:bodyPr wrap="square" lIns="0" tIns="0" rIns="0" bIns="0" rtlCol="0" anchor="ctr"/>
          <a:lstStyle/>
          <a:p>
            <a:pPr marL="0" indent="0" algn="r">
              <a:buNone/>
            </a:pPr>
            <a:r>
              <a:rPr lang="en-US" sz="1000" dirty="0">
                <a:solidFill>
                  <a:srgbClr val="8FA3C0"/>
                </a:solidFill>
                <a:latin typeface="Calibri" pitchFamily="34" charset="0"/>
                <a:ea typeface="Calibri" pitchFamily="34" charset="-122"/>
                <a:cs typeface="Calibri" pitchFamily="34" charset="-120"/>
              </a:rPr>
              <a:t>Virginia Tech</a:t>
            </a:r>
            <a:endParaRPr lang="en-US" sz="10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6">
    <p:bg>
      <p:bgPr>
        <a:solidFill>
          <a:srgbClr val="F4F6FA"/>
        </a:solidFill>
        <a:effectLst/>
      </p:bgPr>
    </p:bg>
    <p:spTree>
      <p:nvGrpSpPr>
        <p:cNvPr id="1" name=""/>
        <p:cNvGrpSpPr/>
        <p:nvPr/>
      </p:nvGrpSpPr>
      <p:grpSpPr>
        <a:xfrm>
          <a:off x="0" y="0"/>
          <a:ext cx="0" cy="0"/>
          <a:chOff x="0" y="0"/>
          <a:chExt cx="0" cy="0"/>
        </a:xfrm>
      </p:grpSpPr>
      <p:sp>
        <p:nvSpPr>
          <p:cNvPr id="2" name="Text 0"/>
          <p:cNvSpPr/>
          <p:nvPr/>
        </p:nvSpPr>
        <p:spPr>
          <a:xfrm>
            <a:off x="457200" y="256032"/>
            <a:ext cx="8229600" cy="502920"/>
          </a:xfrm>
          <a:prstGeom prst="rect">
            <a:avLst/>
          </a:prstGeom>
          <a:noFill/>
          <a:ln/>
        </p:spPr>
        <p:txBody>
          <a:bodyPr wrap="square" lIns="0" tIns="0" rIns="0" bIns="0" rtlCol="0" anchor="ctr"/>
          <a:lstStyle/>
          <a:p>
            <a:pPr marL="0" indent="0" algn="l">
              <a:buNone/>
            </a:pPr>
            <a:r>
              <a:rPr lang="en-US" sz="2800" b="1" dirty="0">
                <a:solidFill>
                  <a:srgbClr val="1A1A2E"/>
                </a:solidFill>
                <a:latin typeface="Cambria" pitchFamily="34" charset="0"/>
                <a:ea typeface="Cambria" pitchFamily="34" charset="-122"/>
                <a:cs typeface="Cambria" pitchFamily="34" charset="-120"/>
              </a:rPr>
              <a:t>The EULA Shield: Four Legal Pillars</a:t>
            </a:r>
            <a:endParaRPr lang="en-US" sz="2800" dirty="0"/>
          </a:p>
        </p:txBody>
      </p:sp>
      <p:sp>
        <p:nvSpPr>
          <p:cNvPr id="3" name="Shape 1"/>
          <p:cNvSpPr/>
          <p:nvPr/>
        </p:nvSpPr>
        <p:spPr>
          <a:xfrm>
            <a:off x="365760" y="822960"/>
            <a:ext cx="8412480" cy="594360"/>
          </a:xfrm>
          <a:prstGeom prst="roundRect">
            <a:avLst>
              <a:gd name="adj" fmla="val 9231"/>
            </a:avLst>
          </a:prstGeom>
          <a:solidFill>
            <a:srgbClr val="861F41"/>
          </a:solidFill>
          <a:ln w="12700">
            <a:solidFill>
              <a:srgbClr val="A52A4F"/>
            </a:solidFill>
            <a:prstDash val="solid"/>
          </a:ln>
        </p:spPr>
      </p:sp>
      <p:sp>
        <p:nvSpPr>
          <p:cNvPr id="4" name="Text 2"/>
          <p:cNvSpPr/>
          <p:nvPr/>
        </p:nvSpPr>
        <p:spPr>
          <a:xfrm>
            <a:off x="502920" y="868680"/>
            <a:ext cx="8138160" cy="502920"/>
          </a:xfrm>
          <a:prstGeom prst="rect">
            <a:avLst/>
          </a:prstGeom>
          <a:noFill/>
          <a:ln/>
        </p:spPr>
        <p:txBody>
          <a:bodyPr wrap="square" lIns="0" tIns="0" rIns="0" bIns="0" rtlCol="0" anchor="ctr"/>
          <a:lstStyle/>
          <a:p>
            <a:pPr marL="0" indent="0" algn="ctr">
              <a:buNone/>
            </a:pPr>
            <a:r>
              <a:rPr lang="en-US" sz="1200" b="1" i="1" dirty="0">
                <a:solidFill>
                  <a:srgbClr val="FFFFFF"/>
                </a:solidFill>
                <a:latin typeface="Calibri" pitchFamily="34" charset="0"/>
                <a:ea typeface="Calibri" pitchFamily="34" charset="-122"/>
                <a:cs typeface="Calibri" pitchFamily="34" charset="-120"/>
              </a:rPr>
              <a:t>"THE SOFTWARE IS PROVIDED "AS IS," WITHOUT WARRANTY OF ANY KIND, EXPRESS OR IMPLIED."</a:t>
            </a:r>
            <a:endParaRPr lang="en-US" sz="1200" dirty="0"/>
          </a:p>
        </p:txBody>
      </p:sp>
      <p:sp>
        <p:nvSpPr>
          <p:cNvPr id="5" name="Shape 3"/>
          <p:cNvSpPr/>
          <p:nvPr/>
        </p:nvSpPr>
        <p:spPr>
          <a:xfrm>
            <a:off x="274320" y="1554480"/>
            <a:ext cx="4023360" cy="1536192"/>
          </a:xfrm>
          <a:prstGeom prst="roundRect">
            <a:avLst>
              <a:gd name="adj" fmla="val 4762"/>
            </a:avLst>
          </a:prstGeom>
          <a:solidFill>
            <a:srgbClr val="E8EDF5"/>
          </a:solidFill>
          <a:ln w="12700">
            <a:solidFill>
              <a:srgbClr val="C8D4E8"/>
            </a:solidFill>
            <a:prstDash val="solid"/>
          </a:ln>
          <a:effectLst>
            <a:outerShdw blurRad="76200" dist="25400" dir="2700000" algn="bl" rotWithShape="0">
              <a:srgbClr val="000000">
                <a:alpha val="20000"/>
              </a:srgbClr>
            </a:outerShdw>
          </a:effectLst>
        </p:spPr>
      </p:sp>
      <p:pic>
        <p:nvPicPr>
          <p:cNvPr id="6" name="Image 0" descr="preencoded.png"/>
          <p:cNvPicPr>
            <a:picLocks noChangeAspect="1"/>
          </p:cNvPicPr>
          <p:nvPr/>
        </p:nvPicPr>
        <p:blipFill>
          <a:blip r:embed="rId3"/>
          <a:stretch>
            <a:fillRect/>
          </a:stretch>
        </p:blipFill>
        <p:spPr>
          <a:xfrm>
            <a:off x="411480" y="1664208"/>
            <a:ext cx="411480" cy="411480"/>
          </a:xfrm>
          <a:prstGeom prst="rect">
            <a:avLst/>
          </a:prstGeom>
        </p:spPr>
      </p:pic>
      <p:sp>
        <p:nvSpPr>
          <p:cNvPr id="7" name="Text 4"/>
          <p:cNvSpPr/>
          <p:nvPr/>
        </p:nvSpPr>
        <p:spPr>
          <a:xfrm>
            <a:off x="932688" y="1664208"/>
            <a:ext cx="3246120" cy="365760"/>
          </a:xfrm>
          <a:prstGeom prst="rect">
            <a:avLst/>
          </a:prstGeom>
          <a:noFill/>
          <a:ln/>
        </p:spPr>
        <p:txBody>
          <a:bodyPr wrap="square" lIns="0" tIns="0" rIns="0" bIns="0" rtlCol="0" anchor="ctr"/>
          <a:lstStyle/>
          <a:p>
            <a:pPr marL="0" indent="0" algn="l">
              <a:buNone/>
            </a:pPr>
            <a:r>
              <a:rPr lang="en-US" sz="1300" b="1" dirty="0">
                <a:solidFill>
                  <a:srgbClr val="C4590A"/>
                </a:solidFill>
                <a:latin typeface="Calibri" pitchFamily="34" charset="0"/>
                <a:ea typeface="Calibri" pitchFamily="34" charset="-122"/>
                <a:cs typeface="Calibri" pitchFamily="34" charset="-120"/>
              </a:rPr>
              <a:t>Intangibility Defense</a:t>
            </a:r>
            <a:endParaRPr lang="en-US" sz="1300" dirty="0"/>
          </a:p>
        </p:txBody>
      </p:sp>
      <p:sp>
        <p:nvSpPr>
          <p:cNvPr id="8" name="Text 5"/>
          <p:cNvSpPr/>
          <p:nvPr/>
        </p:nvSpPr>
        <p:spPr>
          <a:xfrm>
            <a:off x="411480" y="2121408"/>
            <a:ext cx="3749040" cy="896112"/>
          </a:xfrm>
          <a:prstGeom prst="rect">
            <a:avLst/>
          </a:prstGeom>
          <a:noFill/>
          <a:ln/>
        </p:spPr>
        <p:txBody>
          <a:bodyPr wrap="square" lIns="0" tIns="0" rIns="0" bIns="0" rtlCol="0" anchor="ctr"/>
          <a:lstStyle/>
          <a:p>
            <a:pPr marL="0" indent="0" algn="l">
              <a:buNone/>
            </a:pPr>
            <a:r>
              <a:rPr lang="en-US" sz="1050" dirty="0">
                <a:solidFill>
                  <a:srgbClr val="374060"/>
                </a:solidFill>
                <a:latin typeface="Calibri" pitchFamily="34" charset="0"/>
                <a:ea typeface="Calibri" pitchFamily="34" charset="-122"/>
                <a:cs typeface="Calibri" pitchFamily="34" charset="-120"/>
              </a:rPr>
              <a:t>Product liability applies to tangible goods. Courts treated software failures as service defects, not manufacturing defects. The industry didn't create this ambiguity — it exploited it systematically in every license written.</a:t>
            </a:r>
            <a:endParaRPr lang="en-US" sz="1050" dirty="0"/>
          </a:p>
        </p:txBody>
      </p:sp>
      <p:sp>
        <p:nvSpPr>
          <p:cNvPr id="9" name="Shape 6"/>
          <p:cNvSpPr/>
          <p:nvPr/>
        </p:nvSpPr>
        <p:spPr>
          <a:xfrm>
            <a:off x="4617720" y="1554480"/>
            <a:ext cx="4023360" cy="1536192"/>
          </a:xfrm>
          <a:prstGeom prst="roundRect">
            <a:avLst>
              <a:gd name="adj" fmla="val 4762"/>
            </a:avLst>
          </a:prstGeom>
          <a:solidFill>
            <a:srgbClr val="E8EDF5"/>
          </a:solidFill>
          <a:ln w="12700">
            <a:solidFill>
              <a:srgbClr val="C8D4E8"/>
            </a:solidFill>
            <a:prstDash val="solid"/>
          </a:ln>
          <a:effectLst>
            <a:outerShdw blurRad="76200" dist="25400" dir="2700000" algn="bl" rotWithShape="0">
              <a:srgbClr val="000000">
                <a:alpha val="20000"/>
              </a:srgbClr>
            </a:outerShdw>
          </a:effectLst>
        </p:spPr>
      </p:sp>
      <p:pic>
        <p:nvPicPr>
          <p:cNvPr id="10" name="Image 1" descr="preencoded.png"/>
          <p:cNvPicPr>
            <a:picLocks noChangeAspect="1"/>
          </p:cNvPicPr>
          <p:nvPr/>
        </p:nvPicPr>
        <p:blipFill>
          <a:blip r:embed="rId4"/>
          <a:stretch>
            <a:fillRect/>
          </a:stretch>
        </p:blipFill>
        <p:spPr>
          <a:xfrm>
            <a:off x="4754880" y="1664208"/>
            <a:ext cx="411480" cy="411480"/>
          </a:xfrm>
          <a:prstGeom prst="rect">
            <a:avLst/>
          </a:prstGeom>
        </p:spPr>
      </p:pic>
      <p:sp>
        <p:nvSpPr>
          <p:cNvPr id="11" name="Text 7"/>
          <p:cNvSpPr/>
          <p:nvPr/>
        </p:nvSpPr>
        <p:spPr>
          <a:xfrm>
            <a:off x="5276088" y="1664208"/>
            <a:ext cx="3246120" cy="365760"/>
          </a:xfrm>
          <a:prstGeom prst="rect">
            <a:avLst/>
          </a:prstGeom>
          <a:noFill/>
          <a:ln/>
        </p:spPr>
        <p:txBody>
          <a:bodyPr wrap="square" lIns="0" tIns="0" rIns="0" bIns="0" rtlCol="0" anchor="ctr"/>
          <a:lstStyle/>
          <a:p>
            <a:pPr marL="0" indent="0" algn="l">
              <a:buNone/>
            </a:pPr>
            <a:r>
              <a:rPr lang="en-US" sz="1300" b="1" dirty="0">
                <a:solidFill>
                  <a:srgbClr val="C4590A"/>
                </a:solidFill>
                <a:latin typeface="Calibri" pitchFamily="34" charset="0"/>
                <a:ea typeface="Calibri" pitchFamily="34" charset="-122"/>
                <a:cs typeface="Calibri" pitchFamily="34" charset="-120"/>
              </a:rPr>
              <a:t>AS-IS Warranty Disclaimer</a:t>
            </a:r>
            <a:endParaRPr lang="en-US" sz="1300" dirty="0"/>
          </a:p>
        </p:txBody>
      </p:sp>
      <p:sp>
        <p:nvSpPr>
          <p:cNvPr id="12" name="Text 8"/>
          <p:cNvSpPr/>
          <p:nvPr/>
        </p:nvSpPr>
        <p:spPr>
          <a:xfrm>
            <a:off x="4754880" y="2121408"/>
            <a:ext cx="3749040" cy="896112"/>
          </a:xfrm>
          <a:prstGeom prst="rect">
            <a:avLst/>
          </a:prstGeom>
          <a:noFill/>
          <a:ln/>
        </p:spPr>
        <p:txBody>
          <a:bodyPr wrap="square" lIns="0" tIns="0" rIns="0" bIns="0" rtlCol="0" anchor="ctr"/>
          <a:lstStyle/>
          <a:p>
            <a:pPr marL="0" indent="0" algn="l">
              <a:buNone/>
            </a:pPr>
            <a:r>
              <a:rPr lang="en-US" sz="1050" dirty="0">
                <a:solidFill>
                  <a:srgbClr val="374060"/>
                </a:solidFill>
                <a:latin typeface="Calibri" pitchFamily="34" charset="0"/>
                <a:ea typeface="Calibri" pitchFamily="34" charset="-122"/>
                <a:cs typeface="Calibri" pitchFamily="34" charset="-120"/>
              </a:rPr>
              <a:t>UCC § 2-316 permits disclaimer of implied merchantability. Standard commercial risk allocation — but applied to public infrastructure, consequences fall on third parties who agreed to nothing.</a:t>
            </a:r>
            <a:endParaRPr lang="en-US" sz="1050" dirty="0"/>
          </a:p>
        </p:txBody>
      </p:sp>
      <p:sp>
        <p:nvSpPr>
          <p:cNvPr id="13" name="Shape 9"/>
          <p:cNvSpPr/>
          <p:nvPr/>
        </p:nvSpPr>
        <p:spPr>
          <a:xfrm>
            <a:off x="274320" y="3246120"/>
            <a:ext cx="4023360" cy="1536192"/>
          </a:xfrm>
          <a:prstGeom prst="roundRect">
            <a:avLst>
              <a:gd name="adj" fmla="val 4762"/>
            </a:avLst>
          </a:prstGeom>
          <a:solidFill>
            <a:srgbClr val="E8EDF5"/>
          </a:solidFill>
          <a:ln w="12700">
            <a:solidFill>
              <a:srgbClr val="C8D4E8"/>
            </a:solidFill>
            <a:prstDash val="solid"/>
          </a:ln>
          <a:effectLst>
            <a:outerShdw blurRad="76200" dist="25400" dir="2700000" algn="bl" rotWithShape="0">
              <a:srgbClr val="000000">
                <a:alpha val="20000"/>
              </a:srgbClr>
            </a:outerShdw>
          </a:effectLst>
        </p:spPr>
      </p:sp>
      <p:pic>
        <p:nvPicPr>
          <p:cNvPr id="14" name="Image 2" descr="preencoded.png"/>
          <p:cNvPicPr>
            <a:picLocks noChangeAspect="1"/>
          </p:cNvPicPr>
          <p:nvPr/>
        </p:nvPicPr>
        <p:blipFill>
          <a:blip r:embed="rId5"/>
          <a:stretch>
            <a:fillRect/>
          </a:stretch>
        </p:blipFill>
        <p:spPr>
          <a:xfrm>
            <a:off x="411480" y="3355848"/>
            <a:ext cx="411480" cy="411480"/>
          </a:xfrm>
          <a:prstGeom prst="rect">
            <a:avLst/>
          </a:prstGeom>
        </p:spPr>
      </p:pic>
      <p:sp>
        <p:nvSpPr>
          <p:cNvPr id="15" name="Text 10"/>
          <p:cNvSpPr/>
          <p:nvPr/>
        </p:nvSpPr>
        <p:spPr>
          <a:xfrm>
            <a:off x="932688" y="3355848"/>
            <a:ext cx="3246120" cy="365760"/>
          </a:xfrm>
          <a:prstGeom prst="rect">
            <a:avLst/>
          </a:prstGeom>
          <a:noFill/>
          <a:ln/>
        </p:spPr>
        <p:txBody>
          <a:bodyPr wrap="square" lIns="0" tIns="0" rIns="0" bIns="0" rtlCol="0" anchor="ctr"/>
          <a:lstStyle/>
          <a:p>
            <a:pPr marL="0" indent="0" algn="l">
              <a:buNone/>
            </a:pPr>
            <a:r>
              <a:rPr lang="en-US" sz="1300" b="1" dirty="0">
                <a:solidFill>
                  <a:srgbClr val="C4590A"/>
                </a:solidFill>
                <a:latin typeface="Calibri" pitchFamily="34" charset="0"/>
                <a:ea typeface="Calibri" pitchFamily="34" charset="-122"/>
                <a:cs typeface="Calibri" pitchFamily="34" charset="-120"/>
              </a:rPr>
              <a:t>Advisory Patch Norm</a:t>
            </a:r>
            <a:endParaRPr lang="en-US" sz="1300" dirty="0"/>
          </a:p>
        </p:txBody>
      </p:sp>
      <p:sp>
        <p:nvSpPr>
          <p:cNvPr id="16" name="Text 11"/>
          <p:cNvSpPr/>
          <p:nvPr/>
        </p:nvSpPr>
        <p:spPr>
          <a:xfrm>
            <a:off x="411480" y="3813048"/>
            <a:ext cx="3749040" cy="896112"/>
          </a:xfrm>
          <a:prstGeom prst="rect">
            <a:avLst/>
          </a:prstGeom>
          <a:noFill/>
          <a:ln/>
        </p:spPr>
        <p:txBody>
          <a:bodyPr wrap="square" lIns="0" tIns="0" rIns="0" bIns="0" rtlCol="0" anchor="ctr"/>
          <a:lstStyle/>
          <a:p>
            <a:pPr marL="0" indent="0" algn="l">
              <a:buNone/>
            </a:pPr>
            <a:r>
              <a:rPr lang="en-US" sz="1050" dirty="0">
                <a:solidFill>
                  <a:srgbClr val="374060"/>
                </a:solidFill>
                <a:latin typeface="Calibri" pitchFamily="34" charset="0"/>
                <a:ea typeface="Calibri" pitchFamily="34" charset="-122"/>
                <a:cs typeface="Calibri" pitchFamily="34" charset="-120"/>
              </a:rPr>
              <a:t>Security advisories are legally non-binding recommendations. Vendor discloses, issues patch, bears zero liability for harm during the remediation window. Equifax (2017): patch available 2 months early. Vendor liability: $0.</a:t>
            </a:r>
            <a:endParaRPr lang="en-US" sz="1050" dirty="0"/>
          </a:p>
        </p:txBody>
      </p:sp>
      <p:sp>
        <p:nvSpPr>
          <p:cNvPr id="17" name="Shape 12"/>
          <p:cNvSpPr/>
          <p:nvPr/>
        </p:nvSpPr>
        <p:spPr>
          <a:xfrm>
            <a:off x="4617720" y="3246120"/>
            <a:ext cx="4023360" cy="1536192"/>
          </a:xfrm>
          <a:prstGeom prst="roundRect">
            <a:avLst>
              <a:gd name="adj" fmla="val 4762"/>
            </a:avLst>
          </a:prstGeom>
          <a:solidFill>
            <a:srgbClr val="E8EDF5"/>
          </a:solidFill>
          <a:ln w="12700">
            <a:solidFill>
              <a:srgbClr val="C8D4E8"/>
            </a:solidFill>
            <a:prstDash val="solid"/>
          </a:ln>
          <a:effectLst>
            <a:outerShdw blurRad="76200" dist="25400" dir="2700000" algn="bl" rotWithShape="0">
              <a:srgbClr val="000000">
                <a:alpha val="20000"/>
              </a:srgbClr>
            </a:outerShdw>
          </a:effectLst>
        </p:spPr>
      </p:sp>
      <p:pic>
        <p:nvPicPr>
          <p:cNvPr id="18" name="Image 3" descr="preencoded.png"/>
          <p:cNvPicPr>
            <a:picLocks noChangeAspect="1"/>
          </p:cNvPicPr>
          <p:nvPr/>
        </p:nvPicPr>
        <p:blipFill>
          <a:blip r:embed="rId6"/>
          <a:stretch>
            <a:fillRect/>
          </a:stretch>
        </p:blipFill>
        <p:spPr>
          <a:xfrm>
            <a:off x="4754880" y="3355848"/>
            <a:ext cx="411480" cy="411480"/>
          </a:xfrm>
          <a:prstGeom prst="rect">
            <a:avLst/>
          </a:prstGeom>
        </p:spPr>
      </p:pic>
      <p:sp>
        <p:nvSpPr>
          <p:cNvPr id="19" name="Text 13"/>
          <p:cNvSpPr/>
          <p:nvPr/>
        </p:nvSpPr>
        <p:spPr>
          <a:xfrm>
            <a:off x="5276088" y="3355848"/>
            <a:ext cx="3246120" cy="365760"/>
          </a:xfrm>
          <a:prstGeom prst="rect">
            <a:avLst/>
          </a:prstGeom>
          <a:noFill/>
          <a:ln/>
        </p:spPr>
        <p:txBody>
          <a:bodyPr wrap="square" lIns="0" tIns="0" rIns="0" bIns="0" rtlCol="0" anchor="ctr"/>
          <a:lstStyle/>
          <a:p>
            <a:pPr marL="0" indent="0" algn="l">
              <a:buNone/>
            </a:pPr>
            <a:r>
              <a:rPr lang="en-US" sz="1300" b="1" dirty="0">
                <a:solidFill>
                  <a:srgbClr val="C4590A"/>
                </a:solidFill>
                <a:latin typeface="Calibri" pitchFamily="34" charset="0"/>
                <a:ea typeface="Calibri" pitchFamily="34" charset="-122"/>
                <a:cs typeface="Calibri" pitchFamily="34" charset="-120"/>
              </a:rPr>
              <a:t>Compliance as Substitute</a:t>
            </a:r>
            <a:endParaRPr lang="en-US" sz="1300" dirty="0"/>
          </a:p>
        </p:txBody>
      </p:sp>
      <p:sp>
        <p:nvSpPr>
          <p:cNvPr id="20" name="Text 14"/>
          <p:cNvSpPr/>
          <p:nvPr/>
        </p:nvSpPr>
        <p:spPr>
          <a:xfrm>
            <a:off x="4754880" y="3813048"/>
            <a:ext cx="3749040" cy="896112"/>
          </a:xfrm>
          <a:prstGeom prst="rect">
            <a:avLst/>
          </a:prstGeom>
          <a:noFill/>
          <a:ln/>
        </p:spPr>
        <p:txBody>
          <a:bodyPr wrap="square" lIns="0" tIns="0" rIns="0" bIns="0" rtlCol="0" anchor="ctr"/>
          <a:lstStyle/>
          <a:p>
            <a:pPr marL="0" indent="0" algn="l">
              <a:buNone/>
            </a:pPr>
            <a:r>
              <a:rPr lang="en-US" sz="1050" dirty="0">
                <a:solidFill>
                  <a:srgbClr val="374060"/>
                </a:solidFill>
                <a:latin typeface="Calibri" pitchFamily="34" charset="0"/>
                <a:ea typeface="Calibri" pitchFamily="34" charset="-122"/>
                <a:cs typeface="Calibri" pitchFamily="34" charset="-120"/>
              </a:rPr>
              <a:t>PCI-DSS, HIPAA, SOX mandated control presence — not security outcomes. A web app firewall satisfies PCI audit whether or not the application has SQL injection. Compliance became the goal; security became incidental.</a:t>
            </a:r>
            <a:endParaRPr lang="en-US" sz="10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7">
    <p:bg>
      <p:bgPr>
        <a:solidFill>
          <a:srgbClr val="F4F6FA"/>
        </a:solidFill>
        <a:effectLst/>
      </p:bgPr>
    </p:bg>
    <p:spTree>
      <p:nvGrpSpPr>
        <p:cNvPr id="1" name=""/>
        <p:cNvGrpSpPr/>
        <p:nvPr/>
      </p:nvGrpSpPr>
      <p:grpSpPr>
        <a:xfrm>
          <a:off x="0" y="0"/>
          <a:ext cx="0" cy="0"/>
          <a:chOff x="0" y="0"/>
          <a:chExt cx="0" cy="0"/>
        </a:xfrm>
      </p:grpSpPr>
      <p:sp>
        <p:nvSpPr>
          <p:cNvPr id="2" name="Text 0"/>
          <p:cNvSpPr/>
          <p:nvPr/>
        </p:nvSpPr>
        <p:spPr>
          <a:xfrm>
            <a:off x="457200" y="256032"/>
            <a:ext cx="8229600" cy="502920"/>
          </a:xfrm>
          <a:prstGeom prst="rect">
            <a:avLst/>
          </a:prstGeom>
          <a:noFill/>
          <a:ln/>
        </p:spPr>
        <p:txBody>
          <a:bodyPr wrap="square" lIns="0" tIns="0" rIns="0" bIns="0" rtlCol="0" anchor="ctr"/>
          <a:lstStyle/>
          <a:p>
            <a:pPr marL="0" indent="0" algn="l">
              <a:buNone/>
            </a:pPr>
            <a:r>
              <a:rPr lang="en-US" sz="2800" b="1" dirty="0">
                <a:solidFill>
                  <a:srgbClr val="1A1A2E"/>
                </a:solidFill>
                <a:latin typeface="Cambria" pitchFamily="34" charset="0"/>
                <a:ea typeface="Cambria" pitchFamily="34" charset="-122"/>
                <a:cs typeface="Cambria" pitchFamily="34" charset="-120"/>
              </a:rPr>
              <a:t>How the Shield Was Built: 1994–2001</a:t>
            </a:r>
            <a:endParaRPr lang="en-US" sz="2800" dirty="0"/>
          </a:p>
        </p:txBody>
      </p:sp>
      <p:sp>
        <p:nvSpPr>
          <p:cNvPr id="3" name="Text 1"/>
          <p:cNvSpPr/>
          <p:nvPr/>
        </p:nvSpPr>
        <p:spPr>
          <a:xfrm>
            <a:off x="457200" y="804672"/>
            <a:ext cx="8229600" cy="320040"/>
          </a:xfrm>
          <a:prstGeom prst="rect">
            <a:avLst/>
          </a:prstGeom>
          <a:noFill/>
          <a:ln/>
        </p:spPr>
        <p:txBody>
          <a:bodyPr wrap="square" lIns="0" tIns="0" rIns="0" bIns="0" rtlCol="0" anchor="ctr"/>
          <a:lstStyle/>
          <a:p>
            <a:pPr marL="0" indent="0" algn="l">
              <a:buNone/>
            </a:pPr>
            <a:r>
              <a:rPr lang="en-US" sz="1300" i="1" dirty="0">
                <a:solidFill>
                  <a:srgbClr val="374060"/>
                </a:solidFill>
                <a:latin typeface="Calibri" pitchFamily="34" charset="0"/>
                <a:ea typeface="Calibri" pitchFamily="34" charset="-122"/>
                <a:cs typeface="Calibri" pitchFamily="34" charset="-120"/>
              </a:rPr>
              <a:t>The EULA liability shield was not an accident of legal history. It was constructed deliberately.</a:t>
            </a:r>
            <a:endParaRPr lang="en-US" sz="1300" dirty="0"/>
          </a:p>
        </p:txBody>
      </p:sp>
      <p:sp>
        <p:nvSpPr>
          <p:cNvPr id="4" name="Shape 2"/>
          <p:cNvSpPr/>
          <p:nvPr/>
        </p:nvSpPr>
        <p:spPr>
          <a:xfrm>
            <a:off x="1417320" y="1325880"/>
            <a:ext cx="54864" cy="3291840"/>
          </a:xfrm>
          <a:prstGeom prst="rect">
            <a:avLst/>
          </a:prstGeom>
          <a:solidFill>
            <a:srgbClr val="861F41"/>
          </a:solidFill>
          <a:ln w="12700">
            <a:solidFill>
              <a:srgbClr val="861F41"/>
            </a:solidFill>
            <a:prstDash val="solid"/>
          </a:ln>
        </p:spPr>
      </p:sp>
      <p:sp>
        <p:nvSpPr>
          <p:cNvPr id="5" name="Shape 3"/>
          <p:cNvSpPr/>
          <p:nvPr/>
        </p:nvSpPr>
        <p:spPr>
          <a:xfrm>
            <a:off x="1316736" y="1389888"/>
            <a:ext cx="256032" cy="256032"/>
          </a:xfrm>
          <a:prstGeom prst="ellipse">
            <a:avLst/>
          </a:prstGeom>
          <a:solidFill>
            <a:srgbClr val="C4590A"/>
          </a:solidFill>
          <a:ln w="12700">
            <a:solidFill>
              <a:srgbClr val="C4590A"/>
            </a:solidFill>
            <a:prstDash val="solid"/>
          </a:ln>
        </p:spPr>
      </p:sp>
      <p:sp>
        <p:nvSpPr>
          <p:cNvPr id="6" name="Text 4"/>
          <p:cNvSpPr/>
          <p:nvPr/>
        </p:nvSpPr>
        <p:spPr>
          <a:xfrm>
            <a:off x="274320" y="1353312"/>
            <a:ext cx="1005840" cy="320040"/>
          </a:xfrm>
          <a:prstGeom prst="rect">
            <a:avLst/>
          </a:prstGeom>
          <a:noFill/>
          <a:ln/>
        </p:spPr>
        <p:txBody>
          <a:bodyPr wrap="square" lIns="0" tIns="0" rIns="0" bIns="0" rtlCol="0" anchor="ctr"/>
          <a:lstStyle/>
          <a:p>
            <a:pPr marL="0" indent="0" algn="r">
              <a:buNone/>
            </a:pPr>
            <a:r>
              <a:rPr lang="en-US" sz="1300" b="1" dirty="0">
                <a:solidFill>
                  <a:srgbClr val="C4590A"/>
                </a:solidFill>
                <a:latin typeface="Cambria" pitchFamily="34" charset="0"/>
                <a:ea typeface="Cambria" pitchFamily="34" charset="-122"/>
                <a:cs typeface="Cambria" pitchFamily="34" charset="-120"/>
              </a:rPr>
              <a:t>1994</a:t>
            </a:r>
            <a:endParaRPr lang="en-US" sz="1300" dirty="0"/>
          </a:p>
        </p:txBody>
      </p:sp>
      <p:sp>
        <p:nvSpPr>
          <p:cNvPr id="7" name="Shape 5"/>
          <p:cNvSpPr/>
          <p:nvPr/>
        </p:nvSpPr>
        <p:spPr>
          <a:xfrm>
            <a:off x="1691640" y="1280160"/>
            <a:ext cx="7040880" cy="777240"/>
          </a:xfrm>
          <a:prstGeom prst="roundRect">
            <a:avLst>
              <a:gd name="adj" fmla="val 7059"/>
            </a:avLst>
          </a:prstGeom>
          <a:solidFill>
            <a:srgbClr val="E8EDF5"/>
          </a:solidFill>
          <a:ln w="12700">
            <a:solidFill>
              <a:srgbClr val="C8D4E8"/>
            </a:solidFill>
            <a:prstDash val="solid"/>
          </a:ln>
          <a:effectLst>
            <a:outerShdw blurRad="50800" dist="25400" dir="2700000" algn="bl" rotWithShape="0">
              <a:srgbClr val="000000">
                <a:alpha val="18000"/>
              </a:srgbClr>
            </a:outerShdw>
          </a:effectLst>
        </p:spPr>
      </p:sp>
      <p:sp>
        <p:nvSpPr>
          <p:cNvPr id="8" name="Text 6"/>
          <p:cNvSpPr/>
          <p:nvPr/>
        </p:nvSpPr>
        <p:spPr>
          <a:xfrm>
            <a:off x="1828800" y="1316736"/>
            <a:ext cx="6766560" cy="292608"/>
          </a:xfrm>
          <a:prstGeom prst="rect">
            <a:avLst/>
          </a:prstGeom>
          <a:noFill/>
          <a:ln/>
        </p:spPr>
        <p:txBody>
          <a:bodyPr wrap="square" lIns="0" tIns="0" rIns="0" bIns="0" rtlCol="0" anchor="ctr"/>
          <a:lstStyle/>
          <a:p>
            <a:pPr marL="0" indent="0" algn="l">
              <a:buNone/>
            </a:pPr>
            <a:r>
              <a:rPr lang="en-US" sz="1200" b="1" dirty="0">
                <a:solidFill>
                  <a:srgbClr val="1A1A2E"/>
                </a:solidFill>
                <a:latin typeface="Calibri" pitchFamily="34" charset="0"/>
                <a:ea typeface="Calibri" pitchFamily="34" charset="-122"/>
                <a:cs typeface="Calibri" pitchFamily="34" charset="-120"/>
              </a:rPr>
              <a:t>ProCD v. Zeidenberg (7th Cir. 1996)</a:t>
            </a:r>
            <a:endParaRPr lang="en-US" sz="1200" dirty="0"/>
          </a:p>
        </p:txBody>
      </p:sp>
      <p:sp>
        <p:nvSpPr>
          <p:cNvPr id="9" name="Text 7"/>
          <p:cNvSpPr/>
          <p:nvPr/>
        </p:nvSpPr>
        <p:spPr>
          <a:xfrm>
            <a:off x="1828800" y="1627632"/>
            <a:ext cx="6766560" cy="384048"/>
          </a:xfrm>
          <a:prstGeom prst="rect">
            <a:avLst/>
          </a:prstGeom>
          <a:noFill/>
          <a:ln/>
        </p:spPr>
        <p:txBody>
          <a:bodyPr wrap="square" lIns="0" tIns="0" rIns="0" bIns="0" rtlCol="0" anchor="ctr"/>
          <a:lstStyle/>
          <a:p>
            <a:pPr marL="0" indent="0" algn="l">
              <a:buNone/>
            </a:pPr>
            <a:r>
              <a:rPr lang="en-US" sz="1050" dirty="0">
                <a:solidFill>
                  <a:srgbClr val="374060"/>
                </a:solidFill>
                <a:latin typeface="Calibri" pitchFamily="34" charset="0"/>
                <a:ea typeface="Calibri" pitchFamily="34" charset="-122"/>
                <a:cs typeface="Calibri" pitchFamily="34" charset="-120"/>
              </a:rPr>
              <a:t>Shrink-wrap / click-wrap license terms — including warranty disclaimers — confirmed binding on users. EULA structure legally established.</a:t>
            </a:r>
            <a:endParaRPr lang="en-US" sz="1050" dirty="0"/>
          </a:p>
        </p:txBody>
      </p:sp>
      <p:sp>
        <p:nvSpPr>
          <p:cNvPr id="10" name="Shape 8"/>
          <p:cNvSpPr/>
          <p:nvPr/>
        </p:nvSpPr>
        <p:spPr>
          <a:xfrm>
            <a:off x="1316736" y="2304288"/>
            <a:ext cx="256032" cy="256032"/>
          </a:xfrm>
          <a:prstGeom prst="ellipse">
            <a:avLst/>
          </a:prstGeom>
          <a:solidFill>
            <a:srgbClr val="C4590A"/>
          </a:solidFill>
          <a:ln w="12700">
            <a:solidFill>
              <a:srgbClr val="C4590A"/>
            </a:solidFill>
            <a:prstDash val="solid"/>
          </a:ln>
        </p:spPr>
      </p:sp>
      <p:sp>
        <p:nvSpPr>
          <p:cNvPr id="11" name="Text 9"/>
          <p:cNvSpPr/>
          <p:nvPr/>
        </p:nvSpPr>
        <p:spPr>
          <a:xfrm>
            <a:off x="274320" y="2267712"/>
            <a:ext cx="1005840" cy="320040"/>
          </a:xfrm>
          <a:prstGeom prst="rect">
            <a:avLst/>
          </a:prstGeom>
          <a:noFill/>
          <a:ln/>
        </p:spPr>
        <p:txBody>
          <a:bodyPr wrap="square" lIns="0" tIns="0" rIns="0" bIns="0" rtlCol="0" anchor="ctr"/>
          <a:lstStyle/>
          <a:p>
            <a:pPr marL="0" indent="0" algn="r">
              <a:buNone/>
            </a:pPr>
            <a:r>
              <a:rPr lang="en-US" sz="1300" b="1" dirty="0">
                <a:solidFill>
                  <a:srgbClr val="C4590A"/>
                </a:solidFill>
                <a:latin typeface="Cambria" pitchFamily="34" charset="0"/>
                <a:ea typeface="Cambria" pitchFamily="34" charset="-122"/>
                <a:cs typeface="Cambria" pitchFamily="34" charset="-120"/>
              </a:rPr>
              <a:t>1996</a:t>
            </a:r>
            <a:endParaRPr lang="en-US" sz="1300" dirty="0"/>
          </a:p>
        </p:txBody>
      </p:sp>
      <p:sp>
        <p:nvSpPr>
          <p:cNvPr id="12" name="Shape 10"/>
          <p:cNvSpPr/>
          <p:nvPr/>
        </p:nvSpPr>
        <p:spPr>
          <a:xfrm>
            <a:off x="1691640" y="2194560"/>
            <a:ext cx="7040880" cy="777240"/>
          </a:xfrm>
          <a:prstGeom prst="roundRect">
            <a:avLst>
              <a:gd name="adj" fmla="val 7059"/>
            </a:avLst>
          </a:prstGeom>
          <a:solidFill>
            <a:srgbClr val="E8EDF5"/>
          </a:solidFill>
          <a:ln w="12700">
            <a:solidFill>
              <a:srgbClr val="C8D4E8"/>
            </a:solidFill>
            <a:prstDash val="solid"/>
          </a:ln>
          <a:effectLst>
            <a:outerShdw blurRad="50800" dist="25400" dir="2700000" algn="bl" rotWithShape="0">
              <a:srgbClr val="000000">
                <a:alpha val="18000"/>
              </a:srgbClr>
            </a:outerShdw>
          </a:effectLst>
        </p:spPr>
      </p:sp>
      <p:sp>
        <p:nvSpPr>
          <p:cNvPr id="13" name="Text 11"/>
          <p:cNvSpPr/>
          <p:nvPr/>
        </p:nvSpPr>
        <p:spPr>
          <a:xfrm>
            <a:off x="1828800" y="2231136"/>
            <a:ext cx="6766560" cy="292608"/>
          </a:xfrm>
          <a:prstGeom prst="rect">
            <a:avLst/>
          </a:prstGeom>
          <a:noFill/>
          <a:ln/>
        </p:spPr>
        <p:txBody>
          <a:bodyPr wrap="square" lIns="0" tIns="0" rIns="0" bIns="0" rtlCol="0" anchor="ctr"/>
          <a:lstStyle/>
          <a:p>
            <a:pPr marL="0" indent="0" algn="l">
              <a:buNone/>
            </a:pPr>
            <a:r>
              <a:rPr lang="en-US" sz="1200" b="1" dirty="0">
                <a:solidFill>
                  <a:srgbClr val="1A1A2E"/>
                </a:solidFill>
                <a:latin typeface="Calibri" pitchFamily="34" charset="0"/>
                <a:ea typeface="Calibri" pitchFamily="34" charset="-122"/>
                <a:cs typeface="Calibri" pitchFamily="34" charset="-120"/>
              </a:rPr>
              <a:t>UCITA Proposed (1999)</a:t>
            </a:r>
            <a:endParaRPr lang="en-US" sz="1200" dirty="0"/>
          </a:p>
        </p:txBody>
      </p:sp>
      <p:sp>
        <p:nvSpPr>
          <p:cNvPr id="14" name="Text 12"/>
          <p:cNvSpPr/>
          <p:nvPr/>
        </p:nvSpPr>
        <p:spPr>
          <a:xfrm>
            <a:off x="1828800" y="2542032"/>
            <a:ext cx="6766560" cy="384048"/>
          </a:xfrm>
          <a:prstGeom prst="rect">
            <a:avLst/>
          </a:prstGeom>
          <a:noFill/>
          <a:ln/>
        </p:spPr>
        <p:txBody>
          <a:bodyPr wrap="square" lIns="0" tIns="0" rIns="0" bIns="0" rtlCol="0" anchor="ctr"/>
          <a:lstStyle/>
          <a:p>
            <a:pPr marL="0" indent="0" algn="l">
              <a:buNone/>
            </a:pPr>
            <a:r>
              <a:rPr lang="en-US" sz="1050" dirty="0">
                <a:solidFill>
                  <a:srgbClr val="374060"/>
                </a:solidFill>
                <a:latin typeface="Calibri" pitchFamily="34" charset="0"/>
                <a:ea typeface="Calibri" pitchFamily="34" charset="-122"/>
                <a:cs typeface="Calibri" pitchFamily="34" charset="-120"/>
              </a:rPr>
              <a:t>Uniform Computer Information Transactions Act provided statutory framework permitting damage caps and disclaimers the industry had already adopted contractually.</a:t>
            </a:r>
            <a:endParaRPr lang="en-US" sz="1050" dirty="0"/>
          </a:p>
        </p:txBody>
      </p:sp>
      <p:sp>
        <p:nvSpPr>
          <p:cNvPr id="15" name="Shape 13"/>
          <p:cNvSpPr/>
          <p:nvPr/>
        </p:nvSpPr>
        <p:spPr>
          <a:xfrm>
            <a:off x="1316736" y="3218688"/>
            <a:ext cx="256032" cy="256032"/>
          </a:xfrm>
          <a:prstGeom prst="ellipse">
            <a:avLst/>
          </a:prstGeom>
          <a:solidFill>
            <a:srgbClr val="C4590A"/>
          </a:solidFill>
          <a:ln w="12700">
            <a:solidFill>
              <a:srgbClr val="C4590A"/>
            </a:solidFill>
            <a:prstDash val="solid"/>
          </a:ln>
        </p:spPr>
      </p:sp>
      <p:sp>
        <p:nvSpPr>
          <p:cNvPr id="16" name="Text 14"/>
          <p:cNvSpPr/>
          <p:nvPr/>
        </p:nvSpPr>
        <p:spPr>
          <a:xfrm>
            <a:off x="274320" y="3182112"/>
            <a:ext cx="1005840" cy="320040"/>
          </a:xfrm>
          <a:prstGeom prst="rect">
            <a:avLst/>
          </a:prstGeom>
          <a:noFill/>
          <a:ln/>
        </p:spPr>
        <p:txBody>
          <a:bodyPr wrap="square" lIns="0" tIns="0" rIns="0" bIns="0" rtlCol="0" anchor="ctr"/>
          <a:lstStyle/>
          <a:p>
            <a:pPr marL="0" indent="0" algn="r">
              <a:buNone/>
            </a:pPr>
            <a:r>
              <a:rPr lang="en-US" sz="1300" b="1" dirty="0">
                <a:solidFill>
                  <a:srgbClr val="C4590A"/>
                </a:solidFill>
                <a:latin typeface="Cambria" pitchFamily="34" charset="0"/>
                <a:ea typeface="Cambria" pitchFamily="34" charset="-122"/>
                <a:cs typeface="Cambria" pitchFamily="34" charset="-120"/>
              </a:rPr>
              <a:t>1999</a:t>
            </a:r>
            <a:endParaRPr lang="en-US" sz="1300" dirty="0"/>
          </a:p>
        </p:txBody>
      </p:sp>
      <p:sp>
        <p:nvSpPr>
          <p:cNvPr id="17" name="Shape 15"/>
          <p:cNvSpPr/>
          <p:nvPr/>
        </p:nvSpPr>
        <p:spPr>
          <a:xfrm>
            <a:off x="1691640" y="3108960"/>
            <a:ext cx="7040880" cy="777240"/>
          </a:xfrm>
          <a:prstGeom prst="roundRect">
            <a:avLst>
              <a:gd name="adj" fmla="val 7059"/>
            </a:avLst>
          </a:prstGeom>
          <a:solidFill>
            <a:srgbClr val="E8EDF5"/>
          </a:solidFill>
          <a:ln w="12700">
            <a:solidFill>
              <a:srgbClr val="C8D4E8"/>
            </a:solidFill>
            <a:prstDash val="solid"/>
          </a:ln>
          <a:effectLst>
            <a:outerShdw blurRad="50800" dist="25400" dir="2700000" algn="bl" rotWithShape="0">
              <a:srgbClr val="000000">
                <a:alpha val="18000"/>
              </a:srgbClr>
            </a:outerShdw>
          </a:effectLst>
        </p:spPr>
      </p:sp>
      <p:sp>
        <p:nvSpPr>
          <p:cNvPr id="18" name="Text 16"/>
          <p:cNvSpPr/>
          <p:nvPr/>
        </p:nvSpPr>
        <p:spPr>
          <a:xfrm>
            <a:off x="1828800" y="3145536"/>
            <a:ext cx="6766560" cy="292608"/>
          </a:xfrm>
          <a:prstGeom prst="rect">
            <a:avLst/>
          </a:prstGeom>
          <a:noFill/>
          <a:ln/>
        </p:spPr>
        <p:txBody>
          <a:bodyPr wrap="square" lIns="0" tIns="0" rIns="0" bIns="0" rtlCol="0" anchor="ctr"/>
          <a:lstStyle/>
          <a:p>
            <a:pPr marL="0" indent="0" algn="l">
              <a:buNone/>
            </a:pPr>
            <a:r>
              <a:rPr lang="en-US" sz="1200" b="1" dirty="0">
                <a:solidFill>
                  <a:srgbClr val="1A1A2E"/>
                </a:solidFill>
                <a:latin typeface="Calibri" pitchFamily="34" charset="0"/>
                <a:ea typeface="Calibri" pitchFamily="34" charset="-122"/>
                <a:cs typeface="Calibri" pitchFamily="34" charset="-120"/>
              </a:rPr>
              <a:t>Courts Decline Strict Liability</a:t>
            </a:r>
            <a:endParaRPr lang="en-US" sz="1200" dirty="0"/>
          </a:p>
        </p:txBody>
      </p:sp>
      <p:sp>
        <p:nvSpPr>
          <p:cNvPr id="19" name="Text 17"/>
          <p:cNvSpPr/>
          <p:nvPr/>
        </p:nvSpPr>
        <p:spPr>
          <a:xfrm>
            <a:off x="1828800" y="3456432"/>
            <a:ext cx="6766560" cy="384048"/>
          </a:xfrm>
          <a:prstGeom prst="rect">
            <a:avLst/>
          </a:prstGeom>
          <a:noFill/>
          <a:ln/>
        </p:spPr>
        <p:txBody>
          <a:bodyPr wrap="square" lIns="0" tIns="0" rIns="0" bIns="0" rtlCol="0" anchor="ctr"/>
          <a:lstStyle/>
          <a:p>
            <a:pPr marL="0" indent="0" algn="l">
              <a:buNone/>
            </a:pPr>
            <a:r>
              <a:rPr lang="en-US" sz="1050" dirty="0">
                <a:solidFill>
                  <a:srgbClr val="374060"/>
                </a:solidFill>
                <a:latin typeface="Calibri" pitchFamily="34" charset="0"/>
                <a:ea typeface="Calibri" pitchFamily="34" charset="-122"/>
                <a:cs typeface="Calibri" pitchFamily="34" charset="-120"/>
              </a:rPr>
              <a:t>Judicial treatment consistently declined to extend strict liability to software — reducing plaintiffs to negligence theories vendors' own documentation was structured to defeat.</a:t>
            </a:r>
            <a:endParaRPr lang="en-US" sz="1050" dirty="0"/>
          </a:p>
        </p:txBody>
      </p:sp>
      <p:sp>
        <p:nvSpPr>
          <p:cNvPr id="20" name="Shape 18"/>
          <p:cNvSpPr/>
          <p:nvPr/>
        </p:nvSpPr>
        <p:spPr>
          <a:xfrm>
            <a:off x="1316736" y="4133088"/>
            <a:ext cx="256032" cy="256032"/>
          </a:xfrm>
          <a:prstGeom prst="ellipse">
            <a:avLst/>
          </a:prstGeom>
          <a:solidFill>
            <a:srgbClr val="C4590A"/>
          </a:solidFill>
          <a:ln w="12700">
            <a:solidFill>
              <a:srgbClr val="C4590A"/>
            </a:solidFill>
            <a:prstDash val="solid"/>
          </a:ln>
        </p:spPr>
      </p:sp>
      <p:sp>
        <p:nvSpPr>
          <p:cNvPr id="21" name="Text 19"/>
          <p:cNvSpPr/>
          <p:nvPr/>
        </p:nvSpPr>
        <p:spPr>
          <a:xfrm>
            <a:off x="274320" y="4096512"/>
            <a:ext cx="1005840" cy="320040"/>
          </a:xfrm>
          <a:prstGeom prst="rect">
            <a:avLst/>
          </a:prstGeom>
          <a:noFill/>
          <a:ln/>
        </p:spPr>
        <p:txBody>
          <a:bodyPr wrap="square" lIns="0" tIns="0" rIns="0" bIns="0" rtlCol="0" anchor="ctr"/>
          <a:lstStyle/>
          <a:p>
            <a:pPr marL="0" indent="0" algn="r">
              <a:buNone/>
            </a:pPr>
            <a:r>
              <a:rPr lang="en-US" sz="1300" b="1" dirty="0">
                <a:solidFill>
                  <a:srgbClr val="C4590A"/>
                </a:solidFill>
                <a:latin typeface="Cambria" pitchFamily="34" charset="0"/>
                <a:ea typeface="Cambria" pitchFamily="34" charset="-122"/>
                <a:cs typeface="Cambria" pitchFamily="34" charset="-120"/>
              </a:rPr>
              <a:t>2001</a:t>
            </a:r>
            <a:endParaRPr lang="en-US" sz="1300" dirty="0"/>
          </a:p>
        </p:txBody>
      </p:sp>
      <p:sp>
        <p:nvSpPr>
          <p:cNvPr id="22" name="Shape 20"/>
          <p:cNvSpPr/>
          <p:nvPr/>
        </p:nvSpPr>
        <p:spPr>
          <a:xfrm>
            <a:off x="1691640" y="4023360"/>
            <a:ext cx="7040880" cy="777240"/>
          </a:xfrm>
          <a:prstGeom prst="roundRect">
            <a:avLst>
              <a:gd name="adj" fmla="val 7059"/>
            </a:avLst>
          </a:prstGeom>
          <a:solidFill>
            <a:srgbClr val="E8EDF5"/>
          </a:solidFill>
          <a:ln w="12700">
            <a:solidFill>
              <a:srgbClr val="C8D4E8"/>
            </a:solidFill>
            <a:prstDash val="solid"/>
          </a:ln>
          <a:effectLst>
            <a:outerShdw blurRad="50800" dist="25400" dir="2700000" algn="bl" rotWithShape="0">
              <a:srgbClr val="000000">
                <a:alpha val="18000"/>
              </a:srgbClr>
            </a:outerShdw>
          </a:effectLst>
        </p:spPr>
      </p:sp>
      <p:sp>
        <p:nvSpPr>
          <p:cNvPr id="23" name="Text 21"/>
          <p:cNvSpPr/>
          <p:nvPr/>
        </p:nvSpPr>
        <p:spPr>
          <a:xfrm>
            <a:off x="1828800" y="4059936"/>
            <a:ext cx="6766560" cy="292608"/>
          </a:xfrm>
          <a:prstGeom prst="rect">
            <a:avLst/>
          </a:prstGeom>
          <a:noFill/>
          <a:ln/>
        </p:spPr>
        <p:txBody>
          <a:bodyPr wrap="square" lIns="0" tIns="0" rIns="0" bIns="0" rtlCol="0" anchor="ctr"/>
          <a:lstStyle/>
          <a:p>
            <a:pPr marL="0" indent="0" algn="l">
              <a:buNone/>
            </a:pPr>
            <a:r>
              <a:rPr lang="en-US" sz="1200" b="1" dirty="0">
                <a:solidFill>
                  <a:srgbClr val="1A1A2E"/>
                </a:solidFill>
                <a:latin typeface="Calibri" pitchFamily="34" charset="0"/>
                <a:ea typeface="Calibri" pitchFamily="34" charset="-122"/>
                <a:cs typeface="Calibri" pitchFamily="34" charset="-120"/>
              </a:rPr>
              <a:t>SANS Top 10 Published</a:t>
            </a:r>
            <a:endParaRPr lang="en-US" sz="1200" dirty="0"/>
          </a:p>
        </p:txBody>
      </p:sp>
      <p:sp>
        <p:nvSpPr>
          <p:cNvPr id="24" name="Text 22"/>
          <p:cNvSpPr/>
          <p:nvPr/>
        </p:nvSpPr>
        <p:spPr>
          <a:xfrm>
            <a:off x="1828800" y="4370832"/>
            <a:ext cx="6766560" cy="384048"/>
          </a:xfrm>
          <a:prstGeom prst="rect">
            <a:avLst/>
          </a:prstGeom>
          <a:noFill/>
          <a:ln/>
        </p:spPr>
        <p:txBody>
          <a:bodyPr wrap="square" lIns="0" tIns="0" rIns="0" bIns="0" rtlCol="0" anchor="ctr"/>
          <a:lstStyle/>
          <a:p>
            <a:pPr marL="0" indent="0" algn="l">
              <a:buNone/>
            </a:pPr>
            <a:r>
              <a:rPr lang="en-US" sz="1050" dirty="0">
                <a:solidFill>
                  <a:srgbClr val="374060"/>
                </a:solidFill>
                <a:latin typeface="Calibri" pitchFamily="34" charset="0"/>
                <a:ea typeface="Calibri" pitchFamily="34" charset="-122"/>
                <a:cs typeface="Calibri" pitchFamily="34" charset="-120"/>
              </a:rPr>
              <a:t>The list arrived at the end of the shield-hardening period — into a legal environment that had already largely resolved vendor accountability in vendors' favor.</a:t>
            </a:r>
            <a:endParaRPr lang="en-US" sz="10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8">
    <p:bg>
      <p:bgPr>
        <a:solidFill>
          <a:srgbClr val="F4F6FA"/>
        </a:solidFill>
        <a:effectLst/>
      </p:bgPr>
    </p:bg>
    <p:spTree>
      <p:nvGrpSpPr>
        <p:cNvPr id="1" name=""/>
        <p:cNvGrpSpPr/>
        <p:nvPr/>
      </p:nvGrpSpPr>
      <p:grpSpPr>
        <a:xfrm>
          <a:off x="0" y="0"/>
          <a:ext cx="0" cy="0"/>
          <a:chOff x="0" y="0"/>
          <a:chExt cx="0" cy="0"/>
        </a:xfrm>
      </p:grpSpPr>
      <p:sp>
        <p:nvSpPr>
          <p:cNvPr id="2" name="Text 0"/>
          <p:cNvSpPr/>
          <p:nvPr/>
        </p:nvSpPr>
        <p:spPr>
          <a:xfrm>
            <a:off x="457200" y="256032"/>
            <a:ext cx="8229600" cy="502920"/>
          </a:xfrm>
          <a:prstGeom prst="rect">
            <a:avLst/>
          </a:prstGeom>
          <a:noFill/>
          <a:ln/>
        </p:spPr>
        <p:txBody>
          <a:bodyPr wrap="square" lIns="0" tIns="0" rIns="0" bIns="0" rtlCol="0" anchor="ctr"/>
          <a:lstStyle/>
          <a:p>
            <a:pPr marL="0" indent="0" algn="l">
              <a:buNone/>
            </a:pPr>
            <a:r>
              <a:rPr lang="en-US" sz="2800" b="1" dirty="0">
                <a:solidFill>
                  <a:srgbClr val="1A1A2E"/>
                </a:solidFill>
                <a:latin typeface="Cambria" pitchFamily="34" charset="0"/>
                <a:ea typeface="Cambria" pitchFamily="34" charset="-122"/>
                <a:cs typeface="Cambria" pitchFamily="34" charset="-120"/>
              </a:rPr>
              <a:t>Security by MBA: The Incentive Engine</a:t>
            </a:r>
            <a:endParaRPr lang="en-US" sz="2800" dirty="0"/>
          </a:p>
        </p:txBody>
      </p:sp>
      <p:sp>
        <p:nvSpPr>
          <p:cNvPr id="3" name="Shape 1"/>
          <p:cNvSpPr/>
          <p:nvPr/>
        </p:nvSpPr>
        <p:spPr>
          <a:xfrm>
            <a:off x="365760" y="914400"/>
            <a:ext cx="4114800" cy="3291840"/>
          </a:xfrm>
          <a:prstGeom prst="roundRect">
            <a:avLst>
              <a:gd name="adj" fmla="val 2778"/>
            </a:avLst>
          </a:prstGeom>
          <a:solidFill>
            <a:srgbClr val="861F41"/>
          </a:solidFill>
          <a:ln w="12700">
            <a:solidFill>
              <a:srgbClr val="A52A4F"/>
            </a:solidFill>
            <a:prstDash val="solid"/>
          </a:ln>
        </p:spPr>
      </p:sp>
      <p:sp>
        <p:nvSpPr>
          <p:cNvPr id="4" name="Text 2"/>
          <p:cNvSpPr/>
          <p:nvPr/>
        </p:nvSpPr>
        <p:spPr>
          <a:xfrm>
            <a:off x="548640" y="1143000"/>
            <a:ext cx="3749040" cy="1920240"/>
          </a:xfrm>
          <a:prstGeom prst="rect">
            <a:avLst/>
          </a:prstGeom>
          <a:noFill/>
          <a:ln/>
        </p:spPr>
        <p:txBody>
          <a:bodyPr wrap="square" lIns="0" tIns="0" rIns="0" bIns="0" rtlCol="0" anchor="ctr"/>
          <a:lstStyle/>
          <a:p>
            <a:pPr marL="0" indent="0" algn="l">
              <a:buNone/>
            </a:pPr>
            <a:r>
              <a:rPr lang="en-US" sz="1500" i="1" dirty="0">
                <a:solidFill>
                  <a:srgbClr val="FFFFFF"/>
                </a:solidFill>
                <a:latin typeface="Cambria" pitchFamily="34" charset="0"/>
                <a:ea typeface="Cambria" pitchFamily="34" charset="-122"/>
                <a:cs typeface="Cambria" pitchFamily="34" charset="-120"/>
              </a:rPr>
              <a:t>The cybersecurity industry is more analogous to a pharmaceutical industry that profits from managing chronic conditions than to the sanitation industry, which profits from eliminating disease vectors.</a:t>
            </a:r>
            <a:endParaRPr lang="en-US" sz="1500" dirty="0"/>
          </a:p>
        </p:txBody>
      </p:sp>
      <p:sp>
        <p:nvSpPr>
          <p:cNvPr id="5" name="Text 3"/>
          <p:cNvSpPr/>
          <p:nvPr/>
        </p:nvSpPr>
        <p:spPr>
          <a:xfrm>
            <a:off x="548640" y="3154680"/>
            <a:ext cx="3749040" cy="731520"/>
          </a:xfrm>
          <a:prstGeom prst="rect">
            <a:avLst/>
          </a:prstGeom>
          <a:noFill/>
          <a:ln/>
        </p:spPr>
        <p:txBody>
          <a:bodyPr wrap="square" lIns="0" tIns="0" rIns="0" bIns="0" rtlCol="0" anchor="ctr"/>
          <a:lstStyle/>
          <a:p>
            <a:pPr marL="0" indent="0" algn="l">
              <a:buNone/>
            </a:pPr>
            <a:r>
              <a:rPr lang="en-US" sz="1300" b="1" dirty="0">
                <a:solidFill>
                  <a:srgbClr val="FFFFFF"/>
                </a:solidFill>
                <a:latin typeface="Calibri" pitchFamily="34" charset="0"/>
                <a:ea typeface="Calibri" pitchFamily="34" charset="-122"/>
                <a:cs typeface="Calibri" pitchFamily="34" charset="-120"/>
              </a:rPr>
              <a:t>Root-cause solutions commoditize or destroy adjacent revenue streams.</a:t>
            </a:r>
            <a:endParaRPr lang="en-US" sz="1300" dirty="0"/>
          </a:p>
        </p:txBody>
      </p:sp>
      <p:sp>
        <p:nvSpPr>
          <p:cNvPr id="6" name="Text 4"/>
          <p:cNvSpPr/>
          <p:nvPr/>
        </p:nvSpPr>
        <p:spPr>
          <a:xfrm>
            <a:off x="4754880" y="914400"/>
            <a:ext cx="4023360" cy="365760"/>
          </a:xfrm>
          <a:prstGeom prst="rect">
            <a:avLst/>
          </a:prstGeom>
          <a:noFill/>
          <a:ln/>
        </p:spPr>
        <p:txBody>
          <a:bodyPr wrap="square" lIns="0" tIns="0" rIns="0" bIns="0" rtlCol="0" anchor="ctr"/>
          <a:lstStyle/>
          <a:p>
            <a:pPr marL="0" indent="0" algn="l">
              <a:buNone/>
            </a:pPr>
            <a:r>
              <a:rPr lang="en-US" sz="1400" b="1" dirty="0">
                <a:solidFill>
                  <a:srgbClr val="C4590A"/>
                </a:solidFill>
                <a:latin typeface="Calibri" pitchFamily="34" charset="0"/>
                <a:ea typeface="Calibri" pitchFamily="34" charset="-122"/>
                <a:cs typeface="Calibri" pitchFamily="34" charset="-120"/>
              </a:rPr>
              <a:t>The Profitable Insecurity Cycle</a:t>
            </a:r>
            <a:endParaRPr lang="en-US" sz="1400" dirty="0"/>
          </a:p>
        </p:txBody>
      </p:sp>
      <p:sp>
        <p:nvSpPr>
          <p:cNvPr id="7" name="Shape 5"/>
          <p:cNvSpPr/>
          <p:nvPr/>
        </p:nvSpPr>
        <p:spPr>
          <a:xfrm>
            <a:off x="4754880" y="1371600"/>
            <a:ext cx="347472" cy="347472"/>
          </a:xfrm>
          <a:prstGeom prst="ellipse">
            <a:avLst/>
          </a:prstGeom>
          <a:solidFill>
            <a:srgbClr val="C4590A"/>
          </a:solidFill>
          <a:ln w="12700">
            <a:solidFill>
              <a:srgbClr val="C4590A"/>
            </a:solidFill>
            <a:prstDash val="solid"/>
          </a:ln>
        </p:spPr>
      </p:sp>
      <p:sp>
        <p:nvSpPr>
          <p:cNvPr id="8" name="Text 6"/>
          <p:cNvSpPr/>
          <p:nvPr/>
        </p:nvSpPr>
        <p:spPr>
          <a:xfrm>
            <a:off x="4754880" y="1380744"/>
            <a:ext cx="347472" cy="329184"/>
          </a:xfrm>
          <a:prstGeom prst="rect">
            <a:avLst/>
          </a:prstGeom>
          <a:noFill/>
          <a:ln/>
        </p:spPr>
        <p:txBody>
          <a:bodyPr wrap="square" lIns="0" tIns="0" rIns="0" bIns="0" rtlCol="0" anchor="ctr"/>
          <a:lstStyle/>
          <a:p>
            <a:pPr marL="0" indent="0" algn="ctr">
              <a:buNone/>
            </a:pPr>
            <a:r>
              <a:rPr lang="en-US" sz="1200" b="1" dirty="0">
                <a:solidFill>
                  <a:srgbClr val="F4F6FA"/>
                </a:solidFill>
                <a:latin typeface="Cambria" pitchFamily="34" charset="0"/>
                <a:ea typeface="Cambria" pitchFamily="34" charset="-122"/>
                <a:cs typeface="Cambria" pitchFamily="34" charset="-120"/>
              </a:rPr>
              <a:t>1</a:t>
            </a:r>
            <a:endParaRPr lang="en-US" sz="1200" dirty="0"/>
          </a:p>
        </p:txBody>
      </p:sp>
      <p:sp>
        <p:nvSpPr>
          <p:cNvPr id="9" name="Text 7"/>
          <p:cNvSpPr/>
          <p:nvPr/>
        </p:nvSpPr>
        <p:spPr>
          <a:xfrm>
            <a:off x="5212080" y="1389888"/>
            <a:ext cx="3566160" cy="329184"/>
          </a:xfrm>
          <a:prstGeom prst="rect">
            <a:avLst/>
          </a:prstGeom>
          <a:noFill/>
          <a:ln/>
        </p:spPr>
        <p:txBody>
          <a:bodyPr wrap="square" lIns="0" tIns="0" rIns="0" bIns="0" rtlCol="0" anchor="ctr"/>
          <a:lstStyle/>
          <a:p>
            <a:pPr marL="0" indent="0" algn="l">
              <a:buNone/>
            </a:pPr>
            <a:r>
              <a:rPr lang="en-US" sz="1200" dirty="0">
                <a:solidFill>
                  <a:srgbClr val="374060"/>
                </a:solidFill>
                <a:latin typeface="Calibri" pitchFamily="34" charset="0"/>
                <a:ea typeface="Calibri" pitchFamily="34" charset="-122"/>
                <a:cs typeface="Calibri" pitchFamily="34" charset="-120"/>
              </a:rPr>
              <a:t>Vendor ships insecure product</a:t>
            </a:r>
            <a:endParaRPr lang="en-US" sz="1200" dirty="0"/>
          </a:p>
        </p:txBody>
      </p:sp>
      <p:sp>
        <p:nvSpPr>
          <p:cNvPr id="10" name="Shape 8"/>
          <p:cNvSpPr/>
          <p:nvPr/>
        </p:nvSpPr>
        <p:spPr>
          <a:xfrm>
            <a:off x="4928616" y="1719072"/>
            <a:ext cx="0" cy="310896"/>
          </a:xfrm>
          <a:prstGeom prst="line">
            <a:avLst/>
          </a:prstGeom>
          <a:noFill/>
          <a:ln w="12700">
            <a:solidFill>
              <a:srgbClr val="6B7A99"/>
            </a:solidFill>
            <a:prstDash val="sysDot"/>
          </a:ln>
        </p:spPr>
      </p:sp>
      <p:sp>
        <p:nvSpPr>
          <p:cNvPr id="11" name="Shape 9"/>
          <p:cNvSpPr/>
          <p:nvPr/>
        </p:nvSpPr>
        <p:spPr>
          <a:xfrm>
            <a:off x="4754880" y="2029968"/>
            <a:ext cx="347472" cy="347472"/>
          </a:xfrm>
          <a:prstGeom prst="ellipse">
            <a:avLst/>
          </a:prstGeom>
          <a:solidFill>
            <a:srgbClr val="C4590A"/>
          </a:solidFill>
          <a:ln w="12700">
            <a:solidFill>
              <a:srgbClr val="C4590A"/>
            </a:solidFill>
            <a:prstDash val="solid"/>
          </a:ln>
        </p:spPr>
      </p:sp>
      <p:sp>
        <p:nvSpPr>
          <p:cNvPr id="12" name="Text 10"/>
          <p:cNvSpPr/>
          <p:nvPr/>
        </p:nvSpPr>
        <p:spPr>
          <a:xfrm>
            <a:off x="4754880" y="2039112"/>
            <a:ext cx="347472" cy="329184"/>
          </a:xfrm>
          <a:prstGeom prst="rect">
            <a:avLst/>
          </a:prstGeom>
          <a:noFill/>
          <a:ln/>
        </p:spPr>
        <p:txBody>
          <a:bodyPr wrap="square" lIns="0" tIns="0" rIns="0" bIns="0" rtlCol="0" anchor="ctr"/>
          <a:lstStyle/>
          <a:p>
            <a:pPr marL="0" indent="0" algn="ctr">
              <a:buNone/>
            </a:pPr>
            <a:r>
              <a:rPr lang="en-US" sz="1200" b="1" dirty="0">
                <a:solidFill>
                  <a:srgbClr val="F4F6FA"/>
                </a:solidFill>
                <a:latin typeface="Cambria" pitchFamily="34" charset="0"/>
                <a:ea typeface="Cambria" pitchFamily="34" charset="-122"/>
                <a:cs typeface="Cambria" pitchFamily="34" charset="-120"/>
              </a:rPr>
              <a:t>2</a:t>
            </a:r>
            <a:endParaRPr lang="en-US" sz="1200" dirty="0"/>
          </a:p>
        </p:txBody>
      </p:sp>
      <p:sp>
        <p:nvSpPr>
          <p:cNvPr id="13" name="Text 11"/>
          <p:cNvSpPr/>
          <p:nvPr/>
        </p:nvSpPr>
        <p:spPr>
          <a:xfrm>
            <a:off x="5212080" y="2048256"/>
            <a:ext cx="3566160" cy="329184"/>
          </a:xfrm>
          <a:prstGeom prst="rect">
            <a:avLst/>
          </a:prstGeom>
          <a:noFill/>
          <a:ln/>
        </p:spPr>
        <p:txBody>
          <a:bodyPr wrap="square" lIns="0" tIns="0" rIns="0" bIns="0" rtlCol="0" anchor="ctr"/>
          <a:lstStyle/>
          <a:p>
            <a:pPr marL="0" indent="0" algn="l">
              <a:buNone/>
            </a:pPr>
            <a:r>
              <a:rPr lang="en-US" sz="1200" dirty="0">
                <a:solidFill>
                  <a:srgbClr val="374060"/>
                </a:solidFill>
                <a:latin typeface="Calibri" pitchFamily="34" charset="0"/>
                <a:ea typeface="Calibri" pitchFamily="34" charset="-122"/>
                <a:cs typeface="Calibri" pitchFamily="34" charset="-120"/>
              </a:rPr>
              <a:t>Breach / incident occurs</a:t>
            </a:r>
            <a:endParaRPr lang="en-US" sz="1200" dirty="0"/>
          </a:p>
        </p:txBody>
      </p:sp>
      <p:sp>
        <p:nvSpPr>
          <p:cNvPr id="14" name="Shape 12"/>
          <p:cNvSpPr/>
          <p:nvPr/>
        </p:nvSpPr>
        <p:spPr>
          <a:xfrm>
            <a:off x="4928616" y="2377440"/>
            <a:ext cx="0" cy="310896"/>
          </a:xfrm>
          <a:prstGeom prst="line">
            <a:avLst/>
          </a:prstGeom>
          <a:noFill/>
          <a:ln w="12700">
            <a:solidFill>
              <a:srgbClr val="6B7A99"/>
            </a:solidFill>
            <a:prstDash val="sysDot"/>
          </a:ln>
        </p:spPr>
      </p:sp>
      <p:sp>
        <p:nvSpPr>
          <p:cNvPr id="15" name="Shape 13"/>
          <p:cNvSpPr/>
          <p:nvPr/>
        </p:nvSpPr>
        <p:spPr>
          <a:xfrm>
            <a:off x="4754880" y="2688336"/>
            <a:ext cx="347472" cy="347472"/>
          </a:xfrm>
          <a:prstGeom prst="ellipse">
            <a:avLst/>
          </a:prstGeom>
          <a:solidFill>
            <a:srgbClr val="C4590A"/>
          </a:solidFill>
          <a:ln w="12700">
            <a:solidFill>
              <a:srgbClr val="C4590A"/>
            </a:solidFill>
            <a:prstDash val="solid"/>
          </a:ln>
        </p:spPr>
      </p:sp>
      <p:sp>
        <p:nvSpPr>
          <p:cNvPr id="16" name="Text 14"/>
          <p:cNvSpPr/>
          <p:nvPr/>
        </p:nvSpPr>
        <p:spPr>
          <a:xfrm>
            <a:off x="4754880" y="2697480"/>
            <a:ext cx="347472" cy="329184"/>
          </a:xfrm>
          <a:prstGeom prst="rect">
            <a:avLst/>
          </a:prstGeom>
          <a:noFill/>
          <a:ln/>
        </p:spPr>
        <p:txBody>
          <a:bodyPr wrap="square" lIns="0" tIns="0" rIns="0" bIns="0" rtlCol="0" anchor="ctr"/>
          <a:lstStyle/>
          <a:p>
            <a:pPr marL="0" indent="0" algn="ctr">
              <a:buNone/>
            </a:pPr>
            <a:r>
              <a:rPr lang="en-US" sz="1200" b="1" dirty="0">
                <a:solidFill>
                  <a:srgbClr val="F4F6FA"/>
                </a:solidFill>
                <a:latin typeface="Cambria" pitchFamily="34" charset="0"/>
                <a:ea typeface="Cambria" pitchFamily="34" charset="-122"/>
                <a:cs typeface="Cambria" pitchFamily="34" charset="-120"/>
              </a:rPr>
              <a:t>3</a:t>
            </a:r>
            <a:endParaRPr lang="en-US" sz="1200" dirty="0"/>
          </a:p>
        </p:txBody>
      </p:sp>
      <p:sp>
        <p:nvSpPr>
          <p:cNvPr id="17" name="Text 15"/>
          <p:cNvSpPr/>
          <p:nvPr/>
        </p:nvSpPr>
        <p:spPr>
          <a:xfrm>
            <a:off x="5212080" y="2706624"/>
            <a:ext cx="3566160" cy="329184"/>
          </a:xfrm>
          <a:prstGeom prst="rect">
            <a:avLst/>
          </a:prstGeom>
          <a:noFill/>
          <a:ln/>
        </p:spPr>
        <p:txBody>
          <a:bodyPr wrap="square" lIns="0" tIns="0" rIns="0" bIns="0" rtlCol="0" anchor="ctr"/>
          <a:lstStyle/>
          <a:p>
            <a:pPr marL="0" indent="0" algn="l">
              <a:buNone/>
            </a:pPr>
            <a:r>
              <a:rPr lang="en-US" sz="1200" dirty="0">
                <a:solidFill>
                  <a:srgbClr val="374060"/>
                </a:solidFill>
                <a:latin typeface="Calibri" pitchFamily="34" charset="0"/>
                <a:ea typeface="Calibri" pitchFamily="34" charset="-122"/>
                <a:cs typeface="Calibri" pitchFamily="34" charset="-120"/>
              </a:rPr>
              <a:t>Patch management, IR, insurance market grows</a:t>
            </a:r>
            <a:endParaRPr lang="en-US" sz="1200" dirty="0"/>
          </a:p>
        </p:txBody>
      </p:sp>
      <p:sp>
        <p:nvSpPr>
          <p:cNvPr id="18" name="Shape 16"/>
          <p:cNvSpPr/>
          <p:nvPr/>
        </p:nvSpPr>
        <p:spPr>
          <a:xfrm>
            <a:off x="4928616" y="3035808"/>
            <a:ext cx="0" cy="310896"/>
          </a:xfrm>
          <a:prstGeom prst="line">
            <a:avLst/>
          </a:prstGeom>
          <a:noFill/>
          <a:ln w="12700">
            <a:solidFill>
              <a:srgbClr val="6B7A99"/>
            </a:solidFill>
            <a:prstDash val="sysDot"/>
          </a:ln>
        </p:spPr>
      </p:sp>
      <p:sp>
        <p:nvSpPr>
          <p:cNvPr id="19" name="Shape 17"/>
          <p:cNvSpPr/>
          <p:nvPr/>
        </p:nvSpPr>
        <p:spPr>
          <a:xfrm>
            <a:off x="4754880" y="3346704"/>
            <a:ext cx="347472" cy="347472"/>
          </a:xfrm>
          <a:prstGeom prst="ellipse">
            <a:avLst/>
          </a:prstGeom>
          <a:solidFill>
            <a:srgbClr val="C4590A"/>
          </a:solidFill>
          <a:ln w="12700">
            <a:solidFill>
              <a:srgbClr val="C4590A"/>
            </a:solidFill>
            <a:prstDash val="solid"/>
          </a:ln>
        </p:spPr>
      </p:sp>
      <p:sp>
        <p:nvSpPr>
          <p:cNvPr id="20" name="Text 18"/>
          <p:cNvSpPr/>
          <p:nvPr/>
        </p:nvSpPr>
        <p:spPr>
          <a:xfrm>
            <a:off x="4754880" y="3355848"/>
            <a:ext cx="347472" cy="329184"/>
          </a:xfrm>
          <a:prstGeom prst="rect">
            <a:avLst/>
          </a:prstGeom>
          <a:noFill/>
          <a:ln/>
        </p:spPr>
        <p:txBody>
          <a:bodyPr wrap="square" lIns="0" tIns="0" rIns="0" bIns="0" rtlCol="0" anchor="ctr"/>
          <a:lstStyle/>
          <a:p>
            <a:pPr marL="0" indent="0" algn="ctr">
              <a:buNone/>
            </a:pPr>
            <a:r>
              <a:rPr lang="en-US" sz="1200" b="1" dirty="0">
                <a:solidFill>
                  <a:srgbClr val="F4F6FA"/>
                </a:solidFill>
                <a:latin typeface="Cambria" pitchFamily="34" charset="0"/>
                <a:ea typeface="Cambria" pitchFamily="34" charset="-122"/>
                <a:cs typeface="Cambria" pitchFamily="34" charset="-120"/>
              </a:rPr>
              <a:t>4</a:t>
            </a:r>
            <a:endParaRPr lang="en-US" sz="1200" dirty="0"/>
          </a:p>
        </p:txBody>
      </p:sp>
      <p:sp>
        <p:nvSpPr>
          <p:cNvPr id="21" name="Text 19"/>
          <p:cNvSpPr/>
          <p:nvPr/>
        </p:nvSpPr>
        <p:spPr>
          <a:xfrm>
            <a:off x="5212080" y="3364992"/>
            <a:ext cx="3566160" cy="329184"/>
          </a:xfrm>
          <a:prstGeom prst="rect">
            <a:avLst/>
          </a:prstGeom>
          <a:noFill/>
          <a:ln/>
        </p:spPr>
        <p:txBody>
          <a:bodyPr wrap="square" lIns="0" tIns="0" rIns="0" bIns="0" rtlCol="0" anchor="ctr"/>
          <a:lstStyle/>
          <a:p>
            <a:pPr marL="0" indent="0" algn="l">
              <a:buNone/>
            </a:pPr>
            <a:r>
              <a:rPr lang="en-US" sz="1200" dirty="0">
                <a:solidFill>
                  <a:srgbClr val="374060"/>
                </a:solidFill>
                <a:latin typeface="Calibri" pitchFamily="34" charset="0"/>
                <a:ea typeface="Calibri" pitchFamily="34" charset="-122"/>
                <a:cs typeface="Calibri" pitchFamily="34" charset="-120"/>
              </a:rPr>
              <a:t>Compliance framework mandates controls (not root-cause fixes)</a:t>
            </a:r>
            <a:endParaRPr lang="en-US" sz="1200" dirty="0"/>
          </a:p>
        </p:txBody>
      </p:sp>
      <p:sp>
        <p:nvSpPr>
          <p:cNvPr id="22" name="Shape 20"/>
          <p:cNvSpPr/>
          <p:nvPr/>
        </p:nvSpPr>
        <p:spPr>
          <a:xfrm>
            <a:off x="4928616" y="3694176"/>
            <a:ext cx="0" cy="310896"/>
          </a:xfrm>
          <a:prstGeom prst="line">
            <a:avLst/>
          </a:prstGeom>
          <a:noFill/>
          <a:ln w="12700">
            <a:solidFill>
              <a:srgbClr val="6B7A99"/>
            </a:solidFill>
            <a:prstDash val="sysDot"/>
          </a:ln>
        </p:spPr>
      </p:sp>
      <p:sp>
        <p:nvSpPr>
          <p:cNvPr id="23" name="Shape 21"/>
          <p:cNvSpPr/>
          <p:nvPr/>
        </p:nvSpPr>
        <p:spPr>
          <a:xfrm>
            <a:off x="4754880" y="4005072"/>
            <a:ext cx="347472" cy="347472"/>
          </a:xfrm>
          <a:prstGeom prst="ellipse">
            <a:avLst/>
          </a:prstGeom>
          <a:solidFill>
            <a:srgbClr val="C4590A"/>
          </a:solidFill>
          <a:ln w="12700">
            <a:solidFill>
              <a:srgbClr val="C4590A"/>
            </a:solidFill>
            <a:prstDash val="solid"/>
          </a:ln>
        </p:spPr>
      </p:sp>
      <p:sp>
        <p:nvSpPr>
          <p:cNvPr id="24" name="Text 22"/>
          <p:cNvSpPr/>
          <p:nvPr/>
        </p:nvSpPr>
        <p:spPr>
          <a:xfrm>
            <a:off x="4754880" y="4014216"/>
            <a:ext cx="347472" cy="329184"/>
          </a:xfrm>
          <a:prstGeom prst="rect">
            <a:avLst/>
          </a:prstGeom>
          <a:noFill/>
          <a:ln/>
        </p:spPr>
        <p:txBody>
          <a:bodyPr wrap="square" lIns="0" tIns="0" rIns="0" bIns="0" rtlCol="0" anchor="ctr"/>
          <a:lstStyle/>
          <a:p>
            <a:pPr marL="0" indent="0" algn="ctr">
              <a:buNone/>
            </a:pPr>
            <a:r>
              <a:rPr lang="en-US" sz="1200" b="1" dirty="0">
                <a:solidFill>
                  <a:srgbClr val="F4F6FA"/>
                </a:solidFill>
                <a:latin typeface="Cambria" pitchFamily="34" charset="0"/>
                <a:ea typeface="Cambria" pitchFamily="34" charset="-122"/>
                <a:cs typeface="Cambria" pitchFamily="34" charset="-120"/>
              </a:rPr>
              <a:t>5</a:t>
            </a:r>
            <a:endParaRPr lang="en-US" sz="1200" dirty="0"/>
          </a:p>
        </p:txBody>
      </p:sp>
      <p:sp>
        <p:nvSpPr>
          <p:cNvPr id="25" name="Text 23"/>
          <p:cNvSpPr/>
          <p:nvPr/>
        </p:nvSpPr>
        <p:spPr>
          <a:xfrm>
            <a:off x="5212080" y="4023360"/>
            <a:ext cx="3566160" cy="329184"/>
          </a:xfrm>
          <a:prstGeom prst="rect">
            <a:avLst/>
          </a:prstGeom>
          <a:noFill/>
          <a:ln/>
        </p:spPr>
        <p:txBody>
          <a:bodyPr wrap="square" lIns="0" tIns="0" rIns="0" bIns="0" rtlCol="0" anchor="ctr"/>
          <a:lstStyle/>
          <a:p>
            <a:pPr marL="0" indent="0" algn="l">
              <a:buNone/>
            </a:pPr>
            <a:r>
              <a:rPr lang="en-US" sz="1200" dirty="0">
                <a:solidFill>
                  <a:srgbClr val="374060"/>
                </a:solidFill>
                <a:latin typeface="Calibri" pitchFamily="34" charset="0"/>
                <a:ea typeface="Calibri" pitchFamily="34" charset="-122"/>
                <a:cs typeface="Calibri" pitchFamily="34" charset="-120"/>
              </a:rPr>
              <a:t>Vendor sells premium features to address gaps they created</a:t>
            </a:r>
            <a:endParaRPr lang="en-US" sz="12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9">
    <p:bg>
      <p:bgPr>
        <a:solidFill>
          <a:srgbClr val="F4F6FA"/>
        </a:solidFill>
        <a:effectLst/>
      </p:bgPr>
    </p:bg>
    <p:spTree>
      <p:nvGrpSpPr>
        <p:cNvPr id="1" name=""/>
        <p:cNvGrpSpPr/>
        <p:nvPr/>
      </p:nvGrpSpPr>
      <p:grpSpPr>
        <a:xfrm>
          <a:off x="0" y="0"/>
          <a:ext cx="0" cy="0"/>
          <a:chOff x="0" y="0"/>
          <a:chExt cx="0" cy="0"/>
        </a:xfrm>
      </p:grpSpPr>
      <p:sp>
        <p:nvSpPr>
          <p:cNvPr id="2" name="Text 0"/>
          <p:cNvSpPr/>
          <p:nvPr/>
        </p:nvSpPr>
        <p:spPr>
          <a:xfrm>
            <a:off x="457200" y="256032"/>
            <a:ext cx="8229600" cy="502920"/>
          </a:xfrm>
          <a:prstGeom prst="rect">
            <a:avLst/>
          </a:prstGeom>
          <a:noFill/>
          <a:ln/>
        </p:spPr>
        <p:txBody>
          <a:bodyPr wrap="square" lIns="0" tIns="0" rIns="0" bIns="0" rtlCol="0" anchor="ctr"/>
          <a:lstStyle/>
          <a:p>
            <a:pPr marL="0" indent="0" algn="l">
              <a:buNone/>
            </a:pPr>
            <a:r>
              <a:rPr lang="en-US" sz="2800" b="1" dirty="0">
                <a:solidFill>
                  <a:srgbClr val="1A1A2E"/>
                </a:solidFill>
                <a:latin typeface="Cambria" pitchFamily="34" charset="0"/>
                <a:ea typeface="Cambria" pitchFamily="34" charset="-122"/>
                <a:cs typeface="Cambria" pitchFamily="34" charset="-120"/>
              </a:rPr>
              <a:t>Security as a Premium Feature</a:t>
            </a:r>
            <a:endParaRPr lang="en-US" sz="2800" dirty="0"/>
          </a:p>
        </p:txBody>
      </p:sp>
      <p:sp>
        <p:nvSpPr>
          <p:cNvPr id="3" name="Shape 1"/>
          <p:cNvSpPr/>
          <p:nvPr/>
        </p:nvSpPr>
        <p:spPr>
          <a:xfrm>
            <a:off x="365760" y="868680"/>
            <a:ext cx="8412480" cy="1051560"/>
          </a:xfrm>
          <a:prstGeom prst="roundRect">
            <a:avLst>
              <a:gd name="adj" fmla="val 6957"/>
            </a:avLst>
          </a:prstGeom>
          <a:solidFill>
            <a:srgbClr val="E8EDF5"/>
          </a:solidFill>
          <a:ln w="12700">
            <a:solidFill>
              <a:srgbClr val="861F41"/>
            </a:solidFill>
            <a:prstDash val="solid"/>
          </a:ln>
          <a:effectLst>
            <a:outerShdw blurRad="76200" dist="25400" dir="2700000" algn="bl" rotWithShape="0">
              <a:srgbClr val="000000">
                <a:alpha val="20000"/>
              </a:srgbClr>
            </a:outerShdw>
          </a:effectLst>
        </p:spPr>
      </p:sp>
      <p:sp>
        <p:nvSpPr>
          <p:cNvPr id="4" name="Text 2"/>
          <p:cNvSpPr/>
          <p:nvPr/>
        </p:nvSpPr>
        <p:spPr>
          <a:xfrm>
            <a:off x="594360" y="914400"/>
            <a:ext cx="8046720" cy="320040"/>
          </a:xfrm>
          <a:prstGeom prst="rect">
            <a:avLst/>
          </a:prstGeom>
          <a:noFill/>
          <a:ln/>
        </p:spPr>
        <p:txBody>
          <a:bodyPr wrap="square" lIns="0" tIns="0" rIns="0" bIns="0" rtlCol="0" anchor="ctr"/>
          <a:lstStyle/>
          <a:p>
            <a:pPr marL="0" indent="0" algn="l">
              <a:buNone/>
            </a:pPr>
            <a:r>
              <a:rPr lang="en-US" sz="1300" b="1" dirty="0">
                <a:solidFill>
                  <a:srgbClr val="C4590A"/>
                </a:solidFill>
                <a:latin typeface="Calibri" pitchFamily="34" charset="0"/>
                <a:ea typeface="Calibri" pitchFamily="34" charset="-122"/>
                <a:cs typeface="Calibri" pitchFamily="34" charset="-120"/>
              </a:rPr>
              <a:t>Storm-0558 (2023) — The Defining Illustration</a:t>
            </a:r>
            <a:endParaRPr lang="en-US" sz="1300" dirty="0"/>
          </a:p>
        </p:txBody>
      </p:sp>
      <p:sp>
        <p:nvSpPr>
          <p:cNvPr id="5" name="Text 3"/>
          <p:cNvSpPr/>
          <p:nvPr/>
        </p:nvSpPr>
        <p:spPr>
          <a:xfrm>
            <a:off x="594360" y="1261872"/>
            <a:ext cx="8046720" cy="548640"/>
          </a:xfrm>
          <a:prstGeom prst="rect">
            <a:avLst/>
          </a:prstGeom>
          <a:noFill/>
          <a:ln/>
        </p:spPr>
        <p:txBody>
          <a:bodyPr wrap="square" lIns="0" tIns="0" rIns="0" bIns="0" rtlCol="0" anchor="ctr"/>
          <a:lstStyle/>
          <a:p>
            <a:pPr marL="0" indent="0" algn="l">
              <a:buNone/>
            </a:pPr>
            <a:r>
              <a:rPr lang="en-US" sz="1150" dirty="0">
                <a:solidFill>
                  <a:srgbClr val="374060"/>
                </a:solidFill>
                <a:latin typeface="Calibri" pitchFamily="34" charset="0"/>
                <a:ea typeface="Calibri" pitchFamily="34" charset="-122"/>
                <a:cs typeface="Calibri" pitchFamily="34" charset="-120"/>
              </a:rPr>
              <a:t>Microsoft gated audit logs behind a premium license tier. Organizations affected by a nation-state intrusion lacked the logs to investigate it. Microsoft expanded default logging access only after Congressional and CISA pressure — not market forces.</a:t>
            </a:r>
            <a:endParaRPr lang="en-US" sz="1150" dirty="0"/>
          </a:p>
        </p:txBody>
      </p:sp>
      <p:sp>
        <p:nvSpPr>
          <p:cNvPr id="6" name="Shape 4"/>
          <p:cNvSpPr/>
          <p:nvPr/>
        </p:nvSpPr>
        <p:spPr>
          <a:xfrm>
            <a:off x="365760" y="2057400"/>
            <a:ext cx="4069080" cy="2834640"/>
          </a:xfrm>
          <a:prstGeom prst="roundRect">
            <a:avLst>
              <a:gd name="adj" fmla="val 2581"/>
            </a:avLst>
          </a:prstGeom>
          <a:solidFill>
            <a:srgbClr val="E8EDF5"/>
          </a:solidFill>
          <a:ln w="12700">
            <a:solidFill>
              <a:srgbClr val="C8D4E8"/>
            </a:solidFill>
            <a:prstDash val="solid"/>
          </a:ln>
          <a:effectLst>
            <a:outerShdw blurRad="76200" dist="25400" dir="2700000" algn="bl" rotWithShape="0">
              <a:srgbClr val="000000">
                <a:alpha val="20000"/>
              </a:srgbClr>
            </a:outerShdw>
          </a:effectLst>
        </p:spPr>
      </p:sp>
      <p:sp>
        <p:nvSpPr>
          <p:cNvPr id="7" name="Text 5"/>
          <p:cNvSpPr/>
          <p:nvPr/>
        </p:nvSpPr>
        <p:spPr>
          <a:xfrm>
            <a:off x="502920" y="2121408"/>
            <a:ext cx="3794760" cy="365760"/>
          </a:xfrm>
          <a:prstGeom prst="rect">
            <a:avLst/>
          </a:prstGeom>
          <a:noFill/>
          <a:ln/>
        </p:spPr>
        <p:txBody>
          <a:bodyPr wrap="square" lIns="0" tIns="0" rIns="0" bIns="0" rtlCol="0" anchor="ctr"/>
          <a:lstStyle/>
          <a:p>
            <a:pPr marL="0" indent="0" algn="l">
              <a:buNone/>
            </a:pPr>
            <a:r>
              <a:rPr lang="en-US" sz="1300" b="1" dirty="0">
                <a:solidFill>
                  <a:srgbClr val="FF0000"/>
                </a:solidFill>
                <a:latin typeface="Calibri" pitchFamily="34" charset="0"/>
                <a:ea typeface="Calibri" pitchFamily="34" charset="-122"/>
                <a:cs typeface="Calibri" pitchFamily="34" charset="-120"/>
              </a:rPr>
              <a:t>Withheld Until External Pressure</a:t>
            </a:r>
            <a:endParaRPr lang="en-US" sz="1300" dirty="0">
              <a:solidFill>
                <a:srgbClr val="FF0000"/>
              </a:solidFill>
            </a:endParaRPr>
          </a:p>
        </p:txBody>
      </p:sp>
      <p:sp>
        <p:nvSpPr>
          <p:cNvPr id="8" name="Text 6"/>
          <p:cNvSpPr/>
          <p:nvPr/>
        </p:nvSpPr>
        <p:spPr>
          <a:xfrm>
            <a:off x="502920" y="2542032"/>
            <a:ext cx="3794760" cy="384048"/>
          </a:xfrm>
          <a:prstGeom prst="rect">
            <a:avLst/>
          </a:prstGeom>
          <a:noFill/>
          <a:ln/>
        </p:spPr>
        <p:txBody>
          <a:bodyPr wrap="square" lIns="0" tIns="0" rIns="0" bIns="0" rtlCol="0" anchor="ctr"/>
          <a:lstStyle/>
          <a:p>
            <a:pPr marL="342900" indent="-342900" algn="l">
              <a:buSzPct val="100000"/>
              <a:buChar char="•"/>
            </a:pPr>
            <a:r>
              <a:rPr lang="en-US" sz="1100" dirty="0">
                <a:solidFill>
                  <a:srgbClr val="374060"/>
                </a:solidFill>
                <a:latin typeface="Calibri" pitchFamily="34" charset="0"/>
                <a:ea typeface="Calibri" pitchFamily="34" charset="-122"/>
                <a:cs typeface="Calibri" pitchFamily="34" charset="-120"/>
              </a:rPr>
              <a:t>Advanced audit logging (base tier)</a:t>
            </a:r>
            <a:endParaRPr lang="en-US" sz="1100" dirty="0"/>
          </a:p>
        </p:txBody>
      </p:sp>
      <p:sp>
        <p:nvSpPr>
          <p:cNvPr id="9" name="Text 7"/>
          <p:cNvSpPr/>
          <p:nvPr/>
        </p:nvSpPr>
        <p:spPr>
          <a:xfrm>
            <a:off x="502920" y="2980944"/>
            <a:ext cx="3794760" cy="384048"/>
          </a:xfrm>
          <a:prstGeom prst="rect">
            <a:avLst/>
          </a:prstGeom>
          <a:noFill/>
          <a:ln/>
        </p:spPr>
        <p:txBody>
          <a:bodyPr wrap="square" lIns="0" tIns="0" rIns="0" bIns="0" rtlCol="0" anchor="ctr"/>
          <a:lstStyle/>
          <a:p>
            <a:pPr marL="342900" indent="-342900" algn="l">
              <a:buSzPct val="100000"/>
              <a:buChar char="•"/>
            </a:pPr>
            <a:r>
              <a:rPr lang="en-US" sz="1100" dirty="0">
                <a:solidFill>
                  <a:srgbClr val="374060"/>
                </a:solidFill>
                <a:latin typeface="Calibri" pitchFamily="34" charset="0"/>
                <a:ea typeface="Calibri" pitchFamily="34" charset="-122"/>
                <a:cs typeface="Calibri" pitchFamily="34" charset="-120"/>
              </a:rPr>
              <a:t>Privileged access management enforcement</a:t>
            </a:r>
            <a:endParaRPr lang="en-US" sz="1100" dirty="0"/>
          </a:p>
        </p:txBody>
      </p:sp>
      <p:sp>
        <p:nvSpPr>
          <p:cNvPr id="10" name="Text 8"/>
          <p:cNvSpPr/>
          <p:nvPr/>
        </p:nvSpPr>
        <p:spPr>
          <a:xfrm>
            <a:off x="502920" y="3419856"/>
            <a:ext cx="3794760" cy="384048"/>
          </a:xfrm>
          <a:prstGeom prst="rect">
            <a:avLst/>
          </a:prstGeom>
          <a:noFill/>
          <a:ln/>
        </p:spPr>
        <p:txBody>
          <a:bodyPr wrap="square" lIns="0" tIns="0" rIns="0" bIns="0" rtlCol="0" anchor="ctr"/>
          <a:lstStyle/>
          <a:p>
            <a:pPr marL="342900" indent="-342900" algn="l">
              <a:buSzPct val="100000"/>
              <a:buChar char="•"/>
            </a:pPr>
            <a:r>
              <a:rPr lang="en-US" sz="1100" dirty="0">
                <a:solidFill>
                  <a:srgbClr val="374060"/>
                </a:solidFill>
                <a:latin typeface="Calibri" pitchFamily="34" charset="0"/>
                <a:ea typeface="Calibri" pitchFamily="34" charset="-122"/>
                <a:cs typeface="Calibri" pitchFamily="34" charset="-120"/>
              </a:rPr>
              <a:t>MFA enforcement tooling</a:t>
            </a:r>
            <a:endParaRPr lang="en-US" sz="1100" dirty="0"/>
          </a:p>
        </p:txBody>
      </p:sp>
      <p:sp>
        <p:nvSpPr>
          <p:cNvPr id="11" name="Text 9"/>
          <p:cNvSpPr/>
          <p:nvPr/>
        </p:nvSpPr>
        <p:spPr>
          <a:xfrm>
            <a:off x="502920" y="3858768"/>
            <a:ext cx="3794760" cy="384048"/>
          </a:xfrm>
          <a:prstGeom prst="rect">
            <a:avLst/>
          </a:prstGeom>
          <a:noFill/>
          <a:ln/>
        </p:spPr>
        <p:txBody>
          <a:bodyPr wrap="square" lIns="0" tIns="0" rIns="0" bIns="0" rtlCol="0" anchor="ctr"/>
          <a:lstStyle/>
          <a:p>
            <a:pPr marL="342900" indent="-342900" algn="l">
              <a:buSzPct val="100000"/>
              <a:buChar char="•"/>
            </a:pPr>
            <a:r>
              <a:rPr lang="en-US" sz="1100" dirty="0">
                <a:solidFill>
                  <a:srgbClr val="374060"/>
                </a:solidFill>
                <a:latin typeface="Calibri" pitchFamily="34" charset="0"/>
                <a:ea typeface="Calibri" pitchFamily="34" charset="-122"/>
                <a:cs typeface="Calibri" pitchFamily="34" charset="-120"/>
              </a:rPr>
              <a:t>Threat detection capabilities</a:t>
            </a:r>
            <a:endParaRPr lang="en-US" sz="1100" dirty="0"/>
          </a:p>
        </p:txBody>
      </p:sp>
      <p:sp>
        <p:nvSpPr>
          <p:cNvPr id="12" name="Text 10"/>
          <p:cNvSpPr/>
          <p:nvPr/>
        </p:nvSpPr>
        <p:spPr>
          <a:xfrm>
            <a:off x="502920" y="4297680"/>
            <a:ext cx="3794760" cy="384048"/>
          </a:xfrm>
          <a:prstGeom prst="rect">
            <a:avLst/>
          </a:prstGeom>
          <a:noFill/>
          <a:ln/>
        </p:spPr>
        <p:txBody>
          <a:bodyPr wrap="square" lIns="0" tIns="0" rIns="0" bIns="0" rtlCol="0" anchor="ctr"/>
          <a:lstStyle/>
          <a:p>
            <a:pPr marL="342900" indent="-342900" algn="l">
              <a:buSzPct val="100000"/>
              <a:buChar char="•"/>
            </a:pPr>
            <a:r>
              <a:rPr lang="en-US" sz="1100" dirty="0">
                <a:solidFill>
                  <a:srgbClr val="374060"/>
                </a:solidFill>
                <a:latin typeface="Calibri" pitchFamily="34" charset="0"/>
                <a:ea typeface="Calibri" pitchFamily="34" charset="-122"/>
                <a:cs typeface="Calibri" pitchFamily="34" charset="-120"/>
              </a:rPr>
              <a:t>Security analytics at scale</a:t>
            </a:r>
            <a:endParaRPr lang="en-US" sz="1100" dirty="0"/>
          </a:p>
        </p:txBody>
      </p:sp>
      <p:sp>
        <p:nvSpPr>
          <p:cNvPr id="13" name="Shape 11"/>
          <p:cNvSpPr/>
          <p:nvPr/>
        </p:nvSpPr>
        <p:spPr>
          <a:xfrm>
            <a:off x="4709160" y="2057400"/>
            <a:ext cx="4069080" cy="2834640"/>
          </a:xfrm>
          <a:prstGeom prst="roundRect">
            <a:avLst>
              <a:gd name="adj" fmla="val 2581"/>
            </a:avLst>
          </a:prstGeom>
          <a:solidFill>
            <a:srgbClr val="E8EDF5"/>
          </a:solidFill>
          <a:ln w="12700">
            <a:solidFill>
              <a:srgbClr val="C8D4E8"/>
            </a:solidFill>
            <a:prstDash val="solid"/>
          </a:ln>
          <a:effectLst>
            <a:outerShdw blurRad="76200" dist="25400" dir="2700000" algn="bl" rotWithShape="0">
              <a:srgbClr val="000000">
                <a:alpha val="20000"/>
              </a:srgbClr>
            </a:outerShdw>
          </a:effectLst>
        </p:spPr>
      </p:sp>
      <p:sp>
        <p:nvSpPr>
          <p:cNvPr id="14" name="Text 12"/>
          <p:cNvSpPr/>
          <p:nvPr/>
        </p:nvSpPr>
        <p:spPr>
          <a:xfrm>
            <a:off x="4846320" y="2121408"/>
            <a:ext cx="3794760" cy="365760"/>
          </a:xfrm>
          <a:prstGeom prst="rect">
            <a:avLst/>
          </a:prstGeom>
          <a:noFill/>
          <a:ln/>
        </p:spPr>
        <p:txBody>
          <a:bodyPr wrap="square" lIns="0" tIns="0" rIns="0" bIns="0" rtlCol="0" anchor="ctr"/>
          <a:lstStyle/>
          <a:p>
            <a:pPr marL="0" indent="0" algn="l">
              <a:buNone/>
            </a:pPr>
            <a:r>
              <a:rPr lang="en-US" sz="1300" b="1" dirty="0">
                <a:solidFill>
                  <a:schemeClr val="accent1"/>
                </a:solidFill>
                <a:latin typeface="Calibri" pitchFamily="34" charset="0"/>
                <a:ea typeface="Calibri" pitchFamily="34" charset="-122"/>
                <a:cs typeface="Calibri" pitchFamily="34" charset="-120"/>
              </a:rPr>
              <a:t>The Compliance Illusion</a:t>
            </a:r>
            <a:endParaRPr lang="en-US" sz="1300" dirty="0">
              <a:solidFill>
                <a:schemeClr val="accent1"/>
              </a:solidFill>
            </a:endParaRPr>
          </a:p>
        </p:txBody>
      </p:sp>
      <p:sp>
        <p:nvSpPr>
          <p:cNvPr id="15" name="Text 13"/>
          <p:cNvSpPr/>
          <p:nvPr/>
        </p:nvSpPr>
        <p:spPr>
          <a:xfrm>
            <a:off x="4846320" y="2542032"/>
            <a:ext cx="3794760" cy="384048"/>
          </a:xfrm>
          <a:prstGeom prst="rect">
            <a:avLst/>
          </a:prstGeom>
          <a:noFill/>
          <a:ln/>
        </p:spPr>
        <p:txBody>
          <a:bodyPr wrap="square" lIns="0" tIns="0" rIns="0" bIns="0" rtlCol="0" anchor="ctr"/>
          <a:lstStyle/>
          <a:p>
            <a:pPr marL="342900" indent="-342900" algn="l">
              <a:buSzPct val="100000"/>
              <a:buChar char="•"/>
            </a:pPr>
            <a:r>
              <a:rPr lang="en-US" sz="1100" dirty="0">
                <a:solidFill>
                  <a:srgbClr val="374060"/>
                </a:solidFill>
                <a:latin typeface="Calibri" pitchFamily="34" charset="0"/>
                <a:ea typeface="Calibri" pitchFamily="34" charset="-122"/>
                <a:cs typeface="Calibri" pitchFamily="34" charset="-120"/>
              </a:rPr>
              <a:t>WAF satisfies PCI audit — SQL injection still present</a:t>
            </a:r>
            <a:endParaRPr lang="en-US" sz="1100" dirty="0"/>
          </a:p>
        </p:txBody>
      </p:sp>
      <p:sp>
        <p:nvSpPr>
          <p:cNvPr id="16" name="Text 14"/>
          <p:cNvSpPr/>
          <p:nvPr/>
        </p:nvSpPr>
        <p:spPr>
          <a:xfrm>
            <a:off x="4846320" y="2980944"/>
            <a:ext cx="3794760" cy="384048"/>
          </a:xfrm>
          <a:prstGeom prst="rect">
            <a:avLst/>
          </a:prstGeom>
          <a:noFill/>
          <a:ln/>
        </p:spPr>
        <p:txBody>
          <a:bodyPr wrap="square" lIns="0" tIns="0" rIns="0" bIns="0" rtlCol="0" anchor="ctr"/>
          <a:lstStyle/>
          <a:p>
            <a:pPr marL="342900" indent="-342900" algn="l">
              <a:buSzPct val="100000"/>
              <a:buChar char="•"/>
            </a:pPr>
            <a:r>
              <a:rPr lang="en-US" sz="1100" dirty="0">
                <a:solidFill>
                  <a:srgbClr val="374060"/>
                </a:solidFill>
                <a:latin typeface="Calibri" pitchFamily="34" charset="0"/>
                <a:ea typeface="Calibri" pitchFamily="34" charset="-122"/>
                <a:cs typeface="Calibri" pitchFamily="34" charset="-120"/>
              </a:rPr>
              <a:t>HIPAA training satisfies — behavior unchanged</a:t>
            </a:r>
            <a:endParaRPr lang="en-US" sz="1100" dirty="0"/>
          </a:p>
        </p:txBody>
      </p:sp>
      <p:sp>
        <p:nvSpPr>
          <p:cNvPr id="17" name="Text 15"/>
          <p:cNvSpPr/>
          <p:nvPr/>
        </p:nvSpPr>
        <p:spPr>
          <a:xfrm>
            <a:off x="4846320" y="3419856"/>
            <a:ext cx="3794760" cy="384048"/>
          </a:xfrm>
          <a:prstGeom prst="rect">
            <a:avLst/>
          </a:prstGeom>
          <a:noFill/>
          <a:ln/>
        </p:spPr>
        <p:txBody>
          <a:bodyPr wrap="square" lIns="0" tIns="0" rIns="0" bIns="0" rtlCol="0" anchor="ctr"/>
          <a:lstStyle/>
          <a:p>
            <a:pPr marL="342900" indent="-342900" algn="l">
              <a:buSzPct val="100000"/>
              <a:buChar char="•"/>
            </a:pPr>
            <a:r>
              <a:rPr lang="en-US" sz="1100" b="1" dirty="0">
                <a:solidFill>
                  <a:srgbClr val="FF0000"/>
                </a:solidFill>
                <a:latin typeface="Calibri" pitchFamily="34" charset="0"/>
                <a:ea typeface="Calibri" pitchFamily="34" charset="-122"/>
                <a:cs typeface="Calibri" pitchFamily="34" charset="-120"/>
              </a:rPr>
              <a:t>Compensating controls counted as root-cause fixes</a:t>
            </a:r>
            <a:endParaRPr lang="en-US" sz="1100" b="1" dirty="0">
              <a:solidFill>
                <a:srgbClr val="FF0000"/>
              </a:solidFill>
            </a:endParaRPr>
          </a:p>
        </p:txBody>
      </p:sp>
      <p:sp>
        <p:nvSpPr>
          <p:cNvPr id="18" name="Text 16"/>
          <p:cNvSpPr/>
          <p:nvPr/>
        </p:nvSpPr>
        <p:spPr>
          <a:xfrm>
            <a:off x="4846320" y="3858768"/>
            <a:ext cx="3794760" cy="384048"/>
          </a:xfrm>
          <a:prstGeom prst="rect">
            <a:avLst/>
          </a:prstGeom>
          <a:noFill/>
          <a:ln/>
        </p:spPr>
        <p:txBody>
          <a:bodyPr wrap="square" lIns="0" tIns="0" rIns="0" bIns="0" rtlCol="0" anchor="ctr"/>
          <a:lstStyle/>
          <a:p>
            <a:pPr marL="342900" indent="-342900" algn="l">
              <a:buSzPct val="100000"/>
              <a:buChar char="•"/>
            </a:pPr>
            <a:r>
              <a:rPr lang="en-US" sz="1100" dirty="0">
                <a:solidFill>
                  <a:srgbClr val="374060"/>
                </a:solidFill>
                <a:latin typeface="Calibri" pitchFamily="34" charset="0"/>
                <a:ea typeface="Calibri" pitchFamily="34" charset="-122"/>
                <a:cs typeface="Calibri" pitchFamily="34" charset="-120"/>
              </a:rPr>
              <a:t>Compliance mandated control presence, not outcomes</a:t>
            </a:r>
            <a:endParaRPr lang="en-US" sz="1100" dirty="0"/>
          </a:p>
        </p:txBody>
      </p:sp>
      <p:sp>
        <p:nvSpPr>
          <p:cNvPr id="19" name="Text 17"/>
          <p:cNvSpPr/>
          <p:nvPr/>
        </p:nvSpPr>
        <p:spPr>
          <a:xfrm>
            <a:off x="4846320" y="4297680"/>
            <a:ext cx="3794760" cy="384048"/>
          </a:xfrm>
          <a:prstGeom prst="rect">
            <a:avLst/>
          </a:prstGeom>
          <a:noFill/>
          <a:ln/>
        </p:spPr>
        <p:txBody>
          <a:bodyPr wrap="square" lIns="0" tIns="0" rIns="0" bIns="0" rtlCol="0" anchor="ctr"/>
          <a:lstStyle/>
          <a:p>
            <a:pPr marL="342900" indent="-342900" algn="l">
              <a:buSzPct val="100000"/>
              <a:buChar char="•"/>
            </a:pPr>
            <a:r>
              <a:rPr lang="en-US" sz="1100" dirty="0">
                <a:solidFill>
                  <a:srgbClr val="374060"/>
                </a:solidFill>
                <a:latin typeface="Calibri" pitchFamily="34" charset="0"/>
                <a:ea typeface="Calibri" pitchFamily="34" charset="-122"/>
                <a:cs typeface="Calibri" pitchFamily="34" charset="-120"/>
              </a:rPr>
              <a:t>Vendors profited from mandatory procurement cycles</a:t>
            </a:r>
            <a:endParaRPr lang="en-US" sz="11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0">
    <p:bg>
      <p:bgPr>
        <a:solidFill>
          <a:srgbClr val="F4F6FA"/>
        </a:solidFill>
        <a:effectLst/>
      </p:bgPr>
    </p:bg>
    <p:spTree>
      <p:nvGrpSpPr>
        <p:cNvPr id="1" name=""/>
        <p:cNvGrpSpPr/>
        <p:nvPr/>
      </p:nvGrpSpPr>
      <p:grpSpPr>
        <a:xfrm>
          <a:off x="0" y="0"/>
          <a:ext cx="0" cy="0"/>
          <a:chOff x="0" y="0"/>
          <a:chExt cx="0" cy="0"/>
        </a:xfrm>
      </p:grpSpPr>
      <p:sp>
        <p:nvSpPr>
          <p:cNvPr id="2" name="Text 0"/>
          <p:cNvSpPr/>
          <p:nvPr/>
        </p:nvSpPr>
        <p:spPr>
          <a:xfrm>
            <a:off x="457200" y="256032"/>
            <a:ext cx="8229600" cy="502920"/>
          </a:xfrm>
          <a:prstGeom prst="rect">
            <a:avLst/>
          </a:prstGeom>
          <a:noFill/>
          <a:ln/>
        </p:spPr>
        <p:txBody>
          <a:bodyPr wrap="square" lIns="0" tIns="0" rIns="0" bIns="0" rtlCol="0" anchor="ctr"/>
          <a:lstStyle/>
          <a:p>
            <a:pPr marL="0" indent="0" algn="l">
              <a:buNone/>
            </a:pPr>
            <a:r>
              <a:rPr lang="en-US" sz="2800" b="1" dirty="0">
                <a:solidFill>
                  <a:srgbClr val="1A1A2E"/>
                </a:solidFill>
                <a:latin typeface="Cambria" pitchFamily="34" charset="0"/>
                <a:ea typeface="Cambria" pitchFamily="34" charset="-122"/>
                <a:cs typeface="Cambria" pitchFamily="34" charset="-120"/>
              </a:rPr>
              <a:t>What Actually Moves the Needle  (OT?)</a:t>
            </a:r>
            <a:endParaRPr lang="en-US" sz="2800" dirty="0"/>
          </a:p>
        </p:txBody>
      </p:sp>
      <p:sp>
        <p:nvSpPr>
          <p:cNvPr id="3" name="Text 1"/>
          <p:cNvSpPr/>
          <p:nvPr/>
        </p:nvSpPr>
        <p:spPr>
          <a:xfrm>
            <a:off x="457200" y="804672"/>
            <a:ext cx="8229600" cy="347472"/>
          </a:xfrm>
          <a:prstGeom prst="rect">
            <a:avLst/>
          </a:prstGeom>
          <a:noFill/>
          <a:ln/>
        </p:spPr>
        <p:txBody>
          <a:bodyPr wrap="square" lIns="0" tIns="0" rIns="0" bIns="0" rtlCol="0" anchor="ctr"/>
          <a:lstStyle/>
          <a:p>
            <a:pPr marL="0" indent="0" algn="l">
              <a:buNone/>
            </a:pPr>
            <a:r>
              <a:rPr lang="en-US" sz="1300" i="1" dirty="0">
                <a:solidFill>
                  <a:srgbClr val="374060"/>
                </a:solidFill>
                <a:latin typeface="Calibri" pitchFamily="34" charset="0"/>
                <a:ea typeface="Calibri" pitchFamily="34" charset="-122"/>
                <a:cs typeface="Calibri" pitchFamily="34" charset="-120"/>
              </a:rPr>
              <a:t>Default credential improvement is the single SANS item with meaningful progress — and it teaches a precise lesson.</a:t>
            </a:r>
            <a:endParaRPr lang="en-US" sz="1300" dirty="0"/>
          </a:p>
        </p:txBody>
      </p:sp>
      <p:sp>
        <p:nvSpPr>
          <p:cNvPr id="4" name="Shape 2"/>
          <p:cNvSpPr/>
          <p:nvPr/>
        </p:nvSpPr>
        <p:spPr>
          <a:xfrm>
            <a:off x="320040" y="1325880"/>
            <a:ext cx="2697480" cy="3108960"/>
          </a:xfrm>
          <a:prstGeom prst="roundRect">
            <a:avLst>
              <a:gd name="adj" fmla="val 2712"/>
            </a:avLst>
          </a:prstGeom>
          <a:solidFill>
            <a:srgbClr val="E8EDF5"/>
          </a:solidFill>
          <a:ln w="12700">
            <a:solidFill>
              <a:srgbClr val="C8D4E8"/>
            </a:solidFill>
            <a:prstDash val="solid"/>
          </a:ln>
          <a:effectLst>
            <a:outerShdw blurRad="76200" dist="25400" dir="2700000" algn="bl" rotWithShape="0">
              <a:srgbClr val="000000">
                <a:alpha val="20000"/>
              </a:srgbClr>
            </a:outerShdw>
          </a:effectLst>
        </p:spPr>
      </p:sp>
      <p:pic>
        <p:nvPicPr>
          <p:cNvPr id="5" name="Image 0" descr="preencoded.png"/>
          <p:cNvPicPr>
            <a:picLocks noChangeAspect="1"/>
          </p:cNvPicPr>
          <p:nvPr/>
        </p:nvPicPr>
        <p:blipFill>
          <a:blip r:embed="rId3"/>
          <a:stretch>
            <a:fillRect/>
          </a:stretch>
        </p:blipFill>
        <p:spPr>
          <a:xfrm>
            <a:off x="1325880" y="1508760"/>
            <a:ext cx="685800" cy="685800"/>
          </a:xfrm>
          <a:prstGeom prst="rect">
            <a:avLst/>
          </a:prstGeom>
        </p:spPr>
      </p:pic>
      <p:sp>
        <p:nvSpPr>
          <p:cNvPr id="6" name="Text 3"/>
          <p:cNvSpPr/>
          <p:nvPr/>
        </p:nvSpPr>
        <p:spPr>
          <a:xfrm>
            <a:off x="457200" y="2286000"/>
            <a:ext cx="2423160" cy="411480"/>
          </a:xfrm>
          <a:prstGeom prst="rect">
            <a:avLst/>
          </a:prstGeom>
          <a:noFill/>
          <a:ln/>
        </p:spPr>
        <p:txBody>
          <a:bodyPr wrap="square" lIns="0" tIns="0" rIns="0" bIns="0" rtlCol="0" anchor="ctr"/>
          <a:lstStyle/>
          <a:p>
            <a:pPr marL="0" indent="0" algn="ctr">
              <a:buNone/>
            </a:pPr>
            <a:r>
              <a:rPr lang="en-US" sz="1400" b="1" dirty="0">
                <a:solidFill>
                  <a:srgbClr val="C4590A"/>
                </a:solidFill>
                <a:latin typeface="Calibri" pitchFamily="34" charset="0"/>
                <a:ea typeface="Calibri" pitchFamily="34" charset="-122"/>
                <a:cs typeface="Calibri" pitchFamily="34" charset="-120"/>
              </a:rPr>
              <a:t>Harm Undeniable</a:t>
            </a:r>
            <a:endParaRPr lang="en-US" sz="1400" dirty="0"/>
          </a:p>
        </p:txBody>
      </p:sp>
      <p:sp>
        <p:nvSpPr>
          <p:cNvPr id="7" name="Text 4"/>
          <p:cNvSpPr/>
          <p:nvPr/>
        </p:nvSpPr>
        <p:spPr>
          <a:xfrm>
            <a:off x="457200" y="2743200"/>
            <a:ext cx="2423160" cy="1600200"/>
          </a:xfrm>
          <a:prstGeom prst="rect">
            <a:avLst/>
          </a:prstGeom>
          <a:noFill/>
          <a:ln/>
        </p:spPr>
        <p:txBody>
          <a:bodyPr wrap="square" lIns="0" tIns="0" rIns="0" bIns="0" rtlCol="0" anchor="ctr"/>
          <a:lstStyle/>
          <a:p>
            <a:pPr marL="0" indent="0" algn="l">
              <a:buNone/>
            </a:pPr>
            <a:r>
              <a:rPr lang="en-US" sz="1100" dirty="0">
                <a:solidFill>
                  <a:srgbClr val="374060"/>
                </a:solidFill>
                <a:latin typeface="Calibri" pitchFamily="34" charset="0"/>
                <a:ea typeface="Calibri" pitchFamily="34" charset="-122"/>
                <a:cs typeface="Calibri" pitchFamily="34" charset="-120"/>
              </a:rPr>
              <a:t>Mirai infected 600,000 consumer IoT devices via default credentials — the exact credentials the vendor shipped. The EULA defense collapsed: households deployed devices exactly as intended.</a:t>
            </a:r>
            <a:endParaRPr lang="en-US" sz="1100" dirty="0"/>
          </a:p>
        </p:txBody>
      </p:sp>
      <p:sp>
        <p:nvSpPr>
          <p:cNvPr id="8" name="Shape 5"/>
          <p:cNvSpPr/>
          <p:nvPr/>
        </p:nvSpPr>
        <p:spPr>
          <a:xfrm>
            <a:off x="3200400" y="1325880"/>
            <a:ext cx="2697480" cy="3108960"/>
          </a:xfrm>
          <a:prstGeom prst="roundRect">
            <a:avLst>
              <a:gd name="adj" fmla="val 2712"/>
            </a:avLst>
          </a:prstGeom>
          <a:solidFill>
            <a:srgbClr val="E8EDF5"/>
          </a:solidFill>
          <a:ln w="12700">
            <a:solidFill>
              <a:srgbClr val="C8D4E8"/>
            </a:solidFill>
            <a:prstDash val="solid"/>
          </a:ln>
          <a:effectLst>
            <a:outerShdw blurRad="76200" dist="25400" dir="2700000" algn="bl" rotWithShape="0">
              <a:srgbClr val="000000">
                <a:alpha val="20000"/>
              </a:srgbClr>
            </a:outerShdw>
          </a:effectLst>
        </p:spPr>
      </p:sp>
      <p:pic>
        <p:nvPicPr>
          <p:cNvPr id="9" name="Image 1" descr="preencoded.png"/>
          <p:cNvPicPr>
            <a:picLocks noChangeAspect="1"/>
          </p:cNvPicPr>
          <p:nvPr/>
        </p:nvPicPr>
        <p:blipFill>
          <a:blip r:embed="rId4"/>
          <a:stretch>
            <a:fillRect/>
          </a:stretch>
        </p:blipFill>
        <p:spPr>
          <a:xfrm>
            <a:off x="4206240" y="1508760"/>
            <a:ext cx="685800" cy="685800"/>
          </a:xfrm>
          <a:prstGeom prst="rect">
            <a:avLst/>
          </a:prstGeom>
        </p:spPr>
      </p:pic>
      <p:sp>
        <p:nvSpPr>
          <p:cNvPr id="10" name="Text 6"/>
          <p:cNvSpPr/>
          <p:nvPr/>
        </p:nvSpPr>
        <p:spPr>
          <a:xfrm>
            <a:off x="3337560" y="2286000"/>
            <a:ext cx="2423160" cy="411480"/>
          </a:xfrm>
          <a:prstGeom prst="rect">
            <a:avLst/>
          </a:prstGeom>
          <a:noFill/>
          <a:ln/>
        </p:spPr>
        <p:txBody>
          <a:bodyPr wrap="square" lIns="0" tIns="0" rIns="0" bIns="0" rtlCol="0" anchor="ctr"/>
          <a:lstStyle/>
          <a:p>
            <a:pPr marL="0" indent="0" algn="ctr">
              <a:buNone/>
            </a:pPr>
            <a:r>
              <a:rPr lang="en-US" sz="1400" b="1" dirty="0">
                <a:solidFill>
                  <a:srgbClr val="C4590A"/>
                </a:solidFill>
                <a:latin typeface="Calibri" pitchFamily="34" charset="0"/>
                <a:ea typeface="Calibri" pitchFamily="34" charset="-122"/>
                <a:cs typeface="Calibri" pitchFamily="34" charset="-120"/>
              </a:rPr>
              <a:t>Regulatory Mandate</a:t>
            </a:r>
            <a:endParaRPr lang="en-US" sz="1400" dirty="0"/>
          </a:p>
        </p:txBody>
      </p:sp>
      <p:sp>
        <p:nvSpPr>
          <p:cNvPr id="11" name="Text 7"/>
          <p:cNvSpPr/>
          <p:nvPr/>
        </p:nvSpPr>
        <p:spPr>
          <a:xfrm>
            <a:off x="3337560" y="2743200"/>
            <a:ext cx="2423160" cy="1600200"/>
          </a:xfrm>
          <a:prstGeom prst="rect">
            <a:avLst/>
          </a:prstGeom>
          <a:noFill/>
          <a:ln/>
        </p:spPr>
        <p:txBody>
          <a:bodyPr wrap="square" lIns="0" tIns="0" rIns="0" bIns="0" rtlCol="0" anchor="ctr"/>
          <a:lstStyle/>
          <a:p>
            <a:pPr marL="0" indent="0" algn="l">
              <a:buNone/>
            </a:pPr>
            <a:r>
              <a:rPr lang="en-US" sz="1100" dirty="0">
                <a:solidFill>
                  <a:srgbClr val="374060"/>
                </a:solidFill>
                <a:latin typeface="Calibri" pitchFamily="34" charset="0"/>
                <a:ea typeface="Calibri" pitchFamily="34" charset="-122"/>
                <a:cs typeface="Calibri" pitchFamily="34" charset="-120"/>
              </a:rPr>
              <a:t>California SB-327 (2018). UK PSTI Act. NIST SP 800-63B. Binding obligations the EULA could not override. No improvement occurred before external compulsion.</a:t>
            </a:r>
            <a:endParaRPr lang="en-US" sz="1100" dirty="0"/>
          </a:p>
        </p:txBody>
      </p:sp>
      <p:sp>
        <p:nvSpPr>
          <p:cNvPr id="12" name="Shape 8"/>
          <p:cNvSpPr/>
          <p:nvPr/>
        </p:nvSpPr>
        <p:spPr>
          <a:xfrm>
            <a:off x="6080760" y="1325880"/>
            <a:ext cx="2697480" cy="3108960"/>
          </a:xfrm>
          <a:prstGeom prst="roundRect">
            <a:avLst>
              <a:gd name="adj" fmla="val 2712"/>
            </a:avLst>
          </a:prstGeom>
          <a:solidFill>
            <a:srgbClr val="E8EDF5"/>
          </a:solidFill>
          <a:ln w="12700">
            <a:solidFill>
              <a:srgbClr val="C8D4E8"/>
            </a:solidFill>
            <a:prstDash val="solid"/>
          </a:ln>
          <a:effectLst>
            <a:outerShdw blurRad="76200" dist="25400" dir="2700000" algn="bl" rotWithShape="0">
              <a:srgbClr val="000000">
                <a:alpha val="20000"/>
              </a:srgbClr>
            </a:outerShdw>
          </a:effectLst>
        </p:spPr>
      </p:sp>
      <p:pic>
        <p:nvPicPr>
          <p:cNvPr id="13" name="Image 2" descr="preencoded.png"/>
          <p:cNvPicPr>
            <a:picLocks noChangeAspect="1"/>
          </p:cNvPicPr>
          <p:nvPr/>
        </p:nvPicPr>
        <p:blipFill>
          <a:blip r:embed="rId5"/>
          <a:stretch>
            <a:fillRect/>
          </a:stretch>
        </p:blipFill>
        <p:spPr>
          <a:xfrm>
            <a:off x="7086600" y="1508760"/>
            <a:ext cx="685800" cy="685800"/>
          </a:xfrm>
          <a:prstGeom prst="rect">
            <a:avLst/>
          </a:prstGeom>
        </p:spPr>
      </p:pic>
      <p:sp>
        <p:nvSpPr>
          <p:cNvPr id="14" name="Text 9"/>
          <p:cNvSpPr/>
          <p:nvPr/>
        </p:nvSpPr>
        <p:spPr>
          <a:xfrm>
            <a:off x="6217920" y="2286000"/>
            <a:ext cx="2423160" cy="411480"/>
          </a:xfrm>
          <a:prstGeom prst="rect">
            <a:avLst/>
          </a:prstGeom>
          <a:noFill/>
          <a:ln/>
        </p:spPr>
        <p:txBody>
          <a:bodyPr wrap="square" lIns="0" tIns="0" rIns="0" bIns="0" rtlCol="0" anchor="ctr"/>
          <a:lstStyle/>
          <a:p>
            <a:pPr marL="0" indent="0" algn="ctr">
              <a:buNone/>
            </a:pPr>
            <a:r>
              <a:rPr lang="en-US" sz="1400" b="1" dirty="0">
                <a:solidFill>
                  <a:srgbClr val="C4590A"/>
                </a:solidFill>
                <a:latin typeface="Calibri" pitchFamily="34" charset="0"/>
                <a:ea typeface="Calibri" pitchFamily="34" charset="-122"/>
                <a:cs typeface="Calibri" pitchFamily="34" charset="-120"/>
              </a:rPr>
              <a:t>Victims Blameless</a:t>
            </a:r>
            <a:endParaRPr lang="en-US" sz="1400" dirty="0"/>
          </a:p>
        </p:txBody>
      </p:sp>
      <p:sp>
        <p:nvSpPr>
          <p:cNvPr id="15" name="Text 10"/>
          <p:cNvSpPr/>
          <p:nvPr/>
        </p:nvSpPr>
        <p:spPr>
          <a:xfrm>
            <a:off x="6217920" y="2743200"/>
            <a:ext cx="2423160" cy="1600200"/>
          </a:xfrm>
          <a:prstGeom prst="rect">
            <a:avLst/>
          </a:prstGeom>
          <a:noFill/>
          <a:ln/>
        </p:spPr>
        <p:txBody>
          <a:bodyPr wrap="square" lIns="0" tIns="0" rIns="0" bIns="0" rtlCol="0" anchor="ctr"/>
          <a:lstStyle/>
          <a:p>
            <a:pPr marL="0" indent="0" algn="l">
              <a:buNone/>
            </a:pPr>
            <a:r>
              <a:rPr lang="en-US" sz="1100" dirty="0">
                <a:solidFill>
                  <a:srgbClr val="374060"/>
                </a:solidFill>
                <a:latin typeface="Calibri" pitchFamily="34" charset="0"/>
                <a:ea typeface="Calibri" pitchFamily="34" charset="-122"/>
                <a:cs typeface="Calibri" pitchFamily="34" charset="-120"/>
              </a:rPr>
              <a:t>The victim class changed from enterprises with legal capacity to households with none. No IT department. No patch management. Whatever the vendor shipped became the security model.</a:t>
            </a:r>
            <a:endParaRPr lang="en-US" sz="1100" dirty="0"/>
          </a:p>
        </p:txBody>
      </p:sp>
      <p:sp>
        <p:nvSpPr>
          <p:cNvPr id="16" name="Shape 11"/>
          <p:cNvSpPr/>
          <p:nvPr/>
        </p:nvSpPr>
        <p:spPr>
          <a:xfrm>
            <a:off x="365760" y="4572000"/>
            <a:ext cx="8412480" cy="411480"/>
          </a:xfrm>
          <a:prstGeom prst="roundRect">
            <a:avLst>
              <a:gd name="adj" fmla="val 13333"/>
            </a:avLst>
          </a:prstGeom>
          <a:solidFill>
            <a:srgbClr val="861F41"/>
          </a:solidFill>
          <a:ln w="12700">
            <a:solidFill>
              <a:srgbClr val="A52A4F"/>
            </a:solidFill>
            <a:prstDash val="solid"/>
          </a:ln>
        </p:spPr>
      </p:sp>
      <p:sp>
        <p:nvSpPr>
          <p:cNvPr id="17" name="Text 12"/>
          <p:cNvSpPr/>
          <p:nvPr/>
        </p:nvSpPr>
        <p:spPr>
          <a:xfrm>
            <a:off x="502920" y="4617720"/>
            <a:ext cx="8138160" cy="320040"/>
          </a:xfrm>
          <a:prstGeom prst="rect">
            <a:avLst/>
          </a:prstGeom>
          <a:noFill/>
          <a:ln/>
        </p:spPr>
        <p:txBody>
          <a:bodyPr wrap="square" lIns="0" tIns="0" rIns="0" bIns="0" rtlCol="0" anchor="ctr"/>
          <a:lstStyle/>
          <a:p>
            <a:pPr marL="0" indent="0" algn="ctr">
              <a:buNone/>
            </a:pPr>
            <a:r>
              <a:rPr lang="en-US" sz="1150" b="1" i="1" dirty="0">
                <a:solidFill>
                  <a:srgbClr val="FFFFFF"/>
                </a:solidFill>
                <a:latin typeface="Calibri" pitchFamily="34" charset="0"/>
                <a:ea typeface="Calibri" pitchFamily="34" charset="-122"/>
                <a:cs typeface="Calibri" pitchFamily="34" charset="-120"/>
              </a:rPr>
              <a:t>Structural finding: in categories where vendors bear primary responsibility, improvement requires external compulsion. Every time.</a:t>
            </a:r>
            <a:endParaRPr lang="en-US" sz="11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1">
    <p:bg>
      <p:bgPr>
        <a:solidFill>
          <a:srgbClr val="F4F6FA"/>
        </a:solidFill>
        <a:effectLst/>
      </p:bgPr>
    </p:bg>
    <p:spTree>
      <p:nvGrpSpPr>
        <p:cNvPr id="1" name=""/>
        <p:cNvGrpSpPr/>
        <p:nvPr/>
      </p:nvGrpSpPr>
      <p:grpSpPr>
        <a:xfrm>
          <a:off x="0" y="0"/>
          <a:ext cx="0" cy="0"/>
          <a:chOff x="0" y="0"/>
          <a:chExt cx="0" cy="0"/>
        </a:xfrm>
      </p:grpSpPr>
      <p:sp>
        <p:nvSpPr>
          <p:cNvPr id="2" name="Text 0"/>
          <p:cNvSpPr/>
          <p:nvPr/>
        </p:nvSpPr>
        <p:spPr>
          <a:xfrm>
            <a:off x="457200" y="256032"/>
            <a:ext cx="8229600" cy="502920"/>
          </a:xfrm>
          <a:prstGeom prst="rect">
            <a:avLst/>
          </a:prstGeom>
          <a:noFill/>
          <a:ln/>
        </p:spPr>
        <p:txBody>
          <a:bodyPr wrap="square" lIns="0" tIns="0" rIns="0" bIns="0" rtlCol="0" anchor="ctr"/>
          <a:lstStyle/>
          <a:p>
            <a:pPr marL="0" indent="0" algn="l">
              <a:buNone/>
            </a:pPr>
            <a:r>
              <a:rPr lang="en-US" sz="2800" b="1" dirty="0">
                <a:solidFill>
                  <a:srgbClr val="1A1A2E"/>
                </a:solidFill>
                <a:latin typeface="Cambria" pitchFamily="34" charset="0"/>
                <a:ea typeface="Cambria" pitchFamily="34" charset="-122"/>
                <a:cs typeface="Cambria" pitchFamily="34" charset="-120"/>
              </a:rPr>
              <a:t>Operational Tech (OT)  Changes Everything</a:t>
            </a:r>
            <a:endParaRPr lang="en-US" sz="2800" dirty="0"/>
          </a:p>
        </p:txBody>
      </p:sp>
      <p:sp>
        <p:nvSpPr>
          <p:cNvPr id="3" name="Shape 1"/>
          <p:cNvSpPr/>
          <p:nvPr/>
        </p:nvSpPr>
        <p:spPr>
          <a:xfrm>
            <a:off x="365760" y="822960"/>
            <a:ext cx="8412480" cy="1554480"/>
          </a:xfrm>
          <a:prstGeom prst="roundRect">
            <a:avLst>
              <a:gd name="adj" fmla="val 4706"/>
            </a:avLst>
          </a:prstGeom>
          <a:solidFill>
            <a:srgbClr val="E8EDF5"/>
          </a:solidFill>
          <a:ln w="12700">
            <a:solidFill>
              <a:srgbClr val="C8D4E8"/>
            </a:solidFill>
            <a:prstDash val="solid"/>
          </a:ln>
        </p:spPr>
      </p:sp>
      <p:sp>
        <p:nvSpPr>
          <p:cNvPr id="4" name="Text 2"/>
          <p:cNvSpPr/>
          <p:nvPr/>
        </p:nvSpPr>
        <p:spPr>
          <a:xfrm>
            <a:off x="548640" y="896112"/>
            <a:ext cx="8046720" cy="1371600"/>
          </a:xfrm>
          <a:prstGeom prst="rect">
            <a:avLst/>
          </a:prstGeom>
          <a:noFill/>
          <a:ln/>
        </p:spPr>
        <p:txBody>
          <a:bodyPr wrap="square" lIns="0" tIns="0" rIns="0" bIns="0" rtlCol="0" anchor="ctr"/>
          <a:lstStyle/>
          <a:p>
            <a:pPr marL="0" indent="0" algn="l">
              <a:buNone/>
            </a:pPr>
            <a:r>
              <a:rPr lang="en-US" sz="1700" i="1" dirty="0">
                <a:solidFill>
                  <a:srgbClr val="2C2C4A"/>
                </a:solidFill>
                <a:latin typeface="Cambria" pitchFamily="34" charset="0"/>
                <a:ea typeface="Cambria" pitchFamily="34" charset="-122"/>
                <a:cs typeface="Cambria" pitchFamily="34" charset="-120"/>
              </a:rPr>
              <a:t>"The 'AS IS' clause does not survive the sentence: 'your home was surveilled by someone you never consented to.'"</a:t>
            </a:r>
            <a:endParaRPr lang="en-US" sz="1700" dirty="0"/>
          </a:p>
        </p:txBody>
      </p:sp>
      <p:sp>
        <p:nvSpPr>
          <p:cNvPr id="5" name="Shape 3"/>
          <p:cNvSpPr/>
          <p:nvPr/>
        </p:nvSpPr>
        <p:spPr>
          <a:xfrm>
            <a:off x="320040" y="2514600"/>
            <a:ext cx="4114800" cy="1097280"/>
          </a:xfrm>
          <a:prstGeom prst="roundRect">
            <a:avLst>
              <a:gd name="adj" fmla="val 5833"/>
            </a:avLst>
          </a:prstGeom>
          <a:solidFill>
            <a:srgbClr val="E8EDF5"/>
          </a:solidFill>
          <a:ln w="12700">
            <a:solidFill>
              <a:srgbClr val="C8D4E8"/>
            </a:solidFill>
            <a:prstDash val="solid"/>
          </a:ln>
          <a:effectLst>
            <a:outerShdw blurRad="50800" dist="25400" dir="2700000" algn="bl" rotWithShape="0">
              <a:srgbClr val="000000">
                <a:alpha val="18000"/>
              </a:srgbClr>
            </a:outerShdw>
          </a:effectLst>
        </p:spPr>
      </p:sp>
      <p:sp>
        <p:nvSpPr>
          <p:cNvPr id="6" name="Text 4"/>
          <p:cNvSpPr/>
          <p:nvPr/>
        </p:nvSpPr>
        <p:spPr>
          <a:xfrm>
            <a:off x="457200" y="2606040"/>
            <a:ext cx="3840480" cy="320040"/>
          </a:xfrm>
          <a:prstGeom prst="rect">
            <a:avLst/>
          </a:prstGeom>
          <a:noFill/>
          <a:ln/>
        </p:spPr>
        <p:txBody>
          <a:bodyPr wrap="square" lIns="0" tIns="0" rIns="0" bIns="0" rtlCol="0" anchor="ctr"/>
          <a:lstStyle/>
          <a:p>
            <a:pPr marL="0" indent="0" algn="l">
              <a:buNone/>
            </a:pPr>
            <a:r>
              <a:rPr lang="en-US" sz="1300" b="1" dirty="0">
                <a:solidFill>
                  <a:srgbClr val="C4590A"/>
                </a:solidFill>
                <a:latin typeface="Calibri" pitchFamily="34" charset="0"/>
                <a:ea typeface="Calibri" pitchFamily="34" charset="-122"/>
                <a:cs typeface="Calibri" pitchFamily="34" charset="-120"/>
              </a:rPr>
              <a:t>Smart Lock</a:t>
            </a:r>
            <a:endParaRPr lang="en-US" sz="1300" dirty="0"/>
          </a:p>
        </p:txBody>
      </p:sp>
      <p:sp>
        <p:nvSpPr>
          <p:cNvPr id="7" name="Text 5"/>
          <p:cNvSpPr/>
          <p:nvPr/>
        </p:nvSpPr>
        <p:spPr>
          <a:xfrm>
            <a:off x="457200" y="2953512"/>
            <a:ext cx="3840480" cy="594360"/>
          </a:xfrm>
          <a:prstGeom prst="rect">
            <a:avLst/>
          </a:prstGeom>
          <a:noFill/>
          <a:ln/>
        </p:spPr>
        <p:txBody>
          <a:bodyPr wrap="square" lIns="0" tIns="0" rIns="0" bIns="0" rtlCol="0" anchor="ctr"/>
          <a:lstStyle/>
          <a:p>
            <a:pPr marL="0" indent="0" algn="l">
              <a:buNone/>
            </a:pPr>
            <a:r>
              <a:rPr lang="en-US" sz="1050" dirty="0">
                <a:solidFill>
                  <a:srgbClr val="374060"/>
                </a:solidFill>
                <a:latin typeface="Calibri" pitchFamily="34" charset="0"/>
                <a:ea typeface="Calibri" pitchFamily="34" charset="-122"/>
                <a:cs typeface="Calibri" pitchFamily="34" charset="-120"/>
              </a:rPr>
              <a:t>Installed by a domestic violence survivor for safety. Opens for someone it should not — because the vendor shipped with a remotely exploitable default credential.</a:t>
            </a:r>
            <a:endParaRPr lang="en-US" sz="1050" dirty="0"/>
          </a:p>
        </p:txBody>
      </p:sp>
      <p:sp>
        <p:nvSpPr>
          <p:cNvPr id="8" name="Shape 6"/>
          <p:cNvSpPr/>
          <p:nvPr/>
        </p:nvSpPr>
        <p:spPr>
          <a:xfrm>
            <a:off x="4709160" y="2514600"/>
            <a:ext cx="4114800" cy="1097280"/>
          </a:xfrm>
          <a:prstGeom prst="roundRect">
            <a:avLst>
              <a:gd name="adj" fmla="val 5833"/>
            </a:avLst>
          </a:prstGeom>
          <a:solidFill>
            <a:srgbClr val="E8EDF5"/>
          </a:solidFill>
          <a:ln w="12700">
            <a:solidFill>
              <a:srgbClr val="C8D4E8"/>
            </a:solidFill>
            <a:prstDash val="solid"/>
          </a:ln>
          <a:effectLst>
            <a:outerShdw blurRad="50800" dist="25400" dir="2700000" algn="bl" rotWithShape="0">
              <a:srgbClr val="000000">
                <a:alpha val="18000"/>
              </a:srgbClr>
            </a:outerShdw>
          </a:effectLst>
        </p:spPr>
      </p:sp>
      <p:sp>
        <p:nvSpPr>
          <p:cNvPr id="9" name="Text 7"/>
          <p:cNvSpPr/>
          <p:nvPr/>
        </p:nvSpPr>
        <p:spPr>
          <a:xfrm>
            <a:off x="4846320" y="2606040"/>
            <a:ext cx="3840480" cy="320040"/>
          </a:xfrm>
          <a:prstGeom prst="rect">
            <a:avLst/>
          </a:prstGeom>
          <a:noFill/>
          <a:ln/>
        </p:spPr>
        <p:txBody>
          <a:bodyPr wrap="square" lIns="0" tIns="0" rIns="0" bIns="0" rtlCol="0" anchor="ctr"/>
          <a:lstStyle/>
          <a:p>
            <a:pPr marL="0" indent="0" algn="l">
              <a:buNone/>
            </a:pPr>
            <a:r>
              <a:rPr lang="en-US" sz="1300" b="1" dirty="0">
                <a:solidFill>
                  <a:srgbClr val="C4590A"/>
                </a:solidFill>
                <a:latin typeface="Calibri" pitchFamily="34" charset="0"/>
                <a:ea typeface="Calibri" pitchFamily="34" charset="-122"/>
                <a:cs typeface="Calibri" pitchFamily="34" charset="-120"/>
              </a:rPr>
              <a:t>Baby Monitor</a:t>
            </a:r>
            <a:endParaRPr lang="en-US" sz="1300" dirty="0"/>
          </a:p>
        </p:txBody>
      </p:sp>
      <p:sp>
        <p:nvSpPr>
          <p:cNvPr id="10" name="Text 8"/>
          <p:cNvSpPr/>
          <p:nvPr/>
        </p:nvSpPr>
        <p:spPr>
          <a:xfrm>
            <a:off x="4846320" y="2953512"/>
            <a:ext cx="3840480" cy="594360"/>
          </a:xfrm>
          <a:prstGeom prst="rect">
            <a:avLst/>
          </a:prstGeom>
          <a:noFill/>
          <a:ln/>
        </p:spPr>
        <p:txBody>
          <a:bodyPr wrap="square" lIns="0" tIns="0" rIns="0" bIns="0" rtlCol="0" anchor="ctr"/>
          <a:lstStyle/>
          <a:p>
            <a:pPr marL="0" indent="0" algn="l">
              <a:buNone/>
            </a:pPr>
            <a:r>
              <a:rPr lang="en-US" sz="1050" dirty="0">
                <a:solidFill>
                  <a:srgbClr val="374060"/>
                </a:solidFill>
                <a:latin typeface="Calibri" pitchFamily="34" charset="0"/>
                <a:ea typeface="Calibri" pitchFamily="34" charset="-122"/>
                <a:cs typeface="Calibri" pitchFamily="34" charset="-120"/>
              </a:rPr>
              <a:t>An unauthorized actor speaks to a child in their room at night. The EULA clause claiming 'as-is' provision preceded the product the parent purchased for safety.</a:t>
            </a:r>
            <a:endParaRPr lang="en-US" sz="1050" dirty="0"/>
          </a:p>
        </p:txBody>
      </p:sp>
      <p:sp>
        <p:nvSpPr>
          <p:cNvPr id="11" name="Shape 9"/>
          <p:cNvSpPr/>
          <p:nvPr/>
        </p:nvSpPr>
        <p:spPr>
          <a:xfrm>
            <a:off x="320040" y="3749040"/>
            <a:ext cx="4114800" cy="1097280"/>
          </a:xfrm>
          <a:prstGeom prst="roundRect">
            <a:avLst>
              <a:gd name="adj" fmla="val 5833"/>
            </a:avLst>
          </a:prstGeom>
          <a:solidFill>
            <a:srgbClr val="E8EDF5"/>
          </a:solidFill>
          <a:ln w="12700">
            <a:solidFill>
              <a:srgbClr val="C8D4E8"/>
            </a:solidFill>
            <a:prstDash val="solid"/>
          </a:ln>
          <a:effectLst>
            <a:outerShdw blurRad="50800" dist="25400" dir="2700000" algn="bl" rotWithShape="0">
              <a:srgbClr val="000000">
                <a:alpha val="18000"/>
              </a:srgbClr>
            </a:outerShdw>
          </a:effectLst>
        </p:spPr>
      </p:sp>
      <p:sp>
        <p:nvSpPr>
          <p:cNvPr id="12" name="Text 10"/>
          <p:cNvSpPr/>
          <p:nvPr/>
        </p:nvSpPr>
        <p:spPr>
          <a:xfrm>
            <a:off x="457200" y="3840480"/>
            <a:ext cx="3840480" cy="320040"/>
          </a:xfrm>
          <a:prstGeom prst="rect">
            <a:avLst/>
          </a:prstGeom>
          <a:noFill/>
          <a:ln/>
        </p:spPr>
        <p:txBody>
          <a:bodyPr wrap="square" lIns="0" tIns="0" rIns="0" bIns="0" rtlCol="0" anchor="ctr"/>
          <a:lstStyle/>
          <a:p>
            <a:pPr marL="0" indent="0" algn="l">
              <a:buNone/>
            </a:pPr>
            <a:r>
              <a:rPr lang="en-US" sz="1300" b="1" dirty="0">
                <a:solidFill>
                  <a:srgbClr val="C4590A"/>
                </a:solidFill>
                <a:latin typeface="Calibri" pitchFamily="34" charset="0"/>
                <a:ea typeface="Calibri" pitchFamily="34" charset="-122"/>
                <a:cs typeface="Calibri" pitchFamily="34" charset="-120"/>
              </a:rPr>
              <a:t>My Friend Cayla</a:t>
            </a:r>
            <a:endParaRPr lang="en-US" sz="1300" dirty="0"/>
          </a:p>
        </p:txBody>
      </p:sp>
      <p:sp>
        <p:nvSpPr>
          <p:cNvPr id="13" name="Text 11"/>
          <p:cNvSpPr/>
          <p:nvPr/>
        </p:nvSpPr>
        <p:spPr>
          <a:xfrm>
            <a:off x="457200" y="4187952"/>
            <a:ext cx="3840480" cy="594360"/>
          </a:xfrm>
          <a:prstGeom prst="rect">
            <a:avLst/>
          </a:prstGeom>
          <a:noFill/>
          <a:ln/>
        </p:spPr>
        <p:txBody>
          <a:bodyPr wrap="square" lIns="0" tIns="0" rIns="0" bIns="0" rtlCol="0" anchor="ctr"/>
          <a:lstStyle/>
          <a:p>
            <a:pPr marL="0" indent="0" algn="l">
              <a:buNone/>
            </a:pPr>
            <a:r>
              <a:rPr lang="en-US" sz="1050" dirty="0">
                <a:solidFill>
                  <a:srgbClr val="374060"/>
                </a:solidFill>
                <a:latin typeface="Calibri" pitchFamily="34" charset="0"/>
                <a:ea typeface="Calibri" pitchFamily="34" charset="-122"/>
                <a:cs typeface="Calibri" pitchFamily="34" charset="-120"/>
              </a:rPr>
              <a:t>No Bluetooth pairing PIN. Anyone within range could connect and play audio. Germany banned it as an espionage device. Three EULAs, one unlocked front door.</a:t>
            </a:r>
            <a:endParaRPr lang="en-US" sz="1050" dirty="0"/>
          </a:p>
        </p:txBody>
      </p:sp>
      <p:sp>
        <p:nvSpPr>
          <p:cNvPr id="14" name="Shape 12"/>
          <p:cNvSpPr/>
          <p:nvPr/>
        </p:nvSpPr>
        <p:spPr>
          <a:xfrm>
            <a:off x="4709160" y="3749040"/>
            <a:ext cx="4114800" cy="1097280"/>
          </a:xfrm>
          <a:prstGeom prst="roundRect">
            <a:avLst>
              <a:gd name="adj" fmla="val 5833"/>
            </a:avLst>
          </a:prstGeom>
          <a:solidFill>
            <a:srgbClr val="E8EDF5"/>
          </a:solidFill>
          <a:ln w="12700">
            <a:solidFill>
              <a:srgbClr val="C8D4E8"/>
            </a:solidFill>
            <a:prstDash val="solid"/>
          </a:ln>
          <a:effectLst>
            <a:outerShdw blurRad="50800" dist="25400" dir="2700000" algn="bl" rotWithShape="0">
              <a:srgbClr val="000000">
                <a:alpha val="18000"/>
              </a:srgbClr>
            </a:outerShdw>
          </a:effectLst>
        </p:spPr>
      </p:sp>
      <p:sp>
        <p:nvSpPr>
          <p:cNvPr id="15" name="Text 13"/>
          <p:cNvSpPr/>
          <p:nvPr/>
        </p:nvSpPr>
        <p:spPr>
          <a:xfrm>
            <a:off x="4846320" y="3840480"/>
            <a:ext cx="3840480" cy="320040"/>
          </a:xfrm>
          <a:prstGeom prst="rect">
            <a:avLst/>
          </a:prstGeom>
          <a:noFill/>
          <a:ln/>
        </p:spPr>
        <p:txBody>
          <a:bodyPr wrap="square" lIns="0" tIns="0" rIns="0" bIns="0" rtlCol="0" anchor="ctr"/>
          <a:lstStyle/>
          <a:p>
            <a:pPr marL="0" indent="0" algn="l">
              <a:buNone/>
            </a:pPr>
            <a:r>
              <a:rPr lang="en-US" sz="1300" b="1" dirty="0">
                <a:solidFill>
                  <a:srgbClr val="C4590A"/>
                </a:solidFill>
                <a:latin typeface="Calibri" pitchFamily="34" charset="0"/>
                <a:ea typeface="Calibri" pitchFamily="34" charset="-122"/>
                <a:cs typeface="Calibri" pitchFamily="34" charset="-120"/>
              </a:rPr>
              <a:t>Mirai Botnet</a:t>
            </a:r>
            <a:endParaRPr lang="en-US" sz="1300" dirty="0"/>
          </a:p>
        </p:txBody>
      </p:sp>
      <p:sp>
        <p:nvSpPr>
          <p:cNvPr id="16" name="Text 14"/>
          <p:cNvSpPr/>
          <p:nvPr/>
        </p:nvSpPr>
        <p:spPr>
          <a:xfrm>
            <a:off x="4846320" y="4187952"/>
            <a:ext cx="3840480" cy="594360"/>
          </a:xfrm>
          <a:prstGeom prst="rect">
            <a:avLst/>
          </a:prstGeom>
          <a:noFill/>
          <a:ln/>
        </p:spPr>
        <p:txBody>
          <a:bodyPr wrap="square" lIns="0" tIns="0" rIns="0" bIns="0" rtlCol="0" anchor="ctr"/>
          <a:lstStyle/>
          <a:p>
            <a:pPr marL="0" indent="0" algn="l">
              <a:buNone/>
            </a:pPr>
            <a:r>
              <a:rPr lang="en-US" sz="1050" dirty="0">
                <a:solidFill>
                  <a:srgbClr val="374060"/>
                </a:solidFill>
                <a:latin typeface="Calibri" pitchFamily="34" charset="0"/>
                <a:ea typeface="Calibri" pitchFamily="34" charset="-122"/>
                <a:cs typeface="Calibri" pitchFamily="34" charset="-120"/>
              </a:rPr>
              <a:t>600,000 devices infected simultaneously via a single error class: default credentials. Each household had no IT department, no security budget, no ability to redesign insecure architecture.</a:t>
            </a:r>
            <a:endParaRPr lang="en-US" sz="10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2">
    <p:bg>
      <p:bgPr>
        <a:solidFill>
          <a:srgbClr val="F4F6FA"/>
        </a:solidFill>
        <a:effectLst/>
      </p:bgPr>
    </p:bg>
    <p:spTree>
      <p:nvGrpSpPr>
        <p:cNvPr id="1" name=""/>
        <p:cNvGrpSpPr/>
        <p:nvPr/>
      </p:nvGrpSpPr>
      <p:grpSpPr>
        <a:xfrm>
          <a:off x="0" y="0"/>
          <a:ext cx="0" cy="0"/>
          <a:chOff x="0" y="0"/>
          <a:chExt cx="0" cy="0"/>
        </a:xfrm>
      </p:grpSpPr>
      <p:sp>
        <p:nvSpPr>
          <p:cNvPr id="2" name="Text 0"/>
          <p:cNvSpPr/>
          <p:nvPr/>
        </p:nvSpPr>
        <p:spPr>
          <a:xfrm>
            <a:off x="457200" y="256032"/>
            <a:ext cx="8229600" cy="502920"/>
          </a:xfrm>
          <a:prstGeom prst="rect">
            <a:avLst/>
          </a:prstGeom>
          <a:noFill/>
          <a:ln/>
        </p:spPr>
        <p:txBody>
          <a:bodyPr wrap="square" lIns="0" tIns="0" rIns="0" bIns="0" rtlCol="0" anchor="ctr"/>
          <a:lstStyle/>
          <a:p>
            <a:pPr marL="0" indent="0" algn="l">
              <a:buNone/>
            </a:pPr>
            <a:r>
              <a:rPr lang="en-US" sz="2800" b="1" dirty="0">
                <a:solidFill>
                  <a:srgbClr val="1A1A2E"/>
                </a:solidFill>
                <a:latin typeface="Cambria" pitchFamily="34" charset="0"/>
                <a:ea typeface="Cambria" pitchFamily="34" charset="-122"/>
                <a:cs typeface="Cambria" pitchFamily="34" charset="-120"/>
              </a:rPr>
              <a:t>Key Takeaways</a:t>
            </a:r>
            <a:endParaRPr lang="en-US" sz="2800" dirty="0"/>
          </a:p>
        </p:txBody>
      </p:sp>
      <p:sp>
        <p:nvSpPr>
          <p:cNvPr id="3" name="Shape 1"/>
          <p:cNvSpPr/>
          <p:nvPr/>
        </p:nvSpPr>
        <p:spPr>
          <a:xfrm>
            <a:off x="365760" y="960120"/>
            <a:ext cx="8412480" cy="868680"/>
          </a:xfrm>
          <a:prstGeom prst="roundRect">
            <a:avLst>
              <a:gd name="adj" fmla="val 7368"/>
            </a:avLst>
          </a:prstGeom>
          <a:solidFill>
            <a:srgbClr val="E8EDF5"/>
          </a:solidFill>
          <a:ln w="12700">
            <a:solidFill>
              <a:srgbClr val="C8D4E8"/>
            </a:solidFill>
            <a:prstDash val="solid"/>
          </a:ln>
          <a:effectLst>
            <a:outerShdw blurRad="63500" dist="25400" dir="2700000" algn="bl" rotWithShape="0">
              <a:srgbClr val="000000">
                <a:alpha val="18000"/>
              </a:srgbClr>
            </a:outerShdw>
          </a:effectLst>
        </p:spPr>
      </p:sp>
      <p:pic>
        <p:nvPicPr>
          <p:cNvPr id="4" name="Image 0" descr="preencoded.png"/>
          <p:cNvPicPr>
            <a:picLocks noChangeAspect="1"/>
          </p:cNvPicPr>
          <p:nvPr/>
        </p:nvPicPr>
        <p:blipFill>
          <a:blip r:embed="rId3"/>
          <a:stretch>
            <a:fillRect/>
          </a:stretch>
        </p:blipFill>
        <p:spPr>
          <a:xfrm>
            <a:off x="530352" y="1161288"/>
            <a:ext cx="411480" cy="411480"/>
          </a:xfrm>
          <a:prstGeom prst="rect">
            <a:avLst/>
          </a:prstGeom>
        </p:spPr>
      </p:pic>
      <p:sp>
        <p:nvSpPr>
          <p:cNvPr id="5" name="Text 2"/>
          <p:cNvSpPr/>
          <p:nvPr/>
        </p:nvSpPr>
        <p:spPr>
          <a:xfrm>
            <a:off x="1078992" y="1051560"/>
            <a:ext cx="7498080" cy="685800"/>
          </a:xfrm>
          <a:prstGeom prst="rect">
            <a:avLst/>
          </a:prstGeom>
          <a:noFill/>
          <a:ln/>
        </p:spPr>
        <p:txBody>
          <a:bodyPr wrap="square" lIns="0" tIns="0" rIns="0" bIns="0" rtlCol="0" anchor="ctr"/>
          <a:lstStyle/>
          <a:p>
            <a:pPr marL="0" indent="0" algn="l">
              <a:buNone/>
            </a:pPr>
            <a:r>
              <a:rPr lang="en-US" sz="1200" dirty="0">
                <a:solidFill>
                  <a:srgbClr val="374060"/>
                </a:solidFill>
                <a:latin typeface="Calibri" pitchFamily="34" charset="0"/>
                <a:ea typeface="Calibri" pitchFamily="34" charset="-122"/>
                <a:cs typeface="Calibri" pitchFamily="34" charset="-120"/>
              </a:rPr>
              <a:t>The SANS Top 10 persists not because the problems are hard — but because a legal and economic architecture was built to make insecurity profitable and consequence-free.</a:t>
            </a:r>
            <a:endParaRPr lang="en-US" sz="1200" dirty="0"/>
          </a:p>
        </p:txBody>
      </p:sp>
      <p:sp>
        <p:nvSpPr>
          <p:cNvPr id="6" name="Shape 3"/>
          <p:cNvSpPr/>
          <p:nvPr/>
        </p:nvSpPr>
        <p:spPr>
          <a:xfrm>
            <a:off x="365760" y="1965960"/>
            <a:ext cx="8412480" cy="868680"/>
          </a:xfrm>
          <a:prstGeom prst="roundRect">
            <a:avLst>
              <a:gd name="adj" fmla="val 7368"/>
            </a:avLst>
          </a:prstGeom>
          <a:solidFill>
            <a:srgbClr val="E8EDF5"/>
          </a:solidFill>
          <a:ln w="12700">
            <a:solidFill>
              <a:srgbClr val="C8D4E8"/>
            </a:solidFill>
            <a:prstDash val="solid"/>
          </a:ln>
          <a:effectLst>
            <a:outerShdw blurRad="63500" dist="25400" dir="2700000" algn="bl" rotWithShape="0">
              <a:srgbClr val="000000">
                <a:alpha val="18000"/>
              </a:srgbClr>
            </a:outerShdw>
          </a:effectLst>
        </p:spPr>
      </p:sp>
      <p:pic>
        <p:nvPicPr>
          <p:cNvPr id="7" name="Image 1" descr="preencoded.png"/>
          <p:cNvPicPr>
            <a:picLocks noChangeAspect="1"/>
          </p:cNvPicPr>
          <p:nvPr/>
        </p:nvPicPr>
        <p:blipFill>
          <a:blip r:embed="rId3"/>
          <a:stretch>
            <a:fillRect/>
          </a:stretch>
        </p:blipFill>
        <p:spPr>
          <a:xfrm>
            <a:off x="530352" y="2167128"/>
            <a:ext cx="411480" cy="411480"/>
          </a:xfrm>
          <a:prstGeom prst="rect">
            <a:avLst/>
          </a:prstGeom>
        </p:spPr>
      </p:pic>
      <p:sp>
        <p:nvSpPr>
          <p:cNvPr id="8" name="Text 4"/>
          <p:cNvSpPr/>
          <p:nvPr/>
        </p:nvSpPr>
        <p:spPr>
          <a:xfrm>
            <a:off x="1078992" y="2057400"/>
            <a:ext cx="7498080" cy="685800"/>
          </a:xfrm>
          <a:prstGeom prst="rect">
            <a:avLst/>
          </a:prstGeom>
          <a:noFill/>
          <a:ln/>
        </p:spPr>
        <p:txBody>
          <a:bodyPr wrap="square" lIns="0" tIns="0" rIns="0" bIns="0" rtlCol="0" anchor="ctr"/>
          <a:lstStyle/>
          <a:p>
            <a:pPr marL="0" indent="0" algn="l">
              <a:buNone/>
            </a:pPr>
            <a:r>
              <a:rPr lang="en-US" sz="1200" dirty="0">
                <a:solidFill>
                  <a:srgbClr val="374060"/>
                </a:solidFill>
                <a:latin typeface="Calibri" pitchFamily="34" charset="0"/>
                <a:ea typeface="Calibri" pitchFamily="34" charset="-122"/>
                <a:cs typeface="Calibri" pitchFamily="34" charset="-120"/>
              </a:rPr>
              <a:t>The EULA shield rests on four pillars: intangibility, AS-IS disclaimer, advisory-only patches, and compliance theater. Each was deliberately constructed and maintained.</a:t>
            </a:r>
            <a:endParaRPr lang="en-US" sz="1200" dirty="0"/>
          </a:p>
        </p:txBody>
      </p:sp>
      <p:sp>
        <p:nvSpPr>
          <p:cNvPr id="9" name="Shape 5"/>
          <p:cNvSpPr/>
          <p:nvPr/>
        </p:nvSpPr>
        <p:spPr>
          <a:xfrm>
            <a:off x="365760" y="2971800"/>
            <a:ext cx="8412480" cy="868680"/>
          </a:xfrm>
          <a:prstGeom prst="roundRect">
            <a:avLst>
              <a:gd name="adj" fmla="val 7368"/>
            </a:avLst>
          </a:prstGeom>
          <a:solidFill>
            <a:srgbClr val="E8EDF5"/>
          </a:solidFill>
          <a:ln w="12700">
            <a:solidFill>
              <a:srgbClr val="C8D4E8"/>
            </a:solidFill>
            <a:prstDash val="solid"/>
          </a:ln>
          <a:effectLst>
            <a:outerShdw blurRad="63500" dist="25400" dir="2700000" algn="bl" rotWithShape="0">
              <a:srgbClr val="000000">
                <a:alpha val="18000"/>
              </a:srgbClr>
            </a:outerShdw>
          </a:effectLst>
        </p:spPr>
      </p:sp>
      <p:pic>
        <p:nvPicPr>
          <p:cNvPr id="10" name="Image 2" descr="preencoded.png"/>
          <p:cNvPicPr>
            <a:picLocks noChangeAspect="1"/>
          </p:cNvPicPr>
          <p:nvPr/>
        </p:nvPicPr>
        <p:blipFill>
          <a:blip r:embed="rId4"/>
          <a:stretch>
            <a:fillRect/>
          </a:stretch>
        </p:blipFill>
        <p:spPr>
          <a:xfrm>
            <a:off x="530352" y="3172968"/>
            <a:ext cx="411480" cy="411480"/>
          </a:xfrm>
          <a:prstGeom prst="rect">
            <a:avLst/>
          </a:prstGeom>
        </p:spPr>
      </p:pic>
      <p:sp>
        <p:nvSpPr>
          <p:cNvPr id="11" name="Text 6"/>
          <p:cNvSpPr/>
          <p:nvPr/>
        </p:nvSpPr>
        <p:spPr>
          <a:xfrm>
            <a:off x="1078992" y="3063240"/>
            <a:ext cx="7498080" cy="685800"/>
          </a:xfrm>
          <a:prstGeom prst="rect">
            <a:avLst/>
          </a:prstGeom>
          <a:noFill/>
          <a:ln/>
        </p:spPr>
        <p:txBody>
          <a:bodyPr wrap="square" lIns="0" tIns="0" rIns="0" bIns="0" rtlCol="0" anchor="ctr"/>
          <a:lstStyle/>
          <a:p>
            <a:pPr marL="0" indent="0" algn="l">
              <a:buNone/>
            </a:pPr>
            <a:r>
              <a:rPr lang="en-US" sz="1200" dirty="0">
                <a:solidFill>
                  <a:srgbClr val="374060"/>
                </a:solidFill>
                <a:latin typeface="Calibri" pitchFamily="34" charset="0"/>
                <a:ea typeface="Calibri" pitchFamily="34" charset="-122"/>
                <a:cs typeface="Calibri" pitchFamily="34" charset="-120"/>
              </a:rPr>
              <a:t>Improvement occurs only under external compulsion — regulatory mandate or reputational damage from undeniable visible harm. No voluntary vendor action produced any SANS improvement.</a:t>
            </a:r>
            <a:endParaRPr lang="en-US" sz="1200" dirty="0"/>
          </a:p>
        </p:txBody>
      </p:sp>
      <p:sp>
        <p:nvSpPr>
          <p:cNvPr id="12" name="Shape 7"/>
          <p:cNvSpPr/>
          <p:nvPr/>
        </p:nvSpPr>
        <p:spPr>
          <a:xfrm>
            <a:off x="365760" y="3977640"/>
            <a:ext cx="8412480" cy="868680"/>
          </a:xfrm>
          <a:prstGeom prst="roundRect">
            <a:avLst>
              <a:gd name="adj" fmla="val 7368"/>
            </a:avLst>
          </a:prstGeom>
          <a:solidFill>
            <a:srgbClr val="E8EDF5"/>
          </a:solidFill>
          <a:ln w="12700">
            <a:solidFill>
              <a:srgbClr val="C8D4E8"/>
            </a:solidFill>
            <a:prstDash val="solid"/>
          </a:ln>
          <a:effectLst>
            <a:outerShdw blurRad="63500" dist="25400" dir="2700000" algn="bl" rotWithShape="0">
              <a:srgbClr val="000000">
                <a:alpha val="18000"/>
              </a:srgbClr>
            </a:outerShdw>
          </a:effectLst>
        </p:spPr>
      </p:sp>
      <p:pic>
        <p:nvPicPr>
          <p:cNvPr id="13" name="Image 3" descr="preencoded.png"/>
          <p:cNvPicPr>
            <a:picLocks noChangeAspect="1"/>
          </p:cNvPicPr>
          <p:nvPr/>
        </p:nvPicPr>
        <p:blipFill>
          <a:blip r:embed="rId4"/>
          <a:stretch>
            <a:fillRect/>
          </a:stretch>
        </p:blipFill>
        <p:spPr>
          <a:xfrm>
            <a:off x="530352" y="4178808"/>
            <a:ext cx="411480" cy="411480"/>
          </a:xfrm>
          <a:prstGeom prst="rect">
            <a:avLst/>
          </a:prstGeom>
        </p:spPr>
      </p:pic>
      <p:sp>
        <p:nvSpPr>
          <p:cNvPr id="14" name="Text 8"/>
          <p:cNvSpPr/>
          <p:nvPr/>
        </p:nvSpPr>
        <p:spPr>
          <a:xfrm>
            <a:off x="1078992" y="4069080"/>
            <a:ext cx="7498080" cy="685800"/>
          </a:xfrm>
          <a:prstGeom prst="rect">
            <a:avLst/>
          </a:prstGeom>
          <a:noFill/>
          <a:ln/>
        </p:spPr>
        <p:txBody>
          <a:bodyPr wrap="square" lIns="0" tIns="0" rIns="0" bIns="0" rtlCol="0" anchor="ctr"/>
          <a:lstStyle/>
          <a:p>
            <a:pPr marL="0" indent="0" algn="l">
              <a:buNone/>
            </a:pPr>
            <a:r>
              <a:rPr lang="en-US" sz="1200" dirty="0">
                <a:solidFill>
                  <a:srgbClr val="374060"/>
                </a:solidFill>
                <a:latin typeface="Calibri" pitchFamily="34" charset="0"/>
                <a:ea typeface="Calibri" pitchFamily="34" charset="-122"/>
                <a:cs typeface="Calibri" pitchFamily="34" charset="-120"/>
              </a:rPr>
              <a:t>The accountability structure broke when the victim class changed: from enterprises with legal capacity to households with none — and from data records to physical harm.</a:t>
            </a:r>
            <a:endParaRPr lang="en-US" sz="1200" dirty="0"/>
          </a:p>
        </p:txBody>
      </p:sp>
      <p:sp>
        <p:nvSpPr>
          <p:cNvPr id="15" name="Shape 9"/>
          <p:cNvSpPr/>
          <p:nvPr/>
        </p:nvSpPr>
        <p:spPr>
          <a:xfrm>
            <a:off x="365760" y="4617720"/>
            <a:ext cx="8412480" cy="384048"/>
          </a:xfrm>
          <a:prstGeom prst="roundRect">
            <a:avLst>
              <a:gd name="adj" fmla="val 14286"/>
            </a:avLst>
          </a:prstGeom>
          <a:solidFill>
            <a:srgbClr val="861F41"/>
          </a:solidFill>
          <a:ln w="12700">
            <a:solidFill>
              <a:srgbClr val="A52A4F"/>
            </a:solidFill>
            <a:prstDash val="solid"/>
          </a:ln>
        </p:spPr>
      </p:sp>
      <p:sp>
        <p:nvSpPr>
          <p:cNvPr id="16" name="Text 10"/>
          <p:cNvSpPr/>
          <p:nvPr/>
        </p:nvSpPr>
        <p:spPr>
          <a:xfrm>
            <a:off x="548640" y="4663440"/>
            <a:ext cx="8138160" cy="301752"/>
          </a:xfrm>
          <a:prstGeom prst="rect">
            <a:avLst/>
          </a:prstGeom>
          <a:noFill/>
          <a:ln/>
        </p:spPr>
        <p:txBody>
          <a:bodyPr wrap="square" lIns="0" tIns="0" rIns="0" bIns="0" rtlCol="0" anchor="ctr"/>
          <a:lstStyle/>
          <a:p>
            <a:pPr marL="0" indent="0" algn="l">
              <a:buNone/>
            </a:pPr>
            <a:r>
              <a:rPr lang="en-US" sz="1150" i="1" dirty="0">
                <a:solidFill>
                  <a:srgbClr val="FFFFFF"/>
                </a:solidFill>
                <a:latin typeface="Calibri" pitchFamily="34" charset="0"/>
                <a:ea typeface="Calibri" pitchFamily="34" charset="-122"/>
                <a:cs typeface="Calibri" pitchFamily="34" charset="-120"/>
              </a:rPr>
              <a:t>▶  Part 2 examines the economics of insecurity — why the cybersecurity industry profits from the problem it was built to solve.</a:t>
            </a:r>
            <a:endParaRPr lang="en-US" sz="11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3">
    <p:bg>
      <p:bgPr>
        <a:solidFill>
          <a:srgbClr val="1B2A4A"/>
        </a:solidFill>
        <a:effectLst/>
      </p:bgPr>
    </p:bg>
    <p:spTree>
      <p:nvGrpSpPr>
        <p:cNvPr id="1" name=""/>
        <p:cNvGrpSpPr/>
        <p:nvPr/>
      </p:nvGrpSpPr>
      <p:grpSpPr>
        <a:xfrm>
          <a:off x="0" y="0"/>
          <a:ext cx="0" cy="0"/>
          <a:chOff x="0" y="0"/>
          <a:chExt cx="0" cy="0"/>
        </a:xfrm>
      </p:grpSpPr>
      <p:sp>
        <p:nvSpPr>
          <p:cNvPr id="2" name="Shape 0"/>
          <p:cNvSpPr/>
          <p:nvPr/>
        </p:nvSpPr>
        <p:spPr>
          <a:xfrm>
            <a:off x="0" y="0"/>
            <a:ext cx="164592" cy="5143500"/>
          </a:xfrm>
          <a:prstGeom prst="rect">
            <a:avLst/>
          </a:prstGeom>
          <a:solidFill>
            <a:srgbClr val="861F41"/>
          </a:solidFill>
          <a:ln w="12700">
            <a:solidFill>
              <a:srgbClr val="861F41"/>
            </a:solidFill>
            <a:prstDash val="solid"/>
          </a:ln>
        </p:spPr>
      </p:sp>
      <p:sp>
        <p:nvSpPr>
          <p:cNvPr id="3" name="Text 1"/>
          <p:cNvSpPr/>
          <p:nvPr/>
        </p:nvSpPr>
        <p:spPr>
          <a:xfrm>
            <a:off x="365760" y="548640"/>
            <a:ext cx="8412480" cy="365760"/>
          </a:xfrm>
          <a:prstGeom prst="rect">
            <a:avLst/>
          </a:prstGeom>
          <a:noFill/>
          <a:ln/>
        </p:spPr>
        <p:txBody>
          <a:bodyPr wrap="square" lIns="0" tIns="0" rIns="0" bIns="0" rtlCol="0" anchor="ctr"/>
          <a:lstStyle/>
          <a:p>
            <a:pPr marL="0" indent="0" algn="l">
              <a:buNone/>
            </a:pPr>
            <a:r>
              <a:rPr lang="en-US" sz="1100" b="1" kern="0" spc="400" dirty="0">
                <a:solidFill>
                  <a:srgbClr val="8FA3C0"/>
                </a:solidFill>
                <a:latin typeface="Calibri" pitchFamily="34" charset="0"/>
                <a:ea typeface="Calibri" pitchFamily="34" charset="-122"/>
                <a:cs typeface="Calibri" pitchFamily="34" charset="-120"/>
              </a:rPr>
              <a:t>CYBERSECURITY'S ORIGINAL SIN</a:t>
            </a:r>
            <a:endParaRPr lang="en-US" sz="1100" dirty="0"/>
          </a:p>
        </p:txBody>
      </p:sp>
      <p:sp>
        <p:nvSpPr>
          <p:cNvPr id="4" name="Text 2"/>
          <p:cNvSpPr/>
          <p:nvPr/>
        </p:nvSpPr>
        <p:spPr>
          <a:xfrm>
            <a:off x="365760" y="1143000"/>
            <a:ext cx="7772400" cy="685800"/>
          </a:xfrm>
          <a:prstGeom prst="rect">
            <a:avLst/>
          </a:prstGeom>
          <a:noFill/>
          <a:ln/>
        </p:spPr>
        <p:txBody>
          <a:bodyPr wrap="square" lIns="0" tIns="0" rIns="0" bIns="0" rtlCol="0" anchor="ctr"/>
          <a:lstStyle/>
          <a:p>
            <a:pPr marL="0" indent="0" algn="l">
              <a:buNone/>
            </a:pPr>
            <a:r>
              <a:rPr lang="en-US" sz="2000" dirty="0">
                <a:solidFill>
                  <a:srgbClr val="FFFFFF"/>
                </a:solidFill>
                <a:latin typeface="Cambria" pitchFamily="34" charset="0"/>
                <a:ea typeface="Cambria" pitchFamily="34" charset="-122"/>
                <a:cs typeface="Cambria" pitchFamily="34" charset="-120"/>
              </a:rPr>
              <a:t>The SANS Top 10 Internet Threats list of 2001 is not a monument to the difficulty of cybersecurity.</a:t>
            </a:r>
            <a:endParaRPr lang="en-US" sz="2000" dirty="0"/>
          </a:p>
        </p:txBody>
      </p:sp>
      <p:sp>
        <p:nvSpPr>
          <p:cNvPr id="5" name="Text 3"/>
          <p:cNvSpPr/>
          <p:nvPr/>
        </p:nvSpPr>
        <p:spPr>
          <a:xfrm>
            <a:off x="365760" y="1901952"/>
            <a:ext cx="6675120" cy="914400"/>
          </a:xfrm>
          <a:prstGeom prst="rect">
            <a:avLst/>
          </a:prstGeom>
          <a:noFill/>
          <a:ln/>
        </p:spPr>
        <p:txBody>
          <a:bodyPr wrap="square" lIns="0" tIns="0" rIns="0" bIns="0" rtlCol="0" anchor="ctr"/>
          <a:lstStyle/>
          <a:p>
            <a:pPr marL="0" indent="0" algn="l">
              <a:buNone/>
            </a:pPr>
            <a:r>
              <a:rPr lang="en-US" sz="2000" b="1" dirty="0">
                <a:solidFill>
                  <a:srgbClr val="E5751F"/>
                </a:solidFill>
                <a:latin typeface="Cambria" pitchFamily="34" charset="0"/>
                <a:ea typeface="Cambria" pitchFamily="34" charset="-122"/>
                <a:cs typeface="Cambria" pitchFamily="34" charset="-120"/>
              </a:rPr>
              <a:t>It is a monument to the success of a legal and economic strategy that made insecurity profitable and consequence-free for the parties best positioned to fix it.</a:t>
            </a:r>
            <a:endParaRPr lang="en-US" sz="2000" dirty="0"/>
          </a:p>
        </p:txBody>
      </p:sp>
      <p:pic>
        <p:nvPicPr>
          <p:cNvPr id="6" name="Image 0" descr="preencoded.png"/>
          <p:cNvPicPr>
            <a:picLocks noChangeAspect="1"/>
          </p:cNvPicPr>
          <p:nvPr/>
        </p:nvPicPr>
        <p:blipFill>
          <a:blip r:embed="rId3"/>
          <a:stretch>
            <a:fillRect/>
          </a:stretch>
        </p:blipFill>
        <p:spPr>
          <a:xfrm>
            <a:off x="7178040" y="2377440"/>
            <a:ext cx="1554480" cy="1554480"/>
          </a:xfrm>
          <a:prstGeom prst="rect">
            <a:avLst/>
          </a:prstGeom>
        </p:spPr>
      </p:pic>
      <p:sp>
        <p:nvSpPr>
          <p:cNvPr id="7" name="Shape 4"/>
          <p:cNvSpPr/>
          <p:nvPr/>
        </p:nvSpPr>
        <p:spPr>
          <a:xfrm>
            <a:off x="365760" y="3017520"/>
            <a:ext cx="5669280" cy="1828800"/>
          </a:xfrm>
          <a:prstGeom prst="roundRect">
            <a:avLst>
              <a:gd name="adj" fmla="val 4000"/>
            </a:avLst>
          </a:prstGeom>
          <a:solidFill>
            <a:srgbClr val="243558"/>
          </a:solidFill>
          <a:ln w="12700">
            <a:solidFill>
              <a:srgbClr val="2E4270"/>
            </a:solidFill>
            <a:prstDash val="solid"/>
          </a:ln>
        </p:spPr>
        <p:txBody>
          <a:bodyPr/>
          <a:lstStyle/>
          <a:p>
            <a:endParaRPr lang="en-US" dirty="0"/>
          </a:p>
        </p:txBody>
      </p:sp>
      <p:sp>
        <p:nvSpPr>
          <p:cNvPr id="8" name="Text 5"/>
          <p:cNvSpPr/>
          <p:nvPr/>
        </p:nvSpPr>
        <p:spPr>
          <a:xfrm>
            <a:off x="548640" y="3127248"/>
            <a:ext cx="5303520" cy="1600200"/>
          </a:xfrm>
          <a:prstGeom prst="rect">
            <a:avLst/>
          </a:prstGeom>
          <a:noFill/>
          <a:ln/>
        </p:spPr>
        <p:txBody>
          <a:bodyPr wrap="square" lIns="0" tIns="0" rIns="0" bIns="0" rtlCol="0" anchor="ctr"/>
          <a:lstStyle/>
          <a:p>
            <a:pPr marL="0" indent="0" algn="l">
              <a:buNone/>
            </a:pPr>
            <a:r>
              <a:rPr lang="en-US" sz="1600" b="1" dirty="0">
                <a:solidFill>
                  <a:srgbClr val="FFFFFF"/>
                </a:solidFill>
                <a:latin typeface="Calibri" pitchFamily="34" charset="0"/>
                <a:ea typeface="Calibri" pitchFamily="34" charset="-122"/>
                <a:cs typeface="Calibri" pitchFamily="34" charset="-120"/>
              </a:rPr>
              <a:t>Randy Marchany
</a:t>
            </a:r>
            <a:r>
              <a:rPr lang="en-US" sz="1300" dirty="0">
                <a:solidFill>
                  <a:srgbClr val="C8D6E8"/>
                </a:solidFill>
                <a:latin typeface="Calibri" pitchFamily="34" charset="0"/>
                <a:ea typeface="Calibri" pitchFamily="34" charset="-122"/>
                <a:cs typeface="Calibri" pitchFamily="34" charset="-120"/>
              </a:rPr>
              <a:t>Virginia Tech CISO
</a:t>
            </a:r>
            <a:r>
              <a:rPr lang="en-US" sz="1200" dirty="0">
                <a:solidFill>
                  <a:srgbClr val="E5751F"/>
                </a:solidFill>
                <a:latin typeface="Calibri" pitchFamily="34" charset="0"/>
                <a:ea typeface="Calibri" pitchFamily="34" charset="-122"/>
                <a:cs typeface="Calibri" pitchFamily="34" charset="-120"/>
              </a:rPr>
              <a:t>marchany@vt.edu</a:t>
            </a:r>
            <a:r>
              <a:rPr lang="en-US" sz="1200" dirty="0">
                <a:solidFill>
                  <a:srgbClr val="8FA3C0"/>
                </a:solidFill>
                <a:latin typeface="Calibri" pitchFamily="34" charset="0"/>
                <a:ea typeface="Calibri" pitchFamily="34" charset="-122"/>
                <a:cs typeface="Calibri" pitchFamily="34" charset="-120"/>
              </a:rPr>
              <a:t>  ·  Cybersecurity’s Original Sin series at </a:t>
            </a:r>
            <a:r>
              <a:rPr lang="en-US" sz="1200" dirty="0">
                <a:solidFill>
                  <a:schemeClr val="accent2">
                    <a:lumMod val="75000"/>
                  </a:schemeClr>
                </a:solidFill>
                <a:latin typeface="Calibri" pitchFamily="34" charset="0"/>
                <a:ea typeface="Calibri" pitchFamily="34" charset="-122"/>
                <a:cs typeface="Calibri" pitchFamily="34" charset="-120"/>
              </a:rPr>
              <a:t>https://vtrandy.substack.com/p/cybersecuritys-original-sin-executive</a:t>
            </a:r>
            <a:r>
              <a:rPr lang="en-US" sz="1200" dirty="0">
                <a:solidFill>
                  <a:srgbClr val="E5751F"/>
                </a:solidFill>
                <a:latin typeface="Calibri" pitchFamily="34" charset="0"/>
                <a:ea typeface="Calibri" pitchFamily="34" charset="-122"/>
                <a:cs typeface="Calibri" pitchFamily="34" charset="-120"/>
              </a:rPr>
              <a:t>
</a:t>
            </a:r>
            <a:r>
              <a:rPr lang="en-US" sz="1100" dirty="0">
                <a:solidFill>
                  <a:srgbClr val="8FA3C0"/>
                </a:solidFill>
                <a:latin typeface="Calibri" pitchFamily="34" charset="0"/>
                <a:ea typeface="Calibri" pitchFamily="34" charset="-122"/>
                <a:cs typeface="Calibri" pitchFamily="34" charset="-120"/>
              </a:rPr>
              <a:t>randymarchany.com/biography</a:t>
            </a:r>
          </a:p>
          <a:p>
            <a:pPr marL="0" indent="0" algn="l">
              <a:buNone/>
            </a:pPr>
            <a:r>
              <a:rPr lang="en-US" sz="1100" dirty="0">
                <a:solidFill>
                  <a:srgbClr val="8FA3C0"/>
                </a:solidFill>
                <a:latin typeface="Calibri" pitchFamily="34" charset="0"/>
                <a:ea typeface="Calibri" pitchFamily="34" charset="-122"/>
                <a:cs typeface="Calibri" pitchFamily="34" charset="-120"/>
              </a:rPr>
              <a:t>Security.vt.edu</a:t>
            </a:r>
            <a:endParaRPr lang="en-US" sz="1600" dirty="0"/>
          </a:p>
        </p:txBody>
      </p:sp>
      <p:pic>
        <p:nvPicPr>
          <p:cNvPr id="9" name="Image 1" descr="preencoded.png"/>
          <p:cNvPicPr>
            <a:picLocks noChangeAspect="1"/>
          </p:cNvPicPr>
          <p:nvPr/>
        </p:nvPicPr>
        <p:blipFill>
          <a:blip r:embed="rId4"/>
          <a:stretch>
            <a:fillRect/>
          </a:stretch>
        </p:blipFill>
        <p:spPr>
          <a:xfrm>
            <a:off x="7818120" y="4526280"/>
            <a:ext cx="502920" cy="502920"/>
          </a:xfrm>
          <a:prstGeom prst="rect">
            <a:avLst/>
          </a:prstGeom>
        </p:spPr>
      </p:pic>
      <p:sp>
        <p:nvSpPr>
          <p:cNvPr id="10" name="Text 6"/>
          <p:cNvSpPr/>
          <p:nvPr/>
        </p:nvSpPr>
        <p:spPr>
          <a:xfrm>
            <a:off x="6583680" y="4572000"/>
            <a:ext cx="1188720" cy="365760"/>
          </a:xfrm>
          <a:prstGeom prst="rect">
            <a:avLst/>
          </a:prstGeom>
          <a:noFill/>
          <a:ln/>
        </p:spPr>
        <p:txBody>
          <a:bodyPr wrap="square" lIns="0" tIns="0" rIns="0" bIns="0" rtlCol="0" anchor="ctr"/>
          <a:lstStyle/>
          <a:p>
            <a:pPr marL="0" indent="0" algn="r">
              <a:buNone/>
            </a:pPr>
            <a:r>
              <a:rPr lang="en-US" sz="1000" dirty="0">
                <a:solidFill>
                  <a:srgbClr val="8FA3C0"/>
                </a:solidFill>
                <a:latin typeface="Calibri" pitchFamily="34" charset="0"/>
                <a:ea typeface="Calibri" pitchFamily="34" charset="-122"/>
                <a:cs typeface="Calibri" pitchFamily="34" charset="-120"/>
              </a:rPr>
              <a:t>Virginia Tech</a:t>
            </a:r>
            <a:endParaRPr lang="en-US" sz="10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4F6FA"/>
        </a:solidFill>
        <a:effectLst/>
      </p:bgPr>
    </p:bg>
    <p:spTree>
      <p:nvGrpSpPr>
        <p:cNvPr id="1" name=""/>
        <p:cNvGrpSpPr/>
        <p:nvPr/>
      </p:nvGrpSpPr>
      <p:grpSpPr>
        <a:xfrm>
          <a:off x="0" y="0"/>
          <a:ext cx="0" cy="0"/>
          <a:chOff x="0" y="0"/>
          <a:chExt cx="0" cy="0"/>
        </a:xfrm>
      </p:grpSpPr>
      <p:sp>
        <p:nvSpPr>
          <p:cNvPr id="2" name="Text 0"/>
          <p:cNvSpPr/>
          <p:nvPr/>
        </p:nvSpPr>
        <p:spPr>
          <a:xfrm>
            <a:off x="457200" y="201168"/>
            <a:ext cx="8229600" cy="475488"/>
          </a:xfrm>
          <a:prstGeom prst="rect">
            <a:avLst/>
          </a:prstGeom>
          <a:noFill/>
          <a:ln/>
        </p:spPr>
        <p:txBody>
          <a:bodyPr wrap="square" lIns="0" tIns="0" rIns="0" bIns="0" rtlCol="0" anchor="ctr"/>
          <a:lstStyle/>
          <a:p>
            <a:pPr marL="0" indent="0" algn="l">
              <a:buNone/>
            </a:pPr>
            <a:r>
              <a:rPr lang="en-US" sz="2600" b="1" dirty="0">
                <a:solidFill>
                  <a:srgbClr val="1A1A2E"/>
                </a:solidFill>
                <a:latin typeface="Cambria" pitchFamily="34" charset="0"/>
                <a:ea typeface="Cambria" pitchFamily="34" charset="-122"/>
                <a:cs typeface="Cambria" pitchFamily="34" charset="-120"/>
              </a:rPr>
              <a:t>Who Am I?</a:t>
            </a:r>
            <a:endParaRPr lang="en-US" sz="2600" dirty="0"/>
          </a:p>
        </p:txBody>
      </p:sp>
      <p:sp>
        <p:nvSpPr>
          <p:cNvPr id="3" name="Shape 1"/>
          <p:cNvSpPr/>
          <p:nvPr/>
        </p:nvSpPr>
        <p:spPr>
          <a:xfrm>
            <a:off x="274320" y="804672"/>
            <a:ext cx="2743200" cy="2331720"/>
          </a:xfrm>
          <a:prstGeom prst="roundRect">
            <a:avLst>
              <a:gd name="adj" fmla="val 3137"/>
            </a:avLst>
          </a:prstGeom>
          <a:solidFill>
            <a:srgbClr val="E8EDF5"/>
          </a:solidFill>
          <a:ln w="12700">
            <a:solidFill>
              <a:srgbClr val="C8D4E8"/>
            </a:solidFill>
            <a:prstDash val="solid"/>
          </a:ln>
          <a:effectLst>
            <a:outerShdw blurRad="101600" dist="38100" dir="2700000" algn="bl" rotWithShape="0">
              <a:srgbClr val="000000">
                <a:alpha val="25000"/>
              </a:srgbClr>
            </a:outerShdw>
          </a:effectLst>
        </p:spPr>
      </p:sp>
      <p:pic>
        <p:nvPicPr>
          <p:cNvPr id="4" name="Image 0" descr="preencoded.png"/>
          <p:cNvPicPr>
            <a:picLocks noChangeAspect="1"/>
          </p:cNvPicPr>
          <p:nvPr/>
        </p:nvPicPr>
        <p:blipFill>
          <a:blip r:embed="rId3"/>
          <a:stretch>
            <a:fillRect/>
          </a:stretch>
        </p:blipFill>
        <p:spPr>
          <a:xfrm>
            <a:off x="1371600" y="969264"/>
            <a:ext cx="502920" cy="502920"/>
          </a:xfrm>
          <a:prstGeom prst="rect">
            <a:avLst/>
          </a:prstGeom>
        </p:spPr>
      </p:pic>
      <p:sp>
        <p:nvSpPr>
          <p:cNvPr id="5" name="Text 2"/>
          <p:cNvSpPr/>
          <p:nvPr/>
        </p:nvSpPr>
        <p:spPr>
          <a:xfrm>
            <a:off x="384048" y="1554480"/>
            <a:ext cx="2523744" cy="347472"/>
          </a:xfrm>
          <a:prstGeom prst="rect">
            <a:avLst/>
          </a:prstGeom>
          <a:noFill/>
          <a:ln/>
        </p:spPr>
        <p:txBody>
          <a:bodyPr wrap="square" lIns="0" tIns="0" rIns="0" bIns="0" rtlCol="0" anchor="ctr"/>
          <a:lstStyle/>
          <a:p>
            <a:pPr marL="0" indent="0" algn="ctr">
              <a:buNone/>
            </a:pPr>
            <a:r>
              <a:rPr lang="en-US" sz="1200" b="1" dirty="0">
                <a:solidFill>
                  <a:srgbClr val="C4590A"/>
                </a:solidFill>
                <a:latin typeface="Calibri" pitchFamily="34" charset="0"/>
                <a:ea typeface="Calibri" pitchFamily="34" charset="-122"/>
                <a:cs typeface="Calibri" pitchFamily="34" charset="-120"/>
              </a:rPr>
              <a:t>Primary Source</a:t>
            </a:r>
            <a:endParaRPr lang="en-US" sz="1200" dirty="0"/>
          </a:p>
        </p:txBody>
      </p:sp>
      <p:sp>
        <p:nvSpPr>
          <p:cNvPr id="6" name="Text 3"/>
          <p:cNvSpPr/>
          <p:nvPr/>
        </p:nvSpPr>
        <p:spPr>
          <a:xfrm>
            <a:off x="384048" y="1938528"/>
            <a:ext cx="2523744" cy="1115568"/>
          </a:xfrm>
          <a:prstGeom prst="rect">
            <a:avLst/>
          </a:prstGeom>
          <a:noFill/>
          <a:ln/>
        </p:spPr>
        <p:txBody>
          <a:bodyPr wrap="square" lIns="0" tIns="0" rIns="0" bIns="0" rtlCol="0" anchor="ctr"/>
          <a:lstStyle/>
          <a:p>
            <a:pPr marL="0" indent="0" algn="l">
              <a:buNone/>
            </a:pPr>
            <a:r>
              <a:rPr lang="en-US" sz="1000" b="1" dirty="0">
                <a:solidFill>
                  <a:srgbClr val="374060"/>
                </a:solidFill>
                <a:latin typeface="Calibri" pitchFamily="34" charset="0"/>
                <a:ea typeface="Calibri" pitchFamily="34" charset="-122"/>
                <a:cs typeface="Calibri" pitchFamily="34" charset="-120"/>
              </a:rPr>
              <a:t>SANS instructor #2 (1992</a:t>
            </a:r>
            <a:r>
              <a:rPr lang="en-US" sz="1000" dirty="0">
                <a:solidFill>
                  <a:srgbClr val="374060"/>
                </a:solidFill>
                <a:latin typeface="Calibri" pitchFamily="34" charset="0"/>
                <a:ea typeface="Calibri" pitchFamily="34" charset="-122"/>
                <a:cs typeface="Calibri" pitchFamily="34" charset="-120"/>
              </a:rPr>
              <a:t>). First-listed co-author, SANS Top 10 Internet Threats (2001). Co-presenter of the 1996 email attachment attack paper, Co-author CIS Controls v8, Co-author SANS Consensus Roadmap for Defeating DDOS Attacks (2000)</a:t>
            </a:r>
            <a:endParaRPr lang="en-US" sz="1000" dirty="0"/>
          </a:p>
        </p:txBody>
      </p:sp>
      <p:sp>
        <p:nvSpPr>
          <p:cNvPr id="7" name="Shape 4"/>
          <p:cNvSpPr/>
          <p:nvPr/>
        </p:nvSpPr>
        <p:spPr>
          <a:xfrm>
            <a:off x="3154680" y="804672"/>
            <a:ext cx="2743200" cy="2331720"/>
          </a:xfrm>
          <a:prstGeom prst="roundRect">
            <a:avLst>
              <a:gd name="adj" fmla="val 3137"/>
            </a:avLst>
          </a:prstGeom>
          <a:solidFill>
            <a:srgbClr val="E8EDF5"/>
          </a:solidFill>
          <a:ln w="12700">
            <a:solidFill>
              <a:srgbClr val="C8D4E8"/>
            </a:solidFill>
            <a:prstDash val="solid"/>
          </a:ln>
          <a:effectLst>
            <a:outerShdw blurRad="101600" dist="38100" dir="2700000" algn="bl" rotWithShape="0">
              <a:srgbClr val="000000">
                <a:alpha val="25000"/>
              </a:srgbClr>
            </a:outerShdw>
          </a:effectLst>
        </p:spPr>
      </p:sp>
      <p:pic>
        <p:nvPicPr>
          <p:cNvPr id="8" name="Image 1" descr="preencoded.png"/>
          <p:cNvPicPr>
            <a:picLocks noChangeAspect="1"/>
          </p:cNvPicPr>
          <p:nvPr/>
        </p:nvPicPr>
        <p:blipFill>
          <a:blip r:embed="rId4"/>
          <a:stretch>
            <a:fillRect/>
          </a:stretch>
        </p:blipFill>
        <p:spPr>
          <a:xfrm>
            <a:off x="4251960" y="969264"/>
            <a:ext cx="502920" cy="502920"/>
          </a:xfrm>
          <a:prstGeom prst="rect">
            <a:avLst/>
          </a:prstGeom>
        </p:spPr>
      </p:pic>
      <p:sp>
        <p:nvSpPr>
          <p:cNvPr id="9" name="Text 5"/>
          <p:cNvSpPr/>
          <p:nvPr/>
        </p:nvSpPr>
        <p:spPr>
          <a:xfrm>
            <a:off x="3264408" y="1554480"/>
            <a:ext cx="2523744" cy="347472"/>
          </a:xfrm>
          <a:prstGeom prst="rect">
            <a:avLst/>
          </a:prstGeom>
          <a:noFill/>
          <a:ln/>
        </p:spPr>
        <p:txBody>
          <a:bodyPr wrap="square" lIns="0" tIns="0" rIns="0" bIns="0" rtlCol="0" anchor="ctr"/>
          <a:lstStyle/>
          <a:p>
            <a:pPr marL="0" indent="0" algn="ctr">
              <a:buNone/>
            </a:pPr>
            <a:r>
              <a:rPr lang="en-US" sz="1200" b="1" dirty="0">
                <a:solidFill>
                  <a:srgbClr val="C4590A"/>
                </a:solidFill>
                <a:latin typeface="Calibri" pitchFamily="34" charset="0"/>
                <a:ea typeface="Calibri" pitchFamily="34" charset="-122"/>
                <a:cs typeface="Calibri" pitchFamily="34" charset="-120"/>
              </a:rPr>
              <a:t>Virginia Tech CISO Since 2010</a:t>
            </a:r>
            <a:endParaRPr lang="en-US" sz="1200" dirty="0"/>
          </a:p>
        </p:txBody>
      </p:sp>
      <p:sp>
        <p:nvSpPr>
          <p:cNvPr id="10" name="Text 6"/>
          <p:cNvSpPr/>
          <p:nvPr/>
        </p:nvSpPr>
        <p:spPr>
          <a:xfrm>
            <a:off x="3264408" y="1938528"/>
            <a:ext cx="2523744" cy="1115568"/>
          </a:xfrm>
          <a:prstGeom prst="rect">
            <a:avLst/>
          </a:prstGeom>
          <a:noFill/>
          <a:ln/>
        </p:spPr>
        <p:txBody>
          <a:bodyPr wrap="square" lIns="0" tIns="0" rIns="0" bIns="0" rtlCol="0" anchor="ctr"/>
          <a:lstStyle/>
          <a:p>
            <a:pPr marL="0" indent="0" algn="l">
              <a:buNone/>
            </a:pPr>
            <a:r>
              <a:rPr lang="en-US" sz="1000" dirty="0">
                <a:solidFill>
                  <a:srgbClr val="374060"/>
                </a:solidFill>
                <a:latin typeface="Calibri" pitchFamily="34" charset="0"/>
                <a:ea typeface="Calibri" pitchFamily="34" charset="-122"/>
                <a:cs typeface="Calibri" pitchFamily="34" charset="-120"/>
              </a:rPr>
              <a:t>35 years in cybersecurity.  50 years in IT. Virginia Tech is an NSA Center of Academic Excellence in Cyber Defense, Research &amp; Operations. Co-founder, VASCAN &amp; Virginia Cyber Range. 3 cybersecurity patents including MT6D.</a:t>
            </a:r>
            <a:endParaRPr lang="en-US" sz="1000" dirty="0"/>
          </a:p>
        </p:txBody>
      </p:sp>
      <p:sp>
        <p:nvSpPr>
          <p:cNvPr id="11" name="Shape 7"/>
          <p:cNvSpPr/>
          <p:nvPr/>
        </p:nvSpPr>
        <p:spPr>
          <a:xfrm>
            <a:off x="6035040" y="804672"/>
            <a:ext cx="2743200" cy="2331720"/>
          </a:xfrm>
          <a:prstGeom prst="roundRect">
            <a:avLst>
              <a:gd name="adj" fmla="val 3137"/>
            </a:avLst>
          </a:prstGeom>
          <a:solidFill>
            <a:srgbClr val="E8EDF5"/>
          </a:solidFill>
          <a:ln w="12700">
            <a:solidFill>
              <a:srgbClr val="C8D4E8"/>
            </a:solidFill>
            <a:prstDash val="solid"/>
          </a:ln>
          <a:effectLst>
            <a:outerShdw blurRad="101600" dist="38100" dir="2700000" algn="bl" rotWithShape="0">
              <a:srgbClr val="000000">
                <a:alpha val="25000"/>
              </a:srgbClr>
            </a:outerShdw>
          </a:effectLst>
        </p:spPr>
      </p:sp>
      <p:pic>
        <p:nvPicPr>
          <p:cNvPr id="12" name="Image 2" descr="preencoded.png"/>
          <p:cNvPicPr>
            <a:picLocks noChangeAspect="1"/>
          </p:cNvPicPr>
          <p:nvPr/>
        </p:nvPicPr>
        <p:blipFill>
          <a:blip r:embed="rId5"/>
          <a:stretch>
            <a:fillRect/>
          </a:stretch>
        </p:blipFill>
        <p:spPr>
          <a:xfrm>
            <a:off x="7132320" y="969264"/>
            <a:ext cx="502920" cy="502920"/>
          </a:xfrm>
          <a:prstGeom prst="rect">
            <a:avLst/>
          </a:prstGeom>
        </p:spPr>
      </p:pic>
      <p:sp>
        <p:nvSpPr>
          <p:cNvPr id="13" name="Text 8"/>
          <p:cNvSpPr/>
          <p:nvPr/>
        </p:nvSpPr>
        <p:spPr>
          <a:xfrm>
            <a:off x="6144768" y="1554480"/>
            <a:ext cx="2523744" cy="347472"/>
          </a:xfrm>
          <a:prstGeom prst="rect">
            <a:avLst/>
          </a:prstGeom>
          <a:noFill/>
          <a:ln/>
        </p:spPr>
        <p:txBody>
          <a:bodyPr wrap="square" lIns="0" tIns="0" rIns="0" bIns="0" rtlCol="0" anchor="ctr"/>
          <a:lstStyle/>
          <a:p>
            <a:pPr marL="0" indent="0" algn="ctr">
              <a:buNone/>
            </a:pPr>
            <a:r>
              <a:rPr lang="en-US" sz="1200" b="1" dirty="0">
                <a:solidFill>
                  <a:srgbClr val="C4590A"/>
                </a:solidFill>
                <a:latin typeface="Calibri" pitchFamily="34" charset="0"/>
                <a:ea typeface="Calibri" pitchFamily="34" charset="-122"/>
                <a:cs typeface="Calibri" pitchFamily="34" charset="-120"/>
              </a:rPr>
              <a:t>Inside the Institutions</a:t>
            </a:r>
            <a:endParaRPr lang="en-US" sz="1200" dirty="0"/>
          </a:p>
        </p:txBody>
      </p:sp>
      <p:sp>
        <p:nvSpPr>
          <p:cNvPr id="14" name="Text 9"/>
          <p:cNvSpPr/>
          <p:nvPr/>
        </p:nvSpPr>
        <p:spPr>
          <a:xfrm>
            <a:off x="6144768" y="1938528"/>
            <a:ext cx="2523744" cy="1115568"/>
          </a:xfrm>
          <a:prstGeom prst="rect">
            <a:avLst/>
          </a:prstGeom>
          <a:noFill/>
          <a:ln/>
        </p:spPr>
        <p:txBody>
          <a:bodyPr wrap="square" lIns="0" tIns="0" rIns="0" bIns="0" rtlCol="0" anchor="ctr"/>
          <a:lstStyle/>
          <a:p>
            <a:pPr marL="0" indent="0" algn="l">
              <a:buNone/>
            </a:pPr>
            <a:r>
              <a:rPr lang="en-US" sz="1000" dirty="0">
                <a:solidFill>
                  <a:srgbClr val="374060"/>
                </a:solidFill>
                <a:latin typeface="Calibri" pitchFamily="34" charset="0"/>
                <a:ea typeface="Calibri" pitchFamily="34" charset="-122"/>
                <a:cs typeface="Calibri" pitchFamily="34" charset="-120"/>
              </a:rPr>
              <a:t>White House Partnership for Critical Infrastructure Security. Founding volunteer, Center for Internet Security. Former REN-ISAC Board member, Founding member, US Cyber Challenge.</a:t>
            </a:r>
            <a:endParaRPr lang="en-US" sz="1000" dirty="0"/>
          </a:p>
        </p:txBody>
      </p:sp>
      <p:sp>
        <p:nvSpPr>
          <p:cNvPr id="15" name="Shape 10"/>
          <p:cNvSpPr/>
          <p:nvPr/>
        </p:nvSpPr>
        <p:spPr>
          <a:xfrm>
            <a:off x="164592" y="3401568"/>
            <a:ext cx="5349240" cy="1664208"/>
          </a:xfrm>
          <a:prstGeom prst="roundRect">
            <a:avLst>
              <a:gd name="adj" fmla="val 4396"/>
            </a:avLst>
          </a:prstGeom>
          <a:solidFill>
            <a:srgbClr val="E8EDF5"/>
          </a:solidFill>
          <a:ln w="12700">
            <a:solidFill>
              <a:srgbClr val="C8D4E8"/>
            </a:solidFill>
            <a:prstDash val="solid"/>
          </a:ln>
          <a:effectLst>
            <a:outerShdw blurRad="76200" dist="25400" dir="2700000" algn="bl" rotWithShape="0">
              <a:srgbClr val="000000">
                <a:alpha val="20000"/>
              </a:srgbClr>
            </a:outerShdw>
          </a:effectLst>
        </p:spPr>
        <p:txBody>
          <a:bodyPr/>
          <a:lstStyle/>
          <a:p>
            <a:endParaRPr lang="en-US" dirty="0"/>
          </a:p>
        </p:txBody>
      </p:sp>
      <p:pic>
        <p:nvPicPr>
          <p:cNvPr id="16" name="Image 3" descr="preencoded.png"/>
          <p:cNvPicPr>
            <a:picLocks noChangeAspect="1"/>
          </p:cNvPicPr>
          <p:nvPr/>
        </p:nvPicPr>
        <p:blipFill>
          <a:blip r:embed="rId6"/>
          <a:stretch>
            <a:fillRect/>
          </a:stretch>
        </p:blipFill>
        <p:spPr>
          <a:xfrm>
            <a:off x="438912" y="3419856"/>
            <a:ext cx="384048" cy="384048"/>
          </a:xfrm>
          <a:prstGeom prst="rect">
            <a:avLst/>
          </a:prstGeom>
        </p:spPr>
      </p:pic>
      <p:sp>
        <p:nvSpPr>
          <p:cNvPr id="17" name="Text 11"/>
          <p:cNvSpPr/>
          <p:nvPr/>
        </p:nvSpPr>
        <p:spPr>
          <a:xfrm>
            <a:off x="914400" y="3401568"/>
            <a:ext cx="4480560" cy="347472"/>
          </a:xfrm>
          <a:prstGeom prst="rect">
            <a:avLst/>
          </a:prstGeom>
          <a:noFill/>
          <a:ln/>
        </p:spPr>
        <p:txBody>
          <a:bodyPr wrap="square" lIns="0" tIns="0" rIns="0" bIns="0" rtlCol="0" anchor="ctr"/>
          <a:lstStyle/>
          <a:p>
            <a:pPr marL="0" indent="0" algn="l">
              <a:buNone/>
            </a:pPr>
            <a:r>
              <a:rPr lang="en-US" sz="1200" b="1" dirty="0">
                <a:solidFill>
                  <a:srgbClr val="C4590A"/>
                </a:solidFill>
                <a:latin typeface="Calibri" pitchFamily="34" charset="0"/>
                <a:ea typeface="Calibri" pitchFamily="34" charset="-122"/>
                <a:cs typeface="Calibri" pitchFamily="34" charset="-120"/>
              </a:rPr>
              <a:t>Recognition</a:t>
            </a:r>
            <a:endParaRPr lang="en-US" sz="1200" dirty="0"/>
          </a:p>
        </p:txBody>
      </p:sp>
      <p:sp>
        <p:nvSpPr>
          <p:cNvPr id="18" name="Text 12"/>
          <p:cNvSpPr/>
          <p:nvPr/>
        </p:nvSpPr>
        <p:spPr>
          <a:xfrm>
            <a:off x="438912" y="3822192"/>
            <a:ext cx="5074920" cy="338328"/>
          </a:xfrm>
          <a:prstGeom prst="rect">
            <a:avLst/>
          </a:prstGeom>
          <a:noFill/>
          <a:ln/>
        </p:spPr>
        <p:txBody>
          <a:bodyPr wrap="square" lIns="0" tIns="0" rIns="0" bIns="0" rtlCol="0" anchor="ctr"/>
          <a:lstStyle/>
          <a:p>
            <a:pPr marL="342900" indent="-342900" algn="l">
              <a:buSzPct val="100000"/>
              <a:buChar char="•"/>
            </a:pPr>
            <a:r>
              <a:rPr lang="en-US" sz="1050" dirty="0">
                <a:solidFill>
                  <a:srgbClr val="374060"/>
                </a:solidFill>
                <a:latin typeface="Calibri" pitchFamily="34" charset="0"/>
                <a:ea typeface="Calibri" pitchFamily="34" charset="-122"/>
                <a:cs typeface="Calibri" pitchFamily="34" charset="-120"/>
              </a:rPr>
              <a:t>OnCon 2025 Top 10 CISO </a:t>
            </a:r>
            <a:endParaRPr lang="en-US" sz="1050" dirty="0"/>
          </a:p>
        </p:txBody>
      </p:sp>
      <p:sp>
        <p:nvSpPr>
          <p:cNvPr id="19" name="Text 13"/>
          <p:cNvSpPr/>
          <p:nvPr/>
        </p:nvSpPr>
        <p:spPr>
          <a:xfrm>
            <a:off x="438912" y="4187952"/>
            <a:ext cx="5074920" cy="338328"/>
          </a:xfrm>
          <a:prstGeom prst="rect">
            <a:avLst/>
          </a:prstGeom>
          <a:noFill/>
          <a:ln/>
        </p:spPr>
        <p:txBody>
          <a:bodyPr wrap="square" lIns="0" tIns="0" rIns="0" bIns="0" rtlCol="0" anchor="ctr"/>
          <a:lstStyle/>
          <a:p>
            <a:pPr marL="342900" indent="-342900" algn="l">
              <a:buSzPct val="100000"/>
              <a:buChar char="•"/>
            </a:pPr>
            <a:r>
              <a:rPr lang="en-US" sz="1050" dirty="0">
                <a:solidFill>
                  <a:srgbClr val="374060"/>
                </a:solidFill>
                <a:latin typeface="Calibri" pitchFamily="34" charset="0"/>
                <a:ea typeface="Calibri" pitchFamily="34" charset="-122"/>
                <a:cs typeface="Calibri" pitchFamily="34" charset="-120"/>
              </a:rPr>
              <a:t>CISO Connect Top 10 CISO  ·  2024 Capital ORBIE Finalist</a:t>
            </a:r>
            <a:endParaRPr lang="en-US" sz="1050" dirty="0"/>
          </a:p>
        </p:txBody>
      </p:sp>
      <p:sp>
        <p:nvSpPr>
          <p:cNvPr id="20" name="Text 14"/>
          <p:cNvSpPr/>
          <p:nvPr/>
        </p:nvSpPr>
        <p:spPr>
          <a:xfrm>
            <a:off x="438912" y="4553712"/>
            <a:ext cx="5074920" cy="338328"/>
          </a:xfrm>
          <a:prstGeom prst="rect">
            <a:avLst/>
          </a:prstGeom>
          <a:noFill/>
          <a:ln/>
        </p:spPr>
        <p:txBody>
          <a:bodyPr wrap="square" lIns="0" tIns="0" rIns="0" bIns="0" rtlCol="0" anchor="ctr"/>
          <a:lstStyle/>
          <a:p>
            <a:pPr marL="342900" indent="-342900" algn="l">
              <a:buSzPct val="100000"/>
              <a:buChar char="•"/>
            </a:pPr>
            <a:r>
              <a:rPr lang="en-US" sz="1050" dirty="0">
                <a:solidFill>
                  <a:srgbClr val="374060"/>
                </a:solidFill>
                <a:latin typeface="Calibri" pitchFamily="34" charset="0"/>
                <a:ea typeface="Calibri" pitchFamily="34" charset="-122"/>
                <a:cs typeface="Calibri" pitchFamily="34" charset="-120"/>
              </a:rPr>
              <a:t>3 Cybersecurity Patents  ·  Co-author CIS Controls v8</a:t>
            </a:r>
            <a:endParaRPr lang="en-US" sz="1050" dirty="0"/>
          </a:p>
        </p:txBody>
      </p:sp>
      <p:sp>
        <p:nvSpPr>
          <p:cNvPr id="21" name="Shape 15"/>
          <p:cNvSpPr/>
          <p:nvPr/>
        </p:nvSpPr>
        <p:spPr>
          <a:xfrm>
            <a:off x="5806440" y="3291840"/>
            <a:ext cx="3017520" cy="1664208"/>
          </a:xfrm>
          <a:prstGeom prst="roundRect">
            <a:avLst>
              <a:gd name="adj" fmla="val 4396"/>
            </a:avLst>
          </a:prstGeom>
          <a:solidFill>
            <a:srgbClr val="EDE8F5"/>
          </a:solidFill>
          <a:ln w="12700">
            <a:solidFill>
              <a:srgbClr val="C5B8E0"/>
            </a:solidFill>
            <a:prstDash val="solid"/>
          </a:ln>
          <a:effectLst>
            <a:outerShdw blurRad="76200" dist="25400" dir="2700000" algn="bl" rotWithShape="0">
              <a:srgbClr val="000000">
                <a:alpha val="25000"/>
              </a:srgbClr>
            </a:outerShdw>
          </a:effectLst>
        </p:spPr>
      </p:sp>
      <p:pic>
        <p:nvPicPr>
          <p:cNvPr id="22" name="Image 4" descr="preencoded.png"/>
          <p:cNvPicPr>
            <a:picLocks noChangeAspect="1"/>
          </p:cNvPicPr>
          <p:nvPr/>
        </p:nvPicPr>
        <p:blipFill>
          <a:blip r:embed="rId7"/>
          <a:stretch>
            <a:fillRect/>
          </a:stretch>
        </p:blipFill>
        <p:spPr>
          <a:xfrm>
            <a:off x="5961888" y="3401568"/>
            <a:ext cx="384048" cy="384048"/>
          </a:xfrm>
          <a:prstGeom prst="rect">
            <a:avLst/>
          </a:prstGeom>
        </p:spPr>
      </p:pic>
      <p:sp>
        <p:nvSpPr>
          <p:cNvPr id="23" name="Text 16"/>
          <p:cNvSpPr/>
          <p:nvPr/>
        </p:nvSpPr>
        <p:spPr>
          <a:xfrm>
            <a:off x="6437376" y="3401568"/>
            <a:ext cx="2267712" cy="347472"/>
          </a:xfrm>
          <a:prstGeom prst="rect">
            <a:avLst/>
          </a:prstGeom>
          <a:noFill/>
          <a:ln/>
        </p:spPr>
        <p:txBody>
          <a:bodyPr wrap="square" lIns="0" tIns="0" rIns="0" bIns="0" rtlCol="0" anchor="ctr"/>
          <a:lstStyle/>
          <a:p>
            <a:pPr marL="0" indent="0" algn="l">
              <a:buNone/>
            </a:pPr>
            <a:r>
              <a:rPr lang="en-US" sz="1200" b="1" dirty="0">
                <a:solidFill>
                  <a:srgbClr val="7C3AED"/>
                </a:solidFill>
                <a:latin typeface="Calibri" pitchFamily="34" charset="0"/>
                <a:ea typeface="Calibri" pitchFamily="34" charset="-122"/>
                <a:cs typeface="Calibri" pitchFamily="34" charset="-120"/>
              </a:rPr>
              <a:t>Beyond Cybersecurity</a:t>
            </a:r>
            <a:endParaRPr lang="en-US" sz="1200" dirty="0"/>
          </a:p>
        </p:txBody>
      </p:sp>
      <p:sp>
        <p:nvSpPr>
          <p:cNvPr id="24" name="Text 17"/>
          <p:cNvSpPr/>
          <p:nvPr/>
        </p:nvSpPr>
        <p:spPr>
          <a:xfrm>
            <a:off x="5943600" y="3822192"/>
            <a:ext cx="2743200" cy="1051560"/>
          </a:xfrm>
          <a:prstGeom prst="rect">
            <a:avLst/>
          </a:prstGeom>
          <a:noFill/>
          <a:ln/>
        </p:spPr>
        <p:txBody>
          <a:bodyPr wrap="square" lIns="0" tIns="0" rIns="0" bIns="0" rtlCol="0" anchor="ctr"/>
          <a:lstStyle/>
          <a:p>
            <a:pPr marL="0" indent="0" algn="l">
              <a:buNone/>
            </a:pPr>
            <a:r>
              <a:rPr lang="en-US" sz="1000" dirty="0">
                <a:solidFill>
                  <a:srgbClr val="374060"/>
                </a:solidFill>
                <a:latin typeface="Calibri" pitchFamily="34" charset="0"/>
                <a:ea typeface="Calibri" pitchFamily="34" charset="-122"/>
                <a:cs typeface="Calibri" pitchFamily="34" charset="-120"/>
              </a:rPr>
              <a:t>Composed the original theme song for </a:t>
            </a:r>
            <a:r>
              <a:rPr lang="en-US" sz="1000" b="1" dirty="0">
                <a:solidFill>
                  <a:srgbClr val="4C1D95"/>
                </a:solidFill>
                <a:latin typeface="Calibri" pitchFamily="34" charset="0"/>
                <a:ea typeface="Calibri" pitchFamily="34" charset="-122"/>
                <a:cs typeface="Calibri" pitchFamily="34" charset="-120"/>
              </a:rPr>
              <a:t>NPR's World Cafe</a:t>
            </a:r>
            <a:endParaRPr lang="en-US" sz="1000" dirty="0"/>
          </a:p>
          <a:p>
            <a:pPr marL="0" indent="0" algn="l">
              <a:buNone/>
            </a:pPr>
            <a:endParaRPr lang="en-US" sz="1000" dirty="0"/>
          </a:p>
          <a:p>
            <a:pPr marL="0" indent="0" algn="l">
              <a:buNone/>
            </a:pPr>
            <a:r>
              <a:rPr lang="en-US" sz="1000" dirty="0">
                <a:solidFill>
                  <a:srgbClr val="374060"/>
                </a:solidFill>
                <a:latin typeface="Calibri" pitchFamily="34" charset="0"/>
                <a:ea typeface="Calibri" pitchFamily="34" charset="-122"/>
                <a:cs typeface="Calibri" pitchFamily="34" charset="-120"/>
              </a:rPr>
              <a:t>No Strings Attached — INDIE nominated 4×, </a:t>
            </a:r>
            <a:endParaRPr lang="en-US" sz="1000" dirty="0"/>
          </a:p>
          <a:p>
            <a:pPr marL="0" indent="0" algn="l">
              <a:buNone/>
            </a:pPr>
            <a:r>
              <a:rPr lang="en-US" sz="1000" b="1" dirty="0">
                <a:solidFill>
                  <a:srgbClr val="7C3AED"/>
                </a:solidFill>
                <a:latin typeface="Calibri" pitchFamily="34" charset="0"/>
                <a:ea typeface="Calibri" pitchFamily="34" charset="-122"/>
                <a:cs typeface="Calibri" pitchFamily="34" charset="-120"/>
              </a:rPr>
              <a:t>won 1988</a:t>
            </a:r>
            <a:r>
              <a:rPr lang="en-US" sz="1000" dirty="0">
                <a:solidFill>
                  <a:srgbClr val="6B7A99"/>
                </a:solidFill>
                <a:latin typeface="Calibri" pitchFamily="34" charset="0"/>
                <a:ea typeface="Calibri" pitchFamily="34" charset="-122"/>
                <a:cs typeface="Calibri" pitchFamily="34" charset="-120"/>
              </a:rPr>
              <a:t> (independent music's Grammy equivalent)</a:t>
            </a:r>
            <a:endParaRPr lang="en-US" sz="1000" dirty="0"/>
          </a:p>
        </p:txBody>
      </p:sp>
      <p:sp>
        <p:nvSpPr>
          <p:cNvPr id="25" name="Text 18"/>
          <p:cNvSpPr/>
          <p:nvPr/>
        </p:nvSpPr>
        <p:spPr>
          <a:xfrm>
            <a:off x="457200" y="4892040"/>
            <a:ext cx="8229600" cy="201168"/>
          </a:xfrm>
          <a:prstGeom prst="rect">
            <a:avLst/>
          </a:prstGeom>
          <a:noFill/>
          <a:ln/>
        </p:spPr>
        <p:txBody>
          <a:bodyPr wrap="square" lIns="0" tIns="0" rIns="0" bIns="0" rtlCol="0" anchor="ctr"/>
          <a:lstStyle/>
          <a:p>
            <a:pPr marL="0" indent="0" algn="ctr">
              <a:buNone/>
            </a:pPr>
            <a:r>
              <a:rPr lang="en-US" sz="900" i="1" dirty="0">
                <a:solidFill>
                  <a:srgbClr val="6B7A99"/>
                </a:solidFill>
                <a:latin typeface="Calibri" pitchFamily="34" charset="0"/>
                <a:ea typeface="Calibri" pitchFamily="34" charset="-122"/>
                <a:cs typeface="Calibri" pitchFamily="34" charset="-120"/>
              </a:rPr>
              <a:t>Full bio: randymarchany.com/biography</a:t>
            </a:r>
            <a:endParaRPr lang="en-US" sz="9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457200" y="256032"/>
            <a:ext cx="8229600" cy="502920"/>
          </a:xfrm>
          <a:prstGeom prst="rect">
            <a:avLst/>
          </a:prstGeom>
          <a:noFill/>
          <a:ln/>
        </p:spPr>
        <p:txBody>
          <a:bodyPr wrap="square" lIns="0" tIns="0" rIns="0" bIns="0" rtlCol="0" anchor="ctr"/>
          <a:lstStyle/>
          <a:p>
            <a:pPr marL="0" indent="0" algn="l">
              <a:buNone/>
            </a:pPr>
            <a:r>
              <a:rPr lang="en-US" sz="2800" b="1" dirty="0">
                <a:solidFill>
                  <a:srgbClr val="1A1A2E"/>
                </a:solidFill>
                <a:latin typeface="Cambria" pitchFamily="34" charset="0"/>
                <a:ea typeface="Cambria" pitchFamily="34" charset="-122"/>
              </a:rPr>
              <a:t>3 Documents Set the Stage in 2000</a:t>
            </a:r>
            <a:endParaRPr lang="en-US" sz="2800" dirty="0"/>
          </a:p>
        </p:txBody>
      </p:sp>
      <p:sp>
        <p:nvSpPr>
          <p:cNvPr id="3" name="Shape 1"/>
          <p:cNvSpPr/>
          <p:nvPr/>
        </p:nvSpPr>
        <p:spPr>
          <a:xfrm>
            <a:off x="365760" y="813816"/>
            <a:ext cx="8412480" cy="944333"/>
          </a:xfrm>
          <a:prstGeom prst="roundRect">
            <a:avLst>
              <a:gd name="adj" fmla="val 6957"/>
            </a:avLst>
          </a:prstGeom>
          <a:solidFill>
            <a:srgbClr val="E8EDF5"/>
          </a:solidFill>
          <a:ln w="12700">
            <a:solidFill>
              <a:srgbClr val="861F41"/>
            </a:solidFill>
            <a:prstDash val="solid"/>
          </a:ln>
          <a:effectLst>
            <a:outerShdw blurRad="76200" dist="25400" dir="2700000" algn="bl" rotWithShape="0">
              <a:srgbClr val="000000">
                <a:alpha val="20000"/>
              </a:srgbClr>
            </a:outerShdw>
          </a:effectLst>
        </p:spPr>
        <p:txBody>
          <a:bodyPr/>
          <a:lstStyle/>
          <a:p>
            <a:endParaRPr lang="en-US" dirty="0"/>
          </a:p>
        </p:txBody>
      </p:sp>
      <p:sp>
        <p:nvSpPr>
          <p:cNvPr id="4" name="Text 2"/>
          <p:cNvSpPr/>
          <p:nvPr/>
        </p:nvSpPr>
        <p:spPr>
          <a:xfrm>
            <a:off x="603704" y="1245146"/>
            <a:ext cx="8037376" cy="320040"/>
          </a:xfrm>
          <a:prstGeom prst="rect">
            <a:avLst/>
          </a:prstGeom>
          <a:noFill/>
          <a:ln/>
        </p:spPr>
        <p:txBody>
          <a:bodyPr wrap="square" lIns="0" tIns="0" rIns="0" bIns="0" rtlCol="0" anchor="ctr"/>
          <a:lstStyle/>
          <a:p>
            <a:pPr marL="285750" indent="-285750" algn="l">
              <a:buFont typeface="Arial" panose="020B0604020202020204" pitchFamily="34" charset="0"/>
              <a:buChar char="•"/>
            </a:pPr>
            <a:r>
              <a:rPr lang="en-US" sz="1600" b="1" dirty="0"/>
              <a:t>SANS Consensus Roadmap for Defeating Distributed Denial of Service Attacks (February 23, 2000)</a:t>
            </a:r>
          </a:p>
          <a:p>
            <a:pPr marL="285750" indent="-285750" algn="l">
              <a:buFont typeface="Arial" panose="020B0604020202020204" pitchFamily="34" charset="0"/>
              <a:buChar char="•"/>
            </a:pPr>
            <a:r>
              <a:rPr lang="en-US" sz="1600" b="1" dirty="0"/>
              <a:t>May 2000 SANS Security Alert newsletter </a:t>
            </a:r>
            <a:endParaRPr lang="en-US" sz="1600" dirty="0"/>
          </a:p>
          <a:p>
            <a:pPr marL="0" indent="0" algn="l">
              <a:buNone/>
            </a:pPr>
            <a:r>
              <a:rPr lang="en-US" sz="1400" b="1" dirty="0">
                <a:solidFill>
                  <a:srgbClr val="C4590A"/>
                </a:solidFill>
                <a:latin typeface="Calibri" pitchFamily="34" charset="0"/>
                <a:ea typeface="Calibri" pitchFamily="34" charset="-122"/>
                <a:cs typeface="Calibri" pitchFamily="34" charset="-120"/>
              </a:rPr>
              <a:t>	</a:t>
            </a:r>
            <a:endParaRPr lang="en-US" sz="1300" b="1" dirty="0">
              <a:solidFill>
                <a:srgbClr val="C4590A"/>
              </a:solidFill>
              <a:latin typeface="Calibri" pitchFamily="34" charset="0"/>
              <a:ea typeface="Calibri" pitchFamily="34" charset="-122"/>
              <a:cs typeface="Calibri" pitchFamily="34" charset="-120"/>
            </a:endParaRPr>
          </a:p>
          <a:p>
            <a:pPr marL="0" indent="0" algn="l">
              <a:buNone/>
            </a:pPr>
            <a:endParaRPr lang="en-US" sz="1300" dirty="0"/>
          </a:p>
        </p:txBody>
      </p:sp>
      <p:sp>
        <p:nvSpPr>
          <p:cNvPr id="5" name="Text 3"/>
          <p:cNvSpPr/>
          <p:nvPr/>
        </p:nvSpPr>
        <p:spPr>
          <a:xfrm>
            <a:off x="594360" y="979970"/>
            <a:ext cx="8046720" cy="548640"/>
          </a:xfrm>
          <a:prstGeom prst="rect">
            <a:avLst/>
          </a:prstGeom>
          <a:noFill/>
          <a:ln/>
        </p:spPr>
        <p:txBody>
          <a:bodyPr wrap="square" lIns="0" tIns="0" rIns="0" bIns="0" rtlCol="0" anchor="ctr"/>
          <a:lstStyle/>
          <a:p>
            <a:pPr marL="0" indent="0" algn="l">
              <a:buNone/>
            </a:pPr>
            <a:endParaRPr lang="en-US" sz="1150" dirty="0"/>
          </a:p>
        </p:txBody>
      </p:sp>
      <p:sp>
        <p:nvSpPr>
          <p:cNvPr id="6" name="Shape 4"/>
          <p:cNvSpPr/>
          <p:nvPr/>
        </p:nvSpPr>
        <p:spPr>
          <a:xfrm>
            <a:off x="365760" y="2679404"/>
            <a:ext cx="4069080" cy="2212635"/>
          </a:xfrm>
          <a:prstGeom prst="roundRect">
            <a:avLst>
              <a:gd name="adj" fmla="val 2581"/>
            </a:avLst>
          </a:prstGeom>
          <a:solidFill>
            <a:srgbClr val="E8EDF5"/>
          </a:solidFill>
          <a:ln w="12700">
            <a:solidFill>
              <a:srgbClr val="C8D4E8"/>
            </a:solidFill>
            <a:prstDash val="solid"/>
          </a:ln>
          <a:effectLst>
            <a:outerShdw blurRad="76200" dist="25400" dir="2700000" algn="bl" rotWithShape="0">
              <a:srgbClr val="000000">
                <a:alpha val="20000"/>
              </a:srgbClr>
            </a:outerShdw>
          </a:effectLst>
        </p:spPr>
        <p:txBody>
          <a:bodyPr/>
          <a:lstStyle/>
          <a:p>
            <a:endParaRPr lang="en-US" dirty="0"/>
          </a:p>
        </p:txBody>
      </p:sp>
      <p:sp>
        <p:nvSpPr>
          <p:cNvPr id="7" name="Text 5"/>
          <p:cNvSpPr/>
          <p:nvPr/>
        </p:nvSpPr>
        <p:spPr>
          <a:xfrm>
            <a:off x="457200" y="3063452"/>
            <a:ext cx="3794760" cy="365760"/>
          </a:xfrm>
          <a:prstGeom prst="rect">
            <a:avLst/>
          </a:prstGeom>
          <a:noFill/>
          <a:ln/>
        </p:spPr>
        <p:txBody>
          <a:bodyPr wrap="square" lIns="0" tIns="0" rIns="0" bIns="0" rtlCol="0" anchor="ctr"/>
          <a:lstStyle/>
          <a:p>
            <a:pPr algn="l"/>
            <a:r>
              <a:rPr lang="en-US" sz="1400" b="1" dirty="0">
                <a:solidFill>
                  <a:srgbClr val="FF0000"/>
                </a:solidFill>
                <a:ea typeface="Calibri" pitchFamily="34" charset="-122"/>
                <a:cs typeface="Calibri" pitchFamily="34" charset="-120"/>
              </a:rPr>
              <a:t>DDOS Roadmap</a:t>
            </a:r>
          </a:p>
          <a:p>
            <a:pPr algn="l"/>
            <a:r>
              <a:rPr lang="en-US" sz="1400" b="1" dirty="0">
                <a:solidFill>
                  <a:srgbClr val="FF0000"/>
                </a:solidFill>
                <a:ea typeface="Calibri" pitchFamily="34" charset="-122"/>
                <a:cs typeface="Calibri" pitchFamily="34" charset="-120"/>
              </a:rPr>
              <a:t>V</a:t>
            </a:r>
            <a:r>
              <a:rPr lang="en-US" sz="1400" b="1" dirty="0">
                <a:solidFill>
                  <a:srgbClr val="FF0000"/>
                </a:solidFill>
              </a:rPr>
              <a:t>endor insecurity as a structural problem  appears in the DDoS Roadmap explicitly.</a:t>
            </a:r>
            <a:r>
              <a:rPr lang="en-US" sz="1400" dirty="0">
                <a:solidFill>
                  <a:srgbClr val="FF0000"/>
                </a:solidFill>
              </a:rPr>
              <a:t> </a:t>
            </a:r>
          </a:p>
          <a:p>
            <a:pPr marL="285750" indent="-285750" algn="l">
              <a:buFont typeface="Arial" panose="020B0604020202020204" pitchFamily="34" charset="0"/>
              <a:buChar char="•"/>
            </a:pPr>
            <a:endParaRPr lang="en-US" sz="1400" dirty="0"/>
          </a:p>
          <a:p>
            <a:pPr algn="l"/>
            <a:r>
              <a:rPr lang="en-US" sz="1400" dirty="0"/>
              <a:t>The document states: "User demand for new software features resulted in speed to market.</a:t>
            </a:r>
          </a:p>
          <a:p>
            <a:pPr marL="285750" indent="-285750" algn="l">
              <a:buFont typeface="Arial" panose="020B0604020202020204" pitchFamily="34" charset="0"/>
              <a:buChar char="•"/>
            </a:pPr>
            <a:endParaRPr lang="en-US" sz="1400" b="1" dirty="0"/>
          </a:p>
          <a:p>
            <a:pPr marL="285750" indent="-285750" algn="l">
              <a:buFont typeface="Arial" panose="020B0604020202020204" pitchFamily="34" charset="0"/>
              <a:buChar char="•"/>
            </a:pPr>
            <a:r>
              <a:rPr lang="en-US" sz="1400" b="1" dirty="0"/>
              <a:t>The "Longer Term Efforts" section anticipates the series' reform argument by 26 years.</a:t>
            </a:r>
            <a:r>
              <a:rPr lang="en-US" sz="1400" dirty="0"/>
              <a:t> The DDoS Roadmap calls for: "Consider changes in government procurement policy to emphasize security and safety rather than simply cost while still providing critical functionality."</a:t>
            </a:r>
            <a:endParaRPr lang="en-US" sz="1400" dirty="0">
              <a:solidFill>
                <a:srgbClr val="FF0000"/>
              </a:solidFill>
            </a:endParaRPr>
          </a:p>
        </p:txBody>
      </p:sp>
      <p:sp>
        <p:nvSpPr>
          <p:cNvPr id="8" name="Text 6"/>
          <p:cNvSpPr/>
          <p:nvPr/>
        </p:nvSpPr>
        <p:spPr>
          <a:xfrm>
            <a:off x="502920" y="2446450"/>
            <a:ext cx="3794760" cy="384048"/>
          </a:xfrm>
          <a:prstGeom prst="rect">
            <a:avLst/>
          </a:prstGeom>
          <a:noFill/>
          <a:ln/>
        </p:spPr>
        <p:txBody>
          <a:bodyPr wrap="square" lIns="0" tIns="0" rIns="0" bIns="0" rtlCol="0" anchor="ctr"/>
          <a:lstStyle/>
          <a:p>
            <a:pPr marL="342900" indent="-342900" algn="l">
              <a:buSzPct val="100000"/>
              <a:buChar char="•"/>
            </a:pPr>
            <a:endParaRPr lang="en-US" sz="1100" dirty="0"/>
          </a:p>
        </p:txBody>
      </p:sp>
      <p:sp>
        <p:nvSpPr>
          <p:cNvPr id="9" name="Text 7"/>
          <p:cNvSpPr/>
          <p:nvPr/>
        </p:nvSpPr>
        <p:spPr>
          <a:xfrm>
            <a:off x="502920" y="2980944"/>
            <a:ext cx="3794760" cy="384048"/>
          </a:xfrm>
          <a:prstGeom prst="rect">
            <a:avLst/>
          </a:prstGeom>
          <a:noFill/>
          <a:ln/>
        </p:spPr>
        <p:txBody>
          <a:bodyPr wrap="square" lIns="0" tIns="0" rIns="0" bIns="0" rtlCol="0" anchor="ctr"/>
          <a:lstStyle/>
          <a:p>
            <a:pPr marL="342900" indent="-342900" algn="l">
              <a:buSzPct val="100000"/>
              <a:buChar char="•"/>
            </a:pPr>
            <a:endParaRPr lang="en-US" sz="1100" dirty="0"/>
          </a:p>
        </p:txBody>
      </p:sp>
      <p:sp>
        <p:nvSpPr>
          <p:cNvPr id="10" name="Text 8"/>
          <p:cNvSpPr/>
          <p:nvPr/>
        </p:nvSpPr>
        <p:spPr>
          <a:xfrm>
            <a:off x="502920" y="3419856"/>
            <a:ext cx="3794760" cy="384048"/>
          </a:xfrm>
          <a:prstGeom prst="rect">
            <a:avLst/>
          </a:prstGeom>
          <a:noFill/>
          <a:ln/>
        </p:spPr>
        <p:txBody>
          <a:bodyPr wrap="square" lIns="0" tIns="0" rIns="0" bIns="0" rtlCol="0" anchor="ctr"/>
          <a:lstStyle/>
          <a:p>
            <a:pPr marL="342900" indent="-342900" algn="l">
              <a:buSzPct val="100000"/>
              <a:buChar char="•"/>
            </a:pPr>
            <a:endParaRPr lang="en-US" sz="1100" dirty="0"/>
          </a:p>
        </p:txBody>
      </p:sp>
      <p:sp>
        <p:nvSpPr>
          <p:cNvPr id="11" name="Text 9"/>
          <p:cNvSpPr/>
          <p:nvPr/>
        </p:nvSpPr>
        <p:spPr>
          <a:xfrm>
            <a:off x="502920" y="3858768"/>
            <a:ext cx="3794760" cy="384048"/>
          </a:xfrm>
          <a:prstGeom prst="rect">
            <a:avLst/>
          </a:prstGeom>
          <a:noFill/>
          <a:ln/>
        </p:spPr>
        <p:txBody>
          <a:bodyPr wrap="square" lIns="0" tIns="0" rIns="0" bIns="0" rtlCol="0" anchor="ctr"/>
          <a:lstStyle/>
          <a:p>
            <a:pPr marL="342900" indent="-342900" algn="l">
              <a:buSzPct val="100000"/>
              <a:buChar char="•"/>
            </a:pPr>
            <a:endParaRPr lang="en-US" sz="1100" dirty="0"/>
          </a:p>
        </p:txBody>
      </p:sp>
      <p:sp>
        <p:nvSpPr>
          <p:cNvPr id="12" name="Text 10"/>
          <p:cNvSpPr/>
          <p:nvPr/>
        </p:nvSpPr>
        <p:spPr>
          <a:xfrm>
            <a:off x="502920" y="4297680"/>
            <a:ext cx="3794760" cy="384048"/>
          </a:xfrm>
          <a:prstGeom prst="rect">
            <a:avLst/>
          </a:prstGeom>
          <a:noFill/>
          <a:ln/>
        </p:spPr>
        <p:txBody>
          <a:bodyPr wrap="square" lIns="0" tIns="0" rIns="0" bIns="0" rtlCol="0" anchor="ctr"/>
          <a:lstStyle/>
          <a:p>
            <a:pPr marL="342900" indent="-342900" algn="l">
              <a:buSzPct val="100000"/>
              <a:buChar char="•"/>
            </a:pPr>
            <a:endParaRPr lang="en-US" sz="1100" dirty="0"/>
          </a:p>
        </p:txBody>
      </p:sp>
      <p:sp>
        <p:nvSpPr>
          <p:cNvPr id="13" name="Shape 11"/>
          <p:cNvSpPr/>
          <p:nvPr/>
        </p:nvSpPr>
        <p:spPr>
          <a:xfrm>
            <a:off x="4709160" y="2679404"/>
            <a:ext cx="4069080" cy="2227153"/>
          </a:xfrm>
          <a:prstGeom prst="roundRect">
            <a:avLst>
              <a:gd name="adj" fmla="val 2581"/>
            </a:avLst>
          </a:prstGeom>
          <a:solidFill>
            <a:srgbClr val="E8EDF5"/>
          </a:solidFill>
          <a:ln w="12700">
            <a:solidFill>
              <a:srgbClr val="C8D4E8"/>
            </a:solidFill>
            <a:prstDash val="solid"/>
          </a:ln>
          <a:effectLst>
            <a:outerShdw blurRad="76200" dist="25400" dir="2700000" algn="bl" rotWithShape="0">
              <a:srgbClr val="000000">
                <a:alpha val="20000"/>
              </a:srgbClr>
            </a:outerShdw>
          </a:effectLst>
        </p:spPr>
      </p:sp>
      <p:sp>
        <p:nvSpPr>
          <p:cNvPr id="14" name="Text 12"/>
          <p:cNvSpPr/>
          <p:nvPr/>
        </p:nvSpPr>
        <p:spPr>
          <a:xfrm>
            <a:off x="4709160" y="3280938"/>
            <a:ext cx="3794760" cy="365760"/>
          </a:xfrm>
          <a:prstGeom prst="rect">
            <a:avLst/>
          </a:prstGeom>
          <a:noFill/>
          <a:ln/>
        </p:spPr>
        <p:txBody>
          <a:bodyPr wrap="square" lIns="0" tIns="0" rIns="0" bIns="0" rtlCol="0" anchor="ctr"/>
          <a:lstStyle/>
          <a:p>
            <a:pPr marL="0" indent="0" algn="l">
              <a:buNone/>
            </a:pPr>
            <a:r>
              <a:rPr lang="en-US" sz="1400" b="1" dirty="0">
                <a:solidFill>
                  <a:srgbClr val="0070C0"/>
                </a:solidFill>
              </a:rPr>
              <a:t>The May 2000 SANS Security Alert newsletter is the publication vehicle for the earliest version of 2 key documents simultaneously</a:t>
            </a:r>
          </a:p>
          <a:p>
            <a:pPr marL="0" indent="0" algn="l">
              <a:buNone/>
            </a:pPr>
            <a:endParaRPr lang="en-US" sz="1400" b="1" dirty="0">
              <a:solidFill>
                <a:srgbClr val="0070C0"/>
              </a:solidFill>
            </a:endParaRPr>
          </a:p>
          <a:p>
            <a:pPr lvl="1"/>
            <a:r>
              <a:rPr lang="en-US" sz="1400" b="1" dirty="0"/>
              <a:t>The Ten Most Critical Internet Security Threats</a:t>
            </a:r>
            <a:r>
              <a:rPr lang="en-US" sz="1400" dirty="0"/>
              <a:t> — the vendor list</a:t>
            </a:r>
          </a:p>
          <a:p>
            <a:pPr lvl="1"/>
            <a:endParaRPr lang="en-US" sz="1400" dirty="0"/>
          </a:p>
          <a:p>
            <a:pPr lvl="1"/>
            <a:r>
              <a:rPr lang="en-US" sz="1400" b="1" dirty="0"/>
              <a:t>Mistakes People Make That Lead to Security Breaches</a:t>
            </a:r>
            <a:r>
              <a:rPr lang="en-US" sz="1400" dirty="0"/>
              <a:t>  which contains  "The Ten Worst Security Mistakes Information Technology People Make“, "The Five Worst Security Mistakes End Users Make" AND "The Seven Worst Security Mistakes Senior Executives Make"</a:t>
            </a:r>
          </a:p>
          <a:p>
            <a:pPr marL="0" indent="0" algn="l">
              <a:buNone/>
            </a:pPr>
            <a:endParaRPr lang="en-US" sz="1400" b="1" dirty="0">
              <a:solidFill>
                <a:srgbClr val="0070C0"/>
              </a:solidFill>
            </a:endParaRPr>
          </a:p>
        </p:txBody>
      </p:sp>
      <p:sp>
        <p:nvSpPr>
          <p:cNvPr id="15" name="Text 13"/>
          <p:cNvSpPr/>
          <p:nvPr/>
        </p:nvSpPr>
        <p:spPr>
          <a:xfrm>
            <a:off x="4846320" y="2542032"/>
            <a:ext cx="3794760" cy="384048"/>
          </a:xfrm>
          <a:prstGeom prst="rect">
            <a:avLst/>
          </a:prstGeom>
          <a:noFill/>
          <a:ln/>
        </p:spPr>
        <p:txBody>
          <a:bodyPr wrap="square" lIns="0" tIns="0" rIns="0" bIns="0" rtlCol="0" anchor="ctr"/>
          <a:lstStyle/>
          <a:p>
            <a:pPr marL="342900" indent="-342900" algn="l">
              <a:buSzPct val="100000"/>
              <a:buChar char="•"/>
            </a:pPr>
            <a:endParaRPr lang="en-US" sz="1100" dirty="0"/>
          </a:p>
        </p:txBody>
      </p:sp>
      <p:sp>
        <p:nvSpPr>
          <p:cNvPr id="16" name="Text 14"/>
          <p:cNvSpPr/>
          <p:nvPr/>
        </p:nvSpPr>
        <p:spPr>
          <a:xfrm>
            <a:off x="4846320" y="2980944"/>
            <a:ext cx="3794760" cy="384048"/>
          </a:xfrm>
          <a:prstGeom prst="rect">
            <a:avLst/>
          </a:prstGeom>
          <a:noFill/>
          <a:ln/>
        </p:spPr>
        <p:txBody>
          <a:bodyPr wrap="square" lIns="0" tIns="0" rIns="0" bIns="0" rtlCol="0" anchor="ctr"/>
          <a:lstStyle/>
          <a:p>
            <a:pPr marL="342900" indent="-342900" algn="l">
              <a:buSzPct val="100000"/>
              <a:buChar char="•"/>
            </a:pPr>
            <a:endParaRPr lang="en-US" sz="1100" dirty="0"/>
          </a:p>
        </p:txBody>
      </p:sp>
      <p:sp>
        <p:nvSpPr>
          <p:cNvPr id="17" name="Text 15"/>
          <p:cNvSpPr/>
          <p:nvPr/>
        </p:nvSpPr>
        <p:spPr>
          <a:xfrm>
            <a:off x="4846320" y="3419856"/>
            <a:ext cx="3794760" cy="384048"/>
          </a:xfrm>
          <a:prstGeom prst="rect">
            <a:avLst/>
          </a:prstGeom>
          <a:noFill/>
          <a:ln/>
        </p:spPr>
        <p:txBody>
          <a:bodyPr wrap="square" lIns="0" tIns="0" rIns="0" bIns="0" rtlCol="0" anchor="ctr"/>
          <a:lstStyle/>
          <a:p>
            <a:pPr marL="342900" indent="-342900" algn="l">
              <a:buSzPct val="100000"/>
              <a:buChar char="•"/>
            </a:pPr>
            <a:endParaRPr lang="en-US" sz="1100" dirty="0"/>
          </a:p>
        </p:txBody>
      </p:sp>
      <p:sp>
        <p:nvSpPr>
          <p:cNvPr id="18" name="Text 16"/>
          <p:cNvSpPr/>
          <p:nvPr/>
        </p:nvSpPr>
        <p:spPr>
          <a:xfrm>
            <a:off x="4846320" y="3858768"/>
            <a:ext cx="3794760" cy="384048"/>
          </a:xfrm>
          <a:prstGeom prst="rect">
            <a:avLst/>
          </a:prstGeom>
          <a:noFill/>
          <a:ln/>
        </p:spPr>
        <p:txBody>
          <a:bodyPr wrap="square" lIns="0" tIns="0" rIns="0" bIns="0" rtlCol="0" anchor="ctr"/>
          <a:lstStyle/>
          <a:p>
            <a:pPr marL="342900" indent="-342900" algn="l">
              <a:buSzPct val="100000"/>
              <a:buChar char="•"/>
            </a:pPr>
            <a:endParaRPr lang="en-US" sz="1100" dirty="0"/>
          </a:p>
        </p:txBody>
      </p:sp>
      <p:sp>
        <p:nvSpPr>
          <p:cNvPr id="19" name="Text 17"/>
          <p:cNvSpPr/>
          <p:nvPr/>
        </p:nvSpPr>
        <p:spPr>
          <a:xfrm>
            <a:off x="4846320" y="4297680"/>
            <a:ext cx="3794760" cy="384048"/>
          </a:xfrm>
          <a:prstGeom prst="rect">
            <a:avLst/>
          </a:prstGeom>
          <a:noFill/>
          <a:ln/>
        </p:spPr>
        <p:txBody>
          <a:bodyPr wrap="square" lIns="0" tIns="0" rIns="0" bIns="0" rtlCol="0" anchor="ctr"/>
          <a:lstStyle/>
          <a:p>
            <a:pPr marL="342900" indent="-342900" algn="l">
              <a:buSzPct val="100000"/>
              <a:buChar char="•"/>
            </a:pPr>
            <a:endParaRPr lang="en-US" sz="1100" dirty="0"/>
          </a:p>
        </p:txBody>
      </p:sp>
    </p:spTree>
    <p:extLst>
      <p:ext uri="{BB962C8B-B14F-4D97-AF65-F5344CB8AC3E}">
        <p14:creationId xmlns:p14="http://schemas.microsoft.com/office/powerpoint/2010/main" val="22860369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4">
            <a:extLst>
              <a:ext uri="{FF2B5EF4-FFF2-40B4-BE49-F238E27FC236}">
                <a16:creationId xmlns:a16="http://schemas.microsoft.com/office/drawing/2014/main" id="{3886F626-D703-40F1-9A88-8B2BD51AA2B9}"/>
              </a:ext>
            </a:extLst>
          </p:cNvPr>
          <p:cNvSpPr/>
          <p:nvPr/>
        </p:nvSpPr>
        <p:spPr>
          <a:xfrm>
            <a:off x="365760" y="1303551"/>
            <a:ext cx="4206240" cy="2446465"/>
          </a:xfrm>
          <a:prstGeom prst="roundRect">
            <a:avLst>
              <a:gd name="adj" fmla="val 4324"/>
            </a:avLst>
          </a:prstGeom>
          <a:solidFill>
            <a:srgbClr val="E8EDF5"/>
          </a:solidFill>
          <a:ln w="12700">
            <a:solidFill>
              <a:srgbClr val="C8D4E8"/>
            </a:solidFill>
            <a:prstDash val="solid"/>
          </a:ln>
          <a:effectLst>
            <a:outerShdw blurRad="76200" dist="25400" dir="2700000" algn="bl" rotWithShape="0">
              <a:srgbClr val="000000">
                <a:alpha val="20000"/>
              </a:srgbClr>
            </a:outerShdw>
          </a:effectLst>
        </p:spPr>
      </p:sp>
      <p:pic>
        <p:nvPicPr>
          <p:cNvPr id="3" name="Image 0" descr="preencoded.png">
            <a:extLst>
              <a:ext uri="{FF2B5EF4-FFF2-40B4-BE49-F238E27FC236}">
                <a16:creationId xmlns:a16="http://schemas.microsoft.com/office/drawing/2014/main" id="{5FA7641B-6192-49DA-99EE-CDACE4DBA74C}"/>
              </a:ext>
            </a:extLst>
          </p:cNvPr>
          <p:cNvPicPr>
            <a:picLocks noChangeAspect="1"/>
          </p:cNvPicPr>
          <p:nvPr/>
        </p:nvPicPr>
        <p:blipFill>
          <a:blip r:embed="rId2"/>
          <a:stretch>
            <a:fillRect/>
          </a:stretch>
        </p:blipFill>
        <p:spPr>
          <a:xfrm>
            <a:off x="548640" y="1440712"/>
            <a:ext cx="457200" cy="457200"/>
          </a:xfrm>
          <a:prstGeom prst="rect">
            <a:avLst/>
          </a:prstGeom>
        </p:spPr>
      </p:pic>
      <p:sp>
        <p:nvSpPr>
          <p:cNvPr id="4" name="Text 5">
            <a:extLst>
              <a:ext uri="{FF2B5EF4-FFF2-40B4-BE49-F238E27FC236}">
                <a16:creationId xmlns:a16="http://schemas.microsoft.com/office/drawing/2014/main" id="{41DD8869-236D-4CB1-AF24-3568ECEE0AC4}"/>
              </a:ext>
            </a:extLst>
          </p:cNvPr>
          <p:cNvSpPr/>
          <p:nvPr/>
        </p:nvSpPr>
        <p:spPr>
          <a:xfrm>
            <a:off x="1143000" y="1413280"/>
            <a:ext cx="3291840" cy="365760"/>
          </a:xfrm>
          <a:prstGeom prst="rect">
            <a:avLst/>
          </a:prstGeom>
          <a:noFill/>
          <a:ln/>
        </p:spPr>
        <p:txBody>
          <a:bodyPr wrap="square" lIns="0" tIns="0" rIns="0" bIns="0" rtlCol="0" anchor="ctr"/>
          <a:lstStyle/>
          <a:p>
            <a:pPr marL="0" indent="0" algn="l">
              <a:buNone/>
            </a:pPr>
            <a:r>
              <a:rPr lang="en-US" sz="1300" b="1" dirty="0">
                <a:solidFill>
                  <a:srgbClr val="C4590A"/>
                </a:solidFill>
                <a:latin typeface="Calibri" pitchFamily="34" charset="0"/>
                <a:ea typeface="Calibri" pitchFamily="34" charset="-122"/>
                <a:cs typeface="Calibri" pitchFamily="34" charset="-120"/>
              </a:rPr>
              <a:t>We Had a Plan</a:t>
            </a:r>
            <a:endParaRPr lang="en-US" sz="1300" dirty="0"/>
          </a:p>
        </p:txBody>
      </p:sp>
      <p:sp>
        <p:nvSpPr>
          <p:cNvPr id="5" name="Text 6">
            <a:extLst>
              <a:ext uri="{FF2B5EF4-FFF2-40B4-BE49-F238E27FC236}">
                <a16:creationId xmlns:a16="http://schemas.microsoft.com/office/drawing/2014/main" id="{FF905C68-3496-450C-81B6-A01D20FDB25F}"/>
              </a:ext>
            </a:extLst>
          </p:cNvPr>
          <p:cNvSpPr/>
          <p:nvPr/>
        </p:nvSpPr>
        <p:spPr>
          <a:xfrm>
            <a:off x="548640" y="2305265"/>
            <a:ext cx="3840480" cy="960120"/>
          </a:xfrm>
          <a:prstGeom prst="rect">
            <a:avLst/>
          </a:prstGeom>
          <a:noFill/>
          <a:ln/>
        </p:spPr>
        <p:txBody>
          <a:bodyPr wrap="square" lIns="0" tIns="0" rIns="0" bIns="0" rtlCol="0" anchor="ctr"/>
          <a:lstStyle/>
          <a:p>
            <a:pPr marL="0" indent="0" algn="l">
              <a:buNone/>
            </a:pPr>
            <a:r>
              <a:rPr lang="en-US" sz="1400" dirty="0"/>
              <a:t> We identified the dominant vulnerability classes in 2000. We developed training, benchmarks, controls, incident response frameworks, certifications, and awareness programs. Yet many of the same root causes remain visible in major incidents. Therefore the limiting factor is unlikely to be technical knowledge. </a:t>
            </a:r>
            <a:r>
              <a:rPr lang="en-US" sz="1400" b="1" dirty="0"/>
              <a:t>The more plausible explanation is economic incentives.</a:t>
            </a:r>
          </a:p>
        </p:txBody>
      </p:sp>
      <p:sp>
        <p:nvSpPr>
          <p:cNvPr id="6" name="Shape 7">
            <a:extLst>
              <a:ext uri="{FF2B5EF4-FFF2-40B4-BE49-F238E27FC236}">
                <a16:creationId xmlns:a16="http://schemas.microsoft.com/office/drawing/2014/main" id="{AB1B3DD4-0D00-4006-AC9C-07D1985CCB29}"/>
              </a:ext>
            </a:extLst>
          </p:cNvPr>
          <p:cNvSpPr/>
          <p:nvPr/>
        </p:nvSpPr>
        <p:spPr>
          <a:xfrm>
            <a:off x="4657061" y="2904565"/>
            <a:ext cx="4206240" cy="1942732"/>
          </a:xfrm>
          <a:prstGeom prst="roundRect">
            <a:avLst>
              <a:gd name="adj" fmla="val 4324"/>
            </a:avLst>
          </a:prstGeom>
          <a:solidFill>
            <a:srgbClr val="E8EDF5"/>
          </a:solidFill>
          <a:ln w="12700">
            <a:solidFill>
              <a:srgbClr val="C8D4E8"/>
            </a:solidFill>
            <a:prstDash val="solid"/>
          </a:ln>
          <a:effectLst>
            <a:outerShdw blurRad="76200" dist="25400" dir="2700000" algn="bl" rotWithShape="0">
              <a:srgbClr val="000000">
                <a:alpha val="20000"/>
              </a:srgbClr>
            </a:outerShdw>
          </a:effectLst>
        </p:spPr>
      </p:sp>
      <p:pic>
        <p:nvPicPr>
          <p:cNvPr id="7" name="Image 1" descr="preencoded.png">
            <a:extLst>
              <a:ext uri="{FF2B5EF4-FFF2-40B4-BE49-F238E27FC236}">
                <a16:creationId xmlns:a16="http://schemas.microsoft.com/office/drawing/2014/main" id="{E239234E-8F9E-4A8A-BA4E-A98AD00C9DDE}"/>
              </a:ext>
            </a:extLst>
          </p:cNvPr>
          <p:cNvPicPr>
            <a:picLocks noChangeAspect="1"/>
          </p:cNvPicPr>
          <p:nvPr/>
        </p:nvPicPr>
        <p:blipFill>
          <a:blip r:embed="rId3"/>
          <a:stretch>
            <a:fillRect/>
          </a:stretch>
        </p:blipFill>
        <p:spPr>
          <a:xfrm>
            <a:off x="4839941" y="3292817"/>
            <a:ext cx="457200" cy="457200"/>
          </a:xfrm>
          <a:prstGeom prst="rect">
            <a:avLst/>
          </a:prstGeom>
        </p:spPr>
      </p:pic>
      <p:sp>
        <p:nvSpPr>
          <p:cNvPr id="8" name="Text 8">
            <a:extLst>
              <a:ext uri="{FF2B5EF4-FFF2-40B4-BE49-F238E27FC236}">
                <a16:creationId xmlns:a16="http://schemas.microsoft.com/office/drawing/2014/main" id="{FFF35D45-32C6-4ED8-B5BC-299E40713F96}"/>
              </a:ext>
            </a:extLst>
          </p:cNvPr>
          <p:cNvSpPr/>
          <p:nvPr/>
        </p:nvSpPr>
        <p:spPr>
          <a:xfrm>
            <a:off x="5434301" y="3265385"/>
            <a:ext cx="3291840" cy="365760"/>
          </a:xfrm>
          <a:prstGeom prst="rect">
            <a:avLst/>
          </a:prstGeom>
          <a:noFill/>
          <a:ln/>
        </p:spPr>
        <p:txBody>
          <a:bodyPr wrap="square" lIns="0" tIns="0" rIns="0" bIns="0" rtlCol="0" anchor="ctr"/>
          <a:lstStyle/>
          <a:p>
            <a:r>
              <a:rPr lang="en-US" sz="1400" dirty="0">
                <a:solidFill>
                  <a:schemeClr val="accent2">
                    <a:lumMod val="75000"/>
                  </a:schemeClr>
                </a:solidFill>
              </a:rPr>
              <a:t>The Open Source Counterargument May Be Becoming Obsolete</a:t>
            </a:r>
            <a:endParaRPr lang="en-US" sz="1400" dirty="0">
              <a:solidFill>
                <a:schemeClr val="accent2">
                  <a:lumMod val="75000"/>
                </a:schemeClr>
              </a:solidFill>
              <a:latin typeface="Calibri" pitchFamily="34" charset="0"/>
              <a:ea typeface="Calibri" pitchFamily="34" charset="-122"/>
              <a:cs typeface="Calibri" pitchFamily="34" charset="-120"/>
            </a:endParaRPr>
          </a:p>
          <a:p>
            <a:pPr marL="0" indent="0" algn="l">
              <a:buNone/>
            </a:pPr>
            <a:endParaRPr lang="en-US" sz="1300" dirty="0">
              <a:solidFill>
                <a:schemeClr val="accent2">
                  <a:lumMod val="75000"/>
                </a:schemeClr>
              </a:solidFill>
            </a:endParaRPr>
          </a:p>
        </p:txBody>
      </p:sp>
      <p:sp>
        <p:nvSpPr>
          <p:cNvPr id="9" name="Text 9">
            <a:extLst>
              <a:ext uri="{FF2B5EF4-FFF2-40B4-BE49-F238E27FC236}">
                <a16:creationId xmlns:a16="http://schemas.microsoft.com/office/drawing/2014/main" id="{F0FFB4C2-2F34-4853-889A-66FEAEC92C95}"/>
              </a:ext>
            </a:extLst>
          </p:cNvPr>
          <p:cNvSpPr/>
          <p:nvPr/>
        </p:nvSpPr>
        <p:spPr>
          <a:xfrm>
            <a:off x="5159981" y="3865462"/>
            <a:ext cx="3840480" cy="960120"/>
          </a:xfrm>
          <a:prstGeom prst="rect">
            <a:avLst/>
          </a:prstGeom>
          <a:noFill/>
          <a:ln/>
        </p:spPr>
        <p:txBody>
          <a:bodyPr wrap="square" lIns="0" tIns="0" rIns="0" bIns="0" rtlCol="0" anchor="ct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100" b="0" i="0" u="none" strike="noStrike" cap="none" normalizeH="0" baseline="0" dirty="0">
                <a:ln>
                  <a:noFill/>
                </a:ln>
                <a:solidFill>
                  <a:schemeClr val="tx1"/>
                </a:solidFill>
                <a:effectLst/>
                <a:latin typeface="Arial" panose="020B0604020202020204" pitchFamily="34" charset="0"/>
              </a:rPr>
              <a:t>Critics of accountability arguments often say:</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100" b="0" i="0" u="none" strike="noStrike" cap="none" normalizeH="0" baseline="0" dirty="0">
                <a:ln>
                  <a:noFill/>
                </a:ln>
                <a:solidFill>
                  <a:schemeClr val="tx1"/>
                </a:solidFill>
                <a:effectLst/>
                <a:latin typeface="Arial" panose="020B0604020202020204" pitchFamily="34" charset="0"/>
              </a:rPr>
              <a:t>Open source proves liability can't be the answer because there is no vendor to sue.</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1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100" b="0" i="0" u="none" strike="noStrike" cap="none" normalizeH="0" baseline="0" dirty="0">
                <a:ln>
                  <a:noFill/>
                </a:ln>
                <a:solidFill>
                  <a:schemeClr val="tx1"/>
                </a:solidFill>
                <a:effectLst/>
                <a:latin typeface="Arial" panose="020B0604020202020204" pitchFamily="34" charset="0"/>
              </a:rPr>
              <a:t>But Glasswing-class systems potentially change the economics completely.</a:t>
            </a:r>
          </a:p>
          <a:p>
            <a:pPr marL="0" indent="0" algn="l">
              <a:buNone/>
            </a:pPr>
            <a:endParaRPr lang="en-US" sz="1100" dirty="0"/>
          </a:p>
        </p:txBody>
      </p:sp>
      <p:sp>
        <p:nvSpPr>
          <p:cNvPr id="11" name="TextBox 10">
            <a:extLst>
              <a:ext uri="{FF2B5EF4-FFF2-40B4-BE49-F238E27FC236}">
                <a16:creationId xmlns:a16="http://schemas.microsoft.com/office/drawing/2014/main" id="{CCE838AE-C6E0-4BEE-A09C-6845EBF568EC}"/>
              </a:ext>
            </a:extLst>
          </p:cNvPr>
          <p:cNvSpPr txBox="1"/>
          <p:nvPr/>
        </p:nvSpPr>
        <p:spPr>
          <a:xfrm>
            <a:off x="411479" y="312364"/>
            <a:ext cx="7456613" cy="523220"/>
          </a:xfrm>
          <a:prstGeom prst="rect">
            <a:avLst/>
          </a:prstGeom>
          <a:noFill/>
        </p:spPr>
        <p:txBody>
          <a:bodyPr wrap="square">
            <a:spAutoFit/>
          </a:bodyPr>
          <a:lstStyle/>
          <a:p>
            <a:pPr marL="0" indent="0" algn="l">
              <a:buNone/>
            </a:pPr>
            <a:r>
              <a:rPr lang="en-US" sz="2800" b="1" dirty="0">
                <a:solidFill>
                  <a:srgbClr val="1A1A2E"/>
                </a:solidFill>
                <a:latin typeface="Cambria" pitchFamily="34" charset="0"/>
                <a:ea typeface="Cambria" pitchFamily="34" charset="-122"/>
              </a:rPr>
              <a:t>3 Documents Set the Stage in 2000</a:t>
            </a:r>
            <a:endParaRPr lang="en-US" sz="2800" dirty="0"/>
          </a:p>
        </p:txBody>
      </p:sp>
      <p:sp>
        <p:nvSpPr>
          <p:cNvPr id="12" name="TextBox 11">
            <a:extLst>
              <a:ext uri="{FF2B5EF4-FFF2-40B4-BE49-F238E27FC236}">
                <a16:creationId xmlns:a16="http://schemas.microsoft.com/office/drawing/2014/main" id="{4FCEE2E5-6570-E01F-18CB-0C8FCD2B9B45}"/>
              </a:ext>
            </a:extLst>
          </p:cNvPr>
          <p:cNvSpPr txBox="1"/>
          <p:nvPr/>
        </p:nvSpPr>
        <p:spPr>
          <a:xfrm>
            <a:off x="4630935" y="1484646"/>
            <a:ext cx="4572000" cy="369332"/>
          </a:xfrm>
          <a:prstGeom prst="rect">
            <a:avLst/>
          </a:prstGeom>
          <a:noFill/>
        </p:spPr>
        <p:txBody>
          <a:bodyPr wrap="square">
            <a:spAutoFit/>
          </a:bodyPr>
          <a:lstStyle/>
          <a:p>
            <a:r>
              <a:rPr kumimoji="0" lang="en-US" altLang="en-US" sz="1800" b="0" i="0" u="none" strike="noStrike" cap="none" normalizeH="0" baseline="0" dirty="0">
                <a:ln>
                  <a:noFill/>
                </a:ln>
                <a:solidFill>
                  <a:schemeClr val="tx1"/>
                </a:solidFill>
                <a:effectLst/>
                <a:latin typeface="Arial" panose="020B0604020202020204" pitchFamily="34" charset="0"/>
              </a:rPr>
              <a:t> </a:t>
            </a:r>
            <a:endParaRPr lang="en-US" dirty="0"/>
          </a:p>
        </p:txBody>
      </p:sp>
    </p:spTree>
    <p:extLst>
      <p:ext uri="{BB962C8B-B14F-4D97-AF65-F5344CB8AC3E}">
        <p14:creationId xmlns:p14="http://schemas.microsoft.com/office/powerpoint/2010/main" val="705382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B8D915CB-8D51-F772-56A6-0A8C1A96826A}"/>
              </a:ext>
            </a:extLst>
          </p:cNvPr>
          <p:cNvSpPr txBox="1"/>
          <p:nvPr/>
        </p:nvSpPr>
        <p:spPr>
          <a:xfrm>
            <a:off x="182879" y="355386"/>
            <a:ext cx="2279469" cy="1015663"/>
          </a:xfrm>
          <a:prstGeom prst="rect">
            <a:avLst/>
          </a:prstGeom>
          <a:noFill/>
        </p:spPr>
        <p:txBody>
          <a:bodyPr wrap="square">
            <a:spAutoFit/>
          </a:bodyPr>
          <a:lstStyle/>
          <a:p>
            <a:pPr marL="0" indent="0" algn="l">
              <a:buNone/>
            </a:pPr>
            <a:r>
              <a:rPr lang="en-US" sz="1800" b="1" dirty="0">
                <a:solidFill>
                  <a:srgbClr val="1A1A2E"/>
                </a:solidFill>
                <a:latin typeface="Cambria" pitchFamily="34" charset="0"/>
                <a:ea typeface="Cambria" pitchFamily="34" charset="-122"/>
              </a:rPr>
              <a:t>We Said this in 2001 </a:t>
            </a:r>
          </a:p>
          <a:p>
            <a:pPr marL="0" indent="0" algn="l">
              <a:buNone/>
            </a:pPr>
            <a:r>
              <a:rPr lang="en-US" sz="1200" b="1" dirty="0">
                <a:solidFill>
                  <a:srgbClr val="1A1A2E"/>
                </a:solidFill>
                <a:latin typeface="Cambria" pitchFamily="34" charset="0"/>
                <a:ea typeface="Cambria" pitchFamily="34" charset="-122"/>
              </a:rPr>
              <a:t>(SANS Security Alert  Jan 2001 circular)</a:t>
            </a:r>
            <a:endParaRPr lang="en-US" sz="1200" dirty="0"/>
          </a:p>
        </p:txBody>
      </p:sp>
      <p:pic>
        <p:nvPicPr>
          <p:cNvPr id="9" name="Picture 8">
            <a:extLst>
              <a:ext uri="{FF2B5EF4-FFF2-40B4-BE49-F238E27FC236}">
                <a16:creationId xmlns:a16="http://schemas.microsoft.com/office/drawing/2014/main" id="{6A5ACA75-0DF3-A440-EAC3-343EF1359F1E}"/>
              </a:ext>
            </a:extLst>
          </p:cNvPr>
          <p:cNvPicPr>
            <a:picLocks noChangeAspect="1"/>
          </p:cNvPicPr>
          <p:nvPr/>
        </p:nvPicPr>
        <p:blipFill>
          <a:blip r:embed="rId2"/>
          <a:stretch>
            <a:fillRect/>
          </a:stretch>
        </p:blipFill>
        <p:spPr>
          <a:xfrm>
            <a:off x="4937760" y="355386"/>
            <a:ext cx="3656279" cy="4680037"/>
          </a:xfrm>
          <a:prstGeom prst="rect">
            <a:avLst/>
          </a:prstGeom>
        </p:spPr>
      </p:pic>
      <p:pic>
        <p:nvPicPr>
          <p:cNvPr id="15" name="Picture 14">
            <a:extLst>
              <a:ext uri="{FF2B5EF4-FFF2-40B4-BE49-F238E27FC236}">
                <a16:creationId xmlns:a16="http://schemas.microsoft.com/office/drawing/2014/main" id="{2731E921-8B11-948E-D1DE-9E2B5A4EA96D}"/>
              </a:ext>
            </a:extLst>
          </p:cNvPr>
          <p:cNvPicPr>
            <a:picLocks noChangeAspect="1"/>
          </p:cNvPicPr>
          <p:nvPr/>
        </p:nvPicPr>
        <p:blipFill>
          <a:blip r:embed="rId3"/>
          <a:stretch>
            <a:fillRect/>
          </a:stretch>
        </p:blipFill>
        <p:spPr>
          <a:xfrm>
            <a:off x="2893512" y="209895"/>
            <a:ext cx="5511452" cy="4825528"/>
          </a:xfrm>
          <a:prstGeom prst="rect">
            <a:avLst/>
          </a:prstGeom>
        </p:spPr>
      </p:pic>
      <p:sp>
        <p:nvSpPr>
          <p:cNvPr id="16" name="Arrow: Right 15">
            <a:extLst>
              <a:ext uri="{FF2B5EF4-FFF2-40B4-BE49-F238E27FC236}">
                <a16:creationId xmlns:a16="http://schemas.microsoft.com/office/drawing/2014/main" id="{3CA7EB76-216B-F0D2-9B78-2D2E8C9A2F06}"/>
              </a:ext>
            </a:extLst>
          </p:cNvPr>
          <p:cNvSpPr/>
          <p:nvPr/>
        </p:nvSpPr>
        <p:spPr>
          <a:xfrm rot="10800000">
            <a:off x="8293930" y="355386"/>
            <a:ext cx="850070" cy="310820"/>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Arrow: Right 16">
            <a:extLst>
              <a:ext uri="{FF2B5EF4-FFF2-40B4-BE49-F238E27FC236}">
                <a16:creationId xmlns:a16="http://schemas.microsoft.com/office/drawing/2014/main" id="{1C93AB48-B899-96D8-B801-01649C580256}"/>
              </a:ext>
            </a:extLst>
          </p:cNvPr>
          <p:cNvSpPr/>
          <p:nvPr/>
        </p:nvSpPr>
        <p:spPr>
          <a:xfrm rot="10800000">
            <a:off x="8293930" y="2826443"/>
            <a:ext cx="850070" cy="310820"/>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Arrow: Right 17">
            <a:extLst>
              <a:ext uri="{FF2B5EF4-FFF2-40B4-BE49-F238E27FC236}">
                <a16:creationId xmlns:a16="http://schemas.microsoft.com/office/drawing/2014/main" id="{78EB6D04-159D-69EB-58C1-44C459DB3E00}"/>
              </a:ext>
            </a:extLst>
          </p:cNvPr>
          <p:cNvSpPr/>
          <p:nvPr/>
        </p:nvSpPr>
        <p:spPr>
          <a:xfrm>
            <a:off x="2120587" y="3381615"/>
            <a:ext cx="850070" cy="310820"/>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105349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3">
    <p:bg>
      <p:bgPr>
        <a:solidFill>
          <a:srgbClr val="F4F6FA"/>
        </a:solidFill>
        <a:effectLst/>
      </p:bgPr>
    </p:bg>
    <p:spTree>
      <p:nvGrpSpPr>
        <p:cNvPr id="1" name=""/>
        <p:cNvGrpSpPr/>
        <p:nvPr/>
      </p:nvGrpSpPr>
      <p:grpSpPr>
        <a:xfrm>
          <a:off x="0" y="0"/>
          <a:ext cx="0" cy="0"/>
          <a:chOff x="0" y="0"/>
          <a:chExt cx="0" cy="0"/>
        </a:xfrm>
      </p:grpSpPr>
      <p:sp>
        <p:nvSpPr>
          <p:cNvPr id="2" name="Text 0"/>
          <p:cNvSpPr/>
          <p:nvPr/>
        </p:nvSpPr>
        <p:spPr>
          <a:xfrm>
            <a:off x="457200" y="274320"/>
            <a:ext cx="8229600" cy="548640"/>
          </a:xfrm>
          <a:prstGeom prst="rect">
            <a:avLst/>
          </a:prstGeom>
          <a:noFill/>
          <a:ln/>
        </p:spPr>
        <p:txBody>
          <a:bodyPr wrap="square" lIns="0" tIns="0" rIns="0" bIns="0" rtlCol="0" anchor="ctr"/>
          <a:lstStyle/>
          <a:p>
            <a:pPr marL="0" indent="0" algn="l">
              <a:buNone/>
            </a:pPr>
            <a:r>
              <a:rPr lang="en-US" sz="2800" b="1" dirty="0">
                <a:solidFill>
                  <a:srgbClr val="1A1A2E"/>
                </a:solidFill>
                <a:latin typeface="Cambria" pitchFamily="34" charset="0"/>
                <a:ea typeface="Cambria" pitchFamily="34" charset="-122"/>
                <a:cs typeface="Cambria" pitchFamily="34" charset="-120"/>
              </a:rPr>
              <a:t>The 25-Year Audit Finding</a:t>
            </a:r>
            <a:endParaRPr lang="en-US" sz="2800" dirty="0"/>
          </a:p>
        </p:txBody>
      </p:sp>
      <p:sp>
        <p:nvSpPr>
          <p:cNvPr id="3" name="Shape 1"/>
          <p:cNvSpPr/>
          <p:nvPr/>
        </p:nvSpPr>
        <p:spPr>
          <a:xfrm>
            <a:off x="365760" y="1005840"/>
            <a:ext cx="3840480" cy="3566160"/>
          </a:xfrm>
          <a:prstGeom prst="roundRect">
            <a:avLst>
              <a:gd name="adj" fmla="val 2564"/>
            </a:avLst>
          </a:prstGeom>
          <a:solidFill>
            <a:srgbClr val="861F41"/>
          </a:solidFill>
          <a:ln w="12700">
            <a:solidFill>
              <a:srgbClr val="A52A4F"/>
            </a:solidFill>
            <a:prstDash val="solid"/>
          </a:ln>
        </p:spPr>
      </p:sp>
      <p:sp>
        <p:nvSpPr>
          <p:cNvPr id="4" name="Text 2"/>
          <p:cNvSpPr/>
          <p:nvPr/>
        </p:nvSpPr>
        <p:spPr>
          <a:xfrm>
            <a:off x="365760" y="1143000"/>
            <a:ext cx="3840480" cy="1828800"/>
          </a:xfrm>
          <a:prstGeom prst="rect">
            <a:avLst/>
          </a:prstGeom>
          <a:noFill/>
          <a:ln/>
        </p:spPr>
        <p:txBody>
          <a:bodyPr wrap="square" lIns="0" tIns="0" rIns="0" bIns="0" rtlCol="0" anchor="ctr"/>
          <a:lstStyle/>
          <a:p>
            <a:pPr marL="0" indent="0" algn="ctr">
              <a:buNone/>
            </a:pPr>
            <a:r>
              <a:rPr lang="en-US" sz="16000" b="1" dirty="0">
                <a:solidFill>
                  <a:srgbClr val="FFFFFF"/>
                </a:solidFill>
                <a:latin typeface="Cambria" pitchFamily="34" charset="0"/>
                <a:ea typeface="Cambria" pitchFamily="34" charset="-122"/>
                <a:cs typeface="Cambria" pitchFamily="34" charset="-120"/>
              </a:rPr>
              <a:t>9</a:t>
            </a:r>
            <a:endParaRPr lang="en-US" sz="16000" dirty="0"/>
          </a:p>
        </p:txBody>
      </p:sp>
      <p:sp>
        <p:nvSpPr>
          <p:cNvPr id="5" name="Text 3"/>
          <p:cNvSpPr/>
          <p:nvPr/>
        </p:nvSpPr>
        <p:spPr>
          <a:xfrm>
            <a:off x="457200" y="3017520"/>
            <a:ext cx="3657600" cy="1371600"/>
          </a:xfrm>
          <a:prstGeom prst="rect">
            <a:avLst/>
          </a:prstGeom>
          <a:noFill/>
          <a:ln/>
        </p:spPr>
        <p:txBody>
          <a:bodyPr wrap="square" lIns="0" tIns="0" rIns="0" bIns="0" rtlCol="0" anchor="ctr"/>
          <a:lstStyle/>
          <a:p>
            <a:pPr marL="0" indent="0" algn="ctr">
              <a:buNone/>
            </a:pPr>
            <a:r>
              <a:rPr lang="en-US" sz="1400" dirty="0">
                <a:solidFill>
                  <a:srgbClr val="FFFFFF"/>
                </a:solidFill>
                <a:latin typeface="Calibri" pitchFamily="34" charset="0"/>
                <a:ea typeface="Calibri" pitchFamily="34" charset="-122"/>
                <a:cs typeface="Calibri" pitchFamily="34" charset="-120"/>
              </a:rPr>
              <a:t>of 10 SANS Top 10 problems</a:t>
            </a:r>
            <a:endParaRPr lang="en-US" sz="1400" dirty="0"/>
          </a:p>
          <a:p>
            <a:pPr marL="0" indent="0" algn="ctr">
              <a:buNone/>
            </a:pPr>
            <a:r>
              <a:rPr lang="en-US" sz="1400" dirty="0">
                <a:solidFill>
                  <a:srgbClr val="FFFFFF"/>
                </a:solidFill>
                <a:latin typeface="Calibri" pitchFamily="34" charset="0"/>
                <a:ea typeface="Calibri" pitchFamily="34" charset="-122"/>
                <a:cs typeface="Calibri" pitchFamily="34" charset="-120"/>
              </a:rPr>
              <a:t>remain largely unsolved</a:t>
            </a:r>
            <a:endParaRPr lang="en-US" sz="1400" dirty="0"/>
          </a:p>
          <a:p>
            <a:pPr marL="0" indent="0" algn="ctr">
              <a:buNone/>
            </a:pPr>
            <a:r>
              <a:rPr lang="en-US" sz="1400" dirty="0">
                <a:solidFill>
                  <a:srgbClr val="FFFFFF"/>
                </a:solidFill>
                <a:latin typeface="Calibri" pitchFamily="34" charset="0"/>
                <a:ea typeface="Calibri" pitchFamily="34" charset="-122"/>
                <a:cs typeface="Calibri" pitchFamily="34" charset="-120"/>
              </a:rPr>
              <a:t>after 25 years</a:t>
            </a:r>
            <a:endParaRPr lang="en-US" sz="1400" dirty="0"/>
          </a:p>
        </p:txBody>
      </p:sp>
      <p:sp>
        <p:nvSpPr>
          <p:cNvPr id="6" name="Shape 4"/>
          <p:cNvSpPr/>
          <p:nvPr/>
        </p:nvSpPr>
        <p:spPr>
          <a:xfrm>
            <a:off x="4572000" y="1005840"/>
            <a:ext cx="4206240" cy="1691640"/>
          </a:xfrm>
          <a:prstGeom prst="roundRect">
            <a:avLst>
              <a:gd name="adj" fmla="val 4324"/>
            </a:avLst>
          </a:prstGeom>
          <a:solidFill>
            <a:srgbClr val="E8EDF5"/>
          </a:solidFill>
          <a:ln w="12700">
            <a:solidFill>
              <a:srgbClr val="C8D4E8"/>
            </a:solidFill>
            <a:prstDash val="solid"/>
          </a:ln>
          <a:effectLst>
            <a:outerShdw blurRad="76200" dist="25400" dir="2700000" algn="bl" rotWithShape="0">
              <a:srgbClr val="000000">
                <a:alpha val="20000"/>
              </a:srgbClr>
            </a:outerShdw>
          </a:effectLst>
        </p:spPr>
      </p:sp>
      <p:pic>
        <p:nvPicPr>
          <p:cNvPr id="7" name="Image 0" descr="preencoded.png"/>
          <p:cNvPicPr>
            <a:picLocks noChangeAspect="1"/>
          </p:cNvPicPr>
          <p:nvPr/>
        </p:nvPicPr>
        <p:blipFill>
          <a:blip r:embed="rId3"/>
          <a:stretch>
            <a:fillRect/>
          </a:stretch>
        </p:blipFill>
        <p:spPr>
          <a:xfrm>
            <a:off x="4754880" y="1143000"/>
            <a:ext cx="457200" cy="457200"/>
          </a:xfrm>
          <a:prstGeom prst="rect">
            <a:avLst/>
          </a:prstGeom>
        </p:spPr>
      </p:pic>
      <p:sp>
        <p:nvSpPr>
          <p:cNvPr id="8" name="Text 5"/>
          <p:cNvSpPr/>
          <p:nvPr/>
        </p:nvSpPr>
        <p:spPr>
          <a:xfrm>
            <a:off x="5349240" y="1115568"/>
            <a:ext cx="3291840" cy="365760"/>
          </a:xfrm>
          <a:prstGeom prst="rect">
            <a:avLst/>
          </a:prstGeom>
          <a:noFill/>
          <a:ln/>
        </p:spPr>
        <p:txBody>
          <a:bodyPr wrap="square" lIns="0" tIns="0" rIns="0" bIns="0" rtlCol="0" anchor="ctr"/>
          <a:lstStyle/>
          <a:p>
            <a:pPr marL="0" indent="0" algn="l">
              <a:buNone/>
            </a:pPr>
            <a:r>
              <a:rPr lang="en-US" sz="1300" b="1" dirty="0">
                <a:solidFill>
                  <a:srgbClr val="C4590A"/>
                </a:solidFill>
                <a:latin typeface="Calibri" pitchFamily="34" charset="0"/>
                <a:ea typeface="Calibri" pitchFamily="34" charset="-122"/>
                <a:cs typeface="Calibri" pitchFamily="34" charset="-120"/>
              </a:rPr>
              <a:t>Broken Economic Incentives</a:t>
            </a:r>
            <a:endParaRPr lang="en-US" sz="1300" dirty="0"/>
          </a:p>
        </p:txBody>
      </p:sp>
      <p:sp>
        <p:nvSpPr>
          <p:cNvPr id="9" name="Text 6"/>
          <p:cNvSpPr/>
          <p:nvPr/>
        </p:nvSpPr>
        <p:spPr>
          <a:xfrm>
            <a:off x="4754880" y="1645920"/>
            <a:ext cx="3840480" cy="960120"/>
          </a:xfrm>
          <a:prstGeom prst="rect">
            <a:avLst/>
          </a:prstGeom>
          <a:noFill/>
          <a:ln/>
        </p:spPr>
        <p:txBody>
          <a:bodyPr wrap="square" lIns="0" tIns="0" rIns="0" bIns="0" rtlCol="0" anchor="ctr"/>
          <a:lstStyle/>
          <a:p>
            <a:pPr marL="0" indent="0" algn="l">
              <a:buNone/>
            </a:pPr>
            <a:r>
              <a:rPr lang="en-US" sz="1100" dirty="0">
                <a:solidFill>
                  <a:srgbClr val="374060"/>
                </a:solidFill>
                <a:latin typeface="Calibri" pitchFamily="34" charset="0"/>
                <a:ea typeface="Calibri" pitchFamily="34" charset="-122"/>
                <a:cs typeface="Calibri" pitchFamily="34" charset="-120"/>
              </a:rPr>
              <a:t>Insecurity is profitable. Every unpatched system, every breach, every phishing attack creates a market — for patch management, awareness training, incident response, cyber insurance.</a:t>
            </a:r>
            <a:endParaRPr lang="en-US" sz="1100" dirty="0"/>
          </a:p>
        </p:txBody>
      </p:sp>
      <p:sp>
        <p:nvSpPr>
          <p:cNvPr id="10" name="Shape 7"/>
          <p:cNvSpPr/>
          <p:nvPr/>
        </p:nvSpPr>
        <p:spPr>
          <a:xfrm>
            <a:off x="4572000" y="2926080"/>
            <a:ext cx="4206240" cy="1691640"/>
          </a:xfrm>
          <a:prstGeom prst="roundRect">
            <a:avLst>
              <a:gd name="adj" fmla="val 4324"/>
            </a:avLst>
          </a:prstGeom>
          <a:solidFill>
            <a:srgbClr val="E8EDF5"/>
          </a:solidFill>
          <a:ln w="12700">
            <a:solidFill>
              <a:srgbClr val="C8D4E8"/>
            </a:solidFill>
            <a:prstDash val="solid"/>
          </a:ln>
          <a:effectLst>
            <a:outerShdw blurRad="76200" dist="25400" dir="2700000" algn="bl" rotWithShape="0">
              <a:srgbClr val="000000">
                <a:alpha val="20000"/>
              </a:srgbClr>
            </a:outerShdw>
          </a:effectLst>
        </p:spPr>
      </p:sp>
      <p:pic>
        <p:nvPicPr>
          <p:cNvPr id="11" name="Image 1" descr="preencoded.png"/>
          <p:cNvPicPr>
            <a:picLocks noChangeAspect="1"/>
          </p:cNvPicPr>
          <p:nvPr/>
        </p:nvPicPr>
        <p:blipFill>
          <a:blip r:embed="rId4"/>
          <a:stretch>
            <a:fillRect/>
          </a:stretch>
        </p:blipFill>
        <p:spPr>
          <a:xfrm>
            <a:off x="4754880" y="3063240"/>
            <a:ext cx="457200" cy="457200"/>
          </a:xfrm>
          <a:prstGeom prst="rect">
            <a:avLst/>
          </a:prstGeom>
        </p:spPr>
      </p:pic>
      <p:sp>
        <p:nvSpPr>
          <p:cNvPr id="12" name="Text 8"/>
          <p:cNvSpPr/>
          <p:nvPr/>
        </p:nvSpPr>
        <p:spPr>
          <a:xfrm>
            <a:off x="5349240" y="3035808"/>
            <a:ext cx="3291840" cy="365760"/>
          </a:xfrm>
          <a:prstGeom prst="rect">
            <a:avLst/>
          </a:prstGeom>
          <a:noFill/>
          <a:ln/>
        </p:spPr>
        <p:txBody>
          <a:bodyPr wrap="square" lIns="0" tIns="0" rIns="0" bIns="0" rtlCol="0" anchor="ctr"/>
          <a:lstStyle/>
          <a:p>
            <a:pPr marL="0" indent="0" algn="l">
              <a:buNone/>
            </a:pPr>
            <a:r>
              <a:rPr lang="en-US" sz="1300" b="1" dirty="0">
                <a:solidFill>
                  <a:srgbClr val="C4590A"/>
                </a:solidFill>
                <a:latin typeface="Calibri" pitchFamily="34" charset="0"/>
                <a:ea typeface="Calibri" pitchFamily="34" charset="-122"/>
                <a:cs typeface="Calibri" pitchFamily="34" charset="-120"/>
              </a:rPr>
              <a:t>The EULA Liability Shield</a:t>
            </a:r>
            <a:endParaRPr lang="en-US" sz="1300" dirty="0"/>
          </a:p>
        </p:txBody>
      </p:sp>
      <p:sp>
        <p:nvSpPr>
          <p:cNvPr id="13" name="Text 9"/>
          <p:cNvSpPr/>
          <p:nvPr/>
        </p:nvSpPr>
        <p:spPr>
          <a:xfrm>
            <a:off x="4754880" y="3566160"/>
            <a:ext cx="3840480" cy="960120"/>
          </a:xfrm>
          <a:prstGeom prst="rect">
            <a:avLst/>
          </a:prstGeom>
          <a:noFill/>
          <a:ln/>
        </p:spPr>
        <p:txBody>
          <a:bodyPr wrap="square" lIns="0" tIns="0" rIns="0" bIns="0" rtlCol="0" anchor="ctr"/>
          <a:lstStyle/>
          <a:p>
            <a:pPr marL="0" indent="0" algn="l">
              <a:buNone/>
            </a:pPr>
            <a:r>
              <a:rPr lang="en-US" sz="1100" dirty="0">
                <a:solidFill>
                  <a:srgbClr val="374060"/>
                </a:solidFill>
                <a:latin typeface="Calibri" pitchFamily="34" charset="0"/>
                <a:ea typeface="Calibri" pitchFamily="34" charset="-122"/>
                <a:cs typeface="Calibri" pitchFamily="34" charset="-120"/>
              </a:rPr>
              <a:t>A legal framework built around End User License Agreements that systematically shields software vendors from liability for insecure products — constructed deliberately in the 1990s.</a:t>
            </a:r>
            <a:endParaRPr lang="en-US" sz="1100" dirty="0"/>
          </a:p>
        </p:txBody>
      </p:sp>
      <p:sp>
        <p:nvSpPr>
          <p:cNvPr id="14" name="Text 10"/>
          <p:cNvSpPr/>
          <p:nvPr/>
        </p:nvSpPr>
        <p:spPr>
          <a:xfrm>
            <a:off x="457200" y="4754880"/>
            <a:ext cx="8229600" cy="274320"/>
          </a:xfrm>
          <a:prstGeom prst="rect">
            <a:avLst/>
          </a:prstGeom>
          <a:noFill/>
          <a:ln/>
        </p:spPr>
        <p:txBody>
          <a:bodyPr wrap="square" lIns="0" tIns="0" rIns="0" bIns="0" rtlCol="0" anchor="ctr"/>
          <a:lstStyle/>
          <a:p>
            <a:pPr marL="0" indent="0" algn="ctr">
              <a:buNone/>
            </a:pPr>
            <a:r>
              <a:rPr lang="en-US" sz="1100" i="1" dirty="0">
                <a:solidFill>
                  <a:srgbClr val="6B7A99"/>
                </a:solidFill>
                <a:latin typeface="Calibri" pitchFamily="34" charset="0"/>
                <a:ea typeface="Calibri" pitchFamily="34" charset="-122"/>
                <a:cs typeface="Calibri" pitchFamily="34" charset="-120"/>
              </a:rPr>
              <a:t>This is not a technical mystery. It is the predictable result of two interlocking failures.</a:t>
            </a:r>
            <a:endParaRPr lang="en-US" sz="11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4">
    <p:bg>
      <p:bgPr>
        <a:solidFill>
          <a:srgbClr val="F4F6FA"/>
        </a:solidFill>
        <a:effectLst/>
      </p:bgPr>
    </p:bg>
    <p:spTree>
      <p:nvGrpSpPr>
        <p:cNvPr id="1" name=""/>
        <p:cNvGrpSpPr/>
        <p:nvPr/>
      </p:nvGrpSpPr>
      <p:grpSpPr>
        <a:xfrm>
          <a:off x="0" y="0"/>
          <a:ext cx="0" cy="0"/>
          <a:chOff x="0" y="0"/>
          <a:chExt cx="0" cy="0"/>
        </a:xfrm>
      </p:grpSpPr>
      <p:sp>
        <p:nvSpPr>
          <p:cNvPr id="2" name="Text 0"/>
          <p:cNvSpPr/>
          <p:nvPr/>
        </p:nvSpPr>
        <p:spPr>
          <a:xfrm>
            <a:off x="457200" y="228600"/>
            <a:ext cx="8229600" cy="457200"/>
          </a:xfrm>
          <a:prstGeom prst="rect">
            <a:avLst/>
          </a:prstGeom>
          <a:noFill/>
          <a:ln/>
        </p:spPr>
        <p:txBody>
          <a:bodyPr wrap="square" lIns="0" tIns="0" rIns="0" bIns="0" rtlCol="0" anchor="ctr"/>
          <a:lstStyle/>
          <a:p>
            <a:pPr marL="0" indent="0" algn="l">
              <a:buNone/>
            </a:pPr>
            <a:r>
              <a:rPr lang="en-US" sz="2600" b="1" dirty="0">
                <a:solidFill>
                  <a:srgbClr val="1A1A2E"/>
                </a:solidFill>
                <a:latin typeface="Cambria" pitchFamily="34" charset="0"/>
                <a:ea typeface="Cambria" pitchFamily="34" charset="-122"/>
                <a:cs typeface="Cambria" pitchFamily="34" charset="-120"/>
              </a:rPr>
              <a:t>The SANS Top 10: 25-Year Status</a:t>
            </a:r>
            <a:endParaRPr lang="en-US" sz="2600" dirty="0"/>
          </a:p>
        </p:txBody>
      </p:sp>
      <p:graphicFrame>
        <p:nvGraphicFramePr>
          <p:cNvPr id="5" name="Table 0"/>
          <p:cNvGraphicFramePr>
            <a:graphicFrameLocks noGrp="1"/>
          </p:cNvGraphicFramePr>
          <p:nvPr>
            <p:extLst>
              <p:ext uri="{D42A27DB-BD31-4B8C-83A1-F6EECF244321}">
                <p14:modId xmlns:p14="http://schemas.microsoft.com/office/powerpoint/2010/main" val="2008537130"/>
              </p:ext>
            </p:extLst>
          </p:nvPr>
        </p:nvGraphicFramePr>
        <p:xfrm>
          <a:off x="365760" y="777240"/>
          <a:ext cx="8412480" cy="3822192"/>
        </p:xfrm>
        <a:graphic>
          <a:graphicData uri="http://schemas.openxmlformats.org/drawingml/2006/table">
            <a:tbl>
              <a:tblPr/>
              <a:tblGrid>
                <a:gridCol w="2377440">
                  <a:extLst>
                    <a:ext uri="{9D8B030D-6E8A-4147-A177-3AD203B41FA5}">
                      <a16:colId xmlns:a16="http://schemas.microsoft.com/office/drawing/2014/main" val="20000"/>
                    </a:ext>
                  </a:extLst>
                </a:gridCol>
                <a:gridCol w="2560320">
                  <a:extLst>
                    <a:ext uri="{9D8B030D-6E8A-4147-A177-3AD203B41FA5}">
                      <a16:colId xmlns:a16="http://schemas.microsoft.com/office/drawing/2014/main" val="20001"/>
                    </a:ext>
                  </a:extLst>
                </a:gridCol>
                <a:gridCol w="3474720">
                  <a:extLst>
                    <a:ext uri="{9D8B030D-6E8A-4147-A177-3AD203B41FA5}">
                      <a16:colId xmlns:a16="http://schemas.microsoft.com/office/drawing/2014/main" val="20002"/>
                    </a:ext>
                  </a:extLst>
                </a:gridCol>
              </a:tblGrid>
              <a:tr h="347472">
                <a:tc>
                  <a:txBody>
                    <a:bodyPr/>
                    <a:lstStyle/>
                    <a:p>
                      <a:pPr marL="0" indent="0">
                        <a:buNone/>
                      </a:pPr>
                      <a:r>
                        <a:rPr lang="en-US" sz="1200" b="1" dirty="0">
                          <a:solidFill>
                            <a:srgbClr val="FFFFFF"/>
                          </a:solidFill>
                        </a:rPr>
                        <a:t>SANS Mistake</a:t>
                      </a:r>
                      <a:endParaRPr lang="en-US" sz="1200" dirty="0"/>
                    </a:p>
                  </a:txBody>
                  <a:tcPr>
                    <a:lnL w="6350" cap="flat" cmpd="sng" algn="ctr">
                      <a:solidFill>
                        <a:srgbClr val="C8D4E8"/>
                      </a:solidFill>
                      <a:prstDash val="solid"/>
                      <a:round/>
                      <a:headEnd type="none" w="med" len="med"/>
                      <a:tailEnd type="none" w="med" len="med"/>
                    </a:lnL>
                    <a:lnR w="6350" cap="flat" cmpd="sng" algn="ctr">
                      <a:solidFill>
                        <a:srgbClr val="C8D4E8"/>
                      </a:solidFill>
                      <a:prstDash val="solid"/>
                      <a:round/>
                      <a:headEnd type="none" w="med" len="med"/>
                      <a:tailEnd type="none" w="med" len="med"/>
                    </a:lnR>
                    <a:lnT w="6350" cap="flat" cmpd="sng" algn="ctr">
                      <a:solidFill>
                        <a:srgbClr val="C8D4E8"/>
                      </a:solidFill>
                      <a:prstDash val="solid"/>
                      <a:round/>
                      <a:headEnd type="none" w="med" len="med"/>
                      <a:tailEnd type="none" w="med" len="med"/>
                    </a:lnT>
                    <a:lnB w="6350" cap="flat" cmpd="sng" algn="ctr">
                      <a:solidFill>
                        <a:srgbClr val="C8D4E8"/>
                      </a:solidFill>
                      <a:prstDash val="solid"/>
                      <a:round/>
                      <a:headEnd type="none" w="med" len="med"/>
                      <a:tailEnd type="none" w="med" len="med"/>
                    </a:lnB>
                    <a:solidFill>
                      <a:srgbClr val="861F41"/>
                    </a:solidFill>
                  </a:tcPr>
                </a:tc>
                <a:tc>
                  <a:txBody>
                    <a:bodyPr/>
                    <a:lstStyle/>
                    <a:p>
                      <a:pPr marL="0" indent="0">
                        <a:buNone/>
                      </a:pPr>
                      <a:r>
                        <a:rPr lang="en-US" sz="1200" b="1" dirty="0">
                          <a:solidFill>
                            <a:srgbClr val="FFFFFF"/>
                          </a:solidFill>
                        </a:rPr>
                        <a:t>25-Year Status</a:t>
                      </a:r>
                      <a:endParaRPr lang="en-US" sz="1200" dirty="0"/>
                    </a:p>
                  </a:txBody>
                  <a:tcPr>
                    <a:lnL w="6350" cap="flat" cmpd="sng" algn="ctr">
                      <a:solidFill>
                        <a:srgbClr val="C8D4E8"/>
                      </a:solidFill>
                      <a:prstDash val="solid"/>
                      <a:round/>
                      <a:headEnd type="none" w="med" len="med"/>
                      <a:tailEnd type="none" w="med" len="med"/>
                    </a:lnL>
                    <a:lnR w="6350" cap="flat" cmpd="sng" algn="ctr">
                      <a:solidFill>
                        <a:srgbClr val="C8D4E8"/>
                      </a:solidFill>
                      <a:prstDash val="solid"/>
                      <a:round/>
                      <a:headEnd type="none" w="med" len="med"/>
                      <a:tailEnd type="none" w="med" len="med"/>
                    </a:lnR>
                    <a:lnT w="6350" cap="flat" cmpd="sng" algn="ctr">
                      <a:solidFill>
                        <a:srgbClr val="C8D4E8"/>
                      </a:solidFill>
                      <a:prstDash val="solid"/>
                      <a:round/>
                      <a:headEnd type="none" w="med" len="med"/>
                      <a:tailEnd type="none" w="med" len="med"/>
                    </a:lnT>
                    <a:lnB w="6350" cap="flat" cmpd="sng" algn="ctr">
                      <a:solidFill>
                        <a:srgbClr val="C8D4E8"/>
                      </a:solidFill>
                      <a:prstDash val="solid"/>
                      <a:round/>
                      <a:headEnd type="none" w="med" len="med"/>
                      <a:tailEnd type="none" w="med" len="med"/>
                    </a:lnB>
                    <a:solidFill>
                      <a:srgbClr val="861F41"/>
                    </a:solidFill>
                  </a:tcPr>
                </a:tc>
                <a:tc>
                  <a:txBody>
                    <a:bodyPr/>
                    <a:lstStyle/>
                    <a:p>
                      <a:pPr marL="0" indent="0">
                        <a:buNone/>
                      </a:pPr>
                      <a:r>
                        <a:rPr lang="en-US" sz="1200" b="1" dirty="0">
                          <a:solidFill>
                            <a:srgbClr val="FFFFFF"/>
                          </a:solidFill>
                        </a:rPr>
                        <a:t>Primary Driver</a:t>
                      </a:r>
                      <a:endParaRPr lang="en-US" sz="1200" dirty="0"/>
                    </a:p>
                  </a:txBody>
                  <a:tcPr>
                    <a:lnL w="6350" cap="flat" cmpd="sng" algn="ctr">
                      <a:solidFill>
                        <a:srgbClr val="C8D4E8"/>
                      </a:solidFill>
                      <a:prstDash val="solid"/>
                      <a:round/>
                      <a:headEnd type="none" w="med" len="med"/>
                      <a:tailEnd type="none" w="med" len="med"/>
                    </a:lnL>
                    <a:lnR w="6350" cap="flat" cmpd="sng" algn="ctr">
                      <a:solidFill>
                        <a:srgbClr val="C8D4E8"/>
                      </a:solidFill>
                      <a:prstDash val="solid"/>
                      <a:round/>
                      <a:headEnd type="none" w="med" len="med"/>
                      <a:tailEnd type="none" w="med" len="med"/>
                    </a:lnR>
                    <a:lnT w="6350" cap="flat" cmpd="sng" algn="ctr">
                      <a:solidFill>
                        <a:srgbClr val="C8D4E8"/>
                      </a:solidFill>
                      <a:prstDash val="solid"/>
                      <a:round/>
                      <a:headEnd type="none" w="med" len="med"/>
                      <a:tailEnd type="none" w="med" len="med"/>
                    </a:lnT>
                    <a:lnB w="6350" cap="flat" cmpd="sng" algn="ctr">
                      <a:solidFill>
                        <a:srgbClr val="C8D4E8"/>
                      </a:solidFill>
                      <a:prstDash val="solid"/>
                      <a:round/>
                      <a:headEnd type="none" w="med" len="med"/>
                      <a:tailEnd type="none" w="med" len="med"/>
                    </a:lnB>
                    <a:solidFill>
                      <a:srgbClr val="861F41"/>
                    </a:solidFill>
                  </a:tcPr>
                </a:tc>
                <a:extLst>
                  <a:ext uri="{0D108BD9-81ED-4DB2-BD59-A6C34878D82A}">
                    <a16:rowId xmlns:a16="http://schemas.microsoft.com/office/drawing/2014/main" val="10000"/>
                  </a:ext>
                </a:extLst>
              </a:tr>
              <a:tr h="347472">
                <a:tc>
                  <a:txBody>
                    <a:bodyPr/>
                    <a:lstStyle/>
                    <a:p>
                      <a:pPr marL="0" indent="0">
                        <a:buNone/>
                      </a:pPr>
                      <a:r>
                        <a:rPr lang="en-US" sz="1000" dirty="0">
                          <a:solidFill>
                            <a:srgbClr val="374060"/>
                          </a:solidFill>
                        </a:rPr>
                        <a:t>1. Default Passwords</a:t>
                      </a:r>
                      <a:endParaRPr lang="en-US" sz="1000" dirty="0"/>
                    </a:p>
                  </a:txBody>
                  <a:tcPr>
                    <a:lnL w="6350" cap="flat" cmpd="sng" algn="ctr">
                      <a:solidFill>
                        <a:srgbClr val="C8D4E8"/>
                      </a:solidFill>
                      <a:prstDash val="solid"/>
                      <a:round/>
                      <a:headEnd type="none" w="med" len="med"/>
                      <a:tailEnd type="none" w="med" len="med"/>
                    </a:lnL>
                    <a:lnR w="6350" cap="flat" cmpd="sng" algn="ctr">
                      <a:solidFill>
                        <a:srgbClr val="C8D4E8"/>
                      </a:solidFill>
                      <a:prstDash val="solid"/>
                      <a:round/>
                      <a:headEnd type="none" w="med" len="med"/>
                      <a:tailEnd type="none" w="med" len="med"/>
                    </a:lnR>
                    <a:lnT w="6350" cap="flat" cmpd="sng" algn="ctr">
                      <a:solidFill>
                        <a:srgbClr val="C8D4E8"/>
                      </a:solidFill>
                      <a:prstDash val="solid"/>
                      <a:round/>
                      <a:headEnd type="none" w="med" len="med"/>
                      <a:tailEnd type="none" w="med" len="med"/>
                    </a:lnT>
                    <a:lnB w="6350" cap="flat" cmpd="sng" algn="ctr">
                      <a:solidFill>
                        <a:srgbClr val="C8D4E8"/>
                      </a:solidFill>
                      <a:prstDash val="solid"/>
                      <a:round/>
                      <a:headEnd type="none" w="med" len="med"/>
                      <a:tailEnd type="none" w="med" len="med"/>
                    </a:lnB>
                    <a:solidFill>
                      <a:srgbClr val="E8EDF5"/>
                    </a:solidFill>
                  </a:tcPr>
                </a:tc>
                <a:tc>
                  <a:txBody>
                    <a:bodyPr/>
                    <a:lstStyle/>
                    <a:p>
                      <a:pPr marL="0" indent="0">
                        <a:buNone/>
                      </a:pPr>
                      <a:r>
                        <a:rPr lang="en-US" sz="1000" b="1" dirty="0">
                          <a:solidFill>
                            <a:schemeClr val="accent4">
                              <a:lumMod val="75000"/>
                            </a:schemeClr>
                          </a:solidFill>
                        </a:rPr>
                        <a:t>⚠ Partial — consumer IoT only</a:t>
                      </a:r>
                      <a:endParaRPr lang="en-US" sz="1000" dirty="0">
                        <a:solidFill>
                          <a:schemeClr val="accent4">
                            <a:lumMod val="75000"/>
                          </a:schemeClr>
                        </a:solidFill>
                      </a:endParaRPr>
                    </a:p>
                  </a:txBody>
                  <a:tcPr>
                    <a:lnL w="6350" cap="flat" cmpd="sng" algn="ctr">
                      <a:solidFill>
                        <a:srgbClr val="C8D4E8"/>
                      </a:solidFill>
                      <a:prstDash val="solid"/>
                      <a:round/>
                      <a:headEnd type="none" w="med" len="med"/>
                      <a:tailEnd type="none" w="med" len="med"/>
                    </a:lnL>
                    <a:lnR w="6350" cap="flat" cmpd="sng" algn="ctr">
                      <a:solidFill>
                        <a:srgbClr val="C8D4E8"/>
                      </a:solidFill>
                      <a:prstDash val="solid"/>
                      <a:round/>
                      <a:headEnd type="none" w="med" len="med"/>
                      <a:tailEnd type="none" w="med" len="med"/>
                    </a:lnR>
                    <a:lnT w="6350" cap="flat" cmpd="sng" algn="ctr">
                      <a:solidFill>
                        <a:srgbClr val="C8D4E8"/>
                      </a:solidFill>
                      <a:prstDash val="solid"/>
                      <a:round/>
                      <a:headEnd type="none" w="med" len="med"/>
                      <a:tailEnd type="none" w="med" len="med"/>
                    </a:lnT>
                    <a:lnB w="6350" cap="flat" cmpd="sng" algn="ctr">
                      <a:solidFill>
                        <a:srgbClr val="C8D4E8"/>
                      </a:solidFill>
                      <a:prstDash val="solid"/>
                      <a:round/>
                      <a:headEnd type="none" w="med" len="med"/>
                      <a:tailEnd type="none" w="med" len="med"/>
                    </a:lnB>
                    <a:solidFill>
                      <a:srgbClr val="E8EDF5"/>
                    </a:solidFill>
                  </a:tcPr>
                </a:tc>
                <a:tc>
                  <a:txBody>
                    <a:bodyPr/>
                    <a:lstStyle/>
                    <a:p>
                      <a:pPr marL="0" indent="0">
                        <a:buNone/>
                      </a:pPr>
                      <a:r>
                        <a:rPr lang="en-US" sz="1000" dirty="0">
                          <a:solidFill>
                            <a:srgbClr val="6B7A99"/>
                          </a:solidFill>
                        </a:rPr>
                        <a:t>Regulatory mandate + Mirai damage</a:t>
                      </a:r>
                      <a:endParaRPr lang="en-US" sz="1000" dirty="0"/>
                    </a:p>
                  </a:txBody>
                  <a:tcPr>
                    <a:lnL w="6350" cap="flat" cmpd="sng" algn="ctr">
                      <a:solidFill>
                        <a:srgbClr val="C8D4E8"/>
                      </a:solidFill>
                      <a:prstDash val="solid"/>
                      <a:round/>
                      <a:headEnd type="none" w="med" len="med"/>
                      <a:tailEnd type="none" w="med" len="med"/>
                    </a:lnL>
                    <a:lnR w="6350" cap="flat" cmpd="sng" algn="ctr">
                      <a:solidFill>
                        <a:srgbClr val="C8D4E8"/>
                      </a:solidFill>
                      <a:prstDash val="solid"/>
                      <a:round/>
                      <a:headEnd type="none" w="med" len="med"/>
                      <a:tailEnd type="none" w="med" len="med"/>
                    </a:lnR>
                    <a:lnT w="6350" cap="flat" cmpd="sng" algn="ctr">
                      <a:solidFill>
                        <a:srgbClr val="C8D4E8"/>
                      </a:solidFill>
                      <a:prstDash val="solid"/>
                      <a:round/>
                      <a:headEnd type="none" w="med" len="med"/>
                      <a:tailEnd type="none" w="med" len="med"/>
                    </a:lnT>
                    <a:lnB w="6350" cap="flat" cmpd="sng" algn="ctr">
                      <a:solidFill>
                        <a:srgbClr val="C8D4E8"/>
                      </a:solidFill>
                      <a:prstDash val="solid"/>
                      <a:round/>
                      <a:headEnd type="none" w="med" len="med"/>
                      <a:tailEnd type="none" w="med" len="med"/>
                    </a:lnB>
                    <a:solidFill>
                      <a:srgbClr val="E8EDF5"/>
                    </a:solidFill>
                  </a:tcPr>
                </a:tc>
                <a:extLst>
                  <a:ext uri="{0D108BD9-81ED-4DB2-BD59-A6C34878D82A}">
                    <a16:rowId xmlns:a16="http://schemas.microsoft.com/office/drawing/2014/main" val="10001"/>
                  </a:ext>
                </a:extLst>
              </a:tr>
              <a:tr h="347472">
                <a:tc>
                  <a:txBody>
                    <a:bodyPr/>
                    <a:lstStyle/>
                    <a:p>
                      <a:pPr marL="0" indent="0">
                        <a:buNone/>
                      </a:pPr>
                      <a:r>
                        <a:rPr lang="en-US" sz="1000" dirty="0">
                          <a:solidFill>
                            <a:srgbClr val="374060"/>
                          </a:solidFill>
                        </a:rPr>
                        <a:t>2. Unpatched Software</a:t>
                      </a:r>
                      <a:endParaRPr lang="en-US" sz="1000" dirty="0"/>
                    </a:p>
                  </a:txBody>
                  <a:tcPr>
                    <a:lnL w="6350" cap="flat" cmpd="sng" algn="ctr">
                      <a:solidFill>
                        <a:srgbClr val="C8D4E8"/>
                      </a:solidFill>
                      <a:prstDash val="solid"/>
                      <a:round/>
                      <a:headEnd type="none" w="med" len="med"/>
                      <a:tailEnd type="none" w="med" len="med"/>
                    </a:lnL>
                    <a:lnR w="6350" cap="flat" cmpd="sng" algn="ctr">
                      <a:solidFill>
                        <a:srgbClr val="C8D4E8"/>
                      </a:solidFill>
                      <a:prstDash val="solid"/>
                      <a:round/>
                      <a:headEnd type="none" w="med" len="med"/>
                      <a:tailEnd type="none" w="med" len="med"/>
                    </a:lnR>
                    <a:lnT w="6350" cap="flat" cmpd="sng" algn="ctr">
                      <a:solidFill>
                        <a:srgbClr val="C8D4E8"/>
                      </a:solidFill>
                      <a:prstDash val="solid"/>
                      <a:round/>
                      <a:headEnd type="none" w="med" len="med"/>
                      <a:tailEnd type="none" w="med" len="med"/>
                    </a:lnT>
                    <a:lnB w="6350" cap="flat" cmpd="sng" algn="ctr">
                      <a:solidFill>
                        <a:srgbClr val="C8D4E8"/>
                      </a:solidFill>
                      <a:prstDash val="solid"/>
                      <a:round/>
                      <a:headEnd type="none" w="med" len="med"/>
                      <a:tailEnd type="none" w="med" len="med"/>
                    </a:lnB>
                    <a:solidFill>
                      <a:srgbClr val="E8EDF5"/>
                    </a:solidFill>
                  </a:tcPr>
                </a:tc>
                <a:tc>
                  <a:txBody>
                    <a:bodyPr/>
                    <a:lstStyle/>
                    <a:p>
                      <a:pPr marL="0" indent="0">
                        <a:buNone/>
                      </a:pPr>
                      <a:r>
                        <a:rPr lang="en-US" sz="1000" b="1" dirty="0">
                          <a:solidFill>
                            <a:srgbClr val="FFB3C1"/>
                          </a:solidFill>
                        </a:rPr>
                        <a:t>✗ </a:t>
                      </a:r>
                      <a:r>
                        <a:rPr lang="en-US" sz="1000" b="1" dirty="0">
                          <a:solidFill>
                            <a:srgbClr val="FF0000"/>
                          </a:solidFill>
                        </a:rPr>
                        <a:t>Negligible improvement</a:t>
                      </a:r>
                      <a:endParaRPr lang="en-US" sz="1000" dirty="0">
                        <a:solidFill>
                          <a:srgbClr val="FF0000"/>
                        </a:solidFill>
                      </a:endParaRPr>
                    </a:p>
                  </a:txBody>
                  <a:tcPr>
                    <a:lnL w="6350" cap="flat" cmpd="sng" algn="ctr">
                      <a:solidFill>
                        <a:srgbClr val="C8D4E8"/>
                      </a:solidFill>
                      <a:prstDash val="solid"/>
                      <a:round/>
                      <a:headEnd type="none" w="med" len="med"/>
                      <a:tailEnd type="none" w="med" len="med"/>
                    </a:lnL>
                    <a:lnR w="6350" cap="flat" cmpd="sng" algn="ctr">
                      <a:solidFill>
                        <a:srgbClr val="C8D4E8"/>
                      </a:solidFill>
                      <a:prstDash val="solid"/>
                      <a:round/>
                      <a:headEnd type="none" w="med" len="med"/>
                      <a:tailEnd type="none" w="med" len="med"/>
                    </a:lnR>
                    <a:lnT w="6350" cap="flat" cmpd="sng" algn="ctr">
                      <a:solidFill>
                        <a:srgbClr val="C8D4E8"/>
                      </a:solidFill>
                      <a:prstDash val="solid"/>
                      <a:round/>
                      <a:headEnd type="none" w="med" len="med"/>
                      <a:tailEnd type="none" w="med" len="med"/>
                    </a:lnT>
                    <a:lnB w="6350" cap="flat" cmpd="sng" algn="ctr">
                      <a:solidFill>
                        <a:srgbClr val="C8D4E8"/>
                      </a:solidFill>
                      <a:prstDash val="solid"/>
                      <a:round/>
                      <a:headEnd type="none" w="med" len="med"/>
                      <a:tailEnd type="none" w="med" len="med"/>
                    </a:lnB>
                    <a:solidFill>
                      <a:srgbClr val="E8EDF5"/>
                    </a:solidFill>
                  </a:tcPr>
                </a:tc>
                <a:tc>
                  <a:txBody>
                    <a:bodyPr/>
                    <a:lstStyle/>
                    <a:p>
                      <a:pPr marL="0" indent="0">
                        <a:buNone/>
                      </a:pPr>
                      <a:r>
                        <a:rPr lang="en-US" sz="1000" dirty="0">
                          <a:solidFill>
                            <a:srgbClr val="6B7A99"/>
                          </a:solidFill>
                        </a:rPr>
                        <a:t>Advisory norm entrenched by EULA</a:t>
                      </a:r>
                      <a:endParaRPr lang="en-US" sz="1000" dirty="0"/>
                    </a:p>
                  </a:txBody>
                  <a:tcPr>
                    <a:lnL w="6350" cap="flat" cmpd="sng" algn="ctr">
                      <a:solidFill>
                        <a:srgbClr val="C8D4E8"/>
                      </a:solidFill>
                      <a:prstDash val="solid"/>
                      <a:round/>
                      <a:headEnd type="none" w="med" len="med"/>
                      <a:tailEnd type="none" w="med" len="med"/>
                    </a:lnL>
                    <a:lnR w="6350" cap="flat" cmpd="sng" algn="ctr">
                      <a:solidFill>
                        <a:srgbClr val="C8D4E8"/>
                      </a:solidFill>
                      <a:prstDash val="solid"/>
                      <a:round/>
                      <a:headEnd type="none" w="med" len="med"/>
                      <a:tailEnd type="none" w="med" len="med"/>
                    </a:lnR>
                    <a:lnT w="6350" cap="flat" cmpd="sng" algn="ctr">
                      <a:solidFill>
                        <a:srgbClr val="C8D4E8"/>
                      </a:solidFill>
                      <a:prstDash val="solid"/>
                      <a:round/>
                      <a:headEnd type="none" w="med" len="med"/>
                      <a:tailEnd type="none" w="med" len="med"/>
                    </a:lnT>
                    <a:lnB w="6350" cap="flat" cmpd="sng" algn="ctr">
                      <a:solidFill>
                        <a:srgbClr val="C8D4E8"/>
                      </a:solidFill>
                      <a:prstDash val="solid"/>
                      <a:round/>
                      <a:headEnd type="none" w="med" len="med"/>
                      <a:tailEnd type="none" w="med" len="med"/>
                    </a:lnB>
                    <a:solidFill>
                      <a:srgbClr val="E8EDF5"/>
                    </a:solidFill>
                  </a:tcPr>
                </a:tc>
                <a:extLst>
                  <a:ext uri="{0D108BD9-81ED-4DB2-BD59-A6C34878D82A}">
                    <a16:rowId xmlns:a16="http://schemas.microsoft.com/office/drawing/2014/main" val="10002"/>
                  </a:ext>
                </a:extLst>
              </a:tr>
              <a:tr h="347472">
                <a:tc>
                  <a:txBody>
                    <a:bodyPr/>
                    <a:lstStyle/>
                    <a:p>
                      <a:pPr marL="0" indent="0">
                        <a:buNone/>
                      </a:pPr>
                      <a:r>
                        <a:rPr lang="en-US" sz="1000" dirty="0">
                          <a:solidFill>
                            <a:srgbClr val="374060"/>
                          </a:solidFill>
                        </a:rPr>
                        <a:t>3. Open Ports/Services</a:t>
                      </a:r>
                      <a:endParaRPr lang="en-US" sz="1000" dirty="0"/>
                    </a:p>
                  </a:txBody>
                  <a:tcPr>
                    <a:lnL w="6350" cap="flat" cmpd="sng" algn="ctr">
                      <a:solidFill>
                        <a:srgbClr val="C8D4E8"/>
                      </a:solidFill>
                      <a:prstDash val="solid"/>
                      <a:round/>
                      <a:headEnd type="none" w="med" len="med"/>
                      <a:tailEnd type="none" w="med" len="med"/>
                    </a:lnL>
                    <a:lnR w="6350" cap="flat" cmpd="sng" algn="ctr">
                      <a:solidFill>
                        <a:srgbClr val="C8D4E8"/>
                      </a:solidFill>
                      <a:prstDash val="solid"/>
                      <a:round/>
                      <a:headEnd type="none" w="med" len="med"/>
                      <a:tailEnd type="none" w="med" len="med"/>
                    </a:lnR>
                    <a:lnT w="6350" cap="flat" cmpd="sng" algn="ctr">
                      <a:solidFill>
                        <a:srgbClr val="C8D4E8"/>
                      </a:solidFill>
                      <a:prstDash val="solid"/>
                      <a:round/>
                      <a:headEnd type="none" w="med" len="med"/>
                      <a:tailEnd type="none" w="med" len="med"/>
                    </a:lnT>
                    <a:lnB w="6350" cap="flat" cmpd="sng" algn="ctr">
                      <a:solidFill>
                        <a:srgbClr val="C8D4E8"/>
                      </a:solidFill>
                      <a:prstDash val="solid"/>
                      <a:round/>
                      <a:headEnd type="none" w="med" len="med"/>
                      <a:tailEnd type="none" w="med" len="med"/>
                    </a:lnB>
                    <a:solidFill>
                      <a:srgbClr val="E8EDF5"/>
                    </a:solidFill>
                  </a:tcPr>
                </a:tc>
                <a:tc>
                  <a:txBody>
                    <a:bodyPr/>
                    <a:lstStyle/>
                    <a:p>
                      <a:pPr marL="0" indent="0">
                        <a:buNone/>
                      </a:pPr>
                      <a:r>
                        <a:rPr lang="en-US" sz="1000" b="1" dirty="0">
                          <a:solidFill>
                            <a:schemeClr val="accent4">
                              <a:lumMod val="75000"/>
                            </a:schemeClr>
                          </a:solidFill>
                        </a:rPr>
                        <a:t>⚠ Partial — cloud-native only</a:t>
                      </a:r>
                      <a:endParaRPr lang="en-US" sz="1000" dirty="0">
                        <a:solidFill>
                          <a:schemeClr val="accent4">
                            <a:lumMod val="75000"/>
                          </a:schemeClr>
                        </a:solidFill>
                      </a:endParaRPr>
                    </a:p>
                  </a:txBody>
                  <a:tcPr>
                    <a:lnL w="6350" cap="flat" cmpd="sng" algn="ctr">
                      <a:solidFill>
                        <a:srgbClr val="C8D4E8"/>
                      </a:solidFill>
                      <a:prstDash val="solid"/>
                      <a:round/>
                      <a:headEnd type="none" w="med" len="med"/>
                      <a:tailEnd type="none" w="med" len="med"/>
                    </a:lnL>
                    <a:lnR w="6350" cap="flat" cmpd="sng" algn="ctr">
                      <a:solidFill>
                        <a:srgbClr val="C8D4E8"/>
                      </a:solidFill>
                      <a:prstDash val="solid"/>
                      <a:round/>
                      <a:headEnd type="none" w="med" len="med"/>
                      <a:tailEnd type="none" w="med" len="med"/>
                    </a:lnR>
                    <a:lnT w="6350" cap="flat" cmpd="sng" algn="ctr">
                      <a:solidFill>
                        <a:srgbClr val="C8D4E8"/>
                      </a:solidFill>
                      <a:prstDash val="solid"/>
                      <a:round/>
                      <a:headEnd type="none" w="med" len="med"/>
                      <a:tailEnd type="none" w="med" len="med"/>
                    </a:lnT>
                    <a:lnB w="6350" cap="flat" cmpd="sng" algn="ctr">
                      <a:solidFill>
                        <a:srgbClr val="C8D4E8"/>
                      </a:solidFill>
                      <a:prstDash val="solid"/>
                      <a:round/>
                      <a:headEnd type="none" w="med" len="med"/>
                      <a:tailEnd type="none" w="med" len="med"/>
                    </a:lnB>
                    <a:solidFill>
                      <a:srgbClr val="E8EDF5"/>
                    </a:solidFill>
                  </a:tcPr>
                </a:tc>
                <a:tc>
                  <a:txBody>
                    <a:bodyPr/>
                    <a:lstStyle/>
                    <a:p>
                      <a:pPr marL="0" indent="0">
                        <a:buNone/>
                      </a:pPr>
                      <a:r>
                        <a:rPr lang="en-US" sz="1000" dirty="0">
                          <a:solidFill>
                            <a:srgbClr val="6B7A99"/>
                          </a:solidFill>
                        </a:rPr>
                        <a:t>Cloud arch (on-prem unchanged)</a:t>
                      </a:r>
                      <a:endParaRPr lang="en-US" sz="1000" dirty="0"/>
                    </a:p>
                  </a:txBody>
                  <a:tcPr>
                    <a:lnL w="6350" cap="flat" cmpd="sng" algn="ctr">
                      <a:solidFill>
                        <a:srgbClr val="C8D4E8"/>
                      </a:solidFill>
                      <a:prstDash val="solid"/>
                      <a:round/>
                      <a:headEnd type="none" w="med" len="med"/>
                      <a:tailEnd type="none" w="med" len="med"/>
                    </a:lnL>
                    <a:lnR w="6350" cap="flat" cmpd="sng" algn="ctr">
                      <a:solidFill>
                        <a:srgbClr val="C8D4E8"/>
                      </a:solidFill>
                      <a:prstDash val="solid"/>
                      <a:round/>
                      <a:headEnd type="none" w="med" len="med"/>
                      <a:tailEnd type="none" w="med" len="med"/>
                    </a:lnR>
                    <a:lnT w="6350" cap="flat" cmpd="sng" algn="ctr">
                      <a:solidFill>
                        <a:srgbClr val="C8D4E8"/>
                      </a:solidFill>
                      <a:prstDash val="solid"/>
                      <a:round/>
                      <a:headEnd type="none" w="med" len="med"/>
                      <a:tailEnd type="none" w="med" len="med"/>
                    </a:lnT>
                    <a:lnB w="6350" cap="flat" cmpd="sng" algn="ctr">
                      <a:solidFill>
                        <a:srgbClr val="C8D4E8"/>
                      </a:solidFill>
                      <a:prstDash val="solid"/>
                      <a:round/>
                      <a:headEnd type="none" w="med" len="med"/>
                      <a:tailEnd type="none" w="med" len="med"/>
                    </a:lnB>
                    <a:solidFill>
                      <a:srgbClr val="E8EDF5"/>
                    </a:solidFill>
                  </a:tcPr>
                </a:tc>
                <a:extLst>
                  <a:ext uri="{0D108BD9-81ED-4DB2-BD59-A6C34878D82A}">
                    <a16:rowId xmlns:a16="http://schemas.microsoft.com/office/drawing/2014/main" val="10003"/>
                  </a:ext>
                </a:extLst>
              </a:tr>
              <a:tr h="347472">
                <a:tc>
                  <a:txBody>
                    <a:bodyPr/>
                    <a:lstStyle/>
                    <a:p>
                      <a:pPr marL="0" indent="0">
                        <a:buNone/>
                      </a:pPr>
                      <a:r>
                        <a:rPr lang="en-US" sz="1000" dirty="0">
                          <a:solidFill>
                            <a:srgbClr val="374060"/>
                          </a:solidFill>
                        </a:rPr>
                        <a:t>4. Lack of Auditing</a:t>
                      </a:r>
                      <a:endParaRPr lang="en-US" sz="1000" dirty="0"/>
                    </a:p>
                  </a:txBody>
                  <a:tcPr>
                    <a:lnL w="6350" cap="flat" cmpd="sng" algn="ctr">
                      <a:solidFill>
                        <a:srgbClr val="C8D4E8"/>
                      </a:solidFill>
                      <a:prstDash val="solid"/>
                      <a:round/>
                      <a:headEnd type="none" w="med" len="med"/>
                      <a:tailEnd type="none" w="med" len="med"/>
                    </a:lnL>
                    <a:lnR w="6350" cap="flat" cmpd="sng" algn="ctr">
                      <a:solidFill>
                        <a:srgbClr val="C8D4E8"/>
                      </a:solidFill>
                      <a:prstDash val="solid"/>
                      <a:round/>
                      <a:headEnd type="none" w="med" len="med"/>
                      <a:tailEnd type="none" w="med" len="med"/>
                    </a:lnR>
                    <a:lnT w="6350" cap="flat" cmpd="sng" algn="ctr">
                      <a:solidFill>
                        <a:srgbClr val="C8D4E8"/>
                      </a:solidFill>
                      <a:prstDash val="solid"/>
                      <a:round/>
                      <a:headEnd type="none" w="med" len="med"/>
                      <a:tailEnd type="none" w="med" len="med"/>
                    </a:lnT>
                    <a:lnB w="6350" cap="flat" cmpd="sng" algn="ctr">
                      <a:solidFill>
                        <a:srgbClr val="C8D4E8"/>
                      </a:solidFill>
                      <a:prstDash val="solid"/>
                      <a:round/>
                      <a:headEnd type="none" w="med" len="med"/>
                      <a:tailEnd type="none" w="med" len="med"/>
                    </a:lnB>
                    <a:solidFill>
                      <a:srgbClr val="E8EDF5"/>
                    </a:solidFill>
                  </a:tcPr>
                </a:tc>
                <a:tc>
                  <a:txBody>
                    <a:bodyPr/>
                    <a:lstStyle/>
                    <a:p>
                      <a:pPr marL="0" indent="0">
                        <a:buNone/>
                      </a:pPr>
                      <a:r>
                        <a:rPr lang="en-US" sz="1000" b="1" dirty="0">
                          <a:solidFill>
                            <a:srgbClr val="FF0000"/>
                          </a:solidFill>
                        </a:rPr>
                        <a:t>✗ Negligible — premium gating persists</a:t>
                      </a:r>
                      <a:endParaRPr lang="en-US" sz="1000" dirty="0">
                        <a:solidFill>
                          <a:srgbClr val="FF0000"/>
                        </a:solidFill>
                      </a:endParaRPr>
                    </a:p>
                  </a:txBody>
                  <a:tcPr>
                    <a:lnL w="6350" cap="flat" cmpd="sng" algn="ctr">
                      <a:solidFill>
                        <a:srgbClr val="C8D4E8"/>
                      </a:solidFill>
                      <a:prstDash val="solid"/>
                      <a:round/>
                      <a:headEnd type="none" w="med" len="med"/>
                      <a:tailEnd type="none" w="med" len="med"/>
                    </a:lnL>
                    <a:lnR w="6350" cap="flat" cmpd="sng" algn="ctr">
                      <a:solidFill>
                        <a:srgbClr val="C8D4E8"/>
                      </a:solidFill>
                      <a:prstDash val="solid"/>
                      <a:round/>
                      <a:headEnd type="none" w="med" len="med"/>
                      <a:tailEnd type="none" w="med" len="med"/>
                    </a:lnR>
                    <a:lnT w="6350" cap="flat" cmpd="sng" algn="ctr">
                      <a:solidFill>
                        <a:srgbClr val="C8D4E8"/>
                      </a:solidFill>
                      <a:prstDash val="solid"/>
                      <a:round/>
                      <a:headEnd type="none" w="med" len="med"/>
                      <a:tailEnd type="none" w="med" len="med"/>
                    </a:lnT>
                    <a:lnB w="6350" cap="flat" cmpd="sng" algn="ctr">
                      <a:solidFill>
                        <a:srgbClr val="C8D4E8"/>
                      </a:solidFill>
                      <a:prstDash val="solid"/>
                      <a:round/>
                      <a:headEnd type="none" w="med" len="med"/>
                      <a:tailEnd type="none" w="med" len="med"/>
                    </a:lnB>
                    <a:solidFill>
                      <a:srgbClr val="E8EDF5"/>
                    </a:solidFill>
                  </a:tcPr>
                </a:tc>
                <a:tc>
                  <a:txBody>
                    <a:bodyPr/>
                    <a:lstStyle/>
                    <a:p>
                      <a:pPr marL="0" indent="0">
                        <a:buNone/>
                      </a:pPr>
                      <a:r>
                        <a:rPr lang="en-US" sz="1000" dirty="0">
                          <a:solidFill>
                            <a:srgbClr val="6B7A99"/>
                          </a:solidFill>
                        </a:rPr>
                        <a:t>Congressional pressure (2023)</a:t>
                      </a:r>
                      <a:endParaRPr lang="en-US" sz="1000" dirty="0"/>
                    </a:p>
                  </a:txBody>
                  <a:tcPr>
                    <a:lnL w="6350" cap="flat" cmpd="sng" algn="ctr">
                      <a:solidFill>
                        <a:srgbClr val="C8D4E8"/>
                      </a:solidFill>
                      <a:prstDash val="solid"/>
                      <a:round/>
                      <a:headEnd type="none" w="med" len="med"/>
                      <a:tailEnd type="none" w="med" len="med"/>
                    </a:lnL>
                    <a:lnR w="6350" cap="flat" cmpd="sng" algn="ctr">
                      <a:solidFill>
                        <a:srgbClr val="C8D4E8"/>
                      </a:solidFill>
                      <a:prstDash val="solid"/>
                      <a:round/>
                      <a:headEnd type="none" w="med" len="med"/>
                      <a:tailEnd type="none" w="med" len="med"/>
                    </a:lnR>
                    <a:lnT w="6350" cap="flat" cmpd="sng" algn="ctr">
                      <a:solidFill>
                        <a:srgbClr val="C8D4E8"/>
                      </a:solidFill>
                      <a:prstDash val="solid"/>
                      <a:round/>
                      <a:headEnd type="none" w="med" len="med"/>
                      <a:tailEnd type="none" w="med" len="med"/>
                    </a:lnT>
                    <a:lnB w="6350" cap="flat" cmpd="sng" algn="ctr">
                      <a:solidFill>
                        <a:srgbClr val="C8D4E8"/>
                      </a:solidFill>
                      <a:prstDash val="solid"/>
                      <a:round/>
                      <a:headEnd type="none" w="med" len="med"/>
                      <a:tailEnd type="none" w="med" len="med"/>
                    </a:lnB>
                    <a:solidFill>
                      <a:srgbClr val="E8EDF5"/>
                    </a:solidFill>
                  </a:tcPr>
                </a:tc>
                <a:extLst>
                  <a:ext uri="{0D108BD9-81ED-4DB2-BD59-A6C34878D82A}">
                    <a16:rowId xmlns:a16="http://schemas.microsoft.com/office/drawing/2014/main" val="10004"/>
                  </a:ext>
                </a:extLst>
              </a:tr>
              <a:tr h="347472">
                <a:tc>
                  <a:txBody>
                    <a:bodyPr/>
                    <a:lstStyle/>
                    <a:p>
                      <a:pPr marL="0" indent="0">
                        <a:buNone/>
                      </a:pPr>
                      <a:r>
                        <a:rPr lang="en-US" sz="1000" dirty="0">
                          <a:solidFill>
                            <a:srgbClr val="374060"/>
                          </a:solidFill>
                        </a:rPr>
                        <a:t>5. Excessive Privilege</a:t>
                      </a:r>
                      <a:endParaRPr lang="en-US" sz="1000" dirty="0"/>
                    </a:p>
                  </a:txBody>
                  <a:tcPr>
                    <a:lnL w="6350" cap="flat" cmpd="sng" algn="ctr">
                      <a:solidFill>
                        <a:srgbClr val="C8D4E8"/>
                      </a:solidFill>
                      <a:prstDash val="solid"/>
                      <a:round/>
                      <a:headEnd type="none" w="med" len="med"/>
                      <a:tailEnd type="none" w="med" len="med"/>
                    </a:lnL>
                    <a:lnR w="6350" cap="flat" cmpd="sng" algn="ctr">
                      <a:solidFill>
                        <a:srgbClr val="C8D4E8"/>
                      </a:solidFill>
                      <a:prstDash val="solid"/>
                      <a:round/>
                      <a:headEnd type="none" w="med" len="med"/>
                      <a:tailEnd type="none" w="med" len="med"/>
                    </a:lnR>
                    <a:lnT w="6350" cap="flat" cmpd="sng" algn="ctr">
                      <a:solidFill>
                        <a:srgbClr val="C8D4E8"/>
                      </a:solidFill>
                      <a:prstDash val="solid"/>
                      <a:round/>
                      <a:headEnd type="none" w="med" len="med"/>
                      <a:tailEnd type="none" w="med" len="med"/>
                    </a:lnT>
                    <a:lnB w="6350" cap="flat" cmpd="sng" algn="ctr">
                      <a:solidFill>
                        <a:srgbClr val="C8D4E8"/>
                      </a:solidFill>
                      <a:prstDash val="solid"/>
                      <a:round/>
                      <a:headEnd type="none" w="med" len="med"/>
                      <a:tailEnd type="none" w="med" len="med"/>
                    </a:lnB>
                    <a:solidFill>
                      <a:srgbClr val="E8EDF5"/>
                    </a:solidFill>
                  </a:tcPr>
                </a:tc>
                <a:tc>
                  <a:txBody>
                    <a:bodyPr/>
                    <a:lstStyle/>
                    <a:p>
                      <a:pPr marL="0" indent="0">
                        <a:buNone/>
                      </a:pPr>
                      <a:r>
                        <a:rPr lang="en-US" sz="1000" b="1" dirty="0">
                          <a:solidFill>
                            <a:srgbClr val="FF0000"/>
                          </a:solidFill>
                        </a:rPr>
                        <a:t>✗ Negligible — credential abuse #1</a:t>
                      </a:r>
                      <a:endParaRPr lang="en-US" sz="1000" dirty="0">
                        <a:solidFill>
                          <a:srgbClr val="FF0000"/>
                        </a:solidFill>
                      </a:endParaRPr>
                    </a:p>
                  </a:txBody>
                  <a:tcPr>
                    <a:lnL w="6350" cap="flat" cmpd="sng" algn="ctr">
                      <a:solidFill>
                        <a:srgbClr val="C8D4E8"/>
                      </a:solidFill>
                      <a:prstDash val="solid"/>
                      <a:round/>
                      <a:headEnd type="none" w="med" len="med"/>
                      <a:tailEnd type="none" w="med" len="med"/>
                    </a:lnL>
                    <a:lnR w="6350" cap="flat" cmpd="sng" algn="ctr">
                      <a:solidFill>
                        <a:srgbClr val="C8D4E8"/>
                      </a:solidFill>
                      <a:prstDash val="solid"/>
                      <a:round/>
                      <a:headEnd type="none" w="med" len="med"/>
                      <a:tailEnd type="none" w="med" len="med"/>
                    </a:lnR>
                    <a:lnT w="6350" cap="flat" cmpd="sng" algn="ctr">
                      <a:solidFill>
                        <a:srgbClr val="C8D4E8"/>
                      </a:solidFill>
                      <a:prstDash val="solid"/>
                      <a:round/>
                      <a:headEnd type="none" w="med" len="med"/>
                      <a:tailEnd type="none" w="med" len="med"/>
                    </a:lnT>
                    <a:lnB w="6350" cap="flat" cmpd="sng" algn="ctr">
                      <a:solidFill>
                        <a:srgbClr val="C8D4E8"/>
                      </a:solidFill>
                      <a:prstDash val="solid"/>
                      <a:round/>
                      <a:headEnd type="none" w="med" len="med"/>
                      <a:tailEnd type="none" w="med" len="med"/>
                    </a:lnB>
                    <a:solidFill>
                      <a:srgbClr val="E8EDF5"/>
                    </a:solidFill>
                  </a:tcPr>
                </a:tc>
                <a:tc>
                  <a:txBody>
                    <a:bodyPr/>
                    <a:lstStyle/>
                    <a:p>
                      <a:pPr marL="0" indent="0">
                        <a:buNone/>
                      </a:pPr>
                      <a:r>
                        <a:rPr lang="en-US" sz="1000" dirty="0">
                          <a:solidFill>
                            <a:srgbClr val="6B7A99"/>
                          </a:solidFill>
                        </a:rPr>
                        <a:t>PAM cost &amp; cloud identity sprawl</a:t>
                      </a:r>
                      <a:endParaRPr lang="en-US" sz="1000" dirty="0"/>
                    </a:p>
                  </a:txBody>
                  <a:tcPr>
                    <a:lnL w="6350" cap="flat" cmpd="sng" algn="ctr">
                      <a:solidFill>
                        <a:srgbClr val="C8D4E8"/>
                      </a:solidFill>
                      <a:prstDash val="solid"/>
                      <a:round/>
                      <a:headEnd type="none" w="med" len="med"/>
                      <a:tailEnd type="none" w="med" len="med"/>
                    </a:lnL>
                    <a:lnR w="6350" cap="flat" cmpd="sng" algn="ctr">
                      <a:solidFill>
                        <a:srgbClr val="C8D4E8"/>
                      </a:solidFill>
                      <a:prstDash val="solid"/>
                      <a:round/>
                      <a:headEnd type="none" w="med" len="med"/>
                      <a:tailEnd type="none" w="med" len="med"/>
                    </a:lnR>
                    <a:lnT w="6350" cap="flat" cmpd="sng" algn="ctr">
                      <a:solidFill>
                        <a:srgbClr val="C8D4E8"/>
                      </a:solidFill>
                      <a:prstDash val="solid"/>
                      <a:round/>
                      <a:headEnd type="none" w="med" len="med"/>
                      <a:tailEnd type="none" w="med" len="med"/>
                    </a:lnT>
                    <a:lnB w="6350" cap="flat" cmpd="sng" algn="ctr">
                      <a:solidFill>
                        <a:srgbClr val="C8D4E8"/>
                      </a:solidFill>
                      <a:prstDash val="solid"/>
                      <a:round/>
                      <a:headEnd type="none" w="med" len="med"/>
                      <a:tailEnd type="none" w="med" len="med"/>
                    </a:lnB>
                    <a:solidFill>
                      <a:srgbClr val="E8EDF5"/>
                    </a:solidFill>
                  </a:tcPr>
                </a:tc>
                <a:extLst>
                  <a:ext uri="{0D108BD9-81ED-4DB2-BD59-A6C34878D82A}">
                    <a16:rowId xmlns:a16="http://schemas.microsoft.com/office/drawing/2014/main" val="10005"/>
                  </a:ext>
                </a:extLst>
              </a:tr>
              <a:tr h="347472">
                <a:tc>
                  <a:txBody>
                    <a:bodyPr/>
                    <a:lstStyle/>
                    <a:p>
                      <a:pPr marL="0" indent="0">
                        <a:buNone/>
                      </a:pPr>
                      <a:r>
                        <a:rPr lang="en-US" sz="1000" dirty="0">
                          <a:solidFill>
                            <a:srgbClr val="374060"/>
                          </a:solidFill>
                        </a:rPr>
                        <a:t>6. No Incident Response</a:t>
                      </a:r>
                      <a:endParaRPr lang="en-US" sz="1000" dirty="0"/>
                    </a:p>
                  </a:txBody>
                  <a:tcPr>
                    <a:lnL w="6350" cap="flat" cmpd="sng" algn="ctr">
                      <a:solidFill>
                        <a:srgbClr val="C8D4E8"/>
                      </a:solidFill>
                      <a:prstDash val="solid"/>
                      <a:round/>
                      <a:headEnd type="none" w="med" len="med"/>
                      <a:tailEnd type="none" w="med" len="med"/>
                    </a:lnL>
                    <a:lnR w="6350" cap="flat" cmpd="sng" algn="ctr">
                      <a:solidFill>
                        <a:srgbClr val="C8D4E8"/>
                      </a:solidFill>
                      <a:prstDash val="solid"/>
                      <a:round/>
                      <a:headEnd type="none" w="med" len="med"/>
                      <a:tailEnd type="none" w="med" len="med"/>
                    </a:lnR>
                    <a:lnT w="6350" cap="flat" cmpd="sng" algn="ctr">
                      <a:solidFill>
                        <a:srgbClr val="C8D4E8"/>
                      </a:solidFill>
                      <a:prstDash val="solid"/>
                      <a:round/>
                      <a:headEnd type="none" w="med" len="med"/>
                      <a:tailEnd type="none" w="med" len="med"/>
                    </a:lnT>
                    <a:lnB w="6350" cap="flat" cmpd="sng" algn="ctr">
                      <a:solidFill>
                        <a:srgbClr val="C8D4E8"/>
                      </a:solidFill>
                      <a:prstDash val="solid"/>
                      <a:round/>
                      <a:headEnd type="none" w="med" len="med"/>
                      <a:tailEnd type="none" w="med" len="med"/>
                    </a:lnB>
                    <a:solidFill>
                      <a:srgbClr val="E8EDF5"/>
                    </a:solidFill>
                  </a:tcPr>
                </a:tc>
                <a:tc>
                  <a:txBody>
                    <a:bodyPr/>
                    <a:lstStyle/>
                    <a:p>
                      <a:pPr marL="0" indent="0">
                        <a:buNone/>
                      </a:pPr>
                      <a:r>
                        <a:rPr lang="en-US" sz="1000" b="1" dirty="0">
                          <a:solidFill>
                            <a:schemeClr val="accent4">
                              <a:lumMod val="75000"/>
                            </a:schemeClr>
                          </a:solidFill>
                        </a:rPr>
                        <a:t>⚠ Moderate — compliance-driven</a:t>
                      </a:r>
                      <a:endParaRPr lang="en-US" sz="1000" dirty="0">
                        <a:solidFill>
                          <a:schemeClr val="accent4">
                            <a:lumMod val="75000"/>
                          </a:schemeClr>
                        </a:solidFill>
                      </a:endParaRPr>
                    </a:p>
                  </a:txBody>
                  <a:tcPr>
                    <a:lnL w="6350" cap="flat" cmpd="sng" algn="ctr">
                      <a:solidFill>
                        <a:srgbClr val="C8D4E8"/>
                      </a:solidFill>
                      <a:prstDash val="solid"/>
                      <a:round/>
                      <a:headEnd type="none" w="med" len="med"/>
                      <a:tailEnd type="none" w="med" len="med"/>
                    </a:lnL>
                    <a:lnR w="6350" cap="flat" cmpd="sng" algn="ctr">
                      <a:solidFill>
                        <a:srgbClr val="C8D4E8"/>
                      </a:solidFill>
                      <a:prstDash val="solid"/>
                      <a:round/>
                      <a:headEnd type="none" w="med" len="med"/>
                      <a:tailEnd type="none" w="med" len="med"/>
                    </a:lnR>
                    <a:lnT w="6350" cap="flat" cmpd="sng" algn="ctr">
                      <a:solidFill>
                        <a:srgbClr val="C8D4E8"/>
                      </a:solidFill>
                      <a:prstDash val="solid"/>
                      <a:round/>
                      <a:headEnd type="none" w="med" len="med"/>
                      <a:tailEnd type="none" w="med" len="med"/>
                    </a:lnT>
                    <a:lnB w="6350" cap="flat" cmpd="sng" algn="ctr">
                      <a:solidFill>
                        <a:srgbClr val="C8D4E8"/>
                      </a:solidFill>
                      <a:prstDash val="solid"/>
                      <a:round/>
                      <a:headEnd type="none" w="med" len="med"/>
                      <a:tailEnd type="none" w="med" len="med"/>
                    </a:lnB>
                    <a:solidFill>
                      <a:srgbClr val="E8EDF5"/>
                    </a:solidFill>
                  </a:tcPr>
                </a:tc>
                <a:tc>
                  <a:txBody>
                    <a:bodyPr/>
                    <a:lstStyle/>
                    <a:p>
                      <a:pPr marL="0" indent="0">
                        <a:buNone/>
                      </a:pPr>
                      <a:r>
                        <a:rPr lang="en-US" sz="1000" dirty="0">
                          <a:solidFill>
                            <a:srgbClr val="6B7A99"/>
                          </a:solidFill>
                        </a:rPr>
                        <a:t>SEC/CIRCIA mandate</a:t>
                      </a:r>
                      <a:endParaRPr lang="en-US" sz="1000" dirty="0"/>
                    </a:p>
                  </a:txBody>
                  <a:tcPr>
                    <a:lnL w="6350" cap="flat" cmpd="sng" algn="ctr">
                      <a:solidFill>
                        <a:srgbClr val="C8D4E8"/>
                      </a:solidFill>
                      <a:prstDash val="solid"/>
                      <a:round/>
                      <a:headEnd type="none" w="med" len="med"/>
                      <a:tailEnd type="none" w="med" len="med"/>
                    </a:lnL>
                    <a:lnR w="6350" cap="flat" cmpd="sng" algn="ctr">
                      <a:solidFill>
                        <a:srgbClr val="C8D4E8"/>
                      </a:solidFill>
                      <a:prstDash val="solid"/>
                      <a:round/>
                      <a:headEnd type="none" w="med" len="med"/>
                      <a:tailEnd type="none" w="med" len="med"/>
                    </a:lnR>
                    <a:lnT w="6350" cap="flat" cmpd="sng" algn="ctr">
                      <a:solidFill>
                        <a:srgbClr val="C8D4E8"/>
                      </a:solidFill>
                      <a:prstDash val="solid"/>
                      <a:round/>
                      <a:headEnd type="none" w="med" len="med"/>
                      <a:tailEnd type="none" w="med" len="med"/>
                    </a:lnT>
                    <a:lnB w="6350" cap="flat" cmpd="sng" algn="ctr">
                      <a:solidFill>
                        <a:srgbClr val="C8D4E8"/>
                      </a:solidFill>
                      <a:prstDash val="solid"/>
                      <a:round/>
                      <a:headEnd type="none" w="med" len="med"/>
                      <a:tailEnd type="none" w="med" len="med"/>
                    </a:lnB>
                    <a:solidFill>
                      <a:srgbClr val="E8EDF5"/>
                    </a:solidFill>
                  </a:tcPr>
                </a:tc>
                <a:extLst>
                  <a:ext uri="{0D108BD9-81ED-4DB2-BD59-A6C34878D82A}">
                    <a16:rowId xmlns:a16="http://schemas.microsoft.com/office/drawing/2014/main" val="10006"/>
                  </a:ext>
                </a:extLst>
              </a:tr>
              <a:tr h="347472">
                <a:tc>
                  <a:txBody>
                    <a:bodyPr/>
                    <a:lstStyle/>
                    <a:p>
                      <a:pPr marL="0" indent="0">
                        <a:buNone/>
                      </a:pPr>
                      <a:r>
                        <a:rPr lang="en-US" sz="1000" dirty="0">
                          <a:solidFill>
                            <a:srgbClr val="374060"/>
                          </a:solidFill>
                        </a:rPr>
                        <a:t>7. Email/Phishing</a:t>
                      </a:r>
                      <a:endParaRPr lang="en-US" sz="1000" dirty="0"/>
                    </a:p>
                  </a:txBody>
                  <a:tcPr>
                    <a:lnL w="6350" cap="flat" cmpd="sng" algn="ctr">
                      <a:solidFill>
                        <a:srgbClr val="C8D4E8"/>
                      </a:solidFill>
                      <a:prstDash val="solid"/>
                      <a:round/>
                      <a:headEnd type="none" w="med" len="med"/>
                      <a:tailEnd type="none" w="med" len="med"/>
                    </a:lnL>
                    <a:lnR w="6350" cap="flat" cmpd="sng" algn="ctr">
                      <a:solidFill>
                        <a:srgbClr val="C8D4E8"/>
                      </a:solidFill>
                      <a:prstDash val="solid"/>
                      <a:round/>
                      <a:headEnd type="none" w="med" len="med"/>
                      <a:tailEnd type="none" w="med" len="med"/>
                    </a:lnR>
                    <a:lnT w="6350" cap="flat" cmpd="sng" algn="ctr">
                      <a:solidFill>
                        <a:srgbClr val="C8D4E8"/>
                      </a:solidFill>
                      <a:prstDash val="solid"/>
                      <a:round/>
                      <a:headEnd type="none" w="med" len="med"/>
                      <a:tailEnd type="none" w="med" len="med"/>
                    </a:lnT>
                    <a:lnB w="6350" cap="flat" cmpd="sng" algn="ctr">
                      <a:solidFill>
                        <a:srgbClr val="C8D4E8"/>
                      </a:solidFill>
                      <a:prstDash val="solid"/>
                      <a:round/>
                      <a:headEnd type="none" w="med" len="med"/>
                      <a:tailEnd type="none" w="med" len="med"/>
                    </a:lnB>
                    <a:solidFill>
                      <a:srgbClr val="E8EDF5"/>
                    </a:solidFill>
                  </a:tcPr>
                </a:tc>
                <a:tc>
                  <a:txBody>
                    <a:bodyPr/>
                    <a:lstStyle/>
                    <a:p>
                      <a:pPr marL="0" indent="0">
                        <a:buNone/>
                      </a:pPr>
                      <a:r>
                        <a:rPr lang="en-US" sz="1000" b="1" dirty="0">
                          <a:solidFill>
                            <a:srgbClr val="FF0000"/>
                          </a:solidFill>
                        </a:rPr>
                        <a:t>✗ Negligible — still #1 vector</a:t>
                      </a:r>
                      <a:endParaRPr lang="en-US" sz="1000" dirty="0">
                        <a:solidFill>
                          <a:srgbClr val="FF0000"/>
                        </a:solidFill>
                      </a:endParaRPr>
                    </a:p>
                  </a:txBody>
                  <a:tcPr>
                    <a:lnL w="6350" cap="flat" cmpd="sng" algn="ctr">
                      <a:solidFill>
                        <a:srgbClr val="C8D4E8"/>
                      </a:solidFill>
                      <a:prstDash val="solid"/>
                      <a:round/>
                      <a:headEnd type="none" w="med" len="med"/>
                      <a:tailEnd type="none" w="med" len="med"/>
                    </a:lnL>
                    <a:lnR w="6350" cap="flat" cmpd="sng" algn="ctr">
                      <a:solidFill>
                        <a:srgbClr val="C8D4E8"/>
                      </a:solidFill>
                      <a:prstDash val="solid"/>
                      <a:round/>
                      <a:headEnd type="none" w="med" len="med"/>
                      <a:tailEnd type="none" w="med" len="med"/>
                    </a:lnR>
                    <a:lnT w="6350" cap="flat" cmpd="sng" algn="ctr">
                      <a:solidFill>
                        <a:srgbClr val="C8D4E8"/>
                      </a:solidFill>
                      <a:prstDash val="solid"/>
                      <a:round/>
                      <a:headEnd type="none" w="med" len="med"/>
                      <a:tailEnd type="none" w="med" len="med"/>
                    </a:lnT>
                    <a:lnB w="6350" cap="flat" cmpd="sng" algn="ctr">
                      <a:solidFill>
                        <a:srgbClr val="C8D4E8"/>
                      </a:solidFill>
                      <a:prstDash val="solid"/>
                      <a:round/>
                      <a:headEnd type="none" w="med" len="med"/>
                      <a:tailEnd type="none" w="med" len="med"/>
                    </a:lnB>
                    <a:solidFill>
                      <a:srgbClr val="E8EDF5"/>
                    </a:solidFill>
                  </a:tcPr>
                </a:tc>
                <a:tc>
                  <a:txBody>
                    <a:bodyPr/>
                    <a:lstStyle/>
                    <a:p>
                      <a:pPr marL="0" indent="0">
                        <a:buNone/>
                      </a:pPr>
                      <a:r>
                        <a:rPr lang="en-US" sz="1000" dirty="0">
                          <a:solidFill>
                            <a:srgbClr val="6B7A99"/>
                          </a:solidFill>
                        </a:rPr>
                        <a:t>Reclassified as 'user error'</a:t>
                      </a:r>
                      <a:endParaRPr lang="en-US" sz="1000" dirty="0"/>
                    </a:p>
                  </a:txBody>
                  <a:tcPr>
                    <a:lnL w="6350" cap="flat" cmpd="sng" algn="ctr">
                      <a:solidFill>
                        <a:srgbClr val="C8D4E8"/>
                      </a:solidFill>
                      <a:prstDash val="solid"/>
                      <a:round/>
                      <a:headEnd type="none" w="med" len="med"/>
                      <a:tailEnd type="none" w="med" len="med"/>
                    </a:lnL>
                    <a:lnR w="6350" cap="flat" cmpd="sng" algn="ctr">
                      <a:solidFill>
                        <a:srgbClr val="C8D4E8"/>
                      </a:solidFill>
                      <a:prstDash val="solid"/>
                      <a:round/>
                      <a:headEnd type="none" w="med" len="med"/>
                      <a:tailEnd type="none" w="med" len="med"/>
                    </a:lnR>
                    <a:lnT w="6350" cap="flat" cmpd="sng" algn="ctr">
                      <a:solidFill>
                        <a:srgbClr val="C8D4E8"/>
                      </a:solidFill>
                      <a:prstDash val="solid"/>
                      <a:round/>
                      <a:headEnd type="none" w="med" len="med"/>
                      <a:tailEnd type="none" w="med" len="med"/>
                    </a:lnT>
                    <a:lnB w="6350" cap="flat" cmpd="sng" algn="ctr">
                      <a:solidFill>
                        <a:srgbClr val="C8D4E8"/>
                      </a:solidFill>
                      <a:prstDash val="solid"/>
                      <a:round/>
                      <a:headEnd type="none" w="med" len="med"/>
                      <a:tailEnd type="none" w="med" len="med"/>
                    </a:lnB>
                    <a:solidFill>
                      <a:srgbClr val="E8EDF5"/>
                    </a:solidFill>
                  </a:tcPr>
                </a:tc>
                <a:extLst>
                  <a:ext uri="{0D108BD9-81ED-4DB2-BD59-A6C34878D82A}">
                    <a16:rowId xmlns:a16="http://schemas.microsoft.com/office/drawing/2014/main" val="10007"/>
                  </a:ext>
                </a:extLst>
              </a:tr>
              <a:tr h="347472">
                <a:tc>
                  <a:txBody>
                    <a:bodyPr/>
                    <a:lstStyle/>
                    <a:p>
                      <a:pPr marL="0" indent="0">
                        <a:buNone/>
                      </a:pPr>
                      <a:r>
                        <a:rPr lang="en-US" sz="1000" dirty="0">
                          <a:solidFill>
                            <a:srgbClr val="374060"/>
                          </a:solidFill>
                        </a:rPr>
                        <a:t>8. No Written Policy</a:t>
                      </a:r>
                      <a:endParaRPr lang="en-US" sz="1000" dirty="0"/>
                    </a:p>
                  </a:txBody>
                  <a:tcPr>
                    <a:lnL w="6350" cap="flat" cmpd="sng" algn="ctr">
                      <a:solidFill>
                        <a:srgbClr val="C8D4E8"/>
                      </a:solidFill>
                      <a:prstDash val="solid"/>
                      <a:round/>
                      <a:headEnd type="none" w="med" len="med"/>
                      <a:tailEnd type="none" w="med" len="med"/>
                    </a:lnL>
                    <a:lnR w="6350" cap="flat" cmpd="sng" algn="ctr">
                      <a:solidFill>
                        <a:srgbClr val="C8D4E8"/>
                      </a:solidFill>
                      <a:prstDash val="solid"/>
                      <a:round/>
                      <a:headEnd type="none" w="med" len="med"/>
                      <a:tailEnd type="none" w="med" len="med"/>
                    </a:lnR>
                    <a:lnT w="6350" cap="flat" cmpd="sng" algn="ctr">
                      <a:solidFill>
                        <a:srgbClr val="C8D4E8"/>
                      </a:solidFill>
                      <a:prstDash val="solid"/>
                      <a:round/>
                      <a:headEnd type="none" w="med" len="med"/>
                      <a:tailEnd type="none" w="med" len="med"/>
                    </a:lnT>
                    <a:lnB w="6350" cap="flat" cmpd="sng" algn="ctr">
                      <a:solidFill>
                        <a:srgbClr val="C8D4E8"/>
                      </a:solidFill>
                      <a:prstDash val="solid"/>
                      <a:round/>
                      <a:headEnd type="none" w="med" len="med"/>
                      <a:tailEnd type="none" w="med" len="med"/>
                    </a:lnB>
                    <a:solidFill>
                      <a:srgbClr val="E8EDF5"/>
                    </a:solidFill>
                  </a:tcPr>
                </a:tc>
                <a:tc>
                  <a:txBody>
                    <a:bodyPr/>
                    <a:lstStyle/>
                    <a:p>
                      <a:pPr marL="0" indent="0">
                        <a:buNone/>
                      </a:pPr>
                      <a:r>
                        <a:rPr lang="en-US" sz="1000" b="1" dirty="0">
                          <a:solidFill>
                            <a:srgbClr val="FF0000"/>
                          </a:solidFill>
                        </a:rPr>
                        <a:t>✗ Nominal — policy-behavior gap</a:t>
                      </a:r>
                      <a:endParaRPr lang="en-US" sz="1000" dirty="0">
                        <a:solidFill>
                          <a:srgbClr val="FF0000"/>
                        </a:solidFill>
                      </a:endParaRPr>
                    </a:p>
                  </a:txBody>
                  <a:tcPr>
                    <a:lnL w="6350" cap="flat" cmpd="sng" algn="ctr">
                      <a:solidFill>
                        <a:srgbClr val="C8D4E8"/>
                      </a:solidFill>
                      <a:prstDash val="solid"/>
                      <a:round/>
                      <a:headEnd type="none" w="med" len="med"/>
                      <a:tailEnd type="none" w="med" len="med"/>
                    </a:lnL>
                    <a:lnR w="6350" cap="flat" cmpd="sng" algn="ctr">
                      <a:solidFill>
                        <a:srgbClr val="C8D4E8"/>
                      </a:solidFill>
                      <a:prstDash val="solid"/>
                      <a:round/>
                      <a:headEnd type="none" w="med" len="med"/>
                      <a:tailEnd type="none" w="med" len="med"/>
                    </a:lnR>
                    <a:lnT w="6350" cap="flat" cmpd="sng" algn="ctr">
                      <a:solidFill>
                        <a:srgbClr val="C8D4E8"/>
                      </a:solidFill>
                      <a:prstDash val="solid"/>
                      <a:round/>
                      <a:headEnd type="none" w="med" len="med"/>
                      <a:tailEnd type="none" w="med" len="med"/>
                    </a:lnT>
                    <a:lnB w="6350" cap="flat" cmpd="sng" algn="ctr">
                      <a:solidFill>
                        <a:srgbClr val="C8D4E8"/>
                      </a:solidFill>
                      <a:prstDash val="solid"/>
                      <a:round/>
                      <a:headEnd type="none" w="med" len="med"/>
                      <a:tailEnd type="none" w="med" len="med"/>
                    </a:lnB>
                    <a:solidFill>
                      <a:srgbClr val="E8EDF5"/>
                    </a:solidFill>
                  </a:tcPr>
                </a:tc>
                <a:tc>
                  <a:txBody>
                    <a:bodyPr/>
                    <a:lstStyle/>
                    <a:p>
                      <a:pPr marL="0" indent="0">
                        <a:buNone/>
                      </a:pPr>
                      <a:r>
                        <a:rPr lang="en-US" sz="1000" dirty="0">
                          <a:solidFill>
                            <a:srgbClr val="6B7A99"/>
                          </a:solidFill>
                        </a:rPr>
                        <a:t>Checkbox compliance culture</a:t>
                      </a:r>
                      <a:endParaRPr lang="en-US" sz="1000" dirty="0"/>
                    </a:p>
                  </a:txBody>
                  <a:tcPr>
                    <a:lnL w="6350" cap="flat" cmpd="sng" algn="ctr">
                      <a:solidFill>
                        <a:srgbClr val="C8D4E8"/>
                      </a:solidFill>
                      <a:prstDash val="solid"/>
                      <a:round/>
                      <a:headEnd type="none" w="med" len="med"/>
                      <a:tailEnd type="none" w="med" len="med"/>
                    </a:lnL>
                    <a:lnR w="6350" cap="flat" cmpd="sng" algn="ctr">
                      <a:solidFill>
                        <a:srgbClr val="C8D4E8"/>
                      </a:solidFill>
                      <a:prstDash val="solid"/>
                      <a:round/>
                      <a:headEnd type="none" w="med" len="med"/>
                      <a:tailEnd type="none" w="med" len="med"/>
                    </a:lnR>
                    <a:lnT w="6350" cap="flat" cmpd="sng" algn="ctr">
                      <a:solidFill>
                        <a:srgbClr val="C8D4E8"/>
                      </a:solidFill>
                      <a:prstDash val="solid"/>
                      <a:round/>
                      <a:headEnd type="none" w="med" len="med"/>
                      <a:tailEnd type="none" w="med" len="med"/>
                    </a:lnT>
                    <a:lnB w="6350" cap="flat" cmpd="sng" algn="ctr">
                      <a:solidFill>
                        <a:srgbClr val="C8D4E8"/>
                      </a:solidFill>
                      <a:prstDash val="solid"/>
                      <a:round/>
                      <a:headEnd type="none" w="med" len="med"/>
                      <a:tailEnd type="none" w="med" len="med"/>
                    </a:lnB>
                    <a:solidFill>
                      <a:srgbClr val="E8EDF5"/>
                    </a:solidFill>
                  </a:tcPr>
                </a:tc>
                <a:extLst>
                  <a:ext uri="{0D108BD9-81ED-4DB2-BD59-A6C34878D82A}">
                    <a16:rowId xmlns:a16="http://schemas.microsoft.com/office/drawing/2014/main" val="10008"/>
                  </a:ext>
                </a:extLst>
              </a:tr>
              <a:tr h="347472">
                <a:tc>
                  <a:txBody>
                    <a:bodyPr/>
                    <a:lstStyle/>
                    <a:p>
                      <a:pPr marL="0" indent="0">
                        <a:buNone/>
                      </a:pPr>
                      <a:r>
                        <a:rPr lang="en-US" sz="1000" dirty="0">
                          <a:solidFill>
                            <a:srgbClr val="374060"/>
                          </a:solidFill>
                        </a:rPr>
                        <a:t>9. No Backups/DR</a:t>
                      </a:r>
                      <a:endParaRPr lang="en-US" sz="1000" dirty="0"/>
                    </a:p>
                  </a:txBody>
                  <a:tcPr>
                    <a:lnL w="6350" cap="flat" cmpd="sng" algn="ctr">
                      <a:solidFill>
                        <a:srgbClr val="C8D4E8"/>
                      </a:solidFill>
                      <a:prstDash val="solid"/>
                      <a:round/>
                      <a:headEnd type="none" w="med" len="med"/>
                      <a:tailEnd type="none" w="med" len="med"/>
                    </a:lnL>
                    <a:lnR w="6350" cap="flat" cmpd="sng" algn="ctr">
                      <a:solidFill>
                        <a:srgbClr val="C8D4E8"/>
                      </a:solidFill>
                      <a:prstDash val="solid"/>
                      <a:round/>
                      <a:headEnd type="none" w="med" len="med"/>
                      <a:tailEnd type="none" w="med" len="med"/>
                    </a:lnR>
                    <a:lnT w="6350" cap="flat" cmpd="sng" algn="ctr">
                      <a:solidFill>
                        <a:srgbClr val="C8D4E8"/>
                      </a:solidFill>
                      <a:prstDash val="solid"/>
                      <a:round/>
                      <a:headEnd type="none" w="med" len="med"/>
                      <a:tailEnd type="none" w="med" len="med"/>
                    </a:lnT>
                    <a:lnB w="6350" cap="flat" cmpd="sng" algn="ctr">
                      <a:solidFill>
                        <a:srgbClr val="C8D4E8"/>
                      </a:solidFill>
                      <a:prstDash val="solid"/>
                      <a:round/>
                      <a:headEnd type="none" w="med" len="med"/>
                      <a:tailEnd type="none" w="med" len="med"/>
                    </a:lnB>
                    <a:solidFill>
                      <a:srgbClr val="E8EDF5"/>
                    </a:solidFill>
                  </a:tcPr>
                </a:tc>
                <a:tc>
                  <a:txBody>
                    <a:bodyPr/>
                    <a:lstStyle/>
                    <a:p>
                      <a:pPr marL="0" indent="0">
                        <a:buNone/>
                      </a:pPr>
                      <a:r>
                        <a:rPr lang="en-US" sz="1000" b="1" dirty="0">
                          <a:solidFill>
                            <a:schemeClr val="accent4">
                              <a:lumMod val="75000"/>
                            </a:schemeClr>
                          </a:solidFill>
                        </a:rPr>
                        <a:t>⚠ Partial — cloud-driven</a:t>
                      </a:r>
                      <a:endParaRPr lang="en-US" sz="1000" dirty="0">
                        <a:solidFill>
                          <a:schemeClr val="accent4">
                            <a:lumMod val="75000"/>
                          </a:schemeClr>
                        </a:solidFill>
                      </a:endParaRPr>
                    </a:p>
                  </a:txBody>
                  <a:tcPr>
                    <a:lnL w="6350" cap="flat" cmpd="sng" algn="ctr">
                      <a:solidFill>
                        <a:srgbClr val="C8D4E8"/>
                      </a:solidFill>
                      <a:prstDash val="solid"/>
                      <a:round/>
                      <a:headEnd type="none" w="med" len="med"/>
                      <a:tailEnd type="none" w="med" len="med"/>
                    </a:lnL>
                    <a:lnR w="6350" cap="flat" cmpd="sng" algn="ctr">
                      <a:solidFill>
                        <a:srgbClr val="C8D4E8"/>
                      </a:solidFill>
                      <a:prstDash val="solid"/>
                      <a:round/>
                      <a:headEnd type="none" w="med" len="med"/>
                      <a:tailEnd type="none" w="med" len="med"/>
                    </a:lnR>
                    <a:lnT w="6350" cap="flat" cmpd="sng" algn="ctr">
                      <a:solidFill>
                        <a:srgbClr val="C8D4E8"/>
                      </a:solidFill>
                      <a:prstDash val="solid"/>
                      <a:round/>
                      <a:headEnd type="none" w="med" len="med"/>
                      <a:tailEnd type="none" w="med" len="med"/>
                    </a:lnT>
                    <a:lnB w="6350" cap="flat" cmpd="sng" algn="ctr">
                      <a:solidFill>
                        <a:srgbClr val="C8D4E8"/>
                      </a:solidFill>
                      <a:prstDash val="solid"/>
                      <a:round/>
                      <a:headEnd type="none" w="med" len="med"/>
                      <a:tailEnd type="none" w="med" len="med"/>
                    </a:lnB>
                    <a:solidFill>
                      <a:srgbClr val="E8EDF5"/>
                    </a:solidFill>
                  </a:tcPr>
                </a:tc>
                <a:tc>
                  <a:txBody>
                    <a:bodyPr/>
                    <a:lstStyle/>
                    <a:p>
                      <a:pPr marL="0" indent="0">
                        <a:buNone/>
                      </a:pPr>
                      <a:r>
                        <a:rPr lang="en-US" sz="1000" dirty="0">
                          <a:solidFill>
                            <a:srgbClr val="6B7A99"/>
                          </a:solidFill>
                        </a:rPr>
                        <a:t>Ransomware now targets backups</a:t>
                      </a:r>
                      <a:endParaRPr lang="en-US" sz="1000" dirty="0"/>
                    </a:p>
                  </a:txBody>
                  <a:tcPr>
                    <a:lnL w="6350" cap="flat" cmpd="sng" algn="ctr">
                      <a:solidFill>
                        <a:srgbClr val="C8D4E8"/>
                      </a:solidFill>
                      <a:prstDash val="solid"/>
                      <a:round/>
                      <a:headEnd type="none" w="med" len="med"/>
                      <a:tailEnd type="none" w="med" len="med"/>
                    </a:lnL>
                    <a:lnR w="6350" cap="flat" cmpd="sng" algn="ctr">
                      <a:solidFill>
                        <a:srgbClr val="C8D4E8"/>
                      </a:solidFill>
                      <a:prstDash val="solid"/>
                      <a:round/>
                      <a:headEnd type="none" w="med" len="med"/>
                      <a:tailEnd type="none" w="med" len="med"/>
                    </a:lnR>
                    <a:lnT w="6350" cap="flat" cmpd="sng" algn="ctr">
                      <a:solidFill>
                        <a:srgbClr val="C8D4E8"/>
                      </a:solidFill>
                      <a:prstDash val="solid"/>
                      <a:round/>
                      <a:headEnd type="none" w="med" len="med"/>
                      <a:tailEnd type="none" w="med" len="med"/>
                    </a:lnT>
                    <a:lnB w="6350" cap="flat" cmpd="sng" algn="ctr">
                      <a:solidFill>
                        <a:srgbClr val="C8D4E8"/>
                      </a:solidFill>
                      <a:prstDash val="solid"/>
                      <a:round/>
                      <a:headEnd type="none" w="med" len="med"/>
                      <a:tailEnd type="none" w="med" len="med"/>
                    </a:lnB>
                    <a:solidFill>
                      <a:srgbClr val="E8EDF5"/>
                    </a:solidFill>
                  </a:tcPr>
                </a:tc>
                <a:extLst>
                  <a:ext uri="{0D108BD9-81ED-4DB2-BD59-A6C34878D82A}">
                    <a16:rowId xmlns:a16="http://schemas.microsoft.com/office/drawing/2014/main" val="10009"/>
                  </a:ext>
                </a:extLst>
              </a:tr>
              <a:tr h="347472">
                <a:tc>
                  <a:txBody>
                    <a:bodyPr/>
                    <a:lstStyle/>
                    <a:p>
                      <a:pPr marL="0" indent="0">
                        <a:buNone/>
                      </a:pPr>
                      <a:r>
                        <a:rPr lang="en-US" sz="1000" dirty="0">
                          <a:solidFill>
                            <a:srgbClr val="374060"/>
                          </a:solidFill>
                        </a:rPr>
                        <a:t>10. Physical Security</a:t>
                      </a:r>
                      <a:endParaRPr lang="en-US" sz="1000" dirty="0"/>
                    </a:p>
                  </a:txBody>
                  <a:tcPr>
                    <a:lnL w="6350" cap="flat" cmpd="sng" algn="ctr">
                      <a:solidFill>
                        <a:srgbClr val="C8D4E8"/>
                      </a:solidFill>
                      <a:prstDash val="solid"/>
                      <a:round/>
                      <a:headEnd type="none" w="med" len="med"/>
                      <a:tailEnd type="none" w="med" len="med"/>
                    </a:lnL>
                    <a:lnR w="6350" cap="flat" cmpd="sng" algn="ctr">
                      <a:solidFill>
                        <a:srgbClr val="C8D4E8"/>
                      </a:solidFill>
                      <a:prstDash val="solid"/>
                      <a:round/>
                      <a:headEnd type="none" w="med" len="med"/>
                      <a:tailEnd type="none" w="med" len="med"/>
                    </a:lnR>
                    <a:lnT w="6350" cap="flat" cmpd="sng" algn="ctr">
                      <a:solidFill>
                        <a:srgbClr val="C8D4E8"/>
                      </a:solidFill>
                      <a:prstDash val="solid"/>
                      <a:round/>
                      <a:headEnd type="none" w="med" len="med"/>
                      <a:tailEnd type="none" w="med" len="med"/>
                    </a:lnT>
                    <a:lnB w="6350" cap="flat" cmpd="sng" algn="ctr">
                      <a:solidFill>
                        <a:srgbClr val="C8D4E8"/>
                      </a:solidFill>
                      <a:prstDash val="solid"/>
                      <a:round/>
                      <a:headEnd type="none" w="med" len="med"/>
                      <a:tailEnd type="none" w="med" len="med"/>
                    </a:lnB>
                    <a:solidFill>
                      <a:srgbClr val="E8EDF5"/>
                    </a:solidFill>
                  </a:tcPr>
                </a:tc>
                <a:tc>
                  <a:txBody>
                    <a:bodyPr/>
                    <a:lstStyle/>
                    <a:p>
                      <a:pPr marL="0" indent="0">
                        <a:buNone/>
                      </a:pPr>
                      <a:r>
                        <a:rPr lang="en-US" sz="1000" b="1" dirty="0">
                          <a:solidFill>
                            <a:srgbClr val="00B0F0"/>
                          </a:solidFill>
                        </a:rPr>
                        <a:t>? Insufficient data</a:t>
                      </a:r>
                      <a:endParaRPr lang="en-US" sz="1000" dirty="0">
                        <a:solidFill>
                          <a:srgbClr val="00B0F0"/>
                        </a:solidFill>
                      </a:endParaRPr>
                    </a:p>
                  </a:txBody>
                  <a:tcPr>
                    <a:lnL w="6350" cap="flat" cmpd="sng" algn="ctr">
                      <a:solidFill>
                        <a:srgbClr val="C8D4E8"/>
                      </a:solidFill>
                      <a:prstDash val="solid"/>
                      <a:round/>
                      <a:headEnd type="none" w="med" len="med"/>
                      <a:tailEnd type="none" w="med" len="med"/>
                    </a:lnL>
                    <a:lnR w="6350" cap="flat" cmpd="sng" algn="ctr">
                      <a:solidFill>
                        <a:srgbClr val="C8D4E8"/>
                      </a:solidFill>
                      <a:prstDash val="solid"/>
                      <a:round/>
                      <a:headEnd type="none" w="med" len="med"/>
                      <a:tailEnd type="none" w="med" len="med"/>
                    </a:lnR>
                    <a:lnT w="6350" cap="flat" cmpd="sng" algn="ctr">
                      <a:solidFill>
                        <a:srgbClr val="C8D4E8"/>
                      </a:solidFill>
                      <a:prstDash val="solid"/>
                      <a:round/>
                      <a:headEnd type="none" w="med" len="med"/>
                      <a:tailEnd type="none" w="med" len="med"/>
                    </a:lnT>
                    <a:lnB w="6350" cap="flat" cmpd="sng" algn="ctr">
                      <a:solidFill>
                        <a:srgbClr val="C8D4E8"/>
                      </a:solidFill>
                      <a:prstDash val="solid"/>
                      <a:round/>
                      <a:headEnd type="none" w="med" len="med"/>
                      <a:tailEnd type="none" w="med" len="med"/>
                    </a:lnB>
                    <a:solidFill>
                      <a:srgbClr val="E8EDF5"/>
                    </a:solidFill>
                  </a:tcPr>
                </a:tc>
                <a:tc>
                  <a:txBody>
                    <a:bodyPr/>
                    <a:lstStyle/>
                    <a:p>
                      <a:pPr marL="0" indent="0">
                        <a:buNone/>
                      </a:pPr>
                      <a:r>
                        <a:rPr lang="en-US" sz="1000" dirty="0">
                          <a:solidFill>
                            <a:srgbClr val="6B7A99"/>
                          </a:solidFill>
                        </a:rPr>
                        <a:t>Data center up / remote work down</a:t>
                      </a:r>
                      <a:endParaRPr lang="en-US" sz="1000" dirty="0"/>
                    </a:p>
                  </a:txBody>
                  <a:tcPr>
                    <a:lnL w="6350" cap="flat" cmpd="sng" algn="ctr">
                      <a:solidFill>
                        <a:srgbClr val="C8D4E8"/>
                      </a:solidFill>
                      <a:prstDash val="solid"/>
                      <a:round/>
                      <a:headEnd type="none" w="med" len="med"/>
                      <a:tailEnd type="none" w="med" len="med"/>
                    </a:lnL>
                    <a:lnR w="6350" cap="flat" cmpd="sng" algn="ctr">
                      <a:solidFill>
                        <a:srgbClr val="C8D4E8"/>
                      </a:solidFill>
                      <a:prstDash val="solid"/>
                      <a:round/>
                      <a:headEnd type="none" w="med" len="med"/>
                      <a:tailEnd type="none" w="med" len="med"/>
                    </a:lnR>
                    <a:lnT w="6350" cap="flat" cmpd="sng" algn="ctr">
                      <a:solidFill>
                        <a:srgbClr val="C8D4E8"/>
                      </a:solidFill>
                      <a:prstDash val="solid"/>
                      <a:round/>
                      <a:headEnd type="none" w="med" len="med"/>
                      <a:tailEnd type="none" w="med" len="med"/>
                    </a:lnT>
                    <a:lnB w="6350" cap="flat" cmpd="sng" algn="ctr">
                      <a:solidFill>
                        <a:srgbClr val="C8D4E8"/>
                      </a:solidFill>
                      <a:prstDash val="solid"/>
                      <a:round/>
                      <a:headEnd type="none" w="med" len="med"/>
                      <a:tailEnd type="none" w="med" len="med"/>
                    </a:lnB>
                    <a:solidFill>
                      <a:srgbClr val="E8EDF5"/>
                    </a:solidFill>
                  </a:tcPr>
                </a:tc>
                <a:extLst>
                  <a:ext uri="{0D108BD9-81ED-4DB2-BD59-A6C34878D82A}">
                    <a16:rowId xmlns:a16="http://schemas.microsoft.com/office/drawing/2014/main" val="10010"/>
                  </a:ext>
                </a:extLst>
              </a:tr>
            </a:tbl>
          </a:graphicData>
        </a:graphic>
      </p:graphicFrame>
      <p:sp>
        <p:nvSpPr>
          <p:cNvPr id="4" name="Text 1"/>
          <p:cNvSpPr/>
          <p:nvPr/>
        </p:nvSpPr>
        <p:spPr>
          <a:xfrm>
            <a:off x="365760" y="4754880"/>
            <a:ext cx="8412480" cy="274320"/>
          </a:xfrm>
          <a:prstGeom prst="rect">
            <a:avLst/>
          </a:prstGeom>
          <a:noFill/>
          <a:ln/>
        </p:spPr>
        <p:txBody>
          <a:bodyPr wrap="square" lIns="0" tIns="0" rIns="0" bIns="0" rtlCol="0" anchor="ctr"/>
          <a:lstStyle/>
          <a:p>
            <a:pPr marL="0" indent="0" algn="ctr">
              <a:buNone/>
            </a:pPr>
            <a:r>
              <a:rPr lang="en-US" sz="1000" i="1" dirty="0">
                <a:solidFill>
                  <a:srgbClr val="C4590A"/>
                </a:solidFill>
                <a:latin typeface="Calibri" pitchFamily="34" charset="0"/>
                <a:ea typeface="Calibri" pitchFamily="34" charset="-122"/>
                <a:cs typeface="Calibri" pitchFamily="34" charset="-120"/>
              </a:rPr>
              <a:t>7 of 10 failure classes show negligible improvement in exploitation rate — despite massive defensive investment.</a:t>
            </a:r>
            <a:endParaRPr lang="en-US" sz="10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457200" y="256032"/>
            <a:ext cx="8229600" cy="502920"/>
          </a:xfrm>
          <a:prstGeom prst="rect">
            <a:avLst/>
          </a:prstGeom>
          <a:noFill/>
          <a:ln/>
        </p:spPr>
        <p:txBody>
          <a:bodyPr wrap="square" lIns="0" tIns="0" rIns="0" bIns="0" rtlCol="0" anchor="ctr"/>
          <a:lstStyle/>
          <a:p>
            <a:pPr marL="0" indent="0" algn="l">
              <a:buNone/>
            </a:pPr>
            <a:r>
              <a:rPr lang="en-US" sz="2800" b="1" dirty="0">
                <a:solidFill>
                  <a:srgbClr val="1A1A2E"/>
                </a:solidFill>
                <a:latin typeface="Cambria" pitchFamily="34" charset="0"/>
                <a:ea typeface="Cambria" pitchFamily="34" charset="-122"/>
                <a:cs typeface="Cambria" pitchFamily="34" charset="-120"/>
              </a:rPr>
              <a:t>Two Interlocking Failures </a:t>
            </a:r>
            <a:endParaRPr lang="en-US" sz="2800" dirty="0"/>
          </a:p>
        </p:txBody>
      </p:sp>
      <p:sp>
        <p:nvSpPr>
          <p:cNvPr id="3" name="Shape 1"/>
          <p:cNvSpPr/>
          <p:nvPr/>
        </p:nvSpPr>
        <p:spPr>
          <a:xfrm>
            <a:off x="365760" y="868680"/>
            <a:ext cx="8412480" cy="1289304"/>
          </a:xfrm>
          <a:prstGeom prst="roundRect">
            <a:avLst>
              <a:gd name="adj" fmla="val 6957"/>
            </a:avLst>
          </a:prstGeom>
          <a:solidFill>
            <a:srgbClr val="E8EDF5"/>
          </a:solidFill>
          <a:ln w="12700">
            <a:solidFill>
              <a:srgbClr val="861F41"/>
            </a:solidFill>
            <a:prstDash val="solid"/>
          </a:ln>
          <a:effectLst>
            <a:outerShdw blurRad="76200" dist="25400" dir="2700000" algn="bl" rotWithShape="0">
              <a:srgbClr val="000000">
                <a:alpha val="20000"/>
              </a:srgbClr>
            </a:outerShdw>
          </a:effectLst>
        </p:spPr>
      </p:sp>
      <p:sp>
        <p:nvSpPr>
          <p:cNvPr id="4" name="Text 2"/>
          <p:cNvSpPr/>
          <p:nvPr/>
        </p:nvSpPr>
        <p:spPr>
          <a:xfrm>
            <a:off x="548640" y="859748"/>
            <a:ext cx="8046720" cy="320040"/>
          </a:xfrm>
          <a:prstGeom prst="rect">
            <a:avLst/>
          </a:prstGeom>
          <a:noFill/>
          <a:ln/>
        </p:spPr>
        <p:txBody>
          <a:bodyPr wrap="square" lIns="0" tIns="0" rIns="0" bIns="0" rtlCol="0" anchor="ctr"/>
          <a:lstStyle/>
          <a:p>
            <a:pPr marL="0" indent="0" algn="l">
              <a:buNone/>
            </a:pPr>
            <a:endParaRPr lang="en-US" sz="1300" dirty="0"/>
          </a:p>
        </p:txBody>
      </p:sp>
      <p:sp>
        <p:nvSpPr>
          <p:cNvPr id="5" name="Text 3"/>
          <p:cNvSpPr/>
          <p:nvPr/>
        </p:nvSpPr>
        <p:spPr>
          <a:xfrm>
            <a:off x="594360" y="1261872"/>
            <a:ext cx="8046720" cy="594360"/>
          </a:xfrm>
          <a:prstGeom prst="rect">
            <a:avLst/>
          </a:prstGeom>
          <a:noFill/>
          <a:ln/>
        </p:spPr>
        <p:txBody>
          <a:bodyPr wrap="square" lIns="0" tIns="0" rIns="0" bIns="0" rtlCol="0" anchor="ctr"/>
          <a:lstStyle/>
          <a:p>
            <a:r>
              <a:rPr lang="en-US" b="1" dirty="0">
                <a:latin typeface="Arial" panose="020B0604020202020204" pitchFamily="34" charset="0"/>
                <a:ea typeface="Times New Roman" panose="02020603050405020304" pitchFamily="18" charset="0"/>
              </a:rPr>
              <a:t>As software became critical infrastructure, the industry faced a choice: Accept infrastructure-grade liability ala aircraft, pharma, auto industries OR build a legal argument for categorical exemption. They chose the latter. </a:t>
            </a:r>
            <a:endParaRPr lang="en-US" sz="1800" dirty="0">
              <a:effectLst/>
              <a:latin typeface="Times New Roman" panose="02020603050405020304" pitchFamily="18" charset="0"/>
              <a:ea typeface="Times New Roman" panose="02020603050405020304" pitchFamily="18" charset="0"/>
            </a:endParaRPr>
          </a:p>
          <a:p>
            <a:pPr marL="0" indent="0" algn="l">
              <a:buNone/>
            </a:pPr>
            <a:endParaRPr lang="en-US" sz="1150" dirty="0"/>
          </a:p>
        </p:txBody>
      </p:sp>
      <p:sp>
        <p:nvSpPr>
          <p:cNvPr id="6" name="Shape 4"/>
          <p:cNvSpPr/>
          <p:nvPr/>
        </p:nvSpPr>
        <p:spPr>
          <a:xfrm>
            <a:off x="320040" y="2542032"/>
            <a:ext cx="4069080" cy="2139696"/>
          </a:xfrm>
          <a:prstGeom prst="roundRect">
            <a:avLst>
              <a:gd name="adj" fmla="val 2581"/>
            </a:avLst>
          </a:prstGeom>
          <a:solidFill>
            <a:srgbClr val="E8EDF5"/>
          </a:solidFill>
          <a:ln w="12700">
            <a:solidFill>
              <a:srgbClr val="C8D4E8"/>
            </a:solidFill>
            <a:prstDash val="solid"/>
          </a:ln>
          <a:effectLst>
            <a:outerShdw blurRad="76200" dist="25400" dir="2700000" algn="bl" rotWithShape="0">
              <a:srgbClr val="000000">
                <a:alpha val="20000"/>
              </a:srgbClr>
            </a:outerShdw>
          </a:effectLst>
        </p:spPr>
        <p:txBody>
          <a:bodyPr/>
          <a:lstStyle/>
          <a:p>
            <a:endParaRPr lang="en-US" dirty="0"/>
          </a:p>
        </p:txBody>
      </p:sp>
      <p:sp>
        <p:nvSpPr>
          <p:cNvPr id="7" name="Text 5"/>
          <p:cNvSpPr/>
          <p:nvPr/>
        </p:nvSpPr>
        <p:spPr>
          <a:xfrm>
            <a:off x="487569" y="3734792"/>
            <a:ext cx="3794760" cy="365760"/>
          </a:xfrm>
          <a:prstGeom prst="rect">
            <a:avLst/>
          </a:prstGeom>
          <a:noFill/>
          <a:ln/>
        </p:spPr>
        <p:txBody>
          <a:bodyPr wrap="square" lIns="0" tIns="0" rIns="0" bIns="0" rtlCol="0" anchor="ctr"/>
          <a:lstStyle/>
          <a:p>
            <a:pPr marL="0" indent="0" algn="l">
              <a:buNone/>
            </a:pPr>
            <a:r>
              <a:rPr lang="en-US" sz="1400" b="1" dirty="0">
                <a:solidFill>
                  <a:srgbClr val="FF0000"/>
                </a:solidFill>
                <a:latin typeface="Calibri" pitchFamily="34" charset="0"/>
                <a:ea typeface="Calibri" pitchFamily="34" charset="-122"/>
                <a:cs typeface="Calibri" pitchFamily="34" charset="-120"/>
              </a:rPr>
              <a:t>A broken economic incentive structure that shifts the cost of insecurity onto victims rather than the vendor who’s best positioned to fix the problem</a:t>
            </a:r>
          </a:p>
          <a:p>
            <a:pPr marL="0" indent="0" algn="l">
              <a:buNone/>
            </a:pPr>
            <a:endParaRPr lang="en-US" sz="1300" b="1" dirty="0">
              <a:solidFill>
                <a:srgbClr val="FF0000"/>
              </a:solidFill>
              <a:latin typeface="Calibri" pitchFamily="34" charset="0"/>
              <a:ea typeface="Calibri" pitchFamily="34" charset="-122"/>
              <a:cs typeface="Calibri" pitchFamily="34" charset="-120"/>
            </a:endParaRPr>
          </a:p>
          <a:p>
            <a:r>
              <a:rPr lang="en-US" sz="1400" b="1" dirty="0">
                <a:solidFill>
                  <a:srgbClr val="FF0000"/>
                </a:solidFill>
              </a:rPr>
              <a:t>Once those costs are transferred, security becomes a business/economic decision rather than a technical necessity.</a:t>
            </a:r>
          </a:p>
          <a:p>
            <a:pPr marL="0" indent="0" algn="l">
              <a:buNone/>
            </a:pPr>
            <a:endParaRPr lang="en-US" sz="1300" b="1" dirty="0">
              <a:solidFill>
                <a:srgbClr val="FF0000"/>
              </a:solidFill>
              <a:latin typeface="Calibri" pitchFamily="34" charset="0"/>
              <a:ea typeface="Calibri" pitchFamily="34" charset="-122"/>
              <a:cs typeface="Calibri" pitchFamily="34" charset="-120"/>
            </a:endParaRPr>
          </a:p>
          <a:p>
            <a:pPr marL="0" indent="0" algn="l">
              <a:buNone/>
            </a:pPr>
            <a:endParaRPr lang="en-US" sz="1300" b="1" dirty="0">
              <a:solidFill>
                <a:srgbClr val="FF0000"/>
              </a:solidFill>
              <a:latin typeface="Calibri" pitchFamily="34" charset="0"/>
              <a:ea typeface="Calibri" pitchFamily="34" charset="-122"/>
              <a:cs typeface="Calibri" pitchFamily="34" charset="-120"/>
            </a:endParaRPr>
          </a:p>
          <a:p>
            <a:pPr marL="0" indent="0" algn="l">
              <a:buNone/>
            </a:pPr>
            <a:r>
              <a:rPr lang="en-US" sz="1300" b="1" dirty="0">
                <a:solidFill>
                  <a:srgbClr val="FF0000"/>
                </a:solidFill>
                <a:latin typeface="Calibri" pitchFamily="34" charset="0"/>
                <a:ea typeface="Calibri" pitchFamily="34" charset="-122"/>
                <a:cs typeface="Calibri" pitchFamily="34" charset="-120"/>
              </a:rPr>
              <a:t> </a:t>
            </a:r>
            <a:endParaRPr lang="en-US" sz="1300" dirty="0">
              <a:solidFill>
                <a:srgbClr val="FF0000"/>
              </a:solidFill>
            </a:endParaRPr>
          </a:p>
        </p:txBody>
      </p:sp>
      <p:sp>
        <p:nvSpPr>
          <p:cNvPr id="8" name="Text 6"/>
          <p:cNvSpPr/>
          <p:nvPr/>
        </p:nvSpPr>
        <p:spPr>
          <a:xfrm>
            <a:off x="502920" y="2948408"/>
            <a:ext cx="3794760" cy="384048"/>
          </a:xfrm>
          <a:prstGeom prst="rect">
            <a:avLst/>
          </a:prstGeom>
          <a:noFill/>
          <a:ln/>
        </p:spPr>
        <p:txBody>
          <a:bodyPr wrap="square" lIns="0" tIns="0" rIns="0" bIns="0" rtlCol="0" anchor="ctr"/>
          <a:lstStyle/>
          <a:p>
            <a:pPr marL="342900" indent="-342900" algn="l">
              <a:buSzPct val="100000"/>
              <a:buChar char="•"/>
            </a:pPr>
            <a:endParaRPr lang="en-US" sz="1100" dirty="0"/>
          </a:p>
        </p:txBody>
      </p:sp>
      <p:sp>
        <p:nvSpPr>
          <p:cNvPr id="9" name="Text 7"/>
          <p:cNvSpPr/>
          <p:nvPr/>
        </p:nvSpPr>
        <p:spPr>
          <a:xfrm>
            <a:off x="502920" y="3332456"/>
            <a:ext cx="3794760" cy="384048"/>
          </a:xfrm>
          <a:prstGeom prst="rect">
            <a:avLst/>
          </a:prstGeom>
          <a:noFill/>
          <a:ln/>
        </p:spPr>
        <p:txBody>
          <a:bodyPr wrap="square" lIns="0" tIns="0" rIns="0" bIns="0" rtlCol="0" anchor="ctr"/>
          <a:lstStyle/>
          <a:p>
            <a:pPr marL="342900" indent="-342900" algn="l">
              <a:buSzPct val="100000"/>
              <a:buChar char="•"/>
            </a:pPr>
            <a:endParaRPr lang="en-US" sz="1100" dirty="0"/>
          </a:p>
        </p:txBody>
      </p:sp>
      <p:sp>
        <p:nvSpPr>
          <p:cNvPr id="10" name="Text 8"/>
          <p:cNvSpPr/>
          <p:nvPr/>
        </p:nvSpPr>
        <p:spPr>
          <a:xfrm>
            <a:off x="502920" y="3716504"/>
            <a:ext cx="3794760" cy="384048"/>
          </a:xfrm>
          <a:prstGeom prst="rect">
            <a:avLst/>
          </a:prstGeom>
          <a:noFill/>
          <a:ln/>
        </p:spPr>
        <p:txBody>
          <a:bodyPr wrap="square" lIns="0" tIns="0" rIns="0" bIns="0" rtlCol="0" anchor="ctr"/>
          <a:lstStyle/>
          <a:p>
            <a:pPr marL="342900" indent="-342900" algn="l">
              <a:buSzPct val="100000"/>
              <a:buChar char="•"/>
            </a:pPr>
            <a:endParaRPr lang="en-US" sz="1100" dirty="0"/>
          </a:p>
        </p:txBody>
      </p:sp>
      <p:sp>
        <p:nvSpPr>
          <p:cNvPr id="11" name="Text 9"/>
          <p:cNvSpPr/>
          <p:nvPr/>
        </p:nvSpPr>
        <p:spPr>
          <a:xfrm>
            <a:off x="457200" y="4130536"/>
            <a:ext cx="3794760" cy="384048"/>
          </a:xfrm>
          <a:prstGeom prst="rect">
            <a:avLst/>
          </a:prstGeom>
          <a:noFill/>
          <a:ln/>
        </p:spPr>
        <p:txBody>
          <a:bodyPr wrap="square" lIns="0" tIns="0" rIns="0" bIns="0" rtlCol="0" anchor="ctr"/>
          <a:lstStyle/>
          <a:p>
            <a:pPr marL="342900" indent="-342900" algn="l">
              <a:buSzPct val="100000"/>
              <a:buChar char="•"/>
            </a:pPr>
            <a:endParaRPr lang="en-US" sz="1100" dirty="0"/>
          </a:p>
        </p:txBody>
      </p:sp>
      <p:sp>
        <p:nvSpPr>
          <p:cNvPr id="12" name="Text 10"/>
          <p:cNvSpPr/>
          <p:nvPr/>
        </p:nvSpPr>
        <p:spPr>
          <a:xfrm>
            <a:off x="502920" y="4542016"/>
            <a:ext cx="3794760" cy="384048"/>
          </a:xfrm>
          <a:prstGeom prst="rect">
            <a:avLst/>
          </a:prstGeom>
          <a:noFill/>
          <a:ln/>
        </p:spPr>
        <p:txBody>
          <a:bodyPr wrap="square" lIns="0" tIns="0" rIns="0" bIns="0" rtlCol="0" anchor="ctr"/>
          <a:lstStyle/>
          <a:p>
            <a:pPr marL="342900" indent="-342900" algn="l">
              <a:buSzPct val="100000"/>
              <a:buChar char="•"/>
            </a:pPr>
            <a:endParaRPr lang="en-US" sz="1100" dirty="0"/>
          </a:p>
        </p:txBody>
      </p:sp>
      <p:sp>
        <p:nvSpPr>
          <p:cNvPr id="13" name="Shape 11"/>
          <p:cNvSpPr/>
          <p:nvPr/>
        </p:nvSpPr>
        <p:spPr>
          <a:xfrm>
            <a:off x="4709160" y="2566596"/>
            <a:ext cx="4069080" cy="2115132"/>
          </a:xfrm>
          <a:prstGeom prst="roundRect">
            <a:avLst>
              <a:gd name="adj" fmla="val 2581"/>
            </a:avLst>
          </a:prstGeom>
          <a:solidFill>
            <a:srgbClr val="E8EDF5"/>
          </a:solidFill>
          <a:ln w="12700">
            <a:solidFill>
              <a:srgbClr val="C8D4E8"/>
            </a:solidFill>
            <a:prstDash val="solid"/>
          </a:ln>
          <a:effectLst>
            <a:outerShdw blurRad="76200" dist="25400" dir="2700000" algn="bl" rotWithShape="0">
              <a:srgbClr val="000000">
                <a:alpha val="20000"/>
              </a:srgbClr>
            </a:outerShdw>
          </a:effectLst>
        </p:spPr>
      </p:sp>
      <p:sp>
        <p:nvSpPr>
          <p:cNvPr id="14" name="Text 12"/>
          <p:cNvSpPr/>
          <p:nvPr/>
        </p:nvSpPr>
        <p:spPr>
          <a:xfrm>
            <a:off x="4865676" y="3510823"/>
            <a:ext cx="3775404" cy="393731"/>
          </a:xfrm>
          <a:prstGeom prst="rect">
            <a:avLst/>
          </a:prstGeom>
          <a:noFill/>
          <a:ln/>
        </p:spPr>
        <p:txBody>
          <a:bodyPr wrap="square" lIns="0" tIns="0" rIns="0" bIns="0" rtlCol="0" anchor="ctr"/>
          <a:lstStyle/>
          <a:p>
            <a:pPr marL="0" indent="0" algn="l">
              <a:buNone/>
            </a:pPr>
            <a:r>
              <a:rPr lang="en-US" sz="1400" b="1" dirty="0">
                <a:solidFill>
                  <a:schemeClr val="accent1"/>
                </a:solidFill>
                <a:latin typeface="Calibri" pitchFamily="34" charset="0"/>
                <a:ea typeface="Calibri" pitchFamily="34" charset="-122"/>
                <a:cs typeface="Calibri" pitchFamily="34" charset="-120"/>
              </a:rPr>
              <a:t>A legal framework built around End User License Agreements (EULAs) that systematically shields software vendors from liability for insecure products.</a:t>
            </a:r>
          </a:p>
          <a:p>
            <a:pPr marL="0" indent="0" algn="l">
              <a:buNone/>
            </a:pPr>
            <a:endParaRPr lang="en-US" sz="1300" b="1" dirty="0">
              <a:solidFill>
                <a:schemeClr val="accent1"/>
              </a:solidFill>
              <a:latin typeface="Calibri" pitchFamily="34" charset="0"/>
              <a:ea typeface="Calibri" pitchFamily="34" charset="-122"/>
              <a:cs typeface="Calibri" pitchFamily="34" charset="-120"/>
            </a:endParaRPr>
          </a:p>
          <a:p>
            <a:pPr marL="0" indent="0" algn="l">
              <a:buNone/>
            </a:pPr>
            <a:r>
              <a:rPr lang="en-US" sz="1400" b="1" dirty="0">
                <a:solidFill>
                  <a:srgbClr val="0070C0"/>
                </a:solidFill>
              </a:rPr>
              <a:t>The EULA is therefore not merely a legal document. It is an economic instrument.</a:t>
            </a:r>
          </a:p>
          <a:p>
            <a:pPr marL="0" indent="0" algn="l">
              <a:buNone/>
            </a:pPr>
            <a:endParaRPr lang="en-US" sz="1200" b="1" dirty="0">
              <a:solidFill>
                <a:srgbClr val="0070C0"/>
              </a:solidFill>
            </a:endParaRPr>
          </a:p>
        </p:txBody>
      </p:sp>
      <p:sp>
        <p:nvSpPr>
          <p:cNvPr id="15" name="Text 13"/>
          <p:cNvSpPr/>
          <p:nvPr/>
        </p:nvSpPr>
        <p:spPr>
          <a:xfrm>
            <a:off x="4892040" y="2542032"/>
            <a:ext cx="3794760" cy="384048"/>
          </a:xfrm>
          <a:prstGeom prst="rect">
            <a:avLst/>
          </a:prstGeom>
          <a:noFill/>
          <a:ln/>
        </p:spPr>
        <p:txBody>
          <a:bodyPr wrap="square" lIns="0" tIns="0" rIns="0" bIns="0" rtlCol="0" anchor="ctr"/>
          <a:lstStyle/>
          <a:p>
            <a:pPr marL="342900" indent="-342900" algn="l">
              <a:buSzPct val="100000"/>
              <a:buChar char="•"/>
            </a:pPr>
            <a:endParaRPr lang="en-US" sz="1100" dirty="0"/>
          </a:p>
        </p:txBody>
      </p:sp>
      <p:sp>
        <p:nvSpPr>
          <p:cNvPr id="16" name="Text 14"/>
          <p:cNvSpPr/>
          <p:nvPr/>
        </p:nvSpPr>
        <p:spPr>
          <a:xfrm>
            <a:off x="4846320" y="2980944"/>
            <a:ext cx="3794760" cy="384048"/>
          </a:xfrm>
          <a:prstGeom prst="rect">
            <a:avLst/>
          </a:prstGeom>
          <a:noFill/>
          <a:ln/>
        </p:spPr>
        <p:txBody>
          <a:bodyPr wrap="square" lIns="0" tIns="0" rIns="0" bIns="0" rtlCol="0" anchor="ctr"/>
          <a:lstStyle/>
          <a:p>
            <a:pPr marL="342900" indent="-342900" algn="l">
              <a:buSzPct val="100000"/>
              <a:buChar char="•"/>
            </a:pPr>
            <a:endParaRPr lang="en-US" sz="1100" dirty="0"/>
          </a:p>
        </p:txBody>
      </p:sp>
      <p:sp>
        <p:nvSpPr>
          <p:cNvPr id="17" name="Text 15"/>
          <p:cNvSpPr/>
          <p:nvPr/>
        </p:nvSpPr>
        <p:spPr>
          <a:xfrm>
            <a:off x="4846320" y="3419856"/>
            <a:ext cx="3794760" cy="384048"/>
          </a:xfrm>
          <a:prstGeom prst="rect">
            <a:avLst/>
          </a:prstGeom>
          <a:noFill/>
          <a:ln/>
        </p:spPr>
        <p:txBody>
          <a:bodyPr wrap="square" lIns="0" tIns="0" rIns="0" bIns="0" rtlCol="0" anchor="ctr"/>
          <a:lstStyle/>
          <a:p>
            <a:pPr marL="342900" indent="-342900" algn="l">
              <a:buSzPct val="100000"/>
              <a:buChar char="•"/>
            </a:pPr>
            <a:endParaRPr lang="en-US" sz="1100" dirty="0"/>
          </a:p>
        </p:txBody>
      </p:sp>
      <p:sp>
        <p:nvSpPr>
          <p:cNvPr id="18" name="Text 16"/>
          <p:cNvSpPr/>
          <p:nvPr/>
        </p:nvSpPr>
        <p:spPr>
          <a:xfrm>
            <a:off x="4846320" y="3858768"/>
            <a:ext cx="3794760" cy="384048"/>
          </a:xfrm>
          <a:prstGeom prst="rect">
            <a:avLst/>
          </a:prstGeom>
          <a:noFill/>
          <a:ln/>
        </p:spPr>
        <p:txBody>
          <a:bodyPr wrap="square" lIns="0" tIns="0" rIns="0" bIns="0" rtlCol="0" anchor="ctr"/>
          <a:lstStyle/>
          <a:p>
            <a:pPr marL="342900" indent="-342900" algn="l">
              <a:buSzPct val="100000"/>
              <a:buChar char="•"/>
            </a:pPr>
            <a:endParaRPr lang="en-US" sz="1100" dirty="0"/>
          </a:p>
        </p:txBody>
      </p:sp>
      <p:sp>
        <p:nvSpPr>
          <p:cNvPr id="19" name="Text 17"/>
          <p:cNvSpPr/>
          <p:nvPr/>
        </p:nvSpPr>
        <p:spPr>
          <a:xfrm>
            <a:off x="4846320" y="4297680"/>
            <a:ext cx="3794760" cy="384048"/>
          </a:xfrm>
          <a:prstGeom prst="rect">
            <a:avLst/>
          </a:prstGeom>
          <a:noFill/>
          <a:ln/>
        </p:spPr>
        <p:txBody>
          <a:bodyPr wrap="square" lIns="0" tIns="0" rIns="0" bIns="0" rtlCol="0" anchor="ctr"/>
          <a:lstStyle/>
          <a:p>
            <a:pPr marL="342900" indent="-342900" algn="l">
              <a:buSzPct val="100000"/>
              <a:buChar char="•"/>
            </a:pPr>
            <a:endParaRPr lang="en-US" sz="1100" dirty="0"/>
          </a:p>
        </p:txBody>
      </p:sp>
    </p:spTree>
    <p:extLst>
      <p:ext uri="{BB962C8B-B14F-4D97-AF65-F5344CB8AC3E}">
        <p14:creationId xmlns:p14="http://schemas.microsoft.com/office/powerpoint/2010/main" val="33932156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5">
    <p:bg>
      <p:bgPr>
        <a:solidFill>
          <a:srgbClr val="F4F6FA"/>
        </a:solidFill>
        <a:effectLst/>
      </p:bgPr>
    </p:bg>
    <p:spTree>
      <p:nvGrpSpPr>
        <p:cNvPr id="1" name=""/>
        <p:cNvGrpSpPr/>
        <p:nvPr/>
      </p:nvGrpSpPr>
      <p:grpSpPr>
        <a:xfrm>
          <a:off x="0" y="0"/>
          <a:ext cx="0" cy="0"/>
          <a:chOff x="0" y="0"/>
          <a:chExt cx="0" cy="0"/>
        </a:xfrm>
      </p:grpSpPr>
      <p:sp>
        <p:nvSpPr>
          <p:cNvPr id="2" name="Text 0"/>
          <p:cNvSpPr/>
          <p:nvPr/>
        </p:nvSpPr>
        <p:spPr>
          <a:xfrm>
            <a:off x="457200" y="274320"/>
            <a:ext cx="8229600" cy="502920"/>
          </a:xfrm>
          <a:prstGeom prst="rect">
            <a:avLst/>
          </a:prstGeom>
          <a:noFill/>
          <a:ln/>
        </p:spPr>
        <p:txBody>
          <a:bodyPr wrap="square" lIns="0" tIns="0" rIns="0" bIns="0" rtlCol="0" anchor="ctr"/>
          <a:lstStyle/>
          <a:p>
            <a:pPr marL="0" indent="0" algn="l">
              <a:buNone/>
            </a:pPr>
            <a:r>
              <a:rPr lang="en-US" sz="2800" b="1" dirty="0">
                <a:solidFill>
                  <a:srgbClr val="1A1A2E"/>
                </a:solidFill>
                <a:latin typeface="Cambria" pitchFamily="34" charset="0"/>
                <a:ea typeface="Cambria" pitchFamily="34" charset="-122"/>
                <a:cs typeface="Cambria" pitchFamily="34" charset="-120"/>
              </a:rPr>
              <a:t>Two Duty Chains — Not One</a:t>
            </a:r>
            <a:endParaRPr lang="en-US" sz="2800" dirty="0"/>
          </a:p>
        </p:txBody>
      </p:sp>
      <p:sp>
        <p:nvSpPr>
          <p:cNvPr id="3" name="Text 1"/>
          <p:cNvSpPr/>
          <p:nvPr/>
        </p:nvSpPr>
        <p:spPr>
          <a:xfrm>
            <a:off x="457200" y="841248"/>
            <a:ext cx="8229600" cy="411480"/>
          </a:xfrm>
          <a:prstGeom prst="rect">
            <a:avLst/>
          </a:prstGeom>
          <a:noFill/>
          <a:ln/>
        </p:spPr>
        <p:txBody>
          <a:bodyPr wrap="square" lIns="0" tIns="0" rIns="0" bIns="0" rtlCol="0" anchor="ctr"/>
          <a:lstStyle/>
          <a:p>
            <a:pPr marL="0" indent="0" algn="l">
              <a:buNone/>
            </a:pPr>
            <a:r>
              <a:rPr lang="en-US" sz="1300" dirty="0">
                <a:solidFill>
                  <a:srgbClr val="374060"/>
                </a:solidFill>
                <a:latin typeface="Calibri" pitchFamily="34" charset="0"/>
                <a:ea typeface="Calibri" pitchFamily="34" charset="-122"/>
                <a:cs typeface="Calibri" pitchFamily="34" charset="-120"/>
              </a:rPr>
              <a:t>Vendor design failures and operator negligence are separate chains. Conflating them lets vendors point at operators — obscuring who is responsible for what.</a:t>
            </a:r>
            <a:endParaRPr lang="en-US" sz="1300" dirty="0"/>
          </a:p>
        </p:txBody>
      </p:sp>
      <p:sp>
        <p:nvSpPr>
          <p:cNvPr id="4" name="Shape 2"/>
          <p:cNvSpPr/>
          <p:nvPr/>
        </p:nvSpPr>
        <p:spPr>
          <a:xfrm>
            <a:off x="274320" y="1417320"/>
            <a:ext cx="4023360" cy="1600200"/>
          </a:xfrm>
          <a:prstGeom prst="roundRect">
            <a:avLst>
              <a:gd name="adj" fmla="val 4571"/>
            </a:avLst>
          </a:prstGeom>
          <a:solidFill>
            <a:srgbClr val="E8EDF5"/>
          </a:solidFill>
          <a:ln w="12700">
            <a:solidFill>
              <a:srgbClr val="C8D4E8"/>
            </a:solidFill>
            <a:prstDash val="solid"/>
          </a:ln>
          <a:effectLst>
            <a:outerShdw blurRad="76200" dist="25400" dir="2700000" algn="bl" rotWithShape="0">
              <a:srgbClr val="000000">
                <a:alpha val="20000"/>
              </a:srgbClr>
            </a:outerShdw>
          </a:effectLst>
        </p:spPr>
      </p:sp>
      <p:sp>
        <p:nvSpPr>
          <p:cNvPr id="5" name="Shape 3"/>
          <p:cNvSpPr/>
          <p:nvPr/>
        </p:nvSpPr>
        <p:spPr>
          <a:xfrm>
            <a:off x="384048" y="1527048"/>
            <a:ext cx="347472" cy="347472"/>
          </a:xfrm>
          <a:prstGeom prst="roundRect">
            <a:avLst>
              <a:gd name="adj" fmla="val 13158"/>
            </a:avLst>
          </a:prstGeom>
          <a:solidFill>
            <a:srgbClr val="861F41"/>
          </a:solidFill>
          <a:ln w="12700">
            <a:solidFill>
              <a:srgbClr val="861F41"/>
            </a:solidFill>
            <a:prstDash val="solid"/>
          </a:ln>
        </p:spPr>
      </p:sp>
      <p:sp>
        <p:nvSpPr>
          <p:cNvPr id="6" name="Text 4"/>
          <p:cNvSpPr/>
          <p:nvPr/>
        </p:nvSpPr>
        <p:spPr>
          <a:xfrm>
            <a:off x="384048" y="1536192"/>
            <a:ext cx="347472" cy="320040"/>
          </a:xfrm>
          <a:prstGeom prst="rect">
            <a:avLst/>
          </a:prstGeom>
          <a:noFill/>
          <a:ln/>
        </p:spPr>
        <p:txBody>
          <a:bodyPr wrap="square" lIns="0" tIns="0" rIns="0" bIns="0" rtlCol="0" anchor="ctr"/>
          <a:lstStyle/>
          <a:p>
            <a:pPr marL="0" indent="0" algn="ctr">
              <a:buNone/>
            </a:pPr>
            <a:r>
              <a:rPr lang="en-US" sz="1400" b="1" dirty="0">
                <a:solidFill>
                  <a:srgbClr val="FFFFFF"/>
                </a:solidFill>
                <a:latin typeface="Cambria" pitchFamily="34" charset="0"/>
                <a:ea typeface="Cambria" pitchFamily="34" charset="-122"/>
                <a:cs typeface="Cambria" pitchFamily="34" charset="-120"/>
              </a:rPr>
              <a:t>A</a:t>
            </a:r>
            <a:endParaRPr lang="en-US" sz="1400" dirty="0"/>
          </a:p>
        </p:txBody>
      </p:sp>
      <p:sp>
        <p:nvSpPr>
          <p:cNvPr id="7" name="Text 5"/>
          <p:cNvSpPr/>
          <p:nvPr/>
        </p:nvSpPr>
        <p:spPr>
          <a:xfrm>
            <a:off x="822960" y="1527048"/>
            <a:ext cx="3337560" cy="347472"/>
          </a:xfrm>
          <a:prstGeom prst="rect">
            <a:avLst/>
          </a:prstGeom>
          <a:noFill/>
          <a:ln/>
        </p:spPr>
        <p:txBody>
          <a:bodyPr wrap="square" lIns="0" tIns="0" rIns="0" bIns="0" rtlCol="0" anchor="ctr"/>
          <a:lstStyle/>
          <a:p>
            <a:pPr marL="0" indent="0" algn="l">
              <a:buNone/>
            </a:pPr>
            <a:r>
              <a:rPr lang="en-US" sz="1300" b="1" dirty="0">
                <a:solidFill>
                  <a:srgbClr val="C4590A"/>
                </a:solidFill>
                <a:latin typeface="Calibri" pitchFamily="34" charset="0"/>
                <a:ea typeface="Calibri" pitchFamily="34" charset="-122"/>
                <a:cs typeface="Calibri" pitchFamily="34" charset="-120"/>
              </a:rPr>
              <a:t>Exploit Causation</a:t>
            </a:r>
            <a:endParaRPr lang="en-US" sz="1300" dirty="0"/>
          </a:p>
        </p:txBody>
      </p:sp>
      <p:sp>
        <p:nvSpPr>
          <p:cNvPr id="8" name="Text 6"/>
          <p:cNvSpPr/>
          <p:nvPr/>
        </p:nvSpPr>
        <p:spPr>
          <a:xfrm>
            <a:off x="822960" y="1874520"/>
            <a:ext cx="3337560" cy="228600"/>
          </a:xfrm>
          <a:prstGeom prst="rect">
            <a:avLst/>
          </a:prstGeom>
          <a:noFill/>
          <a:ln/>
        </p:spPr>
        <p:txBody>
          <a:bodyPr wrap="square" lIns="0" tIns="0" rIns="0" bIns="0" rtlCol="0" anchor="ctr"/>
          <a:lstStyle/>
          <a:p>
            <a:pPr marL="0" indent="0" algn="l">
              <a:buNone/>
            </a:pPr>
            <a:r>
              <a:rPr lang="en-US" sz="1000" i="1" dirty="0">
                <a:solidFill>
                  <a:srgbClr val="6B7A99"/>
                </a:solidFill>
                <a:latin typeface="Calibri" pitchFamily="34" charset="0"/>
                <a:ea typeface="Calibri" pitchFamily="34" charset="-122"/>
                <a:cs typeface="Calibri" pitchFamily="34" charset="-120"/>
              </a:rPr>
              <a:t>VENDOR</a:t>
            </a:r>
            <a:endParaRPr lang="en-US" sz="1000" dirty="0"/>
          </a:p>
        </p:txBody>
      </p:sp>
      <p:sp>
        <p:nvSpPr>
          <p:cNvPr id="9" name="Text 7"/>
          <p:cNvSpPr/>
          <p:nvPr/>
        </p:nvSpPr>
        <p:spPr>
          <a:xfrm>
            <a:off x="411480" y="2130552"/>
            <a:ext cx="3749040" cy="804672"/>
          </a:xfrm>
          <a:prstGeom prst="rect">
            <a:avLst/>
          </a:prstGeom>
          <a:noFill/>
          <a:ln/>
        </p:spPr>
        <p:txBody>
          <a:bodyPr wrap="square" lIns="0" tIns="0" rIns="0" bIns="0" rtlCol="0" anchor="ctr"/>
          <a:lstStyle/>
          <a:p>
            <a:pPr marL="0" indent="0" algn="l">
              <a:buNone/>
            </a:pPr>
            <a:r>
              <a:rPr lang="en-US" sz="1050" dirty="0">
                <a:solidFill>
                  <a:srgbClr val="374060"/>
                </a:solidFill>
                <a:latin typeface="Calibri" pitchFamily="34" charset="0"/>
                <a:ea typeface="Calibri" pitchFamily="34" charset="-122"/>
                <a:cs typeface="Calibri" pitchFamily="34" charset="-120"/>
              </a:rPr>
              <a:t>The defect that made the attack possible. SQL injection, shared credentials, unsafe defaults — embedded before deployment. Operator compensating controls reduce exposure; they don't erase the origin.</a:t>
            </a:r>
            <a:endParaRPr lang="en-US" sz="1050" dirty="0"/>
          </a:p>
        </p:txBody>
      </p:sp>
      <p:sp>
        <p:nvSpPr>
          <p:cNvPr id="10" name="Shape 8"/>
          <p:cNvSpPr/>
          <p:nvPr/>
        </p:nvSpPr>
        <p:spPr>
          <a:xfrm>
            <a:off x="4617720" y="1417320"/>
            <a:ext cx="4023360" cy="1600200"/>
          </a:xfrm>
          <a:prstGeom prst="roundRect">
            <a:avLst>
              <a:gd name="adj" fmla="val 4571"/>
            </a:avLst>
          </a:prstGeom>
          <a:solidFill>
            <a:srgbClr val="E8EDF5"/>
          </a:solidFill>
          <a:ln w="12700">
            <a:solidFill>
              <a:srgbClr val="C8D4E8"/>
            </a:solidFill>
            <a:prstDash val="solid"/>
          </a:ln>
          <a:effectLst>
            <a:outerShdw blurRad="76200" dist="25400" dir="2700000" algn="bl" rotWithShape="0">
              <a:srgbClr val="000000">
                <a:alpha val="20000"/>
              </a:srgbClr>
            </a:outerShdw>
          </a:effectLst>
        </p:spPr>
      </p:sp>
      <p:sp>
        <p:nvSpPr>
          <p:cNvPr id="11" name="Shape 9"/>
          <p:cNvSpPr/>
          <p:nvPr/>
        </p:nvSpPr>
        <p:spPr>
          <a:xfrm>
            <a:off x="4727448" y="1527048"/>
            <a:ext cx="347472" cy="347472"/>
          </a:xfrm>
          <a:prstGeom prst="roundRect">
            <a:avLst>
              <a:gd name="adj" fmla="val 13158"/>
            </a:avLst>
          </a:prstGeom>
          <a:solidFill>
            <a:srgbClr val="2C6E8A"/>
          </a:solidFill>
          <a:ln w="12700">
            <a:solidFill>
              <a:srgbClr val="2C6E8A"/>
            </a:solidFill>
            <a:prstDash val="solid"/>
          </a:ln>
        </p:spPr>
      </p:sp>
      <p:sp>
        <p:nvSpPr>
          <p:cNvPr id="12" name="Text 10"/>
          <p:cNvSpPr/>
          <p:nvPr/>
        </p:nvSpPr>
        <p:spPr>
          <a:xfrm>
            <a:off x="4727448" y="1536192"/>
            <a:ext cx="347472" cy="320040"/>
          </a:xfrm>
          <a:prstGeom prst="rect">
            <a:avLst/>
          </a:prstGeom>
          <a:noFill/>
          <a:ln/>
        </p:spPr>
        <p:txBody>
          <a:bodyPr wrap="square" lIns="0" tIns="0" rIns="0" bIns="0" rtlCol="0" anchor="ctr"/>
          <a:lstStyle/>
          <a:p>
            <a:pPr marL="0" indent="0" algn="ctr">
              <a:buNone/>
            </a:pPr>
            <a:r>
              <a:rPr lang="en-US" sz="1400" b="1" dirty="0">
                <a:solidFill>
                  <a:srgbClr val="FFFFFF"/>
                </a:solidFill>
                <a:latin typeface="Cambria" pitchFamily="34" charset="0"/>
                <a:ea typeface="Cambria" pitchFamily="34" charset="-122"/>
                <a:cs typeface="Cambria" pitchFamily="34" charset="-120"/>
              </a:rPr>
              <a:t>B</a:t>
            </a:r>
            <a:endParaRPr lang="en-US" sz="1400" dirty="0"/>
          </a:p>
        </p:txBody>
      </p:sp>
      <p:sp>
        <p:nvSpPr>
          <p:cNvPr id="13" name="Text 11"/>
          <p:cNvSpPr/>
          <p:nvPr/>
        </p:nvSpPr>
        <p:spPr>
          <a:xfrm>
            <a:off x="5166360" y="1527048"/>
            <a:ext cx="3337560" cy="347472"/>
          </a:xfrm>
          <a:prstGeom prst="rect">
            <a:avLst/>
          </a:prstGeom>
          <a:noFill/>
          <a:ln/>
        </p:spPr>
        <p:txBody>
          <a:bodyPr wrap="square" lIns="0" tIns="0" rIns="0" bIns="0" rtlCol="0" anchor="ctr"/>
          <a:lstStyle/>
          <a:p>
            <a:pPr marL="0" indent="0" algn="l">
              <a:buNone/>
            </a:pPr>
            <a:r>
              <a:rPr lang="en-US" sz="1300" b="1" dirty="0">
                <a:solidFill>
                  <a:srgbClr val="C4590A"/>
                </a:solidFill>
                <a:latin typeface="Calibri" pitchFamily="34" charset="0"/>
                <a:ea typeface="Calibri" pitchFamily="34" charset="-122"/>
                <a:cs typeface="Calibri" pitchFamily="34" charset="-120"/>
              </a:rPr>
              <a:t>Operational Exposure</a:t>
            </a:r>
            <a:endParaRPr lang="en-US" sz="1300" dirty="0"/>
          </a:p>
        </p:txBody>
      </p:sp>
      <p:sp>
        <p:nvSpPr>
          <p:cNvPr id="14" name="Text 12"/>
          <p:cNvSpPr/>
          <p:nvPr/>
        </p:nvSpPr>
        <p:spPr>
          <a:xfrm>
            <a:off x="5166360" y="1874520"/>
            <a:ext cx="3337560" cy="228600"/>
          </a:xfrm>
          <a:prstGeom prst="rect">
            <a:avLst/>
          </a:prstGeom>
          <a:noFill/>
          <a:ln/>
        </p:spPr>
        <p:txBody>
          <a:bodyPr wrap="square" lIns="0" tIns="0" rIns="0" bIns="0" rtlCol="0" anchor="ctr"/>
          <a:lstStyle/>
          <a:p>
            <a:pPr marL="0" indent="0" algn="l">
              <a:buNone/>
            </a:pPr>
            <a:r>
              <a:rPr lang="en-US" sz="1000" i="1" dirty="0">
                <a:solidFill>
                  <a:srgbClr val="6B7A99"/>
                </a:solidFill>
                <a:latin typeface="Calibri" pitchFamily="34" charset="0"/>
                <a:ea typeface="Calibri" pitchFamily="34" charset="-122"/>
                <a:cs typeface="Calibri" pitchFamily="34" charset="-120"/>
              </a:rPr>
              <a:t>OPERATOR</a:t>
            </a:r>
            <a:endParaRPr lang="en-US" sz="1000" dirty="0"/>
          </a:p>
        </p:txBody>
      </p:sp>
      <p:sp>
        <p:nvSpPr>
          <p:cNvPr id="15" name="Text 13"/>
          <p:cNvSpPr/>
          <p:nvPr/>
        </p:nvSpPr>
        <p:spPr>
          <a:xfrm>
            <a:off x="4754880" y="2130552"/>
            <a:ext cx="3749040" cy="804672"/>
          </a:xfrm>
          <a:prstGeom prst="rect">
            <a:avLst/>
          </a:prstGeom>
          <a:noFill/>
          <a:ln/>
        </p:spPr>
        <p:txBody>
          <a:bodyPr wrap="square" lIns="0" tIns="0" rIns="0" bIns="0" rtlCol="0" anchor="ctr"/>
          <a:lstStyle/>
          <a:p>
            <a:pPr marL="0" indent="0" algn="l">
              <a:buNone/>
            </a:pPr>
            <a:r>
              <a:rPr lang="en-US" sz="1050" dirty="0">
                <a:solidFill>
                  <a:srgbClr val="374060"/>
                </a:solidFill>
                <a:latin typeface="Calibri" pitchFamily="34" charset="0"/>
                <a:ea typeface="Calibri" pitchFamily="34" charset="-122"/>
                <a:cs typeface="Calibri" pitchFamily="34" charset="-120"/>
              </a:rPr>
              <a:t>Conditions determining whether a vendor defect becomes exploitable: internet exposure, disabled controls, absent segmentation, inadequate logging. Does not create the defect.</a:t>
            </a:r>
            <a:endParaRPr lang="en-US" sz="1050" dirty="0"/>
          </a:p>
        </p:txBody>
      </p:sp>
      <p:sp>
        <p:nvSpPr>
          <p:cNvPr id="16" name="Shape 14"/>
          <p:cNvSpPr/>
          <p:nvPr/>
        </p:nvSpPr>
        <p:spPr>
          <a:xfrm>
            <a:off x="274320" y="3200400"/>
            <a:ext cx="4023360" cy="1600200"/>
          </a:xfrm>
          <a:prstGeom prst="roundRect">
            <a:avLst>
              <a:gd name="adj" fmla="val 4571"/>
            </a:avLst>
          </a:prstGeom>
          <a:solidFill>
            <a:srgbClr val="E8EDF5"/>
          </a:solidFill>
          <a:ln w="12700">
            <a:solidFill>
              <a:srgbClr val="C8D4E8"/>
            </a:solidFill>
            <a:prstDash val="solid"/>
          </a:ln>
          <a:effectLst>
            <a:outerShdw blurRad="76200" dist="25400" dir="2700000" algn="bl" rotWithShape="0">
              <a:srgbClr val="000000">
                <a:alpha val="20000"/>
              </a:srgbClr>
            </a:outerShdw>
          </a:effectLst>
        </p:spPr>
      </p:sp>
      <p:sp>
        <p:nvSpPr>
          <p:cNvPr id="17" name="Shape 15"/>
          <p:cNvSpPr/>
          <p:nvPr/>
        </p:nvSpPr>
        <p:spPr>
          <a:xfrm>
            <a:off x="384048" y="3310128"/>
            <a:ext cx="347472" cy="347472"/>
          </a:xfrm>
          <a:prstGeom prst="roundRect">
            <a:avLst>
              <a:gd name="adj" fmla="val 13158"/>
            </a:avLst>
          </a:prstGeom>
          <a:solidFill>
            <a:srgbClr val="3A7D44"/>
          </a:solidFill>
          <a:ln w="12700">
            <a:solidFill>
              <a:srgbClr val="3A7D44"/>
            </a:solidFill>
            <a:prstDash val="solid"/>
          </a:ln>
        </p:spPr>
      </p:sp>
      <p:sp>
        <p:nvSpPr>
          <p:cNvPr id="18" name="Text 16"/>
          <p:cNvSpPr/>
          <p:nvPr/>
        </p:nvSpPr>
        <p:spPr>
          <a:xfrm>
            <a:off x="384048" y="3319272"/>
            <a:ext cx="347472" cy="320040"/>
          </a:xfrm>
          <a:prstGeom prst="rect">
            <a:avLst/>
          </a:prstGeom>
          <a:noFill/>
          <a:ln/>
        </p:spPr>
        <p:txBody>
          <a:bodyPr wrap="square" lIns="0" tIns="0" rIns="0" bIns="0" rtlCol="0" anchor="ctr"/>
          <a:lstStyle/>
          <a:p>
            <a:pPr marL="0" indent="0" algn="ctr">
              <a:buNone/>
            </a:pPr>
            <a:r>
              <a:rPr lang="en-US" sz="1400" b="1" dirty="0">
                <a:solidFill>
                  <a:srgbClr val="FFFFFF"/>
                </a:solidFill>
                <a:latin typeface="Cambria" pitchFamily="34" charset="0"/>
                <a:ea typeface="Cambria" pitchFamily="34" charset="-122"/>
                <a:cs typeface="Cambria" pitchFamily="34" charset="-120"/>
              </a:rPr>
              <a:t>C</a:t>
            </a:r>
            <a:endParaRPr lang="en-US" sz="1400" dirty="0"/>
          </a:p>
        </p:txBody>
      </p:sp>
      <p:sp>
        <p:nvSpPr>
          <p:cNvPr id="19" name="Text 17"/>
          <p:cNvSpPr/>
          <p:nvPr/>
        </p:nvSpPr>
        <p:spPr>
          <a:xfrm>
            <a:off x="822960" y="3310128"/>
            <a:ext cx="3337560" cy="347472"/>
          </a:xfrm>
          <a:prstGeom prst="rect">
            <a:avLst/>
          </a:prstGeom>
          <a:noFill/>
          <a:ln/>
        </p:spPr>
        <p:txBody>
          <a:bodyPr wrap="square" lIns="0" tIns="0" rIns="0" bIns="0" rtlCol="0" anchor="ctr"/>
          <a:lstStyle/>
          <a:p>
            <a:pPr marL="0" indent="0" algn="l">
              <a:buNone/>
            </a:pPr>
            <a:r>
              <a:rPr lang="en-US" sz="1300" b="1" dirty="0">
                <a:solidFill>
                  <a:srgbClr val="C4590A"/>
                </a:solidFill>
                <a:latin typeface="Calibri" pitchFamily="34" charset="0"/>
                <a:ea typeface="Calibri" pitchFamily="34" charset="-122"/>
                <a:cs typeface="Calibri" pitchFamily="34" charset="-120"/>
              </a:rPr>
              <a:t>Operator Negligence</a:t>
            </a:r>
            <a:endParaRPr lang="en-US" sz="1300" dirty="0"/>
          </a:p>
        </p:txBody>
      </p:sp>
      <p:sp>
        <p:nvSpPr>
          <p:cNvPr id="20" name="Text 18"/>
          <p:cNvSpPr/>
          <p:nvPr/>
        </p:nvSpPr>
        <p:spPr>
          <a:xfrm>
            <a:off x="822960" y="3657600"/>
            <a:ext cx="3337560" cy="228600"/>
          </a:xfrm>
          <a:prstGeom prst="rect">
            <a:avLst/>
          </a:prstGeom>
          <a:noFill/>
          <a:ln/>
        </p:spPr>
        <p:txBody>
          <a:bodyPr wrap="square" lIns="0" tIns="0" rIns="0" bIns="0" rtlCol="0" anchor="ctr"/>
          <a:lstStyle/>
          <a:p>
            <a:pPr marL="0" indent="0" algn="l">
              <a:buNone/>
            </a:pPr>
            <a:r>
              <a:rPr lang="en-US" sz="1000" i="1" dirty="0">
                <a:solidFill>
                  <a:srgbClr val="6B7A99"/>
                </a:solidFill>
                <a:latin typeface="Calibri" pitchFamily="34" charset="0"/>
                <a:ea typeface="Calibri" pitchFamily="34" charset="-122"/>
                <a:cs typeface="Calibri" pitchFamily="34" charset="-120"/>
              </a:rPr>
              <a:t>OPERATOR (conditional)</a:t>
            </a:r>
            <a:endParaRPr lang="en-US" sz="1000" dirty="0"/>
          </a:p>
        </p:txBody>
      </p:sp>
      <p:sp>
        <p:nvSpPr>
          <p:cNvPr id="21" name="Text 19"/>
          <p:cNvSpPr/>
          <p:nvPr/>
        </p:nvSpPr>
        <p:spPr>
          <a:xfrm>
            <a:off x="411480" y="3913632"/>
            <a:ext cx="3749040" cy="804672"/>
          </a:xfrm>
          <a:prstGeom prst="rect">
            <a:avLst/>
          </a:prstGeom>
          <a:noFill/>
          <a:ln/>
        </p:spPr>
        <p:txBody>
          <a:bodyPr wrap="square" lIns="0" tIns="0" rIns="0" bIns="0" rtlCol="0" anchor="ctr"/>
          <a:lstStyle/>
          <a:p>
            <a:pPr marL="0" indent="0" algn="l">
              <a:buNone/>
            </a:pPr>
            <a:r>
              <a:rPr lang="en-US" sz="1050" dirty="0">
                <a:solidFill>
                  <a:srgbClr val="374060"/>
                </a:solidFill>
                <a:latin typeface="Calibri" pitchFamily="34" charset="0"/>
                <a:ea typeface="Calibri" pitchFamily="34" charset="-122"/>
                <a:cs typeface="Calibri" pitchFamily="34" charset="-120"/>
              </a:rPr>
              <a:t>Failure to apply a timely, effective, deployable patch. Applies only where all three conditions are met — the exception, not the default. OT narrows this significantly.</a:t>
            </a:r>
            <a:endParaRPr lang="en-US" sz="1050" dirty="0"/>
          </a:p>
        </p:txBody>
      </p:sp>
      <p:sp>
        <p:nvSpPr>
          <p:cNvPr id="22" name="Shape 20"/>
          <p:cNvSpPr/>
          <p:nvPr/>
        </p:nvSpPr>
        <p:spPr>
          <a:xfrm>
            <a:off x="4617720" y="3200400"/>
            <a:ext cx="4023360" cy="1600200"/>
          </a:xfrm>
          <a:prstGeom prst="roundRect">
            <a:avLst>
              <a:gd name="adj" fmla="val 4571"/>
            </a:avLst>
          </a:prstGeom>
          <a:solidFill>
            <a:srgbClr val="E8EDF5"/>
          </a:solidFill>
          <a:ln w="12700">
            <a:solidFill>
              <a:srgbClr val="C8D4E8"/>
            </a:solidFill>
            <a:prstDash val="solid"/>
          </a:ln>
          <a:effectLst>
            <a:outerShdw blurRad="76200" dist="25400" dir="2700000" algn="bl" rotWithShape="0">
              <a:srgbClr val="000000">
                <a:alpha val="20000"/>
              </a:srgbClr>
            </a:outerShdw>
          </a:effectLst>
        </p:spPr>
      </p:sp>
      <p:sp>
        <p:nvSpPr>
          <p:cNvPr id="23" name="Shape 21"/>
          <p:cNvSpPr/>
          <p:nvPr/>
        </p:nvSpPr>
        <p:spPr>
          <a:xfrm>
            <a:off x="4727448" y="3310128"/>
            <a:ext cx="347472" cy="347472"/>
          </a:xfrm>
          <a:prstGeom prst="roundRect">
            <a:avLst>
              <a:gd name="adj" fmla="val 13158"/>
            </a:avLst>
          </a:prstGeom>
          <a:solidFill>
            <a:srgbClr val="7A4F1E"/>
          </a:solidFill>
          <a:ln w="12700">
            <a:solidFill>
              <a:srgbClr val="7A4F1E"/>
            </a:solidFill>
            <a:prstDash val="solid"/>
          </a:ln>
        </p:spPr>
      </p:sp>
      <p:sp>
        <p:nvSpPr>
          <p:cNvPr id="24" name="Text 22"/>
          <p:cNvSpPr/>
          <p:nvPr/>
        </p:nvSpPr>
        <p:spPr>
          <a:xfrm>
            <a:off x="4727448" y="3319272"/>
            <a:ext cx="347472" cy="320040"/>
          </a:xfrm>
          <a:prstGeom prst="rect">
            <a:avLst/>
          </a:prstGeom>
          <a:noFill/>
          <a:ln/>
        </p:spPr>
        <p:txBody>
          <a:bodyPr wrap="square" lIns="0" tIns="0" rIns="0" bIns="0" rtlCol="0" anchor="ctr"/>
          <a:lstStyle/>
          <a:p>
            <a:pPr marL="0" indent="0" algn="ctr">
              <a:buNone/>
            </a:pPr>
            <a:r>
              <a:rPr lang="en-US" sz="1400" b="1" dirty="0">
                <a:solidFill>
                  <a:srgbClr val="FFFFFF"/>
                </a:solidFill>
                <a:latin typeface="Cambria" pitchFamily="34" charset="0"/>
                <a:ea typeface="Cambria" pitchFamily="34" charset="-122"/>
                <a:cs typeface="Cambria" pitchFamily="34" charset="-120"/>
              </a:rPr>
              <a:t>D</a:t>
            </a:r>
            <a:endParaRPr lang="en-US" sz="1400" dirty="0"/>
          </a:p>
        </p:txBody>
      </p:sp>
      <p:sp>
        <p:nvSpPr>
          <p:cNvPr id="25" name="Text 23"/>
          <p:cNvSpPr/>
          <p:nvPr/>
        </p:nvSpPr>
        <p:spPr>
          <a:xfrm>
            <a:off x="5166360" y="3310128"/>
            <a:ext cx="3337560" cy="347472"/>
          </a:xfrm>
          <a:prstGeom prst="rect">
            <a:avLst/>
          </a:prstGeom>
          <a:noFill/>
          <a:ln/>
        </p:spPr>
        <p:txBody>
          <a:bodyPr wrap="square" lIns="0" tIns="0" rIns="0" bIns="0" rtlCol="0" anchor="ctr"/>
          <a:lstStyle/>
          <a:p>
            <a:pPr marL="0" indent="0" algn="l">
              <a:buNone/>
            </a:pPr>
            <a:r>
              <a:rPr lang="en-US" sz="1300" b="1" dirty="0">
                <a:solidFill>
                  <a:srgbClr val="C4590A"/>
                </a:solidFill>
                <a:latin typeface="Calibri" pitchFamily="34" charset="0"/>
                <a:ea typeface="Calibri" pitchFamily="34" charset="-122"/>
                <a:cs typeface="Calibri" pitchFamily="34" charset="-120"/>
              </a:rPr>
              <a:t>Vendor Remediation Failure</a:t>
            </a:r>
            <a:endParaRPr lang="en-US" sz="1300" dirty="0"/>
          </a:p>
        </p:txBody>
      </p:sp>
      <p:sp>
        <p:nvSpPr>
          <p:cNvPr id="26" name="Text 24"/>
          <p:cNvSpPr/>
          <p:nvPr/>
        </p:nvSpPr>
        <p:spPr>
          <a:xfrm>
            <a:off x="5166360" y="3657600"/>
            <a:ext cx="3337560" cy="228600"/>
          </a:xfrm>
          <a:prstGeom prst="rect">
            <a:avLst/>
          </a:prstGeom>
          <a:noFill/>
          <a:ln/>
        </p:spPr>
        <p:txBody>
          <a:bodyPr wrap="square" lIns="0" tIns="0" rIns="0" bIns="0" rtlCol="0" anchor="ctr"/>
          <a:lstStyle/>
          <a:p>
            <a:pPr marL="0" indent="0" algn="l">
              <a:buNone/>
            </a:pPr>
            <a:r>
              <a:rPr lang="en-US" sz="1000" i="1" dirty="0">
                <a:solidFill>
                  <a:srgbClr val="6B7A99"/>
                </a:solidFill>
                <a:latin typeface="Calibri" pitchFamily="34" charset="0"/>
                <a:ea typeface="Calibri" pitchFamily="34" charset="-122"/>
                <a:cs typeface="Calibri" pitchFamily="34" charset="-120"/>
              </a:rPr>
              <a:t>VENDOR</a:t>
            </a:r>
            <a:endParaRPr lang="en-US" sz="1000" dirty="0"/>
          </a:p>
        </p:txBody>
      </p:sp>
      <p:sp>
        <p:nvSpPr>
          <p:cNvPr id="27" name="Text 25"/>
          <p:cNvSpPr/>
          <p:nvPr/>
        </p:nvSpPr>
        <p:spPr>
          <a:xfrm>
            <a:off x="4754880" y="3913632"/>
            <a:ext cx="3749040" cy="804672"/>
          </a:xfrm>
          <a:prstGeom prst="rect">
            <a:avLst/>
          </a:prstGeom>
          <a:noFill/>
          <a:ln/>
        </p:spPr>
        <p:txBody>
          <a:bodyPr wrap="square" lIns="0" tIns="0" rIns="0" bIns="0" rtlCol="0" anchor="ctr"/>
          <a:lstStyle/>
          <a:p>
            <a:pPr marL="0" indent="0" algn="l">
              <a:buNone/>
            </a:pPr>
            <a:r>
              <a:rPr lang="en-US" sz="1050" dirty="0">
                <a:solidFill>
                  <a:srgbClr val="374060"/>
                </a:solidFill>
                <a:latin typeface="Calibri" pitchFamily="34" charset="0"/>
                <a:ea typeface="Calibri" pitchFamily="34" charset="-122"/>
                <a:cs typeface="Calibri" pitchFamily="34" charset="-120"/>
              </a:rPr>
              <a:t>Vendor shipped the defect, issued advisory-only patches, withheld premium logging, used EULAs to transfer all cost downstream. 7 of 10 SANS items carry primary D assignments.</a:t>
            </a:r>
            <a:endParaRPr lang="en-US" sz="10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284</TotalTime>
  <Words>2156</Words>
  <Application>Microsoft Office PowerPoint</Application>
  <PresentationFormat>On-screen Show (16:9)</PresentationFormat>
  <Paragraphs>224</Paragraphs>
  <Slides>17</Slides>
  <Notes>15</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17</vt:i4>
      </vt:variant>
    </vt:vector>
  </HeadingPairs>
  <TitlesOfParts>
    <vt:vector size="22" baseType="lpstr">
      <vt:lpstr>Arial</vt:lpstr>
      <vt:lpstr>Calibri</vt:lpstr>
      <vt:lpstr>Cambria</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Cybersecurity's Original Sin — Part 1</dc:title>
  <dc:subject>PptxGenJS Presentation</dc:subject>
  <dc:creator>Randy Marchany</dc:creator>
  <cp:lastModifiedBy>Marchany, Randy</cp:lastModifiedBy>
  <cp:revision>16</cp:revision>
  <dcterms:created xsi:type="dcterms:W3CDTF">2026-06-11T20:49:55Z</dcterms:created>
  <dcterms:modified xsi:type="dcterms:W3CDTF">2026-06-12T15:52:48Z</dcterms:modified>
</cp:coreProperties>
</file>