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2000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502920"/>
            <a:ext cx="8503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4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CYBERSECURITY'S ORIGINAL SIN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20040" y="960120"/>
            <a:ext cx="5943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2: The Economics</a:t>
            </a:r>
            <a:endParaRPr lang="en-US" sz="4000" dirty="0"/>
          </a:p>
          <a:p>
            <a:pPr marL="0" indent="0" algn="l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of Insecurity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320040" y="2788920"/>
            <a:ext cx="5943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i="1" dirty="0">
                <a:solidFill>
                  <a:srgbClr val="C8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the Cybersecurity Industry Profits from the Problem It Was Built to Solve</a:t>
            </a:r>
            <a:endParaRPr lang="en-US" sz="15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5120" y="914400"/>
            <a:ext cx="2011680" cy="201168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20040" y="3657600"/>
            <a:ext cx="5029200" cy="777240"/>
          </a:xfrm>
          <a:prstGeom prst="rect">
            <a:avLst/>
          </a:prstGeom>
          <a:solidFill>
            <a:srgbClr val="243558"/>
          </a:solidFill>
          <a:ln w="12700">
            <a:solidFill>
              <a:srgbClr val="2E427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02920" y="3730752"/>
            <a:ext cx="4663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Randy Marchany</a:t>
            </a:r>
            <a:endParaRPr lang="en-US" sz="1300" dirty="0"/>
          </a:p>
          <a:p>
            <a:pPr marL="0" indent="0" algn="l">
              <a:buNone/>
            </a:pPr>
            <a:r>
              <a:rPr lang="en-US" sz="13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Virginia Tech CISO  ·  May 2026</a:t>
            </a:r>
            <a:endParaRPr lang="en-US" sz="13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6720" y="4434840"/>
            <a:ext cx="502920" cy="5029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858000" y="448056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Virginia Tech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Takeaways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960120"/>
            <a:ext cx="8412480" cy="868680"/>
          </a:xfrm>
          <a:prstGeom prst="roundRect">
            <a:avLst>
              <a:gd name="adj" fmla="val 7368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1161288"/>
            <a:ext cx="384048" cy="38404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051560" y="1051560"/>
            <a:ext cx="7543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cybersecurity economy is structurally organized to manage insecurity profitably — not to eliminate it. Root-cause solutions commoditize adjacent revenue streams.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365760" y="1947672"/>
            <a:ext cx="8412480" cy="868680"/>
          </a:xfrm>
          <a:prstGeom prst="roundRect">
            <a:avLst>
              <a:gd name="adj" fmla="val 7368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2148840"/>
            <a:ext cx="384048" cy="38404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051560" y="2039112"/>
            <a:ext cx="7543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by MBA is the mechanism: business pressures systematically override security engineering decisions on schedule, cost, and feature tiering grounds.</a:t>
            </a:r>
            <a:endParaRPr lang="en-US" sz="1200" dirty="0"/>
          </a:p>
        </p:txBody>
      </p:sp>
      <p:sp>
        <p:nvSpPr>
          <p:cNvPr id="9" name="Shape 5"/>
          <p:cNvSpPr/>
          <p:nvPr/>
        </p:nvSpPr>
        <p:spPr>
          <a:xfrm>
            <a:off x="365760" y="2935224"/>
            <a:ext cx="8412480" cy="868680"/>
          </a:xfrm>
          <a:prstGeom prst="roundRect">
            <a:avLst>
              <a:gd name="adj" fmla="val 7368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3136392"/>
            <a:ext cx="384048" cy="38404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51560" y="3026664"/>
            <a:ext cx="7543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frameworks created mandatory procurement cycles without requiring root-cause remediation — vendors benefited from frameworks that never demanded they fix the underlying defects.</a:t>
            </a:r>
            <a:endParaRPr lang="en-US" sz="1200" dirty="0"/>
          </a:p>
        </p:txBody>
      </p:sp>
      <p:sp>
        <p:nvSpPr>
          <p:cNvPr id="12" name="Shape 7"/>
          <p:cNvSpPr/>
          <p:nvPr/>
        </p:nvSpPr>
        <p:spPr>
          <a:xfrm>
            <a:off x="365760" y="3922776"/>
            <a:ext cx="8412480" cy="868680"/>
          </a:xfrm>
          <a:prstGeom prst="roundRect">
            <a:avLst>
              <a:gd name="adj" fmla="val 7368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352" y="4123944"/>
            <a:ext cx="384048" cy="38404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51560" y="4014216"/>
            <a:ext cx="7543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single SANS improvement (default credentials) occurred only when three conditions aligned: undeniable harm, blameless victims, and regulatory mandate. Zero voluntary vendor action produced improvement.</a:t>
            </a:r>
            <a:endParaRPr lang="en-US" sz="1200" dirty="0"/>
          </a:p>
        </p:txBody>
      </p:sp>
      <p:sp>
        <p:nvSpPr>
          <p:cNvPr id="15" name="Shape 9"/>
          <p:cNvSpPr/>
          <p:nvPr/>
        </p:nvSpPr>
        <p:spPr>
          <a:xfrm>
            <a:off x="365760" y="4919472"/>
            <a:ext cx="8412480" cy="109728"/>
          </a:xfrm>
          <a:prstGeom prst="roundRect">
            <a:avLst>
              <a:gd name="adj" fmla="val 41667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548640"/>
            <a:ext cx="8412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4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CYBERSECURITY'S ORIGINAL SIN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365760" y="1188720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cybersecurity industry did not begin as a collection of villains.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365760" y="1874520"/>
            <a:ext cx="6858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000" b="1" dirty="0">
                <a:solidFill>
                  <a:srgbClr val="14A09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 evolved into an industry where making the problem better was less profitable than managing it — and an accountability structure that made that rational.</a:t>
            </a:r>
            <a:endParaRPr lang="en-US" sz="20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3760" y="2286000"/>
            <a:ext cx="1554480" cy="155448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65760" y="3063240"/>
            <a:ext cx="5669280" cy="1783080"/>
          </a:xfrm>
          <a:prstGeom prst="roundRect">
            <a:avLst>
              <a:gd name="adj" fmla="val 4103"/>
            </a:avLst>
          </a:prstGeom>
          <a:solidFill>
            <a:srgbClr val="243558"/>
          </a:solidFill>
          <a:ln w="12700">
            <a:solidFill>
              <a:srgbClr val="2E427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640" y="3182112"/>
            <a:ext cx="53035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Randy Marchany
</a:t>
            </a:r>
            <a:r>
              <a:rPr lang="en-US" sz="1300" dirty="0">
                <a:solidFill>
                  <a:srgbClr val="C8D6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Virginia Tech CISO
</a:t>
            </a:r>
            <a:r>
              <a:rPr lang="en-US" sz="1200" dirty="0">
                <a:solidFill>
                  <a:srgbClr val="E57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marchany@vt.edu</a:t>
            </a:r>
            <a:r>
              <a:rPr lang="en-US" sz="12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·  </a:t>
            </a:r>
            <a:r>
              <a:rPr lang="en-US" sz="1200" dirty="0">
                <a:solidFill>
                  <a:srgbClr val="E57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vtrandy.substack.com
</a:t>
            </a:r>
            <a:r>
              <a:rPr lang="en-US" sz="11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randymarchany.com/biography</a:t>
            </a:r>
            <a:endParaRPr lang="en-US" sz="16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120" y="4526280"/>
            <a:ext cx="502920" cy="5029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583680" y="4572000"/>
            <a:ext cx="1188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Virginia Tech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Modern Cybersecurity Economy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868680"/>
            <a:ext cx="8412480" cy="1234440"/>
          </a:xfrm>
          <a:prstGeom prst="roundRect">
            <a:avLst>
              <a:gd name="adj" fmla="val 5926"/>
            </a:avLst>
          </a:prstGeom>
          <a:solidFill>
            <a:srgbClr val="0D7377"/>
          </a:solidFill>
          <a:ln w="12700">
            <a:solidFill>
              <a:srgbClr val="14A09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960120"/>
            <a:ext cx="80467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9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modern cybersecurity economy is not structured to eliminate insecurity. It is structured to manage it profitably.</a:t>
            </a:r>
            <a:endParaRPr lang="en-US" sz="1900" dirty="0"/>
          </a:p>
        </p:txBody>
      </p:sp>
      <p:sp>
        <p:nvSpPr>
          <p:cNvPr id="5" name="Shape 3"/>
          <p:cNvSpPr/>
          <p:nvPr/>
        </p:nvSpPr>
        <p:spPr>
          <a:xfrm>
            <a:off x="320040" y="2240280"/>
            <a:ext cx="2743200" cy="2606040"/>
          </a:xfrm>
          <a:prstGeom prst="roundRect">
            <a:avLst>
              <a:gd name="adj" fmla="val 2807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608" y="2423160"/>
            <a:ext cx="50292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57200" y="3017520"/>
            <a:ext cx="2468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Delay is Rational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457200" y="3456432"/>
            <a:ext cx="246888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cost of delaying a product launch is immediate and measurable to the vendor. The cost of future insecurity is delayed, probabilistic, and frequently transferred to the customer after the sale.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3200400" y="2240280"/>
            <a:ext cx="2743200" cy="2606040"/>
          </a:xfrm>
          <a:prstGeom prst="roundRect">
            <a:avLst>
              <a:gd name="adj" fmla="val 2807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5968" y="2423160"/>
            <a:ext cx="502920" cy="50292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337560" y="3017520"/>
            <a:ext cx="2468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Lock-In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3337560" y="3456432"/>
            <a:ext cx="246888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Dominant platforms with large market share face few consequences. Customers with high switching costs must absorb the operational burden of securing systems they did not design.</a:t>
            </a:r>
            <a:endParaRPr lang="en-US" sz="1050" dirty="0"/>
          </a:p>
        </p:txBody>
      </p:sp>
      <p:sp>
        <p:nvSpPr>
          <p:cNvPr id="13" name="Shape 9"/>
          <p:cNvSpPr/>
          <p:nvPr/>
        </p:nvSpPr>
        <p:spPr>
          <a:xfrm>
            <a:off x="6080760" y="2240280"/>
            <a:ext cx="2743200" cy="2606040"/>
          </a:xfrm>
          <a:prstGeom prst="roundRect">
            <a:avLst>
              <a:gd name="adj" fmla="val 2807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6328" y="2423160"/>
            <a:ext cx="502920" cy="50292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217920" y="3017520"/>
            <a:ext cx="24688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Known Failures Shipped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6217920" y="3456432"/>
            <a:ext cx="2468880" cy="1298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Organizations knowingly accept SQL injection, cross-site scripting, weak authentication — not because they don't know better, but because fixing them would slow development or break compatibility.</a:t>
            </a:r>
            <a:endParaRPr lang="en-US" sz="1050" dirty="0"/>
          </a:p>
        </p:txBody>
      </p:sp>
      <p:sp>
        <p:nvSpPr>
          <p:cNvPr id="17" name="Text 12"/>
          <p:cNvSpPr/>
          <p:nvPr/>
        </p:nvSpPr>
        <p:spPr>
          <a:xfrm>
            <a:off x="457200" y="4828032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not a conspiracy. It is an economic structure that repeatedly rewards shipping over hardening.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Pharma vs. Sanitation: Two Business Models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868680"/>
            <a:ext cx="4023360" cy="3977640"/>
          </a:xfrm>
          <a:prstGeom prst="roundRect">
            <a:avLst>
              <a:gd name="adj" fmla="val 2299"/>
            </a:avLst>
          </a:prstGeom>
          <a:solidFill>
            <a:srgbClr val="FFF0F3"/>
          </a:solidFill>
          <a:ln w="12700">
            <a:solidFill>
              <a:srgbClr val="A52A4F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548640" y="100584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861F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🏥  Pharmaceutical Model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1444752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A52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Profits from managing chronic conditions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48640" y="1847088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breach creates demand for IR, forensics, insurance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548640" y="2359152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unpatched system is a patch management market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548640" y="2871216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phishing attack sells awareness training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338328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Root-cause solutions destroy adjacent revenue streams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48640" y="389534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sold as premium add-on to the product you already bought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754880" y="868680"/>
            <a:ext cx="4023360" cy="3977640"/>
          </a:xfrm>
          <a:prstGeom prst="roundRect">
            <a:avLst>
              <a:gd name="adj" fmla="val 2299"/>
            </a:avLst>
          </a:prstGeom>
          <a:solidFill>
            <a:srgbClr val="F0FBF8"/>
          </a:solidFill>
          <a:ln w="12700">
            <a:solidFill>
              <a:srgbClr val="0D7377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937760" y="100584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🏗️  Sanitation Model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937760" y="1444752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i="1" dirty="0">
                <a:solidFill>
                  <a:srgbClr val="14A0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Profits from eliminating disease vectors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937760" y="1847088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 = no incidents (not more incidents to manage)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937760" y="2359152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Incentives align with outcomes, not downstream remediation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937760" y="2871216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Infrastructure-grade accountability built in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4937760" y="338328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is not a premium feature — it is the product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937760" y="389534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Automotive analogy: brakes that work ship in every car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65760" y="4736592"/>
            <a:ext cx="8412480" cy="274320"/>
          </a:xfrm>
          <a:prstGeom prst="roundRect">
            <a:avLst>
              <a:gd name="adj" fmla="val 16667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02920" y="4754880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cybersecurity industry is structurally the pharma model. The reform argument is that it should be the sanitation model.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Security by MBA: The Incentive Engine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security engineer identifies the defect. The business side responds: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65760" y="1261872"/>
            <a:ext cx="8412480" cy="621792"/>
          </a:xfrm>
          <a:prstGeom prst="roundRect">
            <a:avLst>
              <a:gd name="adj" fmla="val 10294"/>
            </a:avLst>
          </a:prstGeom>
          <a:solidFill>
            <a:srgbClr val="FFF0F3"/>
          </a:solidFill>
          <a:ln w="12700">
            <a:solidFill>
              <a:srgbClr val="F0C0C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1380744"/>
            <a:ext cx="347472" cy="34747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05840" y="1353312"/>
            <a:ext cx="7589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i="1" dirty="0">
                <a:solidFill>
                  <a:srgbClr val="861F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"The certification doesn't require it."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365760" y="2011680"/>
            <a:ext cx="8412480" cy="621792"/>
          </a:xfrm>
          <a:prstGeom prst="roundRect">
            <a:avLst>
              <a:gd name="adj" fmla="val 10294"/>
            </a:avLst>
          </a:prstGeom>
          <a:solidFill>
            <a:srgbClr val="FFF0F3"/>
          </a:solidFill>
          <a:ln w="12700">
            <a:solidFill>
              <a:srgbClr val="F0C0C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2130552"/>
            <a:ext cx="347472" cy="34747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05840" y="2103120"/>
            <a:ext cx="7589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i="1" dirty="0">
                <a:solidFill>
                  <a:srgbClr val="861F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"Customers can configure around it."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365760" y="2761488"/>
            <a:ext cx="8412480" cy="621792"/>
          </a:xfrm>
          <a:prstGeom prst="roundRect">
            <a:avLst>
              <a:gd name="adj" fmla="val 10294"/>
            </a:avLst>
          </a:prstGeom>
          <a:solidFill>
            <a:srgbClr val="FFF0F3"/>
          </a:solidFill>
          <a:ln w="12700">
            <a:solidFill>
              <a:srgbClr val="F0C0C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2880360"/>
            <a:ext cx="347472" cy="34747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05840" y="2852928"/>
            <a:ext cx="7589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i="1" dirty="0">
                <a:solidFill>
                  <a:srgbClr val="861F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"The release date cannot move."</a:t>
            </a:r>
            <a:endParaRPr lang="en-US" sz="1500" dirty="0"/>
          </a:p>
        </p:txBody>
      </p:sp>
      <p:sp>
        <p:nvSpPr>
          <p:cNvPr id="13" name="Shape 8"/>
          <p:cNvSpPr/>
          <p:nvPr/>
        </p:nvSpPr>
        <p:spPr>
          <a:xfrm>
            <a:off x="365760" y="3511296"/>
            <a:ext cx="8412480" cy="621792"/>
          </a:xfrm>
          <a:prstGeom prst="roundRect">
            <a:avLst>
              <a:gd name="adj" fmla="val 10294"/>
            </a:avLst>
          </a:prstGeom>
          <a:solidFill>
            <a:srgbClr val="FFF0F3"/>
          </a:solidFill>
          <a:ln w="12700">
            <a:solidFill>
              <a:srgbClr val="F0C0C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352" y="3630168"/>
            <a:ext cx="347472" cy="34747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005840" y="3602736"/>
            <a:ext cx="75895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i="1" dirty="0">
                <a:solidFill>
                  <a:srgbClr val="861F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"That feature belongs in the enterprise tier."</a:t>
            </a:r>
            <a:endParaRPr lang="en-US" sz="1500" dirty="0"/>
          </a:p>
        </p:txBody>
      </p:sp>
      <p:sp>
        <p:nvSpPr>
          <p:cNvPr id="16" name="Shape 10"/>
          <p:cNvSpPr/>
          <p:nvPr/>
        </p:nvSpPr>
        <p:spPr>
          <a:xfrm>
            <a:off x="365760" y="4245429"/>
            <a:ext cx="8412480" cy="594360"/>
          </a:xfrm>
          <a:prstGeom prst="roundRect">
            <a:avLst>
              <a:gd name="adj" fmla="val 10769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Text 11"/>
          <p:cNvSpPr/>
          <p:nvPr/>
        </p:nvSpPr>
        <p:spPr>
          <a:xfrm>
            <a:off x="548640" y="4352544"/>
            <a:ext cx="80467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engineer was rarely wrong. They were overruled because organizational incentives rewarded the people who shipped faster and penalized the people who slowed releases for security.</a:t>
            </a:r>
            <a:endParaRPr lang="en-US" sz="1200" dirty="0"/>
          </a:p>
        </p:txBody>
      </p:sp>
      <p:sp>
        <p:nvSpPr>
          <p:cNvPr id="18" name="Shape 12"/>
          <p:cNvSpPr/>
          <p:nvPr/>
        </p:nvSpPr>
        <p:spPr>
          <a:xfrm>
            <a:off x="365760" y="4809744"/>
            <a:ext cx="8412480" cy="274320"/>
          </a:xfrm>
          <a:prstGeom prst="roundRect">
            <a:avLst>
              <a:gd name="adj" fmla="val 16667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19" name="Text 13"/>
          <p:cNvSpPr/>
          <p:nvPr/>
        </p:nvSpPr>
        <p:spPr>
          <a:xfrm>
            <a:off x="502920" y="4773168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persistence of the SANS Top 10 reflects not ignorance, but systematic incentive alignment against secure design.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Security as a Premium Feature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841248"/>
            <a:ext cx="8412480" cy="1097280"/>
          </a:xfrm>
          <a:prstGeom prst="roundRect">
            <a:avLst>
              <a:gd name="adj" fmla="val 6667"/>
            </a:avLst>
          </a:prstGeom>
          <a:solidFill>
            <a:srgbClr val="E8EDF5"/>
          </a:solidFill>
          <a:ln w="12700">
            <a:solidFill>
              <a:srgbClr val="861F41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548640" y="896112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861F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Storm-0558 (2023): The Defining Case Study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1243584"/>
            <a:ext cx="8046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gated audit logs behind a premium license. A nation-state intrusion against federal email accounts could not be investigated because affected organizations lacked the logs. Default logging was expanded only after Congressional and CISA pressure — not market forces.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365760" y="2084832"/>
            <a:ext cx="4069080" cy="2834640"/>
          </a:xfrm>
          <a:prstGeom prst="roundRect">
            <a:avLst>
              <a:gd name="adj" fmla="val 2581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502920" y="2157984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861F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Withheld at Base Tier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2578608"/>
            <a:ext cx="3794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Advanced audit and forensic logging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502920" y="3035808"/>
            <a:ext cx="3794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Privileged access management (PAM) enforcement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502920" y="3493008"/>
            <a:ext cx="3794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MFA enforcement tooling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502920" y="3950208"/>
            <a:ext cx="3794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 detection and SIEM integration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502920" y="4407408"/>
            <a:ext cx="3794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analytics and behavioral monitoring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709160" y="2084832"/>
            <a:ext cx="4069080" cy="2834640"/>
          </a:xfrm>
          <a:prstGeom prst="roundRect">
            <a:avLst>
              <a:gd name="adj" fmla="val 2581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46320" y="2157984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Structural Impact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846320" y="2578608"/>
            <a:ext cx="3794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Organizations least able to absorb a breach are denied tools most capable of preventing one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846320" y="3035808"/>
            <a:ext cx="3794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SMBs and critical infrastructure pay premium for features that should ship in base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846320" y="3493008"/>
            <a:ext cx="3794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becomes a revenue line item, not a design requirement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4846320" y="3950208"/>
            <a:ext cx="3794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pressure rewards feature bundling, not security outcomes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Compliance Illusion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 frameworks created procedural accountability without necessarily creating effective security.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65760" y="1280160"/>
            <a:ext cx="8412480" cy="566928"/>
          </a:xfrm>
          <a:prstGeom prst="roundRect">
            <a:avLst>
              <a:gd name="adj" fmla="val 11290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365760" y="1280160"/>
            <a:ext cx="1234440" cy="566928"/>
          </a:xfrm>
          <a:prstGeom prst="roundRect">
            <a:avLst>
              <a:gd name="adj" fmla="val 11290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84048" y="1371600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PCI-DSS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719072" y="1371600"/>
            <a:ext cx="6949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web application firewall satisfies the audit whether or not the underlying application has SQL injection vulnerabilities.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65760" y="1938528"/>
            <a:ext cx="8412480" cy="566928"/>
          </a:xfrm>
          <a:prstGeom prst="roundRect">
            <a:avLst>
              <a:gd name="adj" fmla="val 11290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65760" y="1938528"/>
            <a:ext cx="1234440" cy="566928"/>
          </a:xfrm>
          <a:prstGeom prst="roundRect">
            <a:avLst>
              <a:gd name="adj" fmla="val 11290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4048" y="2029968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HIPAA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719072" y="2029968"/>
            <a:ext cx="6949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security awareness training satisfies the Security Rule whether or not employee behavior actually changes.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365760" y="2596896"/>
            <a:ext cx="8412480" cy="566928"/>
          </a:xfrm>
          <a:prstGeom prst="roundRect">
            <a:avLst>
              <a:gd name="adj" fmla="val 11290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2596896"/>
            <a:ext cx="1234440" cy="566928"/>
          </a:xfrm>
          <a:prstGeom prst="roundRect">
            <a:avLst>
              <a:gd name="adj" fmla="val 11290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84048" y="2688336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SOX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1719072" y="2688336"/>
            <a:ext cx="6949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Attestation covers internal controls over financial reporting. Cybersecurity coverage is incidental, not primary.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365760" y="3255264"/>
            <a:ext cx="8412480" cy="566928"/>
          </a:xfrm>
          <a:prstGeom prst="roundRect">
            <a:avLst>
              <a:gd name="adj" fmla="val 11290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65760" y="3255264"/>
            <a:ext cx="1234440" cy="566928"/>
          </a:xfrm>
          <a:prstGeom prst="roundRect">
            <a:avLst>
              <a:gd name="adj" fmla="val 11290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84048" y="3346704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27001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719072" y="3346704"/>
            <a:ext cx="6949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Assesses documented processes and control presence — not breach outcomes or root-cause remediation.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365760" y="3913632"/>
            <a:ext cx="8412480" cy="566928"/>
          </a:xfrm>
          <a:prstGeom prst="roundRect">
            <a:avLst>
              <a:gd name="adj" fmla="val 11290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365760" y="3913632"/>
            <a:ext cx="1234440" cy="566928"/>
          </a:xfrm>
          <a:prstGeom prst="roundRect">
            <a:avLst>
              <a:gd name="adj" fmla="val 11290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84048" y="4005072"/>
            <a:ext cx="11887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 2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719072" y="4005072"/>
            <a:ext cx="69494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organization attestation framework evaluating process documentation, not whether attacks succeed or fail.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365760" y="4617720"/>
            <a:ext cx="8412480" cy="384048"/>
          </a:xfrm>
          <a:prstGeom prst="roundRect">
            <a:avLst>
              <a:gd name="adj" fmla="val 14286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2920" y="4663440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Vendors benefited directly: compliance requirements created mandatory procurement cycles that did not require root-cause remediation.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Consumer OT: When Outsourcing Risk Fails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841248"/>
            <a:ext cx="3931920" cy="3977640"/>
          </a:xfrm>
          <a:prstGeom prst="roundRect">
            <a:avLst>
              <a:gd name="adj" fmla="val 2326"/>
            </a:avLst>
          </a:prstGeom>
          <a:solidFill>
            <a:srgbClr val="FFF0F3"/>
          </a:solidFill>
          <a:ln w="12700">
            <a:solidFill>
              <a:srgbClr val="A52A4F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365760" y="1005840"/>
            <a:ext cx="3931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800" b="1" dirty="0">
                <a:solidFill>
                  <a:srgbClr val="861F4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600,000</a:t>
            </a:r>
            <a:endParaRPr lang="en-US" sz="5800" dirty="0"/>
          </a:p>
        </p:txBody>
      </p:sp>
      <p:sp>
        <p:nvSpPr>
          <p:cNvPr id="5" name="Text 3"/>
          <p:cNvSpPr/>
          <p:nvPr/>
        </p:nvSpPr>
        <p:spPr>
          <a:xfrm>
            <a:off x="502920" y="2148840"/>
            <a:ext cx="3657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A52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devices infected by Mirai via a single error class: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A52A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default credentials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02920" y="2907792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IT department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502920" y="3255264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security budget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02920" y="3602736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patch management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502920" y="3950208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ability to redesign insecure architecture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502920" y="4297680"/>
            <a:ext cx="3657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 algn="l">
              <a:buSzPct val="100000"/>
              <a:buChar char="•"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Whatever the vendor shipped = the security model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4572000" y="841248"/>
            <a:ext cx="4206240" cy="1207008"/>
          </a:xfrm>
          <a:prstGeom prst="roundRect">
            <a:avLst>
              <a:gd name="adj" fmla="val 6061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736592" y="932688"/>
            <a:ext cx="3886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C459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Lock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736592" y="1298448"/>
            <a:ext cx="3886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Installed by a domestic violence survivor for safety. Opens for someone it should not — vendor-shipped exploitable default credential.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572000" y="2212848"/>
            <a:ext cx="4206240" cy="1207008"/>
          </a:xfrm>
          <a:prstGeom prst="roundRect">
            <a:avLst>
              <a:gd name="adj" fmla="val 6061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736592" y="2304288"/>
            <a:ext cx="3886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C459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Baby Monitor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736592" y="2670048"/>
            <a:ext cx="3886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Unauthorized actor speaks to a child at night. The 'as-is' EULA clause preceded the product the parent bought for their child's safety.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0" y="3584448"/>
            <a:ext cx="4206240" cy="1207008"/>
          </a:xfrm>
          <a:prstGeom prst="roundRect">
            <a:avLst>
              <a:gd name="adj" fmla="val 6061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736592" y="3675888"/>
            <a:ext cx="3886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C459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My Friend Cayla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732020" y="3901875"/>
            <a:ext cx="38862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Bluetooth PIN. Anyone nearby could connect. Germany banned it as an espionage device. Three EULAs, one unlocked front door.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572000" y="4590288"/>
            <a:ext cx="4206240" cy="384048"/>
          </a:xfrm>
          <a:prstGeom prst="roundRect">
            <a:avLst>
              <a:gd name="adj" fmla="val 14286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663440" y="4636008"/>
            <a:ext cx="4023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Consumer OT liability is traditional product liability — the buyer has no capacity to configure around a design defect.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One Exception — and What It Proves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80467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i="1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Default credential improvement is the single SANS item with meaningful progress. The lesson is precise.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20040" y="1298448"/>
            <a:ext cx="2697480" cy="3090672"/>
          </a:xfrm>
          <a:prstGeom prst="roundRect">
            <a:avLst>
              <a:gd name="adj" fmla="val 2712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4168" y="1481328"/>
            <a:ext cx="640080" cy="6400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57200" y="2212848"/>
            <a:ext cx="2423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Harm Was Undeniable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457200" y="2670048"/>
            <a:ext cx="2423160" cy="1627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Mirai infected 600,000 consumer devices via the exact credentials vendors shipped. Households deployed products exactly as intended. The EULA user-error defense collapsed under that narrative.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3200400" y="1298448"/>
            <a:ext cx="2697480" cy="3090672"/>
          </a:xfrm>
          <a:prstGeom prst="roundRect">
            <a:avLst>
              <a:gd name="adj" fmla="val 2712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528" y="1481328"/>
            <a:ext cx="640080" cy="6400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337560" y="2212848"/>
            <a:ext cx="2423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Victims Were Blameless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3337560" y="2670048"/>
            <a:ext cx="2423160" cy="1627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victim class changed from enterprises with legal teams to households with no IT capacity. The EULA shield weakened because the cost became impossible to externalize onto the victim.</a:t>
            </a:r>
            <a:endParaRPr lang="en-US" sz="1050" dirty="0"/>
          </a:p>
        </p:txBody>
      </p:sp>
      <p:sp>
        <p:nvSpPr>
          <p:cNvPr id="12" name="Shape 8"/>
          <p:cNvSpPr/>
          <p:nvPr/>
        </p:nvSpPr>
        <p:spPr>
          <a:xfrm>
            <a:off x="6080760" y="1298448"/>
            <a:ext cx="2697480" cy="3090672"/>
          </a:xfrm>
          <a:prstGeom prst="roundRect">
            <a:avLst>
              <a:gd name="adj" fmla="val 2712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04888" y="1481328"/>
            <a:ext cx="640080" cy="6400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217920" y="2212848"/>
            <a:ext cx="2423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Mandate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6217920" y="2670048"/>
            <a:ext cx="2423160" cy="16276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California SB-327 (2018). UK PSTI Act. NIST SP 800-63B. Binding obligations the EULA could not override. Zero improvement occurred before external regulatory compulsion.</a:t>
            </a:r>
            <a:endParaRPr lang="en-US" sz="1050" dirty="0"/>
          </a:p>
        </p:txBody>
      </p:sp>
      <p:sp>
        <p:nvSpPr>
          <p:cNvPr id="16" name="Shape 11"/>
          <p:cNvSpPr/>
          <p:nvPr/>
        </p:nvSpPr>
        <p:spPr>
          <a:xfrm>
            <a:off x="365760" y="4526280"/>
            <a:ext cx="8412480" cy="457200"/>
          </a:xfrm>
          <a:prstGeom prst="roundRect">
            <a:avLst>
              <a:gd name="adj" fmla="val 12000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17" name="Text 12"/>
          <p:cNvSpPr/>
          <p:nvPr/>
        </p:nvSpPr>
        <p:spPr>
          <a:xfrm>
            <a:off x="502920" y="4562856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every category where vendors bear primary responsibility, improvement required external compulsion. Not once did voluntary vendor action produce a SANS Top 10 improvement.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56032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From Data Records to Physical Harm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365760" y="841248"/>
            <a:ext cx="8412480" cy="960120"/>
          </a:xfrm>
          <a:prstGeom prst="roundRect">
            <a:avLst>
              <a:gd name="adj" fmla="val 7619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sp>
        <p:nvSpPr>
          <p:cNvPr id="4" name="Text 2"/>
          <p:cNvSpPr/>
          <p:nvPr/>
        </p:nvSpPr>
        <p:spPr>
          <a:xfrm>
            <a:off x="548640" y="896112"/>
            <a:ext cx="804672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enterprise cybersecurity market normalized outsourcing digital risk to customers for decades because consequences could always be reframed as the customer's responsibility. Operational Technology changes that equation permanently.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20040" y="1920240"/>
            <a:ext cx="2743200" cy="2907792"/>
          </a:xfrm>
          <a:prstGeom prst="roundRect">
            <a:avLst>
              <a:gd name="adj" fmla="val 2667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608" y="2084832"/>
            <a:ext cx="502920" cy="502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57200" y="2670048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IT Model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457200" y="2999232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Externalizable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457200" y="3310128"/>
            <a:ext cx="24688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Breached records monetized at pennies per record. Consequences fall on enterprises and consumers. EULA shield holds because damages are diffuse, delayed, and financial.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200400" y="1920240"/>
            <a:ext cx="2743200" cy="2907792"/>
          </a:xfrm>
          <a:prstGeom prst="roundRect">
            <a:avLst>
              <a:gd name="adj" fmla="val 2667"/>
            </a:avLst>
          </a:prstGeom>
          <a:solidFill>
            <a:srgbClr val="E8EDF5"/>
          </a:solidFill>
          <a:ln w="12700">
            <a:solidFill>
              <a:srgbClr val="C8D4E8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5968" y="2084832"/>
            <a:ext cx="502920" cy="5029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337560" y="2670048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1A2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OT Model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3337560" y="2999232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Not Externalizable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3337560" y="3310128"/>
            <a:ext cx="24688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insecure software controls water treatment, power grids, hospitals — harm is physical, immediate, and incontrovertible. EULAs cannot disclaim bodily injury.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6080760" y="1920240"/>
            <a:ext cx="2743200" cy="2907792"/>
          </a:xfrm>
          <a:prstGeom prst="roundRect">
            <a:avLst>
              <a:gd name="adj" fmla="val 2667"/>
            </a:avLst>
          </a:prstGeom>
          <a:solidFill>
            <a:srgbClr val="E8EDF5"/>
          </a:solidFill>
          <a:ln w="12700">
            <a:solidFill>
              <a:srgbClr val="0D7377"/>
            </a:solidFill>
            <a:prstDash val="solid"/>
          </a:ln>
          <a:effectLst>
            <a:outerShdw blurRad="76200" dist="25400" dir="2700000" algn="bl" rotWithShape="0">
              <a:srgbClr val="000000">
                <a:alpha val="12000"/>
              </a:srgbClr>
            </a:outerShdw>
          </a:effectLst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96328" y="2084832"/>
            <a:ext cx="502920" cy="50292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217920" y="2670048"/>
            <a:ext cx="2468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D73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Shift</a:t>
            </a:r>
            <a:endParaRPr lang="en-US" sz="1400" dirty="0"/>
          </a:p>
        </p:txBody>
      </p:sp>
      <p:sp>
        <p:nvSpPr>
          <p:cNvPr id="18" name="Text 13"/>
          <p:cNvSpPr/>
          <p:nvPr/>
        </p:nvSpPr>
        <p:spPr>
          <a:xfrm>
            <a:off x="6217920" y="2999232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6B7A9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Liability Follows Harm</a:t>
            </a:r>
            <a:endParaRPr lang="en-US" sz="1000" dirty="0"/>
          </a:p>
        </p:txBody>
      </p:sp>
      <p:sp>
        <p:nvSpPr>
          <p:cNvPr id="19" name="Text 14"/>
          <p:cNvSpPr/>
          <p:nvPr/>
        </p:nvSpPr>
        <p:spPr>
          <a:xfrm>
            <a:off x="6217920" y="3310128"/>
            <a:ext cx="24688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3740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the victim class includes patients who die, cities without power, or poisoned water supplies — juries understand the causal chain intuitively. The EULA argument collapses.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365760" y="4736592"/>
            <a:ext cx="8412480" cy="274320"/>
          </a:xfrm>
          <a:prstGeom prst="roundRect">
            <a:avLst>
              <a:gd name="adj" fmla="val 16667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502920" y="4754880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▶  Part 3 examines the OT attack record and why the control-interface argument fundamentally changes the legal analysis.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1279</Words>
  <Application>Microsoft Office PowerPoint</Application>
  <PresentationFormat>On-screen Show (16:9)</PresentationFormat>
  <Paragraphs>125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Cybersecurity's Original Sin — Part 2</dc:title>
  <dc:subject>PptxGenJS Presentation</dc:subject>
  <dc:creator>Randy Marchany</dc:creator>
  <cp:lastModifiedBy>Marchany, Randy</cp:lastModifiedBy>
  <cp:revision>2</cp:revision>
  <dcterms:created xsi:type="dcterms:W3CDTF">2026-06-11T21:17:32Z</dcterms:created>
  <dcterms:modified xsi:type="dcterms:W3CDTF">2026-06-15T16:52:06Z</dcterms:modified>
</cp:coreProperties>
</file>