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7408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502920"/>
            <a:ext cx="8503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4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CYBERSECURITY'S ORIGINAL SIN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20040" y="960120"/>
            <a:ext cx="5943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4: The Path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Forward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320040" y="2788920"/>
            <a:ext cx="5943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C8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Legal Tracks, Three Instruments, One Goal</a:t>
            </a:r>
            <a:endParaRPr lang="en-US" sz="15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0" y="914400"/>
            <a:ext cx="2011680" cy="20116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20040" y="3657600"/>
            <a:ext cx="5029200" cy="777240"/>
          </a:xfrm>
          <a:prstGeom prst="rect">
            <a:avLst/>
          </a:prstGeom>
          <a:solidFill>
            <a:srgbClr val="243558"/>
          </a:solidFill>
          <a:ln w="12700">
            <a:solidFill>
              <a:srgbClr val="2E427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2920" y="3730752"/>
            <a:ext cx="4663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Randy Marchany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Tech CISO  ·  May 2026</a:t>
            </a:r>
            <a:endParaRPr lang="en-US" sz="13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720" y="443484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858000" y="448056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Tech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54864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4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CYBERSECURITY'S ORIGINAL SIN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1188720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accountability structure that allowed known vulnerability classes to persist for twenty-five years operated primarily through legal and contractual mechanisms.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365760" y="2057400"/>
            <a:ext cx="6858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A3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Reforming it requires working through the same institutional channels: regulatory mandate, enforcement action, legislative drafting, and coalition building.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65760" y="2907792"/>
            <a:ext cx="6858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C8D6E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case for reform is now more legally grounded, more institutionally specific, and better supported by enforcement precedent than at any prior point.</a:t>
            </a:r>
            <a:endParaRPr lang="en-US" sz="15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760" y="2286000"/>
            <a:ext cx="1554480" cy="155448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365760" y="3639312"/>
            <a:ext cx="5669280" cy="1298448"/>
          </a:xfrm>
          <a:prstGeom prst="roundRect">
            <a:avLst>
              <a:gd name="adj" fmla="val 5634"/>
            </a:avLst>
          </a:prstGeom>
          <a:solidFill>
            <a:srgbClr val="243558"/>
          </a:solidFill>
          <a:ln w="12700">
            <a:solidFill>
              <a:srgbClr val="2E427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8640" y="3749040"/>
            <a:ext cx="5303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Randy Marchany
</a:t>
            </a:r>
            <a:r>
              <a:rPr lang="en-US" sz="1200" dirty="0">
                <a:solidFill>
                  <a:srgbClr val="C8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Tech CISO
</a:t>
            </a:r>
            <a:r>
              <a:rPr lang="en-US" sz="1100" dirty="0">
                <a:solidFill>
                  <a:srgbClr val="E57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marchany@vt.edu</a:t>
            </a:r>
            <a:r>
              <a:rPr lang="en-US" sz="11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1100" dirty="0">
                <a:solidFill>
                  <a:srgbClr val="E57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vtrandy.substack.com
</a:t>
            </a:r>
            <a:r>
              <a:rPr lang="en-US" sz="10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randymarchany.com/biography</a:t>
            </a:r>
            <a:endParaRPr lang="en-US" sz="15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120" y="4526280"/>
            <a:ext cx="502920" cy="5029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583680" y="457200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Tech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Tracks — Each Routes Around the Economic Loss Rule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are not alternatives. They are components of a coherent accountability framework operating simultaneously.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365760" y="1207008"/>
            <a:ext cx="8412480" cy="1097280"/>
          </a:xfrm>
          <a:prstGeom prst="roundRect">
            <a:avLst>
              <a:gd name="adj" fmla="val 6667"/>
            </a:avLst>
          </a:prstGeom>
          <a:solidFill>
            <a:srgbClr val="E8EDF5"/>
          </a:solidFill>
          <a:ln w="12700">
            <a:solidFill>
              <a:srgbClr val="166534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1207008"/>
            <a:ext cx="438912" cy="1097280"/>
          </a:xfrm>
          <a:prstGeom prst="roundRect">
            <a:avLst>
              <a:gd name="adj" fmla="val 16667"/>
            </a:avLst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481328"/>
            <a:ext cx="4389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88" y="1481328"/>
            <a:ext cx="475488" cy="47548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08760" y="129844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Regulatory Mandate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508760" y="164592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Modeled on NHTSA / Motor Vehicle Safety Act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440680" y="128016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cybersecurity standards as conditions of market access in covered sectors. Enforced by CISA. Regulatory compliance — not tort. Economic loss rule does not apply.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1508760" y="1938528"/>
            <a:ext cx="3611880" cy="256032"/>
          </a:xfrm>
          <a:prstGeom prst="roundRect">
            <a:avLst>
              <a:gd name="adj" fmla="val 14286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572768" y="1956816"/>
            <a:ext cx="34930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i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Prospective: governs new products after regulatory effective date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365760" y="2468880"/>
            <a:ext cx="8412480" cy="1097280"/>
          </a:xfrm>
          <a:prstGeom prst="roundRect">
            <a:avLst>
              <a:gd name="adj" fmla="val 6667"/>
            </a:avLst>
          </a:prstGeom>
          <a:solidFill>
            <a:srgbClr val="E8EDF5"/>
          </a:solidFill>
          <a:ln w="12700">
            <a:solidFill>
              <a:srgbClr val="166534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365760" y="2468880"/>
            <a:ext cx="438912" cy="1097280"/>
          </a:xfrm>
          <a:prstGeom prst="roundRect">
            <a:avLst>
              <a:gd name="adj" fmla="val 16667"/>
            </a:avLst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65760" y="2743200"/>
            <a:ext cx="4389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8" y="2743200"/>
            <a:ext cx="475488" cy="475488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1508760" y="256032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 Claims Act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1508760" y="2907792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new legislation required</a:t>
            </a:r>
            <a:endParaRPr lang="en-US" sz="1000" dirty="0"/>
          </a:p>
        </p:txBody>
      </p:sp>
      <p:sp>
        <p:nvSpPr>
          <p:cNvPr id="19" name="Text 15"/>
          <p:cNvSpPr/>
          <p:nvPr/>
        </p:nvSpPr>
        <p:spPr>
          <a:xfrm>
            <a:off x="5440680" y="2542032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now against any vendor making false cybersecurity compliance certifications under federal contracts or research funding. Mental state: reckless disregard — not intentional fraud. No breach needed.</a:t>
            </a:r>
            <a:endParaRPr lang="en-US" sz="1000" dirty="0"/>
          </a:p>
        </p:txBody>
      </p:sp>
      <p:sp>
        <p:nvSpPr>
          <p:cNvPr id="20" name="Shape 16"/>
          <p:cNvSpPr/>
          <p:nvPr/>
        </p:nvSpPr>
        <p:spPr>
          <a:xfrm>
            <a:off x="1508760" y="3200400"/>
            <a:ext cx="3611880" cy="256032"/>
          </a:xfrm>
          <a:prstGeom prst="roundRect">
            <a:avLst>
              <a:gd name="adj" fmla="val 14286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1572768" y="3218688"/>
            <a:ext cx="34930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i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Enforcement: available immediately under existing law</a:t>
            </a:r>
            <a:endParaRPr lang="en-US" sz="900" dirty="0"/>
          </a:p>
        </p:txBody>
      </p:sp>
      <p:sp>
        <p:nvSpPr>
          <p:cNvPr id="22" name="Shape 18"/>
          <p:cNvSpPr/>
          <p:nvPr/>
        </p:nvSpPr>
        <p:spPr>
          <a:xfrm>
            <a:off x="365760" y="3730752"/>
            <a:ext cx="8412480" cy="1097280"/>
          </a:xfrm>
          <a:prstGeom prst="roundRect">
            <a:avLst>
              <a:gd name="adj" fmla="val 6667"/>
            </a:avLst>
          </a:prstGeom>
          <a:solidFill>
            <a:srgbClr val="E8EDF5"/>
          </a:solidFill>
          <a:ln w="12700">
            <a:solidFill>
              <a:srgbClr val="166534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19"/>
          <p:cNvSpPr/>
          <p:nvPr/>
        </p:nvSpPr>
        <p:spPr>
          <a:xfrm>
            <a:off x="365760" y="3730752"/>
            <a:ext cx="438912" cy="1097280"/>
          </a:xfrm>
          <a:prstGeom prst="roundRect">
            <a:avLst>
              <a:gd name="adj" fmla="val 16667"/>
            </a:avLst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365760" y="4005072"/>
            <a:ext cx="4389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688" y="4005072"/>
            <a:ext cx="475488" cy="475488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1508760" y="382219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Tort — Physical Harm</a:t>
            </a:r>
            <a:endParaRPr lang="en-US" sz="1400" dirty="0"/>
          </a:p>
        </p:txBody>
      </p:sp>
      <p:sp>
        <p:nvSpPr>
          <p:cNvPr id="27" name="Text 22"/>
          <p:cNvSpPr/>
          <p:nvPr/>
        </p:nvSpPr>
        <p:spPr>
          <a:xfrm>
            <a:off x="1508760" y="4169664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 cases only</a:t>
            </a:r>
            <a:endParaRPr lang="en-US" sz="1000" dirty="0"/>
          </a:p>
        </p:txBody>
      </p:sp>
      <p:sp>
        <p:nvSpPr>
          <p:cNvPr id="28" name="Text 23"/>
          <p:cNvSpPr/>
          <p:nvPr/>
        </p:nvSpPr>
        <p:spPr>
          <a:xfrm>
            <a:off x="5440680" y="3803904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loss rule bars purely financial harm. It does not bar physical harm to persons. Rebuttable presumption approach: SANS Top 10 defect + physical harm = vendor presumed to have caused it.</a:t>
            </a:r>
            <a:endParaRPr lang="en-US" sz="1000" dirty="0"/>
          </a:p>
        </p:txBody>
      </p:sp>
      <p:sp>
        <p:nvSpPr>
          <p:cNvPr id="29" name="Shape 24"/>
          <p:cNvSpPr/>
          <p:nvPr/>
        </p:nvSpPr>
        <p:spPr>
          <a:xfrm>
            <a:off x="1508760" y="4462272"/>
            <a:ext cx="3611880" cy="256032"/>
          </a:xfrm>
          <a:prstGeom prst="roundRect">
            <a:avLst>
              <a:gd name="adj" fmla="val 14286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1572768" y="4480560"/>
            <a:ext cx="34930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i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Retroactive: for cases that have already happened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Track 1: Federal Regulatory Mandate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Modeled on the National Traffic and Motor Vehicle Safety Act of 1966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65760" y="1170432"/>
            <a:ext cx="4114800" cy="2194560"/>
          </a:xfrm>
          <a:prstGeom prst="roundRect">
            <a:avLst>
              <a:gd name="adj" fmla="val 4167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30352" y="1298448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🚗  NHTSA Model (Automobiles)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30352" y="1719072"/>
            <a:ext cx="3794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federal safety standards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530352" y="1993392"/>
            <a:ext cx="3794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Conditions of market access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30352" y="2267712"/>
            <a:ext cx="3794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Manufacturers certify before bringing to market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30352" y="2542032"/>
            <a:ext cx="3794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Enforcement: federal (not state tort)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30352" y="2816352"/>
            <a:ext cx="3794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Phase-in periods for transition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30352" y="3090672"/>
            <a:ext cx="3794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Notice-and-comment for standard updates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663440" y="1170432"/>
            <a:ext cx="4114800" cy="2194560"/>
          </a:xfrm>
          <a:prstGeom prst="roundRect">
            <a:avLst>
              <a:gd name="adj" fmla="val 4167"/>
            </a:avLst>
          </a:prstGeom>
          <a:solidFill>
            <a:srgbClr val="F0FAF4"/>
          </a:solidFill>
          <a:ln w="12700">
            <a:solidFill>
              <a:srgbClr val="166534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828032" y="1298448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💻  Software Safety Statute (Proposed)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828032" y="1719072"/>
            <a:ext cx="3794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cybersecurity standards for critical infrastructure, healthcare, finance, government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828032" y="1993392"/>
            <a:ext cx="3794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Conditions of market access in covered sectors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828032" y="2267712"/>
            <a:ext cx="3794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self-attestation with legal consequence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828032" y="2542032"/>
            <a:ext cx="3794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Enforcement: CISA (not pre-market certification)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828032" y="2816352"/>
            <a:ext cx="3794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Phase-in periods appropriate to sector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828032" y="3090672"/>
            <a:ext cx="3794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CAIC model defines the authorized control standard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65760" y="3493008"/>
            <a:ext cx="8412480" cy="987552"/>
          </a:xfrm>
          <a:prstGeom prst="roundRect">
            <a:avLst>
              <a:gd name="adj" fmla="val 7407"/>
            </a:avLst>
          </a:prstGeom>
          <a:solidFill>
            <a:srgbClr val="F0FAF4"/>
          </a:solidFill>
          <a:ln w="12700">
            <a:solidFill>
              <a:srgbClr val="166534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48640" y="3566160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Attestation Model Works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48640" y="387705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1: Vendor completes standardized security questionnaire (HECVAT / SOC 2 Type II / CMMC) as a condition of sale.   Step 2: Buyer's security office evaluates and accepts or requires remediation. No government agency involved in individual procurement.   Step 3: False attestation → contract fraud (commercial) or FCA liability (federal funding). No breach required.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65760" y="4608576"/>
            <a:ext cx="8412480" cy="384048"/>
          </a:xfrm>
          <a:prstGeom prst="roundRect">
            <a:avLst>
              <a:gd name="adj" fmla="val 14286"/>
            </a:avLst>
          </a:prstGeom>
          <a:solidFill>
            <a:srgbClr val="FFF3CD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2920" y="4645152"/>
            <a:ext cx="8138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Critical constraint: CISA was reduced from ~3,000 to ~800 staff in March 2026. Track 1 enforcement capacity must be treated as a variable. Weight Track 2 as the more operationally reliable near-term instrument.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Track 2: False Claims Act — The Available Instrument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new legislation required. The DOJ Civil Cyber-Fraud Initiative is already producing settlements.</a:t>
            </a:r>
            <a:endParaRPr lang="en-US" sz="13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70432"/>
          <a:ext cx="8412480" cy="2852928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Party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653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Amount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653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653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Significance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6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1A1A2E"/>
                          </a:solidFill>
                        </a:rPr>
                        <a:t>Penn State University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66534"/>
                          </a:solidFill>
                        </a:rPr>
                        <a:t>$1.25M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6B7A99"/>
                          </a:solidFill>
                        </a:rPr>
                        <a:t>Oct 2024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374060"/>
                          </a:solidFill>
                        </a:rPr>
                        <a:t>15 DoD/NASA contracts. Relator = former CISO of Applied Research Lab.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1A1A2E"/>
                          </a:solidFill>
                        </a:rPr>
                        <a:t>Georgia Tech Research Corp.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66534"/>
                          </a:solidFill>
                        </a:rPr>
                        <a:t>$875K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6B7A99"/>
                          </a:solidFill>
                        </a:rPr>
                        <a:t>Sep 2025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374060"/>
                          </a:solidFill>
                        </a:rPr>
                        <a:t>Filed 63-page motion to dismiss. Settled before court ruled on merits.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1A1A2E"/>
                          </a:solidFill>
                        </a:rPr>
                        <a:t>Raytheon / RTX / Nightwing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66534"/>
                          </a:solidFill>
                        </a:rPr>
                        <a:t>$8.5M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6B7A99"/>
                          </a:solidFill>
                        </a:rPr>
                        <a:t>May 2025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374060"/>
                          </a:solidFill>
                        </a:rPr>
                        <a:t>Named successor Nightwing — accountability survives corporate transactions.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1A1A2E"/>
                          </a:solidFill>
                        </a:rPr>
                        <a:t>MORSECORP, Inc.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66534"/>
                          </a:solidFill>
                        </a:rPr>
                        <a:t>$4.6M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6B7A99"/>
                          </a:solidFill>
                        </a:rPr>
                        <a:t>Mar 2025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374060"/>
                          </a:solidFill>
                        </a:rPr>
                        <a:t>Small defense contractor — demonstrates reach beyond major primes.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1A1A2E"/>
                          </a:solidFill>
                        </a:rPr>
                        <a:t>Illumina, Inc.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66534"/>
                          </a:solidFill>
                        </a:rPr>
                        <a:t>$9.8M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6B7A99"/>
                          </a:solidFill>
                        </a:rPr>
                        <a:t>Jul 2025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374060"/>
                          </a:solidFill>
                        </a:rPr>
                        <a:t>First FCA case for cybersecurity failures in medical devices (healthcare OT).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Shape 2"/>
          <p:cNvSpPr/>
          <p:nvPr/>
        </p:nvSpPr>
        <p:spPr>
          <a:xfrm>
            <a:off x="365760" y="4133088"/>
            <a:ext cx="4023360" cy="530352"/>
          </a:xfrm>
          <a:prstGeom prst="roundRect">
            <a:avLst>
              <a:gd name="adj" fmla="val 12069"/>
            </a:avLst>
          </a:prstGeom>
          <a:solidFill>
            <a:srgbClr val="F0FAF4"/>
          </a:solidFill>
          <a:ln w="12700">
            <a:solidFill>
              <a:srgbClr val="166534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502920" y="4187952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Mental state required: reckless disregard — not intentional fraud. No breach needs to occur. The false certification is the violation.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4663440" y="4133088"/>
            <a:ext cx="4114800" cy="530352"/>
          </a:xfrm>
          <a:prstGeom prst="roundRect">
            <a:avLst>
              <a:gd name="adj" fmla="val 12069"/>
            </a:avLst>
          </a:prstGeom>
          <a:solidFill>
            <a:srgbClr val="FFF8ED"/>
          </a:solidFill>
          <a:ln w="12700">
            <a:solidFill>
              <a:srgbClr val="C4590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4800600" y="4187952"/>
            <a:ext cx="3840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Candid: every settlement resolved before a court ruled on the merits. Theory validated by enforcement — not yet by judicial precedent.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365760" y="4718305"/>
            <a:ext cx="8412480" cy="369678"/>
          </a:xfrm>
          <a:prstGeom prst="roundRect">
            <a:avLst>
              <a:gd name="adj" fmla="val 17857"/>
            </a:avLst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4791456"/>
            <a:ext cx="8138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December 2024: Administrative FCA passed — federal agencies can now pursue claims independently, without DOJ. Enforcement pathway expanded to every agency with a cybersecurity contract requirement.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Track 3: State Tort — Physical Harm Cases Only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365760" y="804672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548640" y="877824"/>
            <a:ext cx="6492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economic loss rule bars recovery for purely financial harm in most US jurisdictions. It does not bar recovery for 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7022592" y="877824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harm to persons.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1133856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3 is scoped exclusively to OT incidents where insecure software caused physical harm — hospital patients, water system poisoning, power grid attacks.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20040" y="1600200"/>
            <a:ext cx="4114800" cy="2514600"/>
          </a:xfrm>
          <a:prstGeom prst="roundRect">
            <a:avLst>
              <a:gd name="adj" fmla="val 3636"/>
            </a:avLst>
          </a:prstGeom>
          <a:solidFill>
            <a:srgbClr val="F0FAF4"/>
          </a:solidFill>
          <a:ln w="12700">
            <a:solidFill>
              <a:srgbClr val="166534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57200" y="171907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Strict Liability (primary theory)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212140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put a defective product into commerce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57200" y="2505456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 documented as dangerous since 2001 (SANS Top 10)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57200" y="2889504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 caused physical harm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57200" y="327355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Liability attaches without proof of foreseeability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57200" y="365760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Vendors helped write negligence frameworks — they're on harder ground when carelessness isn't the question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709160" y="1600200"/>
            <a:ext cx="4114800" cy="2514600"/>
          </a:xfrm>
          <a:prstGeom prst="roundRect">
            <a:avLst>
              <a:gd name="adj" fmla="val 3636"/>
            </a:avLst>
          </a:prstGeom>
          <a:solidFill>
            <a:srgbClr val="E8EDF5"/>
          </a:solidFill>
          <a:ln w="12700">
            <a:solidFill>
              <a:srgbClr val="6B7A99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846320" y="171907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Negligence (backstop)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846320" y="212140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SANS Top 10 establishes external standard of care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846320" y="2505456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breached that standard at time of design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846320" y="2889504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harm from unauthorized actor exploiting that gap was foreseeable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846320" y="327355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Applies where strict liability doesn't reach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46320" y="365760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Weakens substantially where patches were available and practically deployable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65760" y="4224528"/>
            <a:ext cx="8412480" cy="457200"/>
          </a:xfrm>
          <a:prstGeom prst="roundRect">
            <a:avLst>
              <a:gd name="adj" fmla="val 14000"/>
            </a:avLst>
          </a:prstGeom>
          <a:solidFill>
            <a:srgbClr val="F0FAF4"/>
          </a:solidFill>
          <a:ln w="12700">
            <a:solidFill>
              <a:srgbClr val="166534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530352" y="42793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Rebuttable Presumption Approach: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788920" y="4261104"/>
            <a:ext cx="58338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harm + OT system shipped with SANS Top 10 defects documented as dangerous at time of sale → defect presumed to have caused or contributed to the harm. Vendor rebuts by showing independent cause. Courts can adopt this on their own authority — no new legislation required.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65760" y="4741817"/>
            <a:ext cx="8412480" cy="321346"/>
          </a:xfrm>
          <a:prstGeom prst="roundRect">
            <a:avLst>
              <a:gd name="adj" fmla="val 17857"/>
            </a:avLst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4791456"/>
            <a:ext cx="8138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German Steel Mill attack (2014): physical damage to property via spear-phishing pivot from office to ICS. Economic loss rule does not bar property damage. Track 3 has a case.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Scanning Narrows the 'We Didn't Know' Defense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365760" y="804672"/>
            <a:ext cx="8412480" cy="749808"/>
          </a:xfrm>
          <a:prstGeom prst="roundRect">
            <a:avLst>
              <a:gd name="adj" fmla="val 9756"/>
            </a:avLst>
          </a:prstGeom>
          <a:solidFill>
            <a:srgbClr val="F0FAF4"/>
          </a:solidFill>
          <a:ln w="12700">
            <a:solidFill>
              <a:srgbClr val="166534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548640" y="859536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Glasswing (Anthropic + ~50 partners, May 2026):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170432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 T. Lee (SANS Chief AI Officer): 'More than 10,000 high- or critical-severity vulnerabilities found in the first month. Most partners found hundreds in their own code.' — of those, 97 patched upstream as of May 22.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0040" y="1719072"/>
            <a:ext cx="2743200" cy="1508760"/>
          </a:xfrm>
          <a:prstGeom prst="roundRect">
            <a:avLst>
              <a:gd name="adj" fmla="val 606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20040" y="1828800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6653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10,000+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457200" y="2523744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High/critical vulns found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28346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month, ~50 partners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200400" y="1719072"/>
            <a:ext cx="2743200" cy="1508760"/>
          </a:xfrm>
          <a:prstGeom prst="roundRect">
            <a:avLst>
              <a:gd name="adj" fmla="val 606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200400" y="1828800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C459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97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3337560" y="2523744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Patched upstream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337560" y="28346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of May 22 — not a measure of effort; a measure of where work jams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080760" y="1719072"/>
            <a:ext cx="2743200" cy="1508760"/>
          </a:xfrm>
          <a:prstGeom prst="roundRect">
            <a:avLst>
              <a:gd name="adj" fmla="val 606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080760" y="1828800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C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9–27</a:t>
            </a:r>
            <a:endParaRPr lang="en-US" sz="4400" dirty="0"/>
          </a:p>
        </p:txBody>
      </p:sp>
      <p:sp>
        <p:nvSpPr>
          <p:cNvPr id="16" name="Text 14"/>
          <p:cNvSpPr/>
          <p:nvPr/>
        </p:nvSpPr>
        <p:spPr>
          <a:xfrm>
            <a:off x="6217920" y="2523744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Days: human remediation pipeline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217920" y="28346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 → disclosure → patch → deploy → retest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65760" y="3337560"/>
            <a:ext cx="8412480" cy="365760"/>
          </a:xfrm>
          <a:prstGeom prst="roundRect">
            <a:avLst>
              <a:gd name="adj" fmla="val 15000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392424"/>
            <a:ext cx="256032" cy="256032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868680" y="338328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Glasswing: vendor could argue vulnerability was genuinely undiscoverable at time of attestation.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365760" y="3776472"/>
            <a:ext cx="8412480" cy="365760"/>
          </a:xfrm>
          <a:prstGeom prst="roundRect">
            <a:avLst>
              <a:gd name="adj" fmla="val 15000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831336"/>
            <a:ext cx="256032" cy="256032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868680" y="382219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Glasswing: commercially available AI found a 27-year-old vulnerability that prior scanning had never detected. The 'unknowable' defense contracts.</a:t>
            </a:r>
            <a:endParaRPr lang="en-US" sz="1050" dirty="0"/>
          </a:p>
        </p:txBody>
      </p:sp>
      <p:sp>
        <p:nvSpPr>
          <p:cNvPr id="24" name="Shape 20"/>
          <p:cNvSpPr/>
          <p:nvPr/>
        </p:nvSpPr>
        <p:spPr>
          <a:xfrm>
            <a:off x="365760" y="4215384"/>
            <a:ext cx="8412480" cy="365760"/>
          </a:xfrm>
          <a:prstGeom prst="roundRect">
            <a:avLst>
              <a:gd name="adj" fmla="val 15000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4270248"/>
            <a:ext cx="256032" cy="256032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868680" y="4261104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FCA standard: a vendor who attests to security posture without deploying available AI-augmented scanning has made that attestation with reckless disregard for its accuracy.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Attestation Model Is Not Theoretical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HECVAT — the Higher Education Community Vendor Assessment Toolkit — has been operating at scale since 2017.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365760" y="1170432"/>
            <a:ext cx="8412480" cy="502920"/>
          </a:xfrm>
          <a:prstGeom prst="roundRect">
            <a:avLst>
              <a:gd name="adj" fmla="val 12727"/>
            </a:avLst>
          </a:prstGeom>
          <a:solidFill>
            <a:srgbClr val="F0FAF4"/>
          </a:solidFill>
          <a:ln w="12700">
            <a:solidFill>
              <a:srgbClr val="166534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30352" y="1216152"/>
            <a:ext cx="8046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Tech IT Vendor Risk Management Standard (August 2025): vendors handling high-risk university data must provide a full HECVAT, annual SOC 2 Type II report, vulnerability scan attestations, and business continuity documentation.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65760" y="1783080"/>
            <a:ext cx="8412480" cy="868680"/>
          </a:xfrm>
          <a:prstGeom prst="roundRect">
            <a:avLst>
              <a:gd name="adj" fmla="val 842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02920" y="1984248"/>
            <a:ext cx="457200" cy="457200"/>
          </a:xfrm>
          <a:prstGeom prst="ellipse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1993392"/>
            <a:ext cx="457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15568" y="1874520"/>
            <a:ext cx="6583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 of Sale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115568" y="2221992"/>
            <a:ext cx="7543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completes standardized questionnaire (HECVAT / SOC 2 Type II / CMMC / NIST SP 800-171) as a condition of entering the contract.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65760" y="2770632"/>
            <a:ext cx="8412480" cy="868680"/>
          </a:xfrm>
          <a:prstGeom prst="roundRect">
            <a:avLst>
              <a:gd name="adj" fmla="val 842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02920" y="2971800"/>
            <a:ext cx="457200" cy="457200"/>
          </a:xfrm>
          <a:prstGeom prst="ellipse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2980944"/>
            <a:ext cx="457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115568" y="2862072"/>
            <a:ext cx="6583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 Evaluates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15568" y="3209544"/>
            <a:ext cx="7543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office accepts, rejects, or requires remediation. No government agency involved. Burden of producing evidence falls on the vendor.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65760" y="3758184"/>
            <a:ext cx="8412480" cy="868680"/>
          </a:xfrm>
          <a:prstGeom prst="roundRect">
            <a:avLst>
              <a:gd name="adj" fmla="val 842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02920" y="3959352"/>
            <a:ext cx="457200" cy="457200"/>
          </a:xfrm>
          <a:prstGeom prst="ellipse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3968496"/>
            <a:ext cx="457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115568" y="3849624"/>
            <a:ext cx="6583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 Attestation Consequence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15568" y="4197096"/>
            <a:ext cx="7543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Commercial: fraud in the inducement — available in every US jurisdiction, not subject to economic loss rule. Federal: FCA liability. No breach required.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65760" y="4718304"/>
            <a:ext cx="8412480" cy="347472"/>
          </a:xfrm>
          <a:prstGeom prst="roundRect">
            <a:avLst>
              <a:gd name="adj" fmla="val 17857"/>
            </a:avLst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4791456"/>
            <a:ext cx="8138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this model works for universities managing student health data and export-controlled research on constrained budgets, the 'too burdensome' objection for commercial vendors is difficult to sustain.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Principal Objections — and Where They Have Limits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365760" y="804672"/>
            <a:ext cx="8412480" cy="694944"/>
          </a:xfrm>
          <a:prstGeom prst="roundRect">
            <a:avLst>
              <a:gd name="adj" fmla="val 921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502920" y="85953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mutability (patches as remedy)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474720" y="969264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94760" y="859536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force in IT where patches are deployable. Weakens substantially in OT where operational constraints make installation infeasible. Credit timely, documented patch availability — but not as a full defense.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" y="1609344"/>
            <a:ext cx="8412480" cy="694944"/>
          </a:xfrm>
          <a:prstGeom prst="roundRect">
            <a:avLst>
              <a:gd name="adj" fmla="val 921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2920" y="166420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 negligence / comparative fault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474720" y="1773936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794760" y="1664208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Oldsmar ran end-of-life OS with shared credentials. Comparative fault applies — but the series' argument is that vendor's share should not be zero, not that it should be 100%.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65760" y="2414016"/>
            <a:ext cx="8412480" cy="694944"/>
          </a:xfrm>
          <a:prstGeom prst="roundRect">
            <a:avLst>
              <a:gd name="adj" fmla="val 921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02920" y="246888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 chilling / overdeterrence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474720" y="2578608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794760" y="2468880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credible for small vendors and novel categories. Least credible for large established vendors shipping SCADA, ERP, healthcare platforms — where SANS defect classes have been documented dangerous for 25 years.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65760" y="3218688"/>
            <a:ext cx="8412480" cy="694944"/>
          </a:xfrm>
          <a:prstGeom prst="roundRect">
            <a:avLst>
              <a:gd name="adj" fmla="val 921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02920" y="327355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False-positive scanning burdens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474720" y="3383280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794760" y="3273552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concern for mid-sized vendors. Address in regulatory design: attestation must specify that material findings were triaged and addressed, with safe harbor for documented false positives.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65760" y="4023360"/>
            <a:ext cx="8412480" cy="694944"/>
          </a:xfrm>
          <a:prstGeom prst="roundRect">
            <a:avLst>
              <a:gd name="adj" fmla="val 921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502920" y="4078224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Open-source dependency realities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474720" y="4187952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794760" y="4078224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SBOM requirement + AI scanning on full dependency tree closes the knowability gap for new products. Legacy products with no migration path require a separate legislative track (Superfund analog).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65760" y="4864608"/>
            <a:ext cx="8412480" cy="182880"/>
          </a:xfrm>
          <a:prstGeom prst="roundRect">
            <a:avLst>
              <a:gd name="adj" fmla="val 25000"/>
            </a:avLst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960120"/>
            <a:ext cx="8412480" cy="868680"/>
          </a:xfrm>
          <a:prstGeom prst="roundRect">
            <a:avLst>
              <a:gd name="adj" fmla="val 7368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1161288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51560" y="1051560"/>
            <a:ext cx="7543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tracks route around the economic loss rule on different vectors: regulatory mandate avoids it entirely; FCA requires no breach; state tort goes where physical harm makes it inapplicable.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365760" y="1947672"/>
            <a:ext cx="8412480" cy="868680"/>
          </a:xfrm>
          <a:prstGeom prst="roundRect">
            <a:avLst>
              <a:gd name="adj" fmla="val 7368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2148840"/>
            <a:ext cx="384048" cy="38404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51560" y="2039112"/>
            <a:ext cx="7543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False Claims Act track is available now, under existing law, with six settlements establishing enforcement precedent — though no case has produced a ruling on the merits.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365760" y="2935224"/>
            <a:ext cx="8412480" cy="868680"/>
          </a:xfrm>
          <a:prstGeom prst="roundRect">
            <a:avLst>
              <a:gd name="adj" fmla="val 7368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3136392"/>
            <a:ext cx="384048" cy="38404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51560" y="3026664"/>
            <a:ext cx="7543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attestation model is not theoretical: HECVAT has operated at scale in higher education since 2017. Virginia Tech's vendor risk standard is a live implementation.</a:t>
            </a:r>
            <a:endParaRPr lang="en-US" sz="1200" dirty="0"/>
          </a:p>
        </p:txBody>
      </p:sp>
      <p:sp>
        <p:nvSpPr>
          <p:cNvPr id="12" name="Shape 7"/>
          <p:cNvSpPr/>
          <p:nvPr/>
        </p:nvSpPr>
        <p:spPr>
          <a:xfrm>
            <a:off x="365760" y="3922776"/>
            <a:ext cx="8412480" cy="868680"/>
          </a:xfrm>
          <a:prstGeom prst="roundRect">
            <a:avLst>
              <a:gd name="adj" fmla="val 7368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52" y="4123944"/>
            <a:ext cx="384048" cy="38404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51560" y="4014216"/>
            <a:ext cx="7543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AI-augmented scanning is contracting the 'we didn't know' defense. A vendor who attests to security posture without deploying available scanning does so with reckless disregard for its accuracy.</a:t>
            </a:r>
            <a:endParaRPr lang="en-US" sz="1200" dirty="0"/>
          </a:p>
        </p:txBody>
      </p:sp>
      <p:sp>
        <p:nvSpPr>
          <p:cNvPr id="15" name="Shape 9"/>
          <p:cNvSpPr/>
          <p:nvPr/>
        </p:nvSpPr>
        <p:spPr>
          <a:xfrm>
            <a:off x="365760" y="4754880"/>
            <a:ext cx="8412480" cy="274320"/>
          </a:xfrm>
          <a:prstGeom prst="roundRect">
            <a:avLst>
              <a:gd name="adj" fmla="val 16667"/>
            </a:avLst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16" name="Text 10"/>
          <p:cNvSpPr/>
          <p:nvPr/>
        </p:nvSpPr>
        <p:spPr>
          <a:xfrm>
            <a:off x="502920" y="4773168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Part 5 addresses what it takes to win — the political reality, the coalition, and the coordinating organization that doesn't yet exist.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1692</Words>
  <Application>Microsoft Office PowerPoint</Application>
  <PresentationFormat>On-screen Show (16:9)</PresentationFormat>
  <Paragraphs>157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Cybersecurity's Original Sin — Part 4</dc:title>
  <dc:subject>PptxGenJS Presentation</dc:subject>
  <dc:creator>Randy Marchany</dc:creator>
  <cp:lastModifiedBy>Marchany, Randy</cp:lastModifiedBy>
  <cp:revision>2</cp:revision>
  <dcterms:created xsi:type="dcterms:W3CDTF">2026-06-11T21:17:38Z</dcterms:created>
  <dcterms:modified xsi:type="dcterms:W3CDTF">2026-06-15T16:58:46Z</dcterms:modified>
</cp:coreProperties>
</file>