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Tahoma"/>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Tahoma-bold.fntdata"/><Relationship Id="rId25" Type="http://schemas.openxmlformats.org/officeDocument/2006/relationships/font" Target="fonts/Tahom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49da845f5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g2949da845f5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2949da845f5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3e9a1d52db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33e9a1d52db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33e9a1d52db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3ef851fc6e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33ef851fc6e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33ef851fc6e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3e9a1d52db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33e9a1d52db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33e9a1d52db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91ce03f2a7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91ce03f2a7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291ce03f2a7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949da845f5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949da845f5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949da845f5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3e9a1d52db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33e9a1d52db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33e9a1d52db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3e9a1d52db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33e9a1d52db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33e9a1d52db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3e9a1d52db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33e9a1d52db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33e9a1d52db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3e9a1d52db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33e9a1d52db_0_3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33e9a1d52db_0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3e9a1d52db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3e9a1d52db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33e9a1d52db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91ce03f2a7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91ce03f2a7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91ce03f2a7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91ce03f2a7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91ce03f2a7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291ce03f2a7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91ce03f2a7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91ce03f2a7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91ce03f2a7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3e9a1d52db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33e9a1d52db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g33e9a1d52db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3e9a1d52db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33e9a1d52db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33e9a1d52db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3e9a1d52d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33e9a1d52db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33e9a1d52db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3e9a1d52db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33e9a1d52db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33e9a1d52db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3e9a1d52db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33e9a1d52db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33e9a1d52db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Google Shape;13;p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 name="Google Shape;14;p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Google Shape;16;p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1"/>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2"/>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Google Shape;19;p3"/>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0" name="Google Shape;20;p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 name="Google Shape;21;p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 name="Google Shape;22;p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 name="Google Shape;25;p4"/>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6" name="Google Shape;26;p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 name="Google Shape;28;p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 name="Google Shape;31;p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 name="Google Shape;32;p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 name="Google Shape;33;p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Google Shape;34;p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Google Shape;35;p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Google Shape;38;p6"/>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9" name="Google Shape;39;p6"/>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6"/>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1" name="Google Shape;41;p6"/>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 name="Google Shape;42;p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Google Shape;44;p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 name="Google Shape;47;p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 name="Google Shape;49;p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Google Shape;52;p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Google Shape;53;p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Google Shape;56;p9"/>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7" name="Google Shape;57;p9"/>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8" name="Google Shape;58;p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Google Shape;59;p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Google Shape;63;p10"/>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5" name="Google Shape;65;p1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hyperlink" Target="http://www.nawatertech.net" TargetMode="External"/><Relationship Id="rId5" Type="http://schemas.openxmlformats.org/officeDocument/2006/relationships/image" Target="../media/image1.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hyperlink" Target="https://www.cnn.com/2020/12/16/health/waterborne-diseases-cdc-study-wellness/index.html" TargetMode="External"/><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3"/>
          <p:cNvSpPr/>
          <p:nvPr/>
        </p:nvSpPr>
        <p:spPr>
          <a:xfrm>
            <a:off x="-50" y="-100"/>
            <a:ext cx="9144000" cy="5143500"/>
          </a:xfrm>
          <a:prstGeom prst="rect">
            <a:avLst/>
          </a:prstGeom>
          <a:solidFill>
            <a:srgbClr val="DEEAF4"/>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300">
              <a:solidFill>
                <a:schemeClr val="dk1"/>
              </a:solidFill>
              <a:highlight>
                <a:schemeClr val="lt1"/>
              </a:highlight>
              <a:latin typeface="Tahoma"/>
              <a:ea typeface="Tahoma"/>
              <a:cs typeface="Tahoma"/>
              <a:sym typeface="Tahoma"/>
            </a:endParaRPr>
          </a:p>
        </p:txBody>
      </p:sp>
      <p:sp>
        <p:nvSpPr>
          <p:cNvPr id="86" name="Google Shape;86;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87" name="Google Shape;87;p13"/>
          <p:cNvSpPr txBox="1"/>
          <p:nvPr/>
        </p:nvSpPr>
        <p:spPr>
          <a:xfrm>
            <a:off x="1586400" y="4335950"/>
            <a:ext cx="5869200" cy="8073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dk1"/>
                </a:solidFill>
                <a:highlight>
                  <a:srgbClr val="FFFFFF"/>
                </a:highlight>
                <a:latin typeface="Tahoma"/>
                <a:ea typeface="Tahoma"/>
                <a:cs typeface="Tahoma"/>
                <a:sym typeface="Tahoma"/>
              </a:rPr>
              <a:t>Exclusive Distributor for North America</a:t>
            </a:r>
            <a:endParaRPr sz="1300">
              <a:solidFill>
                <a:schemeClr val="dk1"/>
              </a:solidFill>
              <a:highlight>
                <a:srgbClr val="FFFFFF"/>
              </a:highlight>
              <a:latin typeface="Tahoma"/>
              <a:ea typeface="Tahoma"/>
              <a:cs typeface="Tahoma"/>
              <a:sym typeface="Tahoma"/>
            </a:endParaRPr>
          </a:p>
        </p:txBody>
      </p:sp>
      <p:sp>
        <p:nvSpPr>
          <p:cNvPr id="88" name="Google Shape;88;p13"/>
          <p:cNvSpPr txBox="1"/>
          <p:nvPr/>
        </p:nvSpPr>
        <p:spPr>
          <a:xfrm>
            <a:off x="0" y="331300"/>
            <a:ext cx="9144000" cy="13020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3200">
                <a:solidFill>
                  <a:srgbClr val="1C4587"/>
                </a:solidFill>
                <a:latin typeface="Tahoma"/>
                <a:ea typeface="Tahoma"/>
                <a:cs typeface="Tahoma"/>
                <a:sym typeface="Tahoma"/>
              </a:rPr>
              <a:t>NORTH AMERICAN WATER TECHNOLOGY</a:t>
            </a:r>
            <a:endParaRPr b="1" sz="3200">
              <a:solidFill>
                <a:srgbClr val="1C4587"/>
              </a:solidFill>
              <a:latin typeface="Tahoma"/>
              <a:ea typeface="Tahoma"/>
              <a:cs typeface="Tahoma"/>
              <a:sym typeface="Tahoma"/>
            </a:endParaRPr>
          </a:p>
          <a:p>
            <a:pPr indent="0" lvl="0" marL="0" rtl="0" algn="ctr">
              <a:lnSpc>
                <a:spcPct val="90000"/>
              </a:lnSpc>
              <a:spcBef>
                <a:spcPts val="1000"/>
              </a:spcBef>
              <a:spcAft>
                <a:spcPts val="1000"/>
              </a:spcAft>
              <a:buNone/>
            </a:pPr>
            <a:r>
              <a:rPr b="1" lang="en" sz="3200">
                <a:solidFill>
                  <a:srgbClr val="1C4587"/>
                </a:solidFill>
                <a:latin typeface="Tahoma"/>
                <a:ea typeface="Tahoma"/>
                <a:cs typeface="Tahoma"/>
                <a:sym typeface="Tahoma"/>
              </a:rPr>
              <a:t>“BIOFILMS”</a:t>
            </a:r>
            <a:endParaRPr b="1" sz="3200">
              <a:solidFill>
                <a:srgbClr val="1C4587"/>
              </a:solidFill>
              <a:latin typeface="Tahoma"/>
              <a:ea typeface="Tahoma"/>
              <a:cs typeface="Tahoma"/>
              <a:sym typeface="Tahoma"/>
            </a:endParaRPr>
          </a:p>
        </p:txBody>
      </p:sp>
      <p:pic>
        <p:nvPicPr>
          <p:cNvPr id="89" name="Google Shape;89;p13"/>
          <p:cNvPicPr preferRelativeResize="0"/>
          <p:nvPr/>
        </p:nvPicPr>
        <p:blipFill>
          <a:blip r:embed="rId3">
            <a:alphaModFix/>
          </a:blip>
          <a:stretch>
            <a:fillRect/>
          </a:stretch>
        </p:blipFill>
        <p:spPr>
          <a:xfrm>
            <a:off x="578950" y="1590625"/>
            <a:ext cx="2679376" cy="1853051"/>
          </a:xfrm>
          <a:prstGeom prst="rect">
            <a:avLst/>
          </a:prstGeom>
          <a:noFill/>
          <a:ln>
            <a:noFill/>
          </a:ln>
        </p:spPr>
      </p:pic>
      <p:sp>
        <p:nvSpPr>
          <p:cNvPr id="90" name="Google Shape;90;p13"/>
          <p:cNvSpPr txBox="1"/>
          <p:nvPr/>
        </p:nvSpPr>
        <p:spPr>
          <a:xfrm>
            <a:off x="2497200" y="4596725"/>
            <a:ext cx="2183400" cy="6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300">
                <a:solidFill>
                  <a:schemeClr val="dk1"/>
                </a:solidFill>
                <a:highlight>
                  <a:schemeClr val="lt1"/>
                </a:highlight>
                <a:latin typeface="Tahoma"/>
                <a:ea typeface="Tahoma"/>
                <a:cs typeface="Tahoma"/>
                <a:sym typeface="Tahoma"/>
              </a:rPr>
              <a:t>271 Skip Lane</a:t>
            </a:r>
            <a:endParaRPr sz="1300">
              <a:solidFill>
                <a:schemeClr val="dk1"/>
              </a:solidFill>
              <a:highlight>
                <a:schemeClr val="lt1"/>
              </a:highlight>
              <a:latin typeface="Tahoma"/>
              <a:ea typeface="Tahoma"/>
              <a:cs typeface="Tahoma"/>
              <a:sym typeface="Tahoma"/>
            </a:endParaRPr>
          </a:p>
          <a:p>
            <a:pPr indent="0" lvl="0" marL="0" rtl="0" algn="ctr">
              <a:lnSpc>
                <a:spcPct val="115000"/>
              </a:lnSpc>
              <a:spcBef>
                <a:spcPts val="0"/>
              </a:spcBef>
              <a:spcAft>
                <a:spcPts val="0"/>
              </a:spcAft>
              <a:buNone/>
            </a:pPr>
            <a:r>
              <a:rPr lang="en" sz="1300">
                <a:solidFill>
                  <a:schemeClr val="dk1"/>
                </a:solidFill>
                <a:highlight>
                  <a:schemeClr val="lt1"/>
                </a:highlight>
                <a:latin typeface="Tahoma"/>
                <a:ea typeface="Tahoma"/>
                <a:cs typeface="Tahoma"/>
                <a:sym typeface="Tahoma"/>
              </a:rPr>
              <a:t>Bay Shore, NY 11706</a:t>
            </a:r>
            <a:endParaRPr/>
          </a:p>
        </p:txBody>
      </p:sp>
      <p:sp>
        <p:nvSpPr>
          <p:cNvPr id="91" name="Google Shape;91;p13"/>
          <p:cNvSpPr txBox="1"/>
          <p:nvPr/>
        </p:nvSpPr>
        <p:spPr>
          <a:xfrm>
            <a:off x="4572000" y="4604600"/>
            <a:ext cx="1886100" cy="6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300">
                <a:solidFill>
                  <a:schemeClr val="dk1"/>
                </a:solidFill>
                <a:highlight>
                  <a:schemeClr val="lt1"/>
                </a:highlight>
                <a:latin typeface="Tahoma"/>
                <a:ea typeface="Tahoma"/>
                <a:cs typeface="Tahoma"/>
                <a:sym typeface="Tahoma"/>
              </a:rPr>
              <a:t>888-821-9211 </a:t>
            </a:r>
            <a:r>
              <a:rPr lang="en" sz="1300" u="sng">
                <a:solidFill>
                  <a:schemeClr val="hlink"/>
                </a:solidFill>
                <a:highlight>
                  <a:schemeClr val="lt1"/>
                </a:highlight>
                <a:latin typeface="Tahoma"/>
                <a:ea typeface="Tahoma"/>
                <a:cs typeface="Tahoma"/>
                <a:sym typeface="Tahoma"/>
                <a:hlinkClick r:id="rId4"/>
              </a:rPr>
              <a:t>www.nawatertech.net</a:t>
            </a:r>
            <a:r>
              <a:rPr lang="en" sz="1300">
                <a:solidFill>
                  <a:schemeClr val="dk1"/>
                </a:solidFill>
                <a:highlight>
                  <a:schemeClr val="lt1"/>
                </a:highlight>
                <a:latin typeface="Tahoma"/>
                <a:ea typeface="Tahoma"/>
                <a:cs typeface="Tahoma"/>
                <a:sym typeface="Tahoma"/>
              </a:rPr>
              <a:t> </a:t>
            </a:r>
            <a:endParaRPr sz="1300">
              <a:solidFill>
                <a:schemeClr val="dk1"/>
              </a:solidFill>
              <a:highlight>
                <a:schemeClr val="lt1"/>
              </a:highlight>
              <a:latin typeface="Tahoma"/>
              <a:ea typeface="Tahoma"/>
              <a:cs typeface="Tahoma"/>
              <a:sym typeface="Tahoma"/>
            </a:endParaRPr>
          </a:p>
        </p:txBody>
      </p:sp>
      <p:cxnSp>
        <p:nvCxnSpPr>
          <p:cNvPr id="92" name="Google Shape;92;p13"/>
          <p:cNvCxnSpPr>
            <a:stCxn id="91" idx="1"/>
            <a:endCxn id="91" idx="1"/>
          </p:cNvCxnSpPr>
          <p:nvPr/>
        </p:nvCxnSpPr>
        <p:spPr>
          <a:xfrm>
            <a:off x="4572000" y="4912100"/>
            <a:ext cx="0" cy="0"/>
          </a:xfrm>
          <a:prstGeom prst="straightConnector1">
            <a:avLst/>
          </a:prstGeom>
          <a:noFill/>
          <a:ln cap="flat" cmpd="sng" w="9525">
            <a:solidFill>
              <a:schemeClr val="dk2"/>
            </a:solidFill>
            <a:prstDash val="solid"/>
            <a:round/>
            <a:headEnd len="med" w="med" type="none"/>
            <a:tailEnd len="med" w="med" type="none"/>
          </a:ln>
        </p:spPr>
      </p:cxnSp>
      <p:cxnSp>
        <p:nvCxnSpPr>
          <p:cNvPr id="93" name="Google Shape;93;p13"/>
          <p:cNvCxnSpPr/>
          <p:nvPr/>
        </p:nvCxnSpPr>
        <p:spPr>
          <a:xfrm>
            <a:off x="4572000" y="4717775"/>
            <a:ext cx="0" cy="372900"/>
          </a:xfrm>
          <a:prstGeom prst="straightConnector1">
            <a:avLst/>
          </a:prstGeom>
          <a:noFill/>
          <a:ln cap="flat" cmpd="sng" w="9525">
            <a:solidFill>
              <a:schemeClr val="dk2"/>
            </a:solidFill>
            <a:prstDash val="solid"/>
            <a:round/>
            <a:headEnd len="med" w="med" type="none"/>
            <a:tailEnd len="med" w="med" type="none"/>
          </a:ln>
        </p:spPr>
      </p:cxnSp>
      <p:pic>
        <p:nvPicPr>
          <p:cNvPr id="94" name="Google Shape;94;p13"/>
          <p:cNvPicPr preferRelativeResize="0"/>
          <p:nvPr/>
        </p:nvPicPr>
        <p:blipFill>
          <a:blip r:embed="rId5">
            <a:alphaModFix/>
          </a:blip>
          <a:stretch>
            <a:fillRect/>
          </a:stretch>
        </p:blipFill>
        <p:spPr>
          <a:xfrm>
            <a:off x="3338981" y="1590634"/>
            <a:ext cx="2466025" cy="1853029"/>
          </a:xfrm>
          <a:prstGeom prst="rect">
            <a:avLst/>
          </a:prstGeom>
          <a:noFill/>
          <a:ln>
            <a:noFill/>
          </a:ln>
        </p:spPr>
      </p:pic>
      <p:sp>
        <p:nvSpPr>
          <p:cNvPr id="95" name="Google Shape;95;p13"/>
          <p:cNvSpPr txBox="1"/>
          <p:nvPr/>
        </p:nvSpPr>
        <p:spPr>
          <a:xfrm>
            <a:off x="0" y="3575850"/>
            <a:ext cx="9144000" cy="6279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1000"/>
              </a:spcAft>
              <a:buNone/>
            </a:pPr>
            <a:r>
              <a:rPr b="1" lang="en" sz="3200">
                <a:solidFill>
                  <a:srgbClr val="FF0000"/>
                </a:solidFill>
                <a:latin typeface="Tahoma"/>
                <a:ea typeface="Tahoma"/>
                <a:cs typeface="Tahoma"/>
                <a:sym typeface="Tahoma"/>
              </a:rPr>
              <a:t>DEADLY INTRUDERS</a:t>
            </a:r>
            <a:endParaRPr sz="3200">
              <a:solidFill>
                <a:srgbClr val="FF0000"/>
              </a:solidFill>
              <a:latin typeface="Tahoma"/>
              <a:ea typeface="Tahoma"/>
              <a:cs typeface="Tahoma"/>
              <a:sym typeface="Tahoma"/>
            </a:endParaRPr>
          </a:p>
        </p:txBody>
      </p:sp>
      <p:pic>
        <p:nvPicPr>
          <p:cNvPr id="96" name="Google Shape;96;p13"/>
          <p:cNvPicPr preferRelativeResize="0"/>
          <p:nvPr/>
        </p:nvPicPr>
        <p:blipFill rotWithShape="1">
          <a:blip r:embed="rId6">
            <a:alphaModFix/>
          </a:blip>
          <a:srcRect b="0" l="0" r="0" t="15218"/>
          <a:stretch/>
        </p:blipFill>
        <p:spPr>
          <a:xfrm>
            <a:off x="5885650" y="1633225"/>
            <a:ext cx="2565681" cy="1853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2"/>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80" name="Google Shape;180;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81" name="Google Shape;181;p22"/>
          <p:cNvSpPr txBox="1"/>
          <p:nvPr>
            <p:ph type="title"/>
          </p:nvPr>
        </p:nvSpPr>
        <p:spPr>
          <a:xfrm>
            <a:off x="436425" y="2740750"/>
            <a:ext cx="8351100" cy="2102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400">
                <a:solidFill>
                  <a:schemeClr val="lt1"/>
                </a:solidFill>
                <a:latin typeface="Tahoma"/>
                <a:ea typeface="Tahoma"/>
                <a:cs typeface="Tahoma"/>
                <a:sym typeface="Tahoma"/>
              </a:rPr>
              <a:t>OPERATIONAL ISSUES</a:t>
            </a:r>
            <a:endParaRPr b="1" sz="1400">
              <a:solidFill>
                <a:schemeClr val="lt1"/>
              </a:solidFill>
              <a:latin typeface="Tahoma"/>
              <a:ea typeface="Tahoma"/>
              <a:cs typeface="Tahoma"/>
              <a:sym typeface="Tahoma"/>
            </a:endParaRPr>
          </a:p>
          <a:p>
            <a:pPr indent="-317500" lvl="0" marL="457200" rtl="0" algn="l">
              <a:lnSpc>
                <a:spcPct val="115000"/>
              </a:lnSpc>
              <a:spcBef>
                <a:spcPts val="0"/>
              </a:spcBef>
              <a:spcAft>
                <a:spcPts val="0"/>
              </a:spcAft>
              <a:buClr>
                <a:schemeClr val="lt1"/>
              </a:buClr>
              <a:buSzPts val="1400"/>
              <a:buFont typeface="Tahoma"/>
              <a:buChar char="●"/>
            </a:pPr>
            <a:r>
              <a:rPr b="1" lang="en" sz="1400">
                <a:solidFill>
                  <a:schemeClr val="lt1"/>
                </a:solidFill>
                <a:latin typeface="Tahoma"/>
                <a:ea typeface="Tahoma"/>
                <a:cs typeface="Tahoma"/>
                <a:sym typeface="Tahoma"/>
              </a:rPr>
              <a:t>Corrosion: Biofilms can cause or accelerate corrosion of pipes, leading to leads and infrastructure damage </a:t>
            </a:r>
            <a:endParaRPr b="1" sz="1400">
              <a:solidFill>
                <a:schemeClr val="lt1"/>
              </a:solidFill>
              <a:latin typeface="Tahoma"/>
              <a:ea typeface="Tahoma"/>
              <a:cs typeface="Tahoma"/>
              <a:sym typeface="Tahoma"/>
            </a:endParaRPr>
          </a:p>
          <a:p>
            <a:pPr indent="-317500" lvl="0" marL="457200" rtl="0" algn="l">
              <a:lnSpc>
                <a:spcPct val="115000"/>
              </a:lnSpc>
              <a:spcBef>
                <a:spcPts val="0"/>
              </a:spcBef>
              <a:spcAft>
                <a:spcPts val="0"/>
              </a:spcAft>
              <a:buClr>
                <a:schemeClr val="lt1"/>
              </a:buClr>
              <a:buSzPts val="1400"/>
              <a:buFont typeface="Tahoma"/>
              <a:buChar char="●"/>
            </a:pPr>
            <a:r>
              <a:rPr b="1" lang="en" sz="1400">
                <a:solidFill>
                  <a:schemeClr val="lt1"/>
                </a:solidFill>
                <a:latin typeface="Tahoma"/>
                <a:ea typeface="Tahoma"/>
                <a:cs typeface="Tahoma"/>
                <a:sym typeface="Tahoma"/>
              </a:rPr>
              <a:t>Reduced water quality: they contribute to taste, odor, and clarity issues in water, making it less palatable or suitable for use </a:t>
            </a:r>
            <a:endParaRPr b="1" sz="1400">
              <a:solidFill>
                <a:schemeClr val="lt1"/>
              </a:solidFill>
              <a:latin typeface="Tahoma"/>
              <a:ea typeface="Tahoma"/>
              <a:cs typeface="Tahoma"/>
              <a:sym typeface="Tahoma"/>
            </a:endParaRPr>
          </a:p>
          <a:p>
            <a:pPr indent="-317500" lvl="0" marL="457200" rtl="0" algn="l">
              <a:lnSpc>
                <a:spcPct val="115000"/>
              </a:lnSpc>
              <a:spcBef>
                <a:spcPts val="0"/>
              </a:spcBef>
              <a:spcAft>
                <a:spcPts val="0"/>
              </a:spcAft>
              <a:buClr>
                <a:schemeClr val="lt1"/>
              </a:buClr>
              <a:buSzPts val="1400"/>
              <a:buFont typeface="Tahoma"/>
              <a:buChar char="●"/>
            </a:pPr>
            <a:r>
              <a:rPr b="1" lang="en" sz="1400">
                <a:solidFill>
                  <a:schemeClr val="lt1"/>
                </a:solidFill>
                <a:latin typeface="Tahoma"/>
                <a:ea typeface="Tahoma"/>
                <a:cs typeface="Tahoma"/>
                <a:sym typeface="Tahoma"/>
              </a:rPr>
              <a:t>Flow obstruction: biofilms clog systems, reducing water flow and system efficiency, which might necessitate more frequent maintenance </a:t>
            </a:r>
            <a:endParaRPr b="1" sz="1400">
              <a:solidFill>
                <a:schemeClr val="lt1"/>
              </a:solidFill>
              <a:latin typeface="Tahoma"/>
              <a:ea typeface="Tahoma"/>
              <a:cs typeface="Tahoma"/>
              <a:sym typeface="Tahoma"/>
            </a:endParaRPr>
          </a:p>
          <a:p>
            <a:pPr indent="-317500" lvl="0" marL="457200" rtl="0" algn="l">
              <a:lnSpc>
                <a:spcPct val="115000"/>
              </a:lnSpc>
              <a:spcBef>
                <a:spcPts val="0"/>
              </a:spcBef>
              <a:spcAft>
                <a:spcPts val="0"/>
              </a:spcAft>
              <a:buClr>
                <a:schemeClr val="lt1"/>
              </a:buClr>
              <a:buSzPts val="1400"/>
              <a:buFont typeface="Tahoma"/>
              <a:buChar char="●"/>
            </a:pPr>
            <a:r>
              <a:rPr b="1" lang="en" sz="1400">
                <a:solidFill>
                  <a:schemeClr val="lt1"/>
                </a:solidFill>
                <a:latin typeface="Tahoma"/>
                <a:ea typeface="Tahoma"/>
                <a:cs typeface="Tahoma"/>
                <a:sym typeface="Tahoma"/>
              </a:rPr>
              <a:t>Increased costs: managing biofilms involves additional costs for treatment, cleaning, and potentially replacing affected parts of the water system</a:t>
            </a:r>
            <a:endParaRPr b="1" sz="1400">
              <a:solidFill>
                <a:schemeClr val="lt1"/>
              </a:solidFill>
              <a:latin typeface="Tahoma"/>
              <a:ea typeface="Tahoma"/>
              <a:cs typeface="Tahoma"/>
              <a:sym typeface="Tahoma"/>
            </a:endParaRPr>
          </a:p>
        </p:txBody>
      </p:sp>
      <p:pic>
        <p:nvPicPr>
          <p:cNvPr id="182" name="Google Shape;182;p22"/>
          <p:cNvPicPr preferRelativeResize="0"/>
          <p:nvPr/>
        </p:nvPicPr>
        <p:blipFill rotWithShape="1">
          <a:blip r:embed="rId4">
            <a:alphaModFix/>
          </a:blip>
          <a:srcRect b="21028" l="13131" r="4231" t="15346"/>
          <a:stretch/>
        </p:blipFill>
        <p:spPr>
          <a:xfrm>
            <a:off x="1534450" y="253475"/>
            <a:ext cx="2266650" cy="2316875"/>
          </a:xfrm>
          <a:prstGeom prst="rect">
            <a:avLst/>
          </a:prstGeom>
          <a:noFill/>
          <a:ln>
            <a:noFill/>
          </a:ln>
        </p:spPr>
      </p:pic>
      <p:pic>
        <p:nvPicPr>
          <p:cNvPr id="183" name="Google Shape;183;p22"/>
          <p:cNvPicPr preferRelativeResize="0"/>
          <p:nvPr/>
        </p:nvPicPr>
        <p:blipFill rotWithShape="1">
          <a:blip r:embed="rId5">
            <a:alphaModFix/>
          </a:blip>
          <a:srcRect b="21191" l="0" r="0" t="19114"/>
          <a:stretch/>
        </p:blipFill>
        <p:spPr>
          <a:xfrm>
            <a:off x="4958451" y="253475"/>
            <a:ext cx="2266662" cy="2316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3"/>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90" name="Google Shape;190;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pic>
        <p:nvPicPr>
          <p:cNvPr id="191" name="Google Shape;191;p23"/>
          <p:cNvPicPr preferRelativeResize="0"/>
          <p:nvPr/>
        </p:nvPicPr>
        <p:blipFill>
          <a:blip r:embed="rId4">
            <a:alphaModFix/>
          </a:blip>
          <a:stretch>
            <a:fillRect/>
          </a:stretch>
        </p:blipFill>
        <p:spPr>
          <a:xfrm>
            <a:off x="2204130" y="0"/>
            <a:ext cx="4735739"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4"/>
          <p:cNvPicPr preferRelativeResize="0"/>
          <p:nvPr/>
        </p:nvPicPr>
        <p:blipFill rotWithShape="1">
          <a:blip r:embed="rId3">
            <a:alphaModFix amt="29000"/>
          </a:blip>
          <a:srcRect b="0" l="0" r="0" t="0"/>
          <a:stretch/>
        </p:blipFill>
        <p:spPr>
          <a:xfrm>
            <a:off x="0" y="0"/>
            <a:ext cx="9144000" cy="5143501"/>
          </a:xfrm>
          <a:prstGeom prst="rect">
            <a:avLst/>
          </a:prstGeom>
          <a:noFill/>
          <a:ln>
            <a:noFill/>
          </a:ln>
        </p:spPr>
      </p:pic>
      <p:sp>
        <p:nvSpPr>
          <p:cNvPr id="198" name="Google Shape;198;p24"/>
          <p:cNvSpPr txBox="1"/>
          <p:nvPr>
            <p:ph type="title"/>
          </p:nvPr>
        </p:nvSpPr>
        <p:spPr>
          <a:xfrm>
            <a:off x="436425" y="1276900"/>
            <a:ext cx="5278500" cy="24378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700"/>
              <a:buFont typeface="Tahoma"/>
              <a:buNone/>
            </a:pPr>
            <a:r>
              <a:rPr b="1" lang="en" sz="2400" u="sng">
                <a:solidFill>
                  <a:srgbClr val="000000"/>
                </a:solidFill>
                <a:latin typeface="Tahoma"/>
                <a:ea typeface="Tahoma"/>
                <a:cs typeface="Tahoma"/>
                <a:sym typeface="Tahoma"/>
              </a:rPr>
              <a:t>How it Works: </a:t>
            </a:r>
            <a:endParaRPr b="1" sz="2400" u="sng">
              <a:solidFill>
                <a:srgbClr val="000000"/>
              </a:solidFill>
              <a:latin typeface="Tahoma"/>
              <a:ea typeface="Tahoma"/>
              <a:cs typeface="Tahoma"/>
              <a:sym typeface="Tahoma"/>
            </a:endParaRPr>
          </a:p>
          <a:p>
            <a:pPr indent="-381000" lvl="0" marL="914400" rtl="0" algn="l">
              <a:lnSpc>
                <a:spcPct val="90000"/>
              </a:lnSpc>
              <a:spcBef>
                <a:spcPts val="1000"/>
              </a:spcBef>
              <a:spcAft>
                <a:spcPts val="0"/>
              </a:spcAft>
              <a:buClr>
                <a:srgbClr val="000000"/>
              </a:buClr>
              <a:buSzPts val="2400"/>
              <a:buFont typeface="Tahoma"/>
              <a:buChar char="●"/>
            </a:pPr>
            <a:r>
              <a:rPr b="1" lang="en" sz="2400">
                <a:solidFill>
                  <a:srgbClr val="000000"/>
                </a:solidFill>
                <a:latin typeface="Tahoma"/>
                <a:ea typeface="Tahoma"/>
                <a:cs typeface="Tahoma"/>
                <a:sym typeface="Tahoma"/>
              </a:rPr>
              <a:t>No Electricity </a:t>
            </a:r>
            <a:endParaRPr b="1" sz="2400">
              <a:solidFill>
                <a:srgbClr val="000000"/>
              </a:solidFill>
              <a:latin typeface="Tahoma"/>
              <a:ea typeface="Tahoma"/>
              <a:cs typeface="Tahoma"/>
              <a:sym typeface="Tahoma"/>
            </a:endParaRPr>
          </a:p>
          <a:p>
            <a:pPr indent="-381000" lvl="0" marL="914400" rtl="0" algn="l">
              <a:lnSpc>
                <a:spcPct val="90000"/>
              </a:lnSpc>
              <a:spcBef>
                <a:spcPts val="1000"/>
              </a:spcBef>
              <a:spcAft>
                <a:spcPts val="0"/>
              </a:spcAft>
              <a:buClr>
                <a:srgbClr val="000000"/>
              </a:buClr>
              <a:buSzPts val="2400"/>
              <a:buFont typeface="Tahoma"/>
              <a:buChar char="●"/>
            </a:pPr>
            <a:r>
              <a:rPr b="1" lang="en" sz="2400">
                <a:solidFill>
                  <a:srgbClr val="000000"/>
                </a:solidFill>
                <a:latin typeface="Tahoma"/>
                <a:ea typeface="Tahoma"/>
                <a:cs typeface="Tahoma"/>
                <a:sym typeface="Tahoma"/>
              </a:rPr>
              <a:t>No Chemicals </a:t>
            </a:r>
            <a:endParaRPr b="1" sz="2400">
              <a:solidFill>
                <a:srgbClr val="000000"/>
              </a:solidFill>
              <a:latin typeface="Tahoma"/>
              <a:ea typeface="Tahoma"/>
              <a:cs typeface="Tahoma"/>
              <a:sym typeface="Tahoma"/>
            </a:endParaRPr>
          </a:p>
          <a:p>
            <a:pPr indent="-381000" lvl="0" marL="914400" rtl="0" algn="l">
              <a:lnSpc>
                <a:spcPct val="90000"/>
              </a:lnSpc>
              <a:spcBef>
                <a:spcPts val="1000"/>
              </a:spcBef>
              <a:spcAft>
                <a:spcPts val="0"/>
              </a:spcAft>
              <a:buClr>
                <a:srgbClr val="000000"/>
              </a:buClr>
              <a:buSzPts val="2400"/>
              <a:buFont typeface="Tahoma"/>
              <a:buChar char="●"/>
            </a:pPr>
            <a:r>
              <a:rPr b="1" lang="en" sz="2400">
                <a:solidFill>
                  <a:srgbClr val="000000"/>
                </a:solidFill>
                <a:latin typeface="Tahoma"/>
                <a:ea typeface="Tahoma"/>
                <a:cs typeface="Tahoma"/>
                <a:sym typeface="Tahoma"/>
              </a:rPr>
              <a:t>No Magnets</a:t>
            </a:r>
            <a:endParaRPr b="1" sz="2400">
              <a:solidFill>
                <a:srgbClr val="000000"/>
              </a:solidFill>
              <a:latin typeface="Tahoma"/>
              <a:ea typeface="Tahoma"/>
              <a:cs typeface="Tahoma"/>
              <a:sym typeface="Tahoma"/>
            </a:endParaRPr>
          </a:p>
          <a:p>
            <a:pPr indent="-381000" lvl="0" marL="914400" rtl="0" algn="l">
              <a:lnSpc>
                <a:spcPct val="90000"/>
              </a:lnSpc>
              <a:spcBef>
                <a:spcPts val="1000"/>
              </a:spcBef>
              <a:spcAft>
                <a:spcPts val="1000"/>
              </a:spcAft>
              <a:buClr>
                <a:srgbClr val="000000"/>
              </a:buClr>
              <a:buSzPts val="2400"/>
              <a:buFont typeface="Tahoma"/>
              <a:buChar char="●"/>
            </a:pPr>
            <a:r>
              <a:rPr b="1" lang="en" sz="2400">
                <a:solidFill>
                  <a:srgbClr val="000000"/>
                </a:solidFill>
                <a:latin typeface="Tahoma"/>
                <a:ea typeface="Tahoma"/>
                <a:cs typeface="Tahoma"/>
                <a:sym typeface="Tahoma"/>
              </a:rPr>
              <a:t>No Maintenance </a:t>
            </a:r>
            <a:endParaRPr b="1" sz="2400">
              <a:solidFill>
                <a:srgbClr val="000000"/>
              </a:solidFill>
              <a:latin typeface="Tahoma"/>
              <a:ea typeface="Tahoma"/>
              <a:cs typeface="Tahoma"/>
              <a:sym typeface="Tahoma"/>
            </a:endParaRPr>
          </a:p>
        </p:txBody>
      </p:sp>
      <p:sp>
        <p:nvSpPr>
          <p:cNvPr id="199" name="Google Shape;199;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00" name="Google Shape;200;p24"/>
          <p:cNvSpPr txBox="1"/>
          <p:nvPr/>
        </p:nvSpPr>
        <p:spPr>
          <a:xfrm>
            <a:off x="436418" y="414215"/>
            <a:ext cx="7886700" cy="56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NAWT COLLAR </a:t>
            </a:r>
            <a:endParaRPr sz="2000">
              <a:solidFill>
                <a:srgbClr val="1C4587"/>
              </a:solidFill>
              <a:latin typeface="Calibri"/>
              <a:ea typeface="Calibri"/>
              <a:cs typeface="Calibri"/>
              <a:sym typeface="Calibri"/>
            </a:endParaRPr>
          </a:p>
        </p:txBody>
      </p:sp>
      <p:sp>
        <p:nvSpPr>
          <p:cNvPr id="201" name="Google Shape;201;p24"/>
          <p:cNvSpPr txBox="1"/>
          <p:nvPr>
            <p:ph type="title"/>
          </p:nvPr>
        </p:nvSpPr>
        <p:spPr>
          <a:xfrm>
            <a:off x="436425" y="3822075"/>
            <a:ext cx="7664100" cy="56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1000"/>
              </a:spcAft>
              <a:buClr>
                <a:schemeClr val="dk1"/>
              </a:buClr>
              <a:buSzPts val="2700"/>
              <a:buFont typeface="Tahoma"/>
              <a:buNone/>
            </a:pPr>
            <a:r>
              <a:rPr b="1" lang="en" sz="2400">
                <a:solidFill>
                  <a:srgbClr val="000000"/>
                </a:solidFill>
                <a:latin typeface="Tahoma"/>
                <a:ea typeface="Tahoma"/>
                <a:cs typeface="Tahoma"/>
                <a:sym typeface="Tahoma"/>
              </a:rPr>
              <a:t>The NAWT Collar is </a:t>
            </a:r>
            <a:r>
              <a:rPr b="1" i="1" lang="en" sz="2400">
                <a:solidFill>
                  <a:srgbClr val="000000"/>
                </a:solidFill>
                <a:latin typeface="Tahoma"/>
                <a:ea typeface="Tahoma"/>
                <a:cs typeface="Tahoma"/>
                <a:sym typeface="Tahoma"/>
              </a:rPr>
              <a:t>100% Emerald Standard!! </a:t>
            </a:r>
            <a:endParaRPr i="1" sz="2400">
              <a:solidFill>
                <a:srgbClr val="000000"/>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5"/>
          <p:cNvPicPr preferRelativeResize="0"/>
          <p:nvPr/>
        </p:nvPicPr>
        <p:blipFill rotWithShape="1">
          <a:blip r:embed="rId3">
            <a:alphaModFix amt="29000"/>
          </a:blip>
          <a:srcRect b="0" l="0" r="0" t="0"/>
          <a:stretch/>
        </p:blipFill>
        <p:spPr>
          <a:xfrm>
            <a:off x="0" y="0"/>
            <a:ext cx="9144000" cy="5143501"/>
          </a:xfrm>
          <a:prstGeom prst="rect">
            <a:avLst/>
          </a:prstGeom>
          <a:noFill/>
          <a:ln>
            <a:noFill/>
          </a:ln>
        </p:spPr>
      </p:pic>
      <p:sp>
        <p:nvSpPr>
          <p:cNvPr id="208" name="Google Shape;208;p25"/>
          <p:cNvSpPr txBox="1"/>
          <p:nvPr>
            <p:ph type="title"/>
          </p:nvPr>
        </p:nvSpPr>
        <p:spPr>
          <a:xfrm>
            <a:off x="131625" y="1969600"/>
            <a:ext cx="4247400" cy="494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1000"/>
              </a:spcAft>
              <a:buClr>
                <a:schemeClr val="dk1"/>
              </a:buClr>
              <a:buSzPts val="2700"/>
              <a:buFont typeface="Tahoma"/>
              <a:buNone/>
            </a:pPr>
            <a:r>
              <a:rPr b="1" lang="en" sz="2000">
                <a:solidFill>
                  <a:srgbClr val="000000"/>
                </a:solidFill>
                <a:latin typeface="Tahoma"/>
                <a:ea typeface="Tahoma"/>
                <a:cs typeface="Tahoma"/>
                <a:sym typeface="Tahoma"/>
              </a:rPr>
              <a:t>QUANTUM MECHANICS </a:t>
            </a:r>
            <a:endParaRPr sz="2000">
              <a:solidFill>
                <a:srgbClr val="000000"/>
              </a:solidFill>
              <a:latin typeface="Tahoma"/>
              <a:ea typeface="Tahoma"/>
              <a:cs typeface="Tahoma"/>
              <a:sym typeface="Tahoma"/>
            </a:endParaRPr>
          </a:p>
        </p:txBody>
      </p:sp>
      <p:sp>
        <p:nvSpPr>
          <p:cNvPr id="209" name="Google Shape;209;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210" name="Google Shape;210;p25"/>
          <p:cNvSpPr txBox="1"/>
          <p:nvPr/>
        </p:nvSpPr>
        <p:spPr>
          <a:xfrm>
            <a:off x="436425" y="414229"/>
            <a:ext cx="7886700" cy="80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NAWT COLLAR</a:t>
            </a:r>
            <a:endParaRPr b="1" sz="3600">
              <a:solidFill>
                <a:srgbClr val="1C4587"/>
              </a:solidFill>
              <a:latin typeface="Tahoma"/>
              <a:ea typeface="Tahoma"/>
              <a:cs typeface="Tahoma"/>
              <a:sym typeface="Tahoma"/>
            </a:endParaRPr>
          </a:p>
          <a:p>
            <a:pPr indent="0" lvl="0" marL="0" rtl="0" algn="l">
              <a:lnSpc>
                <a:spcPct val="90000"/>
              </a:lnSpc>
              <a:spcBef>
                <a:spcPts val="0"/>
              </a:spcBef>
              <a:spcAft>
                <a:spcPts val="0"/>
              </a:spcAft>
              <a:buNone/>
            </a:pPr>
            <a:r>
              <a:rPr lang="en" sz="1600">
                <a:solidFill>
                  <a:srgbClr val="1C4587"/>
                </a:solidFill>
                <a:latin typeface="Tahoma"/>
                <a:ea typeface="Tahoma"/>
                <a:cs typeface="Tahoma"/>
                <a:sym typeface="Tahoma"/>
              </a:rPr>
              <a:t>HOW IT WORKS </a:t>
            </a:r>
            <a:endParaRPr sz="1600">
              <a:solidFill>
                <a:srgbClr val="1C4587"/>
              </a:solidFill>
              <a:latin typeface="Calibri"/>
              <a:ea typeface="Calibri"/>
              <a:cs typeface="Calibri"/>
              <a:sym typeface="Calibri"/>
            </a:endParaRPr>
          </a:p>
        </p:txBody>
      </p:sp>
      <p:sp>
        <p:nvSpPr>
          <p:cNvPr id="211" name="Google Shape;211;p25"/>
          <p:cNvSpPr txBox="1"/>
          <p:nvPr/>
        </p:nvSpPr>
        <p:spPr>
          <a:xfrm>
            <a:off x="4485025" y="1185550"/>
            <a:ext cx="4472700" cy="3336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highlight>
                  <a:srgbClr val="FFFFFF"/>
                </a:highlight>
                <a:latin typeface="Tahoma"/>
                <a:ea typeface="Tahoma"/>
                <a:cs typeface="Tahoma"/>
                <a:sym typeface="Tahoma"/>
              </a:rPr>
              <a:t>The blue line and the green line in Fig 2 are in phase opposition because they cross the x-axis in the same spots but then valley and peak are the opposite side of it. The amplitudes are subtracted. In this case the amplitudes are identical, so that the resulting red line is the mathematical result of natural oscillation of rust (green line) or Lime Scale (or any element that needs to be modified) and the interfering active oscillation (blue line from the Collar) which results in a flatline or zero. The physical properties of this element has been modified. </a:t>
            </a:r>
            <a:endParaRPr sz="1500">
              <a:highlight>
                <a:srgbClr val="FFFFFF"/>
              </a:highlight>
            </a:endParaRPr>
          </a:p>
        </p:txBody>
      </p:sp>
      <p:pic>
        <p:nvPicPr>
          <p:cNvPr id="212" name="Google Shape;212;p25"/>
          <p:cNvPicPr preferRelativeResize="0"/>
          <p:nvPr/>
        </p:nvPicPr>
        <p:blipFill rotWithShape="1">
          <a:blip r:embed="rId4">
            <a:alphaModFix/>
          </a:blip>
          <a:srcRect b="40758" l="0" r="0" t="0"/>
          <a:stretch/>
        </p:blipFill>
        <p:spPr>
          <a:xfrm>
            <a:off x="55425" y="2311900"/>
            <a:ext cx="4247400" cy="21596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6"/>
          <p:cNvPicPr preferRelativeResize="0"/>
          <p:nvPr/>
        </p:nvPicPr>
        <p:blipFill rotWithShape="1">
          <a:blip r:embed="rId3">
            <a:alphaModFix amt="29000"/>
          </a:blip>
          <a:srcRect b="0" l="0" r="0" t="0"/>
          <a:stretch/>
        </p:blipFill>
        <p:spPr>
          <a:xfrm>
            <a:off x="0" y="0"/>
            <a:ext cx="9144000" cy="5143501"/>
          </a:xfrm>
          <a:prstGeom prst="rect">
            <a:avLst/>
          </a:prstGeom>
          <a:noFill/>
          <a:ln>
            <a:noFill/>
          </a:ln>
        </p:spPr>
      </p:pic>
      <p:sp>
        <p:nvSpPr>
          <p:cNvPr id="219" name="Google Shape;219;p26"/>
          <p:cNvSpPr txBox="1"/>
          <p:nvPr>
            <p:ph type="title"/>
          </p:nvPr>
        </p:nvSpPr>
        <p:spPr>
          <a:xfrm>
            <a:off x="436425" y="1276900"/>
            <a:ext cx="4421400" cy="2773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700"/>
              <a:buFont typeface="Tahoma"/>
              <a:buNone/>
            </a:pPr>
            <a:r>
              <a:rPr b="1" lang="en" sz="1700" u="sng">
                <a:solidFill>
                  <a:srgbClr val="000000"/>
                </a:solidFill>
                <a:latin typeface="Tahoma"/>
                <a:ea typeface="Tahoma"/>
                <a:cs typeface="Tahoma"/>
                <a:sym typeface="Tahoma"/>
              </a:rPr>
              <a:t>Residential:</a:t>
            </a:r>
            <a:endParaRPr b="1" sz="1700" u="sng">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Potable Water-Removes Biofilms</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Keeps Heating Lines Clean </a:t>
            </a:r>
            <a:endParaRPr sz="1700">
              <a:solidFill>
                <a:srgbClr val="000000"/>
              </a:solidFill>
              <a:latin typeface="Tahoma"/>
              <a:ea typeface="Tahoma"/>
              <a:cs typeface="Tahoma"/>
              <a:sym typeface="Tahoma"/>
            </a:endParaRPr>
          </a:p>
          <a:p>
            <a:pPr indent="0" lvl="0" marL="0" rtl="0" algn="l">
              <a:lnSpc>
                <a:spcPct val="115000"/>
              </a:lnSpc>
              <a:spcBef>
                <a:spcPts val="0"/>
              </a:spcBef>
              <a:spcAft>
                <a:spcPts val="0"/>
              </a:spcAft>
              <a:buNone/>
            </a:pPr>
            <a:r>
              <a:t/>
            </a:r>
            <a:endParaRPr b="1" sz="1700">
              <a:solidFill>
                <a:srgbClr val="000000"/>
              </a:solidFill>
              <a:latin typeface="Tahoma"/>
              <a:ea typeface="Tahoma"/>
              <a:cs typeface="Tahoma"/>
              <a:sym typeface="Tahoma"/>
            </a:endParaRPr>
          </a:p>
          <a:p>
            <a:pPr indent="0" lvl="0" marL="0" rtl="0" algn="l">
              <a:lnSpc>
                <a:spcPct val="115000"/>
              </a:lnSpc>
              <a:spcBef>
                <a:spcPts val="0"/>
              </a:spcBef>
              <a:spcAft>
                <a:spcPts val="0"/>
              </a:spcAft>
              <a:buNone/>
            </a:pPr>
            <a:r>
              <a:rPr b="1" lang="en" sz="1700" u="sng">
                <a:solidFill>
                  <a:srgbClr val="000000"/>
                </a:solidFill>
                <a:latin typeface="Tahoma"/>
                <a:ea typeface="Tahoma"/>
                <a:cs typeface="Tahoma"/>
                <a:sym typeface="Tahoma"/>
              </a:rPr>
              <a:t>Commercial:</a:t>
            </a:r>
            <a:endParaRPr b="1" sz="1700" u="sng">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Problems in Piped Systems</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HVAC Systems </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Geothermal Systems</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Sprinkler Systems </a:t>
            </a:r>
            <a:endParaRPr sz="1700">
              <a:solidFill>
                <a:srgbClr val="000000"/>
              </a:solidFill>
              <a:latin typeface="Tahoma"/>
              <a:ea typeface="Tahoma"/>
              <a:cs typeface="Tahoma"/>
              <a:sym typeface="Tahoma"/>
            </a:endParaRPr>
          </a:p>
        </p:txBody>
      </p:sp>
      <p:sp>
        <p:nvSpPr>
          <p:cNvPr id="220" name="Google Shape;220;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221" name="Google Shape;221;p26"/>
          <p:cNvSpPr txBox="1"/>
          <p:nvPr/>
        </p:nvSpPr>
        <p:spPr>
          <a:xfrm>
            <a:off x="436418" y="414215"/>
            <a:ext cx="7886700" cy="56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APPLICATIONS</a:t>
            </a:r>
            <a:endParaRPr sz="2000">
              <a:solidFill>
                <a:srgbClr val="1C4587"/>
              </a:solidFill>
              <a:latin typeface="Calibri"/>
              <a:ea typeface="Calibri"/>
              <a:cs typeface="Calibri"/>
              <a:sym typeface="Calibri"/>
            </a:endParaRPr>
          </a:p>
        </p:txBody>
      </p:sp>
      <p:sp>
        <p:nvSpPr>
          <p:cNvPr id="222" name="Google Shape;222;p26"/>
          <p:cNvSpPr txBox="1"/>
          <p:nvPr>
            <p:ph type="title"/>
          </p:nvPr>
        </p:nvSpPr>
        <p:spPr>
          <a:xfrm>
            <a:off x="4475025" y="1276900"/>
            <a:ext cx="4421400" cy="18663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700"/>
              <a:buFont typeface="Tahoma"/>
              <a:buNone/>
            </a:pPr>
            <a:r>
              <a:rPr b="1" lang="en" sz="1700" u="sng">
                <a:solidFill>
                  <a:srgbClr val="000000"/>
                </a:solidFill>
                <a:latin typeface="Tahoma"/>
                <a:ea typeface="Tahoma"/>
                <a:cs typeface="Tahoma"/>
                <a:sym typeface="Tahoma"/>
              </a:rPr>
              <a:t>Industrial:</a:t>
            </a:r>
            <a:endParaRPr b="1" sz="1700" u="sng">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Boilers</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Heat Exchangers - Plate &amp; Tube</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Valves</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Chillers</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Cooling Towers </a:t>
            </a:r>
            <a:endParaRPr sz="1700">
              <a:solidFill>
                <a:srgbClr val="000000"/>
              </a:solidFill>
              <a:latin typeface="Tahoma"/>
              <a:ea typeface="Tahoma"/>
              <a:cs typeface="Tahoma"/>
              <a:sym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7"/>
          <p:cNvPicPr preferRelativeResize="0"/>
          <p:nvPr/>
        </p:nvPicPr>
        <p:blipFill rotWithShape="1">
          <a:blip r:embed="rId3">
            <a:alphaModFix amt="29000"/>
          </a:blip>
          <a:srcRect b="0" l="0" r="0" t="0"/>
          <a:stretch/>
        </p:blipFill>
        <p:spPr>
          <a:xfrm>
            <a:off x="0" y="0"/>
            <a:ext cx="9144000" cy="5143501"/>
          </a:xfrm>
          <a:prstGeom prst="rect">
            <a:avLst/>
          </a:prstGeom>
          <a:noFill/>
          <a:ln>
            <a:noFill/>
          </a:ln>
        </p:spPr>
      </p:pic>
      <p:pic>
        <p:nvPicPr>
          <p:cNvPr id="229" name="Google Shape;229;p27"/>
          <p:cNvPicPr preferRelativeResize="0"/>
          <p:nvPr/>
        </p:nvPicPr>
        <p:blipFill>
          <a:blip r:embed="rId4">
            <a:alphaModFix/>
          </a:blip>
          <a:stretch>
            <a:fillRect/>
          </a:stretch>
        </p:blipFill>
        <p:spPr>
          <a:xfrm>
            <a:off x="2550274" y="998700"/>
            <a:ext cx="4043300" cy="4037675"/>
          </a:xfrm>
          <a:prstGeom prst="rect">
            <a:avLst/>
          </a:prstGeom>
          <a:noFill/>
          <a:ln>
            <a:noFill/>
          </a:ln>
        </p:spPr>
      </p:pic>
      <p:sp>
        <p:nvSpPr>
          <p:cNvPr id="230" name="Google Shape;230;p27"/>
          <p:cNvSpPr txBox="1"/>
          <p:nvPr/>
        </p:nvSpPr>
        <p:spPr>
          <a:xfrm>
            <a:off x="-75" y="261825"/>
            <a:ext cx="9144000" cy="5649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b="1" lang="en" sz="3600">
                <a:solidFill>
                  <a:srgbClr val="1C4587"/>
                </a:solidFill>
                <a:latin typeface="Tahoma"/>
                <a:ea typeface="Tahoma"/>
                <a:cs typeface="Tahoma"/>
                <a:sym typeface="Tahoma"/>
              </a:rPr>
              <a:t>BEFORE &amp; AFTER</a:t>
            </a:r>
            <a:endParaRPr sz="2000">
              <a:solidFill>
                <a:srgbClr val="1C4587"/>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8"/>
          <p:cNvPicPr preferRelativeResize="0"/>
          <p:nvPr/>
        </p:nvPicPr>
        <p:blipFill rotWithShape="1">
          <a:blip r:embed="rId3">
            <a:alphaModFix amt="29000"/>
          </a:blip>
          <a:srcRect b="0" l="0" r="0" t="0"/>
          <a:stretch/>
        </p:blipFill>
        <p:spPr>
          <a:xfrm>
            <a:off x="0" y="0"/>
            <a:ext cx="9144000" cy="5143501"/>
          </a:xfrm>
          <a:prstGeom prst="rect">
            <a:avLst/>
          </a:prstGeom>
          <a:noFill/>
          <a:ln>
            <a:noFill/>
          </a:ln>
        </p:spPr>
      </p:pic>
      <p:sp>
        <p:nvSpPr>
          <p:cNvPr id="237" name="Google Shape;237;p28"/>
          <p:cNvSpPr txBox="1"/>
          <p:nvPr>
            <p:ph type="title"/>
          </p:nvPr>
        </p:nvSpPr>
        <p:spPr>
          <a:xfrm>
            <a:off x="436425" y="1048300"/>
            <a:ext cx="632100" cy="6363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700"/>
              <a:buFont typeface="Tahoma"/>
              <a:buNone/>
            </a:pPr>
            <a:r>
              <a:rPr b="1" lang="en" sz="2300" u="sng">
                <a:solidFill>
                  <a:srgbClr val="000000"/>
                </a:solidFill>
                <a:latin typeface="Tahoma"/>
                <a:ea typeface="Tahoma"/>
                <a:cs typeface="Tahoma"/>
                <a:sym typeface="Tahoma"/>
              </a:rPr>
              <a:t>1.</a:t>
            </a:r>
            <a:endParaRPr sz="2300">
              <a:solidFill>
                <a:srgbClr val="000000"/>
              </a:solidFill>
              <a:latin typeface="Tahoma"/>
              <a:ea typeface="Tahoma"/>
              <a:cs typeface="Tahoma"/>
              <a:sym typeface="Tahoma"/>
            </a:endParaRPr>
          </a:p>
        </p:txBody>
      </p:sp>
      <p:sp>
        <p:nvSpPr>
          <p:cNvPr id="238" name="Google Shape;23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39" name="Google Shape;239;p28"/>
          <p:cNvSpPr txBox="1"/>
          <p:nvPr/>
        </p:nvSpPr>
        <p:spPr>
          <a:xfrm>
            <a:off x="436418" y="414215"/>
            <a:ext cx="7886700" cy="56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INSTALLATION &amp; MAINTENANCE</a:t>
            </a:r>
            <a:endParaRPr sz="2000">
              <a:solidFill>
                <a:srgbClr val="1C4587"/>
              </a:solidFill>
              <a:latin typeface="Calibri"/>
              <a:ea typeface="Calibri"/>
              <a:cs typeface="Calibri"/>
              <a:sym typeface="Calibri"/>
            </a:endParaRPr>
          </a:p>
        </p:txBody>
      </p:sp>
      <p:sp>
        <p:nvSpPr>
          <p:cNvPr id="240" name="Google Shape;240;p28"/>
          <p:cNvSpPr txBox="1"/>
          <p:nvPr>
            <p:ph type="title"/>
          </p:nvPr>
        </p:nvSpPr>
        <p:spPr>
          <a:xfrm>
            <a:off x="2336525" y="1023850"/>
            <a:ext cx="6023100" cy="1116000"/>
          </a:xfrm>
          <a:prstGeom prst="rect">
            <a:avLst/>
          </a:prstGeom>
          <a:solidFill>
            <a:srgbClr val="FFFFFF"/>
          </a:solid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1200">
                <a:solidFill>
                  <a:srgbClr val="000000"/>
                </a:solidFill>
                <a:latin typeface="Tahoma"/>
                <a:ea typeface="Tahoma"/>
                <a:cs typeface="Tahoma"/>
                <a:sym typeface="Tahoma"/>
              </a:rPr>
              <a:t>Choose a suitable location for the collar (main line / water flow). Please contact NAWT Inc. for a complete assessment if unsure of the Collar’s placement.</a:t>
            </a:r>
            <a:endParaRPr sz="1200">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t/>
            </a:r>
            <a:endParaRPr sz="1200">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rPr lang="en" sz="1200">
                <a:solidFill>
                  <a:srgbClr val="000000"/>
                </a:solidFill>
                <a:latin typeface="Tahoma"/>
                <a:ea typeface="Tahoma"/>
                <a:cs typeface="Tahoma"/>
                <a:sym typeface="Tahoma"/>
              </a:rPr>
              <a:t>Before placing the collar, wrap the pipe with double-layer red insulating tape to prevent any reaction of the metals. Please ensure that electrical devices or power lines are at least 1 foot away, otherwise the effectiveness of the collar may be influenced. </a:t>
            </a:r>
            <a:endParaRPr sz="1200">
              <a:solidFill>
                <a:srgbClr val="000000"/>
              </a:solidFill>
              <a:latin typeface="Tahoma"/>
              <a:ea typeface="Tahoma"/>
              <a:cs typeface="Tahoma"/>
              <a:sym typeface="Tahoma"/>
            </a:endParaRPr>
          </a:p>
        </p:txBody>
      </p:sp>
      <p:sp>
        <p:nvSpPr>
          <p:cNvPr id="241" name="Google Shape;241;p28"/>
          <p:cNvSpPr txBox="1"/>
          <p:nvPr>
            <p:ph type="title"/>
          </p:nvPr>
        </p:nvSpPr>
        <p:spPr>
          <a:xfrm>
            <a:off x="436425" y="2267500"/>
            <a:ext cx="632100" cy="6363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700"/>
              <a:buFont typeface="Tahoma"/>
              <a:buNone/>
            </a:pPr>
            <a:r>
              <a:rPr b="1" lang="en" sz="2300" u="sng">
                <a:solidFill>
                  <a:srgbClr val="000000"/>
                </a:solidFill>
                <a:latin typeface="Tahoma"/>
                <a:ea typeface="Tahoma"/>
                <a:cs typeface="Tahoma"/>
                <a:sym typeface="Tahoma"/>
              </a:rPr>
              <a:t>2.</a:t>
            </a:r>
            <a:endParaRPr sz="2300">
              <a:solidFill>
                <a:srgbClr val="000000"/>
              </a:solidFill>
              <a:latin typeface="Tahoma"/>
              <a:ea typeface="Tahoma"/>
              <a:cs typeface="Tahoma"/>
              <a:sym typeface="Tahoma"/>
            </a:endParaRPr>
          </a:p>
        </p:txBody>
      </p:sp>
      <p:pic>
        <p:nvPicPr>
          <p:cNvPr id="242" name="Google Shape;242;p28"/>
          <p:cNvPicPr preferRelativeResize="0"/>
          <p:nvPr/>
        </p:nvPicPr>
        <p:blipFill>
          <a:blip r:embed="rId4">
            <a:alphaModFix/>
          </a:blip>
          <a:stretch>
            <a:fillRect/>
          </a:stretch>
        </p:blipFill>
        <p:spPr>
          <a:xfrm>
            <a:off x="921850" y="1048300"/>
            <a:ext cx="1339300" cy="1116075"/>
          </a:xfrm>
          <a:prstGeom prst="rect">
            <a:avLst/>
          </a:prstGeom>
          <a:noFill/>
          <a:ln>
            <a:noFill/>
          </a:ln>
        </p:spPr>
      </p:pic>
      <p:sp>
        <p:nvSpPr>
          <p:cNvPr id="243" name="Google Shape;243;p28"/>
          <p:cNvSpPr txBox="1"/>
          <p:nvPr>
            <p:ph type="title"/>
          </p:nvPr>
        </p:nvSpPr>
        <p:spPr>
          <a:xfrm>
            <a:off x="855575" y="3715300"/>
            <a:ext cx="2126100" cy="636300"/>
          </a:xfrm>
          <a:prstGeom prst="rect">
            <a:avLst/>
          </a:prstGeom>
          <a:solidFill>
            <a:srgbClr val="FFFFFF"/>
          </a:solid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1200">
                <a:solidFill>
                  <a:srgbClr val="000000"/>
                </a:solidFill>
                <a:latin typeface="Tahoma"/>
                <a:ea typeface="Tahoma"/>
                <a:cs typeface="Tahoma"/>
                <a:sym typeface="Tahoma"/>
              </a:rPr>
              <a:t>Loosen both of the screws with an Allen key. The collar separates into two halves. </a:t>
            </a:r>
            <a:endParaRPr sz="1200">
              <a:solidFill>
                <a:srgbClr val="000000"/>
              </a:solidFill>
              <a:latin typeface="Tahoma"/>
              <a:ea typeface="Tahoma"/>
              <a:cs typeface="Tahoma"/>
              <a:sym typeface="Tahoma"/>
            </a:endParaRPr>
          </a:p>
        </p:txBody>
      </p:sp>
      <p:pic>
        <p:nvPicPr>
          <p:cNvPr id="244" name="Google Shape;244;p28"/>
          <p:cNvPicPr preferRelativeResize="0"/>
          <p:nvPr/>
        </p:nvPicPr>
        <p:blipFill>
          <a:blip r:embed="rId5">
            <a:alphaModFix/>
          </a:blip>
          <a:stretch>
            <a:fillRect/>
          </a:stretch>
        </p:blipFill>
        <p:spPr>
          <a:xfrm>
            <a:off x="921850" y="2302475"/>
            <a:ext cx="2126100" cy="1415824"/>
          </a:xfrm>
          <a:prstGeom prst="rect">
            <a:avLst/>
          </a:prstGeom>
          <a:noFill/>
          <a:ln>
            <a:noFill/>
          </a:ln>
        </p:spPr>
      </p:pic>
      <p:sp>
        <p:nvSpPr>
          <p:cNvPr id="245" name="Google Shape;245;p28"/>
          <p:cNvSpPr txBox="1"/>
          <p:nvPr>
            <p:ph type="title"/>
          </p:nvPr>
        </p:nvSpPr>
        <p:spPr>
          <a:xfrm>
            <a:off x="3266238" y="2267500"/>
            <a:ext cx="632100" cy="6363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700"/>
              <a:buFont typeface="Tahoma"/>
              <a:buNone/>
            </a:pPr>
            <a:r>
              <a:rPr b="1" lang="en" sz="2300" u="sng">
                <a:solidFill>
                  <a:srgbClr val="000000"/>
                </a:solidFill>
                <a:latin typeface="Tahoma"/>
                <a:ea typeface="Tahoma"/>
                <a:cs typeface="Tahoma"/>
                <a:sym typeface="Tahoma"/>
              </a:rPr>
              <a:t>3.</a:t>
            </a:r>
            <a:endParaRPr sz="2300">
              <a:solidFill>
                <a:srgbClr val="000000"/>
              </a:solidFill>
              <a:latin typeface="Tahoma"/>
              <a:ea typeface="Tahoma"/>
              <a:cs typeface="Tahoma"/>
              <a:sym typeface="Tahoma"/>
            </a:endParaRPr>
          </a:p>
        </p:txBody>
      </p:sp>
      <p:sp>
        <p:nvSpPr>
          <p:cNvPr id="246" name="Google Shape;246;p28"/>
          <p:cNvSpPr txBox="1"/>
          <p:nvPr>
            <p:ph type="title"/>
          </p:nvPr>
        </p:nvSpPr>
        <p:spPr>
          <a:xfrm>
            <a:off x="3354600" y="3715300"/>
            <a:ext cx="2969400" cy="794700"/>
          </a:xfrm>
          <a:prstGeom prst="rect">
            <a:avLst/>
          </a:prstGeom>
          <a:solidFill>
            <a:srgbClr val="FFFFFF"/>
          </a:solid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1200">
                <a:solidFill>
                  <a:srgbClr val="000000"/>
                </a:solidFill>
                <a:latin typeface="Tahoma"/>
                <a:ea typeface="Tahoma"/>
                <a:cs typeface="Tahoma"/>
                <a:sym typeface="Tahoma"/>
              </a:rPr>
              <a:t>Set both of the ring halves onto the prepared section of the pipe. </a:t>
            </a:r>
            <a:r>
              <a:rPr b="1" lang="en" sz="1200">
                <a:solidFill>
                  <a:srgbClr val="000000"/>
                </a:solidFill>
                <a:latin typeface="Tahoma"/>
                <a:ea typeface="Tahoma"/>
                <a:cs typeface="Tahoma"/>
                <a:sym typeface="Tahoma"/>
              </a:rPr>
              <a:t>Make sure arrow on the ring is in the direction of the flow. </a:t>
            </a:r>
            <a:endParaRPr b="1" sz="1200">
              <a:solidFill>
                <a:srgbClr val="000000"/>
              </a:solidFill>
              <a:latin typeface="Tahoma"/>
              <a:ea typeface="Tahoma"/>
              <a:cs typeface="Tahoma"/>
              <a:sym typeface="Tahoma"/>
            </a:endParaRPr>
          </a:p>
        </p:txBody>
      </p:sp>
      <p:sp>
        <p:nvSpPr>
          <p:cNvPr id="247" name="Google Shape;247;p28"/>
          <p:cNvSpPr txBox="1"/>
          <p:nvPr>
            <p:ph type="title"/>
          </p:nvPr>
        </p:nvSpPr>
        <p:spPr>
          <a:xfrm>
            <a:off x="6161838" y="2267500"/>
            <a:ext cx="632100" cy="6363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2700"/>
              <a:buFont typeface="Tahoma"/>
              <a:buNone/>
            </a:pPr>
            <a:r>
              <a:rPr b="1" lang="en" sz="2300" u="sng">
                <a:solidFill>
                  <a:srgbClr val="000000"/>
                </a:solidFill>
                <a:latin typeface="Tahoma"/>
                <a:ea typeface="Tahoma"/>
                <a:cs typeface="Tahoma"/>
                <a:sym typeface="Tahoma"/>
              </a:rPr>
              <a:t>4.</a:t>
            </a:r>
            <a:endParaRPr sz="2300">
              <a:solidFill>
                <a:srgbClr val="000000"/>
              </a:solidFill>
              <a:latin typeface="Tahoma"/>
              <a:ea typeface="Tahoma"/>
              <a:cs typeface="Tahoma"/>
              <a:sym typeface="Tahoma"/>
            </a:endParaRPr>
          </a:p>
        </p:txBody>
      </p:sp>
      <p:sp>
        <p:nvSpPr>
          <p:cNvPr id="248" name="Google Shape;248;p28"/>
          <p:cNvSpPr txBox="1"/>
          <p:nvPr>
            <p:ph type="title"/>
          </p:nvPr>
        </p:nvSpPr>
        <p:spPr>
          <a:xfrm>
            <a:off x="6581000" y="3715300"/>
            <a:ext cx="2126100" cy="483900"/>
          </a:xfrm>
          <a:prstGeom prst="rect">
            <a:avLst/>
          </a:prstGeom>
          <a:solidFill>
            <a:srgbClr val="FFFFFF"/>
          </a:solid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1200">
                <a:solidFill>
                  <a:srgbClr val="000000"/>
                </a:solidFill>
                <a:latin typeface="Tahoma"/>
                <a:ea typeface="Tahoma"/>
                <a:cs typeface="Tahoma"/>
                <a:sym typeface="Tahoma"/>
              </a:rPr>
              <a:t>Retighten both halves of the collar. Do not over tighten. </a:t>
            </a:r>
            <a:endParaRPr sz="1200">
              <a:solidFill>
                <a:srgbClr val="000000"/>
              </a:solidFill>
              <a:latin typeface="Tahoma"/>
              <a:ea typeface="Tahoma"/>
              <a:cs typeface="Tahoma"/>
              <a:sym typeface="Tahoma"/>
            </a:endParaRPr>
          </a:p>
        </p:txBody>
      </p:sp>
      <p:pic>
        <p:nvPicPr>
          <p:cNvPr id="249" name="Google Shape;249;p28"/>
          <p:cNvPicPr preferRelativeResize="0"/>
          <p:nvPr/>
        </p:nvPicPr>
        <p:blipFill rotWithShape="1">
          <a:blip r:embed="rId6">
            <a:alphaModFix/>
          </a:blip>
          <a:srcRect b="0" l="0" r="2827" t="0"/>
          <a:stretch/>
        </p:blipFill>
        <p:spPr>
          <a:xfrm>
            <a:off x="3744325" y="2293375"/>
            <a:ext cx="2197325" cy="1382100"/>
          </a:xfrm>
          <a:prstGeom prst="rect">
            <a:avLst/>
          </a:prstGeom>
          <a:noFill/>
          <a:ln>
            <a:noFill/>
          </a:ln>
        </p:spPr>
      </p:pic>
      <p:pic>
        <p:nvPicPr>
          <p:cNvPr id="250" name="Google Shape;250;p28"/>
          <p:cNvPicPr preferRelativeResize="0"/>
          <p:nvPr/>
        </p:nvPicPr>
        <p:blipFill>
          <a:blip r:embed="rId7">
            <a:alphaModFix/>
          </a:blip>
          <a:stretch>
            <a:fillRect/>
          </a:stretch>
        </p:blipFill>
        <p:spPr>
          <a:xfrm>
            <a:off x="6653466" y="2301980"/>
            <a:ext cx="2053634" cy="1407221"/>
          </a:xfrm>
          <a:prstGeom prst="rect">
            <a:avLst/>
          </a:prstGeom>
          <a:noFill/>
          <a:ln>
            <a:noFill/>
          </a:ln>
        </p:spPr>
      </p:pic>
      <p:sp>
        <p:nvSpPr>
          <p:cNvPr id="251" name="Google Shape;251;p28"/>
          <p:cNvSpPr txBox="1"/>
          <p:nvPr/>
        </p:nvSpPr>
        <p:spPr>
          <a:xfrm>
            <a:off x="-25" y="4627175"/>
            <a:ext cx="9144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Tahoma"/>
                <a:ea typeface="Tahoma"/>
                <a:cs typeface="Tahoma"/>
                <a:sym typeface="Tahoma"/>
              </a:rPr>
              <a:t>**NO MAINTENANCE REQUIRED*** </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29"/>
          <p:cNvPicPr preferRelativeResize="0"/>
          <p:nvPr/>
        </p:nvPicPr>
        <p:blipFill rotWithShape="1">
          <a:blip r:embed="rId3">
            <a:alphaModFix amt="29000"/>
          </a:blip>
          <a:srcRect b="0" l="0" r="0" t="0"/>
          <a:stretch/>
        </p:blipFill>
        <p:spPr>
          <a:xfrm>
            <a:off x="0" y="0"/>
            <a:ext cx="9144000" cy="5143501"/>
          </a:xfrm>
          <a:prstGeom prst="rect">
            <a:avLst/>
          </a:prstGeom>
          <a:noFill/>
          <a:ln>
            <a:noFill/>
          </a:ln>
        </p:spPr>
      </p:pic>
      <p:sp>
        <p:nvSpPr>
          <p:cNvPr id="258" name="Google Shape;258;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59" name="Google Shape;259;p29"/>
          <p:cNvSpPr txBox="1"/>
          <p:nvPr>
            <p:ph type="title"/>
          </p:nvPr>
        </p:nvSpPr>
        <p:spPr>
          <a:xfrm>
            <a:off x="436425" y="1200700"/>
            <a:ext cx="4348500" cy="3580800"/>
          </a:xfrm>
          <a:prstGeom prst="rect">
            <a:avLst/>
          </a:prstGeom>
          <a:noFill/>
          <a:ln>
            <a:noFill/>
          </a:ln>
        </p:spPr>
        <p:txBody>
          <a:bodyPr anchorCtr="0" anchor="t" bIns="34275" lIns="68575" spcFirstLastPara="1" rIns="68575" wrap="square" tIns="34275">
            <a:noAutofit/>
          </a:bodyPr>
          <a:lstStyle/>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Non-Magnetic</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Non-UV</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Non-Chemical</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No energy source required </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SzPts val="1700"/>
              <a:buFont typeface="Tahoma"/>
              <a:buChar char="●"/>
            </a:pPr>
            <a:r>
              <a:rPr lang="en" sz="1700">
                <a:latin typeface="Tahoma"/>
                <a:ea typeface="Tahoma"/>
                <a:cs typeface="Tahoma"/>
                <a:sym typeface="Tahoma"/>
              </a:rPr>
              <a:t>No Consumables or Materials Required</a:t>
            </a:r>
            <a:endParaRPr sz="1700">
              <a:latin typeface="Tahoma"/>
              <a:ea typeface="Tahoma"/>
              <a:cs typeface="Tahoma"/>
              <a:sym typeface="Tahoma"/>
            </a:endParaRPr>
          </a:p>
          <a:p>
            <a:pPr indent="-336550" lvl="0" marL="457200" rtl="0" algn="l">
              <a:lnSpc>
                <a:spcPct val="115000"/>
              </a:lnSpc>
              <a:spcBef>
                <a:spcPts val="0"/>
              </a:spcBef>
              <a:spcAft>
                <a:spcPts val="0"/>
              </a:spcAft>
              <a:buSzPts val="1700"/>
              <a:buFont typeface="Tahoma"/>
              <a:buChar char="●"/>
            </a:pPr>
            <a:r>
              <a:rPr lang="en" sz="1700">
                <a:latin typeface="Tahoma"/>
                <a:ea typeface="Tahoma"/>
                <a:cs typeface="Tahoma"/>
                <a:sym typeface="Tahoma"/>
              </a:rPr>
              <a:t>No Carbon Emissions are generated during use</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Non-invasive deployments </a:t>
            </a:r>
            <a:endParaRPr sz="1700">
              <a:solidFill>
                <a:srgbClr val="000000"/>
              </a:solidFill>
              <a:latin typeface="Tahoma"/>
              <a:ea typeface="Tahoma"/>
              <a:cs typeface="Tahoma"/>
              <a:sym typeface="Tahoma"/>
            </a:endParaRPr>
          </a:p>
          <a:p>
            <a:pPr indent="-336550" lvl="0" marL="457200" rtl="0" algn="l">
              <a:lnSpc>
                <a:spcPct val="115000"/>
              </a:lnSpc>
              <a:spcBef>
                <a:spcPts val="0"/>
              </a:spcBef>
              <a:spcAft>
                <a:spcPts val="0"/>
              </a:spcAft>
              <a:buClr>
                <a:srgbClr val="000000"/>
              </a:buClr>
              <a:buSzPts val="1700"/>
              <a:buFont typeface="Tahoma"/>
              <a:buChar char="●"/>
            </a:pPr>
            <a:r>
              <a:rPr lang="en" sz="1700">
                <a:solidFill>
                  <a:srgbClr val="000000"/>
                </a:solidFill>
                <a:latin typeface="Tahoma"/>
                <a:ea typeface="Tahoma"/>
                <a:cs typeface="Tahoma"/>
                <a:sym typeface="Tahoma"/>
              </a:rPr>
              <a:t>No maintenance required</a:t>
            </a:r>
            <a:endParaRPr sz="1700">
              <a:latin typeface="Tahoma"/>
              <a:ea typeface="Tahoma"/>
              <a:cs typeface="Tahoma"/>
              <a:sym typeface="Tahoma"/>
            </a:endParaRPr>
          </a:p>
          <a:p>
            <a:pPr indent="-336550" lvl="0" marL="457200" rtl="0" algn="l">
              <a:lnSpc>
                <a:spcPct val="115000"/>
              </a:lnSpc>
              <a:spcBef>
                <a:spcPts val="0"/>
              </a:spcBef>
              <a:spcAft>
                <a:spcPts val="0"/>
              </a:spcAft>
              <a:buSzPts val="1700"/>
              <a:buFont typeface="Tahoma"/>
              <a:buChar char="●"/>
            </a:pPr>
            <a:r>
              <a:rPr lang="en" sz="1700">
                <a:latin typeface="Tahoma"/>
                <a:ea typeface="Tahoma"/>
                <a:cs typeface="Tahoma"/>
                <a:sym typeface="Tahoma"/>
              </a:rPr>
              <a:t>Reduce system operating costs </a:t>
            </a:r>
            <a:endParaRPr sz="1700">
              <a:latin typeface="Tahoma"/>
              <a:ea typeface="Tahoma"/>
              <a:cs typeface="Tahoma"/>
              <a:sym typeface="Tahoma"/>
            </a:endParaRPr>
          </a:p>
        </p:txBody>
      </p:sp>
      <p:sp>
        <p:nvSpPr>
          <p:cNvPr id="260" name="Google Shape;260;p29"/>
          <p:cNvSpPr txBox="1"/>
          <p:nvPr/>
        </p:nvSpPr>
        <p:spPr>
          <a:xfrm>
            <a:off x="436418" y="414215"/>
            <a:ext cx="7886700" cy="564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BENEFITS</a:t>
            </a:r>
            <a:endParaRPr sz="2000">
              <a:solidFill>
                <a:srgbClr val="1C4587"/>
              </a:solidFill>
              <a:latin typeface="Calibri"/>
              <a:ea typeface="Calibri"/>
              <a:cs typeface="Calibri"/>
              <a:sym typeface="Calibri"/>
            </a:endParaRPr>
          </a:p>
        </p:txBody>
      </p:sp>
      <p:sp>
        <p:nvSpPr>
          <p:cNvPr id="261" name="Google Shape;261;p29"/>
          <p:cNvSpPr txBox="1"/>
          <p:nvPr/>
        </p:nvSpPr>
        <p:spPr>
          <a:xfrm>
            <a:off x="4795500" y="1200700"/>
            <a:ext cx="4348500" cy="28536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Easy installation, Fast results</a:t>
            </a:r>
            <a:endParaRPr sz="1700">
              <a:solidFill>
                <a:schemeClr val="dk1"/>
              </a:solidFill>
              <a:latin typeface="Tahoma"/>
              <a:ea typeface="Tahoma"/>
              <a:cs typeface="Tahoma"/>
              <a:sym typeface="Tahoma"/>
            </a:endParaRPr>
          </a:p>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Proven performance</a:t>
            </a:r>
            <a:endParaRPr sz="1700">
              <a:solidFill>
                <a:schemeClr val="dk1"/>
              </a:solidFill>
              <a:latin typeface="Tahoma"/>
              <a:ea typeface="Tahoma"/>
              <a:cs typeface="Tahoma"/>
              <a:sym typeface="Tahoma"/>
            </a:endParaRPr>
          </a:p>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Advanced solid-state technology</a:t>
            </a:r>
            <a:endParaRPr sz="1700">
              <a:solidFill>
                <a:schemeClr val="dk1"/>
              </a:solidFill>
              <a:latin typeface="Tahoma"/>
              <a:ea typeface="Tahoma"/>
              <a:cs typeface="Tahoma"/>
              <a:sym typeface="Tahoma"/>
            </a:endParaRPr>
          </a:p>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Extends Life Of Service Equipment</a:t>
            </a:r>
            <a:endParaRPr sz="1700">
              <a:solidFill>
                <a:schemeClr val="dk1"/>
              </a:solidFill>
              <a:latin typeface="Tahoma"/>
              <a:ea typeface="Tahoma"/>
              <a:cs typeface="Tahoma"/>
              <a:sym typeface="Tahoma"/>
            </a:endParaRPr>
          </a:p>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Conserves Water</a:t>
            </a:r>
            <a:endParaRPr sz="1700">
              <a:solidFill>
                <a:schemeClr val="dk1"/>
              </a:solidFill>
              <a:latin typeface="Tahoma"/>
              <a:ea typeface="Tahoma"/>
              <a:cs typeface="Tahoma"/>
              <a:sym typeface="Tahoma"/>
            </a:endParaRPr>
          </a:p>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Efficient Scale Inhibition</a:t>
            </a:r>
            <a:endParaRPr sz="1700">
              <a:solidFill>
                <a:schemeClr val="dk1"/>
              </a:solidFill>
              <a:latin typeface="Tahoma"/>
              <a:ea typeface="Tahoma"/>
              <a:cs typeface="Tahoma"/>
              <a:sym typeface="Tahoma"/>
            </a:endParaRPr>
          </a:p>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Strong Scale Removal</a:t>
            </a:r>
            <a:endParaRPr sz="1700">
              <a:solidFill>
                <a:schemeClr val="dk1"/>
              </a:solidFill>
              <a:latin typeface="Tahoma"/>
              <a:ea typeface="Tahoma"/>
              <a:cs typeface="Tahoma"/>
              <a:sym typeface="Tahoma"/>
            </a:endParaRPr>
          </a:p>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Corrosion Inhibition</a:t>
            </a:r>
            <a:endParaRPr sz="1700">
              <a:solidFill>
                <a:schemeClr val="dk1"/>
              </a:solidFill>
              <a:latin typeface="Tahoma"/>
              <a:ea typeface="Tahoma"/>
              <a:cs typeface="Tahoma"/>
              <a:sym typeface="Tahoma"/>
            </a:endParaRPr>
          </a:p>
          <a:p>
            <a:pPr indent="-336550" lvl="0" marL="457200" rtl="0" algn="l">
              <a:lnSpc>
                <a:spcPct val="115000"/>
              </a:lnSpc>
              <a:spcBef>
                <a:spcPts val="0"/>
              </a:spcBef>
              <a:spcAft>
                <a:spcPts val="0"/>
              </a:spcAft>
              <a:buClr>
                <a:schemeClr val="dk1"/>
              </a:buClr>
              <a:buSzPts val="1700"/>
              <a:buFont typeface="Tahoma"/>
              <a:buChar char="●"/>
            </a:pPr>
            <a:r>
              <a:rPr lang="en" sz="1700">
                <a:solidFill>
                  <a:schemeClr val="dk1"/>
                </a:solidFill>
                <a:latin typeface="Tahoma"/>
                <a:ea typeface="Tahoma"/>
                <a:cs typeface="Tahoma"/>
                <a:sym typeface="Tahoma"/>
              </a:rPr>
              <a:t>Inhibition of Bacteria &amp; Algae</a:t>
            </a:r>
            <a:endParaRPr sz="1700">
              <a:solidFill>
                <a:schemeClr val="dk1"/>
              </a:solidFill>
              <a:latin typeface="Tahoma"/>
              <a:ea typeface="Tahoma"/>
              <a:cs typeface="Tahoma"/>
              <a:sym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0"/>
          <p:cNvPicPr preferRelativeResize="0"/>
          <p:nvPr/>
        </p:nvPicPr>
        <p:blipFill rotWithShape="1">
          <a:blip r:embed="rId3">
            <a:alphaModFix amt="29000"/>
          </a:blip>
          <a:srcRect b="0" l="0" r="0" t="0"/>
          <a:stretch/>
        </p:blipFill>
        <p:spPr>
          <a:xfrm>
            <a:off x="0" y="0"/>
            <a:ext cx="9144000" cy="5143501"/>
          </a:xfrm>
          <a:prstGeom prst="rect">
            <a:avLst/>
          </a:prstGeom>
          <a:noFill/>
          <a:ln>
            <a:noFill/>
          </a:ln>
        </p:spPr>
      </p:pic>
      <p:sp>
        <p:nvSpPr>
          <p:cNvPr id="268" name="Google Shape;268;p30"/>
          <p:cNvSpPr txBox="1"/>
          <p:nvPr>
            <p:ph type="title"/>
          </p:nvPr>
        </p:nvSpPr>
        <p:spPr>
          <a:xfrm>
            <a:off x="436425" y="1276900"/>
            <a:ext cx="3899400" cy="3034200"/>
          </a:xfrm>
          <a:prstGeom prst="rect">
            <a:avLst/>
          </a:prstGeom>
          <a:solidFill>
            <a:srgbClr val="FFFFFF"/>
          </a:solid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 sz="1400">
                <a:solidFill>
                  <a:srgbClr val="000000"/>
                </a:solidFill>
                <a:latin typeface="Tahoma"/>
                <a:ea typeface="Tahoma"/>
                <a:cs typeface="Tahoma"/>
                <a:sym typeface="Tahoma"/>
              </a:rPr>
              <a:t>CONTACT:  North American Water Technology </a:t>
            </a:r>
            <a:endParaRPr sz="1400">
              <a:solidFill>
                <a:srgbClr val="000000"/>
              </a:solidFill>
              <a:latin typeface="Tahoma"/>
              <a:ea typeface="Tahoma"/>
              <a:cs typeface="Tahoma"/>
              <a:sym typeface="Tahoma"/>
            </a:endParaRPr>
          </a:p>
          <a:p>
            <a:pPr indent="0" lvl="0" marL="0" rtl="0" algn="l">
              <a:lnSpc>
                <a:spcPct val="115000"/>
              </a:lnSpc>
              <a:spcBef>
                <a:spcPts val="0"/>
              </a:spcBef>
              <a:spcAft>
                <a:spcPts val="0"/>
              </a:spcAft>
              <a:buNone/>
            </a:pPr>
            <a:r>
              <a:rPr lang="en" sz="1400">
                <a:solidFill>
                  <a:srgbClr val="000000"/>
                </a:solidFill>
                <a:latin typeface="Tahoma"/>
                <a:ea typeface="Tahoma"/>
                <a:cs typeface="Tahoma"/>
                <a:sym typeface="Tahoma"/>
              </a:rPr>
              <a:t>		</a:t>
            </a:r>
            <a:r>
              <a:rPr lang="en" sz="1300">
                <a:highlight>
                  <a:schemeClr val="lt1"/>
                </a:highlight>
                <a:latin typeface="Tahoma"/>
                <a:ea typeface="Tahoma"/>
                <a:cs typeface="Tahoma"/>
                <a:sym typeface="Tahoma"/>
              </a:rPr>
              <a:t>271 Skip Lane</a:t>
            </a:r>
            <a:endParaRPr sz="1300">
              <a:highlight>
                <a:schemeClr val="lt1"/>
              </a:highlight>
              <a:latin typeface="Tahoma"/>
              <a:ea typeface="Tahoma"/>
              <a:cs typeface="Tahoma"/>
              <a:sym typeface="Tahoma"/>
            </a:endParaRPr>
          </a:p>
          <a:p>
            <a:pPr indent="457200" lvl="0" marL="457200" rtl="0" algn="l">
              <a:lnSpc>
                <a:spcPct val="115000"/>
              </a:lnSpc>
              <a:spcBef>
                <a:spcPts val="0"/>
              </a:spcBef>
              <a:spcAft>
                <a:spcPts val="0"/>
              </a:spcAft>
              <a:buNone/>
            </a:pPr>
            <a:r>
              <a:rPr lang="en" sz="1300">
                <a:highlight>
                  <a:schemeClr val="lt1"/>
                </a:highlight>
                <a:latin typeface="Tahoma"/>
                <a:ea typeface="Tahoma"/>
                <a:cs typeface="Tahoma"/>
                <a:sym typeface="Tahoma"/>
              </a:rPr>
              <a:t>Bay Shore, NY 11706</a:t>
            </a:r>
            <a:endParaRPr sz="1400">
              <a:solidFill>
                <a:srgbClr val="000000"/>
              </a:solidFill>
              <a:latin typeface="Tahoma"/>
              <a:ea typeface="Tahoma"/>
              <a:cs typeface="Tahoma"/>
              <a:sym typeface="Tahoma"/>
            </a:endParaRPr>
          </a:p>
          <a:p>
            <a:pPr indent="0" lvl="0" marL="0" rtl="0" algn="l">
              <a:lnSpc>
                <a:spcPct val="115000"/>
              </a:lnSpc>
              <a:spcBef>
                <a:spcPts val="0"/>
              </a:spcBef>
              <a:spcAft>
                <a:spcPts val="0"/>
              </a:spcAft>
              <a:buNone/>
            </a:pPr>
            <a:r>
              <a:rPr lang="en" sz="1400">
                <a:solidFill>
                  <a:srgbClr val="000000"/>
                </a:solidFill>
                <a:latin typeface="Tahoma"/>
                <a:ea typeface="Tahoma"/>
                <a:cs typeface="Tahoma"/>
                <a:sym typeface="Tahoma"/>
              </a:rPr>
              <a:t>		888-821-9211</a:t>
            </a:r>
            <a:endParaRPr sz="1400">
              <a:solidFill>
                <a:srgbClr val="000000"/>
              </a:solidFill>
              <a:latin typeface="Tahoma"/>
              <a:ea typeface="Tahoma"/>
              <a:cs typeface="Tahoma"/>
              <a:sym typeface="Tahoma"/>
            </a:endParaRPr>
          </a:p>
          <a:p>
            <a:pPr indent="0" lvl="0" marL="0" rtl="0" algn="l">
              <a:lnSpc>
                <a:spcPct val="115000"/>
              </a:lnSpc>
              <a:spcBef>
                <a:spcPts val="0"/>
              </a:spcBef>
              <a:spcAft>
                <a:spcPts val="0"/>
              </a:spcAft>
              <a:buNone/>
            </a:pPr>
            <a:r>
              <a:t/>
            </a:r>
            <a:endParaRPr sz="1400">
              <a:solidFill>
                <a:srgbClr val="000000"/>
              </a:solidFill>
              <a:latin typeface="Tahoma"/>
              <a:ea typeface="Tahoma"/>
              <a:cs typeface="Tahoma"/>
              <a:sym typeface="Tahoma"/>
            </a:endParaRPr>
          </a:p>
          <a:p>
            <a:pPr indent="0" lvl="0" marL="0" rtl="0" algn="l">
              <a:lnSpc>
                <a:spcPct val="115000"/>
              </a:lnSpc>
              <a:spcBef>
                <a:spcPts val="0"/>
              </a:spcBef>
              <a:spcAft>
                <a:spcPts val="0"/>
              </a:spcAft>
              <a:buNone/>
            </a:pPr>
            <a:r>
              <a:rPr lang="en" sz="1400">
                <a:solidFill>
                  <a:srgbClr val="000000"/>
                </a:solidFill>
                <a:latin typeface="Tahoma"/>
                <a:ea typeface="Tahoma"/>
                <a:cs typeface="Tahoma"/>
                <a:sym typeface="Tahoma"/>
              </a:rPr>
              <a:t>INCLUDE:  Dimensions of Pipe</a:t>
            </a:r>
            <a:endParaRPr sz="1400">
              <a:solidFill>
                <a:srgbClr val="000000"/>
              </a:solidFill>
              <a:latin typeface="Tahoma"/>
              <a:ea typeface="Tahoma"/>
              <a:cs typeface="Tahoma"/>
              <a:sym typeface="Tahoma"/>
            </a:endParaRPr>
          </a:p>
          <a:p>
            <a:pPr indent="0" lvl="0" marL="0" rtl="0" algn="l">
              <a:lnSpc>
                <a:spcPct val="115000"/>
              </a:lnSpc>
              <a:spcBef>
                <a:spcPts val="0"/>
              </a:spcBef>
              <a:spcAft>
                <a:spcPts val="0"/>
              </a:spcAft>
              <a:buNone/>
            </a:pPr>
            <a:r>
              <a:rPr lang="en" sz="1400">
                <a:solidFill>
                  <a:srgbClr val="000000"/>
                </a:solidFill>
                <a:latin typeface="Tahoma"/>
                <a:ea typeface="Tahoma"/>
                <a:cs typeface="Tahoma"/>
                <a:sym typeface="Tahoma"/>
              </a:rPr>
              <a:t>		Type of Problem Material </a:t>
            </a:r>
            <a:endParaRPr sz="1400">
              <a:solidFill>
                <a:srgbClr val="000000"/>
              </a:solidFill>
              <a:latin typeface="Tahoma"/>
              <a:ea typeface="Tahoma"/>
              <a:cs typeface="Tahoma"/>
              <a:sym typeface="Tahoma"/>
            </a:endParaRPr>
          </a:p>
          <a:p>
            <a:pPr indent="0" lvl="0" marL="0" rtl="0" algn="l">
              <a:lnSpc>
                <a:spcPct val="115000"/>
              </a:lnSpc>
              <a:spcBef>
                <a:spcPts val="0"/>
              </a:spcBef>
              <a:spcAft>
                <a:spcPts val="0"/>
              </a:spcAft>
              <a:buNone/>
            </a:pPr>
            <a:r>
              <a:t/>
            </a:r>
            <a:endParaRPr b="1" sz="1400">
              <a:solidFill>
                <a:srgbClr val="000000"/>
              </a:solidFill>
              <a:latin typeface="Tahoma"/>
              <a:ea typeface="Tahoma"/>
              <a:cs typeface="Tahoma"/>
              <a:sym typeface="Tahoma"/>
            </a:endParaRPr>
          </a:p>
        </p:txBody>
      </p:sp>
      <p:sp>
        <p:nvSpPr>
          <p:cNvPr id="269" name="Google Shape;269;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70" name="Google Shape;270;p30"/>
          <p:cNvSpPr txBox="1"/>
          <p:nvPr/>
        </p:nvSpPr>
        <p:spPr>
          <a:xfrm>
            <a:off x="436425" y="414228"/>
            <a:ext cx="7886700" cy="741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HOW TO ORDER </a:t>
            </a:r>
            <a:endParaRPr sz="1500">
              <a:solidFill>
                <a:srgbClr val="1C4587"/>
              </a:solidFill>
              <a:latin typeface="Tahoma"/>
              <a:ea typeface="Tahoma"/>
              <a:cs typeface="Tahoma"/>
              <a:sym typeface="Tahoma"/>
            </a:endParaRPr>
          </a:p>
        </p:txBody>
      </p:sp>
      <p:pic>
        <p:nvPicPr>
          <p:cNvPr id="271" name="Google Shape;271;p30"/>
          <p:cNvPicPr preferRelativeResize="0"/>
          <p:nvPr/>
        </p:nvPicPr>
        <p:blipFill>
          <a:blip r:embed="rId4">
            <a:alphaModFix/>
          </a:blip>
          <a:stretch>
            <a:fillRect/>
          </a:stretch>
        </p:blipFill>
        <p:spPr>
          <a:xfrm>
            <a:off x="4335825" y="1276900"/>
            <a:ext cx="4501325" cy="3034200"/>
          </a:xfrm>
          <a:prstGeom prst="rect">
            <a:avLst/>
          </a:prstGeom>
          <a:noFill/>
          <a:ln>
            <a:noFill/>
          </a:ln>
        </p:spPr>
      </p:pic>
      <p:cxnSp>
        <p:nvCxnSpPr>
          <p:cNvPr id="272" name="Google Shape;272;p30"/>
          <p:cNvCxnSpPr/>
          <p:nvPr/>
        </p:nvCxnSpPr>
        <p:spPr>
          <a:xfrm>
            <a:off x="4408825" y="1363325"/>
            <a:ext cx="0" cy="2922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1"/>
          <p:cNvSpPr/>
          <p:nvPr/>
        </p:nvSpPr>
        <p:spPr>
          <a:xfrm>
            <a:off x="-50" y="-100"/>
            <a:ext cx="9144000" cy="5143500"/>
          </a:xfrm>
          <a:prstGeom prst="rect">
            <a:avLst/>
          </a:prstGeom>
          <a:solidFill>
            <a:srgbClr val="DEEAF4"/>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b="1" sz="3300">
              <a:solidFill>
                <a:schemeClr val="dk1"/>
              </a:solidFill>
              <a:latin typeface="Tahoma"/>
              <a:ea typeface="Tahoma"/>
              <a:cs typeface="Tahoma"/>
              <a:sym typeface="Tahoma"/>
            </a:endParaRPr>
          </a:p>
          <a:p>
            <a:pPr indent="0" lvl="0" marL="0" rtl="0" algn="ctr">
              <a:lnSpc>
                <a:spcPct val="115000"/>
              </a:lnSpc>
              <a:spcBef>
                <a:spcPts val="0"/>
              </a:spcBef>
              <a:spcAft>
                <a:spcPts val="0"/>
              </a:spcAft>
              <a:buClr>
                <a:schemeClr val="dk1"/>
              </a:buClr>
              <a:buSzPts val="1100"/>
              <a:buFont typeface="Arial"/>
              <a:buNone/>
            </a:pPr>
            <a:r>
              <a:rPr b="1" lang="en" sz="3300">
                <a:solidFill>
                  <a:schemeClr val="dk1"/>
                </a:solidFill>
                <a:latin typeface="Tahoma"/>
                <a:ea typeface="Tahoma"/>
                <a:cs typeface="Tahoma"/>
                <a:sym typeface="Tahoma"/>
              </a:rPr>
              <a:t>North American Water Technology </a:t>
            </a:r>
            <a:endParaRPr b="1" sz="3300">
              <a:solidFill>
                <a:schemeClr val="dk1"/>
              </a:solidFill>
              <a:latin typeface="Tahoma"/>
              <a:ea typeface="Tahoma"/>
              <a:cs typeface="Tahoma"/>
              <a:sym typeface="Tahoma"/>
            </a:endParaRPr>
          </a:p>
          <a:p>
            <a:pPr indent="0" lvl="0" marL="0" rtl="0" algn="ctr">
              <a:lnSpc>
                <a:spcPct val="115000"/>
              </a:lnSpc>
              <a:spcBef>
                <a:spcPts val="0"/>
              </a:spcBef>
              <a:spcAft>
                <a:spcPts val="0"/>
              </a:spcAft>
              <a:buClr>
                <a:schemeClr val="dk1"/>
              </a:buClr>
              <a:buSzPts val="1100"/>
              <a:buFont typeface="Arial"/>
              <a:buNone/>
            </a:pPr>
            <a:r>
              <a:rPr b="1" lang="en" sz="3300">
                <a:solidFill>
                  <a:schemeClr val="dk1"/>
                </a:solidFill>
                <a:latin typeface="Tahoma"/>
                <a:ea typeface="Tahoma"/>
                <a:cs typeface="Tahoma"/>
                <a:sym typeface="Tahoma"/>
              </a:rPr>
              <a:t>271 Skip Lane</a:t>
            </a:r>
            <a:endParaRPr b="1" sz="3300">
              <a:solidFill>
                <a:schemeClr val="dk1"/>
              </a:solidFill>
              <a:latin typeface="Tahoma"/>
              <a:ea typeface="Tahoma"/>
              <a:cs typeface="Tahoma"/>
              <a:sym typeface="Tahoma"/>
            </a:endParaRPr>
          </a:p>
          <a:p>
            <a:pPr indent="0" lvl="0" marL="0" rtl="0" algn="ctr">
              <a:lnSpc>
                <a:spcPct val="115000"/>
              </a:lnSpc>
              <a:spcBef>
                <a:spcPts val="0"/>
              </a:spcBef>
              <a:spcAft>
                <a:spcPts val="0"/>
              </a:spcAft>
              <a:buClr>
                <a:schemeClr val="dk1"/>
              </a:buClr>
              <a:buSzPts val="1100"/>
              <a:buFont typeface="Arial"/>
              <a:buNone/>
            </a:pPr>
            <a:r>
              <a:rPr b="1" lang="en" sz="3300">
                <a:solidFill>
                  <a:schemeClr val="dk1"/>
                </a:solidFill>
                <a:latin typeface="Tahoma"/>
                <a:ea typeface="Tahoma"/>
                <a:cs typeface="Tahoma"/>
                <a:sym typeface="Tahoma"/>
              </a:rPr>
              <a:t>Bay Shore, NY 11706</a:t>
            </a:r>
            <a:endParaRPr b="1" sz="3300">
              <a:solidFill>
                <a:schemeClr val="dk1"/>
              </a:solidFill>
              <a:latin typeface="Tahoma"/>
              <a:ea typeface="Tahoma"/>
              <a:cs typeface="Tahoma"/>
              <a:sym typeface="Tahoma"/>
            </a:endParaRPr>
          </a:p>
          <a:p>
            <a:pPr indent="0" lvl="0" marL="0" rtl="0" algn="ctr">
              <a:lnSpc>
                <a:spcPct val="115000"/>
              </a:lnSpc>
              <a:spcBef>
                <a:spcPts val="0"/>
              </a:spcBef>
              <a:spcAft>
                <a:spcPts val="0"/>
              </a:spcAft>
              <a:buClr>
                <a:schemeClr val="dk1"/>
              </a:buClr>
              <a:buSzPts val="1100"/>
              <a:buFont typeface="Arial"/>
              <a:buNone/>
            </a:pPr>
            <a:r>
              <a:rPr b="1" lang="en" sz="3300">
                <a:solidFill>
                  <a:schemeClr val="dk1"/>
                </a:solidFill>
                <a:latin typeface="Tahoma"/>
                <a:ea typeface="Tahoma"/>
                <a:cs typeface="Tahoma"/>
                <a:sym typeface="Tahoma"/>
              </a:rPr>
              <a:t>888-821-9211</a:t>
            </a:r>
            <a:endParaRPr b="1" sz="3200">
              <a:solidFill>
                <a:schemeClr val="dk1"/>
              </a:solidFill>
              <a:highlight>
                <a:schemeClr val="lt1"/>
              </a:highlight>
              <a:latin typeface="Tahoma"/>
              <a:ea typeface="Tahoma"/>
              <a:cs typeface="Tahoma"/>
              <a:sym typeface="Tahoma"/>
            </a:endParaRPr>
          </a:p>
        </p:txBody>
      </p:sp>
      <p:sp>
        <p:nvSpPr>
          <p:cNvPr id="279" name="Google Shape;27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280" name="Google Shape;280;p31"/>
          <p:cNvSpPr txBox="1"/>
          <p:nvPr/>
        </p:nvSpPr>
        <p:spPr>
          <a:xfrm>
            <a:off x="0" y="643975"/>
            <a:ext cx="9144000" cy="9894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None/>
            </a:pPr>
            <a:r>
              <a:rPr b="1" lang="en" sz="3600">
                <a:solidFill>
                  <a:srgbClr val="1C4587"/>
                </a:solidFill>
                <a:latin typeface="Tahoma"/>
                <a:ea typeface="Tahoma"/>
                <a:cs typeface="Tahoma"/>
                <a:sym typeface="Tahoma"/>
              </a:rPr>
              <a:t>THANK YOU.</a:t>
            </a:r>
            <a:endParaRPr sz="3800">
              <a:solidFill>
                <a:srgbClr val="1C4587"/>
              </a:solidFill>
              <a:latin typeface="Tahoma"/>
              <a:ea typeface="Tahoma"/>
              <a:cs typeface="Tahoma"/>
              <a:sym typeface="Tahoma"/>
            </a:endParaRPr>
          </a:p>
        </p:txBody>
      </p:sp>
      <p:cxnSp>
        <p:nvCxnSpPr>
          <p:cNvPr id="281" name="Google Shape;281;p31"/>
          <p:cNvCxnSpPr>
            <a:stCxn id="282" idx="1"/>
            <a:endCxn id="282" idx="1"/>
          </p:cNvCxnSpPr>
          <p:nvPr/>
        </p:nvCxnSpPr>
        <p:spPr>
          <a:xfrm>
            <a:off x="4572000" y="4912100"/>
            <a:ext cx="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4"/>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03" name="Google Shape;103;p14"/>
          <p:cNvSpPr txBox="1"/>
          <p:nvPr>
            <p:ph type="title"/>
          </p:nvPr>
        </p:nvSpPr>
        <p:spPr>
          <a:xfrm>
            <a:off x="448050" y="2120400"/>
            <a:ext cx="8247900" cy="2026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2700"/>
              <a:buFont typeface="Tahoma"/>
              <a:buNone/>
            </a:pPr>
            <a:r>
              <a:rPr b="1" lang="en" sz="2600">
                <a:solidFill>
                  <a:srgbClr val="FFFFFF"/>
                </a:solidFill>
                <a:latin typeface="Tahoma"/>
                <a:ea typeface="Tahoma"/>
                <a:cs typeface="Tahoma"/>
                <a:sym typeface="Tahoma"/>
              </a:rPr>
              <a:t>“You wouldn’t lick the inside of this pipe. But you drink, bathe shower, brush teeth and wash with water that has passed through this pipe.”</a:t>
            </a:r>
            <a:endParaRPr b="1" sz="2600">
              <a:solidFill>
                <a:srgbClr val="FFFFFF"/>
              </a:solidFill>
              <a:latin typeface="Tahoma"/>
              <a:ea typeface="Tahoma"/>
              <a:cs typeface="Tahoma"/>
              <a:sym typeface="Tahoma"/>
            </a:endParaRPr>
          </a:p>
          <a:p>
            <a:pPr indent="0" lvl="0" marL="0" rtl="0" algn="l">
              <a:lnSpc>
                <a:spcPct val="90000"/>
              </a:lnSpc>
              <a:spcBef>
                <a:spcPts val="0"/>
              </a:spcBef>
              <a:spcAft>
                <a:spcPts val="0"/>
              </a:spcAft>
              <a:buClr>
                <a:schemeClr val="dk1"/>
              </a:buClr>
              <a:buSzPts val="2700"/>
              <a:buFont typeface="Tahoma"/>
              <a:buNone/>
            </a:pPr>
            <a:r>
              <a:t/>
            </a:r>
            <a:endParaRPr b="1" sz="2600">
              <a:solidFill>
                <a:srgbClr val="FFFFFF"/>
              </a:solidFill>
              <a:latin typeface="Tahoma"/>
              <a:ea typeface="Tahoma"/>
              <a:cs typeface="Tahoma"/>
              <a:sym typeface="Tahoma"/>
            </a:endParaRPr>
          </a:p>
          <a:p>
            <a:pPr indent="0" lvl="0" marL="0" rtl="0" algn="l">
              <a:lnSpc>
                <a:spcPct val="90000"/>
              </a:lnSpc>
              <a:spcBef>
                <a:spcPts val="0"/>
              </a:spcBef>
              <a:spcAft>
                <a:spcPts val="0"/>
              </a:spcAft>
              <a:buClr>
                <a:schemeClr val="dk1"/>
              </a:buClr>
              <a:buSzPts val="2700"/>
              <a:buFont typeface="Tahoma"/>
              <a:buNone/>
            </a:pPr>
            <a:r>
              <a:rPr b="1" lang="en" sz="2600">
                <a:solidFill>
                  <a:srgbClr val="FFFFFF"/>
                </a:solidFill>
                <a:latin typeface="Tahoma"/>
                <a:ea typeface="Tahoma"/>
                <a:cs typeface="Tahoma"/>
                <a:sym typeface="Tahoma"/>
              </a:rPr>
              <a:t>Our water supply…7 million illnesses and 6,000 deaths every year!*</a:t>
            </a:r>
            <a:endParaRPr b="1" sz="2600">
              <a:solidFill>
                <a:srgbClr val="FFFFFF"/>
              </a:solidFill>
              <a:latin typeface="Tahoma"/>
              <a:ea typeface="Tahoma"/>
              <a:cs typeface="Tahoma"/>
              <a:sym typeface="Tahoma"/>
            </a:endParaRPr>
          </a:p>
        </p:txBody>
      </p:sp>
      <p:sp>
        <p:nvSpPr>
          <p:cNvPr id="104" name="Google Shape;104;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05" name="Google Shape;105;p14"/>
          <p:cNvSpPr txBox="1"/>
          <p:nvPr/>
        </p:nvSpPr>
        <p:spPr>
          <a:xfrm>
            <a:off x="446325" y="4390800"/>
            <a:ext cx="7444500" cy="46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000">
                <a:solidFill>
                  <a:srgbClr val="FFFFFF"/>
                </a:solidFill>
                <a:latin typeface="Tahoma"/>
                <a:ea typeface="Tahoma"/>
                <a:cs typeface="Tahoma"/>
                <a:sym typeface="Tahoma"/>
              </a:rPr>
              <a:t>*</a:t>
            </a:r>
            <a:r>
              <a:rPr b="1" lang="en" sz="1000" u="sng">
                <a:solidFill>
                  <a:srgbClr val="FFFFFF"/>
                </a:solidFill>
                <a:latin typeface="Tahoma"/>
                <a:ea typeface="Tahoma"/>
                <a:cs typeface="Tahoma"/>
                <a:sym typeface="Tahoma"/>
                <a:hlinkClick r:id="rId4">
                  <a:extLst>
                    <a:ext uri="{A12FA001-AC4F-418D-AE19-62706E023703}">
                      <ahyp:hlinkClr val="tx"/>
                    </a:ext>
                  </a:extLst>
                </a:hlinkClick>
              </a:rPr>
              <a:t>https://www.cnn.com/2020/12/16/health/waterborne-diseases-cdc-study-wellness/index.html</a:t>
            </a:r>
            <a:endParaRPr b="1" sz="1000">
              <a:solidFill>
                <a:srgbClr val="FFFFFF"/>
              </a:solidFill>
              <a:latin typeface="Tahoma"/>
              <a:ea typeface="Tahoma"/>
              <a:cs typeface="Tahoma"/>
              <a:sym typeface="Tahoma"/>
            </a:endParaRPr>
          </a:p>
          <a:p>
            <a:pPr indent="0" lvl="0" marL="0" rtl="0" algn="l">
              <a:lnSpc>
                <a:spcPct val="90000"/>
              </a:lnSpc>
              <a:spcBef>
                <a:spcPts val="0"/>
              </a:spcBef>
              <a:spcAft>
                <a:spcPts val="0"/>
              </a:spcAft>
              <a:buNone/>
            </a:pPr>
            <a:r>
              <a:t/>
            </a:r>
            <a:endParaRPr b="1" sz="1000">
              <a:solidFill>
                <a:srgbClr val="FFFFFF"/>
              </a:solidFill>
              <a:latin typeface="Tahoma"/>
              <a:ea typeface="Tahoma"/>
              <a:cs typeface="Tahoma"/>
              <a:sym typeface="Tahoma"/>
            </a:endParaRPr>
          </a:p>
        </p:txBody>
      </p:sp>
      <p:pic>
        <p:nvPicPr>
          <p:cNvPr id="106" name="Google Shape;106;p14"/>
          <p:cNvPicPr preferRelativeResize="0"/>
          <p:nvPr/>
        </p:nvPicPr>
        <p:blipFill>
          <a:blip r:embed="rId5">
            <a:alphaModFix/>
          </a:blip>
          <a:stretch>
            <a:fillRect/>
          </a:stretch>
        </p:blipFill>
        <p:spPr>
          <a:xfrm>
            <a:off x="1738699" y="296377"/>
            <a:ext cx="1684117" cy="1580426"/>
          </a:xfrm>
          <a:prstGeom prst="rect">
            <a:avLst/>
          </a:prstGeom>
          <a:noFill/>
          <a:ln>
            <a:noFill/>
          </a:ln>
        </p:spPr>
      </p:pic>
      <p:pic>
        <p:nvPicPr>
          <p:cNvPr id="107" name="Google Shape;107;p14"/>
          <p:cNvPicPr preferRelativeResize="0"/>
          <p:nvPr/>
        </p:nvPicPr>
        <p:blipFill rotWithShape="1">
          <a:blip r:embed="rId6">
            <a:alphaModFix/>
          </a:blip>
          <a:srcRect b="0" l="0" r="8391" t="0"/>
          <a:stretch/>
        </p:blipFill>
        <p:spPr>
          <a:xfrm>
            <a:off x="3729938" y="296375"/>
            <a:ext cx="1684126" cy="1580426"/>
          </a:xfrm>
          <a:prstGeom prst="rect">
            <a:avLst/>
          </a:prstGeom>
          <a:noFill/>
          <a:ln>
            <a:noFill/>
          </a:ln>
        </p:spPr>
      </p:pic>
      <p:pic>
        <p:nvPicPr>
          <p:cNvPr id="108" name="Google Shape;108;p14"/>
          <p:cNvPicPr preferRelativeResize="0"/>
          <p:nvPr/>
        </p:nvPicPr>
        <p:blipFill>
          <a:blip r:embed="rId7">
            <a:alphaModFix/>
          </a:blip>
          <a:stretch>
            <a:fillRect/>
          </a:stretch>
        </p:blipFill>
        <p:spPr>
          <a:xfrm>
            <a:off x="5721205" y="330225"/>
            <a:ext cx="1684125" cy="15465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5"/>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15" name="Google Shape;115;p15"/>
          <p:cNvSpPr txBox="1"/>
          <p:nvPr>
            <p:ph type="title"/>
          </p:nvPr>
        </p:nvSpPr>
        <p:spPr>
          <a:xfrm>
            <a:off x="436425" y="1124500"/>
            <a:ext cx="8460600" cy="3642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800" u="sng">
                <a:solidFill>
                  <a:schemeClr val="lt1"/>
                </a:solidFill>
                <a:latin typeface="Tahoma"/>
                <a:ea typeface="Tahoma"/>
                <a:cs typeface="Tahoma"/>
                <a:sym typeface="Tahoma"/>
              </a:rPr>
              <a:t>Mission:</a:t>
            </a:r>
            <a:r>
              <a:rPr b="1" lang="en" sz="1800">
                <a:solidFill>
                  <a:schemeClr val="lt1"/>
                </a:solidFill>
                <a:latin typeface="Tahoma"/>
                <a:ea typeface="Tahoma"/>
                <a:cs typeface="Tahoma"/>
                <a:sym typeface="Tahoma"/>
              </a:rPr>
              <a:t> </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Promote the Progress of Environmentally Friendly Water Treatment Processes through Innovative Technology</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Eliminate Harsh &amp; Toxic Chemicals from the Building Environment</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Protect Families from the </a:t>
            </a:r>
            <a:r>
              <a:rPr b="1" lang="en" sz="1800">
                <a:solidFill>
                  <a:schemeClr val="lt1"/>
                </a:solidFill>
                <a:latin typeface="Tahoma"/>
                <a:ea typeface="Tahoma"/>
                <a:cs typeface="Tahoma"/>
                <a:sym typeface="Tahoma"/>
              </a:rPr>
              <a:t>Scourge</a:t>
            </a:r>
            <a:r>
              <a:rPr b="1" lang="en" sz="1800">
                <a:solidFill>
                  <a:schemeClr val="lt1"/>
                </a:solidFill>
                <a:latin typeface="Tahoma"/>
                <a:ea typeface="Tahoma"/>
                <a:cs typeface="Tahoma"/>
                <a:sym typeface="Tahoma"/>
              </a:rPr>
              <a:t> of Biofilms</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rPr b="1" lang="en" sz="1800" u="sng">
                <a:solidFill>
                  <a:schemeClr val="lt1"/>
                </a:solidFill>
                <a:latin typeface="Tahoma"/>
                <a:ea typeface="Tahoma"/>
                <a:cs typeface="Tahoma"/>
                <a:sym typeface="Tahoma"/>
              </a:rPr>
              <a:t>Vision: </a:t>
            </a:r>
            <a:r>
              <a:rPr b="1" lang="en" sz="1800">
                <a:solidFill>
                  <a:schemeClr val="lt1"/>
                </a:solidFill>
                <a:latin typeface="Tahoma"/>
                <a:ea typeface="Tahoma"/>
                <a:cs typeface="Tahoma"/>
                <a:sym typeface="Tahoma"/>
              </a:rPr>
              <a:t>Become the Leading North American Brand for the </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rPr b="1" lang="en" sz="1800">
                <a:solidFill>
                  <a:schemeClr val="lt1"/>
                </a:solidFill>
                <a:latin typeface="Tahoma"/>
                <a:ea typeface="Tahoma"/>
                <a:cs typeface="Tahoma"/>
                <a:sym typeface="Tahoma"/>
              </a:rPr>
              <a:t>"Emerald Standard"</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rPr b="1" lang="en" sz="1800" u="sng">
                <a:solidFill>
                  <a:schemeClr val="lt1"/>
                </a:solidFill>
                <a:latin typeface="Tahoma"/>
                <a:ea typeface="Tahoma"/>
                <a:cs typeface="Tahoma"/>
                <a:sym typeface="Tahoma"/>
              </a:rPr>
              <a:t>Values:</a:t>
            </a:r>
            <a:r>
              <a:rPr b="1" lang="en" sz="1800">
                <a:solidFill>
                  <a:schemeClr val="lt1"/>
                </a:solidFill>
                <a:latin typeface="Tahoma"/>
                <a:ea typeface="Tahoma"/>
                <a:cs typeface="Tahoma"/>
                <a:sym typeface="Tahoma"/>
              </a:rPr>
              <a:t> Sincerity, Diligence, Professionalism, Dedication, </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rPr b="1" lang="en" sz="1800">
                <a:solidFill>
                  <a:schemeClr val="lt1"/>
                </a:solidFill>
                <a:latin typeface="Tahoma"/>
                <a:ea typeface="Tahoma"/>
                <a:cs typeface="Tahoma"/>
                <a:sym typeface="Tahoma"/>
              </a:rPr>
              <a:t>Diversity &amp; Equity  </a:t>
            </a:r>
            <a:endParaRPr b="1" sz="1900" u="sng">
              <a:solidFill>
                <a:schemeClr val="lt1"/>
              </a:solidFill>
              <a:latin typeface="Tahoma"/>
              <a:ea typeface="Tahoma"/>
              <a:cs typeface="Tahoma"/>
              <a:sym typeface="Tahoma"/>
            </a:endParaRPr>
          </a:p>
        </p:txBody>
      </p:sp>
      <p:sp>
        <p:nvSpPr>
          <p:cNvPr id="116" name="Google Shape;116;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17" name="Google Shape;117;p15"/>
          <p:cNvSpPr txBox="1"/>
          <p:nvPr/>
        </p:nvSpPr>
        <p:spPr>
          <a:xfrm>
            <a:off x="436418" y="414215"/>
            <a:ext cx="7886700" cy="564900"/>
          </a:xfrm>
          <a:prstGeom prst="rect">
            <a:avLst/>
          </a:prstGeom>
          <a:solidFill>
            <a:srgbClr val="FFFFFF"/>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highlight>
                  <a:srgbClr val="FFFFFF"/>
                </a:highlight>
                <a:latin typeface="Tahoma"/>
                <a:ea typeface="Tahoma"/>
                <a:cs typeface="Tahoma"/>
                <a:sym typeface="Tahoma"/>
              </a:rPr>
              <a:t>MISSION STATEMENT  </a:t>
            </a:r>
            <a:endParaRPr sz="2000">
              <a:solidFill>
                <a:srgbClr val="1C4587"/>
              </a:solidFill>
              <a:highlight>
                <a:srgbClr val="FFFFFF"/>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6"/>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24" name="Google Shape;12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25" name="Google Shape;125;p16"/>
          <p:cNvSpPr txBox="1"/>
          <p:nvPr/>
        </p:nvSpPr>
        <p:spPr>
          <a:xfrm>
            <a:off x="436418" y="414215"/>
            <a:ext cx="7886700" cy="564900"/>
          </a:xfrm>
          <a:prstGeom prst="rect">
            <a:avLst/>
          </a:prstGeom>
          <a:solidFill>
            <a:srgbClr val="FFFFFF"/>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WHAT ARE BIOFILMS? </a:t>
            </a:r>
            <a:endParaRPr sz="2000">
              <a:solidFill>
                <a:srgbClr val="1C4587"/>
              </a:solidFill>
              <a:latin typeface="Calibri"/>
              <a:ea typeface="Calibri"/>
              <a:cs typeface="Calibri"/>
              <a:sym typeface="Calibri"/>
            </a:endParaRPr>
          </a:p>
        </p:txBody>
      </p:sp>
      <p:sp>
        <p:nvSpPr>
          <p:cNvPr id="126" name="Google Shape;126;p16"/>
          <p:cNvSpPr txBox="1"/>
          <p:nvPr>
            <p:ph type="title"/>
          </p:nvPr>
        </p:nvSpPr>
        <p:spPr>
          <a:xfrm>
            <a:off x="436425" y="1124500"/>
            <a:ext cx="8585700" cy="3764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800" u="sng">
                <a:solidFill>
                  <a:schemeClr val="lt1"/>
                </a:solidFill>
                <a:latin typeface="Tahoma"/>
                <a:ea typeface="Tahoma"/>
                <a:cs typeface="Tahoma"/>
                <a:sym typeface="Tahoma"/>
              </a:rPr>
              <a:t>Definition:</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rPr b="1" lang="en" sz="1800">
                <a:solidFill>
                  <a:schemeClr val="lt1"/>
                </a:solidFill>
                <a:latin typeface="Tahoma"/>
                <a:ea typeface="Tahoma"/>
                <a:cs typeface="Tahoma"/>
                <a:sym typeface="Tahoma"/>
              </a:rPr>
              <a:t>A complex aggregation of microorganisms marked by the excretion of a protective and adhesive matrix known as extracellular polymeric (EPS). This matrix can include polysaccharides, proteins, lipids and nucleic acids, which together create a structured community of bacteria. </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t/>
            </a:r>
            <a:endParaRPr b="1" sz="1800">
              <a:solidFill>
                <a:schemeClr val="lt1"/>
              </a:solidFill>
              <a:latin typeface="Tahoma"/>
              <a:ea typeface="Tahoma"/>
              <a:cs typeface="Tahoma"/>
              <a:sym typeface="Tahoma"/>
            </a:endParaRPr>
          </a:p>
          <a:p>
            <a:pPr indent="0" lvl="0" marL="0" rtl="0" algn="l">
              <a:lnSpc>
                <a:spcPct val="115000"/>
              </a:lnSpc>
              <a:spcBef>
                <a:spcPts val="0"/>
              </a:spcBef>
              <a:spcAft>
                <a:spcPts val="0"/>
              </a:spcAft>
              <a:buNone/>
            </a:pPr>
            <a:r>
              <a:rPr b="1" lang="en" sz="1800" u="sng">
                <a:solidFill>
                  <a:schemeClr val="lt1"/>
                </a:solidFill>
                <a:latin typeface="Tahoma"/>
                <a:ea typeface="Tahoma"/>
                <a:cs typeface="Tahoma"/>
                <a:sym typeface="Tahoma"/>
              </a:rPr>
              <a:t>Characteristics</a:t>
            </a:r>
            <a:r>
              <a:rPr b="1" lang="en" sz="1800" u="sng">
                <a:solidFill>
                  <a:schemeClr val="lt1"/>
                </a:solidFill>
                <a:latin typeface="Tahoma"/>
                <a:ea typeface="Tahoma"/>
                <a:cs typeface="Tahoma"/>
                <a:sym typeface="Tahoma"/>
              </a:rPr>
              <a:t>:</a:t>
            </a:r>
            <a:r>
              <a:rPr b="1" lang="en" sz="1800">
                <a:solidFill>
                  <a:schemeClr val="lt1"/>
                </a:solidFill>
                <a:latin typeface="Tahoma"/>
                <a:ea typeface="Tahoma"/>
                <a:cs typeface="Tahoma"/>
                <a:sym typeface="Tahoma"/>
              </a:rPr>
              <a:t> </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Complex structures</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Resistance to disinfectants </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Adherence and attachment</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Slow growth and dormancy</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Detection challenges</a:t>
            </a:r>
            <a:endParaRPr b="1" sz="1800">
              <a:solidFill>
                <a:schemeClr val="lt1"/>
              </a:solidFill>
              <a:latin typeface="Tahoma"/>
              <a:ea typeface="Tahoma"/>
              <a:cs typeface="Tahoma"/>
              <a:sym typeface="Tahoma"/>
            </a:endParaRPr>
          </a:p>
        </p:txBody>
      </p:sp>
      <p:sp>
        <p:nvSpPr>
          <p:cNvPr id="127" name="Google Shape;127;p16"/>
          <p:cNvSpPr txBox="1"/>
          <p:nvPr/>
        </p:nvSpPr>
        <p:spPr>
          <a:xfrm>
            <a:off x="4279150" y="3267750"/>
            <a:ext cx="5093400" cy="1736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Diffusion limitations</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Adaptation and generation exchange</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Environmental persistence</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Regrowth potential</a:t>
            </a:r>
            <a:endParaRPr b="1" sz="1800">
              <a:solidFill>
                <a:schemeClr val="lt1"/>
              </a:solidFill>
              <a:latin typeface="Tahoma"/>
              <a:ea typeface="Tahoma"/>
              <a:cs typeface="Tahoma"/>
              <a:sym typeface="Tahoma"/>
            </a:endParaRPr>
          </a:p>
          <a:p>
            <a:pPr indent="-342900" lvl="0" marL="457200" rtl="0" algn="l">
              <a:lnSpc>
                <a:spcPct val="115000"/>
              </a:lnSpc>
              <a:spcBef>
                <a:spcPts val="0"/>
              </a:spcBef>
              <a:spcAft>
                <a:spcPts val="0"/>
              </a:spcAft>
              <a:buClr>
                <a:schemeClr val="lt1"/>
              </a:buClr>
              <a:buSzPts val="1800"/>
              <a:buFont typeface="Tahoma"/>
              <a:buChar char="●"/>
            </a:pPr>
            <a:r>
              <a:rPr b="1" lang="en" sz="1800">
                <a:solidFill>
                  <a:schemeClr val="lt1"/>
                </a:solidFill>
                <a:latin typeface="Tahoma"/>
                <a:ea typeface="Tahoma"/>
                <a:cs typeface="Tahoma"/>
                <a:sym typeface="Tahoma"/>
              </a:rPr>
              <a:t>Has a communication system</a:t>
            </a:r>
            <a:endParaRPr b="1" sz="1800">
              <a:solidFill>
                <a:schemeClr val="lt1"/>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7"/>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34" name="Google Shape;134;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35" name="Google Shape;135;p17"/>
          <p:cNvSpPr txBox="1"/>
          <p:nvPr/>
        </p:nvSpPr>
        <p:spPr>
          <a:xfrm>
            <a:off x="436425" y="414233"/>
            <a:ext cx="7886700" cy="980100"/>
          </a:xfrm>
          <a:prstGeom prst="rect">
            <a:avLst/>
          </a:prstGeom>
          <a:solidFill>
            <a:srgbClr val="FFFFFF"/>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PATHOGENS CAN LIVE AND GROW IN BIOFILM</a:t>
            </a:r>
            <a:endParaRPr sz="2000">
              <a:solidFill>
                <a:srgbClr val="1C4587"/>
              </a:solidFill>
              <a:latin typeface="Calibri"/>
              <a:ea typeface="Calibri"/>
              <a:cs typeface="Calibri"/>
              <a:sym typeface="Calibri"/>
            </a:endParaRPr>
          </a:p>
        </p:txBody>
      </p:sp>
      <p:pic>
        <p:nvPicPr>
          <p:cNvPr id="136" name="Google Shape;136;p17"/>
          <p:cNvPicPr preferRelativeResize="0"/>
          <p:nvPr/>
        </p:nvPicPr>
        <p:blipFill>
          <a:blip r:embed="rId4">
            <a:alphaModFix/>
          </a:blip>
          <a:stretch>
            <a:fillRect/>
          </a:stretch>
        </p:blipFill>
        <p:spPr>
          <a:xfrm>
            <a:off x="1866929" y="1521700"/>
            <a:ext cx="5025701" cy="2902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18"/>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43" name="Google Shape;143;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44" name="Google Shape;144;p18"/>
          <p:cNvSpPr txBox="1"/>
          <p:nvPr/>
        </p:nvSpPr>
        <p:spPr>
          <a:xfrm>
            <a:off x="436418" y="414215"/>
            <a:ext cx="7886700" cy="564900"/>
          </a:xfrm>
          <a:prstGeom prst="rect">
            <a:avLst/>
          </a:prstGeom>
          <a:solidFill>
            <a:srgbClr val="FFFFFF"/>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POPULATION OF PATHOGENS </a:t>
            </a:r>
            <a:endParaRPr sz="2000">
              <a:solidFill>
                <a:srgbClr val="1C4587"/>
              </a:solidFill>
              <a:latin typeface="Calibri"/>
              <a:ea typeface="Calibri"/>
              <a:cs typeface="Calibri"/>
              <a:sym typeface="Calibri"/>
            </a:endParaRPr>
          </a:p>
        </p:txBody>
      </p:sp>
      <p:pic>
        <p:nvPicPr>
          <p:cNvPr id="145" name="Google Shape;145;p18" title="Points scored"/>
          <p:cNvPicPr preferRelativeResize="0"/>
          <p:nvPr/>
        </p:nvPicPr>
        <p:blipFill>
          <a:blip r:embed="rId4">
            <a:alphaModFix/>
          </a:blip>
          <a:stretch>
            <a:fillRect/>
          </a:stretch>
        </p:blipFill>
        <p:spPr>
          <a:xfrm>
            <a:off x="1583600" y="1433700"/>
            <a:ext cx="5592351" cy="34579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9"/>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52" name="Google Shape;152;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53" name="Google Shape;153;p19"/>
          <p:cNvSpPr txBox="1"/>
          <p:nvPr/>
        </p:nvSpPr>
        <p:spPr>
          <a:xfrm>
            <a:off x="436418" y="414215"/>
            <a:ext cx="7886700" cy="564900"/>
          </a:xfrm>
          <a:prstGeom prst="rect">
            <a:avLst/>
          </a:prstGeom>
          <a:solidFill>
            <a:srgbClr val="FFFFFF"/>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BIOFILM FORMATION </a:t>
            </a:r>
            <a:endParaRPr sz="2000">
              <a:solidFill>
                <a:srgbClr val="1C4587"/>
              </a:solidFill>
              <a:latin typeface="Calibri"/>
              <a:ea typeface="Calibri"/>
              <a:cs typeface="Calibri"/>
              <a:sym typeface="Calibri"/>
            </a:endParaRPr>
          </a:p>
        </p:txBody>
      </p:sp>
      <p:pic>
        <p:nvPicPr>
          <p:cNvPr id="154" name="Google Shape;154;p19"/>
          <p:cNvPicPr preferRelativeResize="0"/>
          <p:nvPr/>
        </p:nvPicPr>
        <p:blipFill>
          <a:blip r:embed="rId4">
            <a:alphaModFix/>
          </a:blip>
          <a:stretch>
            <a:fillRect/>
          </a:stretch>
        </p:blipFill>
        <p:spPr>
          <a:xfrm>
            <a:off x="1029575" y="979124"/>
            <a:ext cx="7084826" cy="4057876"/>
          </a:xfrm>
          <a:prstGeom prst="rect">
            <a:avLst/>
          </a:prstGeom>
          <a:noFill/>
          <a:ln>
            <a:noFill/>
          </a:ln>
        </p:spPr>
      </p:pic>
      <p:pic>
        <p:nvPicPr>
          <p:cNvPr id="155" name="Google Shape;155;p19"/>
          <p:cNvPicPr preferRelativeResize="0"/>
          <p:nvPr/>
        </p:nvPicPr>
        <p:blipFill rotWithShape="1">
          <a:blip r:embed="rId5">
            <a:alphaModFix/>
          </a:blip>
          <a:srcRect b="0" l="23786" r="34372" t="23159"/>
          <a:stretch/>
        </p:blipFill>
        <p:spPr>
          <a:xfrm>
            <a:off x="1218875" y="1081725"/>
            <a:ext cx="500300" cy="690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62" name="Google Shape;162;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63" name="Google Shape;163;p20"/>
          <p:cNvSpPr txBox="1"/>
          <p:nvPr/>
        </p:nvSpPr>
        <p:spPr>
          <a:xfrm>
            <a:off x="436418" y="414215"/>
            <a:ext cx="7886700" cy="564900"/>
          </a:xfrm>
          <a:prstGeom prst="rect">
            <a:avLst/>
          </a:prstGeom>
          <a:solidFill>
            <a:srgbClr val="FFFFFF"/>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CARRIED IN BIOFILMS</a:t>
            </a:r>
            <a:endParaRPr sz="2000">
              <a:solidFill>
                <a:srgbClr val="1C4587"/>
              </a:solidFill>
              <a:latin typeface="Calibri"/>
              <a:ea typeface="Calibri"/>
              <a:cs typeface="Calibri"/>
              <a:sym typeface="Calibri"/>
            </a:endParaRPr>
          </a:p>
        </p:txBody>
      </p:sp>
      <p:sp>
        <p:nvSpPr>
          <p:cNvPr id="164" name="Google Shape;164;p20"/>
          <p:cNvSpPr txBox="1"/>
          <p:nvPr>
            <p:ph type="title"/>
          </p:nvPr>
        </p:nvSpPr>
        <p:spPr>
          <a:xfrm>
            <a:off x="436425" y="1276900"/>
            <a:ext cx="8352600" cy="3384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800" u="sng">
                <a:solidFill>
                  <a:schemeClr val="lt1"/>
                </a:solidFill>
                <a:latin typeface="Tahoma"/>
                <a:ea typeface="Tahoma"/>
                <a:cs typeface="Tahoma"/>
                <a:sym typeface="Tahoma"/>
              </a:rPr>
              <a:t>Partial List of Pathogens Commonly Protected Within a Biofilm:</a:t>
            </a:r>
            <a:endParaRPr b="1" sz="18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Escherichia coli - Diarrhea, infections, </a:t>
            </a:r>
            <a:r>
              <a:rPr b="1" lang="en" sz="1500">
                <a:solidFill>
                  <a:schemeClr val="lt1"/>
                </a:solidFill>
                <a:latin typeface="Tahoma"/>
                <a:ea typeface="Tahoma"/>
                <a:cs typeface="Tahoma"/>
                <a:sym typeface="Tahoma"/>
              </a:rPr>
              <a:t>sepsis</a:t>
            </a:r>
            <a:r>
              <a:rPr b="1" lang="en" sz="1500">
                <a:solidFill>
                  <a:schemeClr val="lt1"/>
                </a:solidFill>
                <a:latin typeface="Tahoma"/>
                <a:ea typeface="Tahoma"/>
                <a:cs typeface="Tahoma"/>
                <a:sym typeface="Tahoma"/>
              </a:rPr>
              <a:t>, stomach pains, cramps, loss of appetite </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Klebsiella pneumoniae - pneumonia, lung infections, antibiotic resistant </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Enterococcus faecalis - UTI, wound, infections, heart inflammation, blood infections, meningitis</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Streptococcus viridians - inner heart lining, brain and liver </a:t>
            </a:r>
            <a:r>
              <a:rPr b="1" lang="en" sz="1500">
                <a:solidFill>
                  <a:schemeClr val="lt1"/>
                </a:solidFill>
                <a:latin typeface="Tahoma"/>
                <a:ea typeface="Tahoma"/>
                <a:cs typeface="Tahoma"/>
                <a:sym typeface="Tahoma"/>
              </a:rPr>
              <a:t>abscesses</a:t>
            </a:r>
            <a:r>
              <a:rPr b="1" lang="en" sz="1500">
                <a:solidFill>
                  <a:schemeClr val="lt1"/>
                </a:solidFill>
                <a:latin typeface="Tahoma"/>
                <a:ea typeface="Tahoma"/>
                <a:cs typeface="Tahoma"/>
                <a:sym typeface="Tahoma"/>
              </a:rPr>
              <a:t>, scarlet fever, </a:t>
            </a:r>
            <a:r>
              <a:rPr b="1" lang="en" sz="1500">
                <a:solidFill>
                  <a:schemeClr val="lt1"/>
                </a:solidFill>
                <a:latin typeface="Tahoma"/>
                <a:ea typeface="Tahoma"/>
                <a:cs typeface="Tahoma"/>
                <a:sym typeface="Tahoma"/>
              </a:rPr>
              <a:t>rheumatic</a:t>
            </a:r>
            <a:r>
              <a:rPr b="1" lang="en" sz="1500">
                <a:solidFill>
                  <a:schemeClr val="lt1"/>
                </a:solidFill>
                <a:latin typeface="Tahoma"/>
                <a:ea typeface="Tahoma"/>
                <a:cs typeface="Tahoma"/>
                <a:sym typeface="Tahoma"/>
              </a:rPr>
              <a:t> fever </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Listeria monocytogenes - </a:t>
            </a:r>
            <a:r>
              <a:rPr b="1" lang="en" sz="1500">
                <a:solidFill>
                  <a:schemeClr val="lt1"/>
                </a:solidFill>
                <a:latin typeface="Tahoma"/>
                <a:ea typeface="Tahoma"/>
                <a:cs typeface="Tahoma"/>
                <a:sym typeface="Tahoma"/>
              </a:rPr>
              <a:t>Intestinal</a:t>
            </a:r>
            <a:r>
              <a:rPr b="1" lang="en" sz="1500">
                <a:solidFill>
                  <a:schemeClr val="lt1"/>
                </a:solidFill>
                <a:latin typeface="Tahoma"/>
                <a:ea typeface="Tahoma"/>
                <a:cs typeface="Tahoma"/>
                <a:sym typeface="Tahoma"/>
              </a:rPr>
              <a:t> illness, flu like symptoms, loss of balance, headaches, </a:t>
            </a:r>
            <a:r>
              <a:rPr b="1" lang="en" sz="1500">
                <a:solidFill>
                  <a:schemeClr val="lt1"/>
                </a:solidFill>
                <a:latin typeface="Tahoma"/>
                <a:ea typeface="Tahoma"/>
                <a:cs typeface="Tahoma"/>
                <a:sym typeface="Tahoma"/>
              </a:rPr>
              <a:t>seizures</a:t>
            </a:r>
            <a:r>
              <a:rPr b="1" lang="en" sz="1500">
                <a:solidFill>
                  <a:schemeClr val="lt1"/>
                </a:solidFill>
                <a:latin typeface="Tahoma"/>
                <a:ea typeface="Tahoma"/>
                <a:cs typeface="Tahoma"/>
                <a:sym typeface="Tahoma"/>
              </a:rPr>
              <a:t>, confusion</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Candida albicans - </a:t>
            </a:r>
            <a:r>
              <a:rPr b="1" lang="en" sz="1500">
                <a:solidFill>
                  <a:schemeClr val="lt1"/>
                </a:solidFill>
                <a:latin typeface="Tahoma"/>
                <a:ea typeface="Tahoma"/>
                <a:cs typeface="Tahoma"/>
                <a:sym typeface="Tahoma"/>
              </a:rPr>
              <a:t>Fungal infections</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Staphylococcus - Staph infections, infections leading to fatal outomces</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Streptococcus - Pneumonia, sepsis, skin infections, toxic shock syndrome</a:t>
            </a:r>
            <a:endParaRPr b="1" sz="1500">
              <a:solidFill>
                <a:schemeClr val="lt1"/>
              </a:solidFill>
              <a:latin typeface="Tahoma"/>
              <a:ea typeface="Tahoma"/>
              <a:cs typeface="Tahoma"/>
              <a:sym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1"/>
          <p:cNvPicPr preferRelativeResize="0"/>
          <p:nvPr/>
        </p:nvPicPr>
        <p:blipFill rotWithShape="1">
          <a:blip r:embed="rId3">
            <a:alphaModFix/>
          </a:blip>
          <a:srcRect b="0" l="0" r="9950" t="0"/>
          <a:stretch/>
        </p:blipFill>
        <p:spPr>
          <a:xfrm>
            <a:off x="0" y="0"/>
            <a:ext cx="9144001" cy="5143501"/>
          </a:xfrm>
          <a:prstGeom prst="rect">
            <a:avLst/>
          </a:prstGeom>
          <a:noFill/>
          <a:ln>
            <a:noFill/>
          </a:ln>
        </p:spPr>
      </p:pic>
      <p:sp>
        <p:nvSpPr>
          <p:cNvPr id="171" name="Google Shape;171;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172" name="Google Shape;172;p21"/>
          <p:cNvSpPr txBox="1"/>
          <p:nvPr/>
        </p:nvSpPr>
        <p:spPr>
          <a:xfrm>
            <a:off x="436418" y="414215"/>
            <a:ext cx="7886700" cy="564900"/>
          </a:xfrm>
          <a:prstGeom prst="rect">
            <a:avLst/>
          </a:prstGeom>
          <a:solidFill>
            <a:srgbClr val="FFFFFF"/>
          </a:solid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3600">
                <a:solidFill>
                  <a:srgbClr val="1C4587"/>
                </a:solidFill>
                <a:latin typeface="Tahoma"/>
                <a:ea typeface="Tahoma"/>
                <a:cs typeface="Tahoma"/>
                <a:sym typeface="Tahoma"/>
              </a:rPr>
              <a:t>BIOFILMS IN WATER SYSTEMS	</a:t>
            </a:r>
            <a:endParaRPr sz="2000">
              <a:solidFill>
                <a:srgbClr val="1C4587"/>
              </a:solidFill>
              <a:latin typeface="Calibri"/>
              <a:ea typeface="Calibri"/>
              <a:cs typeface="Calibri"/>
              <a:sym typeface="Calibri"/>
            </a:endParaRPr>
          </a:p>
        </p:txBody>
      </p:sp>
      <p:sp>
        <p:nvSpPr>
          <p:cNvPr id="173" name="Google Shape;173;p21"/>
          <p:cNvSpPr txBox="1"/>
          <p:nvPr>
            <p:ph type="title"/>
          </p:nvPr>
        </p:nvSpPr>
        <p:spPr>
          <a:xfrm>
            <a:off x="436425" y="1276900"/>
            <a:ext cx="8352600" cy="29721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800" u="sng">
                <a:solidFill>
                  <a:schemeClr val="lt1"/>
                </a:solidFill>
                <a:latin typeface="Tahoma"/>
                <a:ea typeface="Tahoma"/>
                <a:cs typeface="Tahoma"/>
                <a:sym typeface="Tahoma"/>
              </a:rPr>
              <a:t>Common Locations </a:t>
            </a:r>
            <a:endParaRPr b="1" sz="18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Pipes</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Faucets / Shower heads </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Hot Water Systems </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Filters</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Dead Legs / Low Flow</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Cooling Towers</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System Design and R</a:t>
            </a:r>
            <a:r>
              <a:rPr b="1" lang="en" sz="1500">
                <a:solidFill>
                  <a:schemeClr val="lt1"/>
                </a:solidFill>
                <a:latin typeface="Tahoma"/>
                <a:ea typeface="Tahoma"/>
                <a:cs typeface="Tahoma"/>
                <a:sym typeface="Tahoma"/>
              </a:rPr>
              <a:t>esidences</a:t>
            </a:r>
            <a:r>
              <a:rPr b="1" lang="en" sz="1500">
                <a:solidFill>
                  <a:schemeClr val="lt1"/>
                </a:solidFill>
                <a:latin typeface="Tahoma"/>
                <a:ea typeface="Tahoma"/>
                <a:cs typeface="Tahoma"/>
                <a:sym typeface="Tahoma"/>
              </a:rPr>
              <a:t> </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Incoming Water Lines </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Hot Tubs, Spas, Therapeutic Baths</a:t>
            </a:r>
            <a:endParaRPr b="1" sz="1500">
              <a:solidFill>
                <a:schemeClr val="lt1"/>
              </a:solidFill>
              <a:latin typeface="Tahoma"/>
              <a:ea typeface="Tahoma"/>
              <a:cs typeface="Tahoma"/>
              <a:sym typeface="Tahoma"/>
            </a:endParaRPr>
          </a:p>
          <a:p>
            <a:pPr indent="-323850" lvl="0" marL="457200" rtl="0" algn="l">
              <a:lnSpc>
                <a:spcPct val="115000"/>
              </a:lnSpc>
              <a:spcBef>
                <a:spcPts val="0"/>
              </a:spcBef>
              <a:spcAft>
                <a:spcPts val="0"/>
              </a:spcAft>
              <a:buClr>
                <a:schemeClr val="lt1"/>
              </a:buClr>
              <a:buSzPts val="1500"/>
              <a:buFont typeface="Tahoma"/>
              <a:buChar char="●"/>
            </a:pPr>
            <a:r>
              <a:rPr b="1" lang="en" sz="1500">
                <a:solidFill>
                  <a:schemeClr val="lt1"/>
                </a:solidFill>
                <a:latin typeface="Tahoma"/>
                <a:ea typeface="Tahoma"/>
                <a:cs typeface="Tahoma"/>
                <a:sym typeface="Tahoma"/>
              </a:rPr>
              <a:t>Ice + Beverage Machines </a:t>
            </a:r>
            <a:endParaRPr b="1" sz="1500">
              <a:solidFill>
                <a:schemeClr val="lt1"/>
              </a:solidFill>
              <a:latin typeface="Tahoma"/>
              <a:ea typeface="Tahoma"/>
              <a:cs typeface="Tahoma"/>
              <a:sym typeface="Tahom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