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53" r:id="rId2"/>
    <p:sldMasterId id="2147483657" r:id="rId3"/>
  </p:sldMasterIdLst>
  <p:handoutMasterIdLst>
    <p:handoutMasterId r:id="rId11"/>
  </p:handoutMasterIdLst>
  <p:sldIdLst>
    <p:sldId id="256" r:id="rId4"/>
    <p:sldId id="257" r:id="rId5"/>
    <p:sldId id="259" r:id="rId6"/>
    <p:sldId id="258" r:id="rId7"/>
    <p:sldId id="263" r:id="rId8"/>
    <p:sldId id="262" r:id="rId9"/>
    <p:sldId id="264" r:id="rId10"/>
  </p:sldIdLst>
  <p:sldSz cx="9144000" cy="6858000" type="screen4x3"/>
  <p:notesSz cx="6997700" cy="92821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>
            <a:extLst>
              <a:ext uri="{FF2B5EF4-FFF2-40B4-BE49-F238E27FC236}">
                <a16:creationId xmlns:a16="http://schemas.microsoft.com/office/drawing/2014/main" id="{D91EB2CE-F4E4-D8F1-B599-2D2B7FE271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11" rIns="93022" bIns="46511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endParaRPr lang="en-US" altLang="en-US"/>
          </a:p>
        </p:txBody>
      </p:sp>
      <p:sp>
        <p:nvSpPr>
          <p:cNvPr id="44035" name="Rectangle 1027">
            <a:extLst>
              <a:ext uri="{FF2B5EF4-FFF2-40B4-BE49-F238E27FC236}">
                <a16:creationId xmlns:a16="http://schemas.microsoft.com/office/drawing/2014/main" id="{CE07A273-B983-8573-C325-5F7DFC5DFB5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11" rIns="93022" bIns="46511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 altLang="en-US"/>
          </a:p>
        </p:txBody>
      </p:sp>
      <p:sp>
        <p:nvSpPr>
          <p:cNvPr id="44036" name="Rectangle 1028">
            <a:extLst>
              <a:ext uri="{FF2B5EF4-FFF2-40B4-BE49-F238E27FC236}">
                <a16:creationId xmlns:a16="http://schemas.microsoft.com/office/drawing/2014/main" id="{569E18B3-5236-D1E2-179C-BB5E54C7EF7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11" rIns="93022" bIns="46511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endParaRPr lang="en-US" altLang="en-US"/>
          </a:p>
        </p:txBody>
      </p:sp>
      <p:sp>
        <p:nvSpPr>
          <p:cNvPr id="44037" name="Rectangle 1029">
            <a:extLst>
              <a:ext uri="{FF2B5EF4-FFF2-40B4-BE49-F238E27FC236}">
                <a16:creationId xmlns:a16="http://schemas.microsoft.com/office/drawing/2014/main" id="{09E03BB2-59A4-9B63-1B2A-8D1E32AE3EE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2" tIns="46511" rIns="93022" bIns="46511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A65D4F2F-A130-464D-A870-1CDF12A82E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9E4DF15-BC1E-9EBD-AF87-9EBBBF3927A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kumimoji="1" lang="en-US" altLang="en-US">
              <a:latin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36429E-88AD-4BF7-E26E-66C8B7CC651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kumimoji="1" lang="en-US" altLang="en-US">
              <a:latin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467600" cy="762000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4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1F1B21-5F0F-80D0-75F7-E6E14D9EFC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5F85D1-085F-4002-40C9-021A37D481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0D53440-0BD1-BDD1-6DCA-13448EE4CA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85AECCB7-71EC-3245-9532-5BB086BFD0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73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99BDC59A-87FA-D1BB-5545-5750C90817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DD2A6EB9-0D67-7508-BD94-E4D0A951F5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CA630B99-187D-B421-6843-1ECD836E18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637AF-8F70-2C43-8E97-4F33BE80F2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27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177FE2DC-7513-9974-8E33-8BEBADA05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0B053C3D-DAFC-C0AC-2E54-2AD30F18F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80EEE8CB-72C2-005C-902A-24E4F124F5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F7853-50A0-BC4A-B559-7D33CDBB78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96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946400"/>
            <a:ext cx="6934200" cy="86677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860800"/>
            <a:ext cx="6934200" cy="685800"/>
          </a:xfrm>
        </p:spPr>
        <p:txBody>
          <a:bodyPr anchor="b"/>
          <a:lstStyle>
            <a:lvl1pPr marL="0" indent="0">
              <a:buFont typeface="Wingdings" pitchFamily="4" charset="2"/>
              <a:buNone/>
              <a:defRPr b="1"/>
            </a:lvl1pPr>
          </a:lstStyle>
          <a:p>
            <a:r>
              <a:rPr lang="en-US"/>
              <a:t>Click to edit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480CB7A1-AAD7-61F1-213B-AE6511CB797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9149A0-F991-D2F2-746B-D9A504734E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862A2B-34E3-695E-0583-EAB59778F2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E27EA-08F8-5546-A8D4-1955A60114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926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5FB228-F129-A61C-20A1-5A4DC44BE0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6E3AFF-D182-0DC7-701A-87221DA62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A236BF-37FB-64D2-B4EF-8988AAC00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648FA-C9BF-4D48-ACA9-D4B561CBC8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17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A316FA-D6D8-9D71-CB54-A9D0911639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2372F3-4DEB-C35E-01E2-4ABE588C24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FD9A00-65F1-B21A-4C40-AD7DFE41A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2A6115-100C-B04F-BC48-34226D25AB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977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701800"/>
            <a:ext cx="38481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701800"/>
            <a:ext cx="38481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9951DB-9257-905D-AD45-F577EEEFDD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26577B-CFFB-1E7E-BAE3-73DC1C6780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AE11C6-5886-157F-E745-3136C42413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6DF4F-2E81-BF45-9284-FED303285B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288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3A5F573-D94B-4199-375C-3B673E70C9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174964D-0DCE-58FC-4348-3F1B95249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A5E9B2-73E9-0452-A54F-01ECDC0E81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B28AC-DB81-0342-841F-1BEFA634DB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009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FABE62-6CBD-0F67-4317-40D00452C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7DC7D8-C13A-E212-0D62-22B51DD6E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465CCD-D8E5-EF26-56EE-2D41BC3A9D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9F881-A23E-8A45-A96C-E2CAC6492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001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1344A3-5EA3-6956-9A3C-344CE4B09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0C30340-0958-827F-4E0A-376A336942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DB8903-0AE9-B0D0-90F1-12196CBD0E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AABD9-0DF3-B148-8949-5065C87A9F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352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0AFFF0-33AB-1F8B-69EB-653B86AACA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E3DDC9-61DC-611B-FA63-E0BEEB7426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18E119-6DDA-4F56-C880-29CE42F5D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A9E7C-C982-764C-86F8-CD074AA74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45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F7314FCE-C183-C038-BF42-38B2260D3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BC8BC955-389F-46E8-78DD-7C9410EBA7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9B3FAC6E-DD19-15F6-DB19-51A312BD83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C2174-8A81-854A-B0AB-1547185D00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651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4D4FDD-CFC1-A6C8-88AC-721B419431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CEF42B-2FE7-504C-B927-6B56C8B455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BD5CD8-791C-518A-8356-91EF8BE484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7883D-D751-8C45-9DF4-DB18EE7E16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168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F4B1D2-0CA3-473B-89A1-5E6A454EC7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A79C02-4AAC-E20D-3899-B1F9957669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C8E5FF-0AB3-41C4-CA07-4969C46AA1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14FF5-FFFE-054D-AC07-BF732467B7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172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476250"/>
            <a:ext cx="1962150" cy="5905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76250"/>
            <a:ext cx="5734050" cy="5905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ECD1E1-8BA5-5937-8274-D0F2862292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6F0CF5-8316-3F11-0711-8FD06C05E3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D3B2EB-603A-5918-D1C2-FFE67D40CF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D327A-C47F-0941-AF32-FC4EC5BE58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385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4" charset="2"/>
              <a:buNone/>
              <a:defRPr/>
            </a:lvl1pPr>
          </a:lstStyle>
          <a:p>
            <a:r>
              <a:rPr lang="en-US"/>
              <a:t>Click to edit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8C62AE6-3A63-8ECC-46C9-0659C3D7A50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9F981FD-F704-F8CD-B44B-762E46BD4B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395666-8429-6B34-1F27-6D38AB0FC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F6A5E-AE17-544C-9377-015BFE7BCE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726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B3350E-018D-28E4-5047-07D1609FD3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4F6658-DEDB-36D7-5AC6-9B037E1A50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30113A-FA88-95FA-CA3D-232D80945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570AE-F150-7B4E-87D3-8FB7AE1554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49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FC2BB7-7638-A1ED-A657-4CC3C8AF57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7EE5F4-792E-CA56-C2CD-3A19B56D2C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6E2F9E-B302-1DC8-7E09-5F99332E1F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B6408-C99C-B246-8A99-9AACCC092B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019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5B2EAC-98FF-BF14-F57C-F7BDA9BE4B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D4E052-0719-7D76-EFBE-716E7759A2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C71E77-7022-C12A-3770-7D39AF9ED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EE6F8-F7EB-B243-8443-A8915B953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595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70189F-8F48-9111-0861-427BFE24BB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C6524F-65D1-850A-865C-01F840BF8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71C3D6-44CD-90CF-DFF7-9264206FE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79323-8C66-CC4E-AD4E-AA72E65884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545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EC6E2F7-6BE9-6B60-7867-5DF06F5A9E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C032D2-E0D5-2870-3F75-4BBBE0D8A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7675C36-C208-1D35-0F07-735A29150F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062D9-92C1-844F-9BCA-7573398FCF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96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295F81-1432-6B36-F1BB-9A985ACE04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B3761F-E21B-840C-6257-53D858CDC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619EC2-276F-A0E5-6CCB-F68FF3D3A9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1C267-85CA-8545-BB44-78AA5C8086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97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673B260C-F01C-2127-2D5D-FA2624BD83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7C41C7AF-2541-AC17-8D73-69F471DF7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AC204665-1E3A-439A-4228-F2FAC20926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BEDEE-11AC-4042-83D5-D73055996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357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EF755-7A02-BF08-CE6E-FB2FFAE709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A81BF2-FCE7-D9A5-B23A-D723FBCE8F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DAB7B7-549F-B358-88FC-F83B11A57F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67E0B-F236-7B4A-8E5F-041A1BFC1D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251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9AE0E7-EB7F-2D40-20DA-56BA8823FA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E9F405-B45B-2847-43EC-F6A3832251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09DAC0-2A9F-B49C-C54E-BDB19D1648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B0355-899B-7040-8E3E-1528386A69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832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4E0DA2-E075-F0B0-302D-7716CADF9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70B054-47F6-855C-E02C-8C4C7CE38C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6DE784-46E7-15A3-453E-06615A2382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BEADE-596F-EC4A-921B-835BB35780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755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57A034-00E0-53DC-4A34-82E414497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49A08C-07BA-84F0-F948-A74D49B491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16F6CC-51CF-B0AA-0A3B-F2A9DD7179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CB631-A811-1149-81F3-576FEF4B56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78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8C762DF8-7EFE-C171-DC55-CA7B0A2543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40A64C48-6001-F4DD-FF11-4A44D36B25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CEB4D2FA-6B94-5E94-33D6-C093F68DC3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AB762E-8D69-0740-886C-EBAFAEF37C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36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>
            <a:extLst>
              <a:ext uri="{FF2B5EF4-FFF2-40B4-BE49-F238E27FC236}">
                <a16:creationId xmlns:a16="http://schemas.microsoft.com/office/drawing/2014/main" id="{7DC7E4FC-694E-7DD1-F788-2FADEF8FC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29">
            <a:extLst>
              <a:ext uri="{FF2B5EF4-FFF2-40B4-BE49-F238E27FC236}">
                <a16:creationId xmlns:a16="http://schemas.microsoft.com/office/drawing/2014/main" id="{0444C321-9A54-70B6-AB5E-DD0DDDBD9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1030">
            <a:extLst>
              <a:ext uri="{FF2B5EF4-FFF2-40B4-BE49-F238E27FC236}">
                <a16:creationId xmlns:a16="http://schemas.microsoft.com/office/drawing/2014/main" id="{EEC0367D-B8EC-6902-D60F-C5CFF51EB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238AD-1999-684C-AB9C-570AEA0C20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1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>
            <a:extLst>
              <a:ext uri="{FF2B5EF4-FFF2-40B4-BE49-F238E27FC236}">
                <a16:creationId xmlns:a16="http://schemas.microsoft.com/office/drawing/2014/main" id="{5C3287F5-BFA7-DD67-4624-4FC65109A9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525EE882-6AA8-218E-D67A-02A38B88E9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2EE01DD3-3C4A-92F3-B2A7-CA12C0CF99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022E0-053C-614A-9348-610C5D84A5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28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>
            <a:extLst>
              <a:ext uri="{FF2B5EF4-FFF2-40B4-BE49-F238E27FC236}">
                <a16:creationId xmlns:a16="http://schemas.microsoft.com/office/drawing/2014/main" id="{70A3785E-6DF1-2471-6323-4929B0D34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69A85AC3-DAB4-C80B-F3D2-12982E78C7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3A6E9B45-5763-5B5E-65AB-43C31D2B3E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7DBB2-B9DE-9249-9A53-69D5114A6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69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68E83F75-87D2-8BE2-7588-282F660381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69F72BC7-54F0-5032-D58F-EC1F9C5A3F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80B2BDDE-49FC-13B6-60F2-59D226FEFC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30D46-6A3B-8F45-875D-D1BEF9F58E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75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BC9C8153-69AE-E45F-62C4-56BD5B0018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3BCD6473-5690-2D33-1A7E-97F88DD641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4A1C54D1-6754-C697-B49C-06CDF1124D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DD5EE-AABF-0140-A6A9-979C7DD45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68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>
            <a:extLst>
              <a:ext uri="{FF2B5EF4-FFF2-40B4-BE49-F238E27FC236}">
                <a16:creationId xmlns:a16="http://schemas.microsoft.com/office/drawing/2014/main" id="{024A2D2E-AB8F-CE83-77F6-B397C6167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1027">
            <a:extLst>
              <a:ext uri="{FF2B5EF4-FFF2-40B4-BE49-F238E27FC236}">
                <a16:creationId xmlns:a16="http://schemas.microsoft.com/office/drawing/2014/main" id="{8EFF3105-FBF6-A89A-305A-BCCC04DC77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1028">
            <a:extLst>
              <a:ext uri="{FF2B5EF4-FFF2-40B4-BE49-F238E27FC236}">
                <a16:creationId xmlns:a16="http://schemas.microsoft.com/office/drawing/2014/main" id="{05879A01-D5D8-3092-B512-59E66B8E5E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7" name="Rectangle 1029">
            <a:extLst>
              <a:ext uri="{FF2B5EF4-FFF2-40B4-BE49-F238E27FC236}">
                <a16:creationId xmlns:a16="http://schemas.microsoft.com/office/drawing/2014/main" id="{C90F299D-457B-4343-7C14-EFDE95E152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8" name="Rectangle 1030">
            <a:extLst>
              <a:ext uri="{FF2B5EF4-FFF2-40B4-BE49-F238E27FC236}">
                <a16:creationId xmlns:a16="http://schemas.microsoft.com/office/drawing/2014/main" id="{597165B2-77A7-DFC0-7E07-7B81EC6803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Times New Roman" panose="02020603050405020304" pitchFamily="18" charset="0"/>
              </a:defRPr>
            </a:lvl1pPr>
          </a:lstStyle>
          <a:p>
            <a:fld id="{0F8148C9-36B9-384E-93AB-673B2C8A545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9" name="Rectangle 1031">
            <a:extLst>
              <a:ext uri="{FF2B5EF4-FFF2-40B4-BE49-F238E27FC236}">
                <a16:creationId xmlns:a16="http://schemas.microsoft.com/office/drawing/2014/main" id="{E3C51365-A682-0CF7-2630-F5C84EDBA9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kumimoji="1" lang="en-US" altLang="en-US">
              <a:latin typeface="Times New Roman" panose="02020603050405020304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4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4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4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4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473C7A7-67F0-1F5E-931E-5C6BC4FDF1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76250"/>
            <a:ext cx="78486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479437A-F036-873E-FF3D-C112C314F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701800"/>
            <a:ext cx="7848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		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749FADE6-3C60-4781-784E-90C2895E47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7BF7A975-DF5F-BD2E-FF7B-78DF73CC42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EBB75B7E-6A15-EF63-B4DF-78DE53FC7A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fld id="{0E881719-4A54-1F45-9B8C-D0796EF5CD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pitchFamily="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pitchFamily="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pitchFamily="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pitchFamily="4" charset="0"/>
          <a:ea typeface="ＭＳ Ｐゴシック" panose="020B0600070205080204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pitchFamily="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pitchFamily="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pitchFamily="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pitchFamily="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4" charset="2"/>
        <a:buChar char="n"/>
        <a:defRPr kumimoji="1" sz="2000">
          <a:solidFill>
            <a:schemeClr val="tx1"/>
          </a:solidFill>
          <a:latin typeface="+mn-lt"/>
          <a:ea typeface="ＭＳ Ｐゴシック" pitchFamily="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4" charset="2"/>
        <a:buChar char="n"/>
        <a:defRPr kumimoji="1" sz="2000">
          <a:solidFill>
            <a:schemeClr val="tx1"/>
          </a:solidFill>
          <a:latin typeface="+mn-lt"/>
          <a:ea typeface="ＭＳ Ｐゴシック" pitchFamily="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4" charset="2"/>
        <a:buChar char="n"/>
        <a:defRPr kumimoji="1" sz="2000">
          <a:solidFill>
            <a:schemeClr val="tx1"/>
          </a:solidFill>
          <a:latin typeface="+mn-lt"/>
          <a:ea typeface="ＭＳ Ｐゴシック" pitchFamily="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4" charset="2"/>
        <a:buChar char="n"/>
        <a:defRPr kumimoji="1" sz="2000">
          <a:solidFill>
            <a:schemeClr val="tx1"/>
          </a:solidFill>
          <a:latin typeface="+mn-lt"/>
          <a:ea typeface="ＭＳ Ｐゴシック" pitchFamily="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A272F0FA-1B4B-BC95-8669-1AD7401B2A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title style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EB52A626-726F-46B0-D225-CA09BC677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F2A5D54F-6D3A-4040-86D6-2F46583328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F3DEA64D-49BC-FEEB-F408-7ED652BB7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63310BBC-888E-6124-2E85-410719C7A2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fld id="{219C5838-D717-CF46-98EE-E1D4D4350F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4" charset="0"/>
          <a:ea typeface="ＭＳ Ｐゴシック" panose="020B0600070205080204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4" charset="2"/>
        <a:buChar char="l"/>
        <a:defRPr kumimoji="1" sz="2000">
          <a:solidFill>
            <a:schemeClr val="tx1"/>
          </a:solidFill>
          <a:latin typeface="+mn-lt"/>
          <a:ea typeface="ＭＳ Ｐゴシック" pitchFamily="4" charset="-128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4" charset="2"/>
        <a:buChar char="l"/>
        <a:defRPr kumimoji="1" sz="2000">
          <a:solidFill>
            <a:schemeClr val="tx1"/>
          </a:solidFill>
          <a:latin typeface="+mn-lt"/>
          <a:ea typeface="ＭＳ Ｐゴシック" pitchFamily="4" charset="-128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4" charset="2"/>
        <a:buChar char="l"/>
        <a:defRPr kumimoji="1" sz="2000">
          <a:solidFill>
            <a:schemeClr val="tx1"/>
          </a:solidFill>
          <a:latin typeface="+mn-lt"/>
          <a:ea typeface="ＭＳ Ｐゴシック" pitchFamily="4" charset="-128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4" charset="2"/>
        <a:buChar char="l"/>
        <a:defRPr kumimoji="1" sz="2000">
          <a:solidFill>
            <a:schemeClr val="tx1"/>
          </a:solidFill>
          <a:latin typeface="+mn-lt"/>
          <a:ea typeface="ＭＳ Ｐゴシック" pitchFamily="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0A6D5C4-328D-7746-653F-AB08DC3C88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7467600" cy="1311275"/>
          </a:xfrm>
        </p:spPr>
        <p:txBody>
          <a:bodyPr/>
          <a:lstStyle/>
          <a:p>
            <a:pPr algn="ctr"/>
            <a:r>
              <a:rPr kumimoji="0" lang="en-US" altLang="en-US" sz="6000">
                <a:solidFill>
                  <a:srgbClr val="990000"/>
                </a:solidFill>
                <a:latin typeface="Times New Roman" panose="02020603050405020304" pitchFamily="18" charset="0"/>
              </a:rPr>
              <a:t>IRRAP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2EB8DF6-A726-06E8-5AF3-A13EE8A72E3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3276600"/>
            <a:ext cx="6477000" cy="1828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kumimoji="0" lang="en-US" altLang="en-US" sz="4400">
                <a:solidFill>
                  <a:srgbClr val="990000"/>
                </a:solidFill>
                <a:latin typeface="Times New Roman" panose="02020603050405020304" pitchFamily="18" charset="0"/>
              </a:rPr>
              <a:t>Internet Risk  &amp; Resource    Advancement Program</a:t>
            </a:r>
          </a:p>
        </p:txBody>
      </p:sp>
      <p:pic>
        <p:nvPicPr>
          <p:cNvPr id="38916" name="Picture 6" descr="STDNCMP1">
            <a:extLst>
              <a:ext uri="{FF2B5EF4-FFF2-40B4-BE49-F238E27FC236}">
                <a16:creationId xmlns:a16="http://schemas.microsoft.com/office/drawing/2014/main" id="{8B71B3B5-6384-4BCA-E50A-909F046EC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73313"/>
            <a:ext cx="1878013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8" descr="Cyber-Fusion-clear logo-2">
            <a:extLst>
              <a:ext uri="{FF2B5EF4-FFF2-40B4-BE49-F238E27FC236}">
                <a16:creationId xmlns:a16="http://schemas.microsoft.com/office/drawing/2014/main" id="{C66E9DFC-E867-BC50-7D4A-210246241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1" descr="NCFTA_logo600">
            <a:extLst>
              <a:ext uri="{FF2B5EF4-FFF2-40B4-BE49-F238E27FC236}">
                <a16:creationId xmlns:a16="http://schemas.microsoft.com/office/drawing/2014/main" id="{A004D438-AACF-896E-9DD5-E2077BB59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7DF7D39-7DCC-1992-E228-01D58EBD0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676400"/>
          </a:xfrm>
        </p:spPr>
        <p:txBody>
          <a:bodyPr/>
          <a:lstStyle/>
          <a:p>
            <a:r>
              <a:rPr kumimoji="0" lang="en-US" altLang="en-US" sz="3600" b="1"/>
              <a:t>IRRAP</a:t>
            </a:r>
            <a:br>
              <a:rPr kumimoji="0" lang="en-US" altLang="en-US" sz="3600" b="1"/>
            </a:br>
            <a:r>
              <a:rPr kumimoji="0" lang="en-US" altLang="en-US" sz="3600" b="1"/>
              <a:t>Internet Risk &amp; Resource Advancement Program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29261CF-500E-F402-96E6-2F2963BF36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276600"/>
            <a:ext cx="5943600" cy="3581400"/>
          </a:xfrm>
        </p:spPr>
        <p:txBody>
          <a:bodyPr/>
          <a:lstStyle/>
          <a:p>
            <a:r>
              <a:rPr kumimoji="0" lang="en-US" altLang="en-US" sz="2800"/>
              <a:t>Introduction and Overview</a:t>
            </a:r>
          </a:p>
          <a:p>
            <a:r>
              <a:rPr kumimoji="0" lang="en-US" altLang="en-US" sz="2800"/>
              <a:t>Order of Events</a:t>
            </a:r>
          </a:p>
          <a:p>
            <a:r>
              <a:rPr kumimoji="0" lang="en-US" altLang="en-US" sz="2800"/>
              <a:t>Expected Participation by School (Early and Ongoing)</a:t>
            </a:r>
          </a:p>
          <a:p>
            <a:r>
              <a:rPr kumimoji="0" lang="en-US" altLang="en-US" sz="2800"/>
              <a:t>Overall Expected Outcome: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CB55CDC1-2CC6-B2C7-AB4D-3D9ED001C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52600"/>
            <a:ext cx="7924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Advanced Briefing Given to School With:</a:t>
            </a:r>
          </a:p>
        </p:txBody>
      </p:sp>
      <p:pic>
        <p:nvPicPr>
          <p:cNvPr id="39941" name="Picture 11" descr="DESK30">
            <a:extLst>
              <a:ext uri="{FF2B5EF4-FFF2-40B4-BE49-F238E27FC236}">
                <a16:creationId xmlns:a16="http://schemas.microsoft.com/office/drawing/2014/main" id="{7B880845-90F8-D04F-C0E0-BA7CF6828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3097213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2" descr="Cyber-Fusion-clear logo-2">
            <a:extLst>
              <a:ext uri="{FF2B5EF4-FFF2-40B4-BE49-F238E27FC236}">
                <a16:creationId xmlns:a16="http://schemas.microsoft.com/office/drawing/2014/main" id="{3127066A-C9F0-00DF-B3EC-D23DBB1BD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 advAuto="0"/>
      <p:bldP spid="5127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25C91F4-77C0-EABB-7A00-F9FCFAA7B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3600" b="1"/>
              <a:t>IRRAP</a:t>
            </a:r>
            <a:br>
              <a:rPr kumimoji="0" lang="en-US" altLang="en-US" sz="3600" b="1"/>
            </a:br>
            <a:endParaRPr kumimoji="0" lang="en-US" altLang="en-US" sz="3600" b="1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5B5A10C-0ED4-865F-2F1A-248D16941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389188"/>
            <a:ext cx="7696200" cy="4135437"/>
          </a:xfrm>
        </p:spPr>
        <p:txBody>
          <a:bodyPr/>
          <a:lstStyle/>
          <a:p>
            <a:r>
              <a:rPr kumimoji="0" lang="en-US" altLang="en-US"/>
              <a:t>Enhancing awareness</a:t>
            </a:r>
          </a:p>
          <a:p>
            <a:r>
              <a:rPr kumimoji="0" lang="en-US" altLang="en-US"/>
              <a:t>Empowering students (and faculty)</a:t>
            </a:r>
          </a:p>
          <a:p>
            <a:r>
              <a:rPr kumimoji="0" lang="en-US" altLang="en-US"/>
              <a:t>Enabling resources in a way that</a:t>
            </a:r>
          </a:p>
          <a:p>
            <a:pPr lvl="1"/>
            <a:r>
              <a:rPr kumimoji="0" lang="en-US" altLang="en-US">
                <a:ea typeface="ＭＳ Ｐゴシック" panose="020B0600070205080204" pitchFamily="34" charset="-128"/>
              </a:rPr>
              <a:t>Minimizes obstacle</a:t>
            </a:r>
          </a:p>
          <a:p>
            <a:pPr lvl="1"/>
            <a:r>
              <a:rPr kumimoji="0" lang="en-US" altLang="en-US">
                <a:ea typeface="ＭＳ Ｐゴシック" panose="020B0600070205080204" pitchFamily="34" charset="-128"/>
              </a:rPr>
              <a:t>Maximizes incentives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F7B4334B-BC2F-A2E3-C11A-62CE0BCE3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90600"/>
            <a:ext cx="739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Dynamic-Evolving Program</a:t>
            </a:r>
          </a:p>
        </p:txBody>
      </p:sp>
      <p:pic>
        <p:nvPicPr>
          <p:cNvPr id="40965" name="Picture 8" descr="KDSCMPT2">
            <a:extLst>
              <a:ext uri="{FF2B5EF4-FFF2-40B4-BE49-F238E27FC236}">
                <a16:creationId xmlns:a16="http://schemas.microsoft.com/office/drawing/2014/main" id="{C68E9D9F-8997-39C8-944F-4206B374B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3478213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Cyber-Fusion-clear logo-2">
            <a:extLst>
              <a:ext uri="{FF2B5EF4-FFF2-40B4-BE49-F238E27FC236}">
                <a16:creationId xmlns:a16="http://schemas.microsoft.com/office/drawing/2014/main" id="{9BE65D93-6439-AC6A-45CA-A657E1B6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2" descr="NCFTA_logo600">
            <a:extLst>
              <a:ext uri="{FF2B5EF4-FFF2-40B4-BE49-F238E27FC236}">
                <a16:creationId xmlns:a16="http://schemas.microsoft.com/office/drawing/2014/main" id="{E4C8F93B-79C6-4088-0F2D-2D6C8E39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5600"/>
            <a:ext cx="14478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  <p:bldP spid="7172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9BDF1B2-0405-3CD5-4EEA-F5ADCBAC9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r>
              <a:rPr kumimoji="0" lang="en-US" altLang="en-US" sz="3600" b="1"/>
              <a:t>IRRAP</a:t>
            </a:r>
            <a:br>
              <a:rPr kumimoji="0" lang="en-US" altLang="en-US" sz="3600"/>
            </a:br>
            <a:endParaRPr kumimoji="0" lang="en-US" altLang="en-US" sz="360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74B5325-5907-F5E7-DCC3-20B7C841A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030413"/>
            <a:ext cx="7696200" cy="4751387"/>
          </a:xfrm>
        </p:spPr>
        <p:txBody>
          <a:bodyPr/>
          <a:lstStyle/>
          <a:p>
            <a:r>
              <a:rPr kumimoji="0" lang="en-US" altLang="en-US"/>
              <a:t>Identifies certain on-line activities/conduct worthy of early attention of law enforcement or other appropriate authorities</a:t>
            </a:r>
          </a:p>
          <a:p>
            <a:r>
              <a:rPr kumimoji="0" lang="en-US" altLang="en-US"/>
              <a:t>Rewards productive participants in a way that helps to sustain and grow IRRAP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920622E8-3F44-3B0F-6352-9CDD868E6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35050"/>
            <a:ext cx="739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Student/Faculty Teaming That:</a:t>
            </a:r>
          </a:p>
        </p:txBody>
      </p:sp>
      <p:pic>
        <p:nvPicPr>
          <p:cNvPr id="41989" name="Picture 10" descr="Cyber-Fusion-clear logo-2">
            <a:extLst>
              <a:ext uri="{FF2B5EF4-FFF2-40B4-BE49-F238E27FC236}">
                <a16:creationId xmlns:a16="http://schemas.microsoft.com/office/drawing/2014/main" id="{04EF1D01-2CDA-EDD9-EE87-E34EB1E06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1" descr="NCFTA_logo600">
            <a:extLst>
              <a:ext uri="{FF2B5EF4-FFF2-40B4-BE49-F238E27FC236}">
                <a16:creationId xmlns:a16="http://schemas.microsoft.com/office/drawing/2014/main" id="{50B6E6C3-235F-B49A-CB65-3F0CE3BB4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10213"/>
            <a:ext cx="13716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6150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7D20F99D-0582-93C6-8896-99C8814FE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3276600" cy="16764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7" name="Rectangle 11">
            <a:extLst>
              <a:ext uri="{FF2B5EF4-FFF2-40B4-BE49-F238E27FC236}">
                <a16:creationId xmlns:a16="http://schemas.microsoft.com/office/drawing/2014/main" id="{D31B990F-D64D-E613-6580-13EF50614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733800"/>
            <a:ext cx="2514600" cy="3810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3" name="Rectangle 17">
            <a:extLst>
              <a:ext uri="{FF2B5EF4-FFF2-40B4-BE49-F238E27FC236}">
                <a16:creationId xmlns:a16="http://schemas.microsoft.com/office/drawing/2014/main" id="{19C9EB02-ABFD-76BF-641B-F96E1C208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343400"/>
            <a:ext cx="2514600" cy="3810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4" name="Rectangle 18">
            <a:extLst>
              <a:ext uri="{FF2B5EF4-FFF2-40B4-BE49-F238E27FC236}">
                <a16:creationId xmlns:a16="http://schemas.microsoft.com/office/drawing/2014/main" id="{213D419F-3C75-CD54-CD11-7B9697689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876800"/>
            <a:ext cx="2514600" cy="3810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5" name="Rectangle 19">
            <a:extLst>
              <a:ext uri="{FF2B5EF4-FFF2-40B4-BE49-F238E27FC236}">
                <a16:creationId xmlns:a16="http://schemas.microsoft.com/office/drawing/2014/main" id="{E8DB2409-9805-94A6-8B01-5F3408176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486400"/>
            <a:ext cx="2514600" cy="3810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1" name="Rectangle 25">
            <a:extLst>
              <a:ext uri="{FF2B5EF4-FFF2-40B4-BE49-F238E27FC236}">
                <a16:creationId xmlns:a16="http://schemas.microsoft.com/office/drawing/2014/main" id="{EF6E4A6B-9F3D-BD77-ED93-E78222C45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371600"/>
            <a:ext cx="3276600" cy="16764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3" name="Rectangle 27">
            <a:extLst>
              <a:ext uri="{FF2B5EF4-FFF2-40B4-BE49-F238E27FC236}">
                <a16:creationId xmlns:a16="http://schemas.microsoft.com/office/drawing/2014/main" id="{95D02C71-B2DB-4333-D1FC-CC60966B3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962400"/>
            <a:ext cx="3276600" cy="16764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8" name="Text Box 32">
            <a:extLst>
              <a:ext uri="{FF2B5EF4-FFF2-40B4-BE49-F238E27FC236}">
                <a16:creationId xmlns:a16="http://schemas.microsoft.com/office/drawing/2014/main" id="{8FB7E9E4-459B-1A43-0FDA-000440611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3276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Early Briefing</a:t>
            </a:r>
            <a:br>
              <a:rPr lang="en-US" altLang="en-US"/>
            </a:br>
            <a:r>
              <a:rPr lang="en-US" altLang="en-US"/>
              <a:t>Package Sent</a:t>
            </a:r>
            <a:br>
              <a:rPr lang="en-US" altLang="en-US"/>
            </a:br>
            <a:r>
              <a:rPr lang="en-US" altLang="en-US"/>
              <a:t>Expectations Outlined</a:t>
            </a:r>
          </a:p>
        </p:txBody>
      </p:sp>
      <p:sp>
        <p:nvSpPr>
          <p:cNvPr id="14369" name="Text Box 33">
            <a:extLst>
              <a:ext uri="{FF2B5EF4-FFF2-40B4-BE49-F238E27FC236}">
                <a16:creationId xmlns:a16="http://schemas.microsoft.com/office/drawing/2014/main" id="{2A3D4A49-B405-7A20-AC06-B083C8ECB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447800"/>
            <a:ext cx="3276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Unique School</a:t>
            </a:r>
            <a:br>
              <a:rPr lang="en-US" altLang="en-US"/>
            </a:br>
            <a:r>
              <a:rPr lang="en-US" altLang="en-US"/>
              <a:t>Materials Obtained</a:t>
            </a:r>
            <a:br>
              <a:rPr lang="en-US" altLang="en-US"/>
            </a:br>
            <a:r>
              <a:rPr lang="en-US" altLang="en-US"/>
              <a:t>Demographics</a:t>
            </a:r>
            <a:br>
              <a:rPr lang="en-US" altLang="en-US"/>
            </a:br>
            <a:r>
              <a:rPr lang="en-US" altLang="en-US"/>
              <a:t>Issues Identified</a:t>
            </a:r>
          </a:p>
        </p:txBody>
      </p:sp>
      <p:sp>
        <p:nvSpPr>
          <p:cNvPr id="14370" name="Text Box 34">
            <a:extLst>
              <a:ext uri="{FF2B5EF4-FFF2-40B4-BE49-F238E27FC236}">
                <a16:creationId xmlns:a16="http://schemas.microsoft.com/office/drawing/2014/main" id="{4E36B564-224D-A740-613E-EEAEDB119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958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Briefing Schedule Set</a:t>
            </a:r>
          </a:p>
        </p:txBody>
      </p:sp>
      <p:sp>
        <p:nvSpPr>
          <p:cNvPr id="14374" name="Text Box 38">
            <a:extLst>
              <a:ext uri="{FF2B5EF4-FFF2-40B4-BE49-F238E27FC236}">
                <a16:creationId xmlns:a16="http://schemas.microsoft.com/office/drawing/2014/main" id="{D2BFC40A-7FCF-2668-9EBB-8F57029C7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7338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Faculty</a:t>
            </a:r>
          </a:p>
        </p:txBody>
      </p:sp>
      <p:sp>
        <p:nvSpPr>
          <p:cNvPr id="14375" name="Text Box 39">
            <a:extLst>
              <a:ext uri="{FF2B5EF4-FFF2-40B4-BE49-F238E27FC236}">
                <a16:creationId xmlns:a16="http://schemas.microsoft.com/office/drawing/2014/main" id="{30FB27C1-3DAA-BA87-7A0B-074837C64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343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Parents</a:t>
            </a:r>
          </a:p>
        </p:txBody>
      </p:sp>
      <p:sp>
        <p:nvSpPr>
          <p:cNvPr id="14377" name="Text Box 41">
            <a:extLst>
              <a:ext uri="{FF2B5EF4-FFF2-40B4-BE49-F238E27FC236}">
                <a16:creationId xmlns:a16="http://schemas.microsoft.com/office/drawing/2014/main" id="{0E211C02-43F3-43D3-C737-C995CE916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8768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Student Body 1</a:t>
            </a:r>
          </a:p>
        </p:txBody>
      </p:sp>
      <p:sp>
        <p:nvSpPr>
          <p:cNvPr id="14379" name="Line 43">
            <a:extLst>
              <a:ext uri="{FF2B5EF4-FFF2-40B4-BE49-F238E27FC236}">
                <a16:creationId xmlns:a16="http://schemas.microsoft.com/office/drawing/2014/main" id="{E785B825-385A-8673-492C-5C0E0F4FD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1336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74">
            <a:extLst>
              <a:ext uri="{FF2B5EF4-FFF2-40B4-BE49-F238E27FC236}">
                <a16:creationId xmlns:a16="http://schemas.microsoft.com/office/drawing/2014/main" id="{0F2E55A5-B61E-88DC-4543-C7B418B1EE6E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3962400"/>
            <a:ext cx="914400" cy="609600"/>
            <a:chOff x="2256" y="2496"/>
            <a:chExt cx="576" cy="384"/>
          </a:xfrm>
        </p:grpSpPr>
        <p:sp>
          <p:nvSpPr>
            <p:cNvPr id="43043" name="Line 46">
              <a:extLst>
                <a:ext uri="{FF2B5EF4-FFF2-40B4-BE49-F238E27FC236}">
                  <a16:creationId xmlns:a16="http://schemas.microsoft.com/office/drawing/2014/main" id="{25F8823A-30D1-9336-61D3-0FE2B0101D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688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044" name="Line 47">
              <a:extLst>
                <a:ext uri="{FF2B5EF4-FFF2-40B4-BE49-F238E27FC236}">
                  <a16:creationId xmlns:a16="http://schemas.microsoft.com/office/drawing/2014/main" id="{15DBF215-BF40-D735-80CF-F83CB02685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496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045" name="Line 49">
              <a:extLst>
                <a:ext uri="{FF2B5EF4-FFF2-40B4-BE49-F238E27FC236}">
                  <a16:creationId xmlns:a16="http://schemas.microsoft.com/office/drawing/2014/main" id="{E3246851-64A6-B78D-4AC3-CBD7E7566D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880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046" name="Line 50">
              <a:extLst>
                <a:ext uri="{FF2B5EF4-FFF2-40B4-BE49-F238E27FC236}">
                  <a16:creationId xmlns:a16="http://schemas.microsoft.com/office/drawing/2014/main" id="{8DA5FE78-EC4D-EE92-F4C4-303DDA8B2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496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75">
            <a:extLst>
              <a:ext uri="{FF2B5EF4-FFF2-40B4-BE49-F238E27FC236}">
                <a16:creationId xmlns:a16="http://schemas.microsoft.com/office/drawing/2014/main" id="{55562CB8-F524-5D47-DFAC-6C72A50C00AF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5029200"/>
            <a:ext cx="914400" cy="609600"/>
            <a:chOff x="2256" y="3168"/>
            <a:chExt cx="576" cy="384"/>
          </a:xfrm>
        </p:grpSpPr>
        <p:sp>
          <p:nvSpPr>
            <p:cNvPr id="43039" name="Line 45">
              <a:extLst>
                <a:ext uri="{FF2B5EF4-FFF2-40B4-BE49-F238E27FC236}">
                  <a16:creationId xmlns:a16="http://schemas.microsoft.com/office/drawing/2014/main" id="{4979F253-B690-CD82-53D8-269269537A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3360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040" name="Line 48">
              <a:extLst>
                <a:ext uri="{FF2B5EF4-FFF2-40B4-BE49-F238E27FC236}">
                  <a16:creationId xmlns:a16="http://schemas.microsoft.com/office/drawing/2014/main" id="{B768C2ED-F710-EEA0-FCF2-B2A2D4ACA7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168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041" name="Line 51">
              <a:extLst>
                <a:ext uri="{FF2B5EF4-FFF2-40B4-BE49-F238E27FC236}">
                  <a16:creationId xmlns:a16="http://schemas.microsoft.com/office/drawing/2014/main" id="{E26859F7-6DE2-9CFA-49BD-80542FB6B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55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042" name="Line 52">
              <a:extLst>
                <a:ext uri="{FF2B5EF4-FFF2-40B4-BE49-F238E27FC236}">
                  <a16:creationId xmlns:a16="http://schemas.microsoft.com/office/drawing/2014/main" id="{A0AC6E5C-2934-D017-FF6E-58C326555E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168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73">
            <a:extLst>
              <a:ext uri="{FF2B5EF4-FFF2-40B4-BE49-F238E27FC236}">
                <a16:creationId xmlns:a16="http://schemas.microsoft.com/office/drawing/2014/main" id="{3E183D56-4DDC-E597-D5D7-0ED5056A8115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048000"/>
            <a:ext cx="4343400" cy="914400"/>
            <a:chOff x="1152" y="1920"/>
            <a:chExt cx="2736" cy="576"/>
          </a:xfrm>
        </p:grpSpPr>
        <p:sp>
          <p:nvSpPr>
            <p:cNvPr id="43036" name="Line 56">
              <a:extLst>
                <a:ext uri="{FF2B5EF4-FFF2-40B4-BE49-F238E27FC236}">
                  <a16:creationId xmlns:a16="http://schemas.microsoft.com/office/drawing/2014/main" id="{4668763D-A32B-B270-64DB-06F8685BDB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92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037" name="Line 57">
              <a:extLst>
                <a:ext uri="{FF2B5EF4-FFF2-40B4-BE49-F238E27FC236}">
                  <a16:creationId xmlns:a16="http://schemas.microsoft.com/office/drawing/2014/main" id="{B6CBD33E-F056-4356-A6D3-786F9DD6DE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2112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038" name="Line 58">
              <a:extLst>
                <a:ext uri="{FF2B5EF4-FFF2-40B4-BE49-F238E27FC236}">
                  <a16:creationId xmlns:a16="http://schemas.microsoft.com/office/drawing/2014/main" id="{8902EF38-CC4F-ACB7-91A5-8483B10CA6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112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76">
            <a:extLst>
              <a:ext uri="{FF2B5EF4-FFF2-40B4-BE49-F238E27FC236}">
                <a16:creationId xmlns:a16="http://schemas.microsoft.com/office/drawing/2014/main" id="{27C72224-B1A2-82E1-9EE1-43861DC0AA72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3733800"/>
            <a:ext cx="2133600" cy="1006475"/>
            <a:chOff x="4416" y="2352"/>
            <a:chExt cx="1344" cy="634"/>
          </a:xfrm>
        </p:grpSpPr>
        <p:sp>
          <p:nvSpPr>
            <p:cNvPr id="14395" name="Text Box 59">
              <a:extLst>
                <a:ext uri="{FF2B5EF4-FFF2-40B4-BE49-F238E27FC236}">
                  <a16:creationId xmlns:a16="http://schemas.microsoft.com/office/drawing/2014/main" id="{BACE3C9C-1DA1-7544-A450-0F21CF3CC4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496"/>
              <a:ext cx="10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May</a:t>
              </a:r>
              <a:r>
                <a:rPr lang="en-US" altLang="en-US" sz="2000"/>
                <a:t> </a:t>
              </a:r>
              <a:r>
                <a:rPr lang="en-US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Work</a:t>
              </a:r>
              <a:r>
                <a:rPr lang="en-US" altLang="en-US" sz="2000"/>
                <a:t> </a:t>
              </a:r>
              <a:r>
                <a:rPr lang="en-US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Together</a:t>
              </a:r>
            </a:p>
          </p:txBody>
        </p:sp>
        <p:sp>
          <p:nvSpPr>
            <p:cNvPr id="43035" name="Text Box 61">
              <a:extLst>
                <a:ext uri="{FF2B5EF4-FFF2-40B4-BE49-F238E27FC236}">
                  <a16:creationId xmlns:a16="http://schemas.microsoft.com/office/drawing/2014/main" id="{AE427D1C-BC98-96E6-6452-05851B4C2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352"/>
              <a:ext cx="2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6000"/>
                <a:t>}</a:t>
              </a:r>
            </a:p>
          </p:txBody>
        </p:sp>
      </p:grpSp>
      <p:sp>
        <p:nvSpPr>
          <p:cNvPr id="14400" name="Line 64">
            <a:extLst>
              <a:ext uri="{FF2B5EF4-FFF2-40B4-BE49-F238E27FC236}">
                <a16:creationId xmlns:a16="http://schemas.microsoft.com/office/drawing/2014/main" id="{0AB3BF70-60F8-13AB-49DE-338EDC35BB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60198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403" name="Line 67">
            <a:extLst>
              <a:ext uri="{FF2B5EF4-FFF2-40B4-BE49-F238E27FC236}">
                <a16:creationId xmlns:a16="http://schemas.microsoft.com/office/drawing/2014/main" id="{1BECD90F-953A-383C-B01C-27EAD464C3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60198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406" name="Text Box 70">
            <a:extLst>
              <a:ext uri="{FF2B5EF4-FFF2-40B4-BE49-F238E27FC236}">
                <a16:creationId xmlns:a16="http://schemas.microsoft.com/office/drawing/2014/main" id="{9662C6B9-3790-2EF1-A721-15F7F986E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486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Student Body 2</a:t>
            </a:r>
          </a:p>
        </p:txBody>
      </p:sp>
      <p:pic>
        <p:nvPicPr>
          <p:cNvPr id="14407" name="Picture 71" descr="FBISEAL2">
            <a:extLst>
              <a:ext uri="{FF2B5EF4-FFF2-40B4-BE49-F238E27FC236}">
                <a16:creationId xmlns:a16="http://schemas.microsoft.com/office/drawing/2014/main" id="{0A3564CC-3541-14E9-9E3B-A16B1DC9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144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2" name="WordArt 80">
            <a:extLst>
              <a:ext uri="{FF2B5EF4-FFF2-40B4-BE49-F238E27FC236}">
                <a16:creationId xmlns:a16="http://schemas.microsoft.com/office/drawing/2014/main" id="{23A50A14-FC0B-4598-4576-6CB63B82C7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0"/>
            <a:ext cx="13335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FF00FF"/>
                </a:solidFill>
                <a:effectLst>
                  <a:outerShdw dist="45791" dir="2021404" algn="ctr" rotWithShape="0">
                    <a:srgbClr val="C0C0C0">
                      <a:alpha val="7499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IRRAP</a:t>
            </a:r>
          </a:p>
        </p:txBody>
      </p:sp>
      <p:sp>
        <p:nvSpPr>
          <p:cNvPr id="14417" name="WordArt 81">
            <a:extLst>
              <a:ext uri="{FF2B5EF4-FFF2-40B4-BE49-F238E27FC236}">
                <a16:creationId xmlns:a16="http://schemas.microsoft.com/office/drawing/2014/main" id="{A9450BE6-AA1E-6D2F-3B38-8DF765797F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647700"/>
            <a:ext cx="325755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4997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Activity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1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8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3" presetClass="entr" presetSubtype="28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7" grpId="0" animBg="1"/>
      <p:bldP spid="14353" grpId="0" animBg="1"/>
      <p:bldP spid="14354" grpId="0" animBg="1"/>
      <p:bldP spid="14355" grpId="0" animBg="1"/>
      <p:bldP spid="14361" grpId="0" animBg="1"/>
      <p:bldP spid="14363" grpId="0" animBg="1"/>
      <p:bldP spid="14368" grpId="0" autoUpdateAnimBg="0"/>
      <p:bldP spid="14369" grpId="0" autoUpdateAnimBg="0"/>
      <p:bldP spid="14370" grpId="0" autoUpdateAnimBg="0"/>
      <p:bldP spid="14374" grpId="0" autoUpdateAnimBg="0"/>
      <p:bldP spid="14375" grpId="0" autoUpdateAnimBg="0"/>
      <p:bldP spid="14377" grpId="0" autoUpdateAnimBg="0"/>
      <p:bldP spid="1440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1FCBB5B-4BE0-5E26-FD9E-E27E099D3F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/>
              <a:t>IRRAP</a:t>
            </a:r>
          </a:p>
        </p:txBody>
      </p:sp>
      <p:sp>
        <p:nvSpPr>
          <p:cNvPr id="44035" name="Text Box 5">
            <a:extLst>
              <a:ext uri="{FF2B5EF4-FFF2-40B4-BE49-F238E27FC236}">
                <a16:creationId xmlns:a16="http://schemas.microsoft.com/office/drawing/2014/main" id="{ADBE8F41-763A-6AB7-70DA-C3177C00C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6670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36" name="Text Box 6">
            <a:extLst>
              <a:ext uri="{FF2B5EF4-FFF2-40B4-BE49-F238E27FC236}">
                <a16:creationId xmlns:a16="http://schemas.microsoft.com/office/drawing/2014/main" id="{CCE20073-B155-210C-71ED-74562EFBB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6670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37" name="Text Box 7">
            <a:extLst>
              <a:ext uri="{FF2B5EF4-FFF2-40B4-BE49-F238E27FC236}">
                <a16:creationId xmlns:a16="http://schemas.microsoft.com/office/drawing/2014/main" id="{C9952F39-2E23-23C1-99C3-D30CC8DF0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2667000"/>
            <a:ext cx="3729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7CA4D868-E97A-233E-411C-0AE31590C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066800"/>
            <a:ext cx="3962400" cy="1371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09F0E233-1796-C77E-7923-909D5D0B5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219200"/>
            <a:ext cx="3962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Presentation Done At School</a:t>
            </a:r>
            <a:br>
              <a:rPr lang="en-US" altLang="en-US"/>
            </a:br>
            <a:r>
              <a:rPr lang="en-US" altLang="en-US"/>
              <a:t>(High End Multimedia)</a:t>
            </a:r>
          </a:p>
        </p:txBody>
      </p:sp>
      <p:sp>
        <p:nvSpPr>
          <p:cNvPr id="12298" name="Oval 10">
            <a:extLst>
              <a:ext uri="{FF2B5EF4-FFF2-40B4-BE49-F238E27FC236}">
                <a16:creationId xmlns:a16="http://schemas.microsoft.com/office/drawing/2014/main" id="{7B0D130D-5801-DE86-96BA-D98A5CDB2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667000"/>
            <a:ext cx="1752600" cy="838200"/>
          </a:xfrm>
          <a:prstGeom prst="ellipse">
            <a:avLst/>
          </a:pr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9" name="Oval 11">
            <a:extLst>
              <a:ext uri="{FF2B5EF4-FFF2-40B4-BE49-F238E27FC236}">
                <a16:creationId xmlns:a16="http://schemas.microsoft.com/office/drawing/2014/main" id="{8C8B5E3E-DE2E-59BE-363E-8CA7843FE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67000"/>
            <a:ext cx="1752600" cy="838200"/>
          </a:xfrm>
          <a:prstGeom prst="ellipse">
            <a:avLst/>
          </a:pr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0" name="Oval 12">
            <a:extLst>
              <a:ext uri="{FF2B5EF4-FFF2-40B4-BE49-F238E27FC236}">
                <a16:creationId xmlns:a16="http://schemas.microsoft.com/office/drawing/2014/main" id="{9B89C57C-8666-5171-EA8D-4F5994F7E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667000"/>
            <a:ext cx="1752600" cy="838200"/>
          </a:xfrm>
          <a:prstGeom prst="ellipse">
            <a:avLst/>
          </a:pr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id="{39B7AE71-7C57-0784-0A9B-59DAB99B7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819400"/>
            <a:ext cx="1295400" cy="457200"/>
          </a:xfrm>
          <a:prstGeom prst="rect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Parents</a:t>
            </a:r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38673A33-4652-FB15-0DFC-B1175AF7B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819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Faculty</a:t>
            </a:r>
          </a:p>
        </p:txBody>
      </p:sp>
      <p:sp>
        <p:nvSpPr>
          <p:cNvPr id="12303" name="Text Box 15">
            <a:extLst>
              <a:ext uri="{FF2B5EF4-FFF2-40B4-BE49-F238E27FC236}">
                <a16:creationId xmlns:a16="http://schemas.microsoft.com/office/drawing/2014/main" id="{DAFA8BD3-6A7C-F381-E576-3918B26B4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819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Students</a:t>
            </a:r>
          </a:p>
        </p:txBody>
      </p:sp>
      <p:sp>
        <p:nvSpPr>
          <p:cNvPr id="12304" name="Rectangle 16">
            <a:extLst>
              <a:ext uri="{FF2B5EF4-FFF2-40B4-BE49-F238E27FC236}">
                <a16:creationId xmlns:a16="http://schemas.microsoft.com/office/drawing/2014/main" id="{DFF3B3C1-D9C4-7228-DBC9-A146CF497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191000"/>
            <a:ext cx="3048000" cy="9144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5" name="Rectangle 17">
            <a:extLst>
              <a:ext uri="{FF2B5EF4-FFF2-40B4-BE49-F238E27FC236}">
                <a16:creationId xmlns:a16="http://schemas.microsoft.com/office/drawing/2014/main" id="{0B40D249-DA94-00F9-64BC-F79ED9741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191000"/>
            <a:ext cx="3124200" cy="9144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7" name="Rectangle 19">
            <a:extLst>
              <a:ext uri="{FF2B5EF4-FFF2-40B4-BE49-F238E27FC236}">
                <a16:creationId xmlns:a16="http://schemas.microsoft.com/office/drawing/2014/main" id="{5B978AF5-ED07-F596-8ED8-4578129C3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334000"/>
            <a:ext cx="2971800" cy="9144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3" name="Text Box 35">
            <a:extLst>
              <a:ext uri="{FF2B5EF4-FFF2-40B4-BE49-F238E27FC236}">
                <a16:creationId xmlns:a16="http://schemas.microsoft.com/office/drawing/2014/main" id="{8D3C50DC-FF7A-FAB9-3A44-7A590D09E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191000"/>
            <a:ext cx="2895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/>
              <a:t>Suitable Incentives</a:t>
            </a:r>
            <a:br>
              <a:rPr lang="en-US" altLang="en-US"/>
            </a:br>
            <a:r>
              <a:rPr lang="en-US" altLang="en-US"/>
              <a:t>Defined</a:t>
            </a:r>
          </a:p>
        </p:txBody>
      </p:sp>
      <p:sp>
        <p:nvSpPr>
          <p:cNvPr id="12324" name="Text Box 36">
            <a:extLst>
              <a:ext uri="{FF2B5EF4-FFF2-40B4-BE49-F238E27FC236}">
                <a16:creationId xmlns:a16="http://schemas.microsoft.com/office/drawing/2014/main" id="{4F81D6DE-3416-D961-4B55-55D79662C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267200"/>
            <a:ext cx="3048000" cy="822325"/>
          </a:xfrm>
          <a:prstGeom prst="rect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Inhibitors to Participation Defined</a:t>
            </a:r>
          </a:p>
        </p:txBody>
      </p:sp>
      <p:sp>
        <p:nvSpPr>
          <p:cNvPr id="12331" name="Text Box 43">
            <a:extLst>
              <a:ext uri="{FF2B5EF4-FFF2-40B4-BE49-F238E27FC236}">
                <a16:creationId xmlns:a16="http://schemas.microsoft.com/office/drawing/2014/main" id="{E784A82B-82DC-3C88-95CA-7CD37A793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334000"/>
            <a:ext cx="266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In House Program Established</a:t>
            </a:r>
          </a:p>
        </p:txBody>
      </p:sp>
      <p:sp>
        <p:nvSpPr>
          <p:cNvPr id="12332" name="Text Box 44">
            <a:extLst>
              <a:ext uri="{FF2B5EF4-FFF2-40B4-BE49-F238E27FC236}">
                <a16:creationId xmlns:a16="http://schemas.microsoft.com/office/drawing/2014/main" id="{48688EE3-3DFA-6C2C-EB2E-FB6ED3322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Cont</a:t>
            </a: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2333" name="Line 45">
            <a:extLst>
              <a:ext uri="{FF2B5EF4-FFF2-40B4-BE49-F238E27FC236}">
                <a16:creationId xmlns:a16="http://schemas.microsoft.com/office/drawing/2014/main" id="{874BE4B6-62DD-A10C-A264-BF719AF22E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81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34" name="Line 46">
            <a:extLst>
              <a:ext uri="{FF2B5EF4-FFF2-40B4-BE49-F238E27FC236}">
                <a16:creationId xmlns:a16="http://schemas.microsoft.com/office/drawing/2014/main" id="{7B7B5F50-593D-9E2E-E65C-5E7878D2D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81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87">
            <a:extLst>
              <a:ext uri="{FF2B5EF4-FFF2-40B4-BE49-F238E27FC236}">
                <a16:creationId xmlns:a16="http://schemas.microsoft.com/office/drawing/2014/main" id="{1B6A75C8-59CE-D35F-2A52-AE6DBCD4C12F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2438400"/>
            <a:ext cx="304800" cy="685800"/>
            <a:chOff x="1920" y="1536"/>
            <a:chExt cx="192" cy="432"/>
          </a:xfrm>
        </p:grpSpPr>
        <p:sp>
          <p:nvSpPr>
            <p:cNvPr id="44082" name="Line 64">
              <a:extLst>
                <a:ext uri="{FF2B5EF4-FFF2-40B4-BE49-F238E27FC236}">
                  <a16:creationId xmlns:a16="http://schemas.microsoft.com/office/drawing/2014/main" id="{E6E9BEDF-AF8D-2DC4-EB1F-CC72021692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536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83" name="Line 68">
              <a:extLst>
                <a:ext uri="{FF2B5EF4-FFF2-40B4-BE49-F238E27FC236}">
                  <a16:creationId xmlns:a16="http://schemas.microsoft.com/office/drawing/2014/main" id="{E9C698EA-ABD0-5C35-1FD2-51D967CD0C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968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86">
            <a:extLst>
              <a:ext uri="{FF2B5EF4-FFF2-40B4-BE49-F238E27FC236}">
                <a16:creationId xmlns:a16="http://schemas.microsoft.com/office/drawing/2014/main" id="{548B7EF9-8D4D-8142-E90A-ECFC17E22364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438400"/>
            <a:ext cx="304800" cy="685800"/>
            <a:chOff x="1536" y="1536"/>
            <a:chExt cx="192" cy="432"/>
          </a:xfrm>
        </p:grpSpPr>
        <p:sp>
          <p:nvSpPr>
            <p:cNvPr id="44080" name="Line 63">
              <a:extLst>
                <a:ext uri="{FF2B5EF4-FFF2-40B4-BE49-F238E27FC236}">
                  <a16:creationId xmlns:a16="http://schemas.microsoft.com/office/drawing/2014/main" id="{BD98BCFB-0442-EA85-A69F-23137795F2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536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81" name="Line 69">
              <a:extLst>
                <a:ext uri="{FF2B5EF4-FFF2-40B4-BE49-F238E27FC236}">
                  <a16:creationId xmlns:a16="http://schemas.microsoft.com/office/drawing/2014/main" id="{D42C57E7-7587-948E-8FF5-05815D7E17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1968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88">
            <a:extLst>
              <a:ext uri="{FF2B5EF4-FFF2-40B4-BE49-F238E27FC236}">
                <a16:creationId xmlns:a16="http://schemas.microsoft.com/office/drawing/2014/main" id="{630F202A-B262-6790-08D8-558CAA93B63D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2438400"/>
            <a:ext cx="533400" cy="609600"/>
            <a:chOff x="3600" y="1536"/>
            <a:chExt cx="336" cy="384"/>
          </a:xfrm>
        </p:grpSpPr>
        <p:sp>
          <p:nvSpPr>
            <p:cNvPr id="44078" name="Line 65">
              <a:extLst>
                <a:ext uri="{FF2B5EF4-FFF2-40B4-BE49-F238E27FC236}">
                  <a16:creationId xmlns:a16="http://schemas.microsoft.com/office/drawing/2014/main" id="{F1F08809-7E36-0805-F85A-77F9A00E4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536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79" name="Line 70">
              <a:extLst>
                <a:ext uri="{FF2B5EF4-FFF2-40B4-BE49-F238E27FC236}">
                  <a16:creationId xmlns:a16="http://schemas.microsoft.com/office/drawing/2014/main" id="{8A4E5BDA-BDB2-E55A-1073-49D12DB25A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920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91">
            <a:extLst>
              <a:ext uri="{FF2B5EF4-FFF2-40B4-BE49-F238E27FC236}">
                <a16:creationId xmlns:a16="http://schemas.microsoft.com/office/drawing/2014/main" id="{36B96376-7AA4-80A0-608A-FDD0273DB7D3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3505200"/>
            <a:ext cx="2362200" cy="685800"/>
            <a:chOff x="3792" y="2208"/>
            <a:chExt cx="1488" cy="432"/>
          </a:xfrm>
        </p:grpSpPr>
        <p:sp>
          <p:nvSpPr>
            <p:cNvPr id="44075" name="Line 31">
              <a:extLst>
                <a:ext uri="{FF2B5EF4-FFF2-40B4-BE49-F238E27FC236}">
                  <a16:creationId xmlns:a16="http://schemas.microsoft.com/office/drawing/2014/main" id="{F4EC325F-D833-9B4F-409B-D8896657B3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20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59" name="Text Box 71">
              <a:extLst>
                <a:ext uri="{FF2B5EF4-FFF2-40B4-BE49-F238E27FC236}">
                  <a16:creationId xmlns:a16="http://schemas.microsoft.com/office/drawing/2014/main" id="{6AB824C8-EC55-5551-2257-84AF0A80C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256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Council</a:t>
              </a:r>
            </a:p>
          </p:txBody>
        </p:sp>
        <p:sp>
          <p:nvSpPr>
            <p:cNvPr id="12360" name="Text Box 72">
              <a:extLst>
                <a:ext uri="{FF2B5EF4-FFF2-40B4-BE49-F238E27FC236}">
                  <a16:creationId xmlns:a16="http://schemas.microsoft.com/office/drawing/2014/main" id="{818AD8AB-AF33-FD40-25D1-94EA880A98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256"/>
              <a:ext cx="9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Student</a:t>
              </a:r>
            </a:p>
          </p:txBody>
        </p:sp>
      </p:grpSp>
      <p:grpSp>
        <p:nvGrpSpPr>
          <p:cNvPr id="6" name="Group 90">
            <a:extLst>
              <a:ext uri="{FF2B5EF4-FFF2-40B4-BE49-F238E27FC236}">
                <a16:creationId xmlns:a16="http://schemas.microsoft.com/office/drawing/2014/main" id="{B364A834-6EEF-3617-1602-16C88E6C3129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5105400"/>
            <a:ext cx="7543800" cy="609600"/>
            <a:chOff x="768" y="3216"/>
            <a:chExt cx="4752" cy="384"/>
          </a:xfrm>
        </p:grpSpPr>
        <p:sp>
          <p:nvSpPr>
            <p:cNvPr id="44069" name="Line 37">
              <a:extLst>
                <a:ext uri="{FF2B5EF4-FFF2-40B4-BE49-F238E27FC236}">
                  <a16:creationId xmlns:a16="http://schemas.microsoft.com/office/drawing/2014/main" id="{42E99EFE-BCD9-E582-F3EE-B2F3A8B25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216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70" name="Line 39">
              <a:extLst>
                <a:ext uri="{FF2B5EF4-FFF2-40B4-BE49-F238E27FC236}">
                  <a16:creationId xmlns:a16="http://schemas.microsoft.com/office/drawing/2014/main" id="{883BF1D7-91F4-A187-E0B0-1FEDAA8C1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600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71" name="Line 40">
              <a:extLst>
                <a:ext uri="{FF2B5EF4-FFF2-40B4-BE49-F238E27FC236}">
                  <a16:creationId xmlns:a16="http://schemas.microsoft.com/office/drawing/2014/main" id="{67072C2C-BC29-E881-6642-491514D84D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8" y="360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9" name="Text Box 41">
              <a:extLst>
                <a:ext uri="{FF2B5EF4-FFF2-40B4-BE49-F238E27FC236}">
                  <a16:creationId xmlns:a16="http://schemas.microsoft.com/office/drawing/2014/main" id="{D336B056-3FF2-369D-C621-5D3CE5F7DF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3312"/>
              <a:ext cx="9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Feedback</a:t>
              </a:r>
            </a:p>
          </p:txBody>
        </p:sp>
        <p:sp>
          <p:nvSpPr>
            <p:cNvPr id="12330" name="Text Box 42">
              <a:extLst>
                <a:ext uri="{FF2B5EF4-FFF2-40B4-BE49-F238E27FC236}">
                  <a16:creationId xmlns:a16="http://schemas.microsoft.com/office/drawing/2014/main" id="{EE4C9F3C-9DB7-D9BE-7F85-58EC827A8C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3312"/>
              <a:ext cx="10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Feedback</a:t>
              </a:r>
            </a:p>
          </p:txBody>
        </p:sp>
        <p:sp>
          <p:nvSpPr>
            <p:cNvPr id="44074" name="Line 77">
              <a:extLst>
                <a:ext uri="{FF2B5EF4-FFF2-40B4-BE49-F238E27FC236}">
                  <a16:creationId xmlns:a16="http://schemas.microsoft.com/office/drawing/2014/main" id="{F6B919E9-A739-ACC1-A5CF-4F8FFF961F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367" name="Line 79">
            <a:extLst>
              <a:ext uri="{FF2B5EF4-FFF2-40B4-BE49-F238E27FC236}">
                <a16:creationId xmlns:a16="http://schemas.microsoft.com/office/drawing/2014/main" id="{97E740F0-2F53-C525-5865-183CB98CA1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63246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68" name="Line 80">
            <a:extLst>
              <a:ext uri="{FF2B5EF4-FFF2-40B4-BE49-F238E27FC236}">
                <a16:creationId xmlns:a16="http://schemas.microsoft.com/office/drawing/2014/main" id="{0B1FEE31-9EF8-2768-CEFD-C1A32ABD56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63246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" name="Group 84">
            <a:extLst>
              <a:ext uri="{FF2B5EF4-FFF2-40B4-BE49-F238E27FC236}">
                <a16:creationId xmlns:a16="http://schemas.microsoft.com/office/drawing/2014/main" id="{600A191A-5863-9C32-A34D-7C51BEEF5BE4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3505200"/>
            <a:ext cx="2895600" cy="685800"/>
            <a:chOff x="912" y="2208"/>
            <a:chExt cx="1824" cy="432"/>
          </a:xfrm>
        </p:grpSpPr>
        <p:sp>
          <p:nvSpPr>
            <p:cNvPr id="44065" name="Line 53">
              <a:extLst>
                <a:ext uri="{FF2B5EF4-FFF2-40B4-BE49-F238E27FC236}">
                  <a16:creationId xmlns:a16="http://schemas.microsoft.com/office/drawing/2014/main" id="{04737E3B-EB78-8486-0BF8-156B07E9CC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20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66" name="Line 61">
              <a:extLst>
                <a:ext uri="{FF2B5EF4-FFF2-40B4-BE49-F238E27FC236}">
                  <a16:creationId xmlns:a16="http://schemas.microsoft.com/office/drawing/2014/main" id="{FDB69E23-8E9C-2321-B41A-E7DC72EB4A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240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67" name="Line 75">
              <a:extLst>
                <a:ext uri="{FF2B5EF4-FFF2-40B4-BE49-F238E27FC236}">
                  <a16:creationId xmlns:a16="http://schemas.microsoft.com/office/drawing/2014/main" id="{D216C104-AFD7-8BFE-6AF1-181BA87802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20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068" name="Line 81">
              <a:extLst>
                <a:ext uri="{FF2B5EF4-FFF2-40B4-BE49-F238E27FC236}">
                  <a16:creationId xmlns:a16="http://schemas.microsoft.com/office/drawing/2014/main" id="{156630E7-2938-94A1-4233-60C4222319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400"/>
              <a:ext cx="1824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4063" name="Text Box 92">
            <a:extLst>
              <a:ext uri="{FF2B5EF4-FFF2-40B4-BE49-F238E27FC236}">
                <a16:creationId xmlns:a16="http://schemas.microsoft.com/office/drawing/2014/main" id="{71764408-4547-3729-80A2-0F84A02D0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Activity Flow</a:t>
            </a:r>
          </a:p>
        </p:txBody>
      </p:sp>
      <p:pic>
        <p:nvPicPr>
          <p:cNvPr id="44064" name="Picture 94" descr="Cyber-Fusion-clear logo-2">
            <a:extLst>
              <a:ext uri="{FF2B5EF4-FFF2-40B4-BE49-F238E27FC236}">
                <a16:creationId xmlns:a16="http://schemas.microsoft.com/office/drawing/2014/main" id="{2551AB52-08FA-003C-CF0A-385E099B2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9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4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3" presetClass="entr" presetSubtype="28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7" grpId="0" autoUpdateAnimBg="0"/>
      <p:bldP spid="12298" grpId="0" animBg="1"/>
      <p:bldP spid="12299" grpId="0" animBg="1"/>
      <p:bldP spid="12300" grpId="0" animBg="1"/>
      <p:bldP spid="12301" grpId="0" animBg="1" autoUpdateAnimBg="0"/>
      <p:bldP spid="12302" grpId="0" autoUpdateAnimBg="0"/>
      <p:bldP spid="12303" grpId="0" autoUpdateAnimBg="0"/>
      <p:bldP spid="12304" grpId="0" animBg="1"/>
      <p:bldP spid="12305" grpId="0" animBg="1"/>
      <p:bldP spid="12307" grpId="0" animBg="1"/>
      <p:bldP spid="12323" grpId="0" autoUpdateAnimBg="0"/>
      <p:bldP spid="12324" grpId="0" animBg="1" autoUpdateAnimBg="0"/>
      <p:bldP spid="1233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58" name="AutoShape 3">
            <a:extLst>
              <a:ext uri="{FF2B5EF4-FFF2-40B4-BE49-F238E27FC236}">
                <a16:creationId xmlns:a16="http://schemas.microsoft.com/office/drawing/2014/main" id="{415F140E-EBC8-9B9F-DDF0-D23F06B37E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5800" y="27432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0" name="Rectangle 6">
            <a:extLst>
              <a:ext uri="{FF2B5EF4-FFF2-40B4-BE49-F238E27FC236}">
                <a16:creationId xmlns:a16="http://schemas.microsoft.com/office/drawing/2014/main" id="{8FCFF8DC-5B17-FBA4-35F3-EE66655A2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334000"/>
            <a:ext cx="3124200" cy="12954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3" name="Rectangle 9">
            <a:extLst>
              <a:ext uri="{FF2B5EF4-FFF2-40B4-BE49-F238E27FC236}">
                <a16:creationId xmlns:a16="http://schemas.microsoft.com/office/drawing/2014/main" id="{5AA770B7-ED89-9F53-8ECD-5C25372E7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581400"/>
            <a:ext cx="2209800" cy="12954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3476DFCD-3937-A3F3-592C-780E10351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905000"/>
            <a:ext cx="2286000" cy="12954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8" name="Rectangle 14">
            <a:extLst>
              <a:ext uri="{FF2B5EF4-FFF2-40B4-BE49-F238E27FC236}">
                <a16:creationId xmlns:a16="http://schemas.microsoft.com/office/drawing/2014/main" id="{27CB7BF1-5301-9FB6-92E2-B4DC65948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200400"/>
            <a:ext cx="1905000" cy="16002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9" name="Rectangle 15">
            <a:extLst>
              <a:ext uri="{FF2B5EF4-FFF2-40B4-BE49-F238E27FC236}">
                <a16:creationId xmlns:a16="http://schemas.microsoft.com/office/drawing/2014/main" id="{9C785C85-66AE-FB3E-A85F-F66CA5F95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105400"/>
            <a:ext cx="1905000" cy="14478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1" name="Rectangle 17">
            <a:extLst>
              <a:ext uri="{FF2B5EF4-FFF2-40B4-BE49-F238E27FC236}">
                <a16:creationId xmlns:a16="http://schemas.microsoft.com/office/drawing/2014/main" id="{72BA9BBF-8654-B31B-8A63-FFB026990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038600"/>
            <a:ext cx="2286000" cy="10668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2" name="Rectangle 18">
            <a:extLst>
              <a:ext uri="{FF2B5EF4-FFF2-40B4-BE49-F238E27FC236}">
                <a16:creationId xmlns:a16="http://schemas.microsoft.com/office/drawing/2014/main" id="{96BFBE76-2274-D336-A9EF-D1CDA96E4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486400"/>
            <a:ext cx="2362200" cy="11430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4" name="Rectangle 20">
            <a:extLst>
              <a:ext uri="{FF2B5EF4-FFF2-40B4-BE49-F238E27FC236}">
                <a16:creationId xmlns:a16="http://schemas.microsoft.com/office/drawing/2014/main" id="{1BB20729-B28B-1E08-BF37-4BCF4DCF0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9200"/>
            <a:ext cx="2362200" cy="2514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5" name="Line 21">
            <a:extLst>
              <a:ext uri="{FF2B5EF4-FFF2-40B4-BE49-F238E27FC236}">
                <a16:creationId xmlns:a16="http://schemas.microsoft.com/office/drawing/2014/main" id="{D8826BA4-9D55-7799-EFF5-4901761BB9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1524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06" name="Line 22">
            <a:extLst>
              <a:ext uri="{FF2B5EF4-FFF2-40B4-BE49-F238E27FC236}">
                <a16:creationId xmlns:a16="http://schemas.microsoft.com/office/drawing/2014/main" id="{2C83156C-30A0-8465-1ED5-86C7F21E63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200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07" name="Line 23">
            <a:extLst>
              <a:ext uri="{FF2B5EF4-FFF2-40B4-BE49-F238E27FC236}">
                <a16:creationId xmlns:a16="http://schemas.microsoft.com/office/drawing/2014/main" id="{89B3913C-95B5-1170-4F64-F5CB4A6A3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41910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08" name="Line 24">
            <a:extLst>
              <a:ext uri="{FF2B5EF4-FFF2-40B4-BE49-F238E27FC236}">
                <a16:creationId xmlns:a16="http://schemas.microsoft.com/office/drawing/2014/main" id="{C31A310A-E392-9D84-ECA3-E8B657005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4800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09" name="Line 25">
            <a:extLst>
              <a:ext uri="{FF2B5EF4-FFF2-40B4-BE49-F238E27FC236}">
                <a16:creationId xmlns:a16="http://schemas.microsoft.com/office/drawing/2014/main" id="{61D0C949-6DAF-901F-C0E9-BDEF68E6AB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60198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81">
            <a:extLst>
              <a:ext uri="{FF2B5EF4-FFF2-40B4-BE49-F238E27FC236}">
                <a16:creationId xmlns:a16="http://schemas.microsoft.com/office/drawing/2014/main" id="{0E5AAEAE-DAF3-19B5-C1E6-E2B3D69DB2EF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4876800"/>
            <a:ext cx="2971800" cy="473075"/>
            <a:chOff x="2352" y="3072"/>
            <a:chExt cx="1872" cy="298"/>
          </a:xfrm>
        </p:grpSpPr>
        <p:sp>
          <p:nvSpPr>
            <p:cNvPr id="45103" name="Line 27">
              <a:extLst>
                <a:ext uri="{FF2B5EF4-FFF2-40B4-BE49-F238E27FC236}">
                  <a16:creationId xmlns:a16="http://schemas.microsoft.com/office/drawing/2014/main" id="{517CCC1C-9DC6-9051-7BA7-A94991FCA0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307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24" name="Text Box 40">
              <a:extLst>
                <a:ext uri="{FF2B5EF4-FFF2-40B4-BE49-F238E27FC236}">
                  <a16:creationId xmlns:a16="http://schemas.microsoft.com/office/drawing/2014/main" id="{04350D87-120D-D588-6CE0-D21BF22BE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120"/>
              <a:ext cx="9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Rewards</a:t>
              </a:r>
            </a:p>
          </p:txBody>
        </p:sp>
        <p:sp>
          <p:nvSpPr>
            <p:cNvPr id="16425" name="Text Box 41">
              <a:extLst>
                <a:ext uri="{FF2B5EF4-FFF2-40B4-BE49-F238E27FC236}">
                  <a16:creationId xmlns:a16="http://schemas.microsoft.com/office/drawing/2014/main" id="{01640D8D-8F45-2EAB-9665-3FAA6E18C3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120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Incentives</a:t>
              </a:r>
            </a:p>
          </p:txBody>
        </p:sp>
      </p:grpSp>
      <p:sp>
        <p:nvSpPr>
          <p:cNvPr id="16427" name="Text Box 43">
            <a:extLst>
              <a:ext uri="{FF2B5EF4-FFF2-40B4-BE49-F238E27FC236}">
                <a16:creationId xmlns:a16="http://schemas.microsoft.com/office/drawing/2014/main" id="{FF7D2D80-66DA-C725-CE7C-3228CC53E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IRRAP</a:t>
            </a:r>
          </a:p>
        </p:txBody>
      </p:sp>
      <p:sp>
        <p:nvSpPr>
          <p:cNvPr id="16430" name="Text Box 46">
            <a:extLst>
              <a:ext uri="{FF2B5EF4-FFF2-40B4-BE49-F238E27FC236}">
                <a16:creationId xmlns:a16="http://schemas.microsoft.com/office/drawing/2014/main" id="{501799D9-C534-574B-C3D7-DDCF4B219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981200"/>
            <a:ext cx="2209800" cy="1187450"/>
          </a:xfrm>
          <a:prstGeom prst="rect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Program </a:t>
            </a:r>
            <a:br>
              <a:rPr lang="en-US" altLang="en-US"/>
            </a:br>
            <a:r>
              <a:rPr lang="en-US" altLang="en-US"/>
              <a:t>Advertised and</a:t>
            </a:r>
            <a:br>
              <a:rPr lang="en-US" altLang="en-US"/>
            </a:br>
            <a:r>
              <a:rPr lang="en-US" altLang="en-US"/>
              <a:t>Launched</a:t>
            </a:r>
          </a:p>
        </p:txBody>
      </p:sp>
      <p:sp>
        <p:nvSpPr>
          <p:cNvPr id="16431" name="Text Box 47">
            <a:extLst>
              <a:ext uri="{FF2B5EF4-FFF2-40B4-BE49-F238E27FC236}">
                <a16:creationId xmlns:a16="http://schemas.microsoft.com/office/drawing/2014/main" id="{CB28D84A-1024-FD2D-9732-90274304E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657600"/>
            <a:ext cx="2133600" cy="1187450"/>
          </a:xfrm>
          <a:prstGeom prst="rect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Incidents</a:t>
            </a:r>
            <a:br>
              <a:rPr lang="en-US" altLang="en-US"/>
            </a:br>
            <a:r>
              <a:rPr lang="en-US" altLang="en-US"/>
              <a:t>Identified by</a:t>
            </a:r>
            <a:br>
              <a:rPr lang="en-US" altLang="en-US"/>
            </a:br>
            <a:r>
              <a:rPr lang="en-US" altLang="en-US"/>
              <a:t>Students</a:t>
            </a:r>
          </a:p>
        </p:txBody>
      </p:sp>
      <p:sp>
        <p:nvSpPr>
          <p:cNvPr id="16432" name="Text Box 48">
            <a:extLst>
              <a:ext uri="{FF2B5EF4-FFF2-40B4-BE49-F238E27FC236}">
                <a16:creationId xmlns:a16="http://schemas.microsoft.com/office/drawing/2014/main" id="{5EE46FF3-7C36-FE7C-C567-84C3AA2D4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429000"/>
            <a:ext cx="1905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Reviewed</a:t>
            </a:r>
            <a:br>
              <a:rPr lang="en-US" altLang="en-US"/>
            </a:br>
            <a:r>
              <a:rPr lang="en-US" altLang="en-US"/>
              <a:t>In House By</a:t>
            </a:r>
            <a:br>
              <a:rPr lang="en-US" altLang="en-US"/>
            </a:br>
            <a:r>
              <a:rPr lang="en-US" altLang="en-US"/>
              <a:t>Staff</a:t>
            </a:r>
          </a:p>
        </p:txBody>
      </p:sp>
      <p:sp>
        <p:nvSpPr>
          <p:cNvPr id="16433" name="Text Box 49">
            <a:extLst>
              <a:ext uri="{FF2B5EF4-FFF2-40B4-BE49-F238E27FC236}">
                <a16:creationId xmlns:a16="http://schemas.microsoft.com/office/drawing/2014/main" id="{BEB01EB2-8562-B90D-1B48-00066C593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181600"/>
            <a:ext cx="1905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Local </a:t>
            </a:r>
            <a:br>
              <a:rPr lang="en-US" altLang="en-US"/>
            </a:br>
            <a:r>
              <a:rPr lang="en-US" altLang="en-US"/>
              <a:t>Law</a:t>
            </a:r>
            <a:br>
              <a:rPr lang="en-US" altLang="en-US"/>
            </a:br>
            <a:r>
              <a:rPr lang="en-US" altLang="en-US"/>
              <a:t>Enforcement</a:t>
            </a:r>
          </a:p>
        </p:txBody>
      </p:sp>
      <p:sp>
        <p:nvSpPr>
          <p:cNvPr id="16434" name="Text Box 50">
            <a:extLst>
              <a:ext uri="{FF2B5EF4-FFF2-40B4-BE49-F238E27FC236}">
                <a16:creationId xmlns:a16="http://schemas.microsoft.com/office/drawing/2014/main" id="{1D3DE46F-EC84-D265-6A7C-04C6568E3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334000"/>
            <a:ext cx="3124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Law Enforcement or Administrative</a:t>
            </a:r>
            <a:br>
              <a:rPr lang="en-US" altLang="en-US"/>
            </a:br>
            <a:r>
              <a:rPr lang="en-US" altLang="en-US"/>
              <a:t>Action Taken</a:t>
            </a:r>
          </a:p>
        </p:txBody>
      </p:sp>
      <p:sp>
        <p:nvSpPr>
          <p:cNvPr id="16435" name="Text Box 51">
            <a:extLst>
              <a:ext uri="{FF2B5EF4-FFF2-40B4-BE49-F238E27FC236}">
                <a16:creationId xmlns:a16="http://schemas.microsoft.com/office/drawing/2014/main" id="{9718FA8A-C377-D041-F954-EEAFB7C96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91000"/>
            <a:ext cx="259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Feedback to</a:t>
            </a:r>
            <a:br>
              <a:rPr lang="en-US" altLang="en-US"/>
            </a:br>
            <a:r>
              <a:rPr lang="en-US" altLang="en-US"/>
              <a:t>NCFTA and FBI</a:t>
            </a:r>
          </a:p>
        </p:txBody>
      </p:sp>
      <p:sp>
        <p:nvSpPr>
          <p:cNvPr id="16436" name="Text Box 52">
            <a:extLst>
              <a:ext uri="{FF2B5EF4-FFF2-40B4-BE49-F238E27FC236}">
                <a16:creationId xmlns:a16="http://schemas.microsoft.com/office/drawing/2014/main" id="{7E9D47FF-9AA1-D7B7-F1EB-969A4B08F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35100"/>
            <a:ext cx="2286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New Scenarios and Success Stories Assembled by</a:t>
            </a:r>
            <a:br>
              <a:rPr lang="en-US" altLang="en-US"/>
            </a:br>
            <a:r>
              <a:rPr lang="en-US" altLang="en-US"/>
              <a:t>NCFTA and FBI</a:t>
            </a:r>
            <a:r>
              <a:rPr lang="en-US" altLang="en-US" sz="2000"/>
              <a:t> </a:t>
            </a:r>
          </a:p>
        </p:txBody>
      </p:sp>
      <p:sp>
        <p:nvSpPr>
          <p:cNvPr id="16437" name="Text Box 53">
            <a:extLst>
              <a:ext uri="{FF2B5EF4-FFF2-40B4-BE49-F238E27FC236}">
                <a16:creationId xmlns:a16="http://schemas.microsoft.com/office/drawing/2014/main" id="{19967E81-C9C4-6762-F87A-04CA56A97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38800"/>
            <a:ext cx="2362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Profiling Data to Quantico</a:t>
            </a:r>
          </a:p>
        </p:txBody>
      </p:sp>
      <p:sp>
        <p:nvSpPr>
          <p:cNvPr id="16438" name="Rectangle 54">
            <a:extLst>
              <a:ext uri="{FF2B5EF4-FFF2-40B4-BE49-F238E27FC236}">
                <a16:creationId xmlns:a16="http://schemas.microsoft.com/office/drawing/2014/main" id="{6BC7BFA3-5789-4E42-DA1B-A8B6B1F91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09600"/>
            <a:ext cx="2971800" cy="9144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39" name="Rectangle 55">
            <a:extLst>
              <a:ext uri="{FF2B5EF4-FFF2-40B4-BE49-F238E27FC236}">
                <a16:creationId xmlns:a16="http://schemas.microsoft.com/office/drawing/2014/main" id="{F61AB636-80E6-385B-E4D4-BBFBD9B3D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85800"/>
            <a:ext cx="2728913" cy="822325"/>
          </a:xfrm>
          <a:prstGeom prst="rect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In House Program </a:t>
            </a:r>
          </a:p>
          <a:p>
            <a:pPr eaLnBrk="1" hangingPunct="1"/>
            <a:r>
              <a:rPr lang="en-US" altLang="en-US"/>
              <a:t>Established</a:t>
            </a:r>
          </a:p>
        </p:txBody>
      </p:sp>
      <p:sp>
        <p:nvSpPr>
          <p:cNvPr id="16441" name="Line 57">
            <a:extLst>
              <a:ext uri="{FF2B5EF4-FFF2-40B4-BE49-F238E27FC236}">
                <a16:creationId xmlns:a16="http://schemas.microsoft.com/office/drawing/2014/main" id="{F8F9C48F-5116-58CE-4B90-4BD6DACEB1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42" name="Line 58">
            <a:extLst>
              <a:ext uri="{FF2B5EF4-FFF2-40B4-BE49-F238E27FC236}">
                <a16:creationId xmlns:a16="http://schemas.microsoft.com/office/drawing/2014/main" id="{71FEB02B-F2CA-CF37-C109-0B1383B34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45" name="Line 61">
            <a:extLst>
              <a:ext uri="{FF2B5EF4-FFF2-40B4-BE49-F238E27FC236}">
                <a16:creationId xmlns:a16="http://schemas.microsoft.com/office/drawing/2014/main" id="{1030265D-4B9C-E251-C1D2-B731E56895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5105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" name="Group 77">
            <a:extLst>
              <a:ext uri="{FF2B5EF4-FFF2-40B4-BE49-F238E27FC236}">
                <a16:creationId xmlns:a16="http://schemas.microsoft.com/office/drawing/2014/main" id="{02F0D9CF-F56A-1FB5-C1D0-86734ACDF10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648200"/>
            <a:ext cx="609600" cy="1371600"/>
            <a:chOff x="1584" y="2928"/>
            <a:chExt cx="384" cy="864"/>
          </a:xfrm>
        </p:grpSpPr>
        <p:sp>
          <p:nvSpPr>
            <p:cNvPr id="45100" name="Line 62">
              <a:extLst>
                <a:ext uri="{FF2B5EF4-FFF2-40B4-BE49-F238E27FC236}">
                  <a16:creationId xmlns:a16="http://schemas.microsoft.com/office/drawing/2014/main" id="{32889CF9-A489-40B6-2BE6-F9C9E5E7D8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" y="379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101" name="Line 64">
              <a:extLst>
                <a:ext uri="{FF2B5EF4-FFF2-40B4-BE49-F238E27FC236}">
                  <a16:creationId xmlns:a16="http://schemas.microsoft.com/office/drawing/2014/main" id="{B05EB15A-AB1F-915B-BB63-5E78EC6EA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92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102" name="Line 65">
              <a:extLst>
                <a:ext uri="{FF2B5EF4-FFF2-40B4-BE49-F238E27FC236}">
                  <a16:creationId xmlns:a16="http://schemas.microsoft.com/office/drawing/2014/main" id="{051E1B49-C52D-F408-45EE-CEE6E57E6D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4" y="2928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450" name="Line 66">
            <a:extLst>
              <a:ext uri="{FF2B5EF4-FFF2-40B4-BE49-F238E27FC236}">
                <a16:creationId xmlns:a16="http://schemas.microsoft.com/office/drawing/2014/main" id="{BA603F9F-FD64-4B17-A980-26E93663D8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733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17" name="Line 33">
            <a:extLst>
              <a:ext uri="{FF2B5EF4-FFF2-40B4-BE49-F238E27FC236}">
                <a16:creationId xmlns:a16="http://schemas.microsoft.com/office/drawing/2014/main" id="{D1F8928D-EF1A-7CFC-484E-A72F24EBDA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41425" y="838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54" name="Line 70">
            <a:extLst>
              <a:ext uri="{FF2B5EF4-FFF2-40B4-BE49-F238E27FC236}">
                <a16:creationId xmlns:a16="http://schemas.microsoft.com/office/drawing/2014/main" id="{A259C509-51E8-D088-EC95-5C5DACE649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1425" y="838200"/>
            <a:ext cx="20351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4" name="Group 88">
            <a:extLst>
              <a:ext uri="{FF2B5EF4-FFF2-40B4-BE49-F238E27FC236}">
                <a16:creationId xmlns:a16="http://schemas.microsoft.com/office/drawing/2014/main" id="{E3AB8446-9634-BF27-AC98-DDEBBE36459C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57200"/>
            <a:ext cx="2470150" cy="777875"/>
            <a:chOff x="4464" y="1104"/>
            <a:chExt cx="1556" cy="490"/>
          </a:xfrm>
        </p:grpSpPr>
        <p:sp>
          <p:nvSpPr>
            <p:cNvPr id="16456" name="Text Box 72">
              <a:extLst>
                <a:ext uri="{FF2B5EF4-FFF2-40B4-BE49-F238E27FC236}">
                  <a16:creationId xmlns:a16="http://schemas.microsoft.com/office/drawing/2014/main" id="{2BA408C1-5135-84A4-8BB3-9668BFCC57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1104"/>
              <a:ext cx="14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Program Updated</a:t>
              </a:r>
            </a:p>
          </p:txBody>
        </p:sp>
        <p:sp>
          <p:nvSpPr>
            <p:cNvPr id="16457" name="Text Box 73">
              <a:extLst>
                <a:ext uri="{FF2B5EF4-FFF2-40B4-BE49-F238E27FC236}">
                  <a16:creationId xmlns:a16="http://schemas.microsoft.com/office/drawing/2014/main" id="{77FF090A-866C-45A8-1C37-D88B6867F4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344"/>
              <a:ext cx="15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FF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Twice a Year</a:t>
              </a:r>
            </a:p>
          </p:txBody>
        </p:sp>
      </p:grpSp>
      <p:sp>
        <p:nvSpPr>
          <p:cNvPr id="16458" name="Rectangle 74">
            <a:extLst>
              <a:ext uri="{FF2B5EF4-FFF2-40B4-BE49-F238E27FC236}">
                <a16:creationId xmlns:a16="http://schemas.microsoft.com/office/drawing/2014/main" id="{C59890F5-1653-96FD-CF6D-A406926A1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28600"/>
            <a:ext cx="89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Cont</a:t>
            </a: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grpSp>
        <p:nvGrpSpPr>
          <p:cNvPr id="5" name="Group 86">
            <a:extLst>
              <a:ext uri="{FF2B5EF4-FFF2-40B4-BE49-F238E27FC236}">
                <a16:creationId xmlns:a16="http://schemas.microsoft.com/office/drawing/2014/main" id="{EA53E71F-448E-E1AF-79E5-EFEDFAB5476F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676400"/>
            <a:ext cx="1752600" cy="1203325"/>
            <a:chOff x="1632" y="1056"/>
            <a:chExt cx="1104" cy="758"/>
          </a:xfrm>
        </p:grpSpPr>
        <p:sp>
          <p:nvSpPr>
            <p:cNvPr id="16423" name="Text Box 39">
              <a:extLst>
                <a:ext uri="{FF2B5EF4-FFF2-40B4-BE49-F238E27FC236}">
                  <a16:creationId xmlns:a16="http://schemas.microsoft.com/office/drawing/2014/main" id="{A6674944-60A8-6B18-43D3-6AA5D4F3F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296"/>
              <a:ext cx="110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Cycle</a:t>
              </a:r>
              <a:br>
                <a:rPr lang="en-US" altLang="en-US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 altLang="en-US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Continues</a:t>
              </a:r>
            </a:p>
          </p:txBody>
        </p:sp>
        <p:sp>
          <p:nvSpPr>
            <p:cNvPr id="45097" name="AutoShape 85">
              <a:extLst>
                <a:ext uri="{FF2B5EF4-FFF2-40B4-BE49-F238E27FC236}">
                  <a16:creationId xmlns:a16="http://schemas.microsoft.com/office/drawing/2014/main" id="{1BDCB2F2-3124-3961-60B8-5AB39973FB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93322">
              <a:off x="1632" y="1056"/>
              <a:ext cx="1008" cy="240"/>
            </a:xfrm>
            <a:prstGeom prst="curvedDownArrow">
              <a:avLst>
                <a:gd name="adj1" fmla="val 84000"/>
                <a:gd name="adj2" fmla="val 168000"/>
                <a:gd name="adj3" fmla="val 33333"/>
              </a:avLst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5094" name="Text Box 87">
            <a:extLst>
              <a:ext uri="{FF2B5EF4-FFF2-40B4-BE49-F238E27FC236}">
                <a16:creationId xmlns:a16="http://schemas.microsoft.com/office/drawing/2014/main" id="{4A66C5D5-5F5D-0FB1-48D0-77496CF60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-76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Activity Flow</a:t>
            </a:r>
          </a:p>
        </p:txBody>
      </p:sp>
      <p:pic>
        <p:nvPicPr>
          <p:cNvPr id="45095" name="Picture 89" descr="Cyber-Fusion-clear logo-2">
            <a:extLst>
              <a:ext uri="{FF2B5EF4-FFF2-40B4-BE49-F238E27FC236}">
                <a16:creationId xmlns:a16="http://schemas.microsoft.com/office/drawing/2014/main" id="{A5A61A30-E2D4-E677-BCC4-522FD6E28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7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1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3" grpId="0" animBg="1"/>
      <p:bldP spid="16394" grpId="0" animBg="1"/>
      <p:bldP spid="16398" grpId="0" animBg="1"/>
      <p:bldP spid="16399" grpId="0" animBg="1"/>
      <p:bldP spid="16401" grpId="0" animBg="1"/>
      <p:bldP spid="16402" grpId="0" animBg="1"/>
      <p:bldP spid="16404" grpId="0" animBg="1"/>
      <p:bldP spid="16430" grpId="0" animBg="1" autoUpdateAnimBg="0"/>
      <p:bldP spid="16431" grpId="0" animBg="1" autoUpdateAnimBg="0"/>
      <p:bldP spid="16432" grpId="0" autoUpdateAnimBg="0"/>
      <p:bldP spid="16433" grpId="0" autoUpdateAnimBg="0"/>
      <p:bldP spid="16434" grpId="0" autoUpdateAnimBg="0"/>
      <p:bldP spid="16435" grpId="0" autoUpdateAnimBg="0"/>
      <p:bldP spid="16436" grpId="0" autoUpdateAnimBg="0"/>
      <p:bldP spid="16437" grpId="0" autoUpdateAnimBg="0"/>
      <p:bldP spid="16438" grpId="0" animBg="1"/>
      <p:bldP spid="16439" grpId="0" animBg="1" autoUpdateAnimBg="0"/>
    </p:bldLst>
  </p:timing>
</p:sld>
</file>

<file path=ppt/theme/theme1.xml><?xml version="1.0" encoding="utf-8"?>
<a:theme xmlns:a="http://schemas.openxmlformats.org/drawingml/2006/main" name="Whirlpool">
  <a:themeElements>
    <a:clrScheme name="Whirlpool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4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ess moves design template [1]">
  <a:themeElements>
    <a:clrScheme name="Chess moves design template [1] 2">
      <a:dk1>
        <a:srgbClr val="006666"/>
      </a:dk1>
      <a:lt1>
        <a:srgbClr val="FFFFFF"/>
      </a:lt1>
      <a:dk2>
        <a:srgbClr val="006666"/>
      </a:dk2>
      <a:lt2>
        <a:srgbClr val="220011"/>
      </a:lt2>
      <a:accent1>
        <a:srgbClr val="009900"/>
      </a:accent1>
      <a:accent2>
        <a:srgbClr val="669900"/>
      </a:accent2>
      <a:accent3>
        <a:srgbClr val="FFFFFF"/>
      </a:accent3>
      <a:accent4>
        <a:srgbClr val="005656"/>
      </a:accent4>
      <a:accent5>
        <a:srgbClr val="AACAAA"/>
      </a:accent5>
      <a:accent6>
        <a:srgbClr val="5C8A00"/>
      </a:accent6>
      <a:hlink>
        <a:srgbClr val="99CC00"/>
      </a:hlink>
      <a:folHlink>
        <a:srgbClr val="CCFF33"/>
      </a:folHlink>
    </a:clrScheme>
    <a:fontScheme name="Chess moves design template [1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4" charset="0"/>
          </a:defRPr>
        </a:defPPr>
      </a:lstStyle>
    </a:lnDef>
  </a:objectDefaults>
  <a:extraClrSchemeLst>
    <a:extraClrScheme>
      <a:clrScheme name="Chess moves design template [1] 1">
        <a:dk1>
          <a:srgbClr val="220011"/>
        </a:dk1>
        <a:lt1>
          <a:srgbClr val="FFFFFF"/>
        </a:lt1>
        <a:dk2>
          <a:srgbClr val="003366"/>
        </a:dk2>
        <a:lt2>
          <a:srgbClr val="FFFFFF"/>
        </a:lt2>
        <a:accent1>
          <a:srgbClr val="87B0C7"/>
        </a:accent1>
        <a:accent2>
          <a:srgbClr val="68BEC0"/>
        </a:accent2>
        <a:accent3>
          <a:srgbClr val="AAADB8"/>
        </a:accent3>
        <a:accent4>
          <a:srgbClr val="DADADA"/>
        </a:accent4>
        <a:accent5>
          <a:srgbClr val="C3D4E0"/>
        </a:accent5>
        <a:accent6>
          <a:srgbClr val="5EACAE"/>
        </a:accent6>
        <a:hlink>
          <a:srgbClr val="D99A45"/>
        </a:hlink>
        <a:folHlink>
          <a:srgbClr val="B9B3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ss moves design template [1] 2">
        <a:dk1>
          <a:srgbClr val="006666"/>
        </a:dk1>
        <a:lt1>
          <a:srgbClr val="FFFFFF"/>
        </a:lt1>
        <a:dk2>
          <a:srgbClr val="006666"/>
        </a:dk2>
        <a:lt2>
          <a:srgbClr val="220011"/>
        </a:lt2>
        <a:accent1>
          <a:srgbClr val="009900"/>
        </a:accent1>
        <a:accent2>
          <a:srgbClr val="669900"/>
        </a:accent2>
        <a:accent3>
          <a:srgbClr val="FFFFFF"/>
        </a:accent3>
        <a:accent4>
          <a:srgbClr val="005656"/>
        </a:accent4>
        <a:accent5>
          <a:srgbClr val="AACAAA"/>
        </a:accent5>
        <a:accent6>
          <a:srgbClr val="5C8A00"/>
        </a:accent6>
        <a:hlink>
          <a:srgbClr val="99CC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lowing puzzle pieces design template">
  <a:themeElements>
    <a:clrScheme name="Glowing puzzle pieces design template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Glowing puzzle piece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4" charset="0"/>
          </a:defRPr>
        </a:defPPr>
      </a:lstStyle>
    </a:lnDef>
  </a:objectDefaults>
  <a:extraClrSchemeLst>
    <a:extraClrScheme>
      <a:clrScheme name="Glowing puzzle pieces design templat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 Diagonal.pot</Template>
  <TotalTime>830</TotalTime>
  <Words>242</Words>
  <Application>Microsoft Macintosh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ＭＳ Ｐゴシック</vt:lpstr>
      <vt:lpstr>Arial</vt:lpstr>
      <vt:lpstr>Arial Black</vt:lpstr>
      <vt:lpstr>Tahoma</vt:lpstr>
      <vt:lpstr>Times New Roman</vt:lpstr>
      <vt:lpstr>Wingdings</vt:lpstr>
      <vt:lpstr>Whirlpool</vt:lpstr>
      <vt:lpstr>Chess moves design template [1]</vt:lpstr>
      <vt:lpstr>Glowing puzzle pieces design template</vt:lpstr>
      <vt:lpstr>IRRAP</vt:lpstr>
      <vt:lpstr>IRRAP Internet Risk &amp; Resource Advancement Program</vt:lpstr>
      <vt:lpstr>IRRAP </vt:lpstr>
      <vt:lpstr>IRRAP </vt:lpstr>
      <vt:lpstr>PowerPoint Presentation</vt:lpstr>
      <vt:lpstr>IRRAP</vt:lpstr>
      <vt:lpstr>PowerPoint Presentation</vt:lpstr>
    </vt:vector>
  </TitlesOfParts>
  <Company>FBI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IRRAP</dc:title>
  <dc:creator>Admin</dc:creator>
  <cp:lastModifiedBy>DANIEL LARKIN</cp:lastModifiedBy>
  <cp:revision>55</cp:revision>
  <dcterms:created xsi:type="dcterms:W3CDTF">2002-07-25T12:44:00Z</dcterms:created>
  <dcterms:modified xsi:type="dcterms:W3CDTF">2025-07-18T17:52:43Z</dcterms:modified>
</cp:coreProperties>
</file>