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1" r:id="rId5"/>
    <p:sldId id="259" r:id="rId6"/>
    <p:sldId id="272"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0"/>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12/6/22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12/6/22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2305-AAE2-6A4E-A25D-929852BB8A0D}"/>
              </a:ext>
            </a:extLst>
          </p:cNvPr>
          <p:cNvSpPr>
            <a:spLocks noGrp="1"/>
          </p:cNvSpPr>
          <p:nvPr>
            <p:ph type="ctrTitle"/>
          </p:nvPr>
        </p:nvSpPr>
        <p:spPr>
          <a:xfrm rot="21420000">
            <a:off x="562263" y="655592"/>
            <a:ext cx="5428489" cy="3278684"/>
          </a:xfrm>
        </p:spPr>
        <p:txBody>
          <a:bodyPr>
            <a:normAutofit/>
          </a:bodyPr>
          <a:lstStyle/>
          <a:p>
            <a:r>
              <a:rPr lang="en-US" sz="6800"/>
              <a:t>Confession &amp; anti-racism liturgy</a:t>
            </a:r>
          </a:p>
        </p:txBody>
      </p:sp>
      <p:sp>
        <p:nvSpPr>
          <p:cNvPr id="3" name="Subtitle 2">
            <a:extLst>
              <a:ext uri="{FF2B5EF4-FFF2-40B4-BE49-F238E27FC236}">
                <a16:creationId xmlns:a16="http://schemas.microsoft.com/office/drawing/2014/main" id="{AA558392-67AF-8940-B15A-F0F3417939E4}"/>
              </a:ext>
            </a:extLst>
          </p:cNvPr>
          <p:cNvSpPr>
            <a:spLocks noGrp="1"/>
          </p:cNvSpPr>
          <p:nvPr>
            <p:ph type="subTitle" idx="1"/>
          </p:nvPr>
        </p:nvSpPr>
        <p:spPr>
          <a:xfrm rot="21420000">
            <a:off x="666685" y="3933534"/>
            <a:ext cx="5424749" cy="621792"/>
          </a:xfrm>
        </p:spPr>
        <p:txBody>
          <a:bodyPr>
            <a:normAutofit/>
          </a:bodyPr>
          <a:lstStyle/>
          <a:p>
            <a:endParaRPr lang="en-US"/>
          </a:p>
        </p:txBody>
      </p:sp>
      <p:pic>
        <p:nvPicPr>
          <p:cNvPr id="6" name="Picture 5" descr="Text, whiteboard&#10;&#10;Description automatically generated">
            <a:extLst>
              <a:ext uri="{FF2B5EF4-FFF2-40B4-BE49-F238E27FC236}">
                <a16:creationId xmlns:a16="http://schemas.microsoft.com/office/drawing/2014/main" id="{7579A106-E55F-7244-8535-9A1BAAD48EDD}"/>
              </a:ext>
            </a:extLst>
          </p:cNvPr>
          <p:cNvPicPr>
            <a:picLocks noChangeAspect="1"/>
          </p:cNvPicPr>
          <p:nvPr/>
        </p:nvPicPr>
        <p:blipFill rotWithShape="1">
          <a:blip r:embed="rId3"/>
          <a:srcRect l="19951" r="20651" b="-1"/>
          <a:stretch/>
        </p:blipFill>
        <p:spPr>
          <a:xfrm rot="21420000">
            <a:off x="6390514" y="-16552"/>
            <a:ext cx="4700107" cy="4425352"/>
          </a:xfrm>
          <a:custGeom>
            <a:avLst/>
            <a:gdLst/>
            <a:ahLst/>
            <a:cxnLst/>
            <a:rect l="l" t="t" r="r" b="b"/>
            <a:pathLst>
              <a:path w="4672896" h="4425352">
                <a:moveTo>
                  <a:pt x="2262547" y="0"/>
                </a:moveTo>
                <a:lnTo>
                  <a:pt x="4672895" y="126321"/>
                </a:lnTo>
                <a:lnTo>
                  <a:pt x="4672896" y="4425352"/>
                </a:lnTo>
                <a:lnTo>
                  <a:pt x="0" y="4425352"/>
                </a:lnTo>
                <a:lnTo>
                  <a:pt x="0" y="0"/>
                </a:lnTo>
                <a:close/>
              </a:path>
            </a:pathLst>
          </a:custGeom>
        </p:spPr>
      </p:pic>
    </p:spTree>
    <p:extLst>
      <p:ext uri="{BB962C8B-B14F-4D97-AF65-F5344CB8AC3E}">
        <p14:creationId xmlns:p14="http://schemas.microsoft.com/office/powerpoint/2010/main" val="413922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heart to engender empathy for all people who are black or brown. Let my heart break as I feel even a fraction of the pain black or brown people are carrying from racist ideology.</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God, break my heart so my grief can transform me.</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382637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endParaRPr lang="en-GB" sz="2800" cap="none" dirty="0">
              <a:latin typeface="Gill Sans" panose="020B0502020104020203" pitchFamily="34" charset="-79"/>
              <a:cs typeface="Gill Sans" panose="020B0502020104020203" pitchFamily="34" charset="-79"/>
            </a:endParaRPr>
          </a:p>
          <a:p>
            <a:pPr marL="0" indent="0">
              <a:spcBef>
                <a:spcPts val="0"/>
              </a:spcBef>
              <a:buNone/>
            </a:pPr>
            <a:r>
              <a:rPr lang="en-GB" sz="2800" cap="none" dirty="0">
                <a:latin typeface="Gill Sans" panose="020B0502020104020203" pitchFamily="34" charset="-79"/>
                <a:cs typeface="Gill Sans" panose="020B0502020104020203" pitchFamily="34" charset="-79"/>
              </a:rPr>
              <a:t>Give me Jesus’ union with you and all you created. Let me recognize your image in every black person. Let every black or brown person’s struggle be my struggle, let their skin be my skin, their divinity my divinity.</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May I never again believe the colour of our skin separated us from divine union.</a:t>
            </a:r>
            <a:br>
              <a:rPr lang="en-GB" sz="2800" b="1" cap="none" dirty="0">
                <a:latin typeface="Gill Sans" panose="020B0502020104020203" pitchFamily="34" charset="-79"/>
                <a:cs typeface="Gill Sans" panose="020B0502020104020203" pitchFamily="34" charset="-79"/>
              </a:rPr>
            </a:b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54390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mouth so I can speak and deliver timely messages. Let me not hold back the truth of your love, even when it is uncomfortable or risky.</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May I never again be silent about racism.</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23866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anger that overturned tables, so I can overturn racist oppressive systems.</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May I never again be complicit in racism. </a:t>
            </a:r>
          </a:p>
        </p:txBody>
      </p:sp>
    </p:spTree>
    <p:extLst>
      <p:ext uri="{BB962C8B-B14F-4D97-AF65-F5344CB8AC3E}">
        <p14:creationId xmlns:p14="http://schemas.microsoft.com/office/powerpoint/2010/main" val="331495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hospitality that welcomed everyone to the table, so I can care for and befriend people with a different skin colour than me.</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May I never again exclude, ignore, or assert power over people of colour.</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371122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obedience that led him to the cross, so I can die to my privilege and join your collective body.</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May I never again choose my privilege over the wellbeing and equality of any person of colour.</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17475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endParaRPr lang="en-GB" sz="2800" cap="none" dirty="0">
              <a:latin typeface="Gill Sans" panose="020B0502020104020203" pitchFamily="34" charset="-79"/>
              <a:cs typeface="Gill Sans" panose="020B0502020104020203" pitchFamily="34" charset="-79"/>
            </a:endParaRPr>
          </a:p>
          <a:p>
            <a:pPr marL="0" indent="0">
              <a:spcBef>
                <a:spcPts val="0"/>
              </a:spcBef>
              <a:buNone/>
            </a:pPr>
            <a:r>
              <a:rPr lang="en-GB" sz="2800" cap="none" dirty="0">
                <a:latin typeface="Gill Sans" panose="020B0502020104020203" pitchFamily="34" charset="-79"/>
                <a:cs typeface="Gill Sans" panose="020B0502020104020203" pitchFamily="34" charset="-79"/>
              </a:rPr>
              <a:t>Give me Jesus’ resurrection that brought life from the grave, so I can be a bearer of hope that we have the power to finally and completely end racism.</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May I never again believe I do not have an essential role to play, or am powerless, in ending racism.</a:t>
            </a:r>
            <a:br>
              <a:rPr lang="en-GB" sz="2800" b="1" cap="none" dirty="0">
                <a:latin typeface="Gill Sans" panose="020B0502020104020203" pitchFamily="34" charset="-79"/>
                <a:cs typeface="Gill Sans" panose="020B0502020104020203" pitchFamily="34" charset="-79"/>
              </a:rPr>
            </a:b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75102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God of fire in my bones,</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ignite a fire in me for racial equality.  Amen.</a:t>
            </a:r>
          </a:p>
          <a:p>
            <a:pPr marL="0" indent="0">
              <a:spcBef>
                <a:spcPts val="0"/>
              </a:spcBef>
              <a:buNone/>
            </a:pPr>
            <a:endParaRPr lang="en-GB" sz="1200" cap="none" dirty="0">
              <a:latin typeface="Gill Sans" panose="020B0502020104020203" pitchFamily="34" charset="-79"/>
              <a:cs typeface="Gill Sans" panose="020B0502020104020203" pitchFamily="34" charset="-79"/>
            </a:endParaRPr>
          </a:p>
          <a:p>
            <a:pPr marL="0" indent="0" algn="r">
              <a:spcBef>
                <a:spcPts val="0"/>
              </a:spcBef>
              <a:buNone/>
            </a:pPr>
            <a:endParaRPr lang="en-GB" sz="1200" cap="none" dirty="0">
              <a:latin typeface="Gill Sans" panose="020B0502020104020203" pitchFamily="34" charset="-79"/>
              <a:cs typeface="Gill Sans" panose="020B0502020104020203" pitchFamily="34" charset="-79"/>
            </a:endParaRPr>
          </a:p>
          <a:p>
            <a:pPr marL="0" indent="0" algn="r">
              <a:spcBef>
                <a:spcPts val="0"/>
              </a:spcBef>
              <a:buNone/>
            </a:pPr>
            <a:endParaRPr lang="en-GB" sz="1200" cap="none" dirty="0">
              <a:latin typeface="Gill Sans" panose="020B0502020104020203" pitchFamily="34" charset="-79"/>
              <a:cs typeface="Gill Sans" panose="020B0502020104020203" pitchFamily="34" charset="-79"/>
            </a:endParaRPr>
          </a:p>
          <a:p>
            <a:pPr marL="0" indent="0" algn="r">
              <a:spcBef>
                <a:spcPts val="0"/>
              </a:spcBef>
              <a:buNone/>
            </a:pPr>
            <a:endParaRPr lang="en-GB" sz="1200" cap="none" dirty="0">
              <a:latin typeface="Gill Sans" panose="020B0502020104020203" pitchFamily="34" charset="-79"/>
              <a:cs typeface="Gill Sans" panose="020B0502020104020203" pitchFamily="34" charset="-79"/>
            </a:endParaRPr>
          </a:p>
          <a:p>
            <a:pPr marL="0" indent="0" algn="r">
              <a:spcBef>
                <a:spcPts val="0"/>
              </a:spcBef>
              <a:buNone/>
            </a:pPr>
            <a:endParaRPr lang="en-GB" sz="1200" cap="none" dirty="0">
              <a:latin typeface="Gill Sans" panose="020B0502020104020203" pitchFamily="34" charset="-79"/>
              <a:cs typeface="Gill Sans" panose="020B0502020104020203" pitchFamily="34" charset="-79"/>
            </a:endParaRPr>
          </a:p>
          <a:p>
            <a:pPr marL="0" indent="0" algn="r">
              <a:spcBef>
                <a:spcPts val="0"/>
              </a:spcBef>
              <a:buNone/>
            </a:pPr>
            <a:r>
              <a:rPr lang="en-GB" sz="1200" cap="none" dirty="0">
                <a:latin typeface="Gill Sans" panose="020B0502020104020203" pitchFamily="34" charset="-79"/>
                <a:cs typeface="Gill Sans" panose="020B0502020104020203" pitchFamily="34" charset="-79"/>
              </a:rPr>
              <a:t>Adapted from ‘Ordinary Liturgy’ ©2018 ordinary liturgy. All rights reserved. Ordinary liturgy is a 501(c)3 non-profit organization.</a:t>
            </a:r>
            <a:endParaRPr lang="en-US" sz="1200"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13146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2305-AAE2-6A4E-A25D-929852BB8A0D}"/>
              </a:ext>
            </a:extLst>
          </p:cNvPr>
          <p:cNvSpPr>
            <a:spLocks noGrp="1"/>
          </p:cNvSpPr>
          <p:nvPr>
            <p:ph type="ctrTitle"/>
          </p:nvPr>
        </p:nvSpPr>
        <p:spPr>
          <a:xfrm rot="21420000">
            <a:off x="562263" y="655592"/>
            <a:ext cx="5428489" cy="3278684"/>
          </a:xfrm>
        </p:spPr>
        <p:txBody>
          <a:bodyPr>
            <a:normAutofit/>
          </a:bodyPr>
          <a:lstStyle/>
          <a:p>
            <a:r>
              <a:rPr lang="en-US" sz="6800"/>
              <a:t>Confession &amp; anti-racism liturgy</a:t>
            </a:r>
          </a:p>
        </p:txBody>
      </p:sp>
      <p:sp>
        <p:nvSpPr>
          <p:cNvPr id="3" name="Subtitle 2">
            <a:extLst>
              <a:ext uri="{FF2B5EF4-FFF2-40B4-BE49-F238E27FC236}">
                <a16:creationId xmlns:a16="http://schemas.microsoft.com/office/drawing/2014/main" id="{AA558392-67AF-8940-B15A-F0F3417939E4}"/>
              </a:ext>
            </a:extLst>
          </p:cNvPr>
          <p:cNvSpPr>
            <a:spLocks noGrp="1"/>
          </p:cNvSpPr>
          <p:nvPr>
            <p:ph type="subTitle" idx="1"/>
          </p:nvPr>
        </p:nvSpPr>
        <p:spPr>
          <a:xfrm rot="21420000">
            <a:off x="666685" y="3933534"/>
            <a:ext cx="5424749" cy="621792"/>
          </a:xfrm>
        </p:spPr>
        <p:txBody>
          <a:bodyPr>
            <a:normAutofit/>
          </a:bodyPr>
          <a:lstStyle/>
          <a:p>
            <a:endParaRPr lang="en-US"/>
          </a:p>
        </p:txBody>
      </p:sp>
      <p:pic>
        <p:nvPicPr>
          <p:cNvPr id="6" name="Picture 5" descr="Text, whiteboard&#10;&#10;Description automatically generated">
            <a:extLst>
              <a:ext uri="{FF2B5EF4-FFF2-40B4-BE49-F238E27FC236}">
                <a16:creationId xmlns:a16="http://schemas.microsoft.com/office/drawing/2014/main" id="{7579A106-E55F-7244-8535-9A1BAAD48EDD}"/>
              </a:ext>
            </a:extLst>
          </p:cNvPr>
          <p:cNvPicPr>
            <a:picLocks noChangeAspect="1"/>
          </p:cNvPicPr>
          <p:nvPr/>
        </p:nvPicPr>
        <p:blipFill rotWithShape="1">
          <a:blip r:embed="rId2"/>
          <a:srcRect l="19951" r="20651" b="-1"/>
          <a:stretch/>
        </p:blipFill>
        <p:spPr>
          <a:xfrm rot="21420000">
            <a:off x="6434380" y="-4410"/>
            <a:ext cx="4672896" cy="4425352"/>
          </a:xfrm>
          <a:custGeom>
            <a:avLst/>
            <a:gdLst/>
            <a:ahLst/>
            <a:cxnLst/>
            <a:rect l="l" t="t" r="r" b="b"/>
            <a:pathLst>
              <a:path w="4672896" h="4425352">
                <a:moveTo>
                  <a:pt x="2262547" y="0"/>
                </a:moveTo>
                <a:lnTo>
                  <a:pt x="4672895" y="126321"/>
                </a:lnTo>
                <a:lnTo>
                  <a:pt x="4672896" y="4425352"/>
                </a:lnTo>
                <a:lnTo>
                  <a:pt x="0" y="4425352"/>
                </a:lnTo>
                <a:lnTo>
                  <a:pt x="0" y="0"/>
                </a:lnTo>
                <a:close/>
              </a:path>
            </a:pathLst>
          </a:custGeom>
        </p:spPr>
      </p:pic>
    </p:spTree>
    <p:extLst>
      <p:ext uri="{BB962C8B-B14F-4D97-AF65-F5344CB8AC3E}">
        <p14:creationId xmlns:p14="http://schemas.microsoft.com/office/powerpoint/2010/main" val="253520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977-943F-3949-839F-6F296B508846}"/>
              </a:ext>
            </a:extLst>
          </p:cNvPr>
          <p:cNvSpPr>
            <a:spLocks noGrp="1"/>
          </p:cNvSpPr>
          <p:nvPr>
            <p:ph type="title"/>
          </p:nvPr>
        </p:nvSpPr>
        <p:spPr/>
        <p:txBody>
          <a:bodyPr>
            <a:normAutofit/>
          </a:bodyPr>
          <a:lstStyle/>
          <a:p>
            <a:r>
              <a:rPr lang="en-US" dirty="0"/>
              <a:t>From </a:t>
            </a:r>
            <a:r>
              <a:rPr lang="en-US" i="1" dirty="0"/>
              <a:t>we need to talk about race</a:t>
            </a:r>
          </a:p>
        </p:txBody>
      </p:sp>
      <p:sp>
        <p:nvSpPr>
          <p:cNvPr id="3" name="Content Placeholder 2">
            <a:extLst>
              <a:ext uri="{FF2B5EF4-FFF2-40B4-BE49-F238E27FC236}">
                <a16:creationId xmlns:a16="http://schemas.microsoft.com/office/drawing/2014/main" id="{E39917B9-FC00-7D46-ADBE-92006CEE5D07}"/>
              </a:ext>
            </a:extLst>
          </p:cNvPr>
          <p:cNvSpPr>
            <a:spLocks noGrp="1"/>
          </p:cNvSpPr>
          <p:nvPr>
            <p:ph sz="quarter" idx="13"/>
          </p:nvPr>
        </p:nvSpPr>
        <p:spPr/>
        <p:txBody>
          <a:bodyPr>
            <a:normAutofit fontScale="85000" lnSpcReduction="10000"/>
          </a:bodyPr>
          <a:lstStyle/>
          <a:p>
            <a:pPr marL="0" indent="0">
              <a:buNone/>
            </a:pPr>
            <a:r>
              <a:rPr lang="en-US" sz="3300" cap="none" dirty="0">
                <a:latin typeface="Gill Sans" panose="020B0502020104020203" pitchFamily="34" charset="-79"/>
                <a:cs typeface="Gill Sans" panose="020B0502020104020203" pitchFamily="34" charset="-79"/>
              </a:rPr>
              <a:t>For racial reconciliation to be achieved, for radical solidarity to be realized in the UK church, black forgiveness of white racial wrongs cannot be the only answer.  White confession and repentance needs to happen… racial wrongs have to be recognised and addressed.</a:t>
            </a:r>
          </a:p>
          <a:p>
            <a:pPr marL="0" indent="0">
              <a:buNone/>
            </a:pPr>
            <a:endParaRPr lang="en-US" sz="3200" cap="none" dirty="0">
              <a:latin typeface="Gill Sans" panose="020B0502020104020203" pitchFamily="34" charset="-79"/>
              <a:cs typeface="Gill Sans" panose="020B0502020104020203" pitchFamily="34" charset="-79"/>
            </a:endParaRPr>
          </a:p>
          <a:p>
            <a:pPr marL="0" indent="0" algn="r">
              <a:buNone/>
            </a:pPr>
            <a:r>
              <a:rPr lang="en-US" sz="1800" cap="none" dirty="0">
                <a:latin typeface="Gill Sans" panose="020B0502020104020203" pitchFamily="34" charset="-79"/>
                <a:cs typeface="Gill Sans" panose="020B0502020104020203" pitchFamily="34" charset="-79"/>
              </a:rPr>
              <a:t>Ben Lindsay – Pg. 86</a:t>
            </a:r>
          </a:p>
        </p:txBody>
      </p:sp>
    </p:spTree>
    <p:extLst>
      <p:ext uri="{BB962C8B-B14F-4D97-AF65-F5344CB8AC3E}">
        <p14:creationId xmlns:p14="http://schemas.microsoft.com/office/powerpoint/2010/main" val="61238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p:txBody>
          <a:bodyPr/>
          <a:lstStyle/>
          <a:p>
            <a:r>
              <a:rPr lang="en-US" dirty="0"/>
              <a:t>confession</a:t>
            </a:r>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837766"/>
            <a:ext cx="10394707" cy="3536820"/>
          </a:xfrm>
        </p:spPr>
        <p:txBody>
          <a:bodyPr>
            <a:normAutofit/>
          </a:bodyPr>
          <a:lstStyle/>
          <a:p>
            <a:pPr marL="0" indent="0">
              <a:spcBef>
                <a:spcPts val="0"/>
              </a:spcBef>
              <a:buNone/>
            </a:pPr>
            <a:r>
              <a:rPr lang="en-GB" sz="2800" i="1" cap="none" dirty="0">
                <a:latin typeface="Gill Sans SemiBold" panose="020B0502020104020203" pitchFamily="34" charset="-79"/>
                <a:cs typeface="Gill Sans SemiBold" panose="020B0502020104020203" pitchFamily="34" charset="-79"/>
              </a:rPr>
              <a:t>I invite you in joining me as we say together:</a:t>
            </a:r>
          </a:p>
          <a:p>
            <a:pPr marL="0" indent="0">
              <a:spcBef>
                <a:spcPts val="0"/>
              </a:spcBef>
              <a:buNone/>
            </a:pPr>
            <a:endParaRPr lang="en-GB" sz="2800" b="1" cap="none" dirty="0">
              <a:latin typeface="Gill Sans SemiBold" panose="020B0502020104020203" pitchFamily="34" charset="-79"/>
              <a:cs typeface="Gill Sans SemiBold" panose="020B0502020104020203" pitchFamily="34" charset="-79"/>
            </a:endParaRPr>
          </a:p>
          <a:p>
            <a:pPr marL="0" indent="0">
              <a:spcBef>
                <a:spcPts val="0"/>
              </a:spcBef>
              <a:buNone/>
            </a:pPr>
            <a:r>
              <a:rPr lang="en-GB" sz="2800" b="1" cap="none" dirty="0">
                <a:latin typeface="Gill Sans" panose="020B0502020104020203" pitchFamily="34" charset="-79"/>
                <a:cs typeface="Gill Sans" panose="020B0502020104020203" pitchFamily="34" charset="-79"/>
              </a:rPr>
              <a:t>We start by saying we are sorry.  </a:t>
            </a:r>
          </a:p>
          <a:p>
            <a:pPr marL="0" indent="0">
              <a:spcBef>
                <a:spcPts val="0"/>
              </a:spcBef>
              <a:buNone/>
            </a:pPr>
            <a:endParaRPr lang="en-GB" sz="2800" b="1" cap="none" dirty="0">
              <a:latin typeface="Gill Sans" panose="020B0502020104020203" pitchFamily="34" charset="-79"/>
              <a:cs typeface="Gill Sans" panose="020B0502020104020203" pitchFamily="34" charset="-79"/>
            </a:endParaRPr>
          </a:p>
          <a:p>
            <a:pPr marL="0" indent="0">
              <a:spcBef>
                <a:spcPts val="0"/>
              </a:spcBef>
              <a:buNone/>
            </a:pPr>
            <a:r>
              <a:rPr lang="en-GB" sz="2800" b="1" cap="none" dirty="0">
                <a:latin typeface="Gill Sans" panose="020B0502020104020203" pitchFamily="34" charset="-79"/>
                <a:cs typeface="Gill Sans" panose="020B0502020104020203" pitchFamily="34" charset="-79"/>
              </a:rPr>
              <a:t>Sorry for our lack of understanding, for the things done or left done.</a:t>
            </a:r>
            <a:endParaRPr lang="en-GB" sz="32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97852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p:txBody>
          <a:bodyPr/>
          <a:lstStyle/>
          <a:p>
            <a:r>
              <a:rPr lang="en-US" dirty="0"/>
              <a:t>confession</a:t>
            </a:r>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837766"/>
            <a:ext cx="10394707" cy="3536820"/>
          </a:xfrm>
        </p:spPr>
        <p:txBody>
          <a:bodyPr>
            <a:normAutofit lnSpcReduction="10000"/>
          </a:bodyPr>
          <a:lstStyle/>
          <a:p>
            <a:pPr marL="0" indent="0">
              <a:spcBef>
                <a:spcPts val="0"/>
              </a:spcBef>
              <a:buNone/>
            </a:pPr>
            <a:r>
              <a:rPr lang="en-GB" sz="2800" b="1" cap="none" dirty="0">
                <a:latin typeface="Gill Sans" panose="020B0502020104020203" pitchFamily="34" charset="-79"/>
                <a:cs typeface="Gill Sans" panose="020B0502020104020203" pitchFamily="34" charset="-79"/>
              </a:rPr>
              <a:t>Sorry for being silent when we should have spoken out </a:t>
            </a:r>
          </a:p>
          <a:p>
            <a:pPr marL="0" indent="0">
              <a:spcBef>
                <a:spcPts val="0"/>
              </a:spcBef>
              <a:buNone/>
            </a:pPr>
            <a:r>
              <a:rPr lang="en-GB" sz="2800" b="1" cap="none" dirty="0">
                <a:latin typeface="Gill Sans" panose="020B0502020104020203" pitchFamily="34" charset="-79"/>
                <a:cs typeface="Gill Sans" panose="020B0502020104020203" pitchFamily="34" charset="-79"/>
              </a:rPr>
              <a:t>against the everyday injustices that affect BAME, UKME or Global Majority communities. </a:t>
            </a:r>
          </a:p>
          <a:p>
            <a:pPr marL="0" indent="0">
              <a:spcBef>
                <a:spcPts val="0"/>
              </a:spcBef>
              <a:buNone/>
            </a:pPr>
            <a:endParaRPr lang="en-GB" sz="2800" b="1" cap="none" dirty="0">
              <a:latin typeface="Gill Sans" panose="020B0502020104020203" pitchFamily="34" charset="-79"/>
              <a:cs typeface="Gill Sans" panose="020B0502020104020203" pitchFamily="34" charset="-79"/>
            </a:endParaRPr>
          </a:p>
          <a:p>
            <a:pPr marL="0" indent="0">
              <a:spcBef>
                <a:spcPts val="0"/>
              </a:spcBef>
              <a:buNone/>
            </a:pPr>
            <a:r>
              <a:rPr lang="en-GB" sz="2800" b="1" cap="none" dirty="0">
                <a:latin typeface="Gill Sans" panose="020B0502020104020203" pitchFamily="34" charset="-79"/>
                <a:cs typeface="Gill Sans" panose="020B0502020104020203" pitchFamily="34" charset="-79"/>
              </a:rPr>
              <a:t>Sorry that, despite our efforts, </a:t>
            </a:r>
          </a:p>
          <a:p>
            <a:pPr marL="0" indent="0">
              <a:spcBef>
                <a:spcPts val="0"/>
              </a:spcBef>
              <a:buNone/>
            </a:pPr>
            <a:r>
              <a:rPr lang="en-GB" sz="2800" b="1" cap="none" dirty="0">
                <a:latin typeface="Gill Sans" panose="020B0502020104020203" pitchFamily="34" charset="-79"/>
                <a:cs typeface="Gill Sans" panose="020B0502020104020203" pitchFamily="34" charset="-79"/>
              </a:rPr>
              <a:t>we have not done enough for those who feel excluded and we know we need to do better. </a:t>
            </a:r>
            <a:endParaRPr lang="en-GB" sz="2800" b="1"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373459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endParaRPr lang="en-GB" sz="2800" cap="none" dirty="0">
              <a:latin typeface="Gill Sans" panose="020B0502020104020203" pitchFamily="34" charset="-79"/>
              <a:cs typeface="Gill Sans" panose="020B0502020104020203" pitchFamily="34" charset="-79"/>
            </a:endParaRPr>
          </a:p>
          <a:p>
            <a:pPr marL="0" indent="0">
              <a:spcBef>
                <a:spcPts val="0"/>
              </a:spcBef>
              <a:buNone/>
            </a:pPr>
            <a:r>
              <a:rPr lang="en-GB" sz="2800" cap="none" dirty="0">
                <a:latin typeface="Gill Sans" panose="020B0502020104020203" pitchFamily="34" charset="-79"/>
                <a:cs typeface="Gill Sans" panose="020B0502020104020203" pitchFamily="34" charset="-79"/>
              </a:rPr>
              <a:t>God that ignites a fire in my bones,</a:t>
            </a:r>
          </a:p>
          <a:p>
            <a:pPr marL="0" indent="0">
              <a:spcBef>
                <a:spcPts val="0"/>
              </a:spcBef>
              <a:buNone/>
            </a:pP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ignite a fire in me for racial equality.</a:t>
            </a:r>
            <a:br>
              <a:rPr lang="en-GB" sz="2800" b="1"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72632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eyes to see the inequality taking place around me. Help me acknowledge racial biases in myself, my family, my culture, and my church.</a:t>
            </a:r>
          </a:p>
          <a:p>
            <a:pPr marL="0" indent="0">
              <a:spcBef>
                <a:spcPts val="0"/>
              </a:spcBef>
              <a:buNone/>
            </a:pP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God, illuminate what I have ignored, denied, or haven’t seen.</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50169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hands to compassionately come alongside those who are suffering from the generational wounds of racism. Make me gentle in touch, and firm when I close my fist in solidarity.</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God, heal the wounds of racism.</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14505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feet to do my part in taking action. Rouse me from complacent sleep and lead me where I can most effectively work towards racial justice.</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God, move me to take concrete actions.</a:t>
            </a:r>
            <a:br>
              <a:rPr lang="en-GB" sz="2800" b="1" cap="none" dirty="0">
                <a:latin typeface="Gill Sans" panose="020B0502020104020203" pitchFamily="34" charset="-79"/>
                <a:cs typeface="Gill Sans" panose="020B0502020104020203" pitchFamily="34" charset="-79"/>
              </a:rPr>
            </a:b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16908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974-0804-194A-9CAA-53109973F346}"/>
              </a:ext>
            </a:extLst>
          </p:cNvPr>
          <p:cNvSpPr>
            <a:spLocks noGrp="1"/>
          </p:cNvSpPr>
          <p:nvPr>
            <p:ph type="title"/>
          </p:nvPr>
        </p:nvSpPr>
        <p:spPr>
          <a:xfrm>
            <a:off x="683625" y="491490"/>
            <a:ext cx="10396882" cy="1234440"/>
          </a:xfrm>
        </p:spPr>
        <p:txBody>
          <a:bodyPr>
            <a:normAutofit fontScale="90000"/>
          </a:bodyPr>
          <a:lstStyle/>
          <a:p>
            <a:r>
              <a:rPr lang="en-US" sz="4900" dirty="0"/>
              <a:t>Anti-racism liturgy: </a:t>
            </a:r>
            <a:r>
              <a:rPr lang="en-GB" sz="4900" dirty="0"/>
              <a:t>Renouncing Racism</a:t>
            </a:r>
            <a:endParaRPr lang="en-US" dirty="0"/>
          </a:p>
        </p:txBody>
      </p:sp>
      <p:sp>
        <p:nvSpPr>
          <p:cNvPr id="19" name="Content Placeholder 18">
            <a:extLst>
              <a:ext uri="{FF2B5EF4-FFF2-40B4-BE49-F238E27FC236}">
                <a16:creationId xmlns:a16="http://schemas.microsoft.com/office/drawing/2014/main" id="{4017B385-1787-784B-B537-5CAAF15494A7}"/>
              </a:ext>
            </a:extLst>
          </p:cNvPr>
          <p:cNvSpPr>
            <a:spLocks noGrp="1"/>
          </p:cNvSpPr>
          <p:nvPr>
            <p:ph sz="quarter" idx="13"/>
          </p:nvPr>
        </p:nvSpPr>
        <p:spPr>
          <a:xfrm>
            <a:off x="685800" y="1405890"/>
            <a:ext cx="10394707" cy="3968695"/>
          </a:xfrm>
        </p:spPr>
        <p:txBody>
          <a:bodyPr>
            <a:noAutofit/>
          </a:bodyPr>
          <a:lstStyle/>
          <a:p>
            <a:pPr marL="0" indent="0">
              <a:spcBef>
                <a:spcPts val="0"/>
              </a:spcBef>
              <a:buNone/>
            </a:pPr>
            <a:r>
              <a:rPr lang="en-GB" sz="2800" cap="none" dirty="0">
                <a:latin typeface="Gill Sans" panose="020B0502020104020203" pitchFamily="34" charset="-79"/>
                <a:cs typeface="Gill Sans" panose="020B0502020104020203" pitchFamily="34" charset="-79"/>
              </a:rPr>
              <a:t>Give me Jesus’ mind to come up with solutions in policy, education, and across all sectors. Replace my weak, self-serving thoughts with strong, enlightened ideas.</a:t>
            </a:r>
            <a:br>
              <a:rPr lang="en-GB" sz="2800" cap="none" dirty="0">
                <a:latin typeface="Gill Sans" panose="020B0502020104020203" pitchFamily="34" charset="-79"/>
                <a:cs typeface="Gill Sans" panose="020B0502020104020203" pitchFamily="34" charset="-79"/>
              </a:rPr>
            </a:br>
            <a:br>
              <a:rPr lang="en-GB" sz="2800" cap="none" dirty="0">
                <a:latin typeface="Gill Sans" panose="020B0502020104020203" pitchFamily="34" charset="-79"/>
                <a:cs typeface="Gill Sans" panose="020B0502020104020203" pitchFamily="34" charset="-79"/>
              </a:rPr>
            </a:br>
            <a:r>
              <a:rPr lang="en-GB" sz="2800" b="1" cap="none" dirty="0">
                <a:latin typeface="Gill Sans" panose="020B0502020104020203" pitchFamily="34" charset="-79"/>
                <a:cs typeface="Gill Sans" panose="020B0502020104020203" pitchFamily="34" charset="-79"/>
              </a:rPr>
              <a:t>God, enlighten my mind to bring change quickly.</a:t>
            </a:r>
            <a:endParaRPr lang="en-US" sz="2800" b="1" cap="none"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1199517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4D90C3675EF40A819470CB169E60F" ma:contentTypeVersion="16" ma:contentTypeDescription="Create a new document." ma:contentTypeScope="" ma:versionID="ab2a04a21abce8d6cab05156fbe4ab7c">
  <xsd:schema xmlns:xsd="http://www.w3.org/2001/XMLSchema" xmlns:xs="http://www.w3.org/2001/XMLSchema" xmlns:p="http://schemas.microsoft.com/office/2006/metadata/properties" xmlns:ns2="e6dc5d72-46c1-4db6-8d2f-a363d33aafee" xmlns:ns3="cc3e226b-01eb-463e-a527-e6bd54386b24" targetNamespace="http://schemas.microsoft.com/office/2006/metadata/properties" ma:root="true" ma:fieldsID="d380fd040da9c77a4431fd500ec07233" ns2:_="" ns3:_="">
    <xsd:import namespace="e6dc5d72-46c1-4db6-8d2f-a363d33aafee"/>
    <xsd:import namespace="cc3e226b-01eb-463e-a527-e6bd54386b2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c5d72-46c1-4db6-8d2f-a363d33aaf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f5d98c-bbd6-4fa7-ab35-b073b72f1b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3e226b-01eb-463e-a527-e6bd54386b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f051c3-7c9e-4dd9-9824-367ef71fc328}" ma:internalName="TaxCatchAll" ma:showField="CatchAllData" ma:web="cc3e226b-01eb-463e-a527-e6bd54386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3e226b-01eb-463e-a527-e6bd54386b24" xsi:nil="true"/>
    <lcf76f155ced4ddcb4097134ff3c332f xmlns="e6dc5d72-46c1-4db6-8d2f-a363d33aaf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2973C0-CB41-4999-8482-782696660E66}"/>
</file>

<file path=customXml/itemProps2.xml><?xml version="1.0" encoding="utf-8"?>
<ds:datastoreItem xmlns:ds="http://schemas.openxmlformats.org/officeDocument/2006/customXml" ds:itemID="{484F1767-D314-4E82-B410-52D4A0131690}"/>
</file>

<file path=customXml/itemProps3.xml><?xml version="1.0" encoding="utf-8"?>
<ds:datastoreItem xmlns:ds="http://schemas.openxmlformats.org/officeDocument/2006/customXml" ds:itemID="{0C35AFD5-96B2-4991-8DC9-B6347A48E777}"/>
</file>

<file path=docProps/app.xml><?xml version="1.0" encoding="utf-8"?>
<Properties xmlns="http://schemas.openxmlformats.org/officeDocument/2006/extended-properties" xmlns:vt="http://schemas.openxmlformats.org/officeDocument/2006/docPropsVTypes">
  <TotalTime>61</TotalTime>
  <Words>806</Words>
  <Application>Microsoft Macintosh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Gill Sans</vt:lpstr>
      <vt:lpstr>Gill Sans SemiBold</vt:lpstr>
      <vt:lpstr>Impact</vt:lpstr>
      <vt:lpstr>Main Event</vt:lpstr>
      <vt:lpstr>Confession &amp; anti-racism liturgy</vt:lpstr>
      <vt:lpstr>From we need to talk about race</vt:lpstr>
      <vt:lpstr>confession</vt:lpstr>
      <vt:lpstr>confession</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Anti-racism liturgy: Renouncing Racism</vt:lpstr>
      <vt:lpstr>Confession &amp; anti-racism liturgy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Confession &amp; anti-racism liturgy</dc:title>
  <dc:creator>Dwayne Engh</dc:creator>
  <cp:lastModifiedBy>Dwayne Engh</cp:lastModifiedBy>
  <cp:revision>13</cp:revision>
  <dcterms:created xsi:type="dcterms:W3CDTF">2020-07-12T10:30:16Z</dcterms:created>
  <dcterms:modified xsi:type="dcterms:W3CDTF">2022-12-06T16:32:31Z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0x0101008284D90C3675EF40A819470CB169E60F</vt:lpwstr>
  </property>
</Properties>
</file>