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1"/>
  </p:notesMasterIdLst>
  <p:sldIdLst>
    <p:sldId id="35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Abel" panose="020B0604020202020204" charset="0"/>
      <p:regular r:id="rId32"/>
    </p:embeddedFont>
    <p:embeddedFont>
      <p:font typeface="Bree Serif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539250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b539250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fc7755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fc7755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539250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b539250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a3f7ef4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a3f7ef4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3f7ef47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a3f7ef47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a3f7ef4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a3f7ef4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b5cfce7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b5cfce7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bc64b45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bc64b45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bc64b45e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bc64b45e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a3f7ef47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a3f7ef47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3f7ef47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a3f7ef47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fc7755c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fc7755c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eb5cfce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eb5cfce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eccbdee7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eccbdee7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edbfbc29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edbfbc29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dbfbc29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edbfbc29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edbfbc2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edbfbc2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e3961c2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ee3961c2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4cb03318d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4cb03318d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40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fc7755c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fc7755c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fc7755c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fc7755c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fc7755c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fc7755c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fc7755c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afc7755c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fc7755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fc7755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fc7755c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fc7755c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fc7755c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afc7755c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48EBD-1D67-4B02-9D9F-6E6781CB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20B0A2-F972-413C-9CC3-729AD9EF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2C49E9-1DDD-4022-97F1-A90DFA34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87715-A4F2-4F7C-A54F-7EF600DB84F3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BB7535-8DE2-4AC5-A661-179CB08A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304B7C-7533-42A9-91B4-15BB2FB7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1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DB895-EA42-4833-8F50-C34C1905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EB9491-38EC-4118-A052-A0E0E69A2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76B182-89E8-4160-B787-B5305AEC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E38E-3215-4FAD-98C5-E5CA52FA431B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0D4A52-B591-4086-9C02-812B1445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E6544B-7C0A-4BE6-87FB-361DD226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41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AD1F0-DC9A-4122-8015-1710CC30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337681-981E-4649-BAA8-5DDB80BF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8DA560-396D-4D66-8B3F-79DEF43C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0AE7-50D0-42E9-9BEE-B506A128C25F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2143E9-D4EC-49DA-805A-797E1DCA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FDFE86-9410-4CC4-AD35-FC3CCF1F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7447A-7CB6-4B2A-AF1B-F258AC64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0DE03F-F99D-48F5-919B-22F4424D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04F3C0-881D-4BFA-ACB4-E377104C6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8BF39C-25B8-4CCE-82D1-55A18AFF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93D5-7D2A-439E-8FCE-78955FF6F358}" type="datetime1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DE666D-58AD-43ED-87A1-E20594B5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354A9A-2A16-4873-925A-1D76321E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02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6A44B-E9A1-4C16-AE27-CF3CD811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BEE370-B1C7-4FCB-B6CE-2ADBFB32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C6D88E-B622-448E-AEF1-43B34F0EA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DC6252-DFEA-4B0E-9118-A6F88A15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154248-29E3-4CBB-8D12-3D8929585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7F319F-8233-419C-A4C4-D56E4D18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0B2F-06C1-4321-B289-7FA98D84FB62}" type="datetime1">
              <a:rPr lang="pt-BR" smtClean="0"/>
              <a:t>16/12/2021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D5D124-DCBB-498B-B1CA-0F3B8CF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D8C13A1-9914-47EE-85E9-B610B455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77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446ED-E6C7-448D-B6A3-46A23FAF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BD3BB4-2B2C-4180-ADFD-6D431192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9CEE-105C-45FE-8EEB-42072DBAFAB4}" type="datetime1">
              <a:rPr lang="pt-BR" smtClean="0"/>
              <a:t>16/12/2021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FE29852-0C0C-4AF1-9662-5B2E1979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40BFA8C-D147-42FB-ABB6-BC42EAB5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270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D87A8DC-2C91-4ABC-8E69-F31D28F3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144A-02A7-4295-AEFB-D802722EBB53}" type="datetime1">
              <a:rPr lang="pt-BR" smtClean="0"/>
              <a:t>16/12/2021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97506C-6910-40A9-A12C-D07620E0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2439F0-34A2-4653-B9B1-DDCBE9CE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21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F156D-AC0A-4FEC-A4DA-8C4405AF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66F3C-7696-4F6B-9F55-BA380F80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A29E17-6DED-4F9D-B154-D5B1C58E3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DE33EF-834B-4C22-A515-8A30B92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2850-3287-49E8-8FF8-69D054E16BFF}" type="datetime1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516140-5A01-4F0A-8848-4A49CF767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9F3CE0-4A6F-4E60-9525-85D994A9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5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66FAB-9DE5-45FD-AE35-7CDD331D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27D3DA-050B-4556-8057-329F00A36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C33FAE-067F-4A2C-BC44-956C30A87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E0439-50DF-444F-91D2-A241C57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696D-6ABE-4457-B5F5-43D7BEFBEF7D}" type="datetime1">
              <a:rPr lang="pt-BR" smtClean="0"/>
              <a:t>16/12/2021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05332D-F060-4EAF-B93A-7A532D80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E65D32-5EAA-48A1-B356-4E25E966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8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64ECD-7002-463B-8855-D12A1CDC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46365E-C4CB-43A9-B4CF-F9D563DB3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D8A997-EFF8-4D3C-94A5-C801F9F00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CB65-5B0F-43F7-AC9A-DD60B4009A6C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F935C3-150D-4FDD-A18B-7839DC89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57A03-8328-4B1B-A50E-3F92A164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44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D213AB-3DF8-4EF2-8A45-D949A440D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EA6801-FF97-434E-A919-FBBE88168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AA3BA2-7092-48A5-BBED-5A61DA4E0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7857-4669-40D9-9167-291394025429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7527C-37C7-460F-859A-5D85E6D0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115AB3-1C01-4725-9451-C3C8256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13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icture Slide">
  <p:cSld name="Full Pictur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38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>
          <a:xfrm>
            <a:off x="8286750" y="4690228"/>
            <a:ext cx="254794" cy="2547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85" tIns="17138" rIns="34285" bIns="1713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628650" y="248927"/>
            <a:ext cx="7886700" cy="43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400"/>
              <a:buFont typeface="Open Sans Light"/>
              <a:buNone/>
              <a:defRPr sz="2775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675"/>
            </a:lvl9pPr>
          </a:lstStyle>
          <a:p>
            <a:endParaRPr/>
          </a:p>
        </p:txBody>
      </p:sp>
      <p:sp>
        <p:nvSpPr>
          <p:cNvPr id="15" name="Google Shape;15;p22"/>
          <p:cNvSpPr txBox="1"/>
          <p:nvPr/>
        </p:nvSpPr>
        <p:spPr>
          <a:xfrm>
            <a:off x="8308776" y="4749759"/>
            <a:ext cx="202406" cy="1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25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825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16;p22"/>
          <p:cNvSpPr txBox="1">
            <a:spLocks noGrp="1"/>
          </p:cNvSpPr>
          <p:nvPr>
            <p:ph type="body" idx="1"/>
          </p:nvPr>
        </p:nvSpPr>
        <p:spPr>
          <a:xfrm>
            <a:off x="628650" y="695817"/>
            <a:ext cx="7886700" cy="16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71450" marR="0" lvl="0" indent="-85725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342900" marR="0" lvl="1" indent="-8572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514350" marR="0" lvl="2" indent="-8572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685800" marR="0" lvl="3" indent="-8572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857250" marR="0" lvl="4" indent="-85725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1028700" marR="0" lvl="5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00150" marR="0" lvl="6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43050" marR="0" lvl="8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5049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4DAEAD-318F-4322-BE79-15E4C8BC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2C28BE-2D02-4084-8F3A-F8F7B9B19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E304B7-9FC6-4401-959C-AA0DE4045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0F88-4F68-498C-998C-6805E59B2AAD}" type="datetime1">
              <a:rPr lang="pt-BR" smtClean="0"/>
              <a:t>16/12/2021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683BAF-31F8-4510-B15D-63980F33F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@2021 Copyright Polo de Transformação e Inovação Digital do Circuito das Águas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EDA582-0B95-4BCD-90B2-58DCD1BAC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58CE-65FB-4D27-B6B5-D0518DA666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5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Rodapé 9">
            <a:extLst>
              <a:ext uri="{FF2B5EF4-FFF2-40B4-BE49-F238E27FC236}">
                <a16:creationId xmlns:a16="http://schemas.microsoft.com/office/drawing/2014/main" id="{440277D4-1124-4B95-9D54-EE39DC3C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1604" y="4869657"/>
            <a:ext cx="3980793" cy="273844"/>
          </a:xfrm>
        </p:spPr>
        <p:txBody>
          <a:bodyPr/>
          <a:lstStyle/>
          <a:p>
            <a:pPr defTabSz="685800">
              <a:buClrTx/>
              <a:defRPr/>
            </a:pPr>
            <a:r>
              <a:rPr lang="pt-BR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@2021 Copyright Polo de Transformação e Inovação Digital do Circuito das Águas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EFADBA-65D8-43B5-BB88-EFA8AD31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90" y="2100"/>
            <a:ext cx="6119520" cy="51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349300" y="450122"/>
            <a:ext cx="38982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Não se esqueça, você está criando uma hipótese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4323525" y="394025"/>
            <a:ext cx="4471200" cy="24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O que você está colocando no Business Model Canvas é uma suposição, um planejamento. </a:t>
            </a: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Quase nenhum plano sobrevive ao primeiro contato com o consumidor. Isso pode parecer desanimador,  mas tente ver cada alteração que acontece ao longo do tempo como um vitória que te coloca um passo mais perto de encontrar </a:t>
            </a:r>
            <a:r>
              <a:rPr lang="pt-BR" sz="1600" b="1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o</a:t>
            </a: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pt-BR" sz="1600" b="1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modelo de negócios ideal. </a:t>
            </a:r>
            <a:endParaRPr sz="1600" b="1">
              <a:solidFill>
                <a:srgbClr val="FF9900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82" name="Google Shape;182;p22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22"/>
          <p:cNvSpPr txBox="1"/>
          <p:nvPr/>
        </p:nvSpPr>
        <p:spPr>
          <a:xfrm>
            <a:off x="1616825" y="2595000"/>
            <a:ext cx="768000" cy="2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5133400" y="3029500"/>
            <a:ext cx="10812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5871075" y="2847250"/>
            <a:ext cx="960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Build </a:t>
            </a:r>
            <a:endParaRPr sz="2400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7175475" y="3924200"/>
            <a:ext cx="1444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Measure</a:t>
            </a:r>
            <a:endParaRPr sz="2400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572000" y="3924200"/>
            <a:ext cx="11403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Learn</a:t>
            </a:r>
            <a:endParaRPr sz="2400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6932100" y="3024050"/>
            <a:ext cx="1030725" cy="1020625"/>
          </a:xfrm>
          <a:custGeom>
            <a:avLst/>
            <a:gdLst/>
            <a:ahLst/>
            <a:cxnLst/>
            <a:rect l="l" t="t" r="r" b="b"/>
            <a:pathLst>
              <a:path w="41229" h="40825" extrusionOk="0">
                <a:moveTo>
                  <a:pt x="0" y="0"/>
                </a:moveTo>
                <a:cubicBezTo>
                  <a:pt x="14369" y="2874"/>
                  <a:pt x="29227" y="11141"/>
                  <a:pt x="37187" y="23444"/>
                </a:cubicBezTo>
                <a:cubicBezTo>
                  <a:pt x="40418" y="28438"/>
                  <a:pt x="39939" y="35018"/>
                  <a:pt x="41229" y="40825"/>
                </a:cubicBezTo>
              </a:path>
            </a:pathLst>
          </a:cu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89" name="Google Shape;189;p22"/>
          <p:cNvSpPr/>
          <p:nvPr/>
        </p:nvSpPr>
        <p:spPr>
          <a:xfrm>
            <a:off x="5446650" y="4408450"/>
            <a:ext cx="1970500" cy="327475"/>
          </a:xfrm>
          <a:custGeom>
            <a:avLst/>
            <a:gdLst/>
            <a:ahLst/>
            <a:cxnLst/>
            <a:rect l="l" t="t" r="r" b="b"/>
            <a:pathLst>
              <a:path w="78820" h="13099" extrusionOk="0">
                <a:moveTo>
                  <a:pt x="78820" y="0"/>
                </a:moveTo>
                <a:cubicBezTo>
                  <a:pt x="65269" y="11858"/>
                  <a:pt x="44206" y="14160"/>
                  <a:pt x="26273" y="12530"/>
                </a:cubicBezTo>
                <a:cubicBezTo>
                  <a:pt x="17021" y="11689"/>
                  <a:pt x="8813" y="6170"/>
                  <a:pt x="0" y="3234"/>
                </a:cubicBezTo>
              </a:path>
            </a:pathLst>
          </a:custGeom>
          <a:noFill/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0" name="Google Shape;190;p22"/>
          <p:cNvSpPr/>
          <p:nvPr/>
        </p:nvSpPr>
        <p:spPr>
          <a:xfrm>
            <a:off x="4850450" y="3246350"/>
            <a:ext cx="990300" cy="737675"/>
          </a:xfrm>
          <a:custGeom>
            <a:avLst/>
            <a:gdLst/>
            <a:ahLst/>
            <a:cxnLst/>
            <a:rect l="l" t="t" r="r" b="b"/>
            <a:pathLst>
              <a:path w="39612" h="29507" extrusionOk="0">
                <a:moveTo>
                  <a:pt x="0" y="29507"/>
                </a:moveTo>
                <a:cubicBezTo>
                  <a:pt x="760" y="23802"/>
                  <a:pt x="2345" y="17733"/>
                  <a:pt x="6063" y="13339"/>
                </a:cubicBezTo>
                <a:cubicBezTo>
                  <a:pt x="13836" y="4152"/>
                  <a:pt x="27577" y="0"/>
                  <a:pt x="39612" y="0"/>
                </a:cubicBezTo>
              </a:path>
            </a:pathLst>
          </a:custGeom>
          <a:noFill/>
          <a:ln w="19050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91" name="Google Shape;191;p22"/>
          <p:cNvSpPr txBox="1"/>
          <p:nvPr/>
        </p:nvSpPr>
        <p:spPr>
          <a:xfrm>
            <a:off x="5567900" y="3627850"/>
            <a:ext cx="1728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C4587"/>
                </a:solidFill>
                <a:latin typeface="Bree Serif"/>
                <a:ea typeface="Bree Serif"/>
                <a:cs typeface="Bree Serif"/>
                <a:sym typeface="Bree Serif"/>
              </a:rPr>
              <a:t>The feedback loop </a:t>
            </a:r>
            <a:endParaRPr>
              <a:solidFill>
                <a:srgbClr val="1C45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 rot="-2702946">
            <a:off x="4408949" y="3160685"/>
            <a:ext cx="990233" cy="2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1C4587"/>
                </a:solidFill>
                <a:latin typeface="Bree Serif"/>
                <a:ea typeface="Bree Serif"/>
                <a:cs typeface="Bree Serif"/>
                <a:sym typeface="Bree Serif"/>
              </a:rPr>
              <a:t>Hipótese </a:t>
            </a:r>
            <a:endParaRPr dirty="0">
              <a:solidFill>
                <a:srgbClr val="1C45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 rot="2698528">
            <a:off x="7351559" y="3160754"/>
            <a:ext cx="990657" cy="25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C4587"/>
                </a:solidFill>
                <a:latin typeface="Bree Serif"/>
                <a:ea typeface="Bree Serif"/>
                <a:cs typeface="Bree Serif"/>
                <a:sym typeface="Bree Serif"/>
              </a:rPr>
              <a:t>Produto</a:t>
            </a:r>
            <a:endParaRPr>
              <a:solidFill>
                <a:srgbClr val="1C45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4" name="Google Shape;194;p22"/>
          <p:cNvSpPr txBox="1"/>
          <p:nvPr/>
        </p:nvSpPr>
        <p:spPr>
          <a:xfrm rot="-1041">
            <a:off x="5936609" y="4687517"/>
            <a:ext cx="9906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C4587"/>
                </a:solidFill>
                <a:latin typeface="Bree Serif"/>
                <a:ea typeface="Bree Serif"/>
                <a:cs typeface="Bree Serif"/>
                <a:sym typeface="Bree Serif"/>
              </a:rPr>
              <a:t>Análise </a:t>
            </a:r>
            <a:endParaRPr>
              <a:solidFill>
                <a:srgbClr val="1C458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/>
        </p:nvSpPr>
        <p:spPr>
          <a:xfrm>
            <a:off x="349300" y="450125"/>
            <a:ext cx="7829966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“In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preparing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for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battle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, I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have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always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found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that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plans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are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useless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but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planning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is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indispensable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”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rgbClr val="666666"/>
                </a:solidFill>
                <a:latin typeface="Abel"/>
                <a:ea typeface="Abel"/>
                <a:cs typeface="Abel"/>
                <a:sym typeface="Abel"/>
              </a:rPr>
              <a:t>Dwight D. </a:t>
            </a:r>
            <a:r>
              <a:rPr lang="pt-BR" sz="1800" dirty="0" err="1">
                <a:solidFill>
                  <a:srgbClr val="666666"/>
                </a:solidFill>
                <a:latin typeface="Abel"/>
                <a:ea typeface="Abel"/>
                <a:cs typeface="Abel"/>
                <a:sym typeface="Abel"/>
              </a:rPr>
              <a:t>Eisehower</a:t>
            </a:r>
            <a:r>
              <a:rPr lang="pt-BR" sz="1800" dirty="0">
                <a:solidFill>
                  <a:srgbClr val="666666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36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00" name="Google Shape;200;p23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/>
        </p:nvSpPr>
        <p:spPr>
          <a:xfrm>
            <a:off x="349300" y="450120"/>
            <a:ext cx="3898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Como começar seu business model </a:t>
            </a:r>
            <a:r>
              <a:rPr lang="pt-BR" sz="36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 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4323525" y="450125"/>
            <a:ext cx="44712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Se é a primeira vez que você está montando um canvas, nossa sugestão é que você trabalhe com post its e o canvas impresso. </a:t>
            </a: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Para quem já tem experiência sugerimos a versão on-line para acompanhamento e pequenas alterações.</a:t>
            </a:r>
            <a:endParaRPr sz="160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O Canvas pode ser usado em diversas fases da startup e o mais importante é você ter sempre em mente que </a:t>
            </a:r>
            <a:r>
              <a:rPr lang="pt-BR" sz="1600" b="1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ELE VAI MUDAR AO LONGO DO TEMPO. </a:t>
            </a:r>
            <a:endParaRPr sz="1600" b="1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207" name="Google Shape;207;p24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/>
        </p:nvSpPr>
        <p:spPr>
          <a:xfrm>
            <a:off x="1825763" y="1951755"/>
            <a:ext cx="67665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Conheça o business model </a:t>
            </a:r>
            <a:r>
              <a:rPr lang="pt-BR" sz="36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213" name="Google Shape;213;p25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26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/>
          <p:nvPr/>
        </p:nvSpPr>
        <p:spPr>
          <a:xfrm>
            <a:off x="5487750" y="4050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3655125" y="405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0" y="4050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oogle Shape;227;p27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/>
          <p:nvPr/>
        </p:nvSpPr>
        <p:spPr>
          <a:xfrm>
            <a:off x="5487750" y="4050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4860000" y="1374098"/>
            <a:ext cx="1063125" cy="213500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31" name="Google Shape;231;p27"/>
          <p:cNvSpPr txBox="1"/>
          <p:nvPr/>
        </p:nvSpPr>
        <p:spPr>
          <a:xfrm>
            <a:off x="3776550" y="1566825"/>
            <a:ext cx="17112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A área em azul é derivada de tudo que tem relação com seus consumidores 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28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0" y="0"/>
            <a:ext cx="7320900" cy="5143500"/>
          </a:xfrm>
          <a:prstGeom prst="rect">
            <a:avLst/>
          </a:prstGeom>
          <a:solidFill>
            <a:srgbClr val="EEEEEE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7259175" y="3734100"/>
            <a:ext cx="1824600" cy="14094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7259100" y="40500"/>
            <a:ext cx="18849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4543200" y="1530300"/>
            <a:ext cx="18246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Aqui você se questiona “Quem eu preciso alcançar e atender? Quem são meus clientes/ usuários?”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(Idade, sexo, preferências, etc)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6226350" y="1221100"/>
            <a:ext cx="1321039" cy="450250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29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/>
          <p:nvPr/>
        </p:nvSpPr>
        <p:spPr>
          <a:xfrm>
            <a:off x="-76200" y="0"/>
            <a:ext cx="5561100" cy="5143500"/>
          </a:xfrm>
          <a:prstGeom prst="rect">
            <a:avLst/>
          </a:prstGeom>
          <a:solidFill>
            <a:srgbClr val="EEEEEE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5484900" y="1871400"/>
            <a:ext cx="3598800" cy="3272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484900" y="0"/>
            <a:ext cx="1788600" cy="1871400"/>
          </a:xfrm>
          <a:prstGeom prst="rect">
            <a:avLst/>
          </a:prstGeom>
          <a:solidFill>
            <a:srgbClr val="4A86E8">
              <a:alpha val="1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3554700" y="1454525"/>
            <a:ext cx="17886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Qual tipo de relacionamento que o meu cliente deseja ter com o meu negócio?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(e-mail, telefone, whatsapp,pessoal, etc)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4176225" y="1021000"/>
            <a:ext cx="1321039" cy="450250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54" name="Google Shape;254;p29"/>
          <p:cNvSpPr/>
          <p:nvPr/>
        </p:nvSpPr>
        <p:spPr>
          <a:xfrm rot="5400000">
            <a:off x="7268225" y="41400"/>
            <a:ext cx="1871400" cy="17886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9" name="Google Shape;259;p30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/>
          <p:nvPr/>
        </p:nvSpPr>
        <p:spPr>
          <a:xfrm>
            <a:off x="-76200" y="0"/>
            <a:ext cx="5561100" cy="5143500"/>
          </a:xfrm>
          <a:prstGeom prst="rect">
            <a:avLst/>
          </a:prstGeom>
          <a:solidFill>
            <a:srgbClr val="EEEEEE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5484900" y="3719325"/>
            <a:ext cx="3659100" cy="142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5484900" y="1842300"/>
            <a:ext cx="1788600" cy="1871400"/>
          </a:xfrm>
          <a:prstGeom prst="rect">
            <a:avLst/>
          </a:prstGeom>
          <a:solidFill>
            <a:srgbClr val="4A86E8">
              <a:alpha val="1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 txBox="1"/>
          <p:nvPr/>
        </p:nvSpPr>
        <p:spPr>
          <a:xfrm>
            <a:off x="2601325" y="2666850"/>
            <a:ext cx="1788600" cy="15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Quais canais usar para alcançar meus clientes/usuários da melhor forma?</a:t>
            </a:r>
            <a:endParaRPr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4163850" y="2121500"/>
            <a:ext cx="1321039" cy="450250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66" name="Google Shape;266;p30"/>
          <p:cNvSpPr/>
          <p:nvPr/>
        </p:nvSpPr>
        <p:spPr>
          <a:xfrm rot="5400000">
            <a:off x="5439425" y="41400"/>
            <a:ext cx="1871400" cy="17886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"/>
          <p:cNvSpPr/>
          <p:nvPr/>
        </p:nvSpPr>
        <p:spPr>
          <a:xfrm rot="5400000">
            <a:off x="6338075" y="935700"/>
            <a:ext cx="3719400" cy="18480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0125" y="8100"/>
            <a:ext cx="3656400" cy="5062500"/>
          </a:xfrm>
          <a:prstGeom prst="rect">
            <a:avLst/>
          </a:prstGeom>
          <a:solidFill>
            <a:srgbClr val="EEEEEE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31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4" name="Google Shape;274;p31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1"/>
          <p:cNvSpPr/>
          <p:nvPr/>
        </p:nvSpPr>
        <p:spPr>
          <a:xfrm>
            <a:off x="-76275" y="0"/>
            <a:ext cx="3731400" cy="5143500"/>
          </a:xfrm>
          <a:prstGeom prst="rect">
            <a:avLst/>
          </a:prstGeom>
          <a:solidFill>
            <a:srgbClr val="EEEEEE">
              <a:alpha val="7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"/>
          <p:cNvSpPr/>
          <p:nvPr/>
        </p:nvSpPr>
        <p:spPr>
          <a:xfrm>
            <a:off x="3655125" y="405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"/>
          <p:cNvSpPr/>
          <p:nvPr/>
        </p:nvSpPr>
        <p:spPr>
          <a:xfrm rot="-1664150">
            <a:off x="2304574" y="1356106"/>
            <a:ext cx="1324007" cy="353503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8" name="Google Shape;278;p31"/>
          <p:cNvSpPr/>
          <p:nvPr/>
        </p:nvSpPr>
        <p:spPr>
          <a:xfrm>
            <a:off x="3655125" y="3719325"/>
            <a:ext cx="5488800" cy="142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 txBox="1"/>
          <p:nvPr/>
        </p:nvSpPr>
        <p:spPr>
          <a:xfrm>
            <a:off x="1126325" y="2111725"/>
            <a:ext cx="1954200" cy="2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A proposta de valor é pensar como você resolve o problema do seu consumidor.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Quais problemas que o meu negócio ajuda  resolver? O que vou oferecer a meu cliente?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80" name="Google Shape;280;p31"/>
          <p:cNvSpPr/>
          <p:nvPr/>
        </p:nvSpPr>
        <p:spPr>
          <a:xfrm rot="5400000">
            <a:off x="5431775" y="29400"/>
            <a:ext cx="3719400" cy="36606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49300" y="450120"/>
            <a:ext cx="3898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Para que serve um Business Model </a:t>
            </a:r>
            <a:r>
              <a:rPr lang="pt-BR" sz="36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323525" y="450125"/>
            <a:ext cx="4471200" cy="41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sz="1600" dirty="0" err="1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 reúne os fatores chaves de um negócio. Ele é uma peça fundamental para olhar o seu negócio de cima e ter um entendimento do funcionamento da sua startup. </a:t>
            </a:r>
            <a:endParaRPr sz="1600" dirty="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Algumas vantagens o tornam a opção ideal para organizar sua startup. </a:t>
            </a:r>
            <a:endParaRPr sz="1600" dirty="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Foco:</a:t>
            </a:r>
            <a:r>
              <a:rPr lang="pt-BR" sz="1600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todos os pontos estratégicos sobre sua organização estão reunidos aqui. É neles que você deve focar e validar. </a:t>
            </a:r>
            <a:endParaRPr sz="1600" dirty="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Flexibilidade: </a:t>
            </a: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através do Business Model </a:t>
            </a:r>
            <a:r>
              <a:rPr lang="pt-BR" sz="1600" dirty="0" err="1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sz="1600" dirty="0">
                <a:solidFill>
                  <a:srgbClr val="595959"/>
                </a:solidFill>
                <a:latin typeface="Abel"/>
                <a:ea typeface="Abel"/>
                <a:cs typeface="Abel"/>
                <a:sym typeface="Abel"/>
              </a:rPr>
              <a:t> é fácil validar e alterar rapidamente o que precisa ser revisto. </a:t>
            </a:r>
            <a:endParaRPr sz="1600" dirty="0">
              <a:solidFill>
                <a:srgbClr val="595959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rgbClr val="595959"/>
              </a:solidFill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2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/>
          <p:nvPr/>
        </p:nvSpPr>
        <p:spPr>
          <a:xfrm>
            <a:off x="10125" y="8100"/>
            <a:ext cx="3656400" cy="5143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7" name="Google Shape;287;p32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8" name="Google Shape;288;p32"/>
          <p:cNvSpPr/>
          <p:nvPr/>
        </p:nvSpPr>
        <p:spPr>
          <a:xfrm>
            <a:off x="3695625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289" name="Google Shape;289;p32"/>
          <p:cNvSpPr/>
          <p:nvPr/>
        </p:nvSpPr>
        <p:spPr>
          <a:xfrm>
            <a:off x="7381650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cxnSp>
        <p:nvCxnSpPr>
          <p:cNvPr id="290" name="Google Shape;290;p32"/>
          <p:cNvCxnSpPr/>
          <p:nvPr/>
        </p:nvCxnSpPr>
        <p:spPr>
          <a:xfrm flipH="1">
            <a:off x="4525725" y="534600"/>
            <a:ext cx="2814900" cy="102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1" name="Google Shape;291;p32"/>
          <p:cNvCxnSpPr/>
          <p:nvPr/>
        </p:nvCxnSpPr>
        <p:spPr>
          <a:xfrm flipH="1">
            <a:off x="4525725" y="687000"/>
            <a:ext cx="2814900" cy="102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2" name="Google Shape;292;p32"/>
          <p:cNvCxnSpPr/>
          <p:nvPr/>
        </p:nvCxnSpPr>
        <p:spPr>
          <a:xfrm flipH="1">
            <a:off x="4525725" y="839400"/>
            <a:ext cx="2814900" cy="102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3" name="Google Shape;293;p32"/>
          <p:cNvCxnSpPr>
            <a:endCxn id="288" idx="0"/>
          </p:cNvCxnSpPr>
          <p:nvPr/>
        </p:nvCxnSpPr>
        <p:spPr>
          <a:xfrm rot="10800000">
            <a:off x="4510725" y="354000"/>
            <a:ext cx="3680400" cy="484500"/>
          </a:xfrm>
          <a:prstGeom prst="bentConnector4">
            <a:avLst>
              <a:gd name="adj1" fmla="val 0"/>
              <a:gd name="adj2" fmla="val 149149"/>
            </a:avLst>
          </a:prstGeom>
          <a:noFill/>
          <a:ln w="9525" cap="flat" cmpd="sng">
            <a:solidFill>
              <a:srgbClr val="2EC975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94" name="Google Shape;294;p32"/>
          <p:cNvSpPr/>
          <p:nvPr/>
        </p:nvSpPr>
        <p:spPr>
          <a:xfrm>
            <a:off x="3670575" y="405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5487750" y="4050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88350" y="2647950"/>
            <a:ext cx="3088500" cy="1216800"/>
          </a:xfrm>
          <a:prstGeom prst="wedgeRoundRectCallout">
            <a:avLst>
              <a:gd name="adj1" fmla="val 54293"/>
              <a:gd name="adj2" fmla="val -25560"/>
              <a:gd name="adj3" fmla="val 0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 txBox="1"/>
          <p:nvPr/>
        </p:nvSpPr>
        <p:spPr>
          <a:xfrm>
            <a:off x="648000" y="2647950"/>
            <a:ext cx="31692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É possível ter mais de um segmento conectado a uma ou mais propostas de valor. </a:t>
            </a:r>
            <a:endParaRPr sz="1200"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Mas todo segmento precisa ter uma proposta de valor. </a:t>
            </a:r>
            <a:endParaRPr sz="1200"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3666525" y="3734100"/>
            <a:ext cx="54777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3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-941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/>
          <p:nvPr/>
        </p:nvSpPr>
        <p:spPr>
          <a:xfrm>
            <a:off x="3695625" y="2016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305" name="Google Shape;305;p33"/>
          <p:cNvSpPr/>
          <p:nvPr/>
        </p:nvSpPr>
        <p:spPr>
          <a:xfrm>
            <a:off x="7381650" y="2778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sp>
        <p:nvSpPr>
          <p:cNvPr id="306" name="Google Shape;306;p33"/>
          <p:cNvSpPr/>
          <p:nvPr/>
        </p:nvSpPr>
        <p:spPr>
          <a:xfrm>
            <a:off x="3674225" y="-762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"/>
          <p:cNvSpPr/>
          <p:nvPr/>
        </p:nvSpPr>
        <p:spPr>
          <a:xfrm>
            <a:off x="5487600" y="-7620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/>
          <p:nvPr/>
        </p:nvSpPr>
        <p:spPr>
          <a:xfrm>
            <a:off x="-1875625" y="-94150"/>
            <a:ext cx="5533500" cy="373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0" y="3657900"/>
            <a:ext cx="4519800" cy="142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684475" y="3996225"/>
            <a:ext cx="1895100" cy="741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Receita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Receita 2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Receita 3</a:t>
            </a:r>
            <a:endParaRPr sz="1000"/>
          </a:p>
        </p:txBody>
      </p:sp>
      <p:cxnSp>
        <p:nvCxnSpPr>
          <p:cNvPr id="311" name="Google Shape;311;p33"/>
          <p:cNvCxnSpPr/>
          <p:nvPr/>
        </p:nvCxnSpPr>
        <p:spPr>
          <a:xfrm rot="10800000" flipH="1">
            <a:off x="8245200" y="517750"/>
            <a:ext cx="5700" cy="36321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33"/>
          <p:cNvCxnSpPr/>
          <p:nvPr/>
        </p:nvCxnSpPr>
        <p:spPr>
          <a:xfrm rot="10800000">
            <a:off x="5355825" y="4132675"/>
            <a:ext cx="2877600" cy="54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33"/>
          <p:cNvCxnSpPr/>
          <p:nvPr/>
        </p:nvCxnSpPr>
        <p:spPr>
          <a:xfrm>
            <a:off x="3748125" y="517275"/>
            <a:ext cx="18300" cy="37083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3"/>
          <p:cNvCxnSpPr/>
          <p:nvPr/>
        </p:nvCxnSpPr>
        <p:spPr>
          <a:xfrm>
            <a:off x="3766400" y="4213675"/>
            <a:ext cx="993900" cy="108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p33"/>
          <p:cNvCxnSpPr/>
          <p:nvPr/>
        </p:nvCxnSpPr>
        <p:spPr>
          <a:xfrm>
            <a:off x="3907650" y="717975"/>
            <a:ext cx="12000" cy="36486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3"/>
          <p:cNvCxnSpPr/>
          <p:nvPr/>
        </p:nvCxnSpPr>
        <p:spPr>
          <a:xfrm>
            <a:off x="3919425" y="4354900"/>
            <a:ext cx="800400" cy="153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33"/>
          <p:cNvCxnSpPr/>
          <p:nvPr/>
        </p:nvCxnSpPr>
        <p:spPr>
          <a:xfrm>
            <a:off x="4065025" y="939775"/>
            <a:ext cx="7500" cy="36036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3"/>
          <p:cNvCxnSpPr/>
          <p:nvPr/>
        </p:nvCxnSpPr>
        <p:spPr>
          <a:xfrm>
            <a:off x="4065025" y="4522725"/>
            <a:ext cx="713700" cy="150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33"/>
          <p:cNvCxnSpPr/>
          <p:nvPr/>
        </p:nvCxnSpPr>
        <p:spPr>
          <a:xfrm rot="10800000">
            <a:off x="8085850" y="741600"/>
            <a:ext cx="23700" cy="36195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3"/>
          <p:cNvCxnSpPr/>
          <p:nvPr/>
        </p:nvCxnSpPr>
        <p:spPr>
          <a:xfrm flipH="1">
            <a:off x="5355850" y="4349325"/>
            <a:ext cx="2753700" cy="117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1" name="Google Shape;321;p33"/>
          <p:cNvCxnSpPr/>
          <p:nvPr/>
        </p:nvCxnSpPr>
        <p:spPr>
          <a:xfrm rot="10800000">
            <a:off x="7944825" y="929825"/>
            <a:ext cx="11700" cy="36549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33"/>
          <p:cNvCxnSpPr/>
          <p:nvPr/>
        </p:nvCxnSpPr>
        <p:spPr>
          <a:xfrm flipH="1">
            <a:off x="5355775" y="4577925"/>
            <a:ext cx="2589000" cy="11700"/>
          </a:xfrm>
          <a:prstGeom prst="straightConnector1">
            <a:avLst/>
          </a:prstGeom>
          <a:noFill/>
          <a:ln w="9525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" name="Google Shape;323;p33"/>
          <p:cNvSpPr/>
          <p:nvPr/>
        </p:nvSpPr>
        <p:spPr>
          <a:xfrm>
            <a:off x="673775" y="3542775"/>
            <a:ext cx="3088500" cy="1332000"/>
          </a:xfrm>
          <a:prstGeom prst="wedgeRoundRectCallout">
            <a:avLst>
              <a:gd name="adj1" fmla="val 54293"/>
              <a:gd name="adj2" fmla="val -25560"/>
              <a:gd name="adj3" fmla="val 0"/>
            </a:avLst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Aqui o objetivo é saber quanto seus clientes estão dispostos a pagar pelo produto/serviço, qual a forma de pagamento? Sempre pensando em cada segmento e proposta de valor.</a:t>
            </a:r>
            <a:endParaRPr b="1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4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/>
          <p:nvPr/>
        </p:nvSpPr>
        <p:spPr>
          <a:xfrm>
            <a:off x="600" y="2025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4"/>
          <p:cNvSpPr txBox="1"/>
          <p:nvPr/>
        </p:nvSpPr>
        <p:spPr>
          <a:xfrm>
            <a:off x="3642300" y="2224525"/>
            <a:ext cx="27423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Aqui observamos o lado operacional do seu modelo de negócio. </a:t>
            </a:r>
            <a:endParaRPr b="1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31" name="Google Shape;331;p34"/>
          <p:cNvSpPr/>
          <p:nvPr/>
        </p:nvSpPr>
        <p:spPr>
          <a:xfrm rot="997802" flipH="1">
            <a:off x="3655809" y="1753708"/>
            <a:ext cx="1146370" cy="261945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5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/>
          <p:nvPr/>
        </p:nvSpPr>
        <p:spPr>
          <a:xfrm>
            <a:off x="600" y="2025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3695625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339" name="Google Shape;339;p35"/>
          <p:cNvSpPr/>
          <p:nvPr/>
        </p:nvSpPr>
        <p:spPr>
          <a:xfrm>
            <a:off x="7381650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sp>
        <p:nvSpPr>
          <p:cNvPr id="340" name="Google Shape;340;p35"/>
          <p:cNvSpPr/>
          <p:nvPr/>
        </p:nvSpPr>
        <p:spPr>
          <a:xfrm>
            <a:off x="3655650" y="12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5"/>
          <p:cNvSpPr/>
          <p:nvPr/>
        </p:nvSpPr>
        <p:spPr>
          <a:xfrm>
            <a:off x="5488350" y="2025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5"/>
          <p:cNvSpPr/>
          <p:nvPr/>
        </p:nvSpPr>
        <p:spPr>
          <a:xfrm>
            <a:off x="3666525" y="3734100"/>
            <a:ext cx="54777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5"/>
          <p:cNvSpPr/>
          <p:nvPr/>
        </p:nvSpPr>
        <p:spPr>
          <a:xfrm>
            <a:off x="3655650" y="20250"/>
            <a:ext cx="5599800" cy="373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0" y="1883100"/>
            <a:ext cx="3656400" cy="3275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9600" y="0"/>
            <a:ext cx="1832700" cy="1883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5"/>
          <p:cNvSpPr/>
          <p:nvPr/>
        </p:nvSpPr>
        <p:spPr>
          <a:xfrm rot="-2937933">
            <a:off x="612478" y="1690421"/>
            <a:ext cx="1323982" cy="353264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47" name="Google Shape;347;p35"/>
          <p:cNvSpPr txBox="1"/>
          <p:nvPr/>
        </p:nvSpPr>
        <p:spPr>
          <a:xfrm>
            <a:off x="144450" y="2571750"/>
            <a:ext cx="1954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O que preciso fazer para que opere com eficiência? Quais atividades precisam ser feitas para o negócio funcionar?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6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6"/>
          <p:cNvSpPr/>
          <p:nvPr/>
        </p:nvSpPr>
        <p:spPr>
          <a:xfrm>
            <a:off x="600" y="2025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3695625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355" name="Google Shape;355;p36"/>
          <p:cNvSpPr/>
          <p:nvPr/>
        </p:nvSpPr>
        <p:spPr>
          <a:xfrm>
            <a:off x="7381650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sp>
        <p:nvSpPr>
          <p:cNvPr id="356" name="Google Shape;356;p36"/>
          <p:cNvSpPr/>
          <p:nvPr/>
        </p:nvSpPr>
        <p:spPr>
          <a:xfrm>
            <a:off x="3655650" y="12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5488350" y="2025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3666525" y="3734100"/>
            <a:ext cx="54777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/>
          <p:nvPr/>
        </p:nvSpPr>
        <p:spPr>
          <a:xfrm>
            <a:off x="3655650" y="20250"/>
            <a:ext cx="5599800" cy="373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6"/>
          <p:cNvSpPr/>
          <p:nvPr/>
        </p:nvSpPr>
        <p:spPr>
          <a:xfrm>
            <a:off x="0" y="3740700"/>
            <a:ext cx="36564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6"/>
          <p:cNvSpPr/>
          <p:nvPr/>
        </p:nvSpPr>
        <p:spPr>
          <a:xfrm>
            <a:off x="9600" y="0"/>
            <a:ext cx="1832700" cy="37698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6"/>
          <p:cNvSpPr/>
          <p:nvPr/>
        </p:nvSpPr>
        <p:spPr>
          <a:xfrm rot="-2059607">
            <a:off x="612480" y="2528608"/>
            <a:ext cx="1324023" cy="353276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63" name="Google Shape;363;p36"/>
          <p:cNvSpPr txBox="1"/>
          <p:nvPr/>
        </p:nvSpPr>
        <p:spPr>
          <a:xfrm>
            <a:off x="-7950" y="3181350"/>
            <a:ext cx="1954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Quais recursos preciso ter para que o negócio funcione? Site? Atendentes? 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4" name="Google Shape;364;p36"/>
          <p:cNvSpPr/>
          <p:nvPr/>
        </p:nvSpPr>
        <p:spPr>
          <a:xfrm>
            <a:off x="1842300" y="0"/>
            <a:ext cx="1832700" cy="1883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7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7"/>
          <p:cNvSpPr/>
          <p:nvPr/>
        </p:nvSpPr>
        <p:spPr>
          <a:xfrm>
            <a:off x="600" y="2025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/>
          <p:nvPr/>
        </p:nvSpPr>
        <p:spPr>
          <a:xfrm>
            <a:off x="3695625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372" name="Google Shape;372;p37"/>
          <p:cNvSpPr/>
          <p:nvPr/>
        </p:nvSpPr>
        <p:spPr>
          <a:xfrm>
            <a:off x="7381650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sp>
        <p:nvSpPr>
          <p:cNvPr id="373" name="Google Shape;373;p37"/>
          <p:cNvSpPr/>
          <p:nvPr/>
        </p:nvSpPr>
        <p:spPr>
          <a:xfrm>
            <a:off x="3655650" y="12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5488350" y="2025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7"/>
          <p:cNvSpPr/>
          <p:nvPr/>
        </p:nvSpPr>
        <p:spPr>
          <a:xfrm>
            <a:off x="3666525" y="3734100"/>
            <a:ext cx="54777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7"/>
          <p:cNvSpPr/>
          <p:nvPr/>
        </p:nvSpPr>
        <p:spPr>
          <a:xfrm>
            <a:off x="3655650" y="20250"/>
            <a:ext cx="5599800" cy="373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7"/>
          <p:cNvSpPr/>
          <p:nvPr/>
        </p:nvSpPr>
        <p:spPr>
          <a:xfrm>
            <a:off x="0" y="3694800"/>
            <a:ext cx="3656400" cy="14634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7"/>
          <p:cNvSpPr/>
          <p:nvPr/>
        </p:nvSpPr>
        <p:spPr>
          <a:xfrm>
            <a:off x="1822950" y="-19050"/>
            <a:ext cx="1832700" cy="37341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7"/>
          <p:cNvSpPr/>
          <p:nvPr/>
        </p:nvSpPr>
        <p:spPr>
          <a:xfrm rot="1808352" flipH="1">
            <a:off x="1783327" y="1690406"/>
            <a:ext cx="1323977" cy="353247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80" name="Google Shape;380;p37"/>
          <p:cNvSpPr txBox="1"/>
          <p:nvPr/>
        </p:nvSpPr>
        <p:spPr>
          <a:xfrm>
            <a:off x="2345450" y="2506438"/>
            <a:ext cx="1954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Quem poderá ser um parceiro? Bom fornecedor?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Sempre comparando com as atividades chaves.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8"/>
          <p:cNvPicPr preferRelativeResize="0"/>
          <p:nvPr/>
        </p:nvPicPr>
        <p:blipFill rotWithShape="1">
          <a:blip r:embed="rId3">
            <a:alphaModFix/>
          </a:blip>
          <a:srcRect l="3341" t="11179" r="3069" b="1047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600" y="20250"/>
            <a:ext cx="3655200" cy="3693600"/>
          </a:xfrm>
          <a:prstGeom prst="rect">
            <a:avLst/>
          </a:prstGeom>
          <a:solidFill>
            <a:srgbClr val="1C4587">
              <a:alpha val="3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3695625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1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Proposta 3 </a:t>
            </a:r>
            <a:endParaRPr sz="1000"/>
          </a:p>
        </p:txBody>
      </p:sp>
      <p:sp>
        <p:nvSpPr>
          <p:cNvPr id="388" name="Google Shape;388;p38"/>
          <p:cNvSpPr/>
          <p:nvPr/>
        </p:nvSpPr>
        <p:spPr>
          <a:xfrm>
            <a:off x="7381650" y="354000"/>
            <a:ext cx="1630200" cy="17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2 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Segmento 3 </a:t>
            </a:r>
            <a:endParaRPr sz="1000"/>
          </a:p>
        </p:txBody>
      </p:sp>
      <p:sp>
        <p:nvSpPr>
          <p:cNvPr id="389" name="Google Shape;389;p38"/>
          <p:cNvSpPr/>
          <p:nvPr/>
        </p:nvSpPr>
        <p:spPr>
          <a:xfrm>
            <a:off x="3655650" y="1200"/>
            <a:ext cx="1832700" cy="3693600"/>
          </a:xfrm>
          <a:prstGeom prst="rect">
            <a:avLst/>
          </a:prstGeom>
          <a:solidFill>
            <a:srgbClr val="FFAB40">
              <a:alpha val="134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5488350" y="20250"/>
            <a:ext cx="3656400" cy="3693600"/>
          </a:xfrm>
          <a:prstGeom prst="rect">
            <a:avLst/>
          </a:prstGeom>
          <a:solidFill>
            <a:srgbClr val="4A86E8">
              <a:alpha val="1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>
            <a:off x="4572000" y="3734100"/>
            <a:ext cx="4572300" cy="14175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655650" y="20250"/>
            <a:ext cx="5599800" cy="36936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450" y="-19050"/>
            <a:ext cx="3655200" cy="3789900"/>
          </a:xfrm>
          <a:prstGeom prst="rect">
            <a:avLst/>
          </a:prstGeom>
          <a:solidFill>
            <a:srgbClr val="EEEEEE">
              <a:alpha val="6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"/>
          <p:cNvSpPr/>
          <p:nvPr/>
        </p:nvSpPr>
        <p:spPr>
          <a:xfrm rot="-2842726" flipH="1">
            <a:off x="1394943" y="2914476"/>
            <a:ext cx="1323983" cy="353236"/>
          </a:xfrm>
          <a:custGeom>
            <a:avLst/>
            <a:gdLst/>
            <a:ahLst/>
            <a:cxnLst/>
            <a:rect l="l" t="t" r="r" b="b"/>
            <a:pathLst>
              <a:path w="42525" h="8540" extrusionOk="0">
                <a:moveTo>
                  <a:pt x="42525" y="5705"/>
                </a:moveTo>
                <a:cubicBezTo>
                  <a:pt x="34357" y="2387"/>
                  <a:pt x="25293" y="-1058"/>
                  <a:pt x="16605" y="440"/>
                </a:cubicBezTo>
                <a:cubicBezTo>
                  <a:pt x="10536" y="1486"/>
                  <a:pt x="5124" y="5124"/>
                  <a:pt x="0" y="8540"/>
                </a:cubicBezTo>
              </a:path>
            </a:pathLst>
          </a:custGeom>
          <a:noFill/>
          <a:ln w="19050" cap="flat" cmpd="sng">
            <a:solidFill>
              <a:srgbClr val="2EC975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95" name="Google Shape;395;p38"/>
          <p:cNvSpPr txBox="1"/>
          <p:nvPr/>
        </p:nvSpPr>
        <p:spPr>
          <a:xfrm>
            <a:off x="2820125" y="2135988"/>
            <a:ext cx="1954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86E8"/>
                </a:solidFill>
                <a:latin typeface="Bree Serif"/>
                <a:ea typeface="Bree Serif"/>
                <a:cs typeface="Bree Serif"/>
                <a:sym typeface="Bree Serif"/>
              </a:rPr>
              <a:t>Quais os custos que irei ter com a parte operacional para colocá-lo no ar?</a:t>
            </a:r>
            <a:endParaRPr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/>
        </p:nvSpPr>
        <p:spPr>
          <a:xfrm>
            <a:off x="349299" y="450125"/>
            <a:ext cx="8350083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Mãos à obra!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Agora que você entendeu o conceito do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, chegou a hora de colocar em prática!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Pegue um modelo de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(tem vários na internet) e comece a esboçar suas ideias. Lembre-se: é um exercício e estudo constante dos elementos, então não tenha medo de errar e teste!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401" name="Google Shape;401;p39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DE15ECAF-583D-4975-B4B9-1EE8AAA08A1C}"/>
              </a:ext>
            </a:extLst>
          </p:cNvPr>
          <p:cNvSpPr txBox="1"/>
          <p:nvPr/>
        </p:nvSpPr>
        <p:spPr>
          <a:xfrm>
            <a:off x="7686781" y="4739780"/>
            <a:ext cx="157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Suporte de conteúdo : </a:t>
            </a:r>
            <a:r>
              <a:rPr lang="pt-BR" sz="800" dirty="0" err="1"/>
              <a:t>pqtec</a:t>
            </a:r>
            <a:endParaRPr lang="pt-BR" sz="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699" y="26004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Reveja e revalide seu </a:t>
            </a:r>
            <a:r>
              <a:rPr lang="pt-BR" sz="3200" dirty="0" err="1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200" dirty="0">
                <a:solidFill>
                  <a:schemeClr val="tx1"/>
                </a:solidFill>
                <a:latin typeface="Bree Serif"/>
                <a:ea typeface="Bree Serif"/>
                <a:cs typeface="Bree Serif"/>
                <a:sym typeface="Bree Serif"/>
              </a:rPr>
              <a:t> e boa sorte !</a:t>
            </a:r>
            <a:endParaRPr sz="3200" dirty="0">
              <a:solidFill>
                <a:schemeClr val="tx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9B5D20-0860-4BB3-90D8-80EAA1D95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6896"/>
            <a:ext cx="9144000" cy="56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49300" y="450125"/>
            <a:ext cx="32922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Quando usar um Business Model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é ideal para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organizações que estão procurando 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 modelo de negócios repetível e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escalável. Dividimos aqui a busca pelo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modelo de negócios em 4 fases.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Uma vez que todas as etapas estiverem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validadas, ele não é mais necessário.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1" name="Google Shape;71;p15"/>
          <p:cNvGrpSpPr/>
          <p:nvPr/>
        </p:nvGrpSpPr>
        <p:grpSpPr>
          <a:xfrm>
            <a:off x="3321775" y="1310625"/>
            <a:ext cx="5567900" cy="2774475"/>
            <a:chOff x="2822900" y="935175"/>
            <a:chExt cx="5567900" cy="2774475"/>
          </a:xfrm>
        </p:grpSpPr>
        <p:cxnSp>
          <p:nvCxnSpPr>
            <p:cNvPr id="72" name="Google Shape;72;p15"/>
            <p:cNvCxnSpPr/>
            <p:nvPr/>
          </p:nvCxnSpPr>
          <p:spPr>
            <a:xfrm flipH="1">
              <a:off x="2822900" y="1636575"/>
              <a:ext cx="16800" cy="2051100"/>
            </a:xfrm>
            <a:prstGeom prst="straightConnector1">
              <a:avLst/>
            </a:prstGeom>
            <a:noFill/>
            <a:ln w="19050" cap="flat" cmpd="sng">
              <a:solidFill>
                <a:srgbClr val="1C458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3" name="Google Shape;73;p15"/>
            <p:cNvGrpSpPr/>
            <p:nvPr/>
          </p:nvGrpSpPr>
          <p:grpSpPr>
            <a:xfrm>
              <a:off x="2828250" y="935175"/>
              <a:ext cx="5562550" cy="2774475"/>
              <a:chOff x="2828250" y="935175"/>
              <a:chExt cx="5562550" cy="2774475"/>
            </a:xfrm>
          </p:grpSpPr>
          <p:sp>
            <p:nvSpPr>
              <p:cNvPr id="74" name="Google Shape;74;p15"/>
              <p:cNvSpPr/>
              <p:nvPr/>
            </p:nvSpPr>
            <p:spPr>
              <a:xfrm>
                <a:off x="3963901" y="935200"/>
                <a:ext cx="1191900" cy="707100"/>
              </a:xfrm>
              <a:prstGeom prst="homePlate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Descoberta do cliente</a:t>
                </a:r>
                <a:endParaRPr sz="8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864413" y="935175"/>
                <a:ext cx="1317300" cy="707100"/>
              </a:xfrm>
              <a:prstGeom prst="chevron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endParaRPr sz="12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pt-BR" sz="8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Validação do cliente</a:t>
                </a:r>
                <a:endParaRPr sz="8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880850" y="935225"/>
                <a:ext cx="1438500" cy="707100"/>
              </a:xfrm>
              <a:prstGeom prst="chevron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Criação do consumidor</a:t>
                </a:r>
                <a:endParaRPr sz="8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7031200" y="935175"/>
                <a:ext cx="1359600" cy="707100"/>
              </a:xfrm>
              <a:prstGeom prst="chevron">
                <a:avLst>
                  <a:gd name="adj" fmla="val 50000"/>
                </a:avLst>
              </a:prstGeom>
              <a:solidFill>
                <a:srgbClr val="1C4587"/>
              </a:solidFill>
              <a:ln w="9525" cap="flat" cmpd="sng">
                <a:solidFill>
                  <a:srgbClr val="44546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8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Criação da companhia </a:t>
                </a:r>
                <a:endParaRPr sz="8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cxnSp>
            <p:nvCxnSpPr>
              <p:cNvPr id="78" name="Google Shape;78;p15"/>
              <p:cNvCxnSpPr/>
              <p:nvPr/>
            </p:nvCxnSpPr>
            <p:spPr>
              <a:xfrm>
                <a:off x="4792303" y="1647429"/>
                <a:ext cx="0" cy="2054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15"/>
              <p:cNvCxnSpPr/>
              <p:nvPr/>
            </p:nvCxnSpPr>
            <p:spPr>
              <a:xfrm>
                <a:off x="5831539" y="1633554"/>
                <a:ext cx="0" cy="207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15"/>
              <p:cNvCxnSpPr/>
              <p:nvPr/>
            </p:nvCxnSpPr>
            <p:spPr>
              <a:xfrm>
                <a:off x="6975308" y="1625029"/>
                <a:ext cx="0" cy="207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15"/>
              <p:cNvCxnSpPr/>
              <p:nvPr/>
            </p:nvCxnSpPr>
            <p:spPr>
              <a:xfrm>
                <a:off x="8042272" y="1625029"/>
                <a:ext cx="0" cy="207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15"/>
              <p:cNvCxnSpPr/>
              <p:nvPr/>
            </p:nvCxnSpPr>
            <p:spPr>
              <a:xfrm rot="10800000">
                <a:off x="2836900" y="2399800"/>
                <a:ext cx="5204700" cy="8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15"/>
              <p:cNvCxnSpPr/>
              <p:nvPr/>
            </p:nvCxnSpPr>
            <p:spPr>
              <a:xfrm rot="10800000">
                <a:off x="2828250" y="3063275"/>
                <a:ext cx="5222100" cy="35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" name="Google Shape;84;p15"/>
              <p:cNvSpPr txBox="1"/>
              <p:nvPr/>
            </p:nvSpPr>
            <p:spPr>
              <a:xfrm>
                <a:off x="2839900" y="1914575"/>
                <a:ext cx="8655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Hipótese</a:t>
                </a:r>
                <a:endParaRPr sz="12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85" name="Google Shape;85;p15"/>
              <p:cNvSpPr txBox="1"/>
              <p:nvPr/>
            </p:nvSpPr>
            <p:spPr>
              <a:xfrm>
                <a:off x="2839900" y="2611925"/>
                <a:ext cx="10356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Organização</a:t>
                </a:r>
                <a:endParaRPr sz="12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86" name="Google Shape;86;p15"/>
              <p:cNvSpPr txBox="1"/>
              <p:nvPr/>
            </p:nvSpPr>
            <p:spPr>
              <a:xfrm>
                <a:off x="2912500" y="3257000"/>
                <a:ext cx="9786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b="1">
                    <a:solidFill>
                      <a:srgbClr val="FF9900"/>
                    </a:solidFill>
                    <a:latin typeface="Bree Serif"/>
                    <a:ea typeface="Bree Serif"/>
                    <a:cs typeface="Bree Serif"/>
                    <a:sym typeface="Bree Serif"/>
                  </a:rPr>
                  <a:t>Produto</a:t>
                </a:r>
                <a:endParaRPr sz="1200" b="1">
                  <a:solidFill>
                    <a:srgbClr val="FF9900"/>
                  </a:solidFill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sp>
            <p:nvSpPr>
              <p:cNvPr id="87" name="Google Shape;87;p15"/>
              <p:cNvSpPr txBox="1"/>
              <p:nvPr/>
            </p:nvSpPr>
            <p:spPr>
              <a:xfrm>
                <a:off x="3977000" y="1860575"/>
                <a:ext cx="802200" cy="3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latin typeface="Abel"/>
                    <a:ea typeface="Abel"/>
                    <a:cs typeface="Abel"/>
                    <a:sym typeface="Abel"/>
                  </a:rPr>
                  <a:t>Primeiras hipóteses</a:t>
                </a:r>
                <a:endParaRPr sz="900" b="1">
                  <a:latin typeface="Abel"/>
                  <a:ea typeface="Abel"/>
                  <a:cs typeface="Abel"/>
                  <a:sym typeface="Abel"/>
                </a:endParaRPr>
              </a:p>
            </p:txBody>
          </p:sp>
          <p:sp>
            <p:nvSpPr>
              <p:cNvPr id="88" name="Google Shape;88;p15"/>
              <p:cNvSpPr txBox="1"/>
              <p:nvPr/>
            </p:nvSpPr>
            <p:spPr>
              <a:xfrm>
                <a:off x="5885625" y="1794850"/>
                <a:ext cx="1035600" cy="5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Validação tática e teste de escalabilidade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89" name="Google Shape;89;p15"/>
              <p:cNvSpPr txBox="1"/>
              <p:nvPr/>
            </p:nvSpPr>
            <p:spPr>
              <a:xfrm>
                <a:off x="7142633" y="1911678"/>
                <a:ext cx="732300" cy="3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Escala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1"/>
              </a:p>
            </p:txBody>
          </p:sp>
          <p:sp>
            <p:nvSpPr>
              <p:cNvPr id="90" name="Google Shape;90;p15"/>
              <p:cNvSpPr txBox="1"/>
              <p:nvPr/>
            </p:nvSpPr>
            <p:spPr>
              <a:xfrm>
                <a:off x="3953951" y="2558213"/>
                <a:ext cx="6600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Fundadores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1" name="Google Shape;91;p15"/>
              <p:cNvSpPr txBox="1"/>
              <p:nvPr/>
            </p:nvSpPr>
            <p:spPr>
              <a:xfrm>
                <a:off x="4882549" y="2535250"/>
                <a:ext cx="814500" cy="3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Hispter, hacker, hustler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2" name="Google Shape;92;p15"/>
              <p:cNvSpPr txBox="1"/>
              <p:nvPr/>
            </p:nvSpPr>
            <p:spPr>
              <a:xfrm>
                <a:off x="5885625" y="2466003"/>
                <a:ext cx="1035600" cy="4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Crescimento do time e especialização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3" name="Google Shape;93;p15"/>
              <p:cNvSpPr txBox="1"/>
              <p:nvPr/>
            </p:nvSpPr>
            <p:spPr>
              <a:xfrm>
                <a:off x="7074375" y="2497925"/>
                <a:ext cx="732300" cy="48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Organização escalável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4" name="Google Shape;94;p15"/>
              <p:cNvSpPr txBox="1"/>
              <p:nvPr/>
            </p:nvSpPr>
            <p:spPr>
              <a:xfrm>
                <a:off x="3977801" y="3261488"/>
                <a:ext cx="8145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Sem produto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5" name="Google Shape;95;p15"/>
              <p:cNvSpPr txBox="1"/>
              <p:nvPr/>
            </p:nvSpPr>
            <p:spPr>
              <a:xfrm>
                <a:off x="4951806" y="3261500"/>
                <a:ext cx="470100" cy="25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MVP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6" name="Google Shape;96;p15"/>
              <p:cNvSpPr txBox="1"/>
              <p:nvPr/>
            </p:nvSpPr>
            <p:spPr>
              <a:xfrm>
                <a:off x="5885633" y="3157220"/>
                <a:ext cx="1035600" cy="3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Aprimoramento, expansão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sp>
            <p:nvSpPr>
              <p:cNvPr id="97" name="Google Shape;97;p15"/>
              <p:cNvSpPr txBox="1"/>
              <p:nvPr/>
            </p:nvSpPr>
            <p:spPr>
              <a:xfrm>
                <a:off x="7090951" y="3230738"/>
                <a:ext cx="660000" cy="3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900" b="1">
                    <a:solidFill>
                      <a:srgbClr val="000000"/>
                    </a:solidFill>
                    <a:latin typeface="Abel"/>
                    <a:ea typeface="Abel"/>
                    <a:cs typeface="Abel"/>
                    <a:sym typeface="Abel"/>
                  </a:rPr>
                  <a:t>Pronto!! </a:t>
                </a:r>
                <a:endParaRPr sz="900" b="1">
                  <a:solidFill>
                    <a:srgbClr val="000000"/>
                  </a:solidFill>
                  <a:latin typeface="Abel"/>
                  <a:ea typeface="Abel"/>
                  <a:cs typeface="Abel"/>
                  <a:sym typeface="Abe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/>
              </a:p>
            </p:txBody>
          </p:sp>
          <p:cxnSp>
            <p:nvCxnSpPr>
              <p:cNvPr id="98" name="Google Shape;98;p15"/>
              <p:cNvCxnSpPr/>
              <p:nvPr/>
            </p:nvCxnSpPr>
            <p:spPr>
              <a:xfrm>
                <a:off x="3963890" y="1629979"/>
                <a:ext cx="0" cy="2064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15"/>
              <p:cNvCxnSpPr/>
              <p:nvPr/>
            </p:nvCxnSpPr>
            <p:spPr>
              <a:xfrm rot="10800000">
                <a:off x="2828250" y="3674850"/>
                <a:ext cx="5222100" cy="34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15"/>
              <p:cNvCxnSpPr/>
              <p:nvPr/>
            </p:nvCxnSpPr>
            <p:spPr>
              <a:xfrm>
                <a:off x="2839900" y="1632800"/>
                <a:ext cx="1137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C4587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1" name="Google Shape;101;p15"/>
          <p:cNvSpPr txBox="1"/>
          <p:nvPr/>
        </p:nvSpPr>
        <p:spPr>
          <a:xfrm>
            <a:off x="5405500" y="2142275"/>
            <a:ext cx="7773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Teste, alteração, teste         </a:t>
            </a:r>
            <a:endParaRPr sz="900" b="1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5466600" y="519982"/>
            <a:ext cx="1135225" cy="561150"/>
          </a:xfrm>
          <a:custGeom>
            <a:avLst/>
            <a:gdLst/>
            <a:ahLst/>
            <a:cxnLst/>
            <a:rect l="l" t="t" r="r" b="b"/>
            <a:pathLst>
              <a:path w="45409" h="22446" extrusionOk="0">
                <a:moveTo>
                  <a:pt x="0" y="91"/>
                </a:moveTo>
                <a:cubicBezTo>
                  <a:pt x="10533" y="-272"/>
                  <a:pt x="21468" y="3212"/>
                  <a:pt x="30389" y="8824"/>
                </a:cubicBezTo>
                <a:cubicBezTo>
                  <a:pt x="36110" y="12423"/>
                  <a:pt x="45409" y="15687"/>
                  <a:pt x="45409" y="2244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3" name="Google Shape;103;p15"/>
          <p:cNvSpPr txBox="1"/>
          <p:nvPr/>
        </p:nvSpPr>
        <p:spPr>
          <a:xfrm>
            <a:off x="4305225" y="268975"/>
            <a:ext cx="13011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Fases de uma startup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349300" y="450125"/>
            <a:ext cx="32922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Quando usar um Business Model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é ideal para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organizações que estão procurando 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 modelo de negócios repetível e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escalável. Dividimos aqui a busca pelo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modelo de negócios em 4 fases.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Uma vez que todas as etapas estiverem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validadas, ele não é mais necessário.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09" name="Google Shape;109;p16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16"/>
          <p:cNvSpPr/>
          <p:nvPr/>
        </p:nvSpPr>
        <p:spPr>
          <a:xfrm>
            <a:off x="4462776" y="1310650"/>
            <a:ext cx="1191900" cy="707100"/>
          </a:xfrm>
          <a:prstGeom prst="homePlate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Descoberta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5363288" y="1310625"/>
            <a:ext cx="13173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2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Validação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12" name="Google Shape;112;p16"/>
          <p:cNvSpPr/>
          <p:nvPr/>
        </p:nvSpPr>
        <p:spPr>
          <a:xfrm>
            <a:off x="6379725" y="1310675"/>
            <a:ext cx="14385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do consumidor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7530075" y="1310625"/>
            <a:ext cx="13596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da companhia 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5466600" y="519982"/>
            <a:ext cx="1135225" cy="561150"/>
          </a:xfrm>
          <a:custGeom>
            <a:avLst/>
            <a:gdLst/>
            <a:ahLst/>
            <a:cxnLst/>
            <a:rect l="l" t="t" r="r" b="b"/>
            <a:pathLst>
              <a:path w="45409" h="22446" extrusionOk="0">
                <a:moveTo>
                  <a:pt x="0" y="91"/>
                </a:moveTo>
                <a:cubicBezTo>
                  <a:pt x="10533" y="-272"/>
                  <a:pt x="21468" y="3212"/>
                  <a:pt x="30389" y="8824"/>
                </a:cubicBezTo>
                <a:cubicBezTo>
                  <a:pt x="36110" y="12423"/>
                  <a:pt x="45409" y="15687"/>
                  <a:pt x="45409" y="2244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5" name="Google Shape;115;p16"/>
          <p:cNvSpPr txBox="1"/>
          <p:nvPr/>
        </p:nvSpPr>
        <p:spPr>
          <a:xfrm>
            <a:off x="4305225" y="268975"/>
            <a:ext cx="13011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Fases de uma startup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4313900" y="2085350"/>
            <a:ext cx="427900" cy="349300"/>
          </a:xfrm>
          <a:custGeom>
            <a:avLst/>
            <a:gdLst/>
            <a:ahLst/>
            <a:cxnLst/>
            <a:rect l="l" t="t" r="r" b="b"/>
            <a:pathLst>
              <a:path w="17116" h="13972" extrusionOk="0">
                <a:moveTo>
                  <a:pt x="17116" y="0"/>
                </a:moveTo>
                <a:cubicBezTo>
                  <a:pt x="11677" y="725"/>
                  <a:pt x="4690" y="500"/>
                  <a:pt x="1397" y="4890"/>
                </a:cubicBezTo>
                <a:cubicBezTo>
                  <a:pt x="-441" y="7340"/>
                  <a:pt x="254" y="10920"/>
                  <a:pt x="0" y="13972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7" name="Google Shape;117;p16"/>
          <p:cNvSpPr txBox="1"/>
          <p:nvPr/>
        </p:nvSpPr>
        <p:spPr>
          <a:xfrm>
            <a:off x="3763750" y="2504500"/>
            <a:ext cx="15195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bel"/>
                <a:ea typeface="Abel"/>
                <a:cs typeface="Abel"/>
                <a:sym typeface="Abel"/>
              </a:rPr>
              <a:t>Aqui você concentra suas ideias de como o negócio vai ser e tenta validá-las   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349300" y="450125"/>
            <a:ext cx="32922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Quando usar um Business Model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é ideal para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organizações que estão procurando 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 modelo de negócios repetível e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escalável. Dividimos aqui a busca pelo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modelo de negócios em 4 fases.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Uma vez que todas as etapas estiverem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validadas, ele não é mais necessário.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23" name="Google Shape;123;p17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17"/>
          <p:cNvSpPr/>
          <p:nvPr/>
        </p:nvSpPr>
        <p:spPr>
          <a:xfrm>
            <a:off x="4462776" y="1310650"/>
            <a:ext cx="1191900" cy="707100"/>
          </a:xfrm>
          <a:prstGeom prst="homePlate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Descoberta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5363288" y="1310625"/>
            <a:ext cx="13173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2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Validação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6" name="Google Shape;126;p17"/>
          <p:cNvSpPr/>
          <p:nvPr/>
        </p:nvSpPr>
        <p:spPr>
          <a:xfrm>
            <a:off x="6379725" y="1310675"/>
            <a:ext cx="14385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do consumidor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7530075" y="1310625"/>
            <a:ext cx="13596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da companhia 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466600" y="519982"/>
            <a:ext cx="1135225" cy="561150"/>
          </a:xfrm>
          <a:custGeom>
            <a:avLst/>
            <a:gdLst/>
            <a:ahLst/>
            <a:cxnLst/>
            <a:rect l="l" t="t" r="r" b="b"/>
            <a:pathLst>
              <a:path w="45409" h="22446" extrusionOk="0">
                <a:moveTo>
                  <a:pt x="0" y="91"/>
                </a:moveTo>
                <a:cubicBezTo>
                  <a:pt x="10533" y="-272"/>
                  <a:pt x="21468" y="3212"/>
                  <a:pt x="30389" y="8824"/>
                </a:cubicBezTo>
                <a:cubicBezTo>
                  <a:pt x="36110" y="12423"/>
                  <a:pt x="45409" y="15687"/>
                  <a:pt x="45409" y="2244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9" name="Google Shape;129;p17"/>
          <p:cNvSpPr txBox="1"/>
          <p:nvPr/>
        </p:nvSpPr>
        <p:spPr>
          <a:xfrm>
            <a:off x="4305225" y="268975"/>
            <a:ext cx="13011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Fases de uma startup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5363300" y="2571750"/>
            <a:ext cx="24549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bel"/>
                <a:ea typeface="Abel"/>
                <a:cs typeface="Abel"/>
                <a:sym typeface="Abel"/>
              </a:rPr>
              <a:t>Nesse ponto você já transformou as primeiras hipóteses em produto e está tentando atingir o product market fit 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780975" y="2146475"/>
            <a:ext cx="43675" cy="323100"/>
          </a:xfrm>
          <a:custGeom>
            <a:avLst/>
            <a:gdLst/>
            <a:ahLst/>
            <a:cxnLst/>
            <a:rect l="l" t="t" r="r" b="b"/>
            <a:pathLst>
              <a:path w="1747" h="12924" extrusionOk="0">
                <a:moveTo>
                  <a:pt x="0" y="0"/>
                </a:moveTo>
                <a:cubicBezTo>
                  <a:pt x="895" y="4254"/>
                  <a:pt x="1747" y="8577"/>
                  <a:pt x="1747" y="12924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349300" y="450125"/>
            <a:ext cx="32922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Quando usar um Business Model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é ideal para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organizações que estão procurando 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 modelo de negócios repetível e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escalável. Dividimos aqui a busca pelo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modelo de negócios em 4 fases.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Uma vez que todas as etapas estiverem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validadas, ele não é mais necessário.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18"/>
          <p:cNvSpPr/>
          <p:nvPr/>
        </p:nvSpPr>
        <p:spPr>
          <a:xfrm>
            <a:off x="4462776" y="1310650"/>
            <a:ext cx="1191900" cy="707100"/>
          </a:xfrm>
          <a:prstGeom prst="homePlate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Descoberta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363288" y="1310625"/>
            <a:ext cx="13173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2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Validação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40" name="Google Shape;140;p18"/>
          <p:cNvSpPr/>
          <p:nvPr/>
        </p:nvSpPr>
        <p:spPr>
          <a:xfrm>
            <a:off x="6379725" y="1310675"/>
            <a:ext cx="14385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do consumidor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7530075" y="1310625"/>
            <a:ext cx="13596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da companhia 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5466600" y="519982"/>
            <a:ext cx="1135225" cy="561150"/>
          </a:xfrm>
          <a:custGeom>
            <a:avLst/>
            <a:gdLst/>
            <a:ahLst/>
            <a:cxnLst/>
            <a:rect l="l" t="t" r="r" b="b"/>
            <a:pathLst>
              <a:path w="45409" h="22446" extrusionOk="0">
                <a:moveTo>
                  <a:pt x="0" y="91"/>
                </a:moveTo>
                <a:cubicBezTo>
                  <a:pt x="10533" y="-272"/>
                  <a:pt x="21468" y="3212"/>
                  <a:pt x="30389" y="8824"/>
                </a:cubicBezTo>
                <a:cubicBezTo>
                  <a:pt x="36110" y="12423"/>
                  <a:pt x="45409" y="15687"/>
                  <a:pt x="45409" y="2244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" name="Google Shape;143;p18"/>
          <p:cNvSpPr txBox="1"/>
          <p:nvPr/>
        </p:nvSpPr>
        <p:spPr>
          <a:xfrm>
            <a:off x="4305225" y="268975"/>
            <a:ext cx="13011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Fases de uma startup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363300" y="2571750"/>
            <a:ext cx="2784300" cy="1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bel"/>
                <a:ea typeface="Abel"/>
                <a:cs typeface="Abel"/>
                <a:sym typeface="Abel"/>
              </a:rPr>
              <a:t>Sua startup está mais madura, mas você precisa transformar tudo que foi validado em uma estratégia de vendas escalável e ser cada vez mais inovador na hora de atrair, converter e reter para ganhar tração. 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6890025" y="2137750"/>
            <a:ext cx="209575" cy="261975"/>
          </a:xfrm>
          <a:custGeom>
            <a:avLst/>
            <a:gdLst/>
            <a:ahLst/>
            <a:cxnLst/>
            <a:rect l="l" t="t" r="r" b="b"/>
            <a:pathLst>
              <a:path w="8383" h="10479" extrusionOk="0">
                <a:moveTo>
                  <a:pt x="8383" y="0"/>
                </a:moveTo>
                <a:cubicBezTo>
                  <a:pt x="3997" y="877"/>
                  <a:pt x="0" y="6006"/>
                  <a:pt x="0" y="10479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49300" y="450125"/>
            <a:ext cx="3292200" cy="3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Quando usar um Business Model 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0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30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 Business Model </a:t>
            </a:r>
            <a:r>
              <a:rPr lang="pt-BR" dirty="0" err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Canvas</a:t>
            </a: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 é ideal para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organizações que estão procurando 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 modelo de negócios repetível e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escalável. Dividimos aqui a busca pelo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modelo de negócios em 4 fases.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Uma vez que todas as etapas estiverem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validadas, ele não é mais necessário. </a:t>
            </a:r>
            <a:endParaRPr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51" name="Google Shape;151;p19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19"/>
          <p:cNvSpPr/>
          <p:nvPr/>
        </p:nvSpPr>
        <p:spPr>
          <a:xfrm>
            <a:off x="4462776" y="1310650"/>
            <a:ext cx="1191900" cy="707100"/>
          </a:xfrm>
          <a:prstGeom prst="homePlate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Descoberta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5363288" y="1310625"/>
            <a:ext cx="13173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2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Validação do cliente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54" name="Google Shape;154;p19"/>
          <p:cNvSpPr/>
          <p:nvPr/>
        </p:nvSpPr>
        <p:spPr>
          <a:xfrm>
            <a:off x="6379725" y="1310675"/>
            <a:ext cx="14385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do consumidor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7530075" y="1310625"/>
            <a:ext cx="1359600" cy="707100"/>
          </a:xfrm>
          <a:prstGeom prst="chevron">
            <a:avLst>
              <a:gd name="adj" fmla="val 50000"/>
            </a:avLst>
          </a:prstGeom>
          <a:solidFill>
            <a:srgbClr val="1C4587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Criação da companhia </a:t>
            </a:r>
            <a:endParaRPr sz="800" b="1">
              <a:solidFill>
                <a:srgbClr val="FF99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5466600" y="519982"/>
            <a:ext cx="1135225" cy="561150"/>
          </a:xfrm>
          <a:custGeom>
            <a:avLst/>
            <a:gdLst/>
            <a:ahLst/>
            <a:cxnLst/>
            <a:rect l="l" t="t" r="r" b="b"/>
            <a:pathLst>
              <a:path w="45409" h="22446" extrusionOk="0">
                <a:moveTo>
                  <a:pt x="0" y="91"/>
                </a:moveTo>
                <a:cubicBezTo>
                  <a:pt x="10533" y="-272"/>
                  <a:pt x="21468" y="3212"/>
                  <a:pt x="30389" y="8824"/>
                </a:cubicBezTo>
                <a:cubicBezTo>
                  <a:pt x="36110" y="12423"/>
                  <a:pt x="45409" y="15687"/>
                  <a:pt x="45409" y="2244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7" name="Google Shape;157;p19"/>
          <p:cNvSpPr txBox="1"/>
          <p:nvPr/>
        </p:nvSpPr>
        <p:spPr>
          <a:xfrm>
            <a:off x="4305225" y="268975"/>
            <a:ext cx="13011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Fases de uma startup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5808675" y="2528100"/>
            <a:ext cx="2784300" cy="1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Abel"/>
                <a:ea typeface="Abel"/>
                <a:cs typeface="Abel"/>
                <a:sym typeface="Abel"/>
              </a:rPr>
              <a:t>Você precisa estruturar processos, modelos de lideranças, gestão de times e uma cultura intraempreendedora dentro da sua empresa que vai te permitir ganhar escala.  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8130050" y="2129000"/>
            <a:ext cx="44275" cy="235775"/>
          </a:xfrm>
          <a:custGeom>
            <a:avLst/>
            <a:gdLst/>
            <a:ahLst/>
            <a:cxnLst/>
            <a:rect l="l" t="t" r="r" b="b"/>
            <a:pathLst>
              <a:path w="1771" h="9431" extrusionOk="0">
                <a:moveTo>
                  <a:pt x="699" y="0"/>
                </a:moveTo>
                <a:cubicBezTo>
                  <a:pt x="1115" y="3125"/>
                  <a:pt x="3152" y="9431"/>
                  <a:pt x="0" y="9431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/>
        </p:nvSpPr>
        <p:spPr>
          <a:xfrm>
            <a:off x="349300" y="450120"/>
            <a:ext cx="3898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Todo Business Model </a:t>
            </a:r>
            <a:r>
              <a:rPr lang="pt-BR" sz="36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contêm: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20"/>
          <p:cNvSpPr txBox="1"/>
          <p:nvPr/>
        </p:nvSpPr>
        <p:spPr>
          <a:xfrm>
            <a:off x="3950100" y="563850"/>
            <a:ext cx="5193900" cy="4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Parceiros-chave (key partners)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Atividades-chave (key activities)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Recursos-chave (Key resources)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Custo da estrutura (Cost structure)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Fontes de receita (Revenue streams)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Canais (Channels)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Proposta de valor  (Value Propositions)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Relacionamento com o consumidor (Cust. relationship)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Segmentos de consumidores (cust. segments)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349300" y="450120"/>
            <a:ext cx="38982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Todo Business Model </a:t>
            </a:r>
            <a:r>
              <a:rPr lang="pt-BR" sz="3600" b="1" dirty="0" err="1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Canvas</a:t>
            </a:r>
            <a:r>
              <a:rPr lang="pt-BR" sz="3600" b="1" dirty="0">
                <a:solidFill>
                  <a:srgbClr val="C00000"/>
                </a:solidFill>
                <a:latin typeface="Bree Serif"/>
                <a:ea typeface="Bree Serif"/>
                <a:cs typeface="Bree Serif"/>
                <a:sym typeface="Bree Serif"/>
              </a:rPr>
              <a:t> contêm: </a:t>
            </a:r>
            <a:endParaRPr sz="3600" b="1" dirty="0">
              <a:solidFill>
                <a:srgbClr val="C000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cxnSp>
        <p:nvCxnSpPr>
          <p:cNvPr id="172" name="Google Shape;172;p21"/>
          <p:cNvCxnSpPr/>
          <p:nvPr/>
        </p:nvCxnSpPr>
        <p:spPr>
          <a:xfrm>
            <a:off x="466325" y="353995"/>
            <a:ext cx="660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1"/>
          <p:cNvSpPr txBox="1"/>
          <p:nvPr/>
        </p:nvSpPr>
        <p:spPr>
          <a:xfrm>
            <a:off x="3950100" y="563850"/>
            <a:ext cx="5193900" cy="42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Parceiros-chave (key partners)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Atividades-chave (key activities)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Recursos-chave (Key resources)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Custo da estrutura (Cost structure)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Fontes de receita (Revenue streams)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Canais (Channels)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Proposta de valor  (Value Propositions) 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Relacionamento com o consumidor (Cust. relationship)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bel"/>
              <a:buChar char="-"/>
            </a:pPr>
            <a:r>
              <a:rPr lang="pt-BR" sz="1800" b="1">
                <a:solidFill>
                  <a:srgbClr val="434343"/>
                </a:solidFill>
                <a:latin typeface="Abel"/>
                <a:ea typeface="Abel"/>
                <a:cs typeface="Abel"/>
                <a:sym typeface="Abel"/>
              </a:rPr>
              <a:t>Segmentos de consumidores (cust. segments)</a:t>
            </a:r>
            <a:endParaRPr sz="1800" b="1">
              <a:solidFill>
                <a:srgbClr val="43434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3295525" y="3009700"/>
            <a:ext cx="767975" cy="474925"/>
          </a:xfrm>
          <a:custGeom>
            <a:avLst/>
            <a:gdLst/>
            <a:ahLst/>
            <a:cxnLst/>
            <a:rect l="l" t="t" r="r" b="b"/>
            <a:pathLst>
              <a:path w="30719" h="18997" extrusionOk="0">
                <a:moveTo>
                  <a:pt x="30719" y="18997"/>
                </a:moveTo>
                <a:cubicBezTo>
                  <a:pt x="23095" y="9679"/>
                  <a:pt x="12039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75" name="Google Shape;175;p21"/>
          <p:cNvSpPr txBox="1"/>
          <p:nvPr/>
        </p:nvSpPr>
        <p:spPr>
          <a:xfrm>
            <a:off x="1658725" y="2717325"/>
            <a:ext cx="163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C00000"/>
                </a:solidFill>
                <a:latin typeface="Abel"/>
                <a:ea typeface="Abel"/>
                <a:cs typeface="Abel"/>
                <a:sym typeface="Abel"/>
              </a:rPr>
              <a:t>Vamos explicar cada um desses pontos daqui a pouco </a:t>
            </a:r>
            <a:endParaRPr b="1" dirty="0">
              <a:solidFill>
                <a:srgbClr val="C00000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1312</Words>
  <Application>Microsoft Office PowerPoint</Application>
  <PresentationFormat>Apresentação na tela (16:9)</PresentationFormat>
  <Paragraphs>217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Calibri</vt:lpstr>
      <vt:lpstr>Abel</vt:lpstr>
      <vt:lpstr>Calibri Light</vt:lpstr>
      <vt:lpstr>Open Sans Light</vt:lpstr>
      <vt:lpstr>Bree Serif</vt:lpstr>
      <vt:lpstr>Arial</vt:lpstr>
      <vt:lpstr>Roboto</vt:lpstr>
      <vt:lpstr>Simple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Pellegrini</dc:creator>
  <cp:lastModifiedBy>Daniel Pellegrini</cp:lastModifiedBy>
  <cp:revision>5</cp:revision>
  <dcterms:modified xsi:type="dcterms:W3CDTF">2021-12-17T15:00:57Z</dcterms:modified>
</cp:coreProperties>
</file>