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3" r:id="rId8"/>
    <p:sldId id="274" r:id="rId9"/>
    <p:sldId id="27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19"/>
    <p:restoredTop sz="96327"/>
  </p:normalViewPr>
  <p:slideViewPr>
    <p:cSldViewPr snapToGrid="0">
      <p:cViewPr varScale="1">
        <p:scale>
          <a:sx n="164" d="100"/>
          <a:sy n="164" d="100"/>
        </p:scale>
        <p:origin x="1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9T03:11:49.19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538 149 24575,'-20'6'0,"-6"4"0,-7 3 0,-12 16 0,-8 5 0,-3 11 0,-2 7 0,-1 1-556,3 26 556,12-3 0,24-23 0,3 2 0,-2 41 0,9-45 0,1 0 0,5 0 0,1-2 0,-2 38 0,16 5 0,2-7 0,23 2 0,3 0 0,17-5 0,-6-2 0,10-13 0,-5-1 0,18-4 0,3-5-464,-28-25 1,1-1 463,-5-7 0,1-2 0,6 3 0,0 1 0,-3-1 0,0-1 0,10 1 0,2-1-1028,7 1 1,4-2 1027,17 6 0,3-4 0,0-10 0,3-4-781,-22 0 1,3 1 0,-3 0 780,21 2 0,-1-1 0,6-4 0,-2-1-553,-9 6 0,-3-1 553,-5-2 0,-2-2 0,0-3 0,-2-2 35,-13 2 0,-3 0-35,-3-3 0,-2-1 0,-3-1 0,-2 0 1579,30 4-1579,12-5 0,-14 0 0,0 0 0,-2 0 2427,-16 0-2427,7 0 0,1 0 0,10-5 579,-24 1 1,2 0-580,43-3 0,-40-1 0,2-1 0,-5 5 0,-1-1 0,35-18 0,-36 17 0,0-2 0,18-18 813,-11 12-813,-11-15 86,-31 16-86,15-19 0,-9 5 0,-3-2 851,7-9-851,-18 20 0,17-19 0,-16 3 0,5 4 0,0-32 0,-6 16 0,7-21 0,-11 1 0,3 14 0,7-13 0,-3 5 0,3 8 0,-11 4 0,-5 0 0,0 3 0,0-20 0,-15 5 0,-17-17 0,-12 5-557,-16-3 557,5 4 0,21 33 0,-1 0 0,-28-32 0,-4 2 0,9 16 0,-5 6 0,5 7 0,-4 1 0,5 8 0,-1 1-783,-20-16 1,-1 1 782,16 18 0,-1 3 0,-7-8 0,-2 1 0,4 8 0,-2 2 0,-9-2 0,-2 1-1056,2 0 1,-2 2 1055,-7 3 0,0 1 0,5 1 0,0 0 0,-4-1 0,-1 3 0,8 4 0,1 0 0,2-3 0,0 2-692,1 4 1,0 2 691,1-1 0,0 2 0,3 1 0,0 2 0,-4-1 0,0 0 0,7 0 0,1 0-261,2 0 1,0 0 260,3-1 0,1 2 0,2 0 0,0 4 292,5 2 0,1 3-292,-4 3 0,2 2 0,-31 16 0,38-12 0,0-1 0,-35 2 1619,-7 9-1619,20-8 0,-1 3 1540,28 5-1540,3-10 1180,14 1-1180,-3-4 825,17-8-825,-6 6 389,15-9-389,-2 4 0,4-4 0,1-3 0,0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Su7BGbyJq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5DF8-9501-BE54-6B81-8B0F58F231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Course 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C3CCDE-2699-9F86-BDD0-A16CE9906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Philosophy 1250: Contemporary Moral Issues</a:t>
            </a:r>
          </a:p>
          <a:p>
            <a:r>
              <a:rPr lang="en-US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40592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Philosophy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1AAF62-9AE4-0DE8-3495-BAA5F99470E9}"/>
              </a:ext>
            </a:extLst>
          </p:cNvPr>
          <p:cNvSpPr txBox="1"/>
          <p:nvPr/>
        </p:nvSpPr>
        <p:spPr>
          <a:xfrm>
            <a:off x="2935398" y="1444403"/>
            <a:ext cx="290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Means “love of wisdom”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2935398" y="1959339"/>
            <a:ext cx="6705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Structured, systematic investigation of the most fundamental,</a:t>
            </a:r>
            <a:br>
              <a:rPr lang="en-US" dirty="0"/>
            </a:br>
            <a:r>
              <a:rPr lang="en-US" dirty="0"/>
              <a:t>“properly basic” questions, for example: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DC2FAE-8B4C-F75B-EDEF-EAFA98429806}"/>
              </a:ext>
            </a:extLst>
          </p:cNvPr>
          <p:cNvSpPr txBox="1"/>
          <p:nvPr/>
        </p:nvSpPr>
        <p:spPr>
          <a:xfrm>
            <a:off x="2935398" y="2751274"/>
            <a:ext cx="7620548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Is the mind just a part of the body, or something entirely different?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How can we be certain about what we know to be true?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Does God exist?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Are we as free as we feel?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What does it mean to say something is beautiful?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What does it mean to say an action is good (or bad)?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What is the nature of time?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What is the self?</a:t>
            </a:r>
          </a:p>
        </p:txBody>
      </p:sp>
    </p:spTree>
    <p:extLst>
      <p:ext uri="{BB962C8B-B14F-4D97-AF65-F5344CB8AC3E}">
        <p14:creationId xmlns:p14="http://schemas.microsoft.com/office/powerpoint/2010/main" val="34693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Philosophy (cont.)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2935398" y="1510876"/>
            <a:ext cx="5380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STRUCTURED, SYSTEMATIC investigation . .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DC2FAE-8B4C-F75B-EDEF-EAFA98429806}"/>
              </a:ext>
            </a:extLst>
          </p:cNvPr>
          <p:cNvSpPr txBox="1"/>
          <p:nvPr/>
        </p:nvSpPr>
        <p:spPr>
          <a:xfrm>
            <a:off x="3287796" y="2792044"/>
            <a:ext cx="5442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Using REASONS in a process of REASONING</a:t>
            </a:r>
          </a:p>
        </p:txBody>
      </p:sp>
      <p:sp>
        <p:nvSpPr>
          <p:cNvPr id="3" name="Curved Right Arrow 2">
            <a:extLst>
              <a:ext uri="{FF2B5EF4-FFF2-40B4-BE49-F238E27FC236}">
                <a16:creationId xmlns:a16="http://schemas.microsoft.com/office/drawing/2014/main" id="{B3E439EE-B96A-9138-404D-C93D03EE44E5}"/>
              </a:ext>
            </a:extLst>
          </p:cNvPr>
          <p:cNvSpPr/>
          <p:nvPr/>
        </p:nvSpPr>
        <p:spPr>
          <a:xfrm rot="20581970">
            <a:off x="2661661" y="1949439"/>
            <a:ext cx="838685" cy="150846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Reasons &amp; Reasoning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2906665" y="1604994"/>
            <a:ext cx="63402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“Reasoning is the art of showing that one claim is implied by</a:t>
            </a:r>
          </a:p>
          <a:p>
            <a:r>
              <a:rPr lang="en-US" dirty="0"/>
              <a:t>some other claim(s).”</a:t>
            </a:r>
          </a:p>
          <a:p>
            <a:r>
              <a:rPr lang="en-US" dirty="0"/>
              <a:t>											 Morrow,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DED1AF-2A0D-1B7E-CE6E-1919BE49BB16}"/>
              </a:ext>
            </a:extLst>
          </p:cNvPr>
          <p:cNvSpPr txBox="1"/>
          <p:nvPr/>
        </p:nvSpPr>
        <p:spPr>
          <a:xfrm>
            <a:off x="2906665" y="2742027"/>
            <a:ext cx="692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reason towards </a:t>
            </a:r>
            <a:r>
              <a:rPr lang="en-US" u="sng" dirty="0"/>
              <a:t>CONCLUSIONS</a:t>
            </a:r>
            <a:r>
              <a:rPr lang="en-US" dirty="0"/>
              <a:t> of which we (or someone else) are not sure.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EB224-D7F7-5C49-E394-0824C6900E14}"/>
              </a:ext>
            </a:extLst>
          </p:cNvPr>
          <p:cNvSpPr txBox="1"/>
          <p:nvPr/>
        </p:nvSpPr>
        <p:spPr>
          <a:xfrm>
            <a:off x="2906664" y="3907486"/>
            <a:ext cx="692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“An individual piece of reasoning . . . is called an </a:t>
            </a:r>
            <a:r>
              <a:rPr lang="en-US" b="1" dirty="0"/>
              <a:t>argument</a:t>
            </a:r>
            <a:r>
              <a:rPr lang="en-US" dirty="0"/>
              <a:t>.”</a:t>
            </a:r>
          </a:p>
          <a:p>
            <a:r>
              <a:rPr lang="en-US" dirty="0"/>
              <a:t>											  Morrow, 3</a:t>
            </a:r>
          </a:p>
        </p:txBody>
      </p:sp>
    </p:spTree>
    <p:extLst>
      <p:ext uri="{BB962C8B-B14F-4D97-AF65-F5344CB8AC3E}">
        <p14:creationId xmlns:p14="http://schemas.microsoft.com/office/powerpoint/2010/main" val="147855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Arguments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2906665" y="1604994"/>
            <a:ext cx="6282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set of claims, where one of the claims (the conclusion) </a:t>
            </a:r>
            <a:br>
              <a:rPr lang="en-US" dirty="0"/>
            </a:br>
            <a:r>
              <a:rPr lang="en-US" dirty="0"/>
              <a:t>is supported by (implied) by the other claims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AE7A1-0342-2951-5E8A-39E6D5FCB295}"/>
              </a:ext>
            </a:extLst>
          </p:cNvPr>
          <p:cNvSpPr txBox="1"/>
          <p:nvPr/>
        </p:nvSpPr>
        <p:spPr>
          <a:xfrm>
            <a:off x="2906665" y="2619375"/>
            <a:ext cx="7167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Good arguments give us good reason to believe their conclusions</a:t>
            </a:r>
          </a:p>
        </p:txBody>
      </p:sp>
    </p:spTree>
    <p:extLst>
      <p:ext uri="{BB962C8B-B14F-4D97-AF65-F5344CB8AC3E}">
        <p14:creationId xmlns:p14="http://schemas.microsoft.com/office/powerpoint/2010/main" val="229670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8D46655-B9DD-A539-25E1-99F85E8CBA7A}"/>
              </a:ext>
            </a:extLst>
          </p:cNvPr>
          <p:cNvSpPr/>
          <p:nvPr/>
        </p:nvSpPr>
        <p:spPr>
          <a:xfrm>
            <a:off x="3012412" y="2684357"/>
            <a:ext cx="3679212" cy="83099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Arguments (cont.)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3105719" y="2684357"/>
            <a:ext cx="3679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Every person is mortal.</a:t>
            </a:r>
          </a:p>
          <a:p>
            <a:pPr marL="342900" indent="-342900">
              <a:buAutoNum type="arabicPeriod"/>
            </a:pPr>
            <a:r>
              <a:rPr lang="en-US" sz="2400" dirty="0"/>
              <a:t>Socrates is a person.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E31D5BA-E67C-E912-66FF-CFA15183AB5D}"/>
              </a:ext>
            </a:extLst>
          </p:cNvPr>
          <p:cNvSpPr/>
          <p:nvPr/>
        </p:nvSpPr>
        <p:spPr>
          <a:xfrm>
            <a:off x="3365240" y="3758142"/>
            <a:ext cx="4167673" cy="46166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AE7A1-0342-2951-5E8A-39E6D5FCB295}"/>
              </a:ext>
            </a:extLst>
          </p:cNvPr>
          <p:cNvSpPr txBox="1"/>
          <p:nvPr/>
        </p:nvSpPr>
        <p:spPr>
          <a:xfrm>
            <a:off x="3365240" y="3746716"/>
            <a:ext cx="4238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Therefore, Socrates is mortal.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295694-206F-3A51-D7A2-47D65E954B99}"/>
              </a:ext>
            </a:extLst>
          </p:cNvPr>
          <p:cNvCxnSpPr>
            <a:cxnSpLocks/>
          </p:cNvCxnSpPr>
          <p:nvPr/>
        </p:nvCxnSpPr>
        <p:spPr>
          <a:xfrm>
            <a:off x="3452327" y="3663356"/>
            <a:ext cx="39624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BAD666-1288-BFEC-22DE-1490335116FE}"/>
              </a:ext>
            </a:extLst>
          </p:cNvPr>
          <p:cNvGrpSpPr/>
          <p:nvPr/>
        </p:nvGrpSpPr>
        <p:grpSpPr>
          <a:xfrm>
            <a:off x="6784931" y="2778234"/>
            <a:ext cx="2426922" cy="1444416"/>
            <a:chOff x="6784931" y="2778234"/>
            <a:chExt cx="2426922" cy="1444416"/>
          </a:xfrm>
        </p:grpSpPr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7169AB39-8DD1-6DC6-0EBB-B91465E2A24F}"/>
                </a:ext>
              </a:extLst>
            </p:cNvPr>
            <p:cNvSpPr/>
            <p:nvPr/>
          </p:nvSpPr>
          <p:spPr>
            <a:xfrm>
              <a:off x="7665119" y="3760985"/>
              <a:ext cx="275232" cy="461665"/>
            </a:xfrm>
            <a:prstGeom prst="rightBrace">
              <a:avLst>
                <a:gd name="adj1" fmla="val 25901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88C3412-3A97-E8EB-336F-5233A9E32C2F}"/>
                </a:ext>
              </a:extLst>
            </p:cNvPr>
            <p:cNvGrpSpPr/>
            <p:nvPr/>
          </p:nvGrpSpPr>
          <p:grpSpPr>
            <a:xfrm>
              <a:off x="6784931" y="2778234"/>
              <a:ext cx="1365595" cy="650763"/>
              <a:chOff x="6784931" y="2778234"/>
              <a:chExt cx="1365595" cy="650763"/>
            </a:xfrm>
          </p:grpSpPr>
          <p:sp>
            <p:nvSpPr>
              <p:cNvPr id="15" name="Right Brace 14">
                <a:extLst>
                  <a:ext uri="{FF2B5EF4-FFF2-40B4-BE49-F238E27FC236}">
                    <a16:creationId xmlns:a16="http://schemas.microsoft.com/office/drawing/2014/main" id="{2EF94BA5-E692-A076-E7BC-553DA597F7B7}"/>
                  </a:ext>
                </a:extLst>
              </p:cNvPr>
              <p:cNvSpPr/>
              <p:nvPr/>
            </p:nvSpPr>
            <p:spPr>
              <a:xfrm>
                <a:off x="6784931" y="2778234"/>
                <a:ext cx="275232" cy="650763"/>
              </a:xfrm>
              <a:prstGeom prst="rightBrace">
                <a:avLst>
                  <a:gd name="adj1" fmla="val 25901"/>
                  <a:gd name="adj2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C29B0F-2DE3-822C-E0E6-CB419880D580}"/>
                  </a:ext>
                </a:extLst>
              </p:cNvPr>
              <p:cNvSpPr txBox="1"/>
              <p:nvPr/>
            </p:nvSpPr>
            <p:spPr>
              <a:xfrm>
                <a:off x="7060163" y="2880452"/>
                <a:ext cx="10903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Futura Medium" panose="020B0602020204020303" pitchFamily="34" charset="-79"/>
                    <a:cs typeface="Futura Medium" panose="020B0602020204020303" pitchFamily="34" charset="-79"/>
                  </a:rPr>
                  <a:t>premises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B73B97-EBA1-56F9-8DC7-EE094A8E6161}"/>
                </a:ext>
              </a:extLst>
            </p:cNvPr>
            <p:cNvSpPr txBox="1"/>
            <p:nvPr/>
          </p:nvSpPr>
          <p:spPr>
            <a:xfrm>
              <a:off x="7940351" y="3792882"/>
              <a:ext cx="1271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utura Medium" panose="020B0602020204020303" pitchFamily="34" charset="-79"/>
                  <a:cs typeface="Futura Medium" panose="020B0602020204020303" pitchFamily="34" charset="-79"/>
                </a:rPr>
                <a:t>conclusion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523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Arguments (cont.)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3105719" y="2684357"/>
            <a:ext cx="3679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Every person is mortal.</a:t>
            </a:r>
          </a:p>
          <a:p>
            <a:pPr marL="342900" indent="-342900">
              <a:buAutoNum type="arabicPeriod"/>
            </a:pPr>
            <a:r>
              <a:rPr lang="en-US" sz="2400" dirty="0"/>
              <a:t>Socrates is a person.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AE7A1-0342-2951-5E8A-39E6D5FCB295}"/>
              </a:ext>
            </a:extLst>
          </p:cNvPr>
          <p:cNvSpPr txBox="1"/>
          <p:nvPr/>
        </p:nvSpPr>
        <p:spPr>
          <a:xfrm>
            <a:off x="3366683" y="3752403"/>
            <a:ext cx="4238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Therefore, Socrates is mortal.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295694-206F-3A51-D7A2-47D65E954B99}"/>
              </a:ext>
            </a:extLst>
          </p:cNvPr>
          <p:cNvCxnSpPr>
            <a:cxnSpLocks/>
          </p:cNvCxnSpPr>
          <p:nvPr/>
        </p:nvCxnSpPr>
        <p:spPr>
          <a:xfrm>
            <a:off x="3452327" y="3663356"/>
            <a:ext cx="39624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BAD666-1288-BFEC-22DE-1490335116FE}"/>
              </a:ext>
            </a:extLst>
          </p:cNvPr>
          <p:cNvGrpSpPr/>
          <p:nvPr/>
        </p:nvGrpSpPr>
        <p:grpSpPr>
          <a:xfrm>
            <a:off x="6784931" y="2778234"/>
            <a:ext cx="2426922" cy="1444416"/>
            <a:chOff x="6784931" y="2778234"/>
            <a:chExt cx="2426922" cy="1444416"/>
          </a:xfrm>
        </p:grpSpPr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7169AB39-8DD1-6DC6-0EBB-B91465E2A24F}"/>
                </a:ext>
              </a:extLst>
            </p:cNvPr>
            <p:cNvSpPr/>
            <p:nvPr/>
          </p:nvSpPr>
          <p:spPr>
            <a:xfrm>
              <a:off x="7665119" y="3760985"/>
              <a:ext cx="275232" cy="461665"/>
            </a:xfrm>
            <a:prstGeom prst="rightBrace">
              <a:avLst>
                <a:gd name="adj1" fmla="val 25901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88C3412-3A97-E8EB-336F-5233A9E32C2F}"/>
                </a:ext>
              </a:extLst>
            </p:cNvPr>
            <p:cNvGrpSpPr/>
            <p:nvPr/>
          </p:nvGrpSpPr>
          <p:grpSpPr>
            <a:xfrm>
              <a:off x="6784931" y="2778234"/>
              <a:ext cx="1365595" cy="650763"/>
              <a:chOff x="6784931" y="2778234"/>
              <a:chExt cx="1365595" cy="650763"/>
            </a:xfrm>
          </p:grpSpPr>
          <p:sp>
            <p:nvSpPr>
              <p:cNvPr id="15" name="Right Brace 14">
                <a:extLst>
                  <a:ext uri="{FF2B5EF4-FFF2-40B4-BE49-F238E27FC236}">
                    <a16:creationId xmlns:a16="http://schemas.microsoft.com/office/drawing/2014/main" id="{2EF94BA5-E692-A076-E7BC-553DA597F7B7}"/>
                  </a:ext>
                </a:extLst>
              </p:cNvPr>
              <p:cNvSpPr/>
              <p:nvPr/>
            </p:nvSpPr>
            <p:spPr>
              <a:xfrm>
                <a:off x="6784931" y="2778234"/>
                <a:ext cx="275232" cy="650763"/>
              </a:xfrm>
              <a:prstGeom prst="rightBrace">
                <a:avLst>
                  <a:gd name="adj1" fmla="val 25901"/>
                  <a:gd name="adj2" fmla="val 5000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C29B0F-2DE3-822C-E0E6-CB419880D580}"/>
                  </a:ext>
                </a:extLst>
              </p:cNvPr>
              <p:cNvSpPr txBox="1"/>
              <p:nvPr/>
            </p:nvSpPr>
            <p:spPr>
              <a:xfrm>
                <a:off x="7060163" y="2880452"/>
                <a:ext cx="10903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Futura Medium" panose="020B0602020204020303" pitchFamily="34" charset="-79"/>
                    <a:cs typeface="Futura Medium" panose="020B0602020204020303" pitchFamily="34" charset="-79"/>
                  </a:rPr>
                  <a:t>premises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B73B97-EBA1-56F9-8DC7-EE094A8E6161}"/>
                </a:ext>
              </a:extLst>
            </p:cNvPr>
            <p:cNvSpPr txBox="1"/>
            <p:nvPr/>
          </p:nvSpPr>
          <p:spPr>
            <a:xfrm>
              <a:off x="7940351" y="3792882"/>
              <a:ext cx="1271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utura Medium" panose="020B0602020204020303" pitchFamily="34" charset="-79"/>
                  <a:cs typeface="Futura Medium" panose="020B0602020204020303" pitchFamily="34" charset="-79"/>
                </a:rPr>
                <a:t>conclusion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18601A7-2C90-3D93-6673-C816C01488DB}"/>
                  </a:ext>
                </a:extLst>
              </p14:cNvPr>
              <p14:cNvContentPartPr/>
              <p14:nvPr/>
            </p14:nvContentPartPr>
            <p14:xfrm>
              <a:off x="3222595" y="3568637"/>
              <a:ext cx="1675440" cy="846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18601A7-2C90-3D93-6673-C816C01488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4955" y="3550637"/>
                <a:ext cx="1711080" cy="88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4902E99-DBB4-D676-29A6-D73492ED54FC}"/>
              </a:ext>
            </a:extLst>
          </p:cNvPr>
          <p:cNvGrpSpPr/>
          <p:nvPr/>
        </p:nvGrpSpPr>
        <p:grpSpPr>
          <a:xfrm>
            <a:off x="2171367" y="4378334"/>
            <a:ext cx="2561920" cy="1043587"/>
            <a:chOff x="2171367" y="4378334"/>
            <a:chExt cx="2561920" cy="10435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747A0E-3C13-82A7-B684-9B038F3B3A96}"/>
                </a:ext>
              </a:extLst>
            </p:cNvPr>
            <p:cNvSpPr txBox="1"/>
            <p:nvPr/>
          </p:nvSpPr>
          <p:spPr>
            <a:xfrm>
              <a:off x="2171367" y="5052589"/>
              <a:ext cx="25619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utura Medium" panose="020B0602020204020303" pitchFamily="34" charset="-79"/>
                  <a:cs typeface="Futura Medium" panose="020B0602020204020303" pitchFamily="34" charset="-79"/>
                </a:rPr>
                <a:t>“Conclusion Indicator”</a:t>
              </a:r>
            </a:p>
          </p:txBody>
        </p:sp>
        <p:sp>
          <p:nvSpPr>
            <p:cNvPr id="28" name="Left Arrow 27">
              <a:extLst>
                <a:ext uri="{FF2B5EF4-FFF2-40B4-BE49-F238E27FC236}">
                  <a16:creationId xmlns:a16="http://schemas.microsoft.com/office/drawing/2014/main" id="{C7C768AE-7C79-12AA-753C-FC557C352179}"/>
                </a:ext>
              </a:extLst>
            </p:cNvPr>
            <p:cNvSpPr/>
            <p:nvPr/>
          </p:nvSpPr>
          <p:spPr>
            <a:xfrm rot="6959855">
              <a:off x="3153747" y="4484578"/>
              <a:ext cx="597160" cy="384672"/>
            </a:xfrm>
            <a:prstGeom prst="leftArrow">
              <a:avLst>
                <a:gd name="adj1" fmla="val 50000"/>
                <a:gd name="adj2" fmla="val 821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717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Arguments (cont.)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2906665" y="1604994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Some other observations: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AE7A1-0342-2951-5E8A-39E6D5FCB295}"/>
              </a:ext>
            </a:extLst>
          </p:cNvPr>
          <p:cNvSpPr txBox="1"/>
          <p:nvPr/>
        </p:nvSpPr>
        <p:spPr>
          <a:xfrm>
            <a:off x="2906665" y="2166693"/>
            <a:ext cx="4859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Not heated exchanges or personal attacks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174AF0-3D99-E2CF-8628-5B57480BE1E8}"/>
              </a:ext>
            </a:extLst>
          </p:cNvPr>
          <p:cNvSpPr txBox="1"/>
          <p:nvPr/>
        </p:nvSpPr>
        <p:spPr>
          <a:xfrm>
            <a:off x="2906665" y="2757124"/>
            <a:ext cx="6692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Not mere explanations – recall ping-pong ball example (p. 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B84924-5E3F-B386-D22D-DF413600CBBC}"/>
              </a:ext>
            </a:extLst>
          </p:cNvPr>
          <p:cNvSpPr txBox="1"/>
          <p:nvPr/>
        </p:nvSpPr>
        <p:spPr>
          <a:xfrm>
            <a:off x="2906665" y="3339853"/>
            <a:ext cx="6833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Arguments make a case for something not previously believed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77D93-3F8E-E778-A289-9E3EEF48D34A}"/>
              </a:ext>
            </a:extLst>
          </p:cNvPr>
          <p:cNvSpPr txBox="1"/>
          <p:nvPr/>
        </p:nvSpPr>
        <p:spPr>
          <a:xfrm>
            <a:off x="2906665" y="3951314"/>
            <a:ext cx="6782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“What is the argument?” is a different and more fundamental</a:t>
            </a:r>
            <a:br>
              <a:rPr lang="en-US" dirty="0"/>
            </a:br>
            <a:r>
              <a:rPr lang="en-US" dirty="0"/>
              <a:t>question than “Is the argument persuasive?” Can’t answer the</a:t>
            </a:r>
            <a:br>
              <a:rPr lang="en-US" dirty="0"/>
            </a:br>
            <a:r>
              <a:rPr lang="en-US" dirty="0"/>
              <a:t>latter before answering the former.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2703C-163C-3552-EAD7-7AE69FFA6762}"/>
              </a:ext>
            </a:extLst>
          </p:cNvPr>
          <p:cNvSpPr txBox="1"/>
          <p:nvPr/>
        </p:nvSpPr>
        <p:spPr>
          <a:xfrm>
            <a:off x="2906665" y="5068340"/>
            <a:ext cx="6800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Arguments might omit premises required to make them “work”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C32512-2EB0-D9FE-C6E9-B04389ABB594}"/>
              </a:ext>
            </a:extLst>
          </p:cNvPr>
          <p:cNvSpPr txBox="1"/>
          <p:nvPr/>
        </p:nvSpPr>
        <p:spPr>
          <a:xfrm>
            <a:off x="2906665" y="5680611"/>
            <a:ext cx="492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Find the conclusion first, then the premises </a:t>
            </a:r>
          </a:p>
        </p:txBody>
      </p:sp>
    </p:spTree>
    <p:extLst>
      <p:ext uri="{BB962C8B-B14F-4D97-AF65-F5344CB8AC3E}">
        <p14:creationId xmlns:p14="http://schemas.microsoft.com/office/powerpoint/2010/main" val="65608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E183-F123-22ED-1F1A-5153A5A5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7"/>
            <a:ext cx="7958331" cy="5548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Arguments (cont.)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56DE5-1BC4-5FB9-2AC6-F13142E9FC10}"/>
              </a:ext>
            </a:extLst>
          </p:cNvPr>
          <p:cNvSpPr txBox="1"/>
          <p:nvPr/>
        </p:nvSpPr>
        <p:spPr>
          <a:xfrm>
            <a:off x="2906665" y="1604994"/>
            <a:ext cx="219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Elle’s master stroke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AE7A1-0342-2951-5E8A-39E6D5FCB295}"/>
              </a:ext>
            </a:extLst>
          </p:cNvPr>
          <p:cNvSpPr txBox="1"/>
          <p:nvPr/>
        </p:nvSpPr>
        <p:spPr>
          <a:xfrm>
            <a:off x="2906665" y="2206006"/>
            <a:ext cx="3258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What’s the CONCLUSION?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84810-59DE-4842-E3D9-1ADC6CAC4ECA}"/>
              </a:ext>
            </a:extLst>
          </p:cNvPr>
          <p:cNvSpPr txBox="1"/>
          <p:nvPr/>
        </p:nvSpPr>
        <p:spPr>
          <a:xfrm>
            <a:off x="4966356" y="1604994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– what is her argument?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6419B7-64E5-869C-54AE-06765942DF0B}"/>
              </a:ext>
            </a:extLst>
          </p:cNvPr>
          <p:cNvSpPr txBox="1"/>
          <p:nvPr/>
        </p:nvSpPr>
        <p:spPr>
          <a:xfrm>
            <a:off x="2906665" y="2807018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What are the PREMISES?</a:t>
            </a:r>
          </a:p>
        </p:txBody>
      </p:sp>
    </p:spTree>
    <p:extLst>
      <p:ext uri="{BB962C8B-B14F-4D97-AF65-F5344CB8AC3E}">
        <p14:creationId xmlns:p14="http://schemas.microsoft.com/office/powerpoint/2010/main" val="40970339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247</TotalTime>
  <Words>409</Words>
  <Application>Microsoft Macintosh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Courier New</vt:lpstr>
      <vt:lpstr>Futura Medium</vt:lpstr>
      <vt:lpstr>MS Shell Dlg 2</vt:lpstr>
      <vt:lpstr>Wingdings</vt:lpstr>
      <vt:lpstr>Wingdings 3</vt:lpstr>
      <vt:lpstr>Madison</vt:lpstr>
      <vt:lpstr>Course Introduction</vt:lpstr>
      <vt:lpstr>Philosophy</vt:lpstr>
      <vt:lpstr>Philosophy (cont.)</vt:lpstr>
      <vt:lpstr>Reasons &amp; Reasoning</vt:lpstr>
      <vt:lpstr>Arguments</vt:lpstr>
      <vt:lpstr>Arguments (cont.)</vt:lpstr>
      <vt:lpstr>Arguments (cont.)</vt:lpstr>
      <vt:lpstr>Arguments (cont.)</vt:lpstr>
      <vt:lpstr>Arguments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</dc:title>
  <dc:creator>Tyson Cain</dc:creator>
  <cp:lastModifiedBy>Tyson Cain</cp:lastModifiedBy>
  <cp:revision>9</cp:revision>
  <dcterms:created xsi:type="dcterms:W3CDTF">2023-01-06T18:38:09Z</dcterms:created>
  <dcterms:modified xsi:type="dcterms:W3CDTF">2026-08-25T02:45:55Z</dcterms:modified>
</cp:coreProperties>
</file>