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70" r:id="rId4"/>
    <p:sldId id="271" r:id="rId5"/>
    <p:sldId id="272" r:id="rId6"/>
    <p:sldId id="274" r:id="rId7"/>
    <p:sldId id="273" r:id="rId8"/>
    <p:sldId id="269" r:id="rId9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43"/>
    <p:restoredTop sz="96327"/>
  </p:normalViewPr>
  <p:slideViewPr>
    <p:cSldViewPr snapToGrid="0">
      <p:cViewPr varScale="1">
        <p:scale>
          <a:sx n="107" d="100"/>
          <a:sy n="107" d="100"/>
        </p:scale>
        <p:origin x="13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105D8-11FE-458C-95B4-2A65E8C266C6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74CF8-375F-4299-A7D0-FCB99FBDA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09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A3D0-EB29-4889-A3C5-B11955CF0BDD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F40F1-4EA6-4DDC-85A6-F9D5B4AD1F85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5F40-F1A3-40AC-9D1E-B84D86F40397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E7832-2DC8-45C3-B2BD-851821023F6A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AF64-0FF8-40EC-91C6-CBC3E4751D3D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A0F4A-FB09-40C0-8701-5001DA229080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664F-5786-498A-A828-564A889EAD13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ACEE-6558-446C-95A4-F105C8A013B3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84BC-C64E-4B4B-86B1-63ADDC246E98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C3E6-09B6-4C2D-BE52-2B94BF930330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10BE1-EC5A-4A06-A931-2D95B4CD62DF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0059-DCEC-4AB9-BD18-4B05E73A2BED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93E5-D0C9-456D-8B3E-9FC50A99B8F0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301A-7212-4AC1-B655-6032B9AC93B2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28308-1D2D-4E2A-9315-D072220C9B82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EA91-3EAE-4847-87A5-01B098DA77FC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43755-DCE2-440E-9F7E-EF67F2A57B92}" type="datetime1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E88D2-F0BE-9BFE-6207-86AB325127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Digital Ethics</a:t>
            </a:r>
            <a:br>
              <a:rPr lang="en-US" dirty="0"/>
            </a:br>
            <a:r>
              <a:rPr lang="en-US" sz="2800" i="1" dirty="0"/>
              <a:t>Understanding Digital Ethics </a:t>
            </a:r>
            <a:r>
              <a:rPr lang="en-US" sz="2800" dirty="0"/>
              <a:t>(Beever, et al.)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E4388C-68A7-E5C7-E7EB-D6995D70A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241074"/>
            <a:ext cx="7766936" cy="906658"/>
          </a:xfrm>
        </p:spPr>
        <p:txBody>
          <a:bodyPr/>
          <a:lstStyle/>
          <a:p>
            <a:r>
              <a:rPr lang="en-US" sz="2400" dirty="0"/>
              <a:t>Contemporary Moral Issues</a:t>
            </a:r>
          </a:p>
          <a:p>
            <a:r>
              <a:rPr lang="en-US" dirty="0"/>
              <a:t>14 April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88612-961E-3F12-16C2-5BA58B835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70891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302E-1AFB-37A8-F74A-8F8C570C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13801"/>
            <a:ext cx="8596668" cy="109728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Chapter 6:</a:t>
            </a:r>
            <a:br>
              <a:rPr lang="en-US" sz="3200" b="1" dirty="0"/>
            </a:br>
            <a:r>
              <a:rPr lang="en-US" sz="3200" b="1" dirty="0"/>
              <a:t>“The Digital and the Human (Embeddedness)”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7B2F65-59AA-FC16-4737-6857E8432F7A}"/>
              </a:ext>
            </a:extLst>
          </p:cNvPr>
          <p:cNvSpPr txBox="1"/>
          <p:nvPr/>
        </p:nvSpPr>
        <p:spPr>
          <a:xfrm>
            <a:off x="1051802" y="2528471"/>
            <a:ext cx="8039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30" dirty="0"/>
              <a:t>Reflect on a time when you were without Internet and cell phone service for a period of days. What was it like? How did you feel?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F16FEE-D5DA-2A20-C313-C18ACDB1BB89}"/>
              </a:ext>
            </a:extLst>
          </p:cNvPr>
          <p:cNvSpPr txBox="1"/>
          <p:nvPr/>
        </p:nvSpPr>
        <p:spPr>
          <a:xfrm>
            <a:off x="1051802" y="4153742"/>
            <a:ext cx="8039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30" dirty="0"/>
              <a:t>What do your reflections suggest about digital technology?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60D686-54D8-F862-33C5-1EAA2CE36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658088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302E-1AFB-37A8-F74A-8F8C570C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13802"/>
            <a:ext cx="8054802" cy="505102"/>
          </a:xfrm>
        </p:spPr>
        <p:txBody>
          <a:bodyPr>
            <a:normAutofit/>
          </a:bodyPr>
          <a:lstStyle/>
          <a:p>
            <a:r>
              <a:rPr lang="en-US" sz="2400" dirty="0"/>
              <a:t>Chapter 6, “The Digital and the Human (Embeddedness)”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7B2F65-59AA-FC16-4737-6857E8432F7A}"/>
              </a:ext>
            </a:extLst>
          </p:cNvPr>
          <p:cNvSpPr txBox="1"/>
          <p:nvPr/>
        </p:nvSpPr>
        <p:spPr>
          <a:xfrm>
            <a:off x="757646" y="1878874"/>
            <a:ext cx="7959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spc="-30" dirty="0"/>
              <a:t>Pre-theoretic conception suggests . . 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F16FEE-D5DA-2A20-C313-C18ACDB1BB89}"/>
              </a:ext>
            </a:extLst>
          </p:cNvPr>
          <p:cNvSpPr txBox="1"/>
          <p:nvPr/>
        </p:nvSpPr>
        <p:spPr>
          <a:xfrm>
            <a:off x="757646" y="3270322"/>
            <a:ext cx="8596667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en-US" sz="2000" spc="-30" dirty="0"/>
              <a:t>Beever says the digital is “embedded throughout our social life”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spc="-30" dirty="0"/>
              <a:t>Part of our everyday existence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Importance (ethical, practical) of the digital is easily to overlook</a:t>
            </a:r>
          </a:p>
          <a:p>
            <a:pPr marL="800100" lvl="1" indent="-34290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Benefits and threats also concealed by its everydayness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D7BCE7-93DC-A2FC-9E6A-48D7F03CF27C}"/>
              </a:ext>
            </a:extLst>
          </p:cNvPr>
          <p:cNvSpPr txBox="1">
            <a:spLocks/>
          </p:cNvSpPr>
          <p:nvPr/>
        </p:nvSpPr>
        <p:spPr>
          <a:xfrm>
            <a:off x="677334" y="1018905"/>
            <a:ext cx="8596668" cy="7078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b="1" dirty="0"/>
              <a:t>Embeddedness – Defining the Concept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7C7CF-F7A6-4ED2-1A36-4E55F7A7042D}"/>
              </a:ext>
            </a:extLst>
          </p:cNvPr>
          <p:cNvSpPr txBox="1"/>
          <p:nvPr/>
        </p:nvSpPr>
        <p:spPr>
          <a:xfrm>
            <a:off x="1097281" y="1878874"/>
            <a:ext cx="7959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spc="-30" dirty="0"/>
              <a:t>									  being firmly, perhaps inextricably set within or enclosed by something larger or more comprehensive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32EEB-1F32-1E25-CE87-AF6F70AC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46993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302E-1AFB-37A8-F74A-8F8C570C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13802"/>
            <a:ext cx="8054802" cy="505102"/>
          </a:xfrm>
        </p:spPr>
        <p:txBody>
          <a:bodyPr>
            <a:normAutofit/>
          </a:bodyPr>
          <a:lstStyle/>
          <a:p>
            <a:r>
              <a:rPr lang="en-US" sz="2400" dirty="0"/>
              <a:t>Chapter 6, “The Digital and the Human (Embeddedness)”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F16FEE-D5DA-2A20-C313-C18ACDB1BB89}"/>
              </a:ext>
            </a:extLst>
          </p:cNvPr>
          <p:cNvSpPr txBox="1"/>
          <p:nvPr/>
        </p:nvSpPr>
        <p:spPr>
          <a:xfrm>
            <a:off x="784911" y="2033194"/>
            <a:ext cx="7220572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spc="-30" dirty="0" err="1"/>
              <a:t>Beever’s</a:t>
            </a:r>
            <a:r>
              <a:rPr lang="en-US" sz="2000" spc="-30" dirty="0"/>
              <a:t> definition of “embeddedness” (page 107, paraphrased):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Aspects of our selves and our behavior are integrated into digital informational networks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Digital technologies are integrated into our personal and work lives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Digital technologies propagate institutional values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D7BCE7-93DC-A2FC-9E6A-48D7F03CF27C}"/>
              </a:ext>
            </a:extLst>
          </p:cNvPr>
          <p:cNvSpPr txBox="1">
            <a:spLocks/>
          </p:cNvSpPr>
          <p:nvPr/>
        </p:nvSpPr>
        <p:spPr>
          <a:xfrm>
            <a:off x="677334" y="1018905"/>
            <a:ext cx="8596668" cy="7078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b="1" dirty="0"/>
              <a:t>Embeddedness – Defining the Concept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32D67A-0A26-FC7C-C444-DFF2F0B0E49A}"/>
              </a:ext>
            </a:extLst>
          </p:cNvPr>
          <p:cNvSpPr txBox="1"/>
          <p:nvPr/>
        </p:nvSpPr>
        <p:spPr>
          <a:xfrm>
            <a:off x="7770674" y="3588450"/>
            <a:ext cx="2171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b="1" spc="-30" dirty="0">
                <a:solidFill>
                  <a:schemeClr val="accent4"/>
                </a:solidFill>
              </a:rPr>
              <a:t>ETHICAL IMPLICATIONS?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178FE1E6-8C0C-B901-8545-C5994ECE1E79}"/>
              </a:ext>
            </a:extLst>
          </p:cNvPr>
          <p:cNvSpPr/>
          <p:nvPr/>
        </p:nvSpPr>
        <p:spPr>
          <a:xfrm rot="10800000">
            <a:off x="7593105" y="2850773"/>
            <a:ext cx="609600" cy="2121686"/>
          </a:xfrm>
          <a:prstGeom prst="leftBrace">
            <a:avLst>
              <a:gd name="adj1" fmla="val 61274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88D1FC3-F1FD-D6C7-9FDD-955E9BBCA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05445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302E-1AFB-37A8-F74A-8F8C570C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13802"/>
            <a:ext cx="8054802" cy="505102"/>
          </a:xfrm>
        </p:spPr>
        <p:txBody>
          <a:bodyPr>
            <a:normAutofit/>
          </a:bodyPr>
          <a:lstStyle/>
          <a:p>
            <a:r>
              <a:rPr lang="en-US" sz="2400" dirty="0"/>
              <a:t>Chapter 6, “The Digital and the Human (Embeddedness)”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F16FEE-D5DA-2A20-C313-C18ACDB1BB89}"/>
              </a:ext>
            </a:extLst>
          </p:cNvPr>
          <p:cNvSpPr txBox="1"/>
          <p:nvPr/>
        </p:nvSpPr>
        <p:spPr>
          <a:xfrm>
            <a:off x="784910" y="2033194"/>
            <a:ext cx="859666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spc="-30" dirty="0"/>
              <a:t>UBIQUITY of digital media (its “everywhere-ness”)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E.g., cell phones at live concerts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Laptops and tablets in classes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24-hour news cycle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D7BCE7-93DC-A2FC-9E6A-48D7F03CF27C}"/>
              </a:ext>
            </a:extLst>
          </p:cNvPr>
          <p:cNvSpPr txBox="1">
            <a:spLocks/>
          </p:cNvSpPr>
          <p:nvPr/>
        </p:nvSpPr>
        <p:spPr>
          <a:xfrm>
            <a:off x="677334" y="1018905"/>
            <a:ext cx="8596668" cy="7078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b="1" dirty="0"/>
              <a:t>Embeddedness – Defining the Concept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541528EB-5401-519B-09EF-A7AB581410E4}"/>
              </a:ext>
            </a:extLst>
          </p:cNvPr>
          <p:cNvSpPr/>
          <p:nvPr/>
        </p:nvSpPr>
        <p:spPr>
          <a:xfrm>
            <a:off x="2949388" y="4410633"/>
            <a:ext cx="609600" cy="1933563"/>
          </a:xfrm>
          <a:prstGeom prst="leftBrace">
            <a:avLst>
              <a:gd name="adj1" fmla="val 61274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FCA93FFE-C72D-8DAE-F5E9-0CC75B61DB4E}"/>
              </a:ext>
            </a:extLst>
          </p:cNvPr>
          <p:cNvSpPr/>
          <p:nvPr/>
        </p:nvSpPr>
        <p:spPr>
          <a:xfrm rot="10800000">
            <a:off x="7342094" y="4410633"/>
            <a:ext cx="609600" cy="1933563"/>
          </a:xfrm>
          <a:prstGeom prst="leftBrace">
            <a:avLst>
              <a:gd name="adj1" fmla="val 61274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D09E32-2848-FB0D-C67F-8A168061E334}"/>
              </a:ext>
            </a:extLst>
          </p:cNvPr>
          <p:cNvSpPr txBox="1"/>
          <p:nvPr/>
        </p:nvSpPr>
        <p:spPr>
          <a:xfrm>
            <a:off x="3397622" y="4808029"/>
            <a:ext cx="43209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1600" u="sng" dirty="0">
                <a:solidFill>
                  <a:schemeClr val="accent4"/>
                </a:solidFill>
              </a:rPr>
              <a:t>bad</a:t>
            </a:r>
            <a:r>
              <a:rPr lang="en-US" sz="1600" dirty="0">
                <a:solidFill>
                  <a:schemeClr val="accent4"/>
                </a:solidFill>
              </a:rPr>
              <a:t> in distracting us from the now</a:t>
            </a:r>
          </a:p>
          <a:p>
            <a:r>
              <a:rPr lang="en-US" sz="1600" u="sng" dirty="0">
                <a:solidFill>
                  <a:schemeClr val="accent4"/>
                </a:solidFill>
              </a:rPr>
              <a:t>good</a:t>
            </a:r>
            <a:r>
              <a:rPr lang="en-US" sz="1600" dirty="0">
                <a:solidFill>
                  <a:schemeClr val="accent4"/>
                </a:solidFill>
              </a:rPr>
              <a:t> in bringing immediate and widespread awareness to social problems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F02C7B-230D-5ED5-7C9B-25F7E7C7B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53422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302E-1AFB-37A8-F74A-8F8C570C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13802"/>
            <a:ext cx="8054802" cy="505102"/>
          </a:xfrm>
        </p:spPr>
        <p:txBody>
          <a:bodyPr>
            <a:normAutofit/>
          </a:bodyPr>
          <a:lstStyle/>
          <a:p>
            <a:r>
              <a:rPr lang="en-US" sz="2400" dirty="0"/>
              <a:t>Chapter 6, “The Digital and the Human (Embeddedness)”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F16FEE-D5DA-2A20-C313-C18ACDB1BB89}"/>
              </a:ext>
            </a:extLst>
          </p:cNvPr>
          <p:cNvSpPr txBox="1"/>
          <p:nvPr/>
        </p:nvSpPr>
        <p:spPr>
          <a:xfrm>
            <a:off x="811805" y="2311101"/>
            <a:ext cx="8596667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spc="-30" dirty="0"/>
              <a:t>SUBTLTY of digital media as an ordinary, background phenomenon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Unaware of how often we check our phones, scroll through TikTok . . .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pc="-30" dirty="0"/>
              <a:t>Plethora of flat screens in many restaurants, pubs, bars that we now have come to expect (and the absence of which would feel uncanny)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D7BCE7-93DC-A2FC-9E6A-48D7F03CF27C}"/>
              </a:ext>
            </a:extLst>
          </p:cNvPr>
          <p:cNvSpPr txBox="1">
            <a:spLocks/>
          </p:cNvSpPr>
          <p:nvPr/>
        </p:nvSpPr>
        <p:spPr>
          <a:xfrm>
            <a:off x="677334" y="1018905"/>
            <a:ext cx="8596668" cy="7078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b="1" dirty="0"/>
              <a:t>Embeddedness – Defining the Concept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541528EB-5401-519B-09EF-A7AB581410E4}"/>
              </a:ext>
            </a:extLst>
          </p:cNvPr>
          <p:cNvSpPr/>
          <p:nvPr/>
        </p:nvSpPr>
        <p:spPr>
          <a:xfrm>
            <a:off x="2698377" y="4410635"/>
            <a:ext cx="609600" cy="1933563"/>
          </a:xfrm>
          <a:prstGeom prst="leftBrace">
            <a:avLst>
              <a:gd name="adj1" fmla="val 61274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FCA93FFE-C72D-8DAE-F5E9-0CC75B61DB4E}"/>
              </a:ext>
            </a:extLst>
          </p:cNvPr>
          <p:cNvSpPr/>
          <p:nvPr/>
        </p:nvSpPr>
        <p:spPr>
          <a:xfrm rot="10800000">
            <a:off x="7754471" y="4417089"/>
            <a:ext cx="609600" cy="1933563"/>
          </a:xfrm>
          <a:prstGeom prst="leftBrace">
            <a:avLst>
              <a:gd name="adj1" fmla="val 61274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D09E32-2848-FB0D-C67F-8A168061E334}"/>
              </a:ext>
            </a:extLst>
          </p:cNvPr>
          <p:cNvSpPr txBox="1"/>
          <p:nvPr/>
        </p:nvSpPr>
        <p:spPr>
          <a:xfrm>
            <a:off x="3169024" y="4691373"/>
            <a:ext cx="472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1600" dirty="0">
                <a:solidFill>
                  <a:schemeClr val="accent4"/>
                </a:solidFill>
              </a:rPr>
              <a:t>Easy to overlook the good and bad ethical implications of something that gains a subtle, “always-there” status. </a:t>
            </a:r>
          </a:p>
          <a:p>
            <a:pPr>
              <a:spcAft>
                <a:spcPts val="2400"/>
              </a:spcAft>
            </a:pPr>
            <a:r>
              <a:rPr lang="en-US" sz="1600" dirty="0">
                <a:solidFill>
                  <a:schemeClr val="accent4"/>
                </a:solidFill>
              </a:rPr>
              <a:t>Another example: motor-powered transportation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8D3F006-FF9F-CD9D-74DE-CD483789E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48125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302E-1AFB-37A8-F74A-8F8C570C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13802"/>
            <a:ext cx="8054802" cy="505102"/>
          </a:xfrm>
        </p:spPr>
        <p:txBody>
          <a:bodyPr>
            <a:normAutofit/>
          </a:bodyPr>
          <a:lstStyle/>
          <a:p>
            <a:r>
              <a:rPr lang="en-US" sz="2400" dirty="0"/>
              <a:t>Chapter 6, “The Digital and the Human (Embeddedness)”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F16FEE-D5DA-2A20-C313-C18ACDB1BB89}"/>
              </a:ext>
            </a:extLst>
          </p:cNvPr>
          <p:cNvSpPr txBox="1"/>
          <p:nvPr/>
        </p:nvSpPr>
        <p:spPr>
          <a:xfrm>
            <a:off x="784910" y="2033194"/>
            <a:ext cx="859666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spc="-30" dirty="0"/>
              <a:t>INDENTITY BENDINGNESS, per James Paul Gee (page 109)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000" spc="-30" dirty="0"/>
              <a:t>	</a:t>
            </a:r>
            <a:r>
              <a:rPr lang="en-US" u="sng" spc="-30" dirty="0"/>
              <a:t>3 different types of identity during the gaming experience</a:t>
            </a:r>
            <a:r>
              <a:rPr lang="en-US" spc="-30" dirty="0"/>
              <a:t>:</a:t>
            </a:r>
          </a:p>
          <a:p>
            <a:pPr marL="1257300" lvl="2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pc="-30" dirty="0"/>
              <a:t>Real-world self</a:t>
            </a:r>
          </a:p>
          <a:p>
            <a:pPr marL="1257300" lvl="2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pc="-30" dirty="0"/>
              <a:t>Virtual self</a:t>
            </a:r>
          </a:p>
          <a:p>
            <a:pPr marL="1257300" lvl="2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pc="-30" dirty="0"/>
              <a:t>Projective identity (project-in-the-making)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D7BCE7-93DC-A2FC-9E6A-48D7F03CF27C}"/>
              </a:ext>
            </a:extLst>
          </p:cNvPr>
          <p:cNvSpPr txBox="1">
            <a:spLocks/>
          </p:cNvSpPr>
          <p:nvPr/>
        </p:nvSpPr>
        <p:spPr>
          <a:xfrm>
            <a:off x="677334" y="1018905"/>
            <a:ext cx="8596668" cy="7078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b="1" dirty="0"/>
              <a:t>Embeddedness – Ethical Implications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32D67A-0A26-FC7C-C444-DFF2F0B0E49A}"/>
              </a:ext>
            </a:extLst>
          </p:cNvPr>
          <p:cNvSpPr txBox="1"/>
          <p:nvPr/>
        </p:nvSpPr>
        <p:spPr>
          <a:xfrm>
            <a:off x="6496812" y="3110412"/>
            <a:ext cx="364538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spc="-30" dirty="0">
                <a:solidFill>
                  <a:schemeClr val="accent4"/>
                </a:solidFill>
              </a:rPr>
              <a:t>Ian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spc="-30" dirty="0">
                <a:solidFill>
                  <a:schemeClr val="accent4"/>
                </a:solidFill>
              </a:rPr>
              <a:t>MrTurnips16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spc="-30" dirty="0">
                <a:solidFill>
                  <a:schemeClr val="accent4"/>
                </a:solidFill>
              </a:rPr>
              <a:t>Ian-as-MrTurnips16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7F09F6-B77E-261B-2D9D-FB282B6E8B4A}"/>
              </a:ext>
            </a:extLst>
          </p:cNvPr>
          <p:cNvSpPr txBox="1"/>
          <p:nvPr/>
        </p:nvSpPr>
        <p:spPr>
          <a:xfrm>
            <a:off x="2578484" y="4959203"/>
            <a:ext cx="53362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1600" dirty="0">
                <a:solidFill>
                  <a:schemeClr val="accent4"/>
                </a:solidFill>
              </a:rPr>
              <a:t>Does this explain (or is it explained by) the fluidity of personal identity many are experiencing today?</a:t>
            </a:r>
          </a:p>
          <a:p>
            <a:pPr>
              <a:spcAft>
                <a:spcPts val="2400"/>
              </a:spcAft>
            </a:pPr>
            <a:r>
              <a:rPr lang="en-US" sz="1600" dirty="0">
                <a:solidFill>
                  <a:schemeClr val="accent4"/>
                </a:solidFill>
              </a:rPr>
              <a:t>Recall Baudrillard’s contention that the real and unreal are no longer distinct categories for the consumer.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DDD854E1-CAB6-FC53-528D-885558A369BC}"/>
              </a:ext>
            </a:extLst>
          </p:cNvPr>
          <p:cNvSpPr/>
          <p:nvPr/>
        </p:nvSpPr>
        <p:spPr>
          <a:xfrm>
            <a:off x="2217635" y="4696803"/>
            <a:ext cx="609600" cy="1933563"/>
          </a:xfrm>
          <a:prstGeom prst="leftBrace">
            <a:avLst>
              <a:gd name="adj1" fmla="val 61274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F91F9008-F0C1-B5D6-94BE-3F613A3B3FB3}"/>
              </a:ext>
            </a:extLst>
          </p:cNvPr>
          <p:cNvSpPr/>
          <p:nvPr/>
        </p:nvSpPr>
        <p:spPr>
          <a:xfrm rot="10800000">
            <a:off x="7515776" y="4759731"/>
            <a:ext cx="609600" cy="1933563"/>
          </a:xfrm>
          <a:prstGeom prst="leftBrace">
            <a:avLst>
              <a:gd name="adj1" fmla="val 61274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75D7DA-0A9A-C5CB-A11C-B3C9AE8B5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925820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FC14A97F-3AD1-0F41-B471-454212103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673" y="1549139"/>
            <a:ext cx="3824050" cy="3824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6CAA5D-3EA6-2BB8-79A0-AB5FA4D96905}"/>
              </a:ext>
            </a:extLst>
          </p:cNvPr>
          <p:cNvSpPr txBox="1"/>
          <p:nvPr/>
        </p:nvSpPr>
        <p:spPr>
          <a:xfrm>
            <a:off x="1492898" y="802433"/>
            <a:ext cx="5187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Please record your attendance: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F65795-E6F2-051B-DEDD-77DFC833A54A}"/>
              </a:ext>
            </a:extLst>
          </p:cNvPr>
          <p:cNvSpPr txBox="1"/>
          <p:nvPr/>
        </p:nvSpPr>
        <p:spPr>
          <a:xfrm>
            <a:off x="1492898" y="5856133"/>
            <a:ext cx="6102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C3345"/>
                </a:solidFill>
                <a:effectLst/>
                <a:latin typeface="Circular"/>
              </a:rPr>
              <a:t>https://form.jotform.com/231035076940148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7E14138-828E-B45F-BF85-1C9D24AE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674909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2096</TotalTime>
  <Words>480</Words>
  <Application>Microsoft Office PowerPoint</Application>
  <PresentationFormat>Widescreen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Circular</vt:lpstr>
      <vt:lpstr>Trebuchet MS</vt:lpstr>
      <vt:lpstr>Wingdings</vt:lpstr>
      <vt:lpstr>Wingdings 3</vt:lpstr>
      <vt:lpstr>Facet</vt:lpstr>
      <vt:lpstr>Digital Ethics Understanding Digital Ethics (Beever, et al.)</vt:lpstr>
      <vt:lpstr>Chapter 6: “The Digital and the Human (Embeddedness)”</vt:lpstr>
      <vt:lpstr>Chapter 6, “The Digital and the Human (Embeddedness)”</vt:lpstr>
      <vt:lpstr>Chapter 6, “The Digital and the Human (Embeddedness)”</vt:lpstr>
      <vt:lpstr>Chapter 6, “The Digital and the Human (Embeddedness)”</vt:lpstr>
      <vt:lpstr>Chapter 6, “The Digital and the Human (Embeddedness)”</vt:lpstr>
      <vt:lpstr>Chapter 6, “The Digital and the Human (Embeddedness)”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Ethics</dc:title>
  <dc:creator>Tyson Cain</dc:creator>
  <cp:lastModifiedBy>Tyson Cain</cp:lastModifiedBy>
  <cp:revision>18</cp:revision>
  <cp:lastPrinted>2023-04-12T18:31:12Z</cp:lastPrinted>
  <dcterms:created xsi:type="dcterms:W3CDTF">2023-04-09T13:59:36Z</dcterms:created>
  <dcterms:modified xsi:type="dcterms:W3CDTF">2023-04-14T19:11:23Z</dcterms:modified>
</cp:coreProperties>
</file>