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70" r:id="rId3"/>
    <p:sldId id="275" r:id="rId4"/>
    <p:sldId id="276" r:id="rId5"/>
    <p:sldId id="277" r:id="rId6"/>
    <p:sldId id="278" r:id="rId7"/>
    <p:sldId id="279" r:id="rId8"/>
    <p:sldId id="280" r:id="rId9"/>
    <p:sldId id="281" r:id="rId10"/>
    <p:sldId id="282" r:id="rId11"/>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70"/>
    <p:restoredTop sz="96327"/>
  </p:normalViewPr>
  <p:slideViewPr>
    <p:cSldViewPr snapToGrid="0">
      <p:cViewPr varScale="1">
        <p:scale>
          <a:sx n="109" d="100"/>
          <a:sy n="109" d="100"/>
        </p:scale>
        <p:origin x="11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443105D8-11FE-458C-95B4-2A65E8C266C6}" type="datetimeFigureOut">
              <a:rPr lang="en-US" smtClean="0"/>
              <a:t>4/17/2023</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64074CF8-375F-4299-A7D0-FCB99FBDAFDF}" type="slidenum">
              <a:rPr lang="en-US" smtClean="0"/>
              <a:t>‹#›</a:t>
            </a:fld>
            <a:endParaRPr lang="en-US"/>
          </a:p>
        </p:txBody>
      </p:sp>
    </p:spTree>
    <p:extLst>
      <p:ext uri="{BB962C8B-B14F-4D97-AF65-F5344CB8AC3E}">
        <p14:creationId xmlns:p14="http://schemas.microsoft.com/office/powerpoint/2010/main" val="4287409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59A3D0-EB29-4889-A3C5-B11955CF0BDD}" type="datetime1">
              <a:rPr lang="en-US" smtClean="0"/>
              <a:t>4/17/2023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6F40F1-4EA6-4DDC-85A6-F9D5B4AD1F85}" type="datetime1">
              <a:rPr lang="en-US" smtClean="0"/>
              <a:t>4/17/2023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605F40-F1A3-40AC-9D1E-B84D86F40397}" type="datetime1">
              <a:rPr lang="en-US" smtClean="0"/>
              <a:t>4/17/2023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0E7832-2DC8-45C3-B2BD-851821023F6A}" type="datetime1">
              <a:rPr lang="en-US" smtClean="0"/>
              <a:t>4/17/2023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6FAAF64-0FF8-40EC-91C6-CBC3E4751D3D}" type="datetime1">
              <a:rPr lang="en-US" smtClean="0"/>
              <a:t>4/17/2023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BA0F4A-FB09-40C0-8701-5001DA229080}" type="datetime1">
              <a:rPr lang="en-US" smtClean="0"/>
              <a:t>4/17/2023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E5664F-5786-498A-A828-564A889EAD13}" type="datetime1">
              <a:rPr lang="en-US" smtClean="0"/>
              <a:t>4/17/2023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C0ACEE-6558-446C-95A4-F105C8A013B3}" type="datetime1">
              <a:rPr lang="en-US" smtClean="0"/>
              <a:t>4/17/2023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F8584BC-C64E-4B4B-86B1-63ADDC246E98}" type="datetime1">
              <a:rPr lang="en-US" smtClean="0"/>
              <a:t>4/17/2023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4DC3E6-09B6-4C2D-BE52-2B94BF930330}" type="datetime1">
              <a:rPr lang="en-US" smtClean="0"/>
              <a:t>4/17/2023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410BE1-EC5A-4A06-A931-2D95B4CD62DF}" type="datetime1">
              <a:rPr lang="en-US" smtClean="0"/>
              <a:t>4/17/2023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CE0059-DCEC-4AB9-BD18-4B05E73A2BED}" type="datetime1">
              <a:rPr lang="en-US" smtClean="0"/>
              <a:t>4/17/2023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9593E5-D0C9-456D-8B3E-9FC50A99B8F0}" type="datetime1">
              <a:rPr lang="en-US" smtClean="0"/>
              <a:t>4/17/2023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7E301A-7212-4AC1-B655-6032B9AC93B2}" type="datetime1">
              <a:rPr lang="en-US" smtClean="0"/>
              <a:t>4/17/2023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F28308-1D2D-4E2A-9315-D072220C9B82}" type="datetime1">
              <a:rPr lang="en-US" smtClean="0"/>
              <a:t>4/17/2023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A8EA91-3EAE-4847-87A5-01B098DA77FC}" type="datetime1">
              <a:rPr lang="en-US" smtClean="0"/>
              <a:t>4/17/2023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5243755-DCE2-440E-9F7E-EF67F2A57B92}" type="datetime1">
              <a:rPr lang="en-US" smtClean="0"/>
              <a:t>4/17/2023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E88D2-F0BE-9BFE-6207-86AB32512782}"/>
              </a:ext>
            </a:extLst>
          </p:cNvPr>
          <p:cNvSpPr>
            <a:spLocks noGrp="1"/>
          </p:cNvSpPr>
          <p:nvPr>
            <p:ph type="ctrTitle"/>
          </p:nvPr>
        </p:nvSpPr>
        <p:spPr/>
        <p:txBody>
          <a:bodyPr/>
          <a:lstStyle/>
          <a:p>
            <a:r>
              <a:rPr lang="en-US" dirty="0"/>
              <a:t>Digital Ethics</a:t>
            </a:r>
            <a:br>
              <a:rPr lang="en-US" dirty="0"/>
            </a:br>
            <a:r>
              <a:rPr lang="en-US" sz="2800" i="1" dirty="0"/>
              <a:t>Understanding Digital Ethics </a:t>
            </a:r>
            <a:r>
              <a:rPr lang="en-US" sz="2800" dirty="0"/>
              <a:t>(Beever, et al.)</a:t>
            </a:r>
          </a:p>
        </p:txBody>
      </p:sp>
      <p:sp>
        <p:nvSpPr>
          <p:cNvPr id="3" name="Subtitle 2">
            <a:extLst>
              <a:ext uri="{FF2B5EF4-FFF2-40B4-BE49-F238E27FC236}">
                <a16:creationId xmlns:a16="http://schemas.microsoft.com/office/drawing/2014/main" id="{CDE4388C-68A7-E5C7-E7EB-D6995D70AF28}"/>
              </a:ext>
            </a:extLst>
          </p:cNvPr>
          <p:cNvSpPr>
            <a:spLocks noGrp="1"/>
          </p:cNvSpPr>
          <p:nvPr>
            <p:ph type="subTitle" idx="1"/>
          </p:nvPr>
        </p:nvSpPr>
        <p:spPr>
          <a:xfrm>
            <a:off x="1507067" y="4241074"/>
            <a:ext cx="7766936" cy="906658"/>
          </a:xfrm>
        </p:spPr>
        <p:txBody>
          <a:bodyPr/>
          <a:lstStyle/>
          <a:p>
            <a:r>
              <a:rPr lang="en-US" sz="2400" dirty="0"/>
              <a:t>Contemporary Moral Issues</a:t>
            </a:r>
          </a:p>
          <a:p>
            <a:r>
              <a:rPr lang="en-US" dirty="0"/>
              <a:t>17 April 2023</a:t>
            </a:r>
          </a:p>
        </p:txBody>
      </p:sp>
      <p:sp>
        <p:nvSpPr>
          <p:cNvPr id="4" name="Slide Number Placeholder 3">
            <a:extLst>
              <a:ext uri="{FF2B5EF4-FFF2-40B4-BE49-F238E27FC236}">
                <a16:creationId xmlns:a16="http://schemas.microsoft.com/office/drawing/2014/main" id="{D0188612-961E-3F12-16C2-5BA58B835067}"/>
              </a:ext>
            </a:extLst>
          </p:cNvPr>
          <p:cNvSpPr>
            <a:spLocks noGrp="1"/>
          </p:cNvSpPr>
          <p:nvPr>
            <p:ph type="sldNum" sz="quarter" idx="12"/>
          </p:nvPr>
        </p:nvSpPr>
        <p:spPr/>
        <p:txBody>
          <a:bodyPr/>
          <a:lstStyle/>
          <a:p>
            <a:fld id="{D57F1E4F-1CFF-5643-939E-217C01CDF565}" type="slidenum">
              <a:rPr lang="en-US" sz="1400" smtClean="0"/>
              <a:pPr/>
              <a:t>1</a:t>
            </a:fld>
            <a:endParaRPr lang="en-US" sz="1400" dirty="0"/>
          </a:p>
        </p:txBody>
      </p:sp>
    </p:spTree>
    <p:extLst>
      <p:ext uri="{BB962C8B-B14F-4D97-AF65-F5344CB8AC3E}">
        <p14:creationId xmlns:p14="http://schemas.microsoft.com/office/powerpoint/2010/main" val="3770891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2302E-1AFB-37A8-F74A-8F8C570CB787}"/>
              </a:ext>
            </a:extLst>
          </p:cNvPr>
          <p:cNvSpPr>
            <a:spLocks noGrp="1"/>
          </p:cNvSpPr>
          <p:nvPr>
            <p:ph type="title"/>
          </p:nvPr>
        </p:nvSpPr>
        <p:spPr>
          <a:xfrm>
            <a:off x="1219200" y="513802"/>
            <a:ext cx="8054802" cy="505102"/>
          </a:xfrm>
        </p:spPr>
        <p:txBody>
          <a:bodyPr>
            <a:normAutofit/>
          </a:bodyPr>
          <a:lstStyle/>
          <a:p>
            <a:r>
              <a:rPr lang="en-US" sz="2400" dirty="0"/>
              <a:t>Chapter 6, “The Digital and the Human (Embeddedness)”</a:t>
            </a:r>
          </a:p>
        </p:txBody>
      </p:sp>
      <p:sp>
        <p:nvSpPr>
          <p:cNvPr id="5" name="Title 1">
            <a:extLst>
              <a:ext uri="{FF2B5EF4-FFF2-40B4-BE49-F238E27FC236}">
                <a16:creationId xmlns:a16="http://schemas.microsoft.com/office/drawing/2014/main" id="{E9D7BCE7-93DC-A2FC-9E6A-48D7F03CF27C}"/>
              </a:ext>
            </a:extLst>
          </p:cNvPr>
          <p:cNvSpPr txBox="1">
            <a:spLocks/>
          </p:cNvSpPr>
          <p:nvPr/>
        </p:nvSpPr>
        <p:spPr>
          <a:xfrm>
            <a:off x="677334" y="1018905"/>
            <a:ext cx="8596668" cy="70788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b="1" dirty="0"/>
              <a:t>Embeddedness and Privacy</a:t>
            </a:r>
          </a:p>
        </p:txBody>
      </p:sp>
      <p:sp>
        <p:nvSpPr>
          <p:cNvPr id="7" name="Slide Number Placeholder 6">
            <a:extLst>
              <a:ext uri="{FF2B5EF4-FFF2-40B4-BE49-F238E27FC236}">
                <a16:creationId xmlns:a16="http://schemas.microsoft.com/office/drawing/2014/main" id="{25032EEB-1F32-1E25-CE87-AF6F70ACA96D}"/>
              </a:ext>
            </a:extLst>
          </p:cNvPr>
          <p:cNvSpPr>
            <a:spLocks noGrp="1"/>
          </p:cNvSpPr>
          <p:nvPr>
            <p:ph type="sldNum" sz="quarter" idx="12"/>
          </p:nvPr>
        </p:nvSpPr>
        <p:spPr/>
        <p:txBody>
          <a:bodyPr/>
          <a:lstStyle/>
          <a:p>
            <a:fld id="{D57F1E4F-1CFF-5643-939E-217C01CDF565}" type="slidenum">
              <a:rPr lang="en-US" sz="1400" smtClean="0"/>
              <a:pPr/>
              <a:t>2</a:t>
            </a:fld>
            <a:endParaRPr lang="en-US" sz="1400" dirty="0"/>
          </a:p>
        </p:txBody>
      </p:sp>
      <p:sp>
        <p:nvSpPr>
          <p:cNvPr id="8" name="TextBox 7">
            <a:extLst>
              <a:ext uri="{FF2B5EF4-FFF2-40B4-BE49-F238E27FC236}">
                <a16:creationId xmlns:a16="http://schemas.microsoft.com/office/drawing/2014/main" id="{FB590687-04DC-66F5-3CB5-1825E06DDC79}"/>
              </a:ext>
            </a:extLst>
          </p:cNvPr>
          <p:cNvSpPr txBox="1"/>
          <p:nvPr/>
        </p:nvSpPr>
        <p:spPr>
          <a:xfrm>
            <a:off x="839301" y="2536448"/>
            <a:ext cx="8903413" cy="1785104"/>
          </a:xfrm>
          <a:prstGeom prst="rect">
            <a:avLst/>
          </a:prstGeom>
          <a:noFill/>
        </p:spPr>
        <p:txBody>
          <a:bodyPr wrap="square" rtlCol="0">
            <a:spAutoFit/>
          </a:bodyPr>
          <a:lstStyle/>
          <a:p>
            <a:pPr marL="339725" indent="-339725">
              <a:buFont typeface="+mj-lt"/>
              <a:buAutoNum type="arabicPeriod"/>
            </a:pPr>
            <a:r>
              <a:rPr lang="en-US" sz="2000" spc="-30" dirty="0"/>
              <a:t>What is privacy?</a:t>
            </a:r>
          </a:p>
          <a:p>
            <a:pPr marL="339725" indent="-339725">
              <a:spcBef>
                <a:spcPts val="3000"/>
              </a:spcBef>
              <a:spcAft>
                <a:spcPts val="3000"/>
              </a:spcAft>
              <a:buFont typeface="+mj-lt"/>
              <a:buAutoNum type="arabicPeriod"/>
            </a:pPr>
            <a:r>
              <a:rPr lang="en-US" sz="2000" spc="-30" dirty="0"/>
              <a:t>Why care about privacy?</a:t>
            </a:r>
          </a:p>
          <a:p>
            <a:pPr marL="339725" indent="-339725">
              <a:buFont typeface="+mj-lt"/>
              <a:buAutoNum type="arabicPeriod"/>
            </a:pPr>
            <a:r>
              <a:rPr lang="en-US" sz="2000" spc="-30" dirty="0"/>
              <a:t>What does the digital’s embeddedness have to do with the issue of privacy?</a:t>
            </a:r>
          </a:p>
        </p:txBody>
      </p:sp>
    </p:spTree>
    <p:extLst>
      <p:ext uri="{BB962C8B-B14F-4D97-AF65-F5344CB8AC3E}">
        <p14:creationId xmlns:p14="http://schemas.microsoft.com/office/powerpoint/2010/main" val="104699339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1" dur="500"/>
                                        <p:tgtEl>
                                          <p:spTgt spid="8">
                                            <p:txEl>
                                              <p:pRg st="1" end="1"/>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randombar(horizontal)">
                                      <p:cBhvr>
                                        <p:cTn id="15"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2302E-1AFB-37A8-F74A-8F8C570CB787}"/>
              </a:ext>
            </a:extLst>
          </p:cNvPr>
          <p:cNvSpPr>
            <a:spLocks noGrp="1"/>
          </p:cNvSpPr>
          <p:nvPr>
            <p:ph type="title"/>
          </p:nvPr>
        </p:nvSpPr>
        <p:spPr>
          <a:xfrm>
            <a:off x="1219200" y="513802"/>
            <a:ext cx="8054802" cy="505102"/>
          </a:xfrm>
        </p:spPr>
        <p:txBody>
          <a:bodyPr>
            <a:normAutofit/>
          </a:bodyPr>
          <a:lstStyle/>
          <a:p>
            <a:r>
              <a:rPr lang="en-US" sz="2400" dirty="0"/>
              <a:t>Chapter 6, “The Digital and the Human (Embeddedness)”</a:t>
            </a:r>
          </a:p>
        </p:txBody>
      </p:sp>
      <p:sp>
        <p:nvSpPr>
          <p:cNvPr id="5" name="Title 1">
            <a:extLst>
              <a:ext uri="{FF2B5EF4-FFF2-40B4-BE49-F238E27FC236}">
                <a16:creationId xmlns:a16="http://schemas.microsoft.com/office/drawing/2014/main" id="{E9D7BCE7-93DC-A2FC-9E6A-48D7F03CF27C}"/>
              </a:ext>
            </a:extLst>
          </p:cNvPr>
          <p:cNvSpPr txBox="1">
            <a:spLocks/>
          </p:cNvSpPr>
          <p:nvPr/>
        </p:nvSpPr>
        <p:spPr>
          <a:xfrm>
            <a:off x="677334" y="1018905"/>
            <a:ext cx="8596668" cy="70788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b="1" dirty="0"/>
              <a:t>Embeddedness and Privacy</a:t>
            </a:r>
          </a:p>
        </p:txBody>
      </p:sp>
      <p:sp>
        <p:nvSpPr>
          <p:cNvPr id="7" name="Slide Number Placeholder 6">
            <a:extLst>
              <a:ext uri="{FF2B5EF4-FFF2-40B4-BE49-F238E27FC236}">
                <a16:creationId xmlns:a16="http://schemas.microsoft.com/office/drawing/2014/main" id="{25032EEB-1F32-1E25-CE87-AF6F70ACA96D}"/>
              </a:ext>
            </a:extLst>
          </p:cNvPr>
          <p:cNvSpPr>
            <a:spLocks noGrp="1"/>
          </p:cNvSpPr>
          <p:nvPr>
            <p:ph type="sldNum" sz="quarter" idx="12"/>
          </p:nvPr>
        </p:nvSpPr>
        <p:spPr/>
        <p:txBody>
          <a:bodyPr/>
          <a:lstStyle/>
          <a:p>
            <a:fld id="{D57F1E4F-1CFF-5643-939E-217C01CDF565}" type="slidenum">
              <a:rPr lang="en-US" sz="1400" smtClean="0"/>
              <a:pPr/>
              <a:t>3</a:t>
            </a:fld>
            <a:endParaRPr lang="en-US" sz="1400" dirty="0"/>
          </a:p>
        </p:txBody>
      </p:sp>
      <p:sp>
        <p:nvSpPr>
          <p:cNvPr id="8" name="TextBox 7">
            <a:extLst>
              <a:ext uri="{FF2B5EF4-FFF2-40B4-BE49-F238E27FC236}">
                <a16:creationId xmlns:a16="http://schemas.microsoft.com/office/drawing/2014/main" id="{FB590687-04DC-66F5-3CB5-1825E06DDC79}"/>
              </a:ext>
            </a:extLst>
          </p:cNvPr>
          <p:cNvSpPr txBox="1"/>
          <p:nvPr/>
        </p:nvSpPr>
        <p:spPr>
          <a:xfrm>
            <a:off x="794894" y="1970391"/>
            <a:ext cx="8903413" cy="2092881"/>
          </a:xfrm>
          <a:prstGeom prst="rect">
            <a:avLst/>
          </a:prstGeom>
          <a:noFill/>
        </p:spPr>
        <p:txBody>
          <a:bodyPr wrap="square" rtlCol="0">
            <a:spAutoFit/>
          </a:bodyPr>
          <a:lstStyle/>
          <a:p>
            <a:r>
              <a:rPr lang="en-US" sz="2000" b="1" spc="-30" dirty="0"/>
              <a:t>1. WHAT IS PRIVACY?</a:t>
            </a:r>
          </a:p>
          <a:p>
            <a:pPr>
              <a:spcBef>
                <a:spcPts val="1800"/>
              </a:spcBef>
              <a:spcAft>
                <a:spcPts val="1800"/>
              </a:spcAft>
            </a:pPr>
            <a:r>
              <a:rPr lang="en-US" sz="2000" spc="-30" dirty="0"/>
              <a:t>The not-public (condition of being not public)</a:t>
            </a:r>
          </a:p>
          <a:p>
            <a:pPr marL="800100" lvl="1" indent="-342900">
              <a:buFont typeface="Courier New" panose="02070309020205020404" pitchFamily="49" charset="0"/>
              <a:buChar char="o"/>
            </a:pPr>
            <a:r>
              <a:rPr lang="en-US" sz="2000" dirty="0"/>
              <a:t>“intended for or restricted to the use of a particular person or group or class of persons</a:t>
            </a:r>
            <a:r>
              <a:rPr lang="en-US" sz="2000" b="1" dirty="0"/>
              <a:t>: </a:t>
            </a:r>
            <a:r>
              <a:rPr lang="en-US" sz="2000" dirty="0"/>
              <a:t>not freely available to the public” (Merriam-Webster unabridged)</a:t>
            </a:r>
          </a:p>
        </p:txBody>
      </p:sp>
    </p:spTree>
    <p:extLst>
      <p:ext uri="{BB962C8B-B14F-4D97-AF65-F5344CB8AC3E}">
        <p14:creationId xmlns:p14="http://schemas.microsoft.com/office/powerpoint/2010/main" val="111908877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blinds(horizontal)">
                                      <p:cBhvr>
                                        <p:cTn id="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2302E-1AFB-37A8-F74A-8F8C570CB787}"/>
              </a:ext>
            </a:extLst>
          </p:cNvPr>
          <p:cNvSpPr>
            <a:spLocks noGrp="1"/>
          </p:cNvSpPr>
          <p:nvPr>
            <p:ph type="title"/>
          </p:nvPr>
        </p:nvSpPr>
        <p:spPr>
          <a:xfrm>
            <a:off x="1219200" y="513802"/>
            <a:ext cx="8054802" cy="505102"/>
          </a:xfrm>
        </p:spPr>
        <p:txBody>
          <a:bodyPr>
            <a:normAutofit/>
          </a:bodyPr>
          <a:lstStyle/>
          <a:p>
            <a:r>
              <a:rPr lang="en-US" sz="2400" dirty="0"/>
              <a:t>Chapter 6, “The Digital and the Human (Embeddedness)”</a:t>
            </a:r>
          </a:p>
        </p:txBody>
      </p:sp>
      <p:sp>
        <p:nvSpPr>
          <p:cNvPr id="5" name="Title 1">
            <a:extLst>
              <a:ext uri="{FF2B5EF4-FFF2-40B4-BE49-F238E27FC236}">
                <a16:creationId xmlns:a16="http://schemas.microsoft.com/office/drawing/2014/main" id="{E9D7BCE7-93DC-A2FC-9E6A-48D7F03CF27C}"/>
              </a:ext>
            </a:extLst>
          </p:cNvPr>
          <p:cNvSpPr txBox="1">
            <a:spLocks/>
          </p:cNvSpPr>
          <p:nvPr/>
        </p:nvSpPr>
        <p:spPr>
          <a:xfrm>
            <a:off x="677334" y="1018905"/>
            <a:ext cx="8596668" cy="70788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b="1" dirty="0"/>
              <a:t>Embeddedness and Privacy</a:t>
            </a:r>
          </a:p>
        </p:txBody>
      </p:sp>
      <p:sp>
        <p:nvSpPr>
          <p:cNvPr id="7" name="Slide Number Placeholder 6">
            <a:extLst>
              <a:ext uri="{FF2B5EF4-FFF2-40B4-BE49-F238E27FC236}">
                <a16:creationId xmlns:a16="http://schemas.microsoft.com/office/drawing/2014/main" id="{25032EEB-1F32-1E25-CE87-AF6F70ACA96D}"/>
              </a:ext>
            </a:extLst>
          </p:cNvPr>
          <p:cNvSpPr>
            <a:spLocks noGrp="1"/>
          </p:cNvSpPr>
          <p:nvPr>
            <p:ph type="sldNum" sz="quarter" idx="12"/>
          </p:nvPr>
        </p:nvSpPr>
        <p:spPr/>
        <p:txBody>
          <a:bodyPr/>
          <a:lstStyle/>
          <a:p>
            <a:fld id="{D57F1E4F-1CFF-5643-939E-217C01CDF565}" type="slidenum">
              <a:rPr lang="en-US" sz="1400" smtClean="0"/>
              <a:pPr/>
              <a:t>4</a:t>
            </a:fld>
            <a:endParaRPr lang="en-US" sz="1400" dirty="0"/>
          </a:p>
        </p:txBody>
      </p:sp>
      <p:sp>
        <p:nvSpPr>
          <p:cNvPr id="8" name="TextBox 7">
            <a:extLst>
              <a:ext uri="{FF2B5EF4-FFF2-40B4-BE49-F238E27FC236}">
                <a16:creationId xmlns:a16="http://schemas.microsoft.com/office/drawing/2014/main" id="{FB590687-04DC-66F5-3CB5-1825E06DDC79}"/>
              </a:ext>
            </a:extLst>
          </p:cNvPr>
          <p:cNvSpPr txBox="1"/>
          <p:nvPr/>
        </p:nvSpPr>
        <p:spPr>
          <a:xfrm>
            <a:off x="794894" y="1970391"/>
            <a:ext cx="8903413" cy="3323987"/>
          </a:xfrm>
          <a:prstGeom prst="rect">
            <a:avLst/>
          </a:prstGeom>
          <a:noFill/>
        </p:spPr>
        <p:txBody>
          <a:bodyPr wrap="square" rtlCol="0">
            <a:spAutoFit/>
          </a:bodyPr>
          <a:lstStyle/>
          <a:p>
            <a:r>
              <a:rPr lang="en-US" sz="2000" b="1" spc="-30" dirty="0"/>
              <a:t>WHAT IS PRIVACY? (cont.)</a:t>
            </a:r>
          </a:p>
          <a:p>
            <a:pPr>
              <a:spcBef>
                <a:spcPts val="1800"/>
              </a:spcBef>
              <a:spcAft>
                <a:spcPts val="1800"/>
              </a:spcAft>
            </a:pPr>
            <a:r>
              <a:rPr lang="en-US" sz="2000" dirty="0"/>
              <a:t>Willful condition of concealment for reasons of propriety, to protect one from being shamed, ridiculed, or otherwise harmed</a:t>
            </a:r>
          </a:p>
          <a:p>
            <a:pPr marL="800100" lvl="1" indent="-342900">
              <a:spcBef>
                <a:spcPts val="1200"/>
              </a:spcBef>
              <a:spcAft>
                <a:spcPts val="600"/>
              </a:spcAft>
              <a:buFont typeface="Courier New" panose="02070309020205020404" pitchFamily="49" charset="0"/>
              <a:buChar char="o"/>
            </a:pPr>
            <a:r>
              <a:rPr lang="en-US" sz="2000" dirty="0"/>
              <a:t>“sequestered from company or observation:</a:t>
            </a:r>
            <a:r>
              <a:rPr lang="en-US" sz="2000" b="1" dirty="0"/>
              <a:t> </a:t>
            </a:r>
            <a:r>
              <a:rPr lang="en-US" sz="2000" dirty="0"/>
              <a:t>withdrawn from public notice” (Merriam-Webster unabridged)</a:t>
            </a:r>
          </a:p>
          <a:p>
            <a:pPr marL="800100" lvl="1" indent="-342900">
              <a:spcBef>
                <a:spcPts val="1200"/>
              </a:spcBef>
              <a:spcAft>
                <a:spcPts val="1200"/>
              </a:spcAft>
              <a:buFont typeface="Courier New" panose="02070309020205020404" pitchFamily="49" charset="0"/>
              <a:buChar char="o"/>
            </a:pPr>
            <a:r>
              <a:rPr lang="en-US" sz="2000" spc="-30" dirty="0"/>
              <a:t>“quiet and free from people who may interrupt” (OED)</a:t>
            </a:r>
          </a:p>
          <a:p>
            <a:pPr marL="800100" lvl="1" indent="-342900">
              <a:spcBef>
                <a:spcPts val="600"/>
              </a:spcBef>
              <a:buFont typeface="Courier New" panose="02070309020205020404" pitchFamily="49" charset="0"/>
              <a:buChar char="o"/>
            </a:pPr>
            <a:r>
              <a:rPr lang="en-US" sz="2000" spc="-30" dirty="0"/>
              <a:t>“alone and undisturbed by others” (OED)</a:t>
            </a:r>
            <a:endParaRPr lang="en-US" sz="2000" dirty="0"/>
          </a:p>
        </p:txBody>
      </p:sp>
    </p:spTree>
    <p:extLst>
      <p:ext uri="{BB962C8B-B14F-4D97-AF65-F5344CB8AC3E}">
        <p14:creationId xmlns:p14="http://schemas.microsoft.com/office/powerpoint/2010/main" val="4329443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500"/>
                                        <p:tgtEl>
                                          <p:spTgt spid="8">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3" end="3"/>
                                            </p:txEl>
                                          </p:spTgt>
                                        </p:tgtEl>
                                        <p:attrNameLst>
                                          <p:attrName>style.visibility</p:attrName>
                                        </p:attrNameLst>
                                      </p:cBhvr>
                                      <p:to>
                                        <p:strVal val="visible"/>
                                      </p:to>
                                    </p:set>
                                    <p:animEffect transition="in" filter="fade">
                                      <p:cBhvr>
                                        <p:cTn id="10" dur="500"/>
                                        <p:tgtEl>
                                          <p:spTgt spid="8">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animEffect transition="in" filter="fade">
                                      <p:cBhvr>
                                        <p:cTn id="13"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2302E-1AFB-37A8-F74A-8F8C570CB787}"/>
              </a:ext>
            </a:extLst>
          </p:cNvPr>
          <p:cNvSpPr>
            <a:spLocks noGrp="1"/>
          </p:cNvSpPr>
          <p:nvPr>
            <p:ph type="title"/>
          </p:nvPr>
        </p:nvSpPr>
        <p:spPr>
          <a:xfrm>
            <a:off x="1219200" y="513802"/>
            <a:ext cx="8054802" cy="505102"/>
          </a:xfrm>
        </p:spPr>
        <p:txBody>
          <a:bodyPr>
            <a:normAutofit/>
          </a:bodyPr>
          <a:lstStyle/>
          <a:p>
            <a:r>
              <a:rPr lang="en-US" sz="2400" dirty="0"/>
              <a:t>Chapter 6, “The Digital and the Human (Embeddedness)”</a:t>
            </a:r>
          </a:p>
        </p:txBody>
      </p:sp>
      <p:sp>
        <p:nvSpPr>
          <p:cNvPr id="5" name="Title 1">
            <a:extLst>
              <a:ext uri="{FF2B5EF4-FFF2-40B4-BE49-F238E27FC236}">
                <a16:creationId xmlns:a16="http://schemas.microsoft.com/office/drawing/2014/main" id="{E9D7BCE7-93DC-A2FC-9E6A-48D7F03CF27C}"/>
              </a:ext>
            </a:extLst>
          </p:cNvPr>
          <p:cNvSpPr txBox="1">
            <a:spLocks/>
          </p:cNvSpPr>
          <p:nvPr/>
        </p:nvSpPr>
        <p:spPr>
          <a:xfrm>
            <a:off x="677334" y="1018905"/>
            <a:ext cx="8596668" cy="70788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b="1" dirty="0"/>
              <a:t>Embeddedness and Privacy</a:t>
            </a:r>
          </a:p>
        </p:txBody>
      </p:sp>
      <p:sp>
        <p:nvSpPr>
          <p:cNvPr id="7" name="Slide Number Placeholder 6">
            <a:extLst>
              <a:ext uri="{FF2B5EF4-FFF2-40B4-BE49-F238E27FC236}">
                <a16:creationId xmlns:a16="http://schemas.microsoft.com/office/drawing/2014/main" id="{25032EEB-1F32-1E25-CE87-AF6F70ACA96D}"/>
              </a:ext>
            </a:extLst>
          </p:cNvPr>
          <p:cNvSpPr>
            <a:spLocks noGrp="1"/>
          </p:cNvSpPr>
          <p:nvPr>
            <p:ph type="sldNum" sz="quarter" idx="12"/>
          </p:nvPr>
        </p:nvSpPr>
        <p:spPr/>
        <p:txBody>
          <a:bodyPr/>
          <a:lstStyle/>
          <a:p>
            <a:fld id="{D57F1E4F-1CFF-5643-939E-217C01CDF565}" type="slidenum">
              <a:rPr lang="en-US" sz="1400" smtClean="0"/>
              <a:pPr/>
              <a:t>5</a:t>
            </a:fld>
            <a:endParaRPr lang="en-US" sz="1400" dirty="0"/>
          </a:p>
        </p:txBody>
      </p:sp>
      <p:sp>
        <p:nvSpPr>
          <p:cNvPr id="8" name="TextBox 7">
            <a:extLst>
              <a:ext uri="{FF2B5EF4-FFF2-40B4-BE49-F238E27FC236}">
                <a16:creationId xmlns:a16="http://schemas.microsoft.com/office/drawing/2014/main" id="{FB590687-04DC-66F5-3CB5-1825E06DDC79}"/>
              </a:ext>
            </a:extLst>
          </p:cNvPr>
          <p:cNvSpPr txBox="1"/>
          <p:nvPr/>
        </p:nvSpPr>
        <p:spPr>
          <a:xfrm>
            <a:off x="794894" y="1730906"/>
            <a:ext cx="8903413" cy="4785926"/>
          </a:xfrm>
          <a:prstGeom prst="rect">
            <a:avLst/>
          </a:prstGeom>
          <a:noFill/>
        </p:spPr>
        <p:txBody>
          <a:bodyPr wrap="square" rtlCol="0">
            <a:spAutoFit/>
          </a:bodyPr>
          <a:lstStyle/>
          <a:p>
            <a:r>
              <a:rPr lang="en-US" sz="2000" b="1" spc="-30" dirty="0"/>
              <a:t>1. WHAT IS PRIVACY? (cont.)</a:t>
            </a:r>
          </a:p>
          <a:p>
            <a:pPr>
              <a:spcBef>
                <a:spcPts val="1800"/>
              </a:spcBef>
              <a:spcAft>
                <a:spcPts val="1800"/>
              </a:spcAft>
            </a:pPr>
            <a:r>
              <a:rPr lang="en-US" sz="2000" dirty="0"/>
              <a:t>About </a:t>
            </a:r>
            <a:r>
              <a:rPr lang="en-US" sz="2000" i="1" dirty="0"/>
              <a:t>access</a:t>
            </a:r>
            <a:r>
              <a:rPr lang="en-US" sz="2000" dirty="0"/>
              <a:t>: privacy is traditionally defined as “either ‘physical proximity to a person or knowledge about that person’” (</a:t>
            </a:r>
            <a:r>
              <a:rPr lang="en-US" sz="2000" dirty="0" err="1"/>
              <a:t>Beever</a:t>
            </a:r>
            <a:r>
              <a:rPr lang="en-US" sz="2000" dirty="0"/>
              <a:t>, quoting Quinn 2015, at 113)</a:t>
            </a:r>
          </a:p>
          <a:p>
            <a:pPr marL="342900" indent="-342900">
              <a:spcBef>
                <a:spcPts val="600"/>
              </a:spcBef>
              <a:spcAft>
                <a:spcPts val="1800"/>
              </a:spcAft>
              <a:buFont typeface="Arial" panose="020B0604020202020204" pitchFamily="34" charset="0"/>
              <a:buChar char="•"/>
            </a:pPr>
            <a:r>
              <a:rPr lang="en-US" sz="2000" dirty="0"/>
              <a:t>What about </a:t>
            </a:r>
            <a:r>
              <a:rPr lang="en-US" sz="2000" i="1" dirty="0"/>
              <a:t>digital</a:t>
            </a:r>
            <a:r>
              <a:rPr lang="en-US" sz="2000" dirty="0"/>
              <a:t> proximity?</a:t>
            </a:r>
          </a:p>
          <a:p>
            <a:pPr marL="342900" indent="-342900">
              <a:spcBef>
                <a:spcPts val="600"/>
              </a:spcBef>
              <a:spcAft>
                <a:spcPts val="1800"/>
              </a:spcAft>
              <a:buFont typeface="Arial" panose="020B0604020202020204" pitchFamily="34" charset="0"/>
              <a:buChar char="•"/>
            </a:pPr>
            <a:r>
              <a:rPr lang="en-US" sz="2000" dirty="0"/>
              <a:t>Not generally considered an incidental or accidental feature of the social world but something to which we are entitled in virtue of being human</a:t>
            </a:r>
          </a:p>
          <a:p>
            <a:pPr marL="342900" indent="-342900">
              <a:spcBef>
                <a:spcPts val="600"/>
              </a:spcBef>
              <a:spcAft>
                <a:spcPts val="600"/>
              </a:spcAft>
              <a:buFont typeface="Arial" panose="020B0604020202020204" pitchFamily="34" charset="0"/>
              <a:buChar char="•"/>
            </a:pPr>
            <a:r>
              <a:rPr lang="en-US" sz="2000" dirty="0"/>
              <a:t>Like all entitlements/rights, we take it that there ought to be rules about when our privacy can or must be limited/invaded</a:t>
            </a:r>
          </a:p>
          <a:p>
            <a:pPr marL="800100" lvl="1" indent="-342900">
              <a:spcBef>
                <a:spcPts val="600"/>
              </a:spcBef>
              <a:spcAft>
                <a:spcPts val="600"/>
              </a:spcAft>
              <a:buFont typeface="Courier New" panose="02070309020205020404" pitchFamily="49" charset="0"/>
              <a:buChar char="o"/>
            </a:pPr>
            <a:r>
              <a:rPr lang="en-US" sz="2000" dirty="0"/>
              <a:t>E.g., although homes are private domains, we cannot do anything we wish within them.</a:t>
            </a:r>
          </a:p>
        </p:txBody>
      </p:sp>
    </p:spTree>
    <p:extLst>
      <p:ext uri="{BB962C8B-B14F-4D97-AF65-F5344CB8AC3E}">
        <p14:creationId xmlns:p14="http://schemas.microsoft.com/office/powerpoint/2010/main" val="102712877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1000"/>
                                        <p:tgtEl>
                                          <p:spTgt spid="8">
                                            <p:txEl>
                                              <p:pRg st="2" end="2"/>
                                            </p:txEl>
                                          </p:spTgt>
                                        </p:tgtEl>
                                      </p:cBhvr>
                                    </p:animEffect>
                                    <p:anim calcmode="lin" valueType="num">
                                      <p:cBhvr>
                                        <p:cTn id="8"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3" end="3"/>
                                            </p:txEl>
                                          </p:spTgt>
                                        </p:tgtEl>
                                        <p:attrNameLst>
                                          <p:attrName>style.visibility</p:attrName>
                                        </p:attrNameLst>
                                      </p:cBhvr>
                                      <p:to>
                                        <p:strVal val="visible"/>
                                      </p:to>
                                    </p:set>
                                    <p:animEffect transition="in" filter="fade">
                                      <p:cBhvr>
                                        <p:cTn id="14" dur="1000"/>
                                        <p:tgtEl>
                                          <p:spTgt spid="8">
                                            <p:txEl>
                                              <p:pRg st="3" end="3"/>
                                            </p:txEl>
                                          </p:spTgt>
                                        </p:tgtEl>
                                      </p:cBhvr>
                                    </p:animEffect>
                                    <p:anim calcmode="lin" valueType="num">
                                      <p:cBhvr>
                                        <p:cTn id="15"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animEffect transition="in" filter="fade">
                                      <p:cBhvr>
                                        <p:cTn id="21" dur="1000"/>
                                        <p:tgtEl>
                                          <p:spTgt spid="8">
                                            <p:txEl>
                                              <p:pRg st="4" end="4"/>
                                            </p:txEl>
                                          </p:spTgt>
                                        </p:tgtEl>
                                      </p:cBhvr>
                                    </p:animEffect>
                                    <p:anim calcmode="lin" valueType="num">
                                      <p:cBhvr>
                                        <p:cTn id="22"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Effect transition="in" filter="fade">
                                      <p:cBhvr>
                                        <p:cTn id="27"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2302E-1AFB-37A8-F74A-8F8C570CB787}"/>
              </a:ext>
            </a:extLst>
          </p:cNvPr>
          <p:cNvSpPr>
            <a:spLocks noGrp="1"/>
          </p:cNvSpPr>
          <p:nvPr>
            <p:ph type="title"/>
          </p:nvPr>
        </p:nvSpPr>
        <p:spPr>
          <a:xfrm>
            <a:off x="1219200" y="513802"/>
            <a:ext cx="8054802" cy="505102"/>
          </a:xfrm>
        </p:spPr>
        <p:txBody>
          <a:bodyPr>
            <a:normAutofit/>
          </a:bodyPr>
          <a:lstStyle/>
          <a:p>
            <a:r>
              <a:rPr lang="en-US" sz="2400" dirty="0"/>
              <a:t>Chapter 6, “The Digital and the Human (Embeddedness)”</a:t>
            </a:r>
          </a:p>
        </p:txBody>
      </p:sp>
      <p:sp>
        <p:nvSpPr>
          <p:cNvPr id="5" name="Title 1">
            <a:extLst>
              <a:ext uri="{FF2B5EF4-FFF2-40B4-BE49-F238E27FC236}">
                <a16:creationId xmlns:a16="http://schemas.microsoft.com/office/drawing/2014/main" id="{E9D7BCE7-93DC-A2FC-9E6A-48D7F03CF27C}"/>
              </a:ext>
            </a:extLst>
          </p:cNvPr>
          <p:cNvSpPr txBox="1">
            <a:spLocks/>
          </p:cNvSpPr>
          <p:nvPr/>
        </p:nvSpPr>
        <p:spPr>
          <a:xfrm>
            <a:off x="677334" y="1018905"/>
            <a:ext cx="8596668" cy="70788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b="1" dirty="0"/>
              <a:t>Embeddedness and Privacy</a:t>
            </a:r>
          </a:p>
        </p:txBody>
      </p:sp>
      <p:sp>
        <p:nvSpPr>
          <p:cNvPr id="7" name="Slide Number Placeholder 6">
            <a:extLst>
              <a:ext uri="{FF2B5EF4-FFF2-40B4-BE49-F238E27FC236}">
                <a16:creationId xmlns:a16="http://schemas.microsoft.com/office/drawing/2014/main" id="{25032EEB-1F32-1E25-CE87-AF6F70ACA96D}"/>
              </a:ext>
            </a:extLst>
          </p:cNvPr>
          <p:cNvSpPr>
            <a:spLocks noGrp="1"/>
          </p:cNvSpPr>
          <p:nvPr>
            <p:ph type="sldNum" sz="quarter" idx="12"/>
          </p:nvPr>
        </p:nvSpPr>
        <p:spPr/>
        <p:txBody>
          <a:bodyPr/>
          <a:lstStyle/>
          <a:p>
            <a:fld id="{D57F1E4F-1CFF-5643-939E-217C01CDF565}" type="slidenum">
              <a:rPr lang="en-US" sz="1400" smtClean="0"/>
              <a:pPr/>
              <a:t>6</a:t>
            </a:fld>
            <a:endParaRPr lang="en-US" sz="1400" dirty="0"/>
          </a:p>
        </p:txBody>
      </p:sp>
      <p:sp>
        <p:nvSpPr>
          <p:cNvPr id="8" name="TextBox 7">
            <a:extLst>
              <a:ext uri="{FF2B5EF4-FFF2-40B4-BE49-F238E27FC236}">
                <a16:creationId xmlns:a16="http://schemas.microsoft.com/office/drawing/2014/main" id="{FB590687-04DC-66F5-3CB5-1825E06DDC79}"/>
              </a:ext>
            </a:extLst>
          </p:cNvPr>
          <p:cNvSpPr txBox="1"/>
          <p:nvPr/>
        </p:nvSpPr>
        <p:spPr>
          <a:xfrm>
            <a:off x="794894" y="1730906"/>
            <a:ext cx="8903413" cy="4478149"/>
          </a:xfrm>
          <a:prstGeom prst="rect">
            <a:avLst/>
          </a:prstGeom>
          <a:noFill/>
        </p:spPr>
        <p:txBody>
          <a:bodyPr wrap="square" rtlCol="0">
            <a:spAutoFit/>
          </a:bodyPr>
          <a:lstStyle/>
          <a:p>
            <a:r>
              <a:rPr lang="en-US" sz="2000" b="1" spc="-30" dirty="0"/>
              <a:t>1. WHAT IS PRIVACY? (cont.)</a:t>
            </a:r>
          </a:p>
          <a:p>
            <a:pPr>
              <a:spcBef>
                <a:spcPts val="1800"/>
              </a:spcBef>
              <a:spcAft>
                <a:spcPts val="1800"/>
              </a:spcAft>
            </a:pPr>
            <a:r>
              <a:rPr lang="en-US" sz="2000" dirty="0"/>
              <a:t>If we would be otherwise entitled to privacy, waving our right to privacy must be </a:t>
            </a:r>
            <a:r>
              <a:rPr lang="en-US" sz="2000" i="1" dirty="0"/>
              <a:t>consensual</a:t>
            </a:r>
            <a:r>
              <a:rPr lang="en-US" sz="2000" dirty="0"/>
              <a:t> – i.e., done while competent and in full understanding of the alternatives and consequences.</a:t>
            </a:r>
          </a:p>
          <a:p>
            <a:pPr marL="574675" indent="-234950">
              <a:spcBef>
                <a:spcPts val="1800"/>
              </a:spcBef>
              <a:spcAft>
                <a:spcPts val="1800"/>
              </a:spcAft>
              <a:buFont typeface="Arial" panose="020B0604020202020204" pitchFamily="34" charset="0"/>
              <a:buChar char="•"/>
            </a:pPr>
            <a:r>
              <a:rPr lang="en-US" sz="2000" dirty="0"/>
              <a:t>Terms of Service (TOS) are voluntarily accepted or rejected, but only in a trivial sense.</a:t>
            </a:r>
          </a:p>
          <a:p>
            <a:pPr marL="574675" indent="-234950">
              <a:spcBef>
                <a:spcPts val="1800"/>
              </a:spcBef>
              <a:spcAft>
                <a:spcPts val="1800"/>
              </a:spcAft>
              <a:buFont typeface="Arial" panose="020B0604020202020204" pitchFamily="34" charset="0"/>
              <a:buChar char="•"/>
            </a:pPr>
            <a:r>
              <a:rPr lang="en-US" sz="2000" dirty="0"/>
              <a:t>The ability to opt out of being found by online directories is limited or nonexistent and impracticable given how many exist</a:t>
            </a:r>
          </a:p>
          <a:p>
            <a:pPr marL="342900" indent="-342900">
              <a:spcBef>
                <a:spcPts val="1800"/>
              </a:spcBef>
              <a:spcAft>
                <a:spcPts val="1800"/>
              </a:spcAft>
              <a:buFont typeface="Arial" panose="020B0604020202020204" pitchFamily="34" charset="0"/>
              <a:buChar char="•"/>
            </a:pPr>
            <a:endParaRPr lang="en-US" sz="2000" dirty="0"/>
          </a:p>
        </p:txBody>
      </p:sp>
    </p:spTree>
    <p:extLst>
      <p:ext uri="{BB962C8B-B14F-4D97-AF65-F5344CB8AC3E}">
        <p14:creationId xmlns:p14="http://schemas.microsoft.com/office/powerpoint/2010/main" val="47789065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2302E-1AFB-37A8-F74A-8F8C570CB787}"/>
              </a:ext>
            </a:extLst>
          </p:cNvPr>
          <p:cNvSpPr>
            <a:spLocks noGrp="1"/>
          </p:cNvSpPr>
          <p:nvPr>
            <p:ph type="title"/>
          </p:nvPr>
        </p:nvSpPr>
        <p:spPr>
          <a:xfrm>
            <a:off x="1219200" y="513802"/>
            <a:ext cx="8054802" cy="505102"/>
          </a:xfrm>
        </p:spPr>
        <p:txBody>
          <a:bodyPr>
            <a:normAutofit/>
          </a:bodyPr>
          <a:lstStyle/>
          <a:p>
            <a:r>
              <a:rPr lang="en-US" sz="2400" dirty="0"/>
              <a:t>Chapter 6, “The Digital and the Human (Embeddedness)”</a:t>
            </a:r>
          </a:p>
        </p:txBody>
      </p:sp>
      <p:sp>
        <p:nvSpPr>
          <p:cNvPr id="5" name="Title 1">
            <a:extLst>
              <a:ext uri="{FF2B5EF4-FFF2-40B4-BE49-F238E27FC236}">
                <a16:creationId xmlns:a16="http://schemas.microsoft.com/office/drawing/2014/main" id="{E9D7BCE7-93DC-A2FC-9E6A-48D7F03CF27C}"/>
              </a:ext>
            </a:extLst>
          </p:cNvPr>
          <p:cNvSpPr txBox="1">
            <a:spLocks/>
          </p:cNvSpPr>
          <p:nvPr/>
        </p:nvSpPr>
        <p:spPr>
          <a:xfrm>
            <a:off x="677334" y="1018905"/>
            <a:ext cx="8596668" cy="70788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b="1" dirty="0"/>
              <a:t>Embeddedness and Privacy</a:t>
            </a:r>
          </a:p>
        </p:txBody>
      </p:sp>
      <p:sp>
        <p:nvSpPr>
          <p:cNvPr id="7" name="Slide Number Placeholder 6">
            <a:extLst>
              <a:ext uri="{FF2B5EF4-FFF2-40B4-BE49-F238E27FC236}">
                <a16:creationId xmlns:a16="http://schemas.microsoft.com/office/drawing/2014/main" id="{25032EEB-1F32-1E25-CE87-AF6F70ACA96D}"/>
              </a:ext>
            </a:extLst>
          </p:cNvPr>
          <p:cNvSpPr>
            <a:spLocks noGrp="1"/>
          </p:cNvSpPr>
          <p:nvPr>
            <p:ph type="sldNum" sz="quarter" idx="12"/>
          </p:nvPr>
        </p:nvSpPr>
        <p:spPr/>
        <p:txBody>
          <a:bodyPr/>
          <a:lstStyle/>
          <a:p>
            <a:fld id="{D57F1E4F-1CFF-5643-939E-217C01CDF565}" type="slidenum">
              <a:rPr lang="en-US" sz="1400" smtClean="0"/>
              <a:pPr/>
              <a:t>7</a:t>
            </a:fld>
            <a:endParaRPr lang="en-US" sz="1400" dirty="0"/>
          </a:p>
        </p:txBody>
      </p:sp>
      <p:sp>
        <p:nvSpPr>
          <p:cNvPr id="8" name="TextBox 7">
            <a:extLst>
              <a:ext uri="{FF2B5EF4-FFF2-40B4-BE49-F238E27FC236}">
                <a16:creationId xmlns:a16="http://schemas.microsoft.com/office/drawing/2014/main" id="{FB590687-04DC-66F5-3CB5-1825E06DDC79}"/>
              </a:ext>
            </a:extLst>
          </p:cNvPr>
          <p:cNvSpPr txBox="1"/>
          <p:nvPr/>
        </p:nvSpPr>
        <p:spPr>
          <a:xfrm>
            <a:off x="794894" y="1730906"/>
            <a:ext cx="8903413" cy="4939814"/>
          </a:xfrm>
          <a:prstGeom prst="rect">
            <a:avLst/>
          </a:prstGeom>
          <a:noFill/>
        </p:spPr>
        <p:txBody>
          <a:bodyPr wrap="square" rtlCol="0">
            <a:spAutoFit/>
          </a:bodyPr>
          <a:lstStyle/>
          <a:p>
            <a:r>
              <a:rPr lang="en-US" sz="2000" b="1" spc="-30" dirty="0"/>
              <a:t>2. WHY CARE ABOUT PRIVACY?</a:t>
            </a:r>
          </a:p>
          <a:p>
            <a:pPr marL="574675" indent="-234950">
              <a:spcBef>
                <a:spcPts val="1800"/>
              </a:spcBef>
              <a:spcAft>
                <a:spcPts val="1800"/>
              </a:spcAft>
              <a:buFont typeface="Arial" panose="020B0604020202020204" pitchFamily="34" charset="0"/>
              <a:buChar char="•"/>
            </a:pPr>
            <a:r>
              <a:rPr lang="en-US" sz="2000" dirty="0"/>
              <a:t>Protects human dignity</a:t>
            </a:r>
          </a:p>
          <a:p>
            <a:pPr marL="574675" indent="-234950">
              <a:spcBef>
                <a:spcPts val="1200"/>
              </a:spcBef>
              <a:spcAft>
                <a:spcPts val="1200"/>
              </a:spcAft>
              <a:buFont typeface="Arial" panose="020B0604020202020204" pitchFamily="34" charset="0"/>
              <a:buChar char="•"/>
            </a:pPr>
            <a:r>
              <a:rPr lang="en-US" sz="2000" dirty="0"/>
              <a:t>Many common, valuable projects require privacy (e.g., the building and sustenance of friendships, family)</a:t>
            </a:r>
          </a:p>
          <a:p>
            <a:pPr marL="574675" indent="-234950">
              <a:spcBef>
                <a:spcPts val="1200"/>
              </a:spcBef>
              <a:spcAft>
                <a:spcPts val="1200"/>
              </a:spcAft>
              <a:buFont typeface="Arial" panose="020B0604020202020204" pitchFamily="34" charset="0"/>
              <a:buChar char="•"/>
            </a:pPr>
            <a:r>
              <a:rPr lang="en-US" sz="2000" dirty="0"/>
              <a:t>Privacy allows for exploration and creativity w/o fear of social sanction</a:t>
            </a:r>
          </a:p>
          <a:p>
            <a:pPr marL="574675" indent="-234950">
              <a:spcBef>
                <a:spcPts val="1800"/>
              </a:spcBef>
              <a:spcAft>
                <a:spcPts val="1800"/>
              </a:spcAft>
              <a:buFont typeface="Arial" panose="020B0604020202020204" pitchFamily="34" charset="0"/>
              <a:buChar char="•"/>
            </a:pPr>
            <a:r>
              <a:rPr lang="en-US" sz="2000" dirty="0"/>
              <a:t>Without privacy, we are subject to being manipulated and taken advantage of by both private actors and (especially perhaps) by governmental agents</a:t>
            </a:r>
          </a:p>
          <a:p>
            <a:pPr marL="574675" indent="-234950">
              <a:spcBef>
                <a:spcPts val="1800"/>
              </a:spcBef>
              <a:spcAft>
                <a:spcPts val="1800"/>
              </a:spcAft>
              <a:buFont typeface="Arial" panose="020B0604020202020204" pitchFamily="34" charset="0"/>
              <a:buChar char="•"/>
            </a:pPr>
            <a:endParaRPr lang="en-US" sz="2000" dirty="0"/>
          </a:p>
        </p:txBody>
      </p:sp>
    </p:spTree>
    <p:extLst>
      <p:ext uri="{BB962C8B-B14F-4D97-AF65-F5344CB8AC3E}">
        <p14:creationId xmlns:p14="http://schemas.microsoft.com/office/powerpoint/2010/main" val="15209479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circle(in)">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circle(in)">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circle(in)">
                                      <p:cBhvr>
                                        <p:cTn id="17" dur="5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circle(in)">
                                      <p:cBhvr>
                                        <p:cTn id="22"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2302E-1AFB-37A8-F74A-8F8C570CB787}"/>
              </a:ext>
            </a:extLst>
          </p:cNvPr>
          <p:cNvSpPr>
            <a:spLocks noGrp="1"/>
          </p:cNvSpPr>
          <p:nvPr>
            <p:ph type="title"/>
          </p:nvPr>
        </p:nvSpPr>
        <p:spPr>
          <a:xfrm>
            <a:off x="1219200" y="513802"/>
            <a:ext cx="8054802" cy="505102"/>
          </a:xfrm>
        </p:spPr>
        <p:txBody>
          <a:bodyPr>
            <a:normAutofit/>
          </a:bodyPr>
          <a:lstStyle/>
          <a:p>
            <a:r>
              <a:rPr lang="en-US" sz="2400" dirty="0"/>
              <a:t>Chapter 6, “The Digital and the Human (Embeddedness)”</a:t>
            </a:r>
          </a:p>
        </p:txBody>
      </p:sp>
      <p:sp>
        <p:nvSpPr>
          <p:cNvPr id="5" name="Title 1">
            <a:extLst>
              <a:ext uri="{FF2B5EF4-FFF2-40B4-BE49-F238E27FC236}">
                <a16:creationId xmlns:a16="http://schemas.microsoft.com/office/drawing/2014/main" id="{E9D7BCE7-93DC-A2FC-9E6A-48D7F03CF27C}"/>
              </a:ext>
            </a:extLst>
          </p:cNvPr>
          <p:cNvSpPr txBox="1">
            <a:spLocks/>
          </p:cNvSpPr>
          <p:nvPr/>
        </p:nvSpPr>
        <p:spPr>
          <a:xfrm>
            <a:off x="677334" y="1018905"/>
            <a:ext cx="8596668" cy="70788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b="1" dirty="0"/>
              <a:t>Embeddedness and Privacy</a:t>
            </a:r>
          </a:p>
        </p:txBody>
      </p:sp>
      <p:sp>
        <p:nvSpPr>
          <p:cNvPr id="7" name="Slide Number Placeholder 6">
            <a:extLst>
              <a:ext uri="{FF2B5EF4-FFF2-40B4-BE49-F238E27FC236}">
                <a16:creationId xmlns:a16="http://schemas.microsoft.com/office/drawing/2014/main" id="{25032EEB-1F32-1E25-CE87-AF6F70ACA96D}"/>
              </a:ext>
            </a:extLst>
          </p:cNvPr>
          <p:cNvSpPr>
            <a:spLocks noGrp="1"/>
          </p:cNvSpPr>
          <p:nvPr>
            <p:ph type="sldNum" sz="quarter" idx="12"/>
          </p:nvPr>
        </p:nvSpPr>
        <p:spPr/>
        <p:txBody>
          <a:bodyPr/>
          <a:lstStyle/>
          <a:p>
            <a:fld id="{D57F1E4F-1CFF-5643-939E-217C01CDF565}" type="slidenum">
              <a:rPr lang="en-US" sz="1400" smtClean="0"/>
              <a:pPr/>
              <a:t>8</a:t>
            </a:fld>
            <a:endParaRPr lang="en-US" sz="1400" dirty="0"/>
          </a:p>
        </p:txBody>
      </p:sp>
      <p:sp>
        <p:nvSpPr>
          <p:cNvPr id="8" name="TextBox 7">
            <a:extLst>
              <a:ext uri="{FF2B5EF4-FFF2-40B4-BE49-F238E27FC236}">
                <a16:creationId xmlns:a16="http://schemas.microsoft.com/office/drawing/2014/main" id="{FB590687-04DC-66F5-3CB5-1825E06DDC79}"/>
              </a:ext>
            </a:extLst>
          </p:cNvPr>
          <p:cNvSpPr txBox="1"/>
          <p:nvPr/>
        </p:nvSpPr>
        <p:spPr>
          <a:xfrm>
            <a:off x="794894" y="1807276"/>
            <a:ext cx="8903413" cy="3554819"/>
          </a:xfrm>
          <a:prstGeom prst="rect">
            <a:avLst/>
          </a:prstGeom>
          <a:noFill/>
        </p:spPr>
        <p:txBody>
          <a:bodyPr wrap="square" rtlCol="0">
            <a:spAutoFit/>
          </a:bodyPr>
          <a:lstStyle/>
          <a:p>
            <a:r>
              <a:rPr lang="en-US" sz="2000" b="1" spc="-30" dirty="0"/>
              <a:t>2. WHY CARE ABOUT PRIVACY? (cont.)</a:t>
            </a:r>
          </a:p>
          <a:p>
            <a:pPr marL="574675" indent="-234950">
              <a:spcBef>
                <a:spcPts val="1800"/>
              </a:spcBef>
              <a:spcAft>
                <a:spcPts val="1800"/>
              </a:spcAft>
              <a:buFont typeface="Arial" panose="020B0604020202020204" pitchFamily="34" charset="0"/>
              <a:buChar char="•"/>
            </a:pPr>
            <a:r>
              <a:rPr lang="en-US" sz="2000" dirty="0"/>
              <a:t>Privacy permits nefarious activity</a:t>
            </a:r>
          </a:p>
          <a:p>
            <a:pPr marL="1139825" lvl="1" indent="-342900">
              <a:spcBef>
                <a:spcPts val="1800"/>
              </a:spcBef>
              <a:spcAft>
                <a:spcPts val="1800"/>
              </a:spcAft>
              <a:buFont typeface="Courier New" panose="02070309020205020404" pitchFamily="49" charset="0"/>
              <a:buChar char="o"/>
            </a:pPr>
            <a:r>
              <a:rPr lang="en-US" sz="2000" dirty="0"/>
              <a:t>Out sight of others who would prevent or condemn it</a:t>
            </a:r>
          </a:p>
          <a:p>
            <a:pPr marL="1139825" lvl="1" indent="-342900">
              <a:spcBef>
                <a:spcPts val="1800"/>
              </a:spcBef>
              <a:spcAft>
                <a:spcPts val="1800"/>
              </a:spcAft>
              <a:buFont typeface="Courier New" panose="02070309020205020404" pitchFamily="49" charset="0"/>
              <a:buChar char="o"/>
            </a:pPr>
            <a:r>
              <a:rPr lang="en-US" sz="2000" dirty="0"/>
              <a:t>Anonymity allows unseemly or even illegal activity to go unsanctioned (sometimes why VPNs are used)</a:t>
            </a:r>
          </a:p>
          <a:p>
            <a:pPr marL="1254125" lvl="2">
              <a:spcBef>
                <a:spcPts val="1800"/>
              </a:spcBef>
              <a:spcAft>
                <a:spcPts val="1800"/>
              </a:spcAft>
            </a:pPr>
            <a:r>
              <a:rPr lang="en-US" sz="2000" dirty="0"/>
              <a:t>- Trolling, hate speech, swatting, and other offensive conduct</a:t>
            </a:r>
          </a:p>
        </p:txBody>
      </p:sp>
    </p:spTree>
    <p:extLst>
      <p:ext uri="{BB962C8B-B14F-4D97-AF65-F5344CB8AC3E}">
        <p14:creationId xmlns:p14="http://schemas.microsoft.com/office/powerpoint/2010/main" val="7836816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500"/>
                                        <p:tgtEl>
                                          <p:spTgt spid="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3" end="3"/>
                                            </p:txEl>
                                          </p:spTgt>
                                        </p:tgtEl>
                                        <p:attrNameLst>
                                          <p:attrName>style.visibility</p:attrName>
                                        </p:attrNameLst>
                                      </p:cBhvr>
                                      <p:to>
                                        <p:strVal val="visible"/>
                                      </p:to>
                                    </p:set>
                                    <p:animEffect transition="in" filter="fade">
                                      <p:cBhvr>
                                        <p:cTn id="12" dur="500"/>
                                        <p:tgtEl>
                                          <p:spTgt spid="8">
                                            <p:txEl>
                                              <p:pRg st="3" end="3"/>
                                            </p:txEl>
                                          </p:spTgt>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8">
                                            <p:txEl>
                                              <p:pRg st="4" end="4"/>
                                            </p:txEl>
                                          </p:spTgt>
                                        </p:tgtEl>
                                        <p:attrNameLst>
                                          <p:attrName>style.visibility</p:attrName>
                                        </p:attrNameLst>
                                      </p:cBhvr>
                                      <p:to>
                                        <p:strVal val="visible"/>
                                      </p:to>
                                    </p:set>
                                    <p:animEffect transition="in" filter="randombar(horizontal)">
                                      <p:cBhvr>
                                        <p:cTn id="16"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2302E-1AFB-37A8-F74A-8F8C570CB787}"/>
              </a:ext>
            </a:extLst>
          </p:cNvPr>
          <p:cNvSpPr>
            <a:spLocks noGrp="1"/>
          </p:cNvSpPr>
          <p:nvPr>
            <p:ph type="title"/>
          </p:nvPr>
        </p:nvSpPr>
        <p:spPr>
          <a:xfrm>
            <a:off x="1219200" y="513802"/>
            <a:ext cx="8054802" cy="505102"/>
          </a:xfrm>
        </p:spPr>
        <p:txBody>
          <a:bodyPr>
            <a:normAutofit/>
          </a:bodyPr>
          <a:lstStyle/>
          <a:p>
            <a:r>
              <a:rPr lang="en-US" sz="2400" dirty="0"/>
              <a:t>Chapter 6, “The Digital and the Human (Embeddedness)”</a:t>
            </a:r>
          </a:p>
        </p:txBody>
      </p:sp>
      <p:sp>
        <p:nvSpPr>
          <p:cNvPr id="5" name="Title 1">
            <a:extLst>
              <a:ext uri="{FF2B5EF4-FFF2-40B4-BE49-F238E27FC236}">
                <a16:creationId xmlns:a16="http://schemas.microsoft.com/office/drawing/2014/main" id="{E9D7BCE7-93DC-A2FC-9E6A-48D7F03CF27C}"/>
              </a:ext>
            </a:extLst>
          </p:cNvPr>
          <p:cNvSpPr txBox="1">
            <a:spLocks/>
          </p:cNvSpPr>
          <p:nvPr/>
        </p:nvSpPr>
        <p:spPr>
          <a:xfrm>
            <a:off x="677334" y="1018905"/>
            <a:ext cx="8596668" cy="70788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b="1" dirty="0"/>
              <a:t>Embeddedness and Privacy</a:t>
            </a:r>
          </a:p>
        </p:txBody>
      </p:sp>
      <p:sp>
        <p:nvSpPr>
          <p:cNvPr id="7" name="Slide Number Placeholder 6">
            <a:extLst>
              <a:ext uri="{FF2B5EF4-FFF2-40B4-BE49-F238E27FC236}">
                <a16:creationId xmlns:a16="http://schemas.microsoft.com/office/drawing/2014/main" id="{25032EEB-1F32-1E25-CE87-AF6F70ACA96D}"/>
              </a:ext>
            </a:extLst>
          </p:cNvPr>
          <p:cNvSpPr>
            <a:spLocks noGrp="1"/>
          </p:cNvSpPr>
          <p:nvPr>
            <p:ph type="sldNum" sz="quarter" idx="12"/>
          </p:nvPr>
        </p:nvSpPr>
        <p:spPr/>
        <p:txBody>
          <a:bodyPr/>
          <a:lstStyle/>
          <a:p>
            <a:fld id="{D57F1E4F-1CFF-5643-939E-217C01CDF565}" type="slidenum">
              <a:rPr lang="en-US" sz="1400" smtClean="0"/>
              <a:pPr/>
              <a:t>9</a:t>
            </a:fld>
            <a:endParaRPr lang="en-US" sz="1400" dirty="0"/>
          </a:p>
        </p:txBody>
      </p:sp>
      <p:sp>
        <p:nvSpPr>
          <p:cNvPr id="8" name="TextBox 7">
            <a:extLst>
              <a:ext uri="{FF2B5EF4-FFF2-40B4-BE49-F238E27FC236}">
                <a16:creationId xmlns:a16="http://schemas.microsoft.com/office/drawing/2014/main" id="{FB590687-04DC-66F5-3CB5-1825E06DDC79}"/>
              </a:ext>
            </a:extLst>
          </p:cNvPr>
          <p:cNvSpPr txBox="1"/>
          <p:nvPr/>
        </p:nvSpPr>
        <p:spPr>
          <a:xfrm>
            <a:off x="794894" y="1807276"/>
            <a:ext cx="8903413" cy="4247317"/>
          </a:xfrm>
          <a:prstGeom prst="rect">
            <a:avLst/>
          </a:prstGeom>
          <a:noFill/>
        </p:spPr>
        <p:txBody>
          <a:bodyPr wrap="square" rtlCol="0">
            <a:spAutoFit/>
          </a:bodyPr>
          <a:lstStyle/>
          <a:p>
            <a:r>
              <a:rPr lang="en-US" sz="2000" b="1" spc="-30" dirty="0"/>
              <a:t>3. HOW DO PRIVACY AND EMDEDDEDNESS INTERSECT? </a:t>
            </a:r>
          </a:p>
          <a:p>
            <a:endParaRPr lang="en-US" sz="2000" b="1" spc="-30" dirty="0"/>
          </a:p>
          <a:p>
            <a:pPr marL="342900" indent="-342900">
              <a:buFont typeface="Arial" panose="020B0604020202020204" pitchFamily="34" charset="0"/>
              <a:buChar char="•"/>
            </a:pPr>
            <a:r>
              <a:rPr lang="en-US" sz="2000" dirty="0"/>
              <a:t>Privacy requires clear boundaries between what is public and what is not public, but to be embedded in a culture and daily life is to work against the formation and maintenance of boundaries.</a:t>
            </a:r>
          </a:p>
          <a:p>
            <a:pPr marL="342900" indent="-342900">
              <a:spcBef>
                <a:spcPts val="1800"/>
              </a:spcBef>
              <a:buFont typeface="Arial" panose="020B0604020202020204" pitchFamily="34" charset="0"/>
              <a:buChar char="•"/>
            </a:pPr>
            <a:r>
              <a:rPr lang="en-US" sz="2000" dirty="0"/>
              <a:t>Likewise, </a:t>
            </a:r>
            <a:r>
              <a:rPr lang="en-US" sz="2000" dirty="0" err="1"/>
              <a:t>Beever</a:t>
            </a:r>
            <a:r>
              <a:rPr lang="en-US" sz="2000" dirty="0"/>
              <a:t> comments on the “geography-dissolving nature of the Internet” (116)</a:t>
            </a:r>
          </a:p>
          <a:p>
            <a:pPr marL="800100" lvl="1" indent="-342900">
              <a:spcBef>
                <a:spcPts val="1800"/>
              </a:spcBef>
              <a:buFont typeface="Courier New" panose="02070309020205020404" pitchFamily="49" charset="0"/>
              <a:buChar char="o"/>
            </a:pPr>
            <a:r>
              <a:rPr lang="en-US" sz="2000" dirty="0"/>
              <a:t>Difficult to form and enforce culture norms and expectations when the digital (being highly reproducible and transmissible) does not respect geopolitical boundaries, much less the informal social boundaries we all rely on to monitor and maintain our private affairs.</a:t>
            </a:r>
          </a:p>
        </p:txBody>
      </p:sp>
    </p:spTree>
    <p:extLst>
      <p:ext uri="{BB962C8B-B14F-4D97-AF65-F5344CB8AC3E}">
        <p14:creationId xmlns:p14="http://schemas.microsoft.com/office/powerpoint/2010/main" val="321562266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500"/>
                                        <p:tgtEl>
                                          <p:spTgt spid="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3" end="3"/>
                                            </p:txEl>
                                          </p:spTgt>
                                        </p:tgtEl>
                                        <p:attrNameLst>
                                          <p:attrName>style.visibility</p:attrName>
                                        </p:attrNameLst>
                                      </p:cBhvr>
                                      <p:to>
                                        <p:strVal val="visible"/>
                                      </p:to>
                                    </p:set>
                                    <p:animEffect transition="in" filter="fade">
                                      <p:cBhvr>
                                        <p:cTn id="12" dur="500"/>
                                        <p:tgtEl>
                                          <p:spTgt spid="8">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Effect transition="in" filter="fade">
                                      <p:cBhvr>
                                        <p:cTn id="17"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5032EEB-1F32-1E25-CE87-AF6F70ACA96D}"/>
              </a:ext>
            </a:extLst>
          </p:cNvPr>
          <p:cNvSpPr>
            <a:spLocks noGrp="1"/>
          </p:cNvSpPr>
          <p:nvPr>
            <p:ph type="sldNum" sz="quarter" idx="12"/>
          </p:nvPr>
        </p:nvSpPr>
        <p:spPr/>
        <p:txBody>
          <a:bodyPr/>
          <a:lstStyle/>
          <a:p>
            <a:fld id="{D57F1E4F-1CFF-5643-939E-217C01CDF565}" type="slidenum">
              <a:rPr lang="en-US" sz="1400" smtClean="0"/>
              <a:pPr/>
              <a:t>10</a:t>
            </a:fld>
            <a:endParaRPr lang="en-US" sz="1400" dirty="0"/>
          </a:p>
        </p:txBody>
      </p:sp>
      <p:sp>
        <p:nvSpPr>
          <p:cNvPr id="6" name="TextBox 5">
            <a:extLst>
              <a:ext uri="{FF2B5EF4-FFF2-40B4-BE49-F238E27FC236}">
                <a16:creationId xmlns:a16="http://schemas.microsoft.com/office/drawing/2014/main" id="{3C22D7D5-75B2-9FA8-6181-E7EDC480DC13}"/>
              </a:ext>
            </a:extLst>
          </p:cNvPr>
          <p:cNvSpPr txBox="1"/>
          <p:nvPr/>
        </p:nvSpPr>
        <p:spPr>
          <a:xfrm>
            <a:off x="2186219" y="1028957"/>
            <a:ext cx="5666065" cy="2031325"/>
          </a:xfrm>
          <a:prstGeom prst="rect">
            <a:avLst/>
          </a:prstGeom>
          <a:noFill/>
        </p:spPr>
        <p:txBody>
          <a:bodyPr wrap="square" rtlCol="0">
            <a:spAutoFit/>
          </a:bodyPr>
          <a:lstStyle/>
          <a:p>
            <a:pPr algn="ctr"/>
            <a:r>
              <a:rPr lang="en-US" dirty="0"/>
              <a:t>Please record your attendance.</a:t>
            </a:r>
          </a:p>
          <a:p>
            <a:endParaRPr lang="en-US" dirty="0"/>
          </a:p>
          <a:p>
            <a:pPr algn="ctr"/>
            <a:r>
              <a:rPr lang="en-US" b="0" i="0" dirty="0">
                <a:solidFill>
                  <a:srgbClr val="2C3345"/>
                </a:solidFill>
                <a:effectLst/>
                <a:latin typeface="Circular"/>
              </a:rPr>
              <a:t>https://form.jotform.com/231065737078157</a:t>
            </a:r>
          </a:p>
          <a:p>
            <a:endParaRPr lang="en-US" dirty="0">
              <a:solidFill>
                <a:srgbClr val="2C3345"/>
              </a:solidFill>
              <a:latin typeface="Circular"/>
            </a:endParaRPr>
          </a:p>
          <a:p>
            <a:endParaRPr lang="en-US" dirty="0"/>
          </a:p>
          <a:p>
            <a:endParaRPr lang="en-US" dirty="0"/>
          </a:p>
          <a:p>
            <a:endParaRPr lang="en-US" dirty="0"/>
          </a:p>
        </p:txBody>
      </p:sp>
      <p:pic>
        <p:nvPicPr>
          <p:cNvPr id="10" name="Picture 9" descr="Qr code&#10;&#10;Description automatically generated">
            <a:extLst>
              <a:ext uri="{FF2B5EF4-FFF2-40B4-BE49-F238E27FC236}">
                <a16:creationId xmlns:a16="http://schemas.microsoft.com/office/drawing/2014/main" id="{B4500E86-6853-4D3F-E1C1-772E03C3DF9A}"/>
              </a:ext>
            </a:extLst>
          </p:cNvPr>
          <p:cNvPicPr>
            <a:picLocks noChangeAspect="1"/>
          </p:cNvPicPr>
          <p:nvPr/>
        </p:nvPicPr>
        <p:blipFill>
          <a:blip r:embed="rId2"/>
          <a:stretch>
            <a:fillRect/>
          </a:stretch>
        </p:blipFill>
        <p:spPr>
          <a:xfrm>
            <a:off x="3493915" y="2620107"/>
            <a:ext cx="3050674" cy="3050674"/>
          </a:xfrm>
          <a:prstGeom prst="rect">
            <a:avLst/>
          </a:prstGeom>
        </p:spPr>
      </p:pic>
    </p:spTree>
    <p:extLst>
      <p:ext uri="{BB962C8B-B14F-4D97-AF65-F5344CB8AC3E}">
        <p14:creationId xmlns:p14="http://schemas.microsoft.com/office/powerpoint/2010/main" val="1707193024"/>
      </p:ext>
    </p:extLst>
  </p:cSld>
  <p:clrMapOvr>
    <a:masterClrMapping/>
  </p:clrMapOvr>
  <p:transition spd="slow">
    <p:wip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2241</TotalTime>
  <Words>721</Words>
  <Application>Microsoft Office PowerPoint</Application>
  <PresentationFormat>Widescreen</PresentationFormat>
  <Paragraphs>70</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Circular</vt:lpstr>
      <vt:lpstr>Courier New</vt:lpstr>
      <vt:lpstr>Trebuchet MS</vt:lpstr>
      <vt:lpstr>Wingdings 3</vt:lpstr>
      <vt:lpstr>Facet</vt:lpstr>
      <vt:lpstr>Digital Ethics Understanding Digital Ethics (Beever, et al.)</vt:lpstr>
      <vt:lpstr>Chapter 6, “The Digital and the Human (Embeddedness)”</vt:lpstr>
      <vt:lpstr>Chapter 6, “The Digital and the Human (Embeddedness)”</vt:lpstr>
      <vt:lpstr>Chapter 6, “The Digital and the Human (Embeddedness)”</vt:lpstr>
      <vt:lpstr>Chapter 6, “The Digital and the Human (Embeddedness)”</vt:lpstr>
      <vt:lpstr>Chapter 6, “The Digital and the Human (Embeddedness)”</vt:lpstr>
      <vt:lpstr>Chapter 6, “The Digital and the Human (Embeddedness)”</vt:lpstr>
      <vt:lpstr>Chapter 6, “The Digital and the Human (Embeddedness)”</vt:lpstr>
      <vt:lpstr>Chapter 6, “The Digital and the Human (Embeddedness)”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Ethics</dc:title>
  <dc:creator>Tyson Cain</dc:creator>
  <cp:lastModifiedBy>Tyson Cain</cp:lastModifiedBy>
  <cp:revision>26</cp:revision>
  <cp:lastPrinted>2023-04-12T18:31:12Z</cp:lastPrinted>
  <dcterms:created xsi:type="dcterms:W3CDTF">2023-04-09T13:59:36Z</dcterms:created>
  <dcterms:modified xsi:type="dcterms:W3CDTF">2023-04-17T18:57:58Z</dcterms:modified>
</cp:coreProperties>
</file>