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sldIdLst>
    <p:sldId id="256" r:id="rId5"/>
    <p:sldId id="259" r:id="rId6"/>
    <p:sldId id="299" r:id="rId7"/>
    <p:sldId id="301" r:id="rId8"/>
    <p:sldId id="313" r:id="rId9"/>
    <p:sldId id="300" r:id="rId10"/>
    <p:sldId id="314" r:id="rId11"/>
    <p:sldId id="317" r:id="rId12"/>
    <p:sldId id="319" r:id="rId13"/>
    <p:sldId id="320" r:id="rId14"/>
    <p:sldId id="322" r:id="rId15"/>
    <p:sldId id="323" r:id="rId16"/>
    <p:sldId id="324" r:id="rId17"/>
    <p:sldId id="325" r:id="rId18"/>
    <p:sldId id="326" r:id="rId19"/>
    <p:sldId id="321" r:id="rId20"/>
    <p:sldId id="327" r:id="rId21"/>
    <p:sldId id="328" r:id="rId22"/>
    <p:sldId id="329" r:id="rId23"/>
    <p:sldId id="330" r:id="rId24"/>
    <p:sldId id="331" r:id="rId25"/>
    <p:sldId id="332" r:id="rId26"/>
    <p:sldId id="334" r:id="rId27"/>
    <p:sldId id="333" r:id="rId28"/>
    <p:sldId id="336" r:id="rId29"/>
    <p:sldId id="335" r:id="rId30"/>
    <p:sldId id="316" r:id="rId31"/>
  </p:sldIdLst>
  <p:sldSz cx="12192000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70"/>
    <p:restoredTop sz="96327"/>
  </p:normalViewPr>
  <p:slideViewPr>
    <p:cSldViewPr snapToGrid="0">
      <p:cViewPr varScale="1">
        <p:scale>
          <a:sx n="123" d="100"/>
          <a:sy n="123" d="100"/>
        </p:scale>
        <p:origin x="1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9/15/26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bs.org/wgbh/frontline/documentary/showspersuaders/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4A26-74F1-862C-27E9-8FC3F94D3A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1597803"/>
          </a:xfrm>
        </p:spPr>
        <p:txBody>
          <a:bodyPr/>
          <a:lstStyle/>
          <a:p>
            <a:r>
              <a:rPr lang="en-US" dirty="0"/>
              <a:t>consumerism – Part 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FDFA0E-653A-EEA1-EC8B-65AF3092EB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1012" y="3273613"/>
            <a:ext cx="8689976" cy="1371599"/>
          </a:xfrm>
        </p:spPr>
        <p:txBody>
          <a:bodyPr/>
          <a:lstStyle/>
          <a:p>
            <a:r>
              <a:rPr lang="en-US" dirty="0"/>
              <a:t>September 2026</a:t>
            </a:r>
          </a:p>
          <a:p>
            <a:r>
              <a:rPr lang="en-US" dirty="0"/>
              <a:t>Phil 1250 - Contemporary Moral Issues</a:t>
            </a:r>
          </a:p>
        </p:txBody>
      </p:sp>
    </p:spTree>
    <p:extLst>
      <p:ext uri="{BB962C8B-B14F-4D97-AF65-F5344CB8AC3E}">
        <p14:creationId xmlns:p14="http://schemas.microsoft.com/office/powerpoint/2010/main" val="14068614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31BF3-B5DF-66A6-985B-240B163BC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6604" y="818260"/>
            <a:ext cx="7018791" cy="979963"/>
          </a:xfrm>
        </p:spPr>
        <p:txBody>
          <a:bodyPr>
            <a:normAutofit/>
          </a:bodyPr>
          <a:lstStyle/>
          <a:p>
            <a:r>
              <a:rPr lang="en-US" sz="3200" dirty="0"/>
              <a:t>Today’s Agenda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6DB281-25EE-375E-6201-C71990E9701B}"/>
              </a:ext>
            </a:extLst>
          </p:cNvPr>
          <p:cNvSpPr txBox="1"/>
          <p:nvPr/>
        </p:nvSpPr>
        <p:spPr>
          <a:xfrm>
            <a:off x="805912" y="1959385"/>
            <a:ext cx="9150615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arabicPeriod"/>
              <a:tabLst>
                <a:tab pos="914400" algn="l"/>
              </a:tabLst>
            </a:pPr>
            <a:r>
              <a:rPr lang="en-US" sz="2400" dirty="0">
                <a:latin typeface="Aptos" panose="020B0004020202020204" pitchFamily="34" charset="0"/>
              </a:rPr>
              <a:t>Review of Kerryn Higgs, “A Brief History of Consumer Culture”</a:t>
            </a:r>
          </a:p>
          <a:p>
            <a:pPr marL="914400" lvl="1" indent="-457200">
              <a:spcBef>
                <a:spcPts val="1200"/>
              </a:spcBef>
              <a:spcAft>
                <a:spcPts val="1200"/>
              </a:spcAft>
              <a:buSzPct val="100000"/>
              <a:buFont typeface="+mj-lt"/>
              <a:buAutoNum type="arabicPeriod"/>
              <a:tabLst>
                <a:tab pos="914400" algn="l"/>
              </a:tabLst>
            </a:pPr>
            <a:r>
              <a:rPr lang="en-US" sz="2400" dirty="0">
                <a:latin typeface="Aptos" panose="020B0004020202020204" pitchFamily="34" charset="0"/>
              </a:rPr>
              <a:t>Discuss Holt, “Do Americans Consume Too Much?”</a:t>
            </a:r>
          </a:p>
        </p:txBody>
      </p:sp>
    </p:spTree>
    <p:extLst>
      <p:ext uri="{BB962C8B-B14F-4D97-AF65-F5344CB8AC3E}">
        <p14:creationId xmlns:p14="http://schemas.microsoft.com/office/powerpoint/2010/main" val="19698438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985B74-665E-D776-970C-8E4934BA1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76213-5036-9F7E-3E73-2BFD317C8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10878"/>
          </a:xfrm>
        </p:spPr>
        <p:txBody>
          <a:bodyPr/>
          <a:lstStyle/>
          <a:p>
            <a:r>
              <a:rPr lang="en-US" dirty="0"/>
              <a:t>Higgs’s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DFE59A-0FA2-081F-2AC5-D0227ECA67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430" y="1990642"/>
            <a:ext cx="10800170" cy="4183582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1200"/>
              </a:spcBef>
              <a:spcAft>
                <a:spcPts val="1200"/>
              </a:spcAft>
              <a:buSzPct val="100000"/>
              <a:buNone/>
              <a:tabLst>
                <a:tab pos="914400" algn="l"/>
              </a:tabLst>
            </a:pPr>
            <a:r>
              <a:rPr lang="en-US" sz="2400" b="1" cap="none" dirty="0">
                <a:latin typeface="Aptos" panose="020B0004020202020204" pitchFamily="34" charset="0"/>
              </a:rPr>
              <a:t>Does consumer culture merely offer things to already morally formed individuals, or does consumer culture help them form their desires, identities, and understanding of a worthwhile life? </a:t>
            </a:r>
          </a:p>
        </p:txBody>
      </p:sp>
    </p:spTree>
    <p:extLst>
      <p:ext uri="{BB962C8B-B14F-4D97-AF65-F5344CB8AC3E}">
        <p14:creationId xmlns:p14="http://schemas.microsoft.com/office/powerpoint/2010/main" val="143086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DC13-D8F3-A4E4-E918-26EF561C4D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DCC3B-C374-4119-671E-A176C9523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910878"/>
          </a:xfrm>
        </p:spPr>
        <p:txBody>
          <a:bodyPr/>
          <a:lstStyle/>
          <a:p>
            <a:r>
              <a:rPr lang="en-US" dirty="0"/>
              <a:t>Higgs’s 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8EEA97-39DA-4E27-F16F-97726F75AD3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7430" y="1658868"/>
            <a:ext cx="10268793" cy="4515356"/>
          </a:xfrm>
        </p:spPr>
        <p:txBody>
          <a:bodyPr>
            <a:normAutofit/>
          </a:bodyPr>
          <a:lstStyle/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0000"/>
              <a:tabLst>
                <a:tab pos="914400" algn="l"/>
              </a:tabLst>
            </a:pPr>
            <a:r>
              <a:rPr lang="en-US" sz="2400" cap="none" dirty="0">
                <a:latin typeface="Aptos" panose="020B0004020202020204" pitchFamily="34" charset="0"/>
              </a:rPr>
              <a:t>Our acquisitive tendencies are not wholly artificial: we naturally have needs and wants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0000"/>
              <a:tabLst>
                <a:tab pos="914400" algn="l"/>
              </a:tabLst>
            </a:pPr>
            <a:r>
              <a:rPr lang="en-US" sz="2400" cap="none" dirty="0">
                <a:latin typeface="Aptos" panose="020B0004020202020204" pitchFamily="34" charset="0"/>
              </a:rPr>
              <a:t>Consumption is not inherently objectionable</a:t>
            </a:r>
          </a:p>
          <a:p>
            <a:pPr marL="231775" lvl="1" indent="0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0000"/>
              <a:buNone/>
              <a:tabLst>
                <a:tab pos="914400" algn="l"/>
              </a:tabLst>
            </a:pPr>
            <a:r>
              <a:rPr lang="en-US" sz="2400" b="1" cap="none" dirty="0">
                <a:latin typeface="Aptos" panose="020B0004020202020204" pitchFamily="34" charset="0"/>
              </a:rPr>
              <a:t>ON THE OTHER HAND . . . .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0000"/>
              <a:tabLst>
                <a:tab pos="914400" algn="l"/>
              </a:tabLst>
            </a:pPr>
            <a:r>
              <a:rPr lang="en-US" sz="2400" cap="none" dirty="0">
                <a:latin typeface="Aptos" panose="020B0004020202020204" pitchFamily="34" charset="0"/>
              </a:rPr>
              <a:t>Modern acquisitiveness does not simply expresses an unchanging human nature</a:t>
            </a:r>
          </a:p>
          <a:p>
            <a:pPr lvl="1">
              <a:lnSpc>
                <a:spcPct val="110000"/>
              </a:lnSpc>
              <a:spcBef>
                <a:spcPts val="1200"/>
              </a:spcBef>
              <a:spcAft>
                <a:spcPts val="1200"/>
              </a:spcAft>
              <a:buSzPct val="100000"/>
              <a:tabLst>
                <a:tab pos="914400" algn="l"/>
              </a:tabLst>
            </a:pPr>
            <a:r>
              <a:rPr lang="en-US" sz="2400" cap="none" dirty="0">
                <a:latin typeface="Aptos" panose="020B0004020202020204" pitchFamily="34" charset="0"/>
              </a:rPr>
              <a:t>Institutions instead help form the kinds of persons people become.</a:t>
            </a:r>
          </a:p>
        </p:txBody>
      </p:sp>
    </p:spTree>
    <p:extLst>
      <p:ext uri="{BB962C8B-B14F-4D97-AF65-F5344CB8AC3E}">
        <p14:creationId xmlns:p14="http://schemas.microsoft.com/office/powerpoint/2010/main" val="1237699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735387-1166-D0D3-5E73-1F8556DC8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>
            <a:extLst>
              <a:ext uri="{FF2B5EF4-FFF2-40B4-BE49-F238E27FC236}">
                <a16:creationId xmlns:a16="http://schemas.microsoft.com/office/drawing/2014/main" id="{49F36403-ED74-5D7F-4B95-CE9607BFC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E583588-CA7B-A849-0588-9A1A5EFC97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4E5493A-9C2C-32FD-075D-3DDA52523B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16AD76-582D-6C22-9D54-3D8EC7409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670" y="1912048"/>
            <a:ext cx="6997306" cy="3935982"/>
          </a:xfrm>
          <a:prstGeom prst="roundRect">
            <a:avLst>
              <a:gd name="adj" fmla="val 2981"/>
            </a:avLst>
          </a:prstGeom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A20E346-F381-1107-AFA0-37C88266A6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7A8C57C-513F-0503-EEC4-7FA8AB424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7044" y="640831"/>
            <a:ext cx="9931492" cy="76718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200" dirty="0"/>
              <a:t>Trade-off: purchasable for the non-purchasable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FDC966E8-E149-FFD4-E70D-126CAD594A66}"/>
              </a:ext>
            </a:extLst>
          </p:cNvPr>
          <p:cNvSpPr txBox="1">
            <a:spLocks/>
          </p:cNvSpPr>
          <p:nvPr/>
        </p:nvSpPr>
        <p:spPr>
          <a:xfrm>
            <a:off x="7057490" y="1660215"/>
            <a:ext cx="5042348" cy="49455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230188" lvl="1" indent="0">
              <a:lnSpc>
                <a:spcPct val="110000"/>
              </a:lnSpc>
              <a:spcAft>
                <a:spcPts val="500"/>
              </a:spcAft>
              <a:buNone/>
            </a:pPr>
            <a:r>
              <a:rPr lang="en-US" sz="2400" cap="none" dirty="0">
                <a:latin typeface="Aptos" panose="020B0004020202020204" pitchFamily="34" charset="0"/>
              </a:rPr>
              <a:t>   </a:t>
            </a:r>
            <a:r>
              <a:rPr lang="en-US" sz="2400" b="1" cap="none" dirty="0">
                <a:latin typeface="Aptos" panose="020B0004020202020204" pitchFamily="34" charset="0"/>
              </a:rPr>
              <a:t>Conversion of Time:</a:t>
            </a:r>
          </a:p>
          <a:p>
            <a:pPr marL="915988" lvl="2">
              <a:lnSpc>
                <a:spcPct val="110000"/>
              </a:lnSpc>
              <a:spcBef>
                <a:spcPts val="1700"/>
              </a:spcBef>
              <a:spcAft>
                <a:spcPts val="1700"/>
              </a:spcAft>
            </a:pPr>
            <a:r>
              <a:rPr lang="en-US" sz="2200" cap="none" dirty="0">
                <a:latin typeface="Aptos" panose="020B0004020202020204" pitchFamily="34" charset="0"/>
              </a:rPr>
              <a:t>it into wage-time and then </a:t>
            </a:r>
          </a:p>
          <a:p>
            <a:pPr marL="915988" lvl="2">
              <a:lnSpc>
                <a:spcPct val="110000"/>
              </a:lnSpc>
              <a:spcBef>
                <a:spcPts val="1700"/>
              </a:spcBef>
              <a:spcAft>
                <a:spcPts val="1700"/>
              </a:spcAft>
            </a:pPr>
            <a:r>
              <a:rPr lang="en-US" sz="2200" cap="none" dirty="0">
                <a:latin typeface="Aptos" panose="020B0004020202020204" pitchFamily="34" charset="0"/>
              </a:rPr>
              <a:t>into commodities: </a:t>
            </a:r>
          </a:p>
          <a:p>
            <a:pPr marL="687388" lvl="2" indent="0">
              <a:lnSpc>
                <a:spcPct val="110000"/>
              </a:lnSpc>
              <a:spcBef>
                <a:spcPts val="1700"/>
              </a:spcBef>
              <a:spcAft>
                <a:spcPts val="1700"/>
              </a:spcAft>
              <a:buNone/>
            </a:pPr>
            <a:r>
              <a:rPr lang="en-US" sz="2200" b="1" u="sng" cap="none" dirty="0">
                <a:latin typeface="Aptos" panose="020B0004020202020204" pitchFamily="34" charset="0"/>
              </a:rPr>
              <a:t>PROPOSED CONCLUSION</a:t>
            </a:r>
            <a:r>
              <a:rPr lang="en-US" sz="2200" b="1" cap="none" dirty="0">
                <a:latin typeface="Aptos" panose="020B0004020202020204" pitchFamily="34" charset="0"/>
              </a:rPr>
              <a:t>: not a neutral exchange of one good for another; conversion trades a constitutive condition for an instrumental one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FE6461C-6280-4676-6DE9-746419FD219E}"/>
              </a:ext>
            </a:extLst>
          </p:cNvPr>
          <p:cNvGrpSpPr/>
          <p:nvPr/>
        </p:nvGrpSpPr>
        <p:grpSpPr>
          <a:xfrm>
            <a:off x="10322360" y="2015908"/>
            <a:ext cx="1552550" cy="1574154"/>
            <a:chOff x="9517701" y="2041934"/>
            <a:chExt cx="1552550" cy="1574154"/>
          </a:xfrm>
        </p:grpSpPr>
        <p:pic>
          <p:nvPicPr>
            <p:cNvPr id="6" name="Graphic 5" descr="Arrow: Rotate left outline">
              <a:extLst>
                <a:ext uri="{FF2B5EF4-FFF2-40B4-BE49-F238E27FC236}">
                  <a16:creationId xmlns:a16="http://schemas.microsoft.com/office/drawing/2014/main" id="{6339CDDE-6E9F-FCE3-3FB2-5ACB78136DF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4409869" flipH="1">
              <a:off x="10313468" y="1968368"/>
              <a:ext cx="683217" cy="830349"/>
            </a:xfrm>
            <a:prstGeom prst="rect">
              <a:avLst/>
            </a:prstGeom>
          </p:spPr>
        </p:pic>
        <p:pic>
          <p:nvPicPr>
            <p:cNvPr id="9" name="Graphic 8" descr="Arrow: Rotate left outline">
              <a:extLst>
                <a:ext uri="{FF2B5EF4-FFF2-40B4-BE49-F238E27FC236}">
                  <a16:creationId xmlns:a16="http://schemas.microsoft.com/office/drawing/2014/main" id="{75779468-879D-26FA-056C-F394693B9D8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4409869" flipH="1">
              <a:off x="9591267" y="2859305"/>
              <a:ext cx="683217" cy="830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98692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F443C-0240-03F6-5C1D-1DCBA1A1F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Distinction between “normal” and “historically constructed”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1841B5-32E4-C54A-6CDB-0DA9A192C6F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913775" y="2214694"/>
            <a:ext cx="10364450" cy="3927162"/>
          </a:xfrm>
        </p:spPr>
        <p:txBody>
          <a:bodyPr>
            <a:noAutofit/>
          </a:bodyPr>
          <a:lstStyle/>
          <a:p>
            <a:r>
              <a:rPr lang="en-US" sz="2400" cap="none" dirty="0">
                <a:latin typeface="Aptos" panose="020B0004020202020204" pitchFamily="34" charset="0"/>
              </a:rPr>
              <a:t>Humans have always acquired and consumed necessities such as food, clothing, and shelter.</a:t>
            </a:r>
          </a:p>
          <a:p>
            <a:pPr>
              <a:spcBef>
                <a:spcPts val="1600"/>
              </a:spcBef>
              <a:spcAft>
                <a:spcPts val="1600"/>
              </a:spcAft>
            </a:pPr>
            <a:r>
              <a:rPr lang="en-US" sz="2400" cap="none" dirty="0">
                <a:latin typeface="Aptos" panose="020B0004020202020204" pitchFamily="34" charset="0"/>
              </a:rPr>
              <a:t>Yet the emergence of consumption as a </a:t>
            </a:r>
            <a:r>
              <a:rPr lang="en-US" sz="2400" u="sng" cap="none" dirty="0">
                <a:latin typeface="Aptos" panose="020B0004020202020204" pitchFamily="34" charset="0"/>
              </a:rPr>
              <a:t>principal social role</a:t>
            </a:r>
            <a:r>
              <a:rPr lang="en-US" sz="2400" cap="none" dirty="0">
                <a:latin typeface="Aptos" panose="020B0004020202020204" pitchFamily="34" charset="0"/>
              </a:rPr>
              <a:t> and </a:t>
            </a:r>
            <a:r>
              <a:rPr lang="en-US" sz="2400" u="sng" cap="none" dirty="0">
                <a:latin typeface="Aptos" panose="020B0004020202020204" pitchFamily="34" charset="0"/>
              </a:rPr>
              <a:t>organizing purpose of life</a:t>
            </a:r>
            <a:r>
              <a:rPr lang="en-US" sz="2400" cap="none" dirty="0">
                <a:latin typeface="Aptos" panose="020B0004020202020204" pitchFamily="34" charset="0"/>
              </a:rPr>
              <a:t> needs explanation and raises ethical questions</a:t>
            </a:r>
          </a:p>
          <a:p>
            <a:r>
              <a:rPr lang="en-US" sz="2400" cap="none" dirty="0">
                <a:latin typeface="Aptos" panose="020B0004020202020204" pitchFamily="34" charset="0"/>
              </a:rPr>
              <a:t>Consumer culture involves more than acquiring things: it establishes expectations about </a:t>
            </a:r>
            <a:r>
              <a:rPr lang="en-US" sz="2400" u="sng" cap="none" dirty="0">
                <a:latin typeface="Aptos" panose="020B0004020202020204" pitchFamily="34" charset="0"/>
              </a:rPr>
              <a:t>what people should desire</a:t>
            </a:r>
            <a:r>
              <a:rPr lang="en-US" sz="2400" cap="none" dirty="0">
                <a:latin typeface="Aptos" panose="020B0004020202020204" pitchFamily="34" charset="0"/>
              </a:rPr>
              <a:t> and </a:t>
            </a:r>
            <a:r>
              <a:rPr lang="en-US" sz="2400" u="sng" cap="none" dirty="0">
                <a:latin typeface="Aptos" panose="020B0004020202020204" pitchFamily="34" charset="0"/>
              </a:rPr>
              <a:t>how they should pursue fulfillment</a:t>
            </a:r>
            <a:r>
              <a:rPr lang="en-US" sz="2400" cap="none" dirty="0">
                <a:latin typeface="Aptos" panose="020B00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8147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7BA37-D31F-F173-6A3B-B688D966E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75DC4-A0F5-E3BF-E0C4-5E14958D6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acquisition and consumption Satisfy?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31A678-2DC4-671E-6BA8-E4D8C5D811F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9058" y="2214694"/>
            <a:ext cx="11013884" cy="3795166"/>
          </a:xfrm>
        </p:spPr>
        <p:txBody>
          <a:bodyPr>
            <a:noAutofit/>
          </a:bodyPr>
          <a:lstStyle/>
          <a:p>
            <a:r>
              <a:rPr lang="en-US" sz="2400" cap="none" dirty="0">
                <a:latin typeface="Aptos" panose="020B0004020202020204" pitchFamily="34" charset="0"/>
              </a:rPr>
              <a:t>Acquisition has come to be seen as a route to happiness (William Leach)</a:t>
            </a:r>
          </a:p>
          <a:p>
            <a:pPr>
              <a:spcBef>
                <a:spcPts val="2200"/>
              </a:spcBef>
              <a:spcAft>
                <a:spcPts val="2200"/>
              </a:spcAft>
            </a:pPr>
            <a:r>
              <a:rPr lang="en-US" sz="2400" cap="none" dirty="0">
                <a:latin typeface="Aptos" panose="020B0004020202020204" pitchFamily="34" charset="0"/>
              </a:rPr>
              <a:t>Consumption becomes a way of life through which people seek psychological and spiritual satisfaction </a:t>
            </a:r>
          </a:p>
          <a:p>
            <a:r>
              <a:rPr lang="en-US" sz="2400" cap="none" dirty="0">
                <a:latin typeface="Aptos" panose="020B0004020202020204" pitchFamily="34" charset="0"/>
              </a:rPr>
              <a:t>Not buying just convenience but meaning, social status, belonging, etc.</a:t>
            </a:r>
          </a:p>
        </p:txBody>
      </p:sp>
    </p:spTree>
    <p:extLst>
      <p:ext uri="{BB962C8B-B14F-4D97-AF65-F5344CB8AC3E}">
        <p14:creationId xmlns:p14="http://schemas.microsoft.com/office/powerpoint/2010/main" val="41400220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3E25E-7713-8885-893A-F15D5C019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051257"/>
          </a:xfrm>
        </p:spPr>
        <p:txBody>
          <a:bodyPr/>
          <a:lstStyle/>
          <a:p>
            <a:r>
              <a:rPr lang="en-US" dirty="0"/>
              <a:t>What are we actually buying?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97BF8D4-8FAF-BADA-11B0-41E838945643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96734" y="1928854"/>
            <a:ext cx="5336689" cy="3000292"/>
          </a:xfrm>
          <a:prstGeom prst="rect">
            <a:avLst/>
          </a:prstGeom>
        </p:spPr>
      </p:pic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9698DF50-4140-4496-702C-63725E41437E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358579" y="3178396"/>
            <a:ext cx="4873746" cy="2740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21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4E904C6-5553-7288-FBB3-6649D179B768}"/>
              </a:ext>
            </a:extLst>
          </p:cNvPr>
          <p:cNvSpPr txBox="1"/>
          <p:nvPr/>
        </p:nvSpPr>
        <p:spPr>
          <a:xfrm>
            <a:off x="1069383" y="1218344"/>
            <a:ext cx="9812033" cy="39087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Why would someone buy Under </a:t>
            </a:r>
            <a:r>
              <a:rPr lang="en-US" sz="2400" kern="0" spc="0" dirty="0" err="1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Armour</a:t>
            </a: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 shirts, </a:t>
            </a:r>
            <a:r>
              <a:rPr lang="en-US" sz="2400" kern="0" spc="0" dirty="0" err="1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Owala</a:t>
            </a: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 bottles, or On shoes rather than a functionally similar cheaper versions? </a:t>
            </a:r>
            <a:endParaRPr lang="en-US" sz="2400" kern="100" spc="-2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What might owning these communicate? </a:t>
            </a:r>
            <a:endParaRPr lang="en-US" sz="2400" kern="100" spc="-2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What can you tell, if anything, about a person from what they choose? </a:t>
            </a:r>
            <a:endParaRPr lang="en-US" sz="2400" kern="100" spc="-2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Which of these purchases feels most like an expression of “who I am”? </a:t>
            </a:r>
            <a:endParaRPr lang="en-US" sz="2400" kern="100" spc="-20" dirty="0">
              <a:solidFill>
                <a:schemeClr val="tx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 (Body CS)"/>
            </a:endParaRPr>
          </a:p>
          <a:p>
            <a:pPr marL="342900" marR="0" lvl="0" indent="-342900">
              <a:spcBef>
                <a:spcPts val="1200"/>
              </a:spcBef>
              <a:spcAft>
                <a:spcPts val="1200"/>
              </a:spcAft>
              <a:buSzPts val="1000"/>
              <a:buFont typeface="Symbol" pitchFamily="2" charset="2"/>
              <a:buChar char=""/>
              <a:tabLst>
                <a:tab pos="457200" algn="l"/>
              </a:tabLst>
            </a:pP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Is that expression really </a:t>
            </a:r>
            <a:r>
              <a:rPr lang="en-US" sz="2400" i="1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yours</a:t>
            </a:r>
            <a:r>
              <a:rPr lang="en-US" sz="2400" kern="0" spc="0" dirty="0">
                <a:solidFill>
                  <a:schemeClr val="tx1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Times New Roman (Body CS)"/>
              </a:rPr>
              <a:t> if millions of other people bought the same thing? </a:t>
            </a:r>
            <a:endParaRPr lang="en-US" sz="2400" kern="100" spc="-20" dirty="0">
              <a:solidFill>
                <a:srgbClr val="000000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21C21C-E4BC-25BB-1D57-3AEE34D476B7}"/>
              </a:ext>
            </a:extLst>
          </p:cNvPr>
          <p:cNvSpPr txBox="1"/>
          <p:nvPr/>
        </p:nvSpPr>
        <p:spPr>
          <a:xfrm>
            <a:off x="906651" y="5470902"/>
            <a:ext cx="92384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kern="0" dirty="0">
                <a:latin typeface="Aptos" panose="020B0004020202020204" pitchFamily="34" charset="0"/>
              </a:rPr>
              <a:t>Essentially, these questions are what Holt reading is all about . . .</a:t>
            </a:r>
          </a:p>
        </p:txBody>
      </p:sp>
    </p:spTree>
    <p:extLst>
      <p:ext uri="{BB962C8B-B14F-4D97-AF65-F5344CB8AC3E}">
        <p14:creationId xmlns:p14="http://schemas.microsoft.com/office/powerpoint/2010/main" val="3634263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20314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2C824-742D-DBC1-D3AD-A6901E3FE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Holt’s Big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2EF908-8F34-7CC6-3973-BD54AAE360E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76034"/>
            <a:ext cx="10363826" cy="3815165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ptos" panose="020B0004020202020204" pitchFamily="34" charset="0"/>
              </a:rPr>
              <a:t>Contrary to what the title suggests, Holt and Schor suggest that quantity isn't even the most interesting question.</a:t>
            </a:r>
          </a:p>
          <a:p>
            <a:r>
              <a:rPr lang="en-US" cap="none" dirty="0">
                <a:latin typeface="Aptos" panose="020B0004020202020204" pitchFamily="34" charset="0"/>
              </a:rPr>
              <a:t>Deeper questions: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u="sng" cap="none" dirty="0">
                <a:latin typeface="Aptos" panose="020B0004020202020204" pitchFamily="34" charset="0"/>
              </a:rPr>
              <a:t>Why</a:t>
            </a:r>
            <a:r>
              <a:rPr lang="en-US" cap="none" dirty="0">
                <a:latin typeface="Aptos" panose="020B0004020202020204" pitchFamily="34" charset="0"/>
              </a:rPr>
              <a:t> do we want what we want?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cap="none" dirty="0">
                <a:latin typeface="Aptos" panose="020B0004020202020204" pitchFamily="34" charset="0"/>
              </a:rPr>
              <a:t>What do commodities </a:t>
            </a:r>
            <a:r>
              <a:rPr lang="en-US" u="sng" cap="none" dirty="0">
                <a:latin typeface="Aptos" panose="020B0004020202020204" pitchFamily="34" charset="0"/>
              </a:rPr>
              <a:t>mean</a:t>
            </a:r>
            <a:r>
              <a:rPr lang="en-US" cap="none" dirty="0">
                <a:latin typeface="Aptos" panose="020B0004020202020204" pitchFamily="34" charset="0"/>
              </a:rPr>
              <a:t>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cap="none" dirty="0">
                <a:latin typeface="Aptos" panose="020B0004020202020204" pitchFamily="34" charset="0"/>
              </a:rPr>
              <a:t>How does consumption </a:t>
            </a:r>
            <a:r>
              <a:rPr lang="en-US" u="sng" cap="none" dirty="0">
                <a:latin typeface="Aptos" panose="020B0004020202020204" pitchFamily="34" charset="0"/>
              </a:rPr>
              <a:t>organize status and identity</a:t>
            </a:r>
            <a:r>
              <a:rPr lang="en-US" cap="none" dirty="0">
                <a:latin typeface="Aptos" panose="020B0004020202020204" pitchFamily="34" charset="0"/>
              </a:rPr>
              <a:t>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cap="none" dirty="0">
                <a:latin typeface="Aptos" panose="020B0004020202020204" pitchFamily="34" charset="0"/>
              </a:rPr>
              <a:t>What happens when nearly everything becomes something that can be </a:t>
            </a:r>
            <a:r>
              <a:rPr lang="en-US" u="sng" cap="none" dirty="0">
                <a:latin typeface="Aptos" panose="020B0004020202020204" pitchFamily="34" charset="0"/>
              </a:rPr>
              <a:t>bought and sold</a:t>
            </a:r>
            <a:r>
              <a:rPr lang="en-US" cap="none" dirty="0">
                <a:latin typeface="Aptos" panose="020B0004020202020204" pitchFamily="34" charset="0"/>
              </a:rPr>
              <a:t>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cap="none" dirty="0">
                <a:latin typeface="Aptos" panose="020B0004020202020204" pitchFamily="34" charset="0"/>
              </a:rPr>
              <a:t>Can consumer culture even turn </a:t>
            </a:r>
            <a:r>
              <a:rPr lang="en-US" u="sng" cap="none" dirty="0">
                <a:latin typeface="Aptos" panose="020B0004020202020204" pitchFamily="34" charset="0"/>
              </a:rPr>
              <a:t>rebellion</a:t>
            </a:r>
            <a:r>
              <a:rPr lang="en-US" cap="none" dirty="0">
                <a:latin typeface="Aptos" panose="020B0004020202020204" pitchFamily="34" charset="0"/>
              </a:rPr>
              <a:t> against consumer culture into </a:t>
            </a:r>
            <a:r>
              <a:rPr lang="en-US" u="sng" cap="none" dirty="0">
                <a:latin typeface="Aptos" panose="020B0004020202020204" pitchFamily="34" charset="0"/>
              </a:rPr>
              <a:t>another product</a:t>
            </a:r>
            <a:r>
              <a:rPr lang="en-US" cap="none" dirty="0">
                <a:latin typeface="Aptos" panose="020B00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6246204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44F45-314C-2EA5-C749-D19560BFC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AE4BB-DE1C-C84C-9685-A544CED23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Holt’s Big Picture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A8FBBF-91FC-E18D-0F2D-87CFBB9F5D6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976034"/>
            <a:ext cx="10363826" cy="38151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cap="none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US" cap="none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cap="none" dirty="0">
                <a:latin typeface="Aptos" panose="020B0004020202020204" pitchFamily="34" charset="0"/>
              </a:rPr>
              <a:t>A Compelling criticism cannot focus merely on the </a:t>
            </a:r>
            <a:r>
              <a:rPr lang="en-US" i="1" cap="none" dirty="0">
                <a:latin typeface="Aptos" panose="020B0004020202020204" pitchFamily="34" charset="0"/>
              </a:rPr>
              <a:t>quantity</a:t>
            </a:r>
            <a:r>
              <a:rPr lang="en-US" cap="none" dirty="0">
                <a:latin typeface="Aptos" panose="020B0004020202020204" pitchFamily="34" charset="0"/>
              </a:rPr>
              <a:t> of consumption; it must ask what happens when class, race, gender, and other forms of social difference are channeled through commodities</a:t>
            </a:r>
          </a:p>
        </p:txBody>
      </p:sp>
    </p:spTree>
    <p:extLst>
      <p:ext uri="{BB962C8B-B14F-4D97-AF65-F5344CB8AC3E}">
        <p14:creationId xmlns:p14="http://schemas.microsoft.com/office/powerpoint/2010/main" val="3858138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2C605-9DC7-4F7B-DBBF-2084519BA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1: Why do </a:t>
            </a:r>
            <a:r>
              <a:rPr lang="en-US" dirty="0" err="1"/>
              <a:t>i</a:t>
            </a:r>
            <a:r>
              <a:rPr lang="en-US" dirty="0"/>
              <a:t> suddenly “need” things I didn’t previously need?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E7649-350C-34BC-6ECE-17D73AC3E75B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cap="none" dirty="0">
                <a:latin typeface="Aptos" panose="020B0004020202020204" pitchFamily="34" charset="0"/>
              </a:rPr>
              <a:t>Galbraith’s dependence effect</a:t>
            </a:r>
          </a:p>
          <a:p>
            <a:pPr lvl="1"/>
            <a:r>
              <a:rPr lang="en-US" cap="none" dirty="0">
                <a:latin typeface="Aptos" panose="020B0004020202020204" pitchFamily="34" charset="0"/>
              </a:rPr>
              <a:t>mass production requires ever-growing consumer demand, while advertising and salesmanship help “create desires”</a:t>
            </a:r>
          </a:p>
          <a:p>
            <a:pPr lvl="1"/>
            <a:r>
              <a:rPr lang="en-US" cap="none" dirty="0">
                <a:latin typeface="Aptos" panose="020B0004020202020204" pitchFamily="34" charset="0"/>
              </a:rPr>
              <a:t>companies therefore both stimulate the want and sell the means of satisfying it</a:t>
            </a:r>
          </a:p>
          <a:p>
            <a:pPr lvl="2"/>
            <a:r>
              <a:rPr lang="en-US" cap="none" dirty="0">
                <a:latin typeface="Aptos" panose="020B0004020202020204" pitchFamily="34" charset="0"/>
              </a:rPr>
              <a:t>Example: your new phone</a:t>
            </a:r>
          </a:p>
          <a:p>
            <a:pPr lvl="3"/>
            <a:r>
              <a:rPr lang="en-US" cap="none" dirty="0">
                <a:latin typeface="Aptos" panose="020B00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1179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0AE92-8DA0-FCEB-EE98-2F91EF019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17E52-CCD3-D2EA-F75F-6E3B478F9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1: Why do </a:t>
            </a:r>
            <a:r>
              <a:rPr lang="en-US" dirty="0" err="1"/>
              <a:t>i</a:t>
            </a:r>
            <a:r>
              <a:rPr lang="en-US" dirty="0"/>
              <a:t> suddenly “need” things I didn’t previously need?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EECE9C-EA23-8A0E-B01A-E3F9FC5444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5" y="2293750"/>
            <a:ext cx="10363826" cy="377383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u="sng" cap="none" dirty="0">
                <a:latin typeface="Aptos" panose="020B0004020202020204" pitchFamily="34" charset="0"/>
              </a:rPr>
              <a:t>Example</a:t>
            </a:r>
            <a:r>
              <a:rPr lang="en-US" b="1" cap="none" dirty="0">
                <a:latin typeface="Aptos" panose="020B0004020202020204" pitchFamily="34" charset="0"/>
              </a:rPr>
              <a:t>: The Phone Problem</a:t>
            </a:r>
            <a:endParaRPr lang="en-US" cap="none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cap="none" dirty="0">
                <a:latin typeface="Aptos" panose="020B0004020202020204" pitchFamily="34" charset="0"/>
              </a:rPr>
              <a:t>Your phone works. Battery life is okay. It texts, streams, takes pictures, and runs your apps. Then the new model comes out, with</a:t>
            </a:r>
          </a:p>
          <a:p>
            <a:pPr marL="1262063" lvl="0" indent="-341313">
              <a:spcBef>
                <a:spcPts val="0"/>
              </a:spcBef>
            </a:pPr>
            <a:r>
              <a:rPr lang="en-US" sz="1800" cap="none" dirty="0">
                <a:latin typeface="Aptos" panose="020B0004020202020204" pitchFamily="34" charset="0"/>
              </a:rPr>
              <a:t>Better camera. </a:t>
            </a:r>
          </a:p>
          <a:p>
            <a:pPr marL="1262063" lvl="0" indent="-341313">
              <a:spcBef>
                <a:spcPts val="0"/>
              </a:spcBef>
            </a:pPr>
            <a:r>
              <a:rPr lang="en-US" sz="1800" cap="none" dirty="0">
                <a:latin typeface="Aptos" panose="020B0004020202020204" pitchFamily="34" charset="0"/>
              </a:rPr>
              <a:t>Slightly thinner. </a:t>
            </a:r>
          </a:p>
          <a:p>
            <a:pPr marL="1262063" lvl="0" indent="-341313">
              <a:spcBef>
                <a:spcPts val="0"/>
              </a:spcBef>
            </a:pPr>
            <a:r>
              <a:rPr lang="en-US" sz="1800" cap="none" dirty="0">
                <a:latin typeface="Aptos" panose="020B0004020202020204" pitchFamily="34" charset="0"/>
              </a:rPr>
              <a:t>New finish. </a:t>
            </a:r>
          </a:p>
          <a:p>
            <a:pPr marL="1262063" lvl="0" indent="-341313">
              <a:spcBef>
                <a:spcPts val="0"/>
              </a:spcBef>
            </a:pPr>
            <a:r>
              <a:rPr lang="en-US" sz="1800" cap="none" dirty="0">
                <a:latin typeface="Aptos" panose="020B0004020202020204" pitchFamily="34" charset="0"/>
              </a:rPr>
              <a:t>Everyone online is comparing it. </a:t>
            </a:r>
          </a:p>
          <a:p>
            <a:pPr marL="1262063" lvl="0" indent="-341313">
              <a:spcBef>
                <a:spcPts val="0"/>
              </a:spcBef>
            </a:pPr>
            <a:r>
              <a:rPr lang="en-US" sz="1800" cap="none" dirty="0">
                <a:latin typeface="Aptos" panose="020B0004020202020204" pitchFamily="34" charset="0"/>
              </a:rPr>
              <a:t>Suddenly your old phone begins to feel old. </a:t>
            </a:r>
          </a:p>
          <a:p>
            <a:pPr marL="0" indent="0">
              <a:buNone/>
            </a:pPr>
            <a:r>
              <a:rPr lang="en-US" b="1" cap="none" dirty="0">
                <a:latin typeface="Aptos" panose="020B0004020202020204" pitchFamily="34" charset="0"/>
              </a:rPr>
              <a:t>Did the new phone satisfy a preexisting need—or did its existence help create the need?</a:t>
            </a:r>
            <a:endParaRPr lang="en-US" cap="none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552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FD98E-094A-769D-2E1B-A3A39279F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1- the Ethical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9CC42F-29B0-6166-0E70-263B5F3B8FC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cap="none" dirty="0">
                <a:latin typeface="Aptos" panose="020B0004020202020204" pitchFamily="34" charset="0"/>
              </a:rPr>
              <a:t>I genuinely desire something, does it matter how I came to desire it?</a:t>
            </a:r>
          </a:p>
          <a:p>
            <a:pPr lvl="1"/>
            <a:r>
              <a:rPr lang="en-US" sz="2200" cap="none" dirty="0">
                <a:latin typeface="Aptos" panose="020B0004020202020204" pitchFamily="34" charset="0"/>
              </a:rPr>
              <a:t>Was the desire induced, stimulated, or enhanced by a company (or other organization), at first for profit, and then by peers (FOMO)?</a:t>
            </a:r>
          </a:p>
          <a:p>
            <a:pPr lvl="1"/>
            <a:r>
              <a:rPr lang="en-US" sz="2200" cap="none" dirty="0">
                <a:latin typeface="Aptos" panose="020B0004020202020204" pitchFamily="34" charset="0"/>
              </a:rPr>
              <a:t>Reflective reasoning?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74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A5A53B-4469-396A-9095-9FB56C472039}"/>
              </a:ext>
            </a:extLst>
          </p:cNvPr>
          <p:cNvSpPr txBox="1"/>
          <p:nvPr/>
        </p:nvSpPr>
        <p:spPr>
          <a:xfrm>
            <a:off x="836908" y="3013501"/>
            <a:ext cx="109418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0" dirty="0">
                <a:solidFill>
                  <a:srgbClr val="0070C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https://www.pbs.org/wgbh/frontline/documentary/showspersuaders/</a:t>
            </a:r>
            <a:endParaRPr lang="en-US" sz="30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0416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5B7542-2108-D0B4-553F-F4503ED60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65976-9D73-EA62-9D14-45FDD2032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2 – What exactly are we buying?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00F90C-F9D0-BCEA-58FC-FD8341D7A42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7663" lvl="1" indent="-209550"/>
            <a:r>
              <a:rPr lang="en-US" sz="2200" cap="none" dirty="0">
                <a:latin typeface="Aptos" panose="020B0004020202020204" pitchFamily="34" charset="0"/>
              </a:rPr>
              <a:t>Goods carry symbolic meanings</a:t>
            </a:r>
          </a:p>
          <a:p>
            <a:pPr marL="347663" lvl="1" indent="-209550"/>
            <a:r>
              <a:rPr lang="en-US" sz="2200" cap="none" dirty="0">
                <a:latin typeface="Aptos" panose="020B0004020202020204" pitchFamily="34" charset="0"/>
              </a:rPr>
              <a:t>Functionally similar commodities can be differentiated by the meanings attached to them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698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D0C47-A76D-B77F-F55D-A4ED01463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F036A5-F5FD-C299-417C-12FF0E7EB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2 – What exactly are we buying?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D3D3B-D930-E5C6-B2F7-6C30D730D66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1937288"/>
            <a:ext cx="10655711" cy="3853911"/>
          </a:xfrm>
        </p:spPr>
        <p:txBody>
          <a:bodyPr>
            <a:normAutofit fontScale="92500"/>
          </a:bodyPr>
          <a:lstStyle/>
          <a:p>
            <a:pPr marL="138113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EXAMPLE:</a:t>
            </a:r>
          </a:p>
          <a:p>
            <a:pPr marL="138113" lvl="1" indent="0">
              <a:buNone/>
            </a:pPr>
            <a:r>
              <a:rPr lang="en-US" sz="2200" b="1" cap="none" dirty="0">
                <a:latin typeface="Aptos" panose="020B0004020202020204" pitchFamily="34" charset="0"/>
              </a:rPr>
              <a:t>Three white T-shirts</a:t>
            </a:r>
          </a:p>
          <a:p>
            <a:pPr marL="688975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Sam’s Club T-shirt — $8 </a:t>
            </a:r>
          </a:p>
          <a:p>
            <a:pPr marL="688975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Nike T-shirt — $30 </a:t>
            </a:r>
          </a:p>
          <a:p>
            <a:pPr marL="688975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Designer minimalist T-shirt — $120</a:t>
            </a:r>
          </a:p>
          <a:p>
            <a:pPr marL="688975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-----------</a:t>
            </a:r>
          </a:p>
          <a:p>
            <a:pPr marL="688975" lvl="1" indent="0">
              <a:buNone/>
            </a:pPr>
            <a:r>
              <a:rPr lang="en-US" sz="2200" cap="none" dirty="0">
                <a:latin typeface="Aptos" panose="020B0004020202020204" pitchFamily="34" charset="0"/>
              </a:rPr>
              <a:t>Assume, arguendo (for purpose of argument), that all three perform basically the same physical function.</a:t>
            </a:r>
          </a:p>
          <a:p>
            <a:pPr marL="688975" lvl="1" indent="0">
              <a:buNone/>
            </a:pPr>
            <a:r>
              <a:rPr lang="en-US" sz="2200" b="1" cap="none" dirty="0">
                <a:latin typeface="Aptos" panose="020B0004020202020204" pitchFamily="34" charset="0"/>
              </a:rPr>
              <a:t>What does the extra $172 purchase?</a:t>
            </a:r>
          </a:p>
          <a:p>
            <a:pPr marL="688975" lvl="1" indent="0">
              <a:buNone/>
            </a:pPr>
            <a:endParaRPr lang="en-US" sz="2200" cap="none" dirty="0">
              <a:latin typeface="Aptos" panose="020B0004020202020204" pitchFamily="34" charset="0"/>
            </a:endParaRP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110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977D1-CE8E-91E3-E9C4-86DDD7FF6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3F4F4-4C11-5269-175A-C9D4296E9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2 – What exactly are we buying?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89651A-869F-0CBF-4C8B-592482A653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1937288"/>
            <a:ext cx="10655711" cy="4486759"/>
          </a:xfrm>
        </p:spPr>
        <p:txBody>
          <a:bodyPr>
            <a:normAutofit fontScale="70000" lnSpcReduction="20000"/>
          </a:bodyPr>
          <a:lstStyle/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quality (possibly a “use value”) 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brand 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status 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taste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belonging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exclusivity 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aesthetic </a:t>
            </a:r>
          </a:p>
          <a:p>
            <a:pPr marL="2346325" lvl="0" indent="-225425"/>
            <a:r>
              <a:rPr lang="en-US" sz="2800" cap="none" dirty="0">
                <a:latin typeface="Aptos" panose="020B0004020202020204" pitchFamily="34" charset="0"/>
              </a:rPr>
              <a:t>identity</a:t>
            </a:r>
          </a:p>
          <a:p>
            <a:pPr marL="0" indent="0">
              <a:buNone/>
            </a:pPr>
            <a:endParaRPr lang="en-US" b="1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US" sz="3000" b="1" cap="none" dirty="0">
                <a:latin typeface="Aptos" panose="020B0004020202020204" pitchFamily="34" charset="0"/>
              </a:rPr>
              <a:t>The commodity has a use-value—but also a </a:t>
            </a:r>
            <a:r>
              <a:rPr lang="en-US" sz="3000" b="1" u="sng" cap="none" dirty="0">
                <a:latin typeface="Aptos" panose="020B0004020202020204" pitchFamily="34" charset="0"/>
              </a:rPr>
              <a:t>social meaning</a:t>
            </a:r>
            <a:endParaRPr lang="en-US" sz="3000" u="sng" cap="none" dirty="0">
              <a:latin typeface="Aptos" panose="020B0004020202020204" pitchFamily="34" charset="0"/>
            </a:endParaRPr>
          </a:p>
          <a:p>
            <a:pPr marL="688975" lvl="1" indent="0">
              <a:buNone/>
            </a:pPr>
            <a:endParaRPr lang="en-US" sz="2200" cap="none" dirty="0">
              <a:latin typeface="Aptos" panose="020B0004020202020204" pitchFamily="34" charset="0"/>
            </a:endParaRPr>
          </a:p>
          <a:p>
            <a:pPr lvl="1"/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0326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A8D49-2155-3667-CDB1-845C5F8BB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0D14-8778-BBE1-7C2E-CD9A7C1546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2 – What exactly are we buying?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FE120-565F-D6E2-6884-B4D4478F5EF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2214694"/>
            <a:ext cx="10655711" cy="4209353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ptos" panose="020B0004020202020204" pitchFamily="34" charset="0"/>
              </a:rPr>
              <a:t>Consumption becomes a </a:t>
            </a:r>
            <a:r>
              <a:rPr lang="en-US" u="sng" cap="none" dirty="0">
                <a:latin typeface="Aptos" panose="020B0004020202020204" pitchFamily="34" charset="0"/>
              </a:rPr>
              <a:t>way of accessing and communicating a “code” of distinctions</a:t>
            </a:r>
            <a:r>
              <a:rPr lang="en-US" cap="none" dirty="0">
                <a:latin typeface="Aptos" panose="020B0004020202020204" pitchFamily="34" charset="0"/>
              </a:rPr>
              <a:t> </a:t>
            </a:r>
          </a:p>
          <a:p>
            <a:pPr>
              <a:spcBef>
                <a:spcPts val="2800"/>
              </a:spcBef>
            </a:pPr>
            <a:r>
              <a:rPr lang="en-US" cap="none" dirty="0">
                <a:latin typeface="Aptos" panose="020B0004020202020204" pitchFamily="34" charset="0"/>
              </a:rPr>
              <a:t>We don't just consume objects. We consume </a:t>
            </a:r>
            <a:r>
              <a:rPr lang="en-US" u="sng" cap="none" dirty="0">
                <a:latin typeface="Aptos" panose="020B0004020202020204" pitchFamily="34" charset="0"/>
              </a:rPr>
              <a:t>differences</a:t>
            </a:r>
            <a:r>
              <a:rPr lang="en-US" cap="none" dirty="0">
                <a:latin typeface="Aptos" panose="020B0004020202020204" pitchFamily="34" charset="0"/>
              </a:rPr>
              <a:t> between objects. (Baudrillard)</a:t>
            </a:r>
          </a:p>
          <a:p>
            <a:pPr>
              <a:spcBef>
                <a:spcPts val="2800"/>
              </a:spcBef>
            </a:pPr>
            <a:r>
              <a:rPr lang="en-US" cap="none" dirty="0">
                <a:latin typeface="Aptos" panose="020B0004020202020204" pitchFamily="34" charset="0"/>
              </a:rPr>
              <a:t>We act creatively—but within systems of meanings, options, institutions, and inequalities we did not create</a:t>
            </a:r>
          </a:p>
          <a:p>
            <a:pPr>
              <a:spcBef>
                <a:spcPts val="2800"/>
              </a:spcBef>
            </a:pPr>
            <a:endParaRPr lang="en-US" cap="none" dirty="0">
              <a:latin typeface="Aptos" panose="020B0004020202020204" pitchFamily="34" charset="0"/>
            </a:endParaRPr>
          </a:p>
          <a:p>
            <a:pPr marL="688975" lvl="1" indent="0">
              <a:buNone/>
            </a:pPr>
            <a:endParaRPr lang="en-US" sz="2200" cap="none" dirty="0">
              <a:latin typeface="Aptos" panose="020B0004020202020204" pitchFamily="34" charset="0"/>
            </a:endParaRPr>
          </a:p>
          <a:p>
            <a:pPr lvl="1"/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589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9F95F-051D-C7EE-90F2-AFA1025B0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56F2D-A197-7DA3-371F-F696971CD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3 – Are our choices really individual?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1A098-45DC-0BC8-FD8A-3FC928FF82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2214694"/>
            <a:ext cx="10655711" cy="42093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cap="none" dirty="0">
                <a:latin typeface="Aptos" panose="020B0004020202020204" pitchFamily="34" charset="0"/>
              </a:rPr>
              <a:t>Which one signals higher status?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Starbucks vs. gas-station coffee 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craft beer vs. Bud Light 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Taylor Swift vs. obscure indie band 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chain restaurant vs. tiny, locally-sourced restaurant </a:t>
            </a:r>
          </a:p>
          <a:p>
            <a:pPr marL="742950" indent="-225425"/>
            <a:r>
              <a:rPr lang="en-US" cap="none" dirty="0">
                <a:latin typeface="Aptos" panose="020B0004020202020204" pitchFamily="34" charset="0"/>
              </a:rPr>
              <a:t>large visible designer logo vs. expensive clothing with a tiny, or no, logo </a:t>
            </a:r>
          </a:p>
          <a:p>
            <a:pPr marL="688975" lvl="1" indent="0">
              <a:buNone/>
            </a:pPr>
            <a:endParaRPr lang="en-US" sz="2200" cap="none" dirty="0">
              <a:latin typeface="Aptos" panose="020B0004020202020204" pitchFamily="34" charset="0"/>
            </a:endParaRPr>
          </a:p>
          <a:p>
            <a:pPr lvl="1"/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423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361BDC-DAA4-D0B9-E161-6C2058D06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B0327-79CF-F28A-FFBA-1A160115C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Puzzle 3 – Are our choices really individual? (cont.)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94B16D-8422-E180-E54D-E45214D7F8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3" y="2214694"/>
            <a:ext cx="10655711" cy="42093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cap="none" dirty="0">
                <a:latin typeface="Aptos" panose="020B0004020202020204" pitchFamily="34" charset="0"/>
              </a:rPr>
              <a:t>Does status always mean “more expensive”? </a:t>
            </a:r>
            <a:endParaRPr lang="en-US" cap="none" dirty="0">
              <a:latin typeface="Aptos" panose="020B0004020202020204" pitchFamily="34" charset="0"/>
            </a:endParaRP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Bourdieu argues that distinction can operate through taste itself, including music, food, art, decor, travel, and ways of consuming (Bourdieu)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Cultural capital allows elites to differentiate themselves even when cost isn't the obvious marker.</a:t>
            </a:r>
          </a:p>
          <a:p>
            <a:pPr marL="742950" lvl="0" indent="-225425"/>
            <a:r>
              <a:rPr lang="en-US" cap="none" dirty="0">
                <a:latin typeface="Aptos" panose="020B0004020202020204" pitchFamily="34" charset="0"/>
              </a:rPr>
              <a:t>Once everybody can buy the expensive logo, the sophisticated status move may be to stop displaying the logo.</a:t>
            </a:r>
          </a:p>
          <a:p>
            <a:pPr marL="6350" indent="0">
              <a:buNone/>
            </a:pPr>
            <a:r>
              <a:rPr lang="en-US" b="1" cap="none" dirty="0">
                <a:latin typeface="Aptos" panose="020B0004020202020204" pitchFamily="34" charset="0"/>
              </a:rPr>
              <a:t>So, is your taste an expression of your individuality—or evidence of the social group that taught you what counts as good taste?</a:t>
            </a:r>
          </a:p>
          <a:p>
            <a:pPr marL="517525" indent="0">
              <a:buNone/>
            </a:pPr>
            <a:endParaRPr lang="en-US" sz="2200" cap="none" dirty="0">
              <a:latin typeface="Aptos" panose="020B0004020202020204" pitchFamily="34" charset="0"/>
            </a:endParaRPr>
          </a:p>
          <a:p>
            <a:pPr lvl="1"/>
            <a:endParaRPr lang="en-US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46077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71744-DD2F-2B80-5EA9-7E117F901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Disorientation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B1827-DF8C-E8A8-F068-5D1804C5831D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Jean Baudrillard </a:t>
            </a:r>
          </a:p>
          <a:p>
            <a:pPr marL="0" indent="0">
              <a:buNone/>
            </a:pPr>
            <a:r>
              <a:rPr lang="en-US" dirty="0"/>
              <a:t>What happens when we can’t tell the difference between “real” and “unreal”??</a:t>
            </a:r>
          </a:p>
          <a:p>
            <a:pPr marL="0" indent="0">
              <a:buNone/>
            </a:pPr>
            <a:r>
              <a:rPr lang="en-US" dirty="0"/>
              <a:t>	not: Culture forms my preferences</a:t>
            </a:r>
          </a:p>
          <a:p>
            <a:pPr marL="0" indent="0">
              <a:buNone/>
            </a:pPr>
            <a:r>
              <a:rPr lang="en-US" dirty="0"/>
              <a:t>	Not even: The truth matters only as a means to my end (</a:t>
            </a:r>
            <a:r>
              <a:rPr lang="en-US" dirty="0" err="1"/>
              <a:t>Frankfur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0321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6F0E48-E90C-6243-7F5C-2CF5906F7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08947"/>
          </a:xfrm>
        </p:spPr>
        <p:txBody>
          <a:bodyPr/>
          <a:lstStyle/>
          <a:p>
            <a:r>
              <a:rPr lang="en-US" dirty="0"/>
              <a:t>Class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11DF7-70ED-2AC0-3654-70BF7C356B3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08018"/>
            <a:ext cx="10363826" cy="3983181"/>
          </a:xfrm>
        </p:spPr>
        <p:txBody>
          <a:bodyPr>
            <a:normAutofit/>
          </a:bodyPr>
          <a:lstStyle/>
          <a:p>
            <a:r>
              <a:rPr lang="en-US" b="1" cap="none" dirty="0">
                <a:latin typeface="Aptos" panose="020B0004020202020204" pitchFamily="34" charset="0"/>
              </a:rPr>
              <a:t>Blue pill:</a:t>
            </a:r>
            <a:r>
              <a:rPr lang="en-US" cap="none" dirty="0">
                <a:latin typeface="Aptos" panose="020B0004020202020204" pitchFamily="34" charset="0"/>
              </a:rPr>
              <a:t> You continue living in a constructed world. Your experiences are satisfying, your relationships seem meaningful, your pleasures feel real, and you never discover that much of what you experience is artificial.</a:t>
            </a:r>
          </a:p>
          <a:p>
            <a:r>
              <a:rPr lang="en-US" b="1" cap="none" dirty="0">
                <a:latin typeface="Aptos" panose="020B0004020202020204" pitchFamily="34" charset="0"/>
              </a:rPr>
              <a:t>Red pill:</a:t>
            </a:r>
            <a:r>
              <a:rPr lang="en-US" cap="none" dirty="0">
                <a:latin typeface="Aptos" panose="020B0004020202020204" pitchFamily="34" charset="0"/>
              </a:rPr>
              <a:t> You learn what the world is really like—but the truth may be less pleasant, less meaningful, and less satisfying than the constructed world.</a:t>
            </a:r>
          </a:p>
          <a:p>
            <a:r>
              <a:rPr lang="en-US" b="1" cap="none" dirty="0">
                <a:latin typeface="Aptos" panose="020B0004020202020204" pitchFamily="34" charset="0"/>
              </a:rPr>
              <a:t>Which pill would you take, and why?</a:t>
            </a:r>
            <a:endParaRPr lang="en-US" cap="none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4341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C001E-661B-B97E-CF3B-818DE0119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E21DDA-8F08-6A32-6FF3-032A94D97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08947"/>
          </a:xfrm>
        </p:spPr>
        <p:txBody>
          <a:bodyPr/>
          <a:lstStyle/>
          <a:p>
            <a:r>
              <a:rPr lang="en-US" dirty="0"/>
              <a:t>Class 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28313-A282-6578-0B8F-4133FFD1334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808018"/>
            <a:ext cx="10363826" cy="3983181"/>
          </a:xfrm>
        </p:spPr>
        <p:txBody>
          <a:bodyPr>
            <a:normAutofit/>
          </a:bodyPr>
          <a:lstStyle/>
          <a:p>
            <a:r>
              <a:rPr lang="en-US" cap="none" dirty="0">
                <a:latin typeface="Aptos" panose="020B0004020202020204" pitchFamily="34" charset="0"/>
              </a:rPr>
              <a:t>More importantly: </a:t>
            </a:r>
            <a:r>
              <a:rPr lang="en-US" b="1" cap="none" dirty="0">
                <a:latin typeface="Aptos" panose="020B0004020202020204" pitchFamily="34" charset="0"/>
              </a:rPr>
              <a:t>Why should reality matter to us?</a:t>
            </a:r>
            <a:r>
              <a:rPr lang="en-US" cap="none" dirty="0">
                <a:latin typeface="Aptos" panose="020B0004020202020204" pitchFamily="34" charset="0"/>
              </a:rPr>
              <a:t> </a:t>
            </a:r>
            <a:r>
              <a:rPr lang="en-US" cap="none">
                <a:latin typeface="Aptos" panose="020B0004020202020204" pitchFamily="34" charset="0"/>
              </a:rPr>
              <a:t>If an experience feels real and produces the same happiness, relationships, and satisfactions as the “real thing,” is anything morally or humanly important lost?</a:t>
            </a:r>
            <a:endParaRPr lang="en-US" cap="none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122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8F4F7C-32A2-0F24-F8AF-C58A6AEAA4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FF01B-467C-42CC-D9D1-BE2E7B4ED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908947"/>
          </a:xfrm>
        </p:spPr>
        <p:txBody>
          <a:bodyPr/>
          <a:lstStyle/>
          <a:p>
            <a:r>
              <a:rPr lang="en-US" dirty="0"/>
              <a:t>The progression . . 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E822A-A986-D018-C7B2-D3A6879F7C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913774" y="1527464"/>
            <a:ext cx="10363826" cy="42637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Matrix:</a:t>
            </a:r>
            <a:r>
              <a:rPr lang="en-US" dirty="0"/>
              <a:t> </a:t>
            </a:r>
            <a:r>
              <a:rPr lang="en-US" i="1" dirty="0"/>
              <a:t>Would you prefer truth to illusion?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Frankfurt:</a:t>
            </a:r>
            <a:r>
              <a:rPr lang="en-US" dirty="0"/>
              <a:t> </a:t>
            </a:r>
            <a:r>
              <a:rPr lang="en-US" i="1" dirty="0"/>
              <a:t>Do you care whether what you say corresponds to truth at all?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b="1" dirty="0"/>
              <a:t>Baudrillard:</a:t>
            </a:r>
            <a:r>
              <a:rPr lang="en-US" dirty="0"/>
              <a:t> </a:t>
            </a:r>
            <a:r>
              <a:rPr lang="en-US" i="1" dirty="0"/>
              <a:t>What happens when the system of representations becomes so autonomous that the distinction between representation and reality itself starts breaking down?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4986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33CE1C0-48AF-2F23-2E03-3E18E8D07B60}"/>
              </a:ext>
            </a:extLst>
          </p:cNvPr>
          <p:cNvSpPr txBox="1"/>
          <p:nvPr/>
        </p:nvSpPr>
        <p:spPr>
          <a:xfrm>
            <a:off x="913774" y="882135"/>
            <a:ext cx="10035152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500" dirty="0">
                <a:latin typeface="Aptos" panose="020B0004020202020204" pitchFamily="34" charset="0"/>
              </a:rPr>
              <a:t>https://</a:t>
            </a:r>
            <a:r>
              <a:rPr lang="en-US" sz="3500" dirty="0" err="1">
                <a:latin typeface="Aptos" panose="020B0004020202020204" pitchFamily="34" charset="0"/>
              </a:rPr>
              <a:t>form.jotform.com</a:t>
            </a:r>
            <a:r>
              <a:rPr lang="en-US" sz="3500" dirty="0">
                <a:latin typeface="Aptos" panose="020B0004020202020204" pitchFamily="34" charset="0"/>
              </a:rPr>
              <a:t>/262467960213156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D945A7-E58A-DFB0-C270-8E8D6BA552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1174" y="1920240"/>
            <a:ext cx="41148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86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277FB189D5684887021B3431DEDF46" ma:contentTypeVersion="4" ma:contentTypeDescription="Create a new document." ma:contentTypeScope="" ma:versionID="e9036e9ba821de16e85d0ca765385aad">
  <xsd:schema xmlns:xsd="http://www.w3.org/2001/XMLSchema" xmlns:xs="http://www.w3.org/2001/XMLSchema" xmlns:p="http://schemas.microsoft.com/office/2006/metadata/properties" xmlns:ns3="716ba0df-3898-418d-b27b-01840b36641c" targetNamespace="http://schemas.microsoft.com/office/2006/metadata/properties" ma:root="true" ma:fieldsID="46d46393105fd4acd689f0f1a67943b8" ns3:_="">
    <xsd:import namespace="716ba0df-3898-418d-b27b-01840b36641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6ba0df-3898-418d-b27b-01840b3664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111D247-7746-460D-9F54-D24E3EC791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B36782-6F21-410F-A479-24BCC19CE1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6ba0df-3898-418d-b27b-01840b3664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0E48BF3-9AFD-438F-B8CD-7D6AB4C35F06}">
  <ds:schemaRefs>
    <ds:schemaRef ds:uri="http://purl.org/dc/elements/1.1/"/>
    <ds:schemaRef ds:uri="http://schemas.microsoft.com/office/2006/documentManagement/types"/>
    <ds:schemaRef ds:uri="716ba0df-3898-418d-b27b-01840b36641c"/>
    <ds:schemaRef ds:uri="http://www.w3.org/XML/1998/namespace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4709</TotalTime>
  <Words>1286</Words>
  <Application>Microsoft Macintosh PowerPoint</Application>
  <PresentationFormat>Widescreen</PresentationFormat>
  <Paragraphs>123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Aptos</vt:lpstr>
      <vt:lpstr>Arial</vt:lpstr>
      <vt:lpstr>Courier New</vt:lpstr>
      <vt:lpstr>Symbol</vt:lpstr>
      <vt:lpstr>Tw Cen MT</vt:lpstr>
      <vt:lpstr>Droplet</vt:lpstr>
      <vt:lpstr>consumerism – Part 2</vt:lpstr>
      <vt:lpstr>Today’s Agenda</vt:lpstr>
      <vt:lpstr>Higgs’s Question</vt:lpstr>
      <vt:lpstr>Higgs’s conclusions</vt:lpstr>
      <vt:lpstr>Trade-off: purchasable for the non-purchasable</vt:lpstr>
      <vt:lpstr>Distinction between “normal” and “historically constructed”</vt:lpstr>
      <vt:lpstr>Can acquisition and consumption Satisfy?</vt:lpstr>
      <vt:lpstr>What are we actually buying?</vt:lpstr>
      <vt:lpstr>PowerPoint Presentation</vt:lpstr>
      <vt:lpstr>PowerPoint Presentation</vt:lpstr>
      <vt:lpstr>Holt’s Big Picture</vt:lpstr>
      <vt:lpstr>Holt’s Big Picture (cont.)</vt:lpstr>
      <vt:lpstr>Puzzle 1: Why do i suddenly “need” things I didn’t previously need?</vt:lpstr>
      <vt:lpstr>Puzzle 1: Why do i suddenly “need” things I didn’t previously need? (cont.)</vt:lpstr>
      <vt:lpstr>Puzzle 1- the Ethical question</vt:lpstr>
      <vt:lpstr>PowerPoint Presentation</vt:lpstr>
      <vt:lpstr>Puzzle 2 – What exactly are we buying?</vt:lpstr>
      <vt:lpstr>Puzzle 2 – What exactly are we buying? (cont.)</vt:lpstr>
      <vt:lpstr>Puzzle 2 – What exactly are we buying? (cont.)</vt:lpstr>
      <vt:lpstr>Puzzle 2 – What exactly are we buying? (cont.)</vt:lpstr>
      <vt:lpstr>Puzzle 3 – Are our choices really individual? </vt:lpstr>
      <vt:lpstr>Puzzle 3 – Are our choices really individual? (cont.) </vt:lpstr>
      <vt:lpstr>Disorientation</vt:lpstr>
      <vt:lpstr>Class Exercise</vt:lpstr>
      <vt:lpstr>Class Exercise</vt:lpstr>
      <vt:lpstr>The progression . . 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Arguments &amp; Reasoning</dc:title>
  <dc:creator>Tyson Cain</dc:creator>
  <cp:lastModifiedBy>Tyson Cain</cp:lastModifiedBy>
  <cp:revision>51</cp:revision>
  <cp:lastPrinted>2023-01-11T19:53:07Z</cp:lastPrinted>
  <dcterms:created xsi:type="dcterms:W3CDTF">2023-01-10T16:16:00Z</dcterms:created>
  <dcterms:modified xsi:type="dcterms:W3CDTF">2026-09-15T11:14:12Z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0x01010048277FB189D5684887021B3431DEDF46</vt:lpwstr>
  </property>
</Properties>
</file>