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83" r:id="rId3"/>
    <p:sldId id="284" r:id="rId4"/>
    <p:sldId id="285" r:id="rId5"/>
    <p:sldId id="286" r:id="rId6"/>
    <p:sldId id="287" r:id="rId7"/>
    <p:sldId id="289" r:id="rId8"/>
    <p:sldId id="288" r:id="rId9"/>
    <p:sldId id="282" r:id="rId10"/>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84"/>
    <p:restoredTop sz="96327"/>
  </p:normalViewPr>
  <p:slideViewPr>
    <p:cSldViewPr snapToGrid="0">
      <p:cViewPr varScale="1">
        <p:scale>
          <a:sx n="119" d="100"/>
          <a:sy n="119" d="100"/>
        </p:scale>
        <p:origin x="216" y="10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443105D8-11FE-458C-95B4-2A65E8C266C6}" type="datetimeFigureOut">
              <a:rPr lang="en-US" smtClean="0"/>
              <a:t>4/19/23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64074CF8-375F-4299-A7D0-FCB99FBDAFDF}" type="slidenum">
              <a:rPr lang="en-US" smtClean="0"/>
              <a:t>‹#›</a:t>
            </a:fld>
            <a:endParaRPr lang="en-US"/>
          </a:p>
        </p:txBody>
      </p:sp>
    </p:spTree>
    <p:extLst>
      <p:ext uri="{BB962C8B-B14F-4D97-AF65-F5344CB8AC3E}">
        <p14:creationId xmlns:p14="http://schemas.microsoft.com/office/powerpoint/2010/main" val="4287409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59A3D0-EB29-4889-A3C5-B11955CF0BDD}"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6F40F1-4EA6-4DDC-85A6-F9D5B4AD1F85}"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605F40-F1A3-40AC-9D1E-B84D86F40397}"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0E7832-2DC8-45C3-B2BD-851821023F6A}" type="datetime1">
              <a:rPr lang="en-US" smtClean="0"/>
              <a:t>4/19/23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FAAF64-0FF8-40EC-91C6-CBC3E4751D3D}" type="datetime1">
              <a:rPr lang="en-US" smtClean="0"/>
              <a:t>4/19/23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BA0F4A-FB09-40C0-8701-5001DA229080}" type="datetime1">
              <a:rPr lang="en-US" smtClean="0"/>
              <a:t>4/19/23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5664F-5786-498A-A828-564A889EAD13}" type="datetime1">
              <a:rPr lang="en-US" smtClean="0"/>
              <a:t>4/19/23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C0ACEE-6558-446C-95A4-F105C8A013B3}" type="datetime1">
              <a:rPr lang="en-US" smtClean="0"/>
              <a:t>4/19/23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8584BC-C64E-4B4B-86B1-63ADDC246E98}" type="datetime1">
              <a:rPr lang="en-US" smtClean="0"/>
              <a:t>4/19/23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4DC3E6-09B6-4C2D-BE52-2B94BF930330}"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10BE1-EC5A-4A06-A931-2D95B4CD62DF}"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CE0059-DCEC-4AB9-BD18-4B05E73A2BED}"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9593E5-D0C9-456D-8B3E-9FC50A99B8F0}"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7E301A-7212-4AC1-B655-6032B9AC93B2}"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F28308-1D2D-4E2A-9315-D072220C9B82}"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A8EA91-3EAE-4847-87A5-01B098DA77FC}" type="datetime1">
              <a:rPr lang="en-US" smtClean="0"/>
              <a:t>4/19/23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5243755-DCE2-440E-9F7E-EF67F2A57B92}" type="datetime1">
              <a:rPr lang="en-US" smtClean="0"/>
              <a:t>4/19/23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E88D2-F0BE-9BFE-6207-86AB32512782}"/>
              </a:ext>
            </a:extLst>
          </p:cNvPr>
          <p:cNvSpPr>
            <a:spLocks noGrp="1"/>
          </p:cNvSpPr>
          <p:nvPr>
            <p:ph type="ctrTitle"/>
          </p:nvPr>
        </p:nvSpPr>
        <p:spPr/>
        <p:txBody>
          <a:bodyPr/>
          <a:lstStyle/>
          <a:p>
            <a:r>
              <a:rPr lang="en-US" dirty="0"/>
              <a:t>Digital Ethics</a:t>
            </a:r>
            <a:br>
              <a:rPr lang="en-US" dirty="0"/>
            </a:br>
            <a:r>
              <a:rPr lang="en-US" sz="2800" i="1" dirty="0"/>
              <a:t>Understanding Digital Ethics </a:t>
            </a:r>
            <a:r>
              <a:rPr lang="en-US" sz="2800" dirty="0"/>
              <a:t>(Beever, et al.)</a:t>
            </a:r>
          </a:p>
        </p:txBody>
      </p:sp>
      <p:sp>
        <p:nvSpPr>
          <p:cNvPr id="3" name="Subtitle 2">
            <a:extLst>
              <a:ext uri="{FF2B5EF4-FFF2-40B4-BE49-F238E27FC236}">
                <a16:creationId xmlns:a16="http://schemas.microsoft.com/office/drawing/2014/main" id="{CDE4388C-68A7-E5C7-E7EB-D6995D70AF28}"/>
              </a:ext>
            </a:extLst>
          </p:cNvPr>
          <p:cNvSpPr>
            <a:spLocks noGrp="1"/>
          </p:cNvSpPr>
          <p:nvPr>
            <p:ph type="subTitle" idx="1"/>
          </p:nvPr>
        </p:nvSpPr>
        <p:spPr>
          <a:xfrm>
            <a:off x="1507067" y="4241074"/>
            <a:ext cx="7766936" cy="906658"/>
          </a:xfrm>
        </p:spPr>
        <p:txBody>
          <a:bodyPr/>
          <a:lstStyle/>
          <a:p>
            <a:r>
              <a:rPr lang="en-US" sz="2400" dirty="0"/>
              <a:t>Contemporary Moral Issues</a:t>
            </a:r>
          </a:p>
          <a:p>
            <a:r>
              <a:rPr lang="en-US" dirty="0"/>
              <a:t>17 April 2023</a:t>
            </a:r>
          </a:p>
        </p:txBody>
      </p:sp>
      <p:sp>
        <p:nvSpPr>
          <p:cNvPr id="4" name="Slide Number Placeholder 3">
            <a:extLst>
              <a:ext uri="{FF2B5EF4-FFF2-40B4-BE49-F238E27FC236}">
                <a16:creationId xmlns:a16="http://schemas.microsoft.com/office/drawing/2014/main" id="{D0188612-961E-3F12-16C2-5BA58B835067}"/>
              </a:ext>
            </a:extLst>
          </p:cNvPr>
          <p:cNvSpPr>
            <a:spLocks noGrp="1"/>
          </p:cNvSpPr>
          <p:nvPr>
            <p:ph type="sldNum" sz="quarter" idx="12"/>
          </p:nvPr>
        </p:nvSpPr>
        <p:spPr/>
        <p:txBody>
          <a:bodyPr/>
          <a:lstStyle/>
          <a:p>
            <a:fld id="{D57F1E4F-1CFF-5643-939E-217C01CDF565}" type="slidenum">
              <a:rPr lang="en-US" sz="1400" smtClean="0"/>
              <a:pPr/>
              <a:t>1</a:t>
            </a:fld>
            <a:endParaRPr lang="en-US" sz="1400" dirty="0"/>
          </a:p>
        </p:txBody>
      </p:sp>
    </p:spTree>
    <p:extLst>
      <p:ext uri="{BB962C8B-B14F-4D97-AF65-F5344CB8AC3E}">
        <p14:creationId xmlns:p14="http://schemas.microsoft.com/office/powerpoint/2010/main" val="3770891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Organizational Values (pp. 116-21)</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2</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4" y="2098972"/>
            <a:ext cx="8162839" cy="4708981"/>
          </a:xfrm>
          <a:prstGeom prst="rect">
            <a:avLst/>
          </a:prstGeom>
          <a:noFill/>
        </p:spPr>
        <p:txBody>
          <a:bodyPr wrap="square" rtlCol="0">
            <a:spAutoFit/>
          </a:bodyPr>
          <a:lstStyle/>
          <a:p>
            <a:pPr marL="457200" indent="-457200">
              <a:spcBef>
                <a:spcPts val="3600"/>
              </a:spcBef>
              <a:spcAft>
                <a:spcPts val="3600"/>
              </a:spcAft>
              <a:buFont typeface="+mj-lt"/>
              <a:buAutoNum type="arabicPeriod"/>
            </a:pPr>
            <a:r>
              <a:rPr lang="en-US" sz="2000" spc="-30" dirty="0"/>
              <a:t>Name a large organization with a strong online presence with whom you regularly affiliate or do business.</a:t>
            </a:r>
          </a:p>
          <a:p>
            <a:pPr marL="457200" indent="-457200">
              <a:spcBef>
                <a:spcPts val="3600"/>
              </a:spcBef>
              <a:spcAft>
                <a:spcPts val="3600"/>
              </a:spcAft>
              <a:buFont typeface="+mj-lt"/>
              <a:buAutoNum type="arabicPeriod"/>
            </a:pPr>
            <a:r>
              <a:rPr lang="en-US" sz="2000" spc="-30" dirty="0"/>
              <a:t>What values is the organization known for living out?</a:t>
            </a:r>
          </a:p>
          <a:p>
            <a:pPr marL="457200" indent="-457200">
              <a:spcBef>
                <a:spcPts val="3600"/>
              </a:spcBef>
              <a:spcAft>
                <a:spcPts val="3600"/>
              </a:spcAft>
              <a:buFont typeface="+mj-lt"/>
              <a:buAutoNum type="arabicPeriod"/>
            </a:pPr>
            <a:r>
              <a:rPr lang="en-US" sz="2000" spc="-30" dirty="0"/>
              <a:t>In speaking about digital embeddedness, why does your organization’s reputation matter?</a:t>
            </a:r>
          </a:p>
          <a:p>
            <a:pPr>
              <a:spcBef>
                <a:spcPts val="3600"/>
              </a:spcBef>
              <a:spcAft>
                <a:spcPts val="3600"/>
              </a:spcAft>
            </a:pPr>
            <a:endParaRPr lang="en-US" sz="2000" spc="-30" dirty="0"/>
          </a:p>
        </p:txBody>
      </p:sp>
    </p:spTree>
    <p:extLst>
      <p:ext uri="{BB962C8B-B14F-4D97-AF65-F5344CB8AC3E}">
        <p14:creationId xmlns:p14="http://schemas.microsoft.com/office/powerpoint/2010/main" val="29495261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Organizational Values</a:t>
            </a:r>
            <a:r>
              <a:rPr lang="en-US" sz="2400" b="1" dirty="0"/>
              <a:t> (cont.)</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3</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5" y="2098972"/>
            <a:ext cx="8596668" cy="3247043"/>
          </a:xfrm>
          <a:prstGeom prst="rect">
            <a:avLst/>
          </a:prstGeom>
          <a:noFill/>
        </p:spPr>
        <p:txBody>
          <a:bodyPr wrap="square" rtlCol="0">
            <a:spAutoFit/>
          </a:bodyPr>
          <a:lstStyle/>
          <a:p>
            <a:pPr>
              <a:spcBef>
                <a:spcPts val="3600"/>
              </a:spcBef>
            </a:pPr>
            <a:r>
              <a:rPr lang="en-US" sz="2000" b="1" spc="-30" dirty="0"/>
              <a:t>BEEVER, MCDANIEL, AND STANLICK:</a:t>
            </a:r>
          </a:p>
          <a:p>
            <a:pPr marL="342900" indent="-342900">
              <a:spcBef>
                <a:spcPts val="1800"/>
              </a:spcBef>
              <a:spcAft>
                <a:spcPts val="3600"/>
              </a:spcAft>
              <a:buFont typeface="Arial" panose="020B0604020202020204" pitchFamily="34" charset="0"/>
              <a:buChar char="•"/>
            </a:pPr>
            <a:r>
              <a:rPr lang="en-US" sz="2000" spc="-30" dirty="0"/>
              <a:t>To some degree, we adopt and promote the values (pro-attitudes) of the organizations of which we are a part and with which we do regular business; what the organizations stand for (and against) we also reflect in our actions and interactions.</a:t>
            </a:r>
          </a:p>
          <a:p>
            <a:pPr marL="342900" indent="-342900">
              <a:buFont typeface="Arial" panose="020B0604020202020204" pitchFamily="34" charset="0"/>
              <a:buChar char="•"/>
            </a:pPr>
            <a:r>
              <a:rPr lang="en-US" sz="2000" spc="-30" dirty="0"/>
              <a:t>We help propagate the unintended (and oftentimes unforeseen) effects, both positive and negative, of the activities of the organizations with which we align our efforts and spending.</a:t>
            </a:r>
          </a:p>
        </p:txBody>
      </p:sp>
    </p:spTree>
    <p:extLst>
      <p:ext uri="{BB962C8B-B14F-4D97-AF65-F5344CB8AC3E}">
        <p14:creationId xmlns:p14="http://schemas.microsoft.com/office/powerpoint/2010/main" val="6630112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Organizational Values</a:t>
            </a:r>
            <a:r>
              <a:rPr lang="en-US" sz="2400" b="1" dirty="0"/>
              <a:t> (cont.)</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4</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5" y="2098972"/>
            <a:ext cx="8596668" cy="3785652"/>
          </a:xfrm>
          <a:prstGeom prst="rect">
            <a:avLst/>
          </a:prstGeom>
          <a:noFill/>
        </p:spPr>
        <p:txBody>
          <a:bodyPr wrap="square" rtlCol="0">
            <a:spAutoFit/>
          </a:bodyPr>
          <a:lstStyle/>
          <a:p>
            <a:pPr>
              <a:spcBef>
                <a:spcPts val="3600"/>
              </a:spcBef>
            </a:pPr>
            <a:r>
              <a:rPr lang="en-US" sz="2000" b="1" spc="-30" dirty="0"/>
              <a:t>HOW DO WE ADOPT AND PROMOTE VALUES, HELP PROPOGATE CONSEQUENCES OF AN ORGANIZATION’S ACTIVITIES?</a:t>
            </a:r>
          </a:p>
          <a:p>
            <a:pPr marL="342900" indent="-342900">
              <a:spcBef>
                <a:spcPts val="2400"/>
              </a:spcBef>
              <a:spcAft>
                <a:spcPts val="2400"/>
              </a:spcAft>
              <a:buFont typeface="Arial" panose="020B0604020202020204" pitchFamily="34" charset="0"/>
              <a:buChar char="•"/>
            </a:pPr>
            <a:r>
              <a:rPr lang="en-US" sz="2000" spc="-30" dirty="0"/>
              <a:t>Design and development decisions </a:t>
            </a:r>
            <a:r>
              <a:rPr lang="en-US" sz="2000" spc="-30" dirty="0">
                <a:solidFill>
                  <a:schemeClr val="accent4"/>
                </a:solidFill>
              </a:rPr>
              <a:t>(</a:t>
            </a:r>
            <a:r>
              <a:rPr lang="en-US" sz="2000" i="1" spc="-30" dirty="0">
                <a:solidFill>
                  <a:schemeClr val="accent4"/>
                </a:solidFill>
              </a:rPr>
              <a:t>greasing the wheels . . .</a:t>
            </a:r>
            <a:endParaRPr lang="en-US" sz="2000" spc="-30" dirty="0">
              <a:solidFill>
                <a:schemeClr val="accent4"/>
              </a:solidFill>
            </a:endParaRPr>
          </a:p>
          <a:p>
            <a:pPr marL="342900" indent="-342900">
              <a:spcBef>
                <a:spcPts val="2400"/>
              </a:spcBef>
              <a:spcAft>
                <a:spcPts val="2400"/>
              </a:spcAft>
              <a:buFont typeface="Arial" panose="020B0604020202020204" pitchFamily="34" charset="0"/>
              <a:buChar char="•"/>
            </a:pPr>
            <a:r>
              <a:rPr lang="en-US" sz="2000" spc="-30" dirty="0"/>
              <a:t>Sheer pervasiveness of the digital    </a:t>
            </a:r>
            <a:r>
              <a:rPr lang="en-US" sz="2000" spc="-30" dirty="0">
                <a:solidFill>
                  <a:schemeClr val="accent4"/>
                </a:solidFill>
              </a:rPr>
              <a:t>. . . </a:t>
            </a:r>
            <a:r>
              <a:rPr lang="en-US" sz="2000" i="1" spc="-30" dirty="0">
                <a:solidFill>
                  <a:schemeClr val="accent4"/>
                </a:solidFill>
              </a:rPr>
              <a:t>constantly</a:t>
            </a:r>
            <a:r>
              <a:rPr lang="en-US" sz="2000" spc="-30" dirty="0">
                <a:solidFill>
                  <a:schemeClr val="accent4"/>
                </a:solidFill>
              </a:rPr>
              <a:t> . . .</a:t>
            </a:r>
          </a:p>
          <a:p>
            <a:pPr marL="342900" indent="-342900">
              <a:spcBef>
                <a:spcPts val="2400"/>
              </a:spcBef>
              <a:spcAft>
                <a:spcPts val="2400"/>
              </a:spcAft>
              <a:buFont typeface="Arial" panose="020B0604020202020204" pitchFamily="34" charset="0"/>
              <a:buChar char="•"/>
            </a:pPr>
            <a:r>
              <a:rPr lang="en-US" sz="2000" spc="-30" dirty="0"/>
              <a:t>Organizations’ digital presence mediates the relationships we have with one another (116)   </a:t>
            </a:r>
            <a:r>
              <a:rPr lang="en-US" sz="2000" spc="-30" dirty="0">
                <a:solidFill>
                  <a:schemeClr val="accent4"/>
                </a:solidFill>
              </a:rPr>
              <a:t>. . . </a:t>
            </a:r>
            <a:r>
              <a:rPr lang="en-US" sz="2000" i="1" spc="-30" dirty="0">
                <a:solidFill>
                  <a:schemeClr val="accent4"/>
                </a:solidFill>
              </a:rPr>
              <a:t>in the pursuit of a fundamental, aboriginal life activity that grounds our personal identity</a:t>
            </a:r>
            <a:r>
              <a:rPr lang="en-US" sz="2000" spc="-30" dirty="0">
                <a:solidFill>
                  <a:schemeClr val="accent4"/>
                </a:solidFill>
              </a:rPr>
              <a:t>)</a:t>
            </a:r>
          </a:p>
        </p:txBody>
      </p:sp>
    </p:spTree>
    <p:extLst>
      <p:ext uri="{BB962C8B-B14F-4D97-AF65-F5344CB8AC3E}">
        <p14:creationId xmlns:p14="http://schemas.microsoft.com/office/powerpoint/2010/main" val="22329459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blinds(horizontal)">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randombar(horizontal)">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Organizational Values</a:t>
            </a:r>
            <a:r>
              <a:rPr lang="en-US" sz="2400" b="1" dirty="0"/>
              <a:t> (cont.)</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5</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5" y="2098972"/>
            <a:ext cx="8596668" cy="2400657"/>
          </a:xfrm>
          <a:prstGeom prst="rect">
            <a:avLst/>
          </a:prstGeom>
          <a:noFill/>
        </p:spPr>
        <p:txBody>
          <a:bodyPr wrap="square" rtlCol="0">
            <a:spAutoFit/>
          </a:bodyPr>
          <a:lstStyle/>
          <a:p>
            <a:pPr>
              <a:spcBef>
                <a:spcPts val="3600"/>
              </a:spcBef>
            </a:pPr>
            <a:r>
              <a:rPr lang="en-US" sz="2000" b="1" spc="-30" dirty="0"/>
              <a:t>BEEVER, MCDANIEL, AND STANLICK:</a:t>
            </a:r>
          </a:p>
          <a:p>
            <a:pPr>
              <a:spcBef>
                <a:spcPts val="3600"/>
              </a:spcBef>
            </a:pPr>
            <a:r>
              <a:rPr lang="en-US" sz="2000" spc="-30" dirty="0"/>
              <a:t>“Unless we are designing our own hardware and . . . writing our own programming code, we are going to implicitly adopt many of the same perspectives about technology and how we use technology to interact with one another as the organizations and companies that design the digital products we use.”</a:t>
            </a:r>
          </a:p>
        </p:txBody>
      </p:sp>
    </p:spTree>
    <p:extLst>
      <p:ext uri="{BB962C8B-B14F-4D97-AF65-F5344CB8AC3E}">
        <p14:creationId xmlns:p14="http://schemas.microsoft.com/office/powerpoint/2010/main" val="35123549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Organizational Values</a:t>
            </a:r>
            <a:r>
              <a:rPr lang="en-US" sz="2400" b="1" dirty="0"/>
              <a:t> (cont.)</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6</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805654" y="1640729"/>
            <a:ext cx="8596668" cy="4508927"/>
          </a:xfrm>
          <a:prstGeom prst="rect">
            <a:avLst/>
          </a:prstGeom>
          <a:noFill/>
        </p:spPr>
        <p:txBody>
          <a:bodyPr wrap="square" rtlCol="0">
            <a:spAutoFit/>
          </a:bodyPr>
          <a:lstStyle/>
          <a:p>
            <a:pPr>
              <a:spcBef>
                <a:spcPts val="3600"/>
              </a:spcBef>
            </a:pPr>
            <a:r>
              <a:rPr lang="en-US" sz="2000" b="1" spc="-30" dirty="0"/>
              <a:t>EXAMPLES:</a:t>
            </a:r>
          </a:p>
          <a:p>
            <a:pPr marL="342900" indent="-342900">
              <a:spcBef>
                <a:spcPts val="1200"/>
              </a:spcBef>
              <a:spcAft>
                <a:spcPts val="1200"/>
              </a:spcAft>
              <a:buFont typeface="Arial" panose="020B0604020202020204" pitchFamily="34" charset="0"/>
              <a:buChar char="•"/>
            </a:pPr>
            <a:r>
              <a:rPr lang="en-US" sz="2000" spc="-30" dirty="0"/>
              <a:t>Using computers (phones, tablets) to take notes in class</a:t>
            </a:r>
          </a:p>
          <a:p>
            <a:pPr marL="458788" lvl="1" indent="-1588">
              <a:spcBef>
                <a:spcPts val="600"/>
              </a:spcBef>
              <a:spcAft>
                <a:spcPts val="600"/>
              </a:spcAft>
            </a:pPr>
            <a:r>
              <a:rPr lang="en-US" b="1" spc="-30" dirty="0">
                <a:solidFill>
                  <a:schemeClr val="accent4"/>
                </a:solidFill>
              </a:rPr>
              <a:t>Possible perspectives adopted</a:t>
            </a:r>
            <a:r>
              <a:rPr lang="en-US" spc="-30" dirty="0">
                <a:solidFill>
                  <a:schemeClr val="accent4"/>
                </a:solidFill>
              </a:rPr>
              <a:t>: (1) Handwritten note-taking is less effective for learning. (2) Although I may learn less by not taking notes on paper, the convenience (ease) of notetaking on a laptop, phone, or tablet outweighs my learning losses.</a:t>
            </a:r>
          </a:p>
          <a:p>
            <a:pPr marL="404813" lvl="1" indent="-395288">
              <a:spcBef>
                <a:spcPts val="1200"/>
              </a:spcBef>
              <a:buFont typeface="Arial" panose="020B0604020202020204" pitchFamily="34" charset="0"/>
              <a:buChar char="•"/>
            </a:pPr>
            <a:r>
              <a:rPr lang="en-US" sz="2000" spc="-30" dirty="0"/>
              <a:t>Scrolling Facebook, Instagram, TikTok, periodically commenting on posts with which you especially agree or disagree</a:t>
            </a:r>
          </a:p>
          <a:p>
            <a:pPr marL="458788" lvl="1">
              <a:spcBef>
                <a:spcPts val="600"/>
              </a:spcBef>
            </a:pPr>
            <a:r>
              <a:rPr lang="en-US" b="1" spc="-30" dirty="0">
                <a:solidFill>
                  <a:schemeClr val="accent4"/>
                </a:solidFill>
              </a:rPr>
              <a:t>Possible perspectives adopted</a:t>
            </a:r>
            <a:r>
              <a:rPr lang="en-US" spc="-30" dirty="0">
                <a:solidFill>
                  <a:schemeClr val="accent4"/>
                </a:solidFill>
              </a:rPr>
              <a:t>: (1) I can engage or disengage with others at my option and without committing myself to further interactions. (2) I mainly play the role of spectator when I interact with others. (3) It’s good to have lots of contacts, and good to share with them my thoughts, whims, and the events of my daily life big and small.</a:t>
            </a:r>
            <a:endParaRPr lang="en-US" sz="2000" spc="-30" dirty="0"/>
          </a:p>
        </p:txBody>
      </p:sp>
    </p:spTree>
    <p:extLst>
      <p:ext uri="{BB962C8B-B14F-4D97-AF65-F5344CB8AC3E}">
        <p14:creationId xmlns:p14="http://schemas.microsoft.com/office/powerpoint/2010/main" val="105735157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dissolve">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dissolve">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dissolve">
                                      <p:cBhvr>
                                        <p:cTn id="1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4" y="1018905"/>
            <a:ext cx="8596668"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Organizational Values</a:t>
            </a:r>
            <a:r>
              <a:rPr lang="en-US" sz="2400" b="1" dirty="0"/>
              <a:t> (cont.)</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7</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794895" y="2098972"/>
            <a:ext cx="8596668" cy="3247043"/>
          </a:xfrm>
          <a:prstGeom prst="rect">
            <a:avLst/>
          </a:prstGeom>
          <a:noFill/>
        </p:spPr>
        <p:txBody>
          <a:bodyPr wrap="square" rtlCol="0">
            <a:spAutoFit/>
          </a:bodyPr>
          <a:lstStyle/>
          <a:p>
            <a:pPr>
              <a:spcBef>
                <a:spcPts val="3600"/>
              </a:spcBef>
            </a:pPr>
            <a:r>
              <a:rPr lang="en-US" sz="2000" b="1" spc="-30" dirty="0"/>
              <a:t>BEEVER, MCDANIEL, AND STANLICK:</a:t>
            </a:r>
          </a:p>
          <a:p>
            <a:pPr marL="342900" indent="-342900">
              <a:spcBef>
                <a:spcPts val="1800"/>
              </a:spcBef>
              <a:spcAft>
                <a:spcPts val="3600"/>
              </a:spcAft>
              <a:buFont typeface="Arial" panose="020B0604020202020204" pitchFamily="34" charset="0"/>
              <a:buChar char="•"/>
            </a:pPr>
            <a:r>
              <a:rPr lang="en-US" sz="2000" spc="-30" dirty="0">
                <a:solidFill>
                  <a:schemeClr val="bg1">
                    <a:lumMod val="75000"/>
                  </a:schemeClr>
                </a:solidFill>
              </a:rPr>
              <a:t>To some degree, we adopt and promote the values (pro-attitudes) of the organizations of which we are a part and with which we do regular business; what the organizations stand for (and against) we also reflect in our actions and interactions.</a:t>
            </a:r>
          </a:p>
          <a:p>
            <a:pPr marL="342900" indent="-342900">
              <a:buFont typeface="Arial" panose="020B0604020202020204" pitchFamily="34" charset="0"/>
              <a:buChar char="•"/>
            </a:pPr>
            <a:r>
              <a:rPr lang="en-US" sz="2000" spc="-30" dirty="0"/>
              <a:t>We help propagate the unintended (and oftentimes unforeseen) effects, both positive and negative, of the activities of the organizations with which we align our efforts and spending.</a:t>
            </a:r>
          </a:p>
        </p:txBody>
      </p:sp>
    </p:spTree>
    <p:extLst>
      <p:ext uri="{BB962C8B-B14F-4D97-AF65-F5344CB8AC3E}">
        <p14:creationId xmlns:p14="http://schemas.microsoft.com/office/powerpoint/2010/main" val="17592096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2302E-1AFB-37A8-F74A-8F8C570CB787}"/>
              </a:ext>
            </a:extLst>
          </p:cNvPr>
          <p:cNvSpPr>
            <a:spLocks noGrp="1"/>
          </p:cNvSpPr>
          <p:nvPr>
            <p:ph type="title"/>
          </p:nvPr>
        </p:nvSpPr>
        <p:spPr>
          <a:xfrm>
            <a:off x="1219200" y="513802"/>
            <a:ext cx="8054802" cy="505102"/>
          </a:xfrm>
        </p:spPr>
        <p:txBody>
          <a:bodyPr>
            <a:normAutofit/>
          </a:bodyPr>
          <a:lstStyle/>
          <a:p>
            <a:r>
              <a:rPr lang="en-US" sz="2400" dirty="0"/>
              <a:t>Chapter 6, “The Digital and the Human (Embeddedness)”</a:t>
            </a:r>
          </a:p>
        </p:txBody>
      </p:sp>
      <p:sp>
        <p:nvSpPr>
          <p:cNvPr id="5" name="Title 1">
            <a:extLst>
              <a:ext uri="{FF2B5EF4-FFF2-40B4-BE49-F238E27FC236}">
                <a16:creationId xmlns:a16="http://schemas.microsoft.com/office/drawing/2014/main" id="{E9D7BCE7-93DC-A2FC-9E6A-48D7F03CF27C}"/>
              </a:ext>
            </a:extLst>
          </p:cNvPr>
          <p:cNvSpPr txBox="1">
            <a:spLocks/>
          </p:cNvSpPr>
          <p:nvPr/>
        </p:nvSpPr>
        <p:spPr>
          <a:xfrm>
            <a:off x="677333" y="1018905"/>
            <a:ext cx="9359551" cy="70788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dirty="0"/>
              <a:t>Special Considerations (pp. 124-25)</a:t>
            </a:r>
          </a:p>
        </p:txBody>
      </p:sp>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8</a:t>
            </a:fld>
            <a:endParaRPr lang="en-US" sz="1400" dirty="0"/>
          </a:p>
        </p:txBody>
      </p:sp>
      <p:sp>
        <p:nvSpPr>
          <p:cNvPr id="8" name="TextBox 7">
            <a:extLst>
              <a:ext uri="{FF2B5EF4-FFF2-40B4-BE49-F238E27FC236}">
                <a16:creationId xmlns:a16="http://schemas.microsoft.com/office/drawing/2014/main" id="{FB590687-04DC-66F5-3CB5-1825E06DDC79}"/>
              </a:ext>
            </a:extLst>
          </p:cNvPr>
          <p:cNvSpPr txBox="1"/>
          <p:nvPr/>
        </p:nvSpPr>
        <p:spPr>
          <a:xfrm>
            <a:off x="988532" y="2360581"/>
            <a:ext cx="8162839" cy="1631216"/>
          </a:xfrm>
          <a:prstGeom prst="rect">
            <a:avLst/>
          </a:prstGeom>
          <a:noFill/>
        </p:spPr>
        <p:txBody>
          <a:bodyPr wrap="square" rtlCol="0">
            <a:spAutoFit/>
          </a:bodyPr>
          <a:lstStyle/>
          <a:p>
            <a:pPr>
              <a:spcBef>
                <a:spcPts val="3600"/>
              </a:spcBef>
              <a:spcAft>
                <a:spcPts val="3600"/>
              </a:spcAft>
            </a:pPr>
            <a:r>
              <a:rPr lang="en-US" sz="2000" spc="-30" dirty="0"/>
              <a:t>Effects of embeddedness on older adults?</a:t>
            </a:r>
          </a:p>
          <a:p>
            <a:pPr>
              <a:spcBef>
                <a:spcPts val="3600"/>
              </a:spcBef>
              <a:spcAft>
                <a:spcPts val="3600"/>
              </a:spcAft>
            </a:pPr>
            <a:r>
              <a:rPr lang="en-US" sz="2000" spc="-30" dirty="0"/>
              <a:t>What about on children?</a:t>
            </a:r>
          </a:p>
        </p:txBody>
      </p:sp>
    </p:spTree>
    <p:extLst>
      <p:ext uri="{BB962C8B-B14F-4D97-AF65-F5344CB8AC3E}">
        <p14:creationId xmlns:p14="http://schemas.microsoft.com/office/powerpoint/2010/main" val="275611796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5032EEB-1F32-1E25-CE87-AF6F70ACA96D}"/>
              </a:ext>
            </a:extLst>
          </p:cNvPr>
          <p:cNvSpPr>
            <a:spLocks noGrp="1"/>
          </p:cNvSpPr>
          <p:nvPr>
            <p:ph type="sldNum" sz="quarter" idx="12"/>
          </p:nvPr>
        </p:nvSpPr>
        <p:spPr/>
        <p:txBody>
          <a:bodyPr/>
          <a:lstStyle/>
          <a:p>
            <a:fld id="{D57F1E4F-1CFF-5643-939E-217C01CDF565}" type="slidenum">
              <a:rPr lang="en-US" sz="1400" smtClean="0"/>
              <a:pPr/>
              <a:t>9</a:t>
            </a:fld>
            <a:endParaRPr lang="en-US" sz="1400" dirty="0"/>
          </a:p>
        </p:txBody>
      </p:sp>
      <p:sp>
        <p:nvSpPr>
          <p:cNvPr id="6" name="TextBox 5">
            <a:extLst>
              <a:ext uri="{FF2B5EF4-FFF2-40B4-BE49-F238E27FC236}">
                <a16:creationId xmlns:a16="http://schemas.microsoft.com/office/drawing/2014/main" id="{3C22D7D5-75B2-9FA8-6181-E7EDC480DC13}"/>
              </a:ext>
            </a:extLst>
          </p:cNvPr>
          <p:cNvSpPr txBox="1"/>
          <p:nvPr/>
        </p:nvSpPr>
        <p:spPr>
          <a:xfrm>
            <a:off x="2186219" y="1028957"/>
            <a:ext cx="5666065" cy="1754326"/>
          </a:xfrm>
          <a:prstGeom prst="rect">
            <a:avLst/>
          </a:prstGeom>
          <a:noFill/>
        </p:spPr>
        <p:txBody>
          <a:bodyPr wrap="square" rtlCol="0">
            <a:spAutoFit/>
          </a:bodyPr>
          <a:lstStyle/>
          <a:p>
            <a:pPr algn="ctr"/>
            <a:r>
              <a:rPr lang="en-US" dirty="0"/>
              <a:t>Please record your attendance.</a:t>
            </a:r>
          </a:p>
          <a:p>
            <a:endParaRPr lang="en-US" dirty="0"/>
          </a:p>
          <a:p>
            <a:pPr algn="ctr"/>
            <a:r>
              <a:rPr lang="en-US" dirty="0"/>
              <a:t>https://</a:t>
            </a:r>
            <a:r>
              <a:rPr lang="en-US" dirty="0" err="1"/>
              <a:t>form.jotform.com</a:t>
            </a:r>
            <a:r>
              <a:rPr lang="en-US" dirty="0"/>
              <a:t>/231085439646159</a:t>
            </a:r>
            <a:endParaRPr lang="en-US" dirty="0">
              <a:solidFill>
                <a:srgbClr val="2C3345"/>
              </a:solidFill>
              <a:latin typeface="Circular"/>
            </a:endParaRPr>
          </a:p>
          <a:p>
            <a:endParaRPr lang="en-US" dirty="0"/>
          </a:p>
          <a:p>
            <a:endParaRPr lang="en-US" dirty="0"/>
          </a:p>
          <a:p>
            <a:endParaRPr lang="en-US" dirty="0"/>
          </a:p>
        </p:txBody>
      </p:sp>
      <p:pic>
        <p:nvPicPr>
          <p:cNvPr id="3" name="Picture 2" descr="Qr code&#10;&#10;Description automatically generated">
            <a:extLst>
              <a:ext uri="{FF2B5EF4-FFF2-40B4-BE49-F238E27FC236}">
                <a16:creationId xmlns:a16="http://schemas.microsoft.com/office/drawing/2014/main" id="{47B3E18E-37F0-B394-B488-F86670463D1B}"/>
              </a:ext>
            </a:extLst>
          </p:cNvPr>
          <p:cNvPicPr>
            <a:picLocks noChangeAspect="1"/>
          </p:cNvPicPr>
          <p:nvPr/>
        </p:nvPicPr>
        <p:blipFill>
          <a:blip r:embed="rId2"/>
          <a:stretch>
            <a:fillRect/>
          </a:stretch>
        </p:blipFill>
        <p:spPr>
          <a:xfrm>
            <a:off x="3312755" y="2416052"/>
            <a:ext cx="3412991" cy="3412991"/>
          </a:xfrm>
          <a:prstGeom prst="rect">
            <a:avLst/>
          </a:prstGeom>
        </p:spPr>
      </p:pic>
    </p:spTree>
    <p:extLst>
      <p:ext uri="{BB962C8B-B14F-4D97-AF65-F5344CB8AC3E}">
        <p14:creationId xmlns:p14="http://schemas.microsoft.com/office/powerpoint/2010/main" val="1707193024"/>
      </p:ext>
    </p:extLst>
  </p:cSld>
  <p:clrMapOvr>
    <a:masterClrMapping/>
  </p:clrMapOvr>
  <p:transition spd="slow">
    <p:wip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2324</TotalTime>
  <Words>681</Words>
  <Application>Microsoft Macintosh PowerPoint</Application>
  <PresentationFormat>Widescreen</PresentationFormat>
  <Paragraphs>52</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Circular</vt:lpstr>
      <vt:lpstr>Trebuchet MS</vt:lpstr>
      <vt:lpstr>Wingdings 3</vt:lpstr>
      <vt:lpstr>Facet</vt:lpstr>
      <vt:lpstr>Digital Ethics Understanding Digital Ethics (Beever, et al.)</vt:lpstr>
      <vt:lpstr>Chapter 6, “The Digital and the Human (Embeddedness)”</vt:lpstr>
      <vt:lpstr>Chapter 6, “The Digital and the Human (Embeddedness)”</vt:lpstr>
      <vt:lpstr>Chapter 6, “The Digital and the Human (Embeddedness)”</vt:lpstr>
      <vt:lpstr>Chapter 6, “The Digital and the Human (Embeddedness)”</vt:lpstr>
      <vt:lpstr>Chapter 6, “The Digital and the Human (Embeddedness)”</vt:lpstr>
      <vt:lpstr>Chapter 6, “The Digital and the Human (Embeddedness)”</vt:lpstr>
      <vt:lpstr>Chapter 6, “The Digital and the Human (Embeddedness)”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Ethics</dc:title>
  <dc:creator>Tyson Cain</dc:creator>
  <cp:lastModifiedBy>Tyson Cain</cp:lastModifiedBy>
  <cp:revision>33</cp:revision>
  <cp:lastPrinted>2023-04-12T18:31:12Z</cp:lastPrinted>
  <dcterms:created xsi:type="dcterms:W3CDTF">2023-04-09T13:59:36Z</dcterms:created>
  <dcterms:modified xsi:type="dcterms:W3CDTF">2023-04-19T18:03:36Z</dcterms:modified>
</cp:coreProperties>
</file>