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22"/>
  </p:notesMasterIdLst>
  <p:sldIdLst>
    <p:sldId id="272" r:id="rId5"/>
    <p:sldId id="287" r:id="rId6"/>
    <p:sldId id="275" r:id="rId7"/>
    <p:sldId id="289" r:id="rId8"/>
    <p:sldId id="280" r:id="rId9"/>
    <p:sldId id="290" r:id="rId10"/>
    <p:sldId id="295" r:id="rId11"/>
    <p:sldId id="291" r:id="rId12"/>
    <p:sldId id="283" r:id="rId13"/>
    <p:sldId id="284" r:id="rId14"/>
    <p:sldId id="285" r:id="rId15"/>
    <p:sldId id="292" r:id="rId16"/>
    <p:sldId id="296" r:id="rId17"/>
    <p:sldId id="297" r:id="rId18"/>
    <p:sldId id="294" r:id="rId19"/>
    <p:sldId id="298" r:id="rId20"/>
    <p:sldId id="29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yson Cain" initials="TC" lastIdx="1" clrIdx="0">
    <p:extLst>
      <p:ext uri="{19B8F6BF-5375-455C-9EA6-DF929625EA0E}">
        <p15:presenceInfo xmlns:p15="http://schemas.microsoft.com/office/powerpoint/2012/main" userId="S::caint@bgsu.edu::94f45531-2d87-4220-8e72-78c01711aaa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799B23B-EC83-4686-B30A-512413B5E67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26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9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3T17:53:47.835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 1 24575,'65'6'0,"34"-5"0,-16 2 0,10 0-2580,-19-3 0,4-1 0,2 2 2580,14 0 0,3 2 0,2-1-695,-21-1 1,1-1 0,2 0 0,0 1 694,7 0 0,1 1 0,2 0 0,1-1-330,-13 0 1,2-1 0,0 0 0,0-1-1,-1 1 330,16 0 0,-1 0 0,0 0 0,1 0 0,-14 0 0,0 0 0,2 0 0,-3 0 0,-1 0-480,8 0 0,-3 0 0,-1 0 0,-1 0 480,-3 0 0,0 0 0,-2 0 0,-2 0 168,13 0 1,-3 0-1,-2 0-168,-10 0 0,-1 0 0,-4 0 987,18 0 1,-7 0-988,-23 0 0,-7 0 3856,18 0-3856,-42 2 0,-19-2 0,-4 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3T16:06:27.177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68 16383,'61'-15'0,"-1"0"0,2 1 0,-2 4 0,-4 9 0,-2 2 0,43-1 0,-2 0 0,-13 0 0,-25 0 0,0 0 0,36 0 0,-29 0 0,1 0 0,-13 0 0,-1 0 0,6 1 0,1-2 0,-5-2 0,-1 0 0,39 2 0,-39-2 0,1 0 0,1 3 0,-1 0 0,-2 0 0,-1 0 0,7 0 0,0 0 0,34 0 0,-35 0 0,1 0 0,36 0 0,-33 0 0,1 0 0,32 0 0,-37 0 0,1 0 0,-3 0 0,-1 0 0,-3 0 0,1 0 0,6 0 0,-1 0 0,35 0 0,6 0 0,-8 0 0,-16 0 0,20 0 0,-10 0 0,-27 0 0,3 0 0,-4 3 0,-1 0 0,4-3 0,-1 1 0,1 8 0,-1 1 0,-1-6 0,-2 1 0,37 13 0,-15-11 0,-39 1 0,3-8 0,-21 3 0,1 0 0,3 0 0,-9 1 0,17-2 0,-16 0 0,7-2 0,-10 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3T16:06:28.791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0 16383,'81'0'0,"6"0"0,10 0 0,-44 0 0,3 0 0,10 0 0,1 0 0,-3 0 0,-1 0 0,4 0 0,0 0 0,-9 0 0,1 0 0,7 0 0,-1 0 0,-5 0 0,-1 0 0,12 0 0,0 0 0,-8 0 0,1 0 0,11 0 0,0 0 0,-7 0 0,1 0 0,7 0 0,-1 0 0,-3 0 0,0 0 0,3 0 0,1 0 0,9 0 0,0 0 0,-2 0 0,0 0 0,6 0 0,-1 0 0,-10 0 0,-2 0 0,0 0 0,-1 0 0,-5 0 0,-4 0 0,-11 0 0,-1 0 0,3 0 0,-3 0 0,13 0 0,18 0 0,-23 0 0,17 0 0,-14 0 0,-12 0 0,-13 0 0,-14 0 0,25 0 0,-4 0 0,5 0 0,-9 0 0,-17 0 0,6 0 0,-13 0 0,5 0 0,-4 0 0,0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3T17:53:34.011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 11 24575,'49'0'0,"17"0"0,22 0-1950,-20 0 1,5 0 1949,3 0 0,4 0-798,-11 0 1,4 0-1,-1 0 798,1 0 0,-1 0 0,3 0-652,10 0 0,3 0 1,2 0 651,7 0 0,3 0 0,0 0-791,-21 0 1,0 0 0,1 0 0,1 0 790,6 0 0,1 0 0,1 0 0,0 0 0,-2 0 0,0 0 0,0 0 0,-1 0 0,-2 0 0,0 0 0,-1 0 0,-1 0-277,-1 0 0,0 0 1,-1 0-1,-1 0 277,15 0 0,-3 0 0,-1 0 36,-5 0 1,-2 0 0,-2 0-37,-12 0 0,-2 0 0,-2 0 682,24 0 1,-3 0-683,-13 0 0,-2 0 0,-2 0 0,-3 0 1552,-7 0 1,-4 0-1553,26 0 3335,-32 0-3335,-34 0 2681,-10-2-2681,-2 2 405,2-5 1,-3 5 0,1-3-1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3T16:06:27.177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68 16383,'61'-15'0,"-1"0"0,2 1 0,-2 4 0,-4 9 0,-2 2 0,43-1 0,-2 0 0,-13 0 0,-25 0 0,0 0 0,36 0 0,-29 0 0,1 0 0,-13 0 0,-1 0 0,6 1 0,1-2 0,-5-2 0,-1 0 0,39 2 0,-39-2 0,1 0 0,1 3 0,-1 0 0,-2 0 0,-1 0 0,7 0 0,0 0 0,34 0 0,-35 0 0,1 0 0,36 0 0,-33 0 0,1 0 0,32 0 0,-37 0 0,1 0 0,-3 0 0,-1 0 0,-3 0 0,1 0 0,6 0 0,-1 0 0,35 0 0,6 0 0,-8 0 0,-16 0 0,20 0 0,-10 0 0,-27 0 0,3 0 0,-4 3 0,-1 0 0,4-3 0,-1 1 0,1 8 0,-1 1 0,-1-6 0,-2 1 0,37 13 0,-15-11 0,-39 1 0,3-8 0,-21 3 0,1 0 0,3 0 0,-9 1 0,17-2 0,-16 0 0,7-2 0,-10 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3T16:06:27.177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68 16383,'61'-15'0,"-1"0"0,2 1 0,-2 4 0,-4 9 0,-2 2 0,43-1 0,-2 0 0,-13 0 0,-25 0 0,0 0 0,36 0 0,-29 0 0,1 0 0,-13 0 0,-1 0 0,6 1 0,1-2 0,-5-2 0,-1 0 0,39 2 0,-39-2 0,1 0 0,1 3 0,-1 0 0,-2 0 0,-1 0 0,7 0 0,0 0 0,34 0 0,-35 0 0,1 0 0,36 0 0,-33 0 0,1 0 0,32 0 0,-37 0 0,1 0 0,-3 0 0,-1 0 0,-3 0 0,1 0 0,6 0 0,-1 0 0,35 0 0,6 0 0,-8 0 0,-16 0 0,20 0 0,-10 0 0,-27 0 0,3 0 0,-4 3 0,-1 0 0,4-3 0,-1 1 0,1 8 0,-1 1 0,-1-6 0,-2 1 0,37 13 0,-15-11 0,-39 1 0,3-8 0,-21 3 0,1 0 0,3 0 0,-9 1 0,17-2 0,-16 0 0,7-2 0,-10 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3T16:06:27.177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68 16383,'61'-15'0,"-1"0"0,2 1 0,-2 4 0,-4 9 0,-2 2 0,43-1 0,-2 0 0,-13 0 0,-25 0 0,0 0 0,36 0 0,-29 0 0,1 0 0,-13 0 0,-1 0 0,6 1 0,1-2 0,-5-2 0,-1 0 0,39 2 0,-39-2 0,1 0 0,1 3 0,-1 0 0,-2 0 0,-1 0 0,7 0 0,0 0 0,34 0 0,-35 0 0,1 0 0,36 0 0,-33 0 0,1 0 0,32 0 0,-37 0 0,1 0 0,-3 0 0,-1 0 0,-3 0 0,1 0 0,6 0 0,-1 0 0,35 0 0,6 0 0,-8 0 0,-16 0 0,20 0 0,-10 0 0,-27 0 0,3 0 0,-4 3 0,-1 0 0,4-3 0,-1 1 0,1 8 0,-1 1 0,-1-6 0,-2 1 0,37 13 0,-15-11 0,-39 1 0,3-8 0,-21 3 0,1 0 0,3 0 0,-9 1 0,17-2 0,-16 0 0,7-2 0,-10 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3T16:58:23.73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18 16383,'86'0'0,"8"0"0,-4 0 0,-3 0 0,-2 0 0,-11 0 0,19 0 0,-26 0 0,9 0 0,-28 0 0,14 0 0,8 0 0,4 0 0,20 0 0,-13 0 0,12 0 0,-11 0 0,-10 0 0,-11 0 0,-21-4 0,-15 3 0,-8-2 0,8-1 0,-15 3 0,14-3 0,-21 4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3T16:06:27.177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68 16383,'61'-15'0,"-1"0"0,2 1 0,-2 4 0,-4 9 0,-2 2 0,43-1 0,-2 0 0,-13 0 0,-25 0 0,0 0 0,36 0 0,-29 0 0,1 0 0,-13 0 0,-1 0 0,6 1 0,1-2 0,-5-2 0,-1 0 0,39 2 0,-39-2 0,1 0 0,1 3 0,-1 0 0,-2 0 0,-1 0 0,7 0 0,0 0 0,34 0 0,-35 0 0,1 0 0,36 0 0,-33 0 0,1 0 0,32 0 0,-37 0 0,1 0 0,-3 0 0,-1 0 0,-3 0 0,1 0 0,6 0 0,-1 0 0,35 0 0,6 0 0,-8 0 0,-16 0 0,20 0 0,-10 0 0,-27 0 0,3 0 0,-4 3 0,-1 0 0,4-3 0,-1 1 0,1 8 0,-1 1 0,-1-6 0,-2 1 0,37 13 0,-15-11 0,-39 1 0,3-8 0,-21 3 0,1 0 0,3 0 0,-9 1 0,17-2 0,-16 0 0,7-2 0,-10 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3T17:19:04.580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68 16383,'61'-15'0,"-1"0"0,2 1 0,-2 4 0,-4 9 0,-2 2 0,43-1 0,-2 0 0,-13 0 0,-25 0 0,0 0 0,36 0 0,-29 0 0,1 0 0,-13 0 0,-1 0 0,6 1 0,1-2 0,-5-2 0,-1 0 0,39 2 0,-39-2 0,1 0 0,1 3 0,-1 0 0,-2 0 0,-1 0 0,7 0 0,0 0 0,34 0 0,-35 0 0,1 0 0,36 0 0,-33 0 0,1 0 0,32 0 0,-37 0 0,1 0 0,-3 0 0,-1 0 0,-3 0 0,1 0 0,6 0 0,-1 0 0,35 0 0,6 0 0,-8 0 0,-16 0 0,20 0 0,-10 0 0,-27 0 0,3 0 0,-4 3 0,-1 0 0,4-3 0,-1 1 0,1 8 0,-1 1 0,-1-6 0,-2 1 0,37 13 0,-15-11 0,-39 1 0,3-8 0,-21 3 0,1 0 0,3 0 0,-9 1 0,17-2 0,-16 0 0,7-2 0,-10 2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3T17:47:22.676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0 105 16383,'94'-24'0,"-1"1"0,3 2 0,-3 5 0,-7 15 0,-2 2 0,66-1 0,-4 0 0,-19 0 0,-39 0 0,0 0 0,56 0 0,-45 0 0,2 0 0,-21 0 0,-1 0 0,9 2 0,1-4 0,-7-3 0,-1 1 0,59 2 0,-59-2 0,1-1 0,1 5 0,-1 0 0,-3 0 0,-2 0 0,11 0 0,0 0 0,53 0 0,-54 0 0,1 0 0,56 0 0,-52 0 0,3 0 0,48 0 0,-56 0 0,1 0 0,-5 0 0,-1 0 0,-4 0 0,0 0 0,11 0 0,-3 0 0,55 0 0,9 0 0,-13 0 0,-24 0 0,31 0 0,-16 0 0,-41 0 0,4 0 0,-6 5 0,-2-1 0,7-4 0,-2 2 0,2 12 0,-2 1 0,-1-9 0,-4 2 0,58 20 0,-24-17 0,-60 1 0,5-12 0,-32 5 0,0-1 0,6 1 0,-14 1 0,26-3 0,-25 0 0,11-3 0,-16 3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3T17:48:21.37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 16383,'66'0'0,"21"0"0,10 0 0,-31 0 0,3 0 0,3 0 0,2 0 0,5 0 0,2 0 0,7 0 0,-1 0 0,-12 0 0,-1 0 0,3 0 0,-4 0 0,24 0 0,-12 0 0,-29 0 0,-16 0 0,-16 0 0,-11 0 0,-4 0 0,13 0 0,2 0 0,21 0 0,-4 0 0,35 0 0,-9 0 0,19 0 0,-7 0 0,-21 7 0,-18-7 0,-24 7 0,-13-10 0,0 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D4573-58E7-4156-A133-2731F5F8D1A6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B0CF2-7F87-4E02-A248-870047730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81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133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6208894"/>
            <a:ext cx="12192000" cy="649106"/>
            <a:chOff x="0" y="6208894"/>
            <a:chExt cx="12192000" cy="649106"/>
          </a:xfrm>
        </p:grpSpPr>
        <p:sp>
          <p:nvSpPr>
            <p:cNvPr id="2" name="Rectangle 1"/>
            <p:cNvSpPr/>
            <p:nvPr/>
          </p:nvSpPr>
          <p:spPr>
            <a:xfrm>
              <a:off x="3048" y="6220178"/>
              <a:ext cx="12188952" cy="637822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0" y="6208894"/>
              <a:ext cx="121920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" name="Straight Connector 4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1D30-C0A0-4124-A783-34D9F15FA0FE}" type="datetime1">
              <a:rPr lang="en-US" smtClean="0"/>
              <a:t>9/1/26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820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8077-7188-48C5-8679-2287FAC952E9}" type="datetime1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6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CB740-6776-4EE9-99FD-96D592FA5A23}" type="datetime1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9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6BD99-6FFD-46C5-B5E2-43A34BDA2566}" type="datetime1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1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2678E-214C-4CF8-97C7-95015FB02960}" type="datetime1">
              <a:rPr lang="en-US" smtClean="0"/>
              <a:t>9/1/26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8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60E0-FA77-4473-A859-74127B089143}" type="datetime1">
              <a:rPr lang="en-US" smtClean="0"/>
              <a:t>9/1/26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81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8D7B8-9F07-4899-827D-5F3CFDDEB574}" type="datetime1">
              <a:rPr lang="en-US" smtClean="0"/>
              <a:t>9/1/26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97C5C-1CD1-417D-A89C-14747F5222C7}" type="datetime1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92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9EFBB-CFA1-4AA8-9123-F0B52DBD84FE}" type="datetime1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62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D5871-AB0F-4B3D-8861-97E78CB7B47E}" type="datetime1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7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18406-4C3F-4F3E-80BD-A22568EA37EB}" type="datetime1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75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29028" y="-7144"/>
            <a:ext cx="12240731" cy="6879658"/>
            <a:chOff x="0" y="-21658"/>
            <a:chExt cx="12240731" cy="6879658"/>
          </a:xfrm>
        </p:grpSpPr>
        <p:sp>
          <p:nvSpPr>
            <p:cNvPr id="26" name="Rectangle 25"/>
            <p:cNvSpPr/>
            <p:nvPr/>
          </p:nvSpPr>
          <p:spPr>
            <a:xfrm>
              <a:off x="31633" y="0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0" y="-21658"/>
              <a:ext cx="12240731" cy="1041400"/>
              <a:chOff x="-25356" y="-7144"/>
              <a:chExt cx="12240731" cy="1041400"/>
            </a:xfrm>
          </p:grpSpPr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-12700" y="-7144"/>
                <a:ext cx="12217400" cy="1041400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6" y="2"/>
                  </a:cxn>
                  <a:cxn ang="0">
                    <a:pos x="2542" y="0"/>
                  </a:cxn>
                  <a:cxn ang="0">
                    <a:pos x="4374" y="367"/>
                  </a:cxn>
                  <a:cxn ang="0">
                    <a:pos x="5766" y="55"/>
                  </a:cxn>
                  <a:cxn ang="0">
                    <a:pos x="5772" y="213"/>
                  </a:cxn>
                  <a:cxn ang="0">
                    <a:pos x="4302" y="439"/>
                  </a:cxn>
                  <a:cxn ang="0">
                    <a:pos x="1488" y="201"/>
                  </a:cxn>
                  <a:cxn ang="0">
                    <a:pos x="0" y="656"/>
                  </a:cxn>
                  <a:cxn ang="0">
                    <a:pos x="6" y="2"/>
                  </a:cxn>
                </a:cxnLst>
                <a:rect l="0" t="0" r="0" b="0"/>
                <a:pathLst>
                  <a:path w="5772" h="656">
                    <a:moveTo>
                      <a:pt x="6" y="2"/>
                    </a:moveTo>
                    <a:lnTo>
                      <a:pt x="2542" y="0"/>
                    </a:lnTo>
                    <a:cubicBezTo>
                      <a:pt x="2746" y="101"/>
                      <a:pt x="3828" y="367"/>
                      <a:pt x="4374" y="367"/>
                    </a:cubicBezTo>
                    <a:cubicBezTo>
                      <a:pt x="4920" y="367"/>
                      <a:pt x="5526" y="152"/>
                      <a:pt x="5766" y="55"/>
                    </a:cubicBezTo>
                    <a:lnTo>
                      <a:pt x="5772" y="213"/>
                    </a:lnTo>
                    <a:cubicBezTo>
                      <a:pt x="5670" y="257"/>
                      <a:pt x="5016" y="441"/>
                      <a:pt x="4302" y="439"/>
                    </a:cubicBezTo>
                    <a:cubicBezTo>
                      <a:pt x="3588" y="437"/>
                      <a:pt x="2205" y="165"/>
                      <a:pt x="1488" y="201"/>
                    </a:cubicBezTo>
                    <a:cubicBezTo>
                      <a:pt x="750" y="209"/>
                      <a:pt x="270" y="482"/>
                      <a:pt x="0" y="656"/>
                    </a:cubicBezTo>
                    <a:lnTo>
                      <a:pt x="6" y="2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shade val="50000"/>
                      <a:alpha val="45000"/>
                      <a:satMod val="120000"/>
                    </a:schemeClr>
                  </a:gs>
                  <a:gs pos="100000">
                    <a:schemeClr val="accent3">
                      <a:shade val="80000"/>
                      <a:alpha val="55000"/>
                      <a:satMod val="155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marL="0" algn="l" rtl="0" eaLnBrk="1" latinLnBrk="0" hangingPunct="1"/>
                <a:endParaRPr kumimoji="0"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Freeform 28"/>
              <p:cNvSpPr>
                <a:spLocks/>
              </p:cNvSpPr>
              <p:nvPr/>
            </p:nvSpPr>
            <p:spPr bwMode="auto">
              <a:xfrm>
                <a:off x="5842000" y="-7144"/>
                <a:ext cx="6350000" cy="638175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0"/>
                  </a:cxn>
                  <a:cxn ang="0">
                    <a:pos x="1668" y="564"/>
                  </a:cxn>
                  <a:cxn ang="0">
                    <a:pos x="3000" y="186"/>
                  </a:cxn>
                  <a:cxn ang="0">
                    <a:pos x="3000" y="6"/>
                  </a:cxn>
                  <a:cxn ang="0">
                    <a:pos x="0" y="0"/>
                  </a:cxn>
                </a:cxnLst>
                <a:rect l="0" t="0" r="0" b="0"/>
                <a:pathLst>
                  <a:path w="3000" h="595">
                    <a:moveTo>
                      <a:pt x="0" y="0"/>
                    </a:moveTo>
                    <a:cubicBezTo>
                      <a:pt x="174" y="102"/>
                      <a:pt x="1168" y="533"/>
                      <a:pt x="1668" y="564"/>
                    </a:cubicBezTo>
                    <a:cubicBezTo>
                      <a:pt x="2168" y="595"/>
                      <a:pt x="2778" y="279"/>
                      <a:pt x="3000" y="186"/>
                    </a:cubicBezTo>
                    <a:lnTo>
                      <a:pt x="3000" y="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shade val="50000"/>
                      <a:alpha val="30000"/>
                      <a:satMod val="130000"/>
                    </a:schemeClr>
                  </a:gs>
                  <a:gs pos="80000">
                    <a:schemeClr val="accent2">
                      <a:shade val="75000"/>
                      <a:alpha val="45000"/>
                      <a:satMod val="140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marL="0" algn="l" rtl="0" eaLnBrk="1" latinLnBrk="0" hangingPunct="1"/>
                <a:endParaRPr kumimoji="0"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31" name="Group 30"/>
              <p:cNvGrpSpPr/>
              <p:nvPr/>
            </p:nvGrpSpPr>
            <p:grpSpPr>
              <a:xfrm>
                <a:off x="-25356" y="202408"/>
                <a:ext cx="12240731" cy="649224"/>
                <a:chOff x="-19045" y="216550"/>
                <a:chExt cx="9180548" cy="649224"/>
              </a:xfrm>
            </p:grpSpPr>
            <p:sp>
              <p:nvSpPr>
                <p:cNvPr id="32" name="Freeform 31"/>
                <p:cNvSpPr>
                  <a:spLocks/>
                </p:cNvSpPr>
                <p:nvPr/>
              </p:nvSpPr>
              <p:spPr bwMode="auto">
                <a:xfrm rot="21435692">
                  <a:off x="-19045" y="216550"/>
                  <a:ext cx="9163050" cy="649224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966"/>
                    </a:cxn>
                    <a:cxn ang="0">
                      <a:pos x="1608" y="282"/>
                    </a:cxn>
                    <a:cxn ang="0">
                      <a:pos x="4110" y="1008"/>
                    </a:cxn>
                    <a:cxn ang="0">
                      <a:pos x="5772" y="0"/>
                    </a:cxn>
                  </a:cxnLst>
                  <a:rect l="0" t="0" r="0" b="0"/>
                  <a:pathLst>
                    <a:path w="5772" h="1055">
                      <a:moveTo>
                        <a:pt x="0" y="966"/>
                      </a:moveTo>
                      <a:cubicBezTo>
                        <a:pt x="282" y="738"/>
                        <a:pt x="923" y="275"/>
                        <a:pt x="1608" y="282"/>
                      </a:cubicBezTo>
                      <a:cubicBezTo>
                        <a:pt x="2293" y="289"/>
                        <a:pt x="3416" y="1055"/>
                        <a:pt x="4110" y="1008"/>
                      </a:cubicBezTo>
                      <a:cubicBezTo>
                        <a:pt x="4804" y="961"/>
                        <a:pt x="5426" y="210"/>
                        <a:pt x="5772" y="0"/>
                      </a:cubicBezTo>
                    </a:path>
                  </a:pathLst>
                </a:custGeom>
                <a:noFill/>
                <a:ln w="10795" cap="flat" cmpd="sng" algn="ctr">
                  <a:gradFill>
                    <a:gsLst>
                      <a:gs pos="74000">
                        <a:schemeClr val="accent3">
                          <a:shade val="75000"/>
                        </a:schemeClr>
                      </a:gs>
                      <a:gs pos="86000">
                        <a:schemeClr val="tx1">
                          <a:alpha val="29000"/>
                        </a:schemeClr>
                      </a:gs>
                      <a:gs pos="16000">
                        <a:schemeClr val="accent2">
                          <a:shade val="75000"/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anchor="t" compatLnSpc="1"/>
                <a:lstStyle/>
                <a:p>
                  <a:endParaRPr kumimoji="0" lang="en-US" sz="1800"/>
                </a:p>
              </p:txBody>
            </p:sp>
            <p:sp>
              <p:nvSpPr>
                <p:cNvPr id="33" name="Freeform 32"/>
                <p:cNvSpPr>
                  <a:spLocks/>
                </p:cNvSpPr>
                <p:nvPr/>
              </p:nvSpPr>
              <p:spPr bwMode="auto">
                <a:xfrm rot="21435692">
                  <a:off x="-14309" y="290003"/>
                  <a:ext cx="9175812" cy="530352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732"/>
                    </a:cxn>
                    <a:cxn ang="0">
                      <a:pos x="1638" y="228"/>
                    </a:cxn>
                    <a:cxn ang="0">
                      <a:pos x="4122" y="816"/>
                    </a:cxn>
                    <a:cxn ang="0">
                      <a:pos x="5766" y="0"/>
                    </a:cxn>
                  </a:cxnLst>
                  <a:rect l="0" t="0" r="0" b="0"/>
                  <a:pathLst>
                    <a:path w="5766" h="854">
                      <a:moveTo>
                        <a:pt x="0" y="732"/>
                      </a:moveTo>
                      <a:cubicBezTo>
                        <a:pt x="273" y="647"/>
                        <a:pt x="951" y="214"/>
                        <a:pt x="1638" y="228"/>
                      </a:cubicBezTo>
                      <a:cubicBezTo>
                        <a:pt x="2325" y="242"/>
                        <a:pt x="3434" y="854"/>
                        <a:pt x="4122" y="816"/>
                      </a:cubicBezTo>
                      <a:cubicBezTo>
                        <a:pt x="4810" y="778"/>
                        <a:pt x="5424" y="170"/>
                        <a:pt x="5766" y="0"/>
                      </a:cubicBezTo>
                    </a:path>
                  </a:pathLst>
                </a:custGeom>
                <a:noFill/>
                <a:ln w="9525" cap="flat" cmpd="sng" algn="ctr">
                  <a:gradFill>
                    <a:gsLst>
                      <a:gs pos="74000">
                        <a:schemeClr val="accent4"/>
                      </a:gs>
                      <a:gs pos="44000">
                        <a:schemeClr val="accent1"/>
                      </a:gs>
                      <a:gs pos="33000">
                        <a:schemeClr val="accent2"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anchor="t" compatLnSpc="1"/>
                <a:lstStyle/>
                <a:p>
                  <a:endParaRPr kumimoji="0" lang="en-US" sz="1800"/>
                </a:p>
              </p:txBody>
            </p:sp>
          </p:grpSp>
        </p:grpSp>
      </p:grp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fld id="{61146459-E3C3-4969-9224-5ED50B492D17}" type="datetime1">
              <a:rPr lang="en-US" smtClean="0"/>
              <a:pPr/>
              <a:t>9/1/26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8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>
            <a:lumMod val="50000"/>
          </a:schemeClr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>
            <a:lumMod val="50000"/>
          </a:schemeClr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>
            <a:lumMod val="75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>
            <a:lumMod val="50000"/>
          </a:schemeClr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>
            <a:lumMod val="75000"/>
          </a:schemeClr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0" algn="l" rtl="0" eaLnBrk="1" latinLnBrk="0" hangingPunct="1">
        <a:spcBef>
          <a:spcPct val="20000"/>
        </a:spcBef>
        <a:buClr>
          <a:schemeClr val="tx2"/>
        </a:buClr>
        <a:buFontTx/>
        <a:buNone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customXml" Target="../ink/ink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customXml" Target="../ink/ink8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customXml" Target="../ink/ink10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customXml" Target="../ink/ink1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MORAL ARGUMENTS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Phil 1250 – Contemporary Moral Issues</a:t>
            </a:r>
          </a:p>
          <a:p>
            <a:r>
              <a:rPr lang="en-US" dirty="0"/>
              <a:t>January 13, 2023</a:t>
            </a:r>
          </a:p>
        </p:txBody>
      </p:sp>
    </p:spTree>
    <p:extLst>
      <p:ext uri="{BB962C8B-B14F-4D97-AF65-F5344CB8AC3E}">
        <p14:creationId xmlns:p14="http://schemas.microsoft.com/office/powerpoint/2010/main" val="354962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909216"/>
          </a:xfrm>
        </p:spPr>
        <p:txBody>
          <a:bodyPr/>
          <a:lstStyle/>
          <a:p>
            <a:r>
              <a:rPr lang="en-US" dirty="0"/>
              <a:t>Claims vs. Arguments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496E9F-FEF7-29D0-1CE5-F8924A5F7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8174" y="1714500"/>
            <a:ext cx="10972800" cy="5088170"/>
          </a:xfrm>
        </p:spPr>
        <p:txBody>
          <a:bodyPr>
            <a:normAutofit/>
          </a:bodyPr>
          <a:lstStyle/>
          <a:p>
            <a:r>
              <a:rPr lang="en-US" dirty="0"/>
              <a:t>Claims are like conclusions: they are </a:t>
            </a:r>
            <a:r>
              <a:rPr lang="en-US" i="1" dirty="0"/>
              <a:t>assertions</a:t>
            </a:r>
            <a:r>
              <a:rPr lang="en-US" dirty="0"/>
              <a:t>, not arguments,</a:t>
            </a:r>
            <a:br>
              <a:rPr lang="en-US" dirty="0"/>
            </a:br>
            <a:r>
              <a:rPr lang="en-US" dirty="0"/>
              <a:t>and so they have no capacity to persuade.</a:t>
            </a:r>
          </a:p>
          <a:p>
            <a:pPr>
              <a:spcBef>
                <a:spcPts val="4824"/>
              </a:spcBef>
            </a:pPr>
            <a:r>
              <a:rPr lang="en-US" dirty="0"/>
              <a:t>Arguments involve reasoning towards (in support of) a conclusion. We often argue in favor of claims. To wit: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78F9F0-6EAA-439C-F772-D2FCAA32F485}"/>
              </a:ext>
            </a:extLst>
          </p:cNvPr>
          <p:cNvSpPr txBox="1"/>
          <p:nvPr/>
        </p:nvSpPr>
        <p:spPr>
          <a:xfrm>
            <a:off x="1852097" y="4098341"/>
            <a:ext cx="9435468" cy="203132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Only shoppers whose first name starts with “J” could have stolen from Walmart.</a:t>
            </a:r>
          </a:p>
          <a:p>
            <a:pPr marL="342900" indent="-342900">
              <a:buAutoNum type="arabicPeriod"/>
            </a:pPr>
            <a:r>
              <a:rPr lang="en-US" dirty="0"/>
              <a:t>Johnny is a first name that starts with “J.”</a:t>
            </a:r>
          </a:p>
          <a:p>
            <a:pPr marL="342900" indent="-342900">
              <a:buAutoNum type="arabicPeriod"/>
            </a:pPr>
            <a:r>
              <a:rPr lang="en-US" dirty="0"/>
              <a:t>A shopper stole from Walmart on January 1.</a:t>
            </a:r>
          </a:p>
          <a:p>
            <a:pPr marL="342900" indent="-342900">
              <a:buAutoNum type="arabicPeriod"/>
            </a:pPr>
            <a:r>
              <a:rPr lang="en-US" dirty="0"/>
              <a:t>Johnny was a shopper in Walmart on January 1.</a:t>
            </a:r>
          </a:p>
          <a:p>
            <a:pPr marL="342900" indent="-342900">
              <a:buAutoNum type="arabicPeriod"/>
            </a:pPr>
            <a:r>
              <a:rPr lang="en-US" dirty="0"/>
              <a:t>Johnny was the only shopper in Walmart on January 1 whose first name starts with “J.”</a:t>
            </a:r>
          </a:p>
          <a:p>
            <a:r>
              <a:rPr lang="en-US" dirty="0"/>
              <a:t>---------------</a:t>
            </a:r>
          </a:p>
          <a:p>
            <a:r>
              <a:rPr lang="en-US" dirty="0"/>
              <a:t>Therefore, Johnny stole from Walmart on January 1.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6E287D-3AA8-36F2-C63A-5C05F0C84D8E}"/>
              </a:ext>
            </a:extLst>
          </p:cNvPr>
          <p:cNvSpPr txBox="1"/>
          <p:nvPr/>
        </p:nvSpPr>
        <p:spPr>
          <a:xfrm>
            <a:off x="1852097" y="2604372"/>
            <a:ext cx="4361771" cy="3693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Johnny stole from Walmart on January 1.</a:t>
            </a:r>
          </a:p>
        </p:txBody>
      </p:sp>
    </p:spTree>
    <p:extLst>
      <p:ext uri="{BB962C8B-B14F-4D97-AF65-F5344CB8AC3E}">
        <p14:creationId xmlns:p14="http://schemas.microsoft.com/office/powerpoint/2010/main" val="177147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Normative vs. Descriptive Claims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2586182"/>
            <a:ext cx="10972800" cy="3738417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“Sally exited the dumpster covered in Chinese.”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Is this a </a:t>
            </a:r>
            <a:r>
              <a:rPr lang="en-US" b="1" i="1" dirty="0"/>
              <a:t>normative</a:t>
            </a:r>
            <a:r>
              <a:rPr lang="en-US" dirty="0"/>
              <a:t> or </a:t>
            </a:r>
            <a:r>
              <a:rPr lang="en-US" b="1" i="1" dirty="0"/>
              <a:t>descriptive</a:t>
            </a:r>
            <a:r>
              <a:rPr lang="en-US" dirty="0"/>
              <a:t> claim? Why or why not?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A9437F-D3E1-4C84-918B-87F6260BF416}"/>
              </a:ext>
            </a:extLst>
          </p:cNvPr>
          <p:cNvSpPr/>
          <p:nvPr/>
        </p:nvSpPr>
        <p:spPr>
          <a:xfrm>
            <a:off x="1613305" y="3334327"/>
            <a:ext cx="8911032" cy="86821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662AACF-C799-4941-CC62-66A05C93356F}"/>
                  </a:ext>
                </a:extLst>
              </p14:cNvPr>
              <p14:cNvContentPartPr/>
              <p14:nvPr/>
            </p14:nvContentPartPr>
            <p14:xfrm>
              <a:off x="5166044" y="3995179"/>
              <a:ext cx="1527120" cy="115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662AACF-C799-4941-CC62-66A05C93356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48404" y="3977539"/>
                <a:ext cx="1562760" cy="47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508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915041"/>
          </a:xfrm>
        </p:spPr>
        <p:txBody>
          <a:bodyPr/>
          <a:lstStyle/>
          <a:p>
            <a:r>
              <a:rPr lang="en-US" dirty="0"/>
              <a:t>Moral vs. Descriptive Claims</a:t>
            </a:r>
          </a:p>
        </p:txBody>
      </p:sp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96B65B4C-C32D-BDA7-3959-F920232861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640" y="2272529"/>
            <a:ext cx="5778719" cy="3738562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31836C4-91E7-2C79-755D-E2EAD21C9566}"/>
                  </a:ext>
                </a:extLst>
              </p14:cNvPr>
              <p14:cNvContentPartPr/>
              <p14:nvPr/>
            </p14:nvContentPartPr>
            <p14:xfrm>
              <a:off x="3277286" y="3585034"/>
              <a:ext cx="1526400" cy="31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31836C4-91E7-2C79-755D-E2EAD21C956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05286" y="3441034"/>
                <a:ext cx="1670040" cy="31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4DF59AB-5C9C-8148-0574-E6E793B7D698}"/>
                  </a:ext>
                </a:extLst>
              </p14:cNvPr>
              <p14:cNvContentPartPr/>
              <p14:nvPr/>
            </p14:nvContentPartPr>
            <p14:xfrm>
              <a:off x="7124606" y="3368314"/>
              <a:ext cx="148428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4DF59AB-5C9C-8148-0574-E6E793B7D69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052606" y="3224314"/>
                <a:ext cx="1627920" cy="28800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D2E7D17B-7512-0056-7FAD-E7A955D1B6D5}"/>
              </a:ext>
            </a:extLst>
          </p:cNvPr>
          <p:cNvSpPr txBox="1"/>
          <p:nvPr/>
        </p:nvSpPr>
        <p:spPr>
          <a:xfrm>
            <a:off x="7948945" y="1754116"/>
            <a:ext cx="3126885" cy="1246495"/>
          </a:xfrm>
          <a:prstGeom prst="rect">
            <a:avLst/>
          </a:prstGeom>
          <a:noFill/>
          <a:ln w="127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dirty="0">
                <a:solidFill>
                  <a:schemeClr val="accent3">
                    <a:lumMod val="50000"/>
                  </a:schemeClr>
                </a:solidFill>
              </a:rPr>
              <a:t>Describe facts about the world – how the world </a:t>
            </a:r>
            <a:r>
              <a:rPr lang="en-US" sz="1400" i="1" dirty="0">
                <a:solidFill>
                  <a:schemeClr val="accent3">
                    <a:lumMod val="50000"/>
                  </a:schemeClr>
                </a:solidFill>
              </a:rPr>
              <a:t>is</a:t>
            </a:r>
            <a:r>
              <a:rPr lang="en-US" sz="1400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3">
                    <a:lumMod val="50000"/>
                  </a:schemeClr>
                </a:solidFill>
              </a:rPr>
              <a:t>Walmart is big.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3">
                    <a:lumMod val="50000"/>
                  </a:schemeClr>
                </a:solidFill>
              </a:rPr>
              <a:t>Conifers have needle-like foliage.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3">
                    <a:lumMod val="50000"/>
                  </a:schemeClr>
                </a:solidFill>
              </a:rPr>
              <a:t>Most cars are white.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E67169F-3689-0BB9-3C9B-D7ACBC78AA1C}"/>
              </a:ext>
            </a:extLst>
          </p:cNvPr>
          <p:cNvCxnSpPr>
            <a:cxnSpLocks/>
          </p:cNvCxnSpPr>
          <p:nvPr/>
        </p:nvCxnSpPr>
        <p:spPr>
          <a:xfrm flipV="1">
            <a:off x="8757168" y="3012421"/>
            <a:ext cx="322766" cy="317270"/>
          </a:xfrm>
          <a:prstGeom prst="straightConnector1">
            <a:avLst/>
          </a:prstGeom>
          <a:ln w="1270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603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Normative vs. Descriptive Claims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2586182"/>
            <a:ext cx="10972800" cy="3738417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“Johnny ought to feel bad about stealing the Twix.”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Is this a </a:t>
            </a:r>
            <a:r>
              <a:rPr lang="en-US" b="1" i="1" dirty="0"/>
              <a:t>normative</a:t>
            </a:r>
            <a:r>
              <a:rPr lang="en-US" dirty="0"/>
              <a:t> or </a:t>
            </a:r>
            <a:r>
              <a:rPr lang="en-US" b="1" i="1" dirty="0"/>
              <a:t>descriptive</a:t>
            </a:r>
            <a:r>
              <a:rPr lang="en-US" dirty="0"/>
              <a:t> claim? Why or why not?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A9437F-D3E1-4C84-918B-87F6260BF416}"/>
              </a:ext>
            </a:extLst>
          </p:cNvPr>
          <p:cNvSpPr/>
          <p:nvPr/>
        </p:nvSpPr>
        <p:spPr>
          <a:xfrm>
            <a:off x="1694842" y="3334327"/>
            <a:ext cx="8817845" cy="86821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E09A56F-26D0-A278-96BB-0D2B43255F9F}"/>
                  </a:ext>
                </a:extLst>
              </p14:cNvPr>
              <p14:cNvContentPartPr/>
              <p14:nvPr/>
            </p14:nvContentPartPr>
            <p14:xfrm>
              <a:off x="2976884" y="4013899"/>
              <a:ext cx="1664640" cy="39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E09A56F-26D0-A278-96BB-0D2B43255F9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59244" y="3996259"/>
                <a:ext cx="1700280" cy="39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1812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96B65B4C-C32D-BDA7-3959-F920232861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640" y="2272529"/>
            <a:ext cx="5778719" cy="373856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915041"/>
          </a:xfrm>
        </p:spPr>
        <p:txBody>
          <a:bodyPr/>
          <a:lstStyle/>
          <a:p>
            <a:r>
              <a:rPr lang="en-US" dirty="0"/>
              <a:t>Moral vs. Descriptive Claims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31836C4-91E7-2C79-755D-E2EAD21C9566}"/>
                  </a:ext>
                </a:extLst>
              </p14:cNvPr>
              <p14:cNvContentPartPr/>
              <p14:nvPr/>
            </p14:nvContentPartPr>
            <p14:xfrm>
              <a:off x="3277286" y="3585034"/>
              <a:ext cx="1526400" cy="31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31836C4-91E7-2C79-755D-E2EAD21C956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05286" y="3441034"/>
                <a:ext cx="1670040" cy="319320"/>
              </a:xfrm>
              <a:prstGeom prst="rect">
                <a:avLst/>
              </a:prstGeom>
            </p:spPr>
          </p:pic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2387D800-D230-6F4F-C89B-23CD4003C297}"/>
              </a:ext>
            </a:extLst>
          </p:cNvPr>
          <p:cNvSpPr txBox="1"/>
          <p:nvPr/>
        </p:nvSpPr>
        <p:spPr>
          <a:xfrm>
            <a:off x="1142828" y="2113728"/>
            <a:ext cx="3242797" cy="738664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4763">
              <a:buNone/>
            </a:pPr>
            <a:r>
              <a:rPr lang="en-US" sz="1400" dirty="0">
                <a:solidFill>
                  <a:schemeClr val="accent4">
                    <a:lumMod val="75000"/>
                  </a:schemeClr>
                </a:solidFill>
              </a:rPr>
              <a:t>Normative claims assert that X</a:t>
            </a:r>
            <a:br>
              <a:rPr lang="en-US" sz="14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sz="1400" dirty="0">
                <a:solidFill>
                  <a:schemeClr val="accent4">
                    <a:lumMod val="75000"/>
                  </a:schemeClr>
                </a:solidFill>
              </a:rPr>
              <a:t>is right or wrong, good or bad, or that the world ought to be a certain way.</a:t>
            </a:r>
            <a:endParaRPr lang="en-US" sz="1400" b="1" dirty="0">
              <a:solidFill>
                <a:schemeClr val="accent4">
                  <a:lumMod val="75000"/>
                </a:schemeClr>
              </a:solidFill>
              <a:latin typeface="Bradley Hand" pitchFamily="2" charset="77"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99EFED53-2273-F5FA-7F59-C314666E297D}"/>
              </a:ext>
            </a:extLst>
          </p:cNvPr>
          <p:cNvCxnSpPr>
            <a:cxnSpLocks/>
          </p:cNvCxnSpPr>
          <p:nvPr/>
        </p:nvCxnSpPr>
        <p:spPr>
          <a:xfrm flipH="1" flipV="1">
            <a:off x="2931843" y="2852392"/>
            <a:ext cx="759946" cy="607527"/>
          </a:xfrm>
          <a:prstGeom prst="straightConnector1">
            <a:avLst/>
          </a:prstGeom>
          <a:ln w="127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628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96B65B4C-C32D-BDA7-3959-F920232861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640" y="2272529"/>
            <a:ext cx="5778719" cy="373856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915041"/>
          </a:xfrm>
        </p:spPr>
        <p:txBody>
          <a:bodyPr/>
          <a:lstStyle/>
          <a:p>
            <a:r>
              <a:rPr lang="en-US" dirty="0"/>
              <a:t>Moral vs. Descriptive Claims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31836C4-91E7-2C79-755D-E2EAD21C9566}"/>
                  </a:ext>
                </a:extLst>
              </p14:cNvPr>
              <p14:cNvContentPartPr/>
              <p14:nvPr/>
            </p14:nvContentPartPr>
            <p14:xfrm>
              <a:off x="3277286" y="3585034"/>
              <a:ext cx="1526400" cy="31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31836C4-91E7-2C79-755D-E2EAD21C956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05286" y="3441034"/>
                <a:ext cx="1670040" cy="31932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5FBED9C2-97D6-83C0-F6E4-E7656F892490}"/>
              </a:ext>
            </a:extLst>
          </p:cNvPr>
          <p:cNvGrpSpPr/>
          <p:nvPr/>
        </p:nvGrpSpPr>
        <p:grpSpPr>
          <a:xfrm>
            <a:off x="1043601" y="4426395"/>
            <a:ext cx="4225324" cy="754010"/>
            <a:chOff x="1043601" y="4426395"/>
            <a:chExt cx="4225324" cy="754010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73599DE3-DD11-3DFC-A624-D2E6175D5A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55516" y="4426395"/>
              <a:ext cx="348170" cy="446233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E2771C6-89AF-B21A-AF69-1C64E2A5A668}"/>
                </a:ext>
              </a:extLst>
            </p:cNvPr>
            <p:cNvSpPr txBox="1"/>
            <p:nvPr/>
          </p:nvSpPr>
          <p:spPr>
            <a:xfrm>
              <a:off x="1043601" y="4872628"/>
              <a:ext cx="4225324" cy="307777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C00000"/>
                  </a:solidFill>
                </a:rPr>
                <a:t>We should not believe things without good reason.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551DED9-287B-4307-A846-EBE0E692A572}"/>
                </a:ext>
              </a:extLst>
            </p:cNvPr>
            <p:cNvCxnSpPr>
              <a:cxnSpLocks/>
            </p:cNvCxnSpPr>
            <p:nvPr/>
          </p:nvCxnSpPr>
          <p:spPr>
            <a:xfrm>
              <a:off x="4385625" y="4426395"/>
              <a:ext cx="809565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7EB24BC-AE03-6618-2A76-CD514C74818C}"/>
              </a:ext>
            </a:extLst>
          </p:cNvPr>
          <p:cNvGrpSpPr/>
          <p:nvPr/>
        </p:nvGrpSpPr>
        <p:grpSpPr>
          <a:xfrm>
            <a:off x="784952" y="4110755"/>
            <a:ext cx="3367705" cy="315640"/>
            <a:chOff x="784952" y="4110755"/>
            <a:chExt cx="3367705" cy="315640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A9E124C6-E2A8-34F7-DF17-48854FA9759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31848" y="4280706"/>
              <a:ext cx="324415" cy="1"/>
            </a:xfrm>
            <a:prstGeom prst="straightConnector1">
              <a:avLst/>
            </a:prstGeom>
            <a:ln w="127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525F1CF-130D-1F13-8FE0-A612CA8BF0F1}"/>
                </a:ext>
              </a:extLst>
            </p:cNvPr>
            <p:cNvSpPr txBox="1"/>
            <p:nvPr/>
          </p:nvSpPr>
          <p:spPr>
            <a:xfrm>
              <a:off x="784952" y="4110755"/>
              <a:ext cx="2021707" cy="307777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70C0"/>
                  </a:solidFill>
                </a:rPr>
                <a:t>The sunset is beautiful.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33E5DE7-3DB8-63CB-D13F-047ABC161C89}"/>
                </a:ext>
              </a:extLst>
            </p:cNvPr>
            <p:cNvCxnSpPr>
              <a:cxnSpLocks/>
            </p:cNvCxnSpPr>
            <p:nvPr/>
          </p:nvCxnSpPr>
          <p:spPr>
            <a:xfrm>
              <a:off x="3230921" y="4426395"/>
              <a:ext cx="921736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EEE438C-76FD-7406-25F9-0D4531E72B16}"/>
              </a:ext>
            </a:extLst>
          </p:cNvPr>
          <p:cNvGrpSpPr/>
          <p:nvPr/>
        </p:nvGrpSpPr>
        <p:grpSpPr>
          <a:xfrm>
            <a:off x="1358975" y="4418532"/>
            <a:ext cx="5210727" cy="1796270"/>
            <a:chOff x="1358975" y="4418532"/>
            <a:chExt cx="5210727" cy="1796270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8CE081AE-AC7B-2521-56B8-95FD05B7F1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37936" y="4418532"/>
              <a:ext cx="1004260" cy="1498859"/>
            </a:xfrm>
            <a:prstGeom prst="straightConnector1">
              <a:avLst/>
            </a:prstGeom>
            <a:ln w="12700">
              <a:solidFill>
                <a:srgbClr val="FF7E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EDB69AA-9613-8411-074F-D23E0DA822B2}"/>
                </a:ext>
              </a:extLst>
            </p:cNvPr>
            <p:cNvSpPr txBox="1"/>
            <p:nvPr/>
          </p:nvSpPr>
          <p:spPr>
            <a:xfrm>
              <a:off x="1358975" y="5907025"/>
              <a:ext cx="4249561" cy="307777"/>
            </a:xfrm>
            <a:prstGeom prst="rect">
              <a:avLst/>
            </a:prstGeom>
            <a:noFill/>
            <a:ln>
              <a:solidFill>
                <a:srgbClr val="FF7E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7E00"/>
                  </a:solidFill>
                </a:rPr>
                <a:t>You should look both ways before crossing a street.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ECCCBA1-A402-0214-DE63-4F88313244E4}"/>
                </a:ext>
              </a:extLst>
            </p:cNvPr>
            <p:cNvCxnSpPr>
              <a:cxnSpLocks/>
            </p:cNvCxnSpPr>
            <p:nvPr/>
          </p:nvCxnSpPr>
          <p:spPr>
            <a:xfrm>
              <a:off x="5571279" y="4418532"/>
              <a:ext cx="998423" cy="7863"/>
            </a:xfrm>
            <a:prstGeom prst="line">
              <a:avLst/>
            </a:prstGeom>
            <a:ln>
              <a:solidFill>
                <a:srgbClr val="FF7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2387D800-D230-6F4F-C89B-23CD4003C297}"/>
              </a:ext>
            </a:extLst>
          </p:cNvPr>
          <p:cNvSpPr txBox="1"/>
          <p:nvPr/>
        </p:nvSpPr>
        <p:spPr>
          <a:xfrm>
            <a:off x="1142828" y="2113728"/>
            <a:ext cx="3242797" cy="738664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4763">
              <a:buNone/>
            </a:pPr>
            <a:r>
              <a:rPr lang="en-US" sz="1400" dirty="0">
                <a:solidFill>
                  <a:schemeClr val="accent4">
                    <a:lumMod val="75000"/>
                  </a:schemeClr>
                </a:solidFill>
              </a:rPr>
              <a:t>Normative claims assert that X</a:t>
            </a:r>
            <a:br>
              <a:rPr lang="en-US" sz="14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sz="1400" dirty="0">
                <a:solidFill>
                  <a:schemeClr val="accent4">
                    <a:lumMod val="75000"/>
                  </a:schemeClr>
                </a:solidFill>
              </a:rPr>
              <a:t>is right or wrong, good or bad, or that the world ought to be a certain way.</a:t>
            </a:r>
            <a:endParaRPr lang="en-US" sz="1400" b="1" dirty="0">
              <a:solidFill>
                <a:schemeClr val="accent4">
                  <a:lumMod val="75000"/>
                </a:schemeClr>
              </a:solidFill>
              <a:latin typeface="Bradley Hand" pitchFamily="2" charset="77"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99EFED53-2273-F5FA-7F59-C314666E297D}"/>
              </a:ext>
            </a:extLst>
          </p:cNvPr>
          <p:cNvCxnSpPr>
            <a:cxnSpLocks/>
          </p:cNvCxnSpPr>
          <p:nvPr/>
        </p:nvCxnSpPr>
        <p:spPr>
          <a:xfrm flipH="1" flipV="1">
            <a:off x="2931843" y="2852392"/>
            <a:ext cx="759946" cy="607527"/>
          </a:xfrm>
          <a:prstGeom prst="straightConnector1">
            <a:avLst/>
          </a:prstGeom>
          <a:ln w="127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305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915041"/>
          </a:xfrm>
        </p:spPr>
        <p:txBody>
          <a:bodyPr/>
          <a:lstStyle/>
          <a:p>
            <a:r>
              <a:rPr lang="en-US" dirty="0"/>
              <a:t>Moral vs. Descriptive Claims</a:t>
            </a:r>
          </a:p>
        </p:txBody>
      </p:sp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96B65B4C-C32D-BDA7-3959-F920232861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640" y="2272529"/>
            <a:ext cx="5778719" cy="3738562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31836C4-91E7-2C79-755D-E2EAD21C9566}"/>
                  </a:ext>
                </a:extLst>
              </p14:cNvPr>
              <p14:cNvContentPartPr/>
              <p14:nvPr/>
            </p14:nvContentPartPr>
            <p14:xfrm>
              <a:off x="3277286" y="3585034"/>
              <a:ext cx="1526400" cy="31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31836C4-91E7-2C79-755D-E2EAD21C956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05286" y="3441034"/>
                <a:ext cx="1670040" cy="31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ED4F9DC-0FD4-ACBC-8568-CC7893EF0C13}"/>
                  </a:ext>
                </a:extLst>
              </p14:cNvPr>
              <p14:cNvContentPartPr/>
              <p14:nvPr/>
            </p14:nvContentPartPr>
            <p14:xfrm>
              <a:off x="6848684" y="4290379"/>
              <a:ext cx="588240" cy="64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ED4F9DC-0FD4-ACBC-8568-CC7893EF0C1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794684" y="4182739"/>
                <a:ext cx="695880" cy="22212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2BA30DCD-EF4E-D68B-2356-49C981D1F590}"/>
              </a:ext>
            </a:extLst>
          </p:cNvPr>
          <p:cNvGrpSpPr/>
          <p:nvPr/>
        </p:nvGrpSpPr>
        <p:grpSpPr>
          <a:xfrm>
            <a:off x="3087799" y="3128701"/>
            <a:ext cx="5894004" cy="1838872"/>
            <a:chOff x="3087799" y="3128701"/>
            <a:chExt cx="5894004" cy="183887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6741F27-387A-77DD-4A91-1784DF916836}"/>
                </a:ext>
              </a:extLst>
            </p:cNvPr>
            <p:cNvSpPr txBox="1"/>
            <p:nvPr/>
          </p:nvSpPr>
          <p:spPr>
            <a:xfrm>
              <a:off x="4272739" y="4079815"/>
              <a:ext cx="118494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-------------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9A2677F-AD53-211A-D42E-B8EF7C7F73BF}"/>
                </a:ext>
              </a:extLst>
            </p:cNvPr>
            <p:cNvSpPr txBox="1"/>
            <p:nvPr/>
          </p:nvSpPr>
          <p:spPr>
            <a:xfrm>
              <a:off x="3087799" y="4079815"/>
              <a:ext cx="118494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-------------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E86AE33-5CCA-115F-4976-3BF588C97C92}"/>
                </a:ext>
              </a:extLst>
            </p:cNvPr>
            <p:cNvSpPr txBox="1"/>
            <p:nvPr/>
          </p:nvSpPr>
          <p:spPr>
            <a:xfrm>
              <a:off x="5338838" y="4079815"/>
              <a:ext cx="118494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-------------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2802BCF-4D0B-E0CB-0AF8-1E1DBE3E00C8}"/>
                </a:ext>
              </a:extLst>
            </p:cNvPr>
            <p:cNvSpPr txBox="1"/>
            <p:nvPr/>
          </p:nvSpPr>
          <p:spPr>
            <a:xfrm>
              <a:off x="7796863" y="4079815"/>
              <a:ext cx="118494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-------------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6201204-28DE-2D5D-FC9A-C59C162584E0}"/>
                </a:ext>
              </a:extLst>
            </p:cNvPr>
            <p:cNvSpPr txBox="1"/>
            <p:nvPr/>
          </p:nvSpPr>
          <p:spPr>
            <a:xfrm>
              <a:off x="6998512" y="3128701"/>
              <a:ext cx="180049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---------------------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AB5B748-C4E7-C2A2-98B7-70F7C00DED0D}"/>
                </a:ext>
              </a:extLst>
            </p:cNvPr>
            <p:cNvSpPr txBox="1"/>
            <p:nvPr/>
          </p:nvSpPr>
          <p:spPr>
            <a:xfrm>
              <a:off x="7697986" y="4354205"/>
              <a:ext cx="118494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-------------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0B5C1A0-B3E6-90AC-AC8D-440FB3194130}"/>
                </a:ext>
              </a:extLst>
            </p:cNvPr>
            <p:cNvSpPr txBox="1"/>
            <p:nvPr/>
          </p:nvSpPr>
          <p:spPr>
            <a:xfrm>
              <a:off x="7747425" y="4598241"/>
              <a:ext cx="118494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-------------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648F26F4-052B-68BE-8E5E-BFF12479D39F}"/>
              </a:ext>
            </a:extLst>
          </p:cNvPr>
          <p:cNvSpPr txBox="1"/>
          <p:nvPr/>
        </p:nvSpPr>
        <p:spPr>
          <a:xfrm>
            <a:off x="8656051" y="2296890"/>
            <a:ext cx="3072580" cy="738664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marL="4763">
              <a:buNone/>
            </a:pPr>
            <a:r>
              <a:rPr lang="en-US" sz="1400" dirty="0">
                <a:solidFill>
                  <a:srgbClr val="7030A0"/>
                </a:solidFill>
              </a:rPr>
              <a:t>Assert that X is right or wrong, moral or immoral, or that a person ought to X or refrain from X-ing.</a:t>
            </a:r>
            <a:endParaRPr lang="en-US" sz="1400" b="1" dirty="0">
              <a:solidFill>
                <a:srgbClr val="7030A0"/>
              </a:solidFill>
              <a:latin typeface="Bradley Hand" pitchFamily="2" charset="77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86C4643-31EF-AB84-9F2F-D36C6A95CDA8}"/>
              </a:ext>
            </a:extLst>
          </p:cNvPr>
          <p:cNvCxnSpPr>
            <a:cxnSpLocks/>
          </p:cNvCxnSpPr>
          <p:nvPr/>
        </p:nvCxnSpPr>
        <p:spPr>
          <a:xfrm flipV="1">
            <a:off x="7388316" y="3273203"/>
            <a:ext cx="1744036" cy="852777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216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854238"/>
          </a:xfrm>
        </p:spPr>
        <p:txBody>
          <a:bodyPr>
            <a:normAutofit/>
          </a:bodyPr>
          <a:lstStyle/>
          <a:p>
            <a:r>
              <a:rPr lang="en-US" sz="4000" dirty="0"/>
              <a:t>What’s distinctive about </a:t>
            </a:r>
            <a:r>
              <a:rPr lang="en-US" sz="4000" u="sng" dirty="0"/>
              <a:t>MORAL</a:t>
            </a:r>
            <a:r>
              <a:rPr lang="en-US" sz="4000" dirty="0"/>
              <a:t> claims?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2031274"/>
            <a:ext cx="11349446" cy="4507862"/>
          </a:xfrm>
        </p:spPr>
        <p:txBody>
          <a:bodyPr>
            <a:normAutofit/>
          </a:bodyPr>
          <a:lstStyle/>
          <a:p>
            <a:pPr marL="858838" indent="0">
              <a:buNone/>
            </a:pPr>
            <a:r>
              <a:rPr lang="en-US" sz="2200" dirty="0"/>
              <a:t>Moral claims assert that X is morally right or wrong,</a:t>
            </a:r>
            <a:br>
              <a:rPr lang="en-US" sz="2200" dirty="0"/>
            </a:br>
            <a:r>
              <a:rPr lang="en-US" sz="2200" dirty="0"/>
              <a:t>or assert that we have an obligation to X or not X.</a:t>
            </a:r>
            <a:endParaRPr lang="en-US" sz="2200" b="1" dirty="0">
              <a:solidFill>
                <a:srgbClr val="0070C0"/>
              </a:solidFill>
              <a:latin typeface="Bradley Hand" pitchFamily="2" charset="77"/>
            </a:endParaRPr>
          </a:p>
          <a:p>
            <a:pPr marL="0" indent="0">
              <a:buNone/>
              <a:tabLst>
                <a:tab pos="1822450" algn="l"/>
              </a:tabLst>
            </a:pPr>
            <a:endParaRPr lang="en-US" sz="2200" b="1" dirty="0">
              <a:solidFill>
                <a:srgbClr val="0070C0"/>
              </a:solidFill>
              <a:latin typeface="Bradley Hand" pitchFamily="2" charset="77"/>
            </a:endParaRPr>
          </a:p>
          <a:p>
            <a:pPr marL="0" indent="0" algn="ctr">
              <a:buNone/>
              <a:tabLst>
                <a:tab pos="1822450" algn="l"/>
              </a:tabLst>
            </a:pPr>
            <a:r>
              <a:rPr lang="en-US" sz="3200" b="1" dirty="0">
                <a:solidFill>
                  <a:srgbClr val="0070C0"/>
                </a:solidFill>
                <a:latin typeface="Bradley Hand" pitchFamily="2" charset="77"/>
              </a:rPr>
              <a:t>“It is always wrong to steal.”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9AD232EC-D391-58D2-BCEF-9EF86445282F}"/>
              </a:ext>
            </a:extLst>
          </p:cNvPr>
          <p:cNvSpPr txBox="1">
            <a:spLocks/>
          </p:cNvSpPr>
          <p:nvPr/>
        </p:nvSpPr>
        <p:spPr>
          <a:xfrm>
            <a:off x="4785360" y="4664691"/>
            <a:ext cx="6161314" cy="148922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>
                  <a:lumMod val="50000"/>
                </a:schemeClr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>
                  <a:lumMod val="50000"/>
                </a:schemeClr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>
                  <a:lumMod val="50000"/>
                </a:schemeClr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>
                  <a:lumMod val="75000"/>
                </a:schemeClr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>
                  <a:lumMod val="50000"/>
                </a:schemeClr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67512" lvl="2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dirty="0"/>
              <a:t>“It ought to be the case that no person ever steals.”</a:t>
            </a:r>
          </a:p>
          <a:p>
            <a:pPr marL="667512" lvl="2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dirty="0"/>
              <a:t>“Every person has a duty to avoid stealing.”</a:t>
            </a:r>
          </a:p>
          <a:p>
            <a:pPr marL="667512" lvl="2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dirty="0"/>
              <a:t>“Stealing is always wrong.”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E6D50B-FC09-9128-8720-5D7FB817A45E}"/>
              </a:ext>
            </a:extLst>
          </p:cNvPr>
          <p:cNvSpPr/>
          <p:nvPr/>
        </p:nvSpPr>
        <p:spPr>
          <a:xfrm>
            <a:off x="1380336" y="1875394"/>
            <a:ext cx="6761901" cy="1065829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49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854238"/>
          </a:xfrm>
        </p:spPr>
        <p:txBody>
          <a:bodyPr>
            <a:normAutofit/>
          </a:bodyPr>
          <a:lstStyle/>
          <a:p>
            <a:r>
              <a:rPr lang="en-US" sz="4000" dirty="0"/>
              <a:t>What’s distinctive about </a:t>
            </a:r>
            <a:r>
              <a:rPr lang="en-US" sz="4000" u="sng" dirty="0"/>
              <a:t>MORAL</a:t>
            </a:r>
            <a:r>
              <a:rPr lang="en-US" sz="4000" dirty="0"/>
              <a:t> claims?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2031274"/>
            <a:ext cx="11349446" cy="4507862"/>
          </a:xfrm>
        </p:spPr>
        <p:txBody>
          <a:bodyPr>
            <a:normAutofit/>
          </a:bodyPr>
          <a:lstStyle/>
          <a:p>
            <a:pPr marL="858838" indent="0">
              <a:buNone/>
            </a:pPr>
            <a:r>
              <a:rPr lang="en-US" sz="2200" dirty="0"/>
              <a:t>Moral claims assert that X is morally right or wrong,</a:t>
            </a:r>
            <a:br>
              <a:rPr lang="en-US" sz="2200" dirty="0"/>
            </a:br>
            <a:r>
              <a:rPr lang="en-US" sz="2200" dirty="0"/>
              <a:t>or assert that we have an obligation to X or not X.</a:t>
            </a:r>
            <a:endParaRPr lang="en-US" sz="2200" b="1" dirty="0">
              <a:solidFill>
                <a:srgbClr val="0070C0"/>
              </a:solidFill>
              <a:latin typeface="Bradley Hand" pitchFamily="2" charset="77"/>
            </a:endParaRPr>
          </a:p>
          <a:p>
            <a:pPr marL="0" indent="0">
              <a:buNone/>
              <a:tabLst>
                <a:tab pos="1822450" algn="l"/>
              </a:tabLst>
            </a:pPr>
            <a:endParaRPr lang="en-US" sz="2200" b="1" dirty="0">
              <a:solidFill>
                <a:srgbClr val="0070C0"/>
              </a:solidFill>
              <a:latin typeface="Bradley Hand" pitchFamily="2" charset="77"/>
            </a:endParaRPr>
          </a:p>
          <a:p>
            <a:pPr marL="0" indent="0" algn="ctr">
              <a:spcBef>
                <a:spcPts val="0"/>
              </a:spcBef>
              <a:buNone/>
              <a:tabLst>
                <a:tab pos="1822450" algn="l"/>
              </a:tabLst>
            </a:pPr>
            <a:r>
              <a:rPr lang="en-US" sz="3200" b="1" dirty="0">
                <a:solidFill>
                  <a:srgbClr val="0070C0"/>
                </a:solidFill>
                <a:latin typeface="Bradley Hand" pitchFamily="2" charset="77"/>
              </a:rPr>
              <a:t>“You should not lie just to avoid</a:t>
            </a:r>
            <a:br>
              <a:rPr lang="en-US" sz="3200" b="1" dirty="0">
                <a:solidFill>
                  <a:srgbClr val="0070C0"/>
                </a:solidFill>
                <a:latin typeface="Bradley Hand" pitchFamily="2" charset="77"/>
              </a:rPr>
            </a:br>
            <a:r>
              <a:rPr lang="en-US" sz="3200" b="1" dirty="0">
                <a:solidFill>
                  <a:srgbClr val="0070C0"/>
                </a:solidFill>
                <a:latin typeface="Bradley Hand" pitchFamily="2" charset="77"/>
              </a:rPr>
              <a:t>an uncomfortable situation.”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9AD232EC-D391-58D2-BCEF-9EF86445282F}"/>
              </a:ext>
            </a:extLst>
          </p:cNvPr>
          <p:cNvSpPr txBox="1">
            <a:spLocks/>
          </p:cNvSpPr>
          <p:nvPr/>
        </p:nvSpPr>
        <p:spPr>
          <a:xfrm>
            <a:off x="1730828" y="4664691"/>
            <a:ext cx="9568543" cy="148922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>
                  <a:lumMod val="50000"/>
                </a:schemeClr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>
                  <a:lumMod val="50000"/>
                </a:schemeClr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>
                  <a:lumMod val="50000"/>
                </a:schemeClr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>
                  <a:lumMod val="75000"/>
                </a:schemeClr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>
                  <a:lumMod val="50000"/>
                </a:schemeClr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67512" lvl="2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dirty="0"/>
              <a:t>“It ought to be the case that no person lies merely to avoid an uncomfortable situation.”</a:t>
            </a:r>
          </a:p>
          <a:p>
            <a:pPr marL="667512" lvl="2" indent="0">
              <a:spcBef>
                <a:spcPts val="0"/>
              </a:spcBef>
              <a:buNone/>
            </a:pPr>
            <a:r>
              <a:rPr lang="en-US" sz="1600" dirty="0"/>
              <a:t>“We ought not to lye just to avoid an uncomfortable situation.”</a:t>
            </a:r>
          </a:p>
          <a:p>
            <a:pPr marL="667512" lvl="2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dirty="0"/>
              <a:t>“Lying to avoid and uncomfortable situation is wrong.”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AA464D-F6BD-1A8B-7695-7CD61C52D40F}"/>
              </a:ext>
            </a:extLst>
          </p:cNvPr>
          <p:cNvSpPr/>
          <p:nvPr/>
        </p:nvSpPr>
        <p:spPr>
          <a:xfrm>
            <a:off x="1380336" y="1875394"/>
            <a:ext cx="6761901" cy="1065829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068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854238"/>
          </a:xfrm>
        </p:spPr>
        <p:txBody>
          <a:bodyPr>
            <a:normAutofit/>
          </a:bodyPr>
          <a:lstStyle/>
          <a:p>
            <a:r>
              <a:rPr lang="en-US" sz="4000" dirty="0"/>
              <a:t>What’s distinctive about </a:t>
            </a:r>
            <a:r>
              <a:rPr lang="en-US" sz="4000" u="sng" dirty="0"/>
              <a:t>MORAL</a:t>
            </a:r>
            <a:r>
              <a:rPr lang="en-US" sz="4000" dirty="0"/>
              <a:t> claims?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2031274"/>
            <a:ext cx="11349446" cy="4507862"/>
          </a:xfrm>
        </p:spPr>
        <p:txBody>
          <a:bodyPr>
            <a:normAutofit/>
          </a:bodyPr>
          <a:lstStyle/>
          <a:p>
            <a:pPr marL="858838" indent="0">
              <a:buNone/>
            </a:pPr>
            <a:r>
              <a:rPr lang="en-US" sz="2200" dirty="0"/>
              <a:t>Moral claims assert that X is morally right or wrong,</a:t>
            </a:r>
            <a:br>
              <a:rPr lang="en-US" sz="2200" dirty="0"/>
            </a:br>
            <a:r>
              <a:rPr lang="en-US" sz="2200" dirty="0"/>
              <a:t>or assert that we have an obligation to X or not X.</a:t>
            </a:r>
            <a:endParaRPr lang="en-US" sz="2200" b="1" dirty="0">
              <a:solidFill>
                <a:srgbClr val="0070C0"/>
              </a:solidFill>
              <a:latin typeface="Bradley Hand" pitchFamily="2" charset="77"/>
            </a:endParaRPr>
          </a:p>
          <a:p>
            <a:pPr marL="858838" indent="0">
              <a:buNone/>
            </a:pPr>
            <a:endParaRPr lang="en-US" sz="2200" b="1" dirty="0">
              <a:solidFill>
                <a:srgbClr val="0070C0"/>
              </a:solidFill>
              <a:latin typeface="Bradley Hand" pitchFamily="2" charset="77"/>
            </a:endParaRPr>
          </a:p>
          <a:p>
            <a:pPr marL="0" indent="0" algn="ctr">
              <a:spcBef>
                <a:spcPts val="0"/>
              </a:spcBef>
              <a:buNone/>
              <a:tabLst>
                <a:tab pos="1822450" algn="l"/>
              </a:tabLst>
            </a:pPr>
            <a:r>
              <a:rPr lang="en-US" sz="3200" b="1" dirty="0">
                <a:solidFill>
                  <a:srgbClr val="0070C0"/>
                </a:solidFill>
                <a:latin typeface="Bradley Hand" pitchFamily="2" charset="77"/>
              </a:rPr>
              <a:t>“Aborting a viable fetus</a:t>
            </a:r>
            <a:br>
              <a:rPr lang="en-US" sz="3200" b="1" dirty="0">
                <a:solidFill>
                  <a:srgbClr val="0070C0"/>
                </a:solidFill>
                <a:latin typeface="Bradley Hand" pitchFamily="2" charset="77"/>
              </a:rPr>
            </a:br>
            <a:r>
              <a:rPr lang="en-US" sz="3200" b="1" dirty="0">
                <a:solidFill>
                  <a:srgbClr val="0070C0"/>
                </a:solidFill>
                <a:latin typeface="Bradley Hand" pitchFamily="2" charset="77"/>
              </a:rPr>
              <a:t>is never morally permissible.”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9AD232EC-D391-58D2-BCEF-9EF86445282F}"/>
              </a:ext>
            </a:extLst>
          </p:cNvPr>
          <p:cNvSpPr txBox="1">
            <a:spLocks/>
          </p:cNvSpPr>
          <p:nvPr/>
        </p:nvSpPr>
        <p:spPr>
          <a:xfrm>
            <a:off x="4225834" y="4560188"/>
            <a:ext cx="6995161" cy="148922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>
                  <a:lumMod val="50000"/>
                </a:schemeClr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>
                  <a:lumMod val="50000"/>
                </a:schemeClr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>
                  <a:lumMod val="50000"/>
                </a:schemeClr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>
                  <a:lumMod val="75000"/>
                </a:schemeClr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>
                  <a:lumMod val="50000"/>
                </a:schemeClr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67512" lvl="2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dirty="0"/>
              <a:t>“It ought to be the case that no person ever aborts a viable fetus.”</a:t>
            </a:r>
          </a:p>
          <a:p>
            <a:pPr marL="667512" lvl="2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dirty="0"/>
              <a:t>“No person should ever abort a viable fetus.”</a:t>
            </a:r>
          </a:p>
          <a:p>
            <a:pPr marL="667512" lvl="2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dirty="0"/>
              <a:t>“It is wrong to abort a viable fetus.”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FD67B7-13EA-BFAB-0C87-E1D735033BF0}"/>
              </a:ext>
            </a:extLst>
          </p:cNvPr>
          <p:cNvSpPr/>
          <p:nvPr/>
        </p:nvSpPr>
        <p:spPr>
          <a:xfrm>
            <a:off x="1380336" y="1875394"/>
            <a:ext cx="6761901" cy="1065829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65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96B65B4C-C32D-BDA7-3959-F920232861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640" y="2272529"/>
            <a:ext cx="5778719" cy="373856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915041"/>
          </a:xfrm>
        </p:spPr>
        <p:txBody>
          <a:bodyPr/>
          <a:lstStyle/>
          <a:p>
            <a:r>
              <a:rPr lang="en-US" dirty="0"/>
              <a:t>Moral vs. Descriptive Claims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31836C4-91E7-2C79-755D-E2EAD21C9566}"/>
                  </a:ext>
                </a:extLst>
              </p14:cNvPr>
              <p14:cNvContentPartPr/>
              <p14:nvPr/>
            </p14:nvContentPartPr>
            <p14:xfrm>
              <a:off x="3277286" y="3585034"/>
              <a:ext cx="1526400" cy="31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31836C4-91E7-2C79-755D-E2EAD21C956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05286" y="3441034"/>
                <a:ext cx="1670040" cy="319320"/>
              </a:xfrm>
              <a:prstGeom prst="rect">
                <a:avLst/>
              </a:prstGeom>
            </p:spPr>
          </p:pic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9E124C6-E2A8-34F7-DF17-48854FA97597}"/>
              </a:ext>
            </a:extLst>
          </p:cNvPr>
          <p:cNvCxnSpPr>
            <a:cxnSpLocks/>
          </p:cNvCxnSpPr>
          <p:nvPr/>
        </p:nvCxnSpPr>
        <p:spPr>
          <a:xfrm flipH="1" flipV="1">
            <a:off x="2831848" y="4280706"/>
            <a:ext cx="324415" cy="1"/>
          </a:xfrm>
          <a:prstGeom prst="straightConnector1">
            <a:avLst/>
          </a:prstGeom>
          <a:ln w="127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525F1CF-130D-1F13-8FE0-A612CA8BF0F1}"/>
              </a:ext>
            </a:extLst>
          </p:cNvPr>
          <p:cNvSpPr txBox="1"/>
          <p:nvPr/>
        </p:nvSpPr>
        <p:spPr>
          <a:xfrm>
            <a:off x="784952" y="4110755"/>
            <a:ext cx="2021707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The sunset is beautiful.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3599DE3-DD11-3DFC-A624-D2E6175D5A64}"/>
              </a:ext>
            </a:extLst>
          </p:cNvPr>
          <p:cNvCxnSpPr>
            <a:cxnSpLocks/>
          </p:cNvCxnSpPr>
          <p:nvPr/>
        </p:nvCxnSpPr>
        <p:spPr>
          <a:xfrm flipH="1">
            <a:off x="4455516" y="4426395"/>
            <a:ext cx="348170" cy="446233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E2771C6-89AF-B21A-AF69-1C64E2A5A668}"/>
              </a:ext>
            </a:extLst>
          </p:cNvPr>
          <p:cNvSpPr txBox="1"/>
          <p:nvPr/>
        </p:nvSpPr>
        <p:spPr>
          <a:xfrm>
            <a:off x="1043601" y="4872628"/>
            <a:ext cx="4225324" cy="30777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We should not believe things without good reason.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CE081AE-AC7B-2521-56B8-95FD05B7F129}"/>
              </a:ext>
            </a:extLst>
          </p:cNvPr>
          <p:cNvCxnSpPr>
            <a:cxnSpLocks/>
          </p:cNvCxnSpPr>
          <p:nvPr/>
        </p:nvCxnSpPr>
        <p:spPr>
          <a:xfrm flipH="1">
            <a:off x="5037936" y="4418532"/>
            <a:ext cx="1004260" cy="1498859"/>
          </a:xfrm>
          <a:prstGeom prst="straightConnector1">
            <a:avLst/>
          </a:prstGeom>
          <a:ln w="12700">
            <a:solidFill>
              <a:srgbClr val="FF7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FEDB69AA-9613-8411-074F-D23E0DA822B2}"/>
              </a:ext>
            </a:extLst>
          </p:cNvPr>
          <p:cNvSpPr txBox="1"/>
          <p:nvPr/>
        </p:nvSpPr>
        <p:spPr>
          <a:xfrm>
            <a:off x="1358975" y="5907025"/>
            <a:ext cx="4249561" cy="307777"/>
          </a:xfrm>
          <a:prstGeom prst="rect">
            <a:avLst/>
          </a:prstGeom>
          <a:noFill/>
          <a:ln>
            <a:solidFill>
              <a:srgbClr val="FF7E0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7E00"/>
                </a:solidFill>
              </a:rPr>
              <a:t>You should look both ways before crossing a street.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551DED9-287B-4307-A846-EBE0E692A572}"/>
              </a:ext>
            </a:extLst>
          </p:cNvPr>
          <p:cNvCxnSpPr>
            <a:cxnSpLocks/>
          </p:cNvCxnSpPr>
          <p:nvPr/>
        </p:nvCxnSpPr>
        <p:spPr>
          <a:xfrm>
            <a:off x="4385625" y="4426395"/>
            <a:ext cx="80956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33E5DE7-3DB8-63CB-D13F-047ABC161C89}"/>
              </a:ext>
            </a:extLst>
          </p:cNvPr>
          <p:cNvCxnSpPr>
            <a:cxnSpLocks/>
          </p:cNvCxnSpPr>
          <p:nvPr/>
        </p:nvCxnSpPr>
        <p:spPr>
          <a:xfrm>
            <a:off x="3230921" y="4426395"/>
            <a:ext cx="92173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ECCCBA1-A402-0214-DE63-4F88313244E4}"/>
              </a:ext>
            </a:extLst>
          </p:cNvPr>
          <p:cNvCxnSpPr>
            <a:cxnSpLocks/>
          </p:cNvCxnSpPr>
          <p:nvPr/>
        </p:nvCxnSpPr>
        <p:spPr>
          <a:xfrm>
            <a:off x="5571279" y="4418532"/>
            <a:ext cx="998423" cy="7863"/>
          </a:xfrm>
          <a:prstGeom prst="line">
            <a:avLst/>
          </a:prstGeom>
          <a:ln>
            <a:solidFill>
              <a:srgbClr val="FF7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2387D800-D230-6F4F-C89B-23CD4003C297}"/>
              </a:ext>
            </a:extLst>
          </p:cNvPr>
          <p:cNvSpPr txBox="1"/>
          <p:nvPr/>
        </p:nvSpPr>
        <p:spPr>
          <a:xfrm>
            <a:off x="1142828" y="2113728"/>
            <a:ext cx="3242797" cy="738664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4763">
              <a:buNone/>
            </a:pPr>
            <a:r>
              <a:rPr lang="en-US" sz="1400" dirty="0">
                <a:solidFill>
                  <a:schemeClr val="accent4">
                    <a:lumMod val="75000"/>
                  </a:schemeClr>
                </a:solidFill>
              </a:rPr>
              <a:t>Normative claims assert that X</a:t>
            </a:r>
            <a:br>
              <a:rPr lang="en-US" sz="14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sz="1400" dirty="0">
                <a:solidFill>
                  <a:schemeClr val="accent4">
                    <a:lumMod val="75000"/>
                  </a:schemeClr>
                </a:solidFill>
              </a:rPr>
              <a:t>is right or wrong, good or bad, or that the world ought to be a certain way.</a:t>
            </a:r>
            <a:endParaRPr lang="en-US" sz="1400" b="1" dirty="0">
              <a:solidFill>
                <a:schemeClr val="accent4">
                  <a:lumMod val="75000"/>
                </a:schemeClr>
              </a:solidFill>
              <a:latin typeface="Bradley Hand" pitchFamily="2" charset="77"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99EFED53-2273-F5FA-7F59-C314666E297D}"/>
              </a:ext>
            </a:extLst>
          </p:cNvPr>
          <p:cNvCxnSpPr>
            <a:cxnSpLocks/>
          </p:cNvCxnSpPr>
          <p:nvPr/>
        </p:nvCxnSpPr>
        <p:spPr>
          <a:xfrm flipH="1" flipV="1">
            <a:off x="2931843" y="2852392"/>
            <a:ext cx="759946" cy="607527"/>
          </a:xfrm>
          <a:prstGeom prst="straightConnector1">
            <a:avLst/>
          </a:prstGeom>
          <a:ln w="127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134CDCBF-A5C0-1670-CCED-3B0F429E0E56}"/>
              </a:ext>
            </a:extLst>
          </p:cNvPr>
          <p:cNvSpPr txBox="1"/>
          <p:nvPr/>
        </p:nvSpPr>
        <p:spPr>
          <a:xfrm>
            <a:off x="8685172" y="5286739"/>
            <a:ext cx="3072580" cy="738664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marL="4763">
              <a:buNone/>
            </a:pPr>
            <a:r>
              <a:rPr lang="en-US" sz="1400" dirty="0">
                <a:solidFill>
                  <a:srgbClr val="7030A0"/>
                </a:solidFill>
              </a:rPr>
              <a:t>Assert that X is right or wrong, moral or immoral, or that a person ought to X or refrain from X-ing.</a:t>
            </a:r>
            <a:endParaRPr lang="en-US" sz="1400" b="1" dirty="0">
              <a:solidFill>
                <a:srgbClr val="7030A0"/>
              </a:solidFill>
              <a:latin typeface="Bradley Hand" pitchFamily="2" charset="77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EB91919-D849-2581-1AAB-CA01DB58BF36}"/>
              </a:ext>
            </a:extLst>
          </p:cNvPr>
          <p:cNvCxnSpPr>
            <a:cxnSpLocks/>
          </p:cNvCxnSpPr>
          <p:nvPr/>
        </p:nvCxnSpPr>
        <p:spPr>
          <a:xfrm>
            <a:off x="7150129" y="4418532"/>
            <a:ext cx="1492989" cy="112611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0EFBD52-94E8-443C-3C10-665CB7164934}"/>
              </a:ext>
            </a:extLst>
          </p:cNvPr>
          <p:cNvCxnSpPr>
            <a:cxnSpLocks/>
          </p:cNvCxnSpPr>
          <p:nvPr/>
        </p:nvCxnSpPr>
        <p:spPr>
          <a:xfrm>
            <a:off x="6844499" y="4418532"/>
            <a:ext cx="543817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035F18CF-55E1-2D21-00B6-CE04A7011C78}"/>
                  </a:ext>
                </a:extLst>
              </p14:cNvPr>
              <p14:cNvContentPartPr/>
              <p14:nvPr/>
            </p14:nvContentPartPr>
            <p14:xfrm>
              <a:off x="7116407" y="3298011"/>
              <a:ext cx="1526400" cy="316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035F18CF-55E1-2D21-00B6-CE04A7011C7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44407" y="3154011"/>
                <a:ext cx="1670040" cy="31932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AF68303C-D6F9-D997-E7A3-43A751C3790C}"/>
              </a:ext>
            </a:extLst>
          </p:cNvPr>
          <p:cNvSpPr txBox="1"/>
          <p:nvPr/>
        </p:nvSpPr>
        <p:spPr>
          <a:xfrm>
            <a:off x="7948945" y="1754116"/>
            <a:ext cx="3126885" cy="1246495"/>
          </a:xfrm>
          <a:prstGeom prst="rect">
            <a:avLst/>
          </a:prstGeom>
          <a:noFill/>
          <a:ln w="127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dirty="0">
                <a:solidFill>
                  <a:schemeClr val="accent3">
                    <a:lumMod val="50000"/>
                  </a:schemeClr>
                </a:solidFill>
              </a:rPr>
              <a:t>Describe facts about the world – how the world </a:t>
            </a:r>
            <a:r>
              <a:rPr lang="en-US" sz="1400" i="1" dirty="0">
                <a:solidFill>
                  <a:schemeClr val="accent3">
                    <a:lumMod val="50000"/>
                  </a:schemeClr>
                </a:solidFill>
              </a:rPr>
              <a:t>is</a:t>
            </a:r>
            <a:r>
              <a:rPr lang="en-US" sz="1400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3">
                    <a:lumMod val="50000"/>
                  </a:schemeClr>
                </a:solidFill>
              </a:rPr>
              <a:t>Walmart is big.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3">
                    <a:lumMod val="50000"/>
                  </a:schemeClr>
                </a:solidFill>
              </a:rPr>
              <a:t>Conifers have needle-like foliage.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3">
                    <a:lumMod val="50000"/>
                  </a:schemeClr>
                </a:solidFill>
              </a:rPr>
              <a:t>Most cars are white.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AB54848-931F-5F4B-3CBC-4D1B6431B856}"/>
              </a:ext>
            </a:extLst>
          </p:cNvPr>
          <p:cNvCxnSpPr>
            <a:cxnSpLocks/>
          </p:cNvCxnSpPr>
          <p:nvPr/>
        </p:nvCxnSpPr>
        <p:spPr>
          <a:xfrm flipV="1">
            <a:off x="8757168" y="3012421"/>
            <a:ext cx="322766" cy="317270"/>
          </a:xfrm>
          <a:prstGeom prst="straightConnector1">
            <a:avLst/>
          </a:prstGeom>
          <a:ln w="1270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9988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96B65B4C-C32D-BDA7-3959-F920232861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640" y="2272529"/>
            <a:ext cx="5778719" cy="373856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915041"/>
          </a:xfrm>
        </p:spPr>
        <p:txBody>
          <a:bodyPr/>
          <a:lstStyle/>
          <a:p>
            <a:r>
              <a:rPr lang="en-US" dirty="0"/>
              <a:t>Moral vs. Descriptive Claims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4CDCBF-A5C0-1670-CCED-3B0F429E0E56}"/>
              </a:ext>
            </a:extLst>
          </p:cNvPr>
          <p:cNvSpPr txBox="1"/>
          <p:nvPr/>
        </p:nvSpPr>
        <p:spPr>
          <a:xfrm>
            <a:off x="8685172" y="5286739"/>
            <a:ext cx="3072580" cy="738664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marL="4763">
              <a:buNone/>
            </a:pPr>
            <a:r>
              <a:rPr lang="en-US" sz="1400" dirty="0">
                <a:solidFill>
                  <a:srgbClr val="7030A0"/>
                </a:solidFill>
              </a:rPr>
              <a:t>Assert that X is right or wrong, moral or immoral, or that a person ought to X or refrain from X-ing.</a:t>
            </a:r>
            <a:endParaRPr lang="en-US" sz="1400" b="1" dirty="0">
              <a:solidFill>
                <a:srgbClr val="7030A0"/>
              </a:solidFill>
              <a:latin typeface="Bradley Hand" pitchFamily="2" charset="77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0EFBD52-94E8-443C-3C10-665CB7164934}"/>
              </a:ext>
            </a:extLst>
          </p:cNvPr>
          <p:cNvCxnSpPr>
            <a:cxnSpLocks/>
          </p:cNvCxnSpPr>
          <p:nvPr/>
        </p:nvCxnSpPr>
        <p:spPr>
          <a:xfrm>
            <a:off x="6844499" y="4418532"/>
            <a:ext cx="543817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E1D8ECB-764A-69B1-5D05-A575C64DD93D}"/>
                  </a:ext>
                </a:extLst>
              </p14:cNvPr>
              <p14:cNvContentPartPr/>
              <p14:nvPr/>
            </p14:nvContentPartPr>
            <p14:xfrm>
              <a:off x="5746632" y="5439728"/>
              <a:ext cx="2359376" cy="48968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E1D8ECB-764A-69B1-5D05-A575C64DD93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74623" y="5294638"/>
                <a:ext cx="2503034" cy="3387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B56A71B1-FEA3-5271-EB53-F57C689CB77E}"/>
                  </a:ext>
                </a:extLst>
              </p14:cNvPr>
              <p14:cNvContentPartPr/>
              <p14:nvPr/>
            </p14:nvContentPartPr>
            <p14:xfrm>
              <a:off x="6763724" y="4307659"/>
              <a:ext cx="738000" cy="54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B56A71B1-FEA3-5271-EB53-F57C689CB77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709724" y="4199659"/>
                <a:ext cx="845640" cy="221040"/>
              </a:xfrm>
              <a:prstGeom prst="rect">
                <a:avLst/>
              </a:prstGeom>
            </p:spPr>
          </p:pic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A3F7A94-2AA3-9932-43CB-B2586004E612}"/>
              </a:ext>
            </a:extLst>
          </p:cNvPr>
          <p:cNvCxnSpPr>
            <a:cxnSpLocks/>
          </p:cNvCxnSpPr>
          <p:nvPr/>
        </p:nvCxnSpPr>
        <p:spPr>
          <a:xfrm>
            <a:off x="7150129" y="4418532"/>
            <a:ext cx="1492989" cy="112611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780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909216"/>
          </a:xfrm>
        </p:spPr>
        <p:txBody>
          <a:bodyPr/>
          <a:lstStyle/>
          <a:p>
            <a:r>
              <a:rPr lang="en-US" dirty="0"/>
              <a:t>Claims vs. Arguments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496E9F-FEF7-29D0-1CE5-F8924A5F7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8174" y="1677371"/>
            <a:ext cx="10972800" cy="5125299"/>
          </a:xfrm>
        </p:spPr>
        <p:txBody>
          <a:bodyPr>
            <a:normAutofit/>
          </a:bodyPr>
          <a:lstStyle/>
          <a:p>
            <a:r>
              <a:rPr lang="en-US" b="1" u="sng" dirty="0"/>
              <a:t>Claims</a:t>
            </a:r>
            <a:r>
              <a:rPr lang="en-US" dirty="0"/>
              <a:t> are like conclusions: they are </a:t>
            </a:r>
            <a:r>
              <a:rPr lang="en-US" i="1" dirty="0"/>
              <a:t>assertions</a:t>
            </a:r>
            <a:r>
              <a:rPr lang="en-US" dirty="0"/>
              <a:t>, not arguments,</a:t>
            </a:r>
            <a:br>
              <a:rPr lang="en-US" dirty="0"/>
            </a:br>
            <a:r>
              <a:rPr lang="en-US" dirty="0"/>
              <a:t>and so they have no capacity to persuade.</a:t>
            </a:r>
          </a:p>
          <a:p>
            <a:pPr>
              <a:spcBef>
                <a:spcPts val="4824"/>
              </a:spcBef>
            </a:pPr>
            <a:r>
              <a:rPr lang="en-US" b="1" u="sng" dirty="0"/>
              <a:t>Arguments</a:t>
            </a:r>
            <a:r>
              <a:rPr lang="en-US" dirty="0"/>
              <a:t> involve reasoning towards (in support of) a conclusion. We often argue in favor of claims. To wit: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78F9F0-6EAA-439C-F772-D2FCAA32F485}"/>
              </a:ext>
            </a:extLst>
          </p:cNvPr>
          <p:cNvSpPr txBox="1"/>
          <p:nvPr/>
        </p:nvSpPr>
        <p:spPr>
          <a:xfrm>
            <a:off x="1852097" y="4098341"/>
            <a:ext cx="9435468" cy="203132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Only shoppers whose first name starts with “J” could have stolen from Walmart.</a:t>
            </a:r>
          </a:p>
          <a:p>
            <a:pPr marL="342900" indent="-342900">
              <a:buAutoNum type="arabicPeriod"/>
            </a:pPr>
            <a:r>
              <a:rPr lang="en-US" dirty="0"/>
              <a:t>Johnny is a first name that starts with “J.”</a:t>
            </a:r>
          </a:p>
          <a:p>
            <a:pPr marL="342900" indent="-342900">
              <a:buAutoNum type="arabicPeriod"/>
            </a:pPr>
            <a:r>
              <a:rPr lang="en-US" dirty="0"/>
              <a:t>A shopper stole from Walmart on January 1.</a:t>
            </a:r>
          </a:p>
          <a:p>
            <a:pPr marL="342900" indent="-342900">
              <a:buAutoNum type="arabicPeriod"/>
            </a:pPr>
            <a:r>
              <a:rPr lang="en-US" dirty="0"/>
              <a:t>Johnny was a shopper in Walmart on January 1.</a:t>
            </a:r>
          </a:p>
          <a:p>
            <a:pPr marL="342900" indent="-342900">
              <a:buAutoNum type="arabicPeriod"/>
            </a:pPr>
            <a:r>
              <a:rPr lang="en-US" dirty="0"/>
              <a:t>Johnny was the only shopper in Walmart on January 1 whose first name starts with “J.”</a:t>
            </a:r>
          </a:p>
          <a:p>
            <a:r>
              <a:rPr lang="en-US" dirty="0"/>
              <a:t>---------------</a:t>
            </a:r>
          </a:p>
          <a:p>
            <a:r>
              <a:rPr lang="en-US" dirty="0"/>
              <a:t>Therefore, Johnny stole from Walmart on January 1.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6E287D-3AA8-36F2-C63A-5C05F0C84D8E}"/>
              </a:ext>
            </a:extLst>
          </p:cNvPr>
          <p:cNvSpPr txBox="1"/>
          <p:nvPr/>
        </p:nvSpPr>
        <p:spPr>
          <a:xfrm>
            <a:off x="1852097" y="2604372"/>
            <a:ext cx="4361771" cy="3693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Johnny stole from Walmart on January 1.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9136EC-0EFD-42FC-C124-B55B693CDC8D}"/>
              </a:ext>
            </a:extLst>
          </p:cNvPr>
          <p:cNvSpPr txBox="1"/>
          <p:nvPr/>
        </p:nvSpPr>
        <p:spPr>
          <a:xfrm rot="20037262">
            <a:off x="7118497" y="4159314"/>
            <a:ext cx="3057707" cy="5232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DESCRIPTIVE</a:t>
            </a:r>
          </a:p>
        </p:txBody>
      </p:sp>
    </p:spTree>
    <p:extLst>
      <p:ext uri="{BB962C8B-B14F-4D97-AF65-F5344CB8AC3E}">
        <p14:creationId xmlns:p14="http://schemas.microsoft.com/office/powerpoint/2010/main" val="1746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909216"/>
          </a:xfrm>
        </p:spPr>
        <p:txBody>
          <a:bodyPr/>
          <a:lstStyle/>
          <a:p>
            <a:r>
              <a:rPr lang="en-US" dirty="0"/>
              <a:t>Claims vs. Arguments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496E9F-FEF7-29D0-1CE5-F8924A5F7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8174" y="2046140"/>
            <a:ext cx="10972800" cy="4756530"/>
          </a:xfrm>
        </p:spPr>
        <p:txBody>
          <a:bodyPr>
            <a:normAutofit/>
          </a:bodyPr>
          <a:lstStyle/>
          <a:p>
            <a:pPr>
              <a:spcBef>
                <a:spcPts val="2424"/>
              </a:spcBef>
            </a:pPr>
            <a:r>
              <a:rPr lang="en-US" dirty="0"/>
              <a:t>What is a </a:t>
            </a:r>
            <a:r>
              <a:rPr lang="en-US" i="1" dirty="0"/>
              <a:t>moral</a:t>
            </a:r>
            <a:r>
              <a:rPr lang="en-US" dirty="0"/>
              <a:t> argument? Example?</a:t>
            </a:r>
          </a:p>
          <a:p>
            <a:pPr marL="1031875" indent="0">
              <a:spcBef>
                <a:spcPts val="2232"/>
              </a:spcBef>
              <a:buNone/>
            </a:pPr>
            <a:r>
              <a:rPr lang="en-US" sz="1800" dirty="0"/>
              <a:t>A moral argument is reasoning usually intended to persuade us of</a:t>
            </a:r>
            <a:br>
              <a:rPr lang="en-US" sz="1800" dirty="0"/>
            </a:br>
            <a:r>
              <a:rPr lang="en-US" sz="1800" dirty="0"/>
              <a:t>of the moral rightness or wrongness of X (person, place, or thing).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78F9F0-6EAA-439C-F772-D2FCAA32F485}"/>
              </a:ext>
            </a:extLst>
          </p:cNvPr>
          <p:cNvSpPr txBox="1"/>
          <p:nvPr/>
        </p:nvSpPr>
        <p:spPr>
          <a:xfrm>
            <a:off x="2679133" y="3751689"/>
            <a:ext cx="7327327" cy="120032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Johnny stole from Walmart.</a:t>
            </a:r>
          </a:p>
          <a:p>
            <a:pPr marL="342900" indent="-342900">
              <a:buAutoNum type="arabicPeriod"/>
            </a:pPr>
            <a:r>
              <a:rPr lang="en-US" dirty="0"/>
              <a:t>Stealing is always wrong.</a:t>
            </a:r>
          </a:p>
          <a:p>
            <a:r>
              <a:rPr lang="en-US" dirty="0"/>
              <a:t>---------------</a:t>
            </a:r>
          </a:p>
          <a:p>
            <a:r>
              <a:rPr lang="en-US" dirty="0"/>
              <a:t>Therefore, Johnny did something wrong when he stole from Walmart.</a:t>
            </a:r>
          </a:p>
        </p:txBody>
      </p:sp>
    </p:spTree>
    <p:extLst>
      <p:ext uri="{BB962C8B-B14F-4D97-AF65-F5344CB8AC3E}">
        <p14:creationId xmlns:p14="http://schemas.microsoft.com/office/powerpoint/2010/main" val="2329745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Reminder!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2941222"/>
            <a:ext cx="10972800" cy="634839"/>
          </a:xfrm>
        </p:spPr>
        <p:txBody>
          <a:bodyPr/>
          <a:lstStyle/>
          <a:p>
            <a:pPr algn="ctr"/>
            <a:r>
              <a:rPr lang="en-US" dirty="0"/>
              <a:t>Quiz 2 due TODAY (9/6) at 11:59 PM. Good Luck!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06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C91F289-C091-7F27-232A-B530F4F585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598612"/>
            <a:ext cx="4114800" cy="4114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1853A1-9AD8-BFC0-0232-491831520C9F}"/>
              </a:ext>
            </a:extLst>
          </p:cNvPr>
          <p:cNvSpPr txBox="1"/>
          <p:nvPr/>
        </p:nvSpPr>
        <p:spPr>
          <a:xfrm>
            <a:off x="2651413" y="6057900"/>
            <a:ext cx="6889174" cy="47705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sz="2500" dirty="0"/>
              <a:t>https://</a:t>
            </a:r>
            <a:r>
              <a:rPr lang="en-US" sz="2500" dirty="0" err="1"/>
              <a:t>form.jotform.com</a:t>
            </a:r>
            <a:r>
              <a:rPr lang="en-US" sz="2500" dirty="0"/>
              <a:t>/262432975257162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CBB531-E33F-8D2C-C190-76E98582414E}"/>
              </a:ext>
            </a:extLst>
          </p:cNvPr>
          <p:cNvSpPr txBox="1"/>
          <p:nvPr/>
        </p:nvSpPr>
        <p:spPr>
          <a:xfrm>
            <a:off x="9081655" y="3636818"/>
            <a:ext cx="184731" cy="3693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159241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sentation on brainstorming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usiness brainstorming presentation.potx" id="{DE77CA07-3D7A-4CF2-AF02-587F794CB3CB}" vid="{13C2A94F-C0A1-4622-B71C-29A3B00D5E0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277FB189D5684887021B3431DEDF46" ma:contentTypeVersion="4" ma:contentTypeDescription="Create a new document." ma:contentTypeScope="" ma:versionID="e9036e9ba821de16e85d0ca765385aad">
  <xsd:schema xmlns:xsd="http://www.w3.org/2001/XMLSchema" xmlns:xs="http://www.w3.org/2001/XMLSchema" xmlns:p="http://schemas.microsoft.com/office/2006/metadata/properties" xmlns:ns3="716ba0df-3898-418d-b27b-01840b36641c" targetNamespace="http://schemas.microsoft.com/office/2006/metadata/properties" ma:root="true" ma:fieldsID="46d46393105fd4acd689f0f1a67943b8" ns3:_="">
    <xsd:import namespace="716ba0df-3898-418d-b27b-01840b36641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6ba0df-3898-418d-b27b-01840b3664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953BFEF-876A-4FDE-A969-4C4E0E4FD7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6ba0df-3898-418d-b27b-01840b3664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9D1C42F-4E09-46CD-9AF7-07775CBB360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B31DDF-55C0-4A7A-8F15-F0FF4A46396C}">
  <ds:schemaRefs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purl.org/dc/dcmitype/"/>
    <ds:schemaRef ds:uri="716ba0df-3898-418d-b27b-01840b36641c"/>
    <ds:schemaRef ds:uri="http://purl.org/dc/terms/"/>
    <ds:schemaRef ds:uri="http://www.w3.org/XML/1998/namespace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brainstorming presentation</Template>
  <TotalTime>1203</TotalTime>
  <Words>938</Words>
  <Application>Microsoft Macintosh PowerPoint</Application>
  <PresentationFormat>Widescreen</PresentationFormat>
  <Paragraphs>101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Bradley Hand</vt:lpstr>
      <vt:lpstr>Calibri</vt:lpstr>
      <vt:lpstr>Century Gothic</vt:lpstr>
      <vt:lpstr>Palatino Linotype</vt:lpstr>
      <vt:lpstr>Wingdings 2</vt:lpstr>
      <vt:lpstr>Presentation on brainstorming</vt:lpstr>
      <vt:lpstr>MORAL ARGUMENTS</vt:lpstr>
      <vt:lpstr>Claims vs. Arguments</vt:lpstr>
      <vt:lpstr>Normative vs. Descriptive Claims</vt:lpstr>
      <vt:lpstr>Moral vs. Descriptive Claims</vt:lpstr>
      <vt:lpstr>Normative vs. Descriptive Claims</vt:lpstr>
      <vt:lpstr>Moral vs. Descriptive Claims</vt:lpstr>
      <vt:lpstr>Moral vs. Descriptive Claims</vt:lpstr>
      <vt:lpstr>Moral vs. Descriptive Claims</vt:lpstr>
      <vt:lpstr>What’s distinctive about MORAL claims?</vt:lpstr>
      <vt:lpstr>What’s distinctive about MORAL claims?</vt:lpstr>
      <vt:lpstr>What’s distinctive about MORAL claims?</vt:lpstr>
      <vt:lpstr>Moral vs. Descriptive Claims</vt:lpstr>
      <vt:lpstr>Moral vs. Descriptive Claims</vt:lpstr>
      <vt:lpstr>Claims vs. Arguments</vt:lpstr>
      <vt:lpstr>Claims vs. Arguments</vt:lpstr>
      <vt:lpstr>Reminder!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MORAL arguments</dc:title>
  <dc:creator>Tyson Cain</dc:creator>
  <cp:lastModifiedBy>Tyson Cain</cp:lastModifiedBy>
  <cp:revision>17</cp:revision>
  <dcterms:created xsi:type="dcterms:W3CDTF">2023-01-12T17:15:05Z</dcterms:created>
  <dcterms:modified xsi:type="dcterms:W3CDTF">2026-09-01T10:24:30Z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0x01010048277FB189D5684887021B3431DEDF46</vt:lpwstr>
  </property>
  <property fmtid="{D5CDD505-2E9C-101B-9397-08002B2CF9AE}" pid="3" name="Order">
    <vt:r8>74069100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