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57" r:id="rId6"/>
    <p:sldId id="278" r:id="rId7"/>
    <p:sldId id="265" r:id="rId8"/>
    <p:sldId id="290" r:id="rId9"/>
    <p:sldId id="291" r:id="rId10"/>
    <p:sldId id="293" r:id="rId11"/>
    <p:sldId id="296" r:id="rId12"/>
    <p:sldId id="292" r:id="rId13"/>
    <p:sldId id="294" r:id="rId14"/>
    <p:sldId id="297" r:id="rId15"/>
    <p:sldId id="298" r:id="rId16"/>
    <p:sldId id="29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70"/>
    <p:restoredTop sz="96327"/>
  </p:normalViewPr>
  <p:slideViewPr>
    <p:cSldViewPr snapToGrid="0">
      <p:cViewPr varScale="1">
        <p:scale>
          <a:sx n="123" d="100"/>
          <a:sy n="123" d="100"/>
        </p:scale>
        <p:origin x="1256" y="184"/>
      </p:cViewPr>
      <p:guideLst/>
    </p:cSldViewPr>
  </p:slideViewPr>
  <p:notesTextViewPr>
    <p:cViewPr>
      <p:scale>
        <a:sx n="1" d="1"/>
        <a:sy n="1" d="1"/>
      </p:scale>
      <p:origin x="0" y="0"/>
    </p:cViewPr>
  </p:notesTextViewPr>
  <p:sorterViewPr>
    <p:cViewPr>
      <p:scale>
        <a:sx n="126" d="100"/>
        <a:sy n="12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9/2/26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F5592931-05C6-8543-8B6E-A8BD29BD5C2B}" type="datetime1">
              <a:rPr lang="en-US" smtClean="0"/>
              <a:pPr/>
              <a:t>9/2/26</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CE9AC2A-20AD-8C48-B5EB-B5322BDBCDEE}"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9/2/26</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9A85C5CA-AE29-AB4C-8F85-0373C72001D8}" type="datetime1">
              <a:rPr lang="en-US" smtClean="0"/>
              <a:pPr/>
              <a:t>9/2/26</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75594855-01E8-5A4B-B2B8-E2ECEF879100}" type="datetime1">
              <a:rPr lang="en-US" smtClean="0"/>
              <a:pPr/>
              <a:t>9/2/26</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dirty="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5F02DCD1-2C6B-F948-9F72-3BB0CF3D512E}"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C1583C39-01BF-7F43-854C-FBB4E9AB6B0C}"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4B103E64-1627-9140-8127-1849FED275E1}" type="datetime1">
              <a:rPr lang="en-US" smtClean="0"/>
              <a:pPr/>
              <a:t>9/2/26</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9/2/26</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240504" y="1348354"/>
            <a:ext cx="6679130" cy="1433594"/>
          </a:xfrm>
        </p:spPr>
        <p:txBody>
          <a:bodyPr/>
          <a:lstStyle/>
          <a:p>
            <a:r>
              <a:rPr lang="en-US" sz="4400" dirty="0"/>
              <a:t>Reasoning</a:t>
            </a:r>
            <a:br>
              <a:rPr lang="en-US" sz="4400" dirty="0"/>
            </a:br>
            <a:r>
              <a:rPr lang="en-US" sz="4400" dirty="0"/>
              <a:t>with Consequences</a:t>
            </a:r>
            <a:endParaRPr lang="en-US" dirty="0"/>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240504" y="3140487"/>
            <a:ext cx="8387137" cy="1124074"/>
          </a:xfrm>
        </p:spPr>
        <p:txBody>
          <a:bodyPr/>
          <a:lstStyle/>
          <a:p>
            <a:r>
              <a:rPr lang="en-US" dirty="0"/>
              <a:t>Philosophy 1250 – Contemporary Moral Issues</a:t>
            </a:r>
          </a:p>
          <a:p>
            <a:r>
              <a:rPr lang="en-US" dirty="0"/>
              <a:t>September 2026</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lstStyle/>
          <a:p>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67493" y="2017467"/>
            <a:ext cx="9779182" cy="3366815"/>
          </a:xfrm>
        </p:spPr>
        <p:txBody>
          <a:bodyPr vert="horz" lIns="91440" tIns="45720" rIns="91440" bIns="45720" rtlCol="0" anchor="t">
            <a:normAutofit/>
          </a:bodyPr>
          <a:lstStyle/>
          <a:p>
            <a:r>
              <a:rPr lang="en-US" dirty="0"/>
              <a:t>Consequentialist Thinking</a:t>
            </a:r>
          </a:p>
          <a:p>
            <a:r>
              <a:rPr lang="en-US" dirty="0"/>
              <a:t>Thinking About Morality in Terms of Consequences</a:t>
            </a:r>
          </a:p>
          <a:p>
            <a:r>
              <a:rPr lang="en-US" dirty="0"/>
              <a:t>Benefits and Drawbacks of Consequentialist Thinking</a:t>
            </a:r>
          </a:p>
          <a:p>
            <a:r>
              <a:rPr lang="en-US" dirty="0"/>
              <a:t>Reading Tips</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a:t>
            </a:fld>
            <a:endParaRPr lang="en-US"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1167492" y="381000"/>
            <a:ext cx="9779183" cy="817709"/>
          </a:xfrm>
        </p:spPr>
        <p:txBody>
          <a:bodyPr/>
          <a:lstStyle/>
          <a:p>
            <a:r>
              <a:rPr lang="en-US" dirty="0"/>
              <a:t>What is a consequence?</a:t>
            </a:r>
          </a:p>
        </p:txBody>
      </p:sp>
      <p:sp>
        <p:nvSpPr>
          <p:cNvPr id="6" name="Slide Number Placeholder 5">
            <a:extLst>
              <a:ext uri="{FF2B5EF4-FFF2-40B4-BE49-F238E27FC236}">
                <a16:creationId xmlns:a16="http://schemas.microsoft.com/office/drawing/2014/main" id="{50B6C709-8794-DF4E-A15C-6E648F09DD12}"/>
              </a:ext>
            </a:extLst>
          </p:cNvPr>
          <p:cNvSpPr>
            <a:spLocks noGrp="1"/>
          </p:cNvSpPr>
          <p:nvPr>
            <p:ph type="sldNum" sz="quarter" idx="4"/>
          </p:nvPr>
        </p:nvSpPr>
        <p:spPr/>
        <p:txBody>
          <a:bodyPr/>
          <a:lstStyle/>
          <a:p>
            <a:fld id="{294A09A9-5501-47C1-A89A-A340965A2BE2}" type="slidenum">
              <a:rPr lang="en-US" smtClean="0"/>
              <a:pPr/>
              <a:t>3</a:t>
            </a:fld>
            <a:endParaRPr lang="en-US" dirty="0"/>
          </a:p>
        </p:txBody>
      </p:sp>
      <p:sp>
        <p:nvSpPr>
          <p:cNvPr id="5" name="Content Placeholder 4">
            <a:extLst>
              <a:ext uri="{FF2B5EF4-FFF2-40B4-BE49-F238E27FC236}">
                <a16:creationId xmlns:a16="http://schemas.microsoft.com/office/drawing/2014/main" id="{5893E69A-AEC8-2950-12FE-9B0B17A0E271}"/>
              </a:ext>
            </a:extLst>
          </p:cNvPr>
          <p:cNvSpPr>
            <a:spLocks noGrp="1"/>
          </p:cNvSpPr>
          <p:nvPr>
            <p:ph idx="1"/>
          </p:nvPr>
        </p:nvSpPr>
        <p:spPr>
          <a:xfrm>
            <a:off x="1141612" y="1854962"/>
            <a:ext cx="9779182" cy="1918749"/>
          </a:xfrm>
        </p:spPr>
        <p:txBody>
          <a:bodyPr/>
          <a:lstStyle/>
          <a:p>
            <a:r>
              <a:rPr lang="en-US" b="1" dirty="0"/>
              <a:t>Mirriam-Webster:</a:t>
            </a:r>
          </a:p>
          <a:p>
            <a:r>
              <a:rPr lang="en-US" dirty="0"/>
              <a:t>“something that is produced by a cause or follows from a form of necessary connection or from a set of conditions </a:t>
            </a:r>
            <a:r>
              <a:rPr lang="en-US" b="1" dirty="0"/>
              <a:t>: </a:t>
            </a:r>
            <a:r>
              <a:rPr lang="en-US" dirty="0"/>
              <a:t>a natural or necessary result”</a:t>
            </a:r>
          </a:p>
          <a:p>
            <a:endParaRPr lang="en-US" b="1" dirty="0"/>
          </a:p>
        </p:txBody>
      </p:sp>
      <p:grpSp>
        <p:nvGrpSpPr>
          <p:cNvPr id="17" name="Group 16">
            <a:extLst>
              <a:ext uri="{FF2B5EF4-FFF2-40B4-BE49-F238E27FC236}">
                <a16:creationId xmlns:a16="http://schemas.microsoft.com/office/drawing/2014/main" id="{E242CA76-ACE5-38C9-29AC-091C60402F5B}"/>
              </a:ext>
            </a:extLst>
          </p:cNvPr>
          <p:cNvGrpSpPr/>
          <p:nvPr/>
        </p:nvGrpSpPr>
        <p:grpSpPr>
          <a:xfrm>
            <a:off x="3680468" y="3983916"/>
            <a:ext cx="4111233" cy="661350"/>
            <a:chOff x="3362234" y="5749072"/>
            <a:chExt cx="3694846" cy="528030"/>
          </a:xfrm>
        </p:grpSpPr>
        <p:sp>
          <p:nvSpPr>
            <p:cNvPr id="14" name="TextBox 13">
              <a:extLst>
                <a:ext uri="{FF2B5EF4-FFF2-40B4-BE49-F238E27FC236}">
                  <a16:creationId xmlns:a16="http://schemas.microsoft.com/office/drawing/2014/main" id="{80192416-1ACB-E519-E82C-1BC094D433E3}"/>
                </a:ext>
              </a:extLst>
            </p:cNvPr>
            <p:cNvSpPr txBox="1"/>
            <p:nvPr/>
          </p:nvSpPr>
          <p:spPr>
            <a:xfrm>
              <a:off x="3362234" y="5753882"/>
              <a:ext cx="1280351" cy="523220"/>
            </a:xfrm>
            <a:prstGeom prst="rect">
              <a:avLst/>
            </a:prstGeom>
            <a:noFill/>
          </p:spPr>
          <p:txBody>
            <a:bodyPr wrap="none" rtlCol="0">
              <a:spAutoFit/>
            </a:bodyPr>
            <a:lstStyle/>
            <a:p>
              <a:r>
                <a:rPr lang="en-US" sz="2800" dirty="0"/>
                <a:t>CAUSE</a:t>
              </a:r>
              <a:r>
                <a:rPr lang="en-US" dirty="0"/>
                <a:t> </a:t>
              </a:r>
            </a:p>
          </p:txBody>
        </p:sp>
        <p:sp>
          <p:nvSpPr>
            <p:cNvPr id="15" name="TextBox 14">
              <a:extLst>
                <a:ext uri="{FF2B5EF4-FFF2-40B4-BE49-F238E27FC236}">
                  <a16:creationId xmlns:a16="http://schemas.microsoft.com/office/drawing/2014/main" id="{6BBD51E5-CB25-4BF8-D939-F487B32AD57A}"/>
                </a:ext>
              </a:extLst>
            </p:cNvPr>
            <p:cNvSpPr txBox="1"/>
            <p:nvPr/>
          </p:nvSpPr>
          <p:spPr>
            <a:xfrm>
              <a:off x="5863703" y="5749072"/>
              <a:ext cx="1193377" cy="417745"/>
            </a:xfrm>
            <a:prstGeom prst="rect">
              <a:avLst/>
            </a:prstGeom>
            <a:noFill/>
          </p:spPr>
          <p:txBody>
            <a:bodyPr wrap="none" rtlCol="0">
              <a:spAutoFit/>
            </a:bodyPr>
            <a:lstStyle/>
            <a:p>
              <a:r>
                <a:rPr lang="en-US" sz="2800" dirty="0"/>
                <a:t>EFFECT</a:t>
              </a:r>
              <a:endParaRPr lang="en-US" dirty="0"/>
            </a:p>
          </p:txBody>
        </p:sp>
        <p:sp>
          <p:nvSpPr>
            <p:cNvPr id="16" name="Chevron 15">
              <a:extLst>
                <a:ext uri="{FF2B5EF4-FFF2-40B4-BE49-F238E27FC236}">
                  <a16:creationId xmlns:a16="http://schemas.microsoft.com/office/drawing/2014/main" id="{C2D1574F-B3EC-C55D-1655-73D08BD96AF2}"/>
                </a:ext>
              </a:extLst>
            </p:cNvPr>
            <p:cNvSpPr/>
            <p:nvPr/>
          </p:nvSpPr>
          <p:spPr>
            <a:xfrm>
              <a:off x="5099901" y="5825765"/>
              <a:ext cx="395926" cy="369835"/>
            </a:xfrm>
            <a:prstGeom prst="chevron">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3554871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503944"/>
            <a:ext cx="9779183" cy="870197"/>
          </a:xfrm>
        </p:spPr>
        <p:txBody>
          <a:bodyPr/>
          <a:lstStyle/>
          <a:p>
            <a:r>
              <a:rPr lang="en-US" dirty="0"/>
              <a:t>What is consequentialism?</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4</a:t>
            </a:fld>
            <a:endParaRPr lang="en-US" dirty="0"/>
          </a:p>
        </p:txBody>
      </p:sp>
      <p:sp>
        <p:nvSpPr>
          <p:cNvPr id="3" name="TextBox 2">
            <a:extLst>
              <a:ext uri="{FF2B5EF4-FFF2-40B4-BE49-F238E27FC236}">
                <a16:creationId xmlns:a16="http://schemas.microsoft.com/office/drawing/2014/main" id="{BB404676-0EEF-1551-74B3-4FE7E0F701D2}"/>
              </a:ext>
            </a:extLst>
          </p:cNvPr>
          <p:cNvSpPr txBox="1"/>
          <p:nvPr/>
        </p:nvSpPr>
        <p:spPr>
          <a:xfrm>
            <a:off x="1167492" y="1789222"/>
            <a:ext cx="8907767" cy="1077218"/>
          </a:xfrm>
          <a:prstGeom prst="rect">
            <a:avLst/>
          </a:prstGeom>
          <a:noFill/>
        </p:spPr>
        <p:txBody>
          <a:bodyPr wrap="square" rtlCol="0">
            <a:spAutoFit/>
          </a:bodyPr>
          <a:lstStyle/>
          <a:p>
            <a:pPr marL="230188" indent="-230188">
              <a:tabLst>
                <a:tab pos="220663" algn="l"/>
              </a:tabLst>
            </a:pPr>
            <a:r>
              <a:rPr lang="en-US" sz="2400" dirty="0"/>
              <a:t>- 	</a:t>
            </a:r>
            <a:r>
              <a:rPr lang="en-US" sz="2000" dirty="0"/>
              <a:t>In general, we care about whether human behavior is helpful or harmful,</a:t>
            </a:r>
            <a:br>
              <a:rPr lang="en-US" sz="2000" dirty="0"/>
            </a:br>
            <a:r>
              <a:rPr lang="en-US" sz="2000" dirty="0"/>
              <a:t>that is, about the whether the </a:t>
            </a:r>
            <a:r>
              <a:rPr lang="en-US" sz="2000" u="sng" dirty="0"/>
              <a:t>outcome</a:t>
            </a:r>
            <a:r>
              <a:rPr lang="en-US" sz="2000" dirty="0"/>
              <a:t> an of a human action or inaction is</a:t>
            </a:r>
            <a:br>
              <a:rPr lang="en-US" sz="2000" dirty="0"/>
            </a:br>
            <a:r>
              <a:rPr lang="en-US" sz="2000" dirty="0"/>
              <a:t>good or bad.</a:t>
            </a:r>
          </a:p>
        </p:txBody>
      </p:sp>
      <p:sp>
        <p:nvSpPr>
          <p:cNvPr id="4" name="TextBox 3">
            <a:extLst>
              <a:ext uri="{FF2B5EF4-FFF2-40B4-BE49-F238E27FC236}">
                <a16:creationId xmlns:a16="http://schemas.microsoft.com/office/drawing/2014/main" id="{48ECFCDC-9BED-DF32-B3E7-A852CCA80268}"/>
              </a:ext>
            </a:extLst>
          </p:cNvPr>
          <p:cNvSpPr txBox="1"/>
          <p:nvPr/>
        </p:nvSpPr>
        <p:spPr>
          <a:xfrm>
            <a:off x="1074503" y="2971883"/>
            <a:ext cx="9137398" cy="2246769"/>
          </a:xfrm>
          <a:prstGeom prst="rect">
            <a:avLst/>
          </a:prstGeom>
          <a:noFill/>
        </p:spPr>
        <p:txBody>
          <a:bodyPr wrap="square" rtlCol="0">
            <a:spAutoFit/>
          </a:bodyPr>
          <a:lstStyle/>
          <a:p>
            <a:pPr marL="342900" indent="-342900">
              <a:buFontTx/>
              <a:buChar char="-"/>
              <a:tabLst>
                <a:tab pos="220663" algn="l"/>
              </a:tabLst>
            </a:pPr>
            <a:r>
              <a:rPr lang="en-US" sz="2000" dirty="0"/>
              <a:t>When we focus on outcomes (results, products, effects . . .), basing our decision about the morality of conduct on the moral quality of its consequences, we are engaged in </a:t>
            </a:r>
            <a:r>
              <a:rPr lang="en-US" sz="2000" u="sng" dirty="0"/>
              <a:t>consequentialist</a:t>
            </a:r>
            <a:r>
              <a:rPr lang="en-US" sz="2000" dirty="0"/>
              <a:t> thinking.</a:t>
            </a:r>
          </a:p>
          <a:p>
            <a:pPr>
              <a:tabLst>
                <a:tab pos="220663" algn="l"/>
              </a:tabLst>
            </a:pPr>
            <a:endParaRPr lang="en-US" sz="2000" dirty="0"/>
          </a:p>
          <a:p>
            <a:pPr marL="342900" indent="-342900">
              <a:buFontTx/>
              <a:buChar char="-"/>
              <a:tabLst>
                <a:tab pos="220663" algn="l"/>
              </a:tabLst>
            </a:pPr>
            <a:r>
              <a:rPr lang="en-US" sz="2000" dirty="0"/>
              <a:t>Reasoning with consequences ≠ necessarily being a consequentialist</a:t>
            </a:r>
          </a:p>
          <a:p>
            <a:pPr>
              <a:tabLst>
                <a:tab pos="220663" algn="l"/>
              </a:tabLst>
            </a:pPr>
            <a:endParaRPr lang="en-US" sz="2000" dirty="0"/>
          </a:p>
          <a:p>
            <a:pPr marL="342900" indent="-342900">
              <a:buFontTx/>
              <a:buChar char="-"/>
              <a:tabLst>
                <a:tab pos="220663" algn="l"/>
              </a:tabLst>
            </a:pPr>
            <a:r>
              <a:rPr lang="en-US" sz="2000" dirty="0"/>
              <a:t>Non-consequentialists can still think consequences matter</a:t>
            </a:r>
          </a:p>
        </p:txBody>
      </p:sp>
    </p:spTree>
    <p:extLst>
      <p:ext uri="{BB962C8B-B14F-4D97-AF65-F5344CB8AC3E}">
        <p14:creationId xmlns:p14="http://schemas.microsoft.com/office/powerpoint/2010/main" val="256311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503944"/>
            <a:ext cx="9779183" cy="870197"/>
          </a:xfrm>
        </p:spPr>
        <p:txBody>
          <a:bodyPr/>
          <a:lstStyle/>
          <a:p>
            <a:r>
              <a:rPr lang="en-US" dirty="0"/>
              <a:t> Consequentialism’s Definition</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5</a:t>
            </a:fld>
            <a:endParaRPr lang="en-US" dirty="0"/>
          </a:p>
        </p:txBody>
      </p:sp>
      <p:sp>
        <p:nvSpPr>
          <p:cNvPr id="3" name="TextBox 2">
            <a:extLst>
              <a:ext uri="{FF2B5EF4-FFF2-40B4-BE49-F238E27FC236}">
                <a16:creationId xmlns:a16="http://schemas.microsoft.com/office/drawing/2014/main" id="{BB404676-0EEF-1551-74B3-4FE7E0F701D2}"/>
              </a:ext>
            </a:extLst>
          </p:cNvPr>
          <p:cNvSpPr txBox="1"/>
          <p:nvPr/>
        </p:nvSpPr>
        <p:spPr>
          <a:xfrm>
            <a:off x="1167492" y="1829992"/>
            <a:ext cx="9606525" cy="3570208"/>
          </a:xfrm>
          <a:prstGeom prst="rect">
            <a:avLst/>
          </a:prstGeom>
          <a:noFill/>
        </p:spPr>
        <p:txBody>
          <a:bodyPr wrap="square" rtlCol="0">
            <a:spAutoFit/>
          </a:bodyPr>
          <a:lstStyle/>
          <a:p>
            <a:pPr marL="230188" indent="-230188">
              <a:spcAft>
                <a:spcPts val="1200"/>
              </a:spcAft>
              <a:tabLst>
                <a:tab pos="220663" algn="l"/>
              </a:tabLst>
            </a:pPr>
            <a:r>
              <a:rPr lang="en-US" sz="2400" dirty="0"/>
              <a:t>	Consequential moral reasoning, says Morrow,</a:t>
            </a:r>
          </a:p>
          <a:p>
            <a:pPr marL="690563" indent="-7938"/>
            <a:r>
              <a:rPr lang="en-US" sz="2400" dirty="0"/>
              <a:t>“relies on the consequences of an action to make a moral claim about that action. That is, it uses premises about what will happen as a result of performing some action to show that the action is morally forbidden, permissible, obligatory, or supererogatory. </a:t>
            </a:r>
            <a:r>
              <a:rPr lang="en-US" sz="2400" dirty="0">
                <a:highlight>
                  <a:srgbClr val="FFFF00"/>
                </a:highlight>
              </a:rPr>
              <a:t>The key normative premises in this kind of argument claim that [ceteris paribus] one state of affairs is better than another state of affairs</a:t>
            </a:r>
            <a:r>
              <a:rPr lang="en-US" sz="2400" dirty="0"/>
              <a:t>.”</a:t>
            </a:r>
          </a:p>
          <a:p>
            <a:pPr marL="690563" indent="-7938"/>
            <a:r>
              <a:rPr lang="en-US" sz="2400" dirty="0"/>
              <a:t>								- Morrow, 36</a:t>
            </a:r>
          </a:p>
        </p:txBody>
      </p:sp>
    </p:spTree>
    <p:extLst>
      <p:ext uri="{BB962C8B-B14F-4D97-AF65-F5344CB8AC3E}">
        <p14:creationId xmlns:p14="http://schemas.microsoft.com/office/powerpoint/2010/main" val="30084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08129" y="473961"/>
            <a:ext cx="9244739" cy="870197"/>
          </a:xfrm>
        </p:spPr>
        <p:txBody>
          <a:bodyPr/>
          <a:lstStyle/>
          <a:p>
            <a:r>
              <a:rPr lang="en-US" dirty="0"/>
              <a:t>Some States of Affairs are </a:t>
            </a:r>
            <a:r>
              <a:rPr lang="en-US" u="sng" dirty="0"/>
              <a:t>Better</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6</a:t>
            </a:fld>
            <a:endParaRPr lang="en-US" dirty="0"/>
          </a:p>
        </p:txBody>
      </p:sp>
      <p:sp>
        <p:nvSpPr>
          <p:cNvPr id="5" name="TextBox 4">
            <a:extLst>
              <a:ext uri="{FF2B5EF4-FFF2-40B4-BE49-F238E27FC236}">
                <a16:creationId xmlns:a16="http://schemas.microsoft.com/office/drawing/2014/main" id="{0E8313BA-01D8-B7E0-9B6C-DCCEB296CA49}"/>
              </a:ext>
            </a:extLst>
          </p:cNvPr>
          <p:cNvSpPr txBox="1"/>
          <p:nvPr/>
        </p:nvSpPr>
        <p:spPr>
          <a:xfrm>
            <a:off x="1167492" y="1470459"/>
            <a:ext cx="7948138" cy="707886"/>
          </a:xfrm>
          <a:prstGeom prst="rect">
            <a:avLst/>
          </a:prstGeom>
          <a:noFill/>
        </p:spPr>
        <p:txBody>
          <a:bodyPr wrap="none" rtlCol="0">
            <a:spAutoFit/>
          </a:bodyPr>
          <a:lstStyle/>
          <a:p>
            <a:pPr>
              <a:tabLst>
                <a:tab pos="225425" algn="l"/>
              </a:tabLst>
            </a:pPr>
            <a:r>
              <a:rPr lang="en-US" sz="2000" dirty="0"/>
              <a:t>A “state of affairs” is better or worse because it maximizes the good –</a:t>
            </a:r>
            <a:br>
              <a:rPr lang="en-US" sz="2000" dirty="0"/>
            </a:br>
            <a:r>
              <a:rPr lang="en-US" sz="2000" dirty="0"/>
              <a:t>whatever the good might be.</a:t>
            </a:r>
          </a:p>
        </p:txBody>
      </p:sp>
      <p:sp>
        <p:nvSpPr>
          <p:cNvPr id="8" name="TextBox 7">
            <a:extLst>
              <a:ext uri="{FF2B5EF4-FFF2-40B4-BE49-F238E27FC236}">
                <a16:creationId xmlns:a16="http://schemas.microsoft.com/office/drawing/2014/main" id="{02B96019-1D25-F537-2B05-E750D4B17DF7}"/>
              </a:ext>
            </a:extLst>
          </p:cNvPr>
          <p:cNvSpPr txBox="1"/>
          <p:nvPr/>
        </p:nvSpPr>
        <p:spPr>
          <a:xfrm>
            <a:off x="1167492" y="2401314"/>
            <a:ext cx="8189165" cy="707886"/>
          </a:xfrm>
          <a:prstGeom prst="rect">
            <a:avLst/>
          </a:prstGeom>
          <a:noFill/>
        </p:spPr>
        <p:txBody>
          <a:bodyPr wrap="none" rtlCol="0">
            <a:spAutoFit/>
          </a:bodyPr>
          <a:lstStyle/>
          <a:p>
            <a:pPr marL="347663" indent="-347663">
              <a:tabLst>
                <a:tab pos="341313" algn="l"/>
                <a:tab pos="450850" algn="l"/>
              </a:tabLst>
            </a:pPr>
            <a:r>
              <a:rPr lang="en-US" sz="2000" dirty="0"/>
              <a:t>A “state of affairs” is better or worse because it best enhances pleasure,</a:t>
            </a:r>
          </a:p>
          <a:p>
            <a:pPr marL="347663" indent="-347663">
              <a:tabLst>
                <a:tab pos="341313" algn="l"/>
                <a:tab pos="450850" algn="l"/>
              </a:tabLst>
            </a:pPr>
            <a:r>
              <a:rPr lang="en-US" sz="2000" dirty="0"/>
              <a:t>happiness, or welfare – perhaps because it . . .</a:t>
            </a:r>
          </a:p>
        </p:txBody>
      </p:sp>
      <p:sp>
        <p:nvSpPr>
          <p:cNvPr id="10" name="TextBox 9">
            <a:extLst>
              <a:ext uri="{FF2B5EF4-FFF2-40B4-BE49-F238E27FC236}">
                <a16:creationId xmlns:a16="http://schemas.microsoft.com/office/drawing/2014/main" id="{B37DE473-6CE3-B5B6-0865-AF6595C50EBD}"/>
              </a:ext>
            </a:extLst>
          </p:cNvPr>
          <p:cNvSpPr txBox="1"/>
          <p:nvPr/>
        </p:nvSpPr>
        <p:spPr>
          <a:xfrm>
            <a:off x="1639596" y="3205518"/>
            <a:ext cx="9123533" cy="2308324"/>
          </a:xfrm>
          <a:prstGeom prst="rect">
            <a:avLst/>
          </a:prstGeom>
          <a:noFill/>
        </p:spPr>
        <p:txBody>
          <a:bodyPr wrap="square" rtlCol="0">
            <a:spAutoFit/>
          </a:bodyPr>
          <a:lstStyle/>
          <a:p>
            <a:pPr marL="285750" indent="-285750">
              <a:buFontTx/>
              <a:buChar char="-"/>
            </a:pPr>
            <a:r>
              <a:rPr lang="en-US" dirty="0"/>
              <a:t>saves the most lives</a:t>
            </a:r>
          </a:p>
          <a:p>
            <a:pPr marL="285750" indent="-285750">
              <a:buFontTx/>
              <a:buChar char="-"/>
            </a:pPr>
            <a:r>
              <a:rPr lang="en-US" dirty="0"/>
              <a:t>best inhibits sinful behavior</a:t>
            </a:r>
          </a:p>
          <a:p>
            <a:pPr marL="285750" indent="-285750">
              <a:buFontTx/>
              <a:buChar char="-"/>
            </a:pPr>
            <a:r>
              <a:rPr lang="en-US" dirty="0"/>
              <a:t>makes or saves the most money</a:t>
            </a:r>
          </a:p>
          <a:p>
            <a:pPr marL="285750" indent="-285750">
              <a:buFontTx/>
              <a:buChar char="-"/>
            </a:pPr>
            <a:r>
              <a:rPr lang="en-US" dirty="0"/>
              <a:t>saves the most time</a:t>
            </a:r>
          </a:p>
          <a:p>
            <a:pPr marL="285750" indent="-285750">
              <a:buFontTx/>
              <a:buChar char="-"/>
            </a:pPr>
            <a:r>
              <a:rPr lang="en-US" dirty="0"/>
              <a:t>best enhances physical or mental health</a:t>
            </a:r>
          </a:p>
          <a:p>
            <a:pPr marL="285750" indent="-285750">
              <a:buFontTx/>
              <a:buChar char="-"/>
            </a:pPr>
            <a:r>
              <a:rPr lang="en-US" dirty="0"/>
              <a:t>provides the best chance to earn an “A”</a:t>
            </a:r>
          </a:p>
          <a:p>
            <a:pPr marL="285750" indent="-285750">
              <a:buFontTx/>
              <a:buChar char="-"/>
            </a:pPr>
            <a:r>
              <a:rPr lang="en-US" dirty="0"/>
              <a:t>best means of preventing disease</a:t>
            </a:r>
          </a:p>
          <a:p>
            <a:pPr marL="285750" indent="-285750">
              <a:buFontTx/>
              <a:buChar char="-"/>
            </a:pPr>
            <a:r>
              <a:rPr lang="en-US" dirty="0"/>
              <a:t>. . . most use for having, getting, achieving, preserving . . . [something highly valued] </a:t>
            </a:r>
          </a:p>
        </p:txBody>
      </p:sp>
    </p:spTree>
    <p:extLst>
      <p:ext uri="{BB962C8B-B14F-4D97-AF65-F5344CB8AC3E}">
        <p14:creationId xmlns:p14="http://schemas.microsoft.com/office/powerpoint/2010/main" val="387756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335935"/>
            <a:ext cx="9779183" cy="870197"/>
          </a:xfrm>
        </p:spPr>
        <p:txBody>
          <a:bodyPr/>
          <a:lstStyle/>
          <a:p>
            <a:r>
              <a:rPr lang="en-US" dirty="0"/>
              <a:t>Example: The Drunk Friend</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7</a:t>
            </a:fld>
            <a:endParaRPr lang="en-US" dirty="0"/>
          </a:p>
        </p:txBody>
      </p:sp>
      <p:sp>
        <p:nvSpPr>
          <p:cNvPr id="5" name="TextBox 4">
            <a:extLst>
              <a:ext uri="{FF2B5EF4-FFF2-40B4-BE49-F238E27FC236}">
                <a16:creationId xmlns:a16="http://schemas.microsoft.com/office/drawing/2014/main" id="{0E8313BA-01D8-B7E0-9B6C-DCCEB296CA49}"/>
              </a:ext>
            </a:extLst>
          </p:cNvPr>
          <p:cNvSpPr txBox="1"/>
          <p:nvPr/>
        </p:nvSpPr>
        <p:spPr>
          <a:xfrm>
            <a:off x="1167491" y="1356360"/>
            <a:ext cx="9154209" cy="923330"/>
          </a:xfrm>
          <a:prstGeom prst="rect">
            <a:avLst/>
          </a:prstGeom>
          <a:noFill/>
        </p:spPr>
        <p:txBody>
          <a:bodyPr wrap="square" rtlCol="0">
            <a:spAutoFit/>
          </a:bodyPr>
          <a:lstStyle/>
          <a:p>
            <a:pPr>
              <a:tabLst>
                <a:tab pos="225425" algn="l"/>
              </a:tabLst>
            </a:pPr>
            <a:r>
              <a:rPr lang="en-US" dirty="0"/>
              <a:t>Suppose your friend has had too much to drink at a party and insists on driving home. They refuse to give you their keys, so you take the keys from them and will not return them. They become angry and accuse you of treating them like a child.</a:t>
            </a:r>
          </a:p>
        </p:txBody>
      </p:sp>
      <p:sp>
        <p:nvSpPr>
          <p:cNvPr id="13" name="TextBox 12">
            <a:extLst>
              <a:ext uri="{FF2B5EF4-FFF2-40B4-BE49-F238E27FC236}">
                <a16:creationId xmlns:a16="http://schemas.microsoft.com/office/drawing/2014/main" id="{5F78ED94-51EA-52D0-76D7-7F2BB74153E5}"/>
              </a:ext>
            </a:extLst>
          </p:cNvPr>
          <p:cNvSpPr txBox="1"/>
          <p:nvPr/>
        </p:nvSpPr>
        <p:spPr>
          <a:xfrm>
            <a:off x="1167492" y="2572012"/>
            <a:ext cx="9154208" cy="3693319"/>
          </a:xfrm>
          <a:prstGeom prst="rect">
            <a:avLst/>
          </a:prstGeom>
          <a:noFill/>
        </p:spPr>
        <p:txBody>
          <a:bodyPr wrap="square" rtlCol="0">
            <a:spAutoFit/>
          </a:bodyPr>
          <a:lstStyle/>
          <a:p>
            <a:r>
              <a:rPr lang="en-US" dirty="0"/>
              <a:t>A consequentialist argument could be:</a:t>
            </a:r>
          </a:p>
          <a:p>
            <a:endParaRPr lang="en-US" dirty="0"/>
          </a:p>
          <a:p>
            <a:pPr marL="342900" lvl="0" indent="-342900">
              <a:buFont typeface="+mj-lt"/>
              <a:buAutoNum type="arabicPeriod"/>
            </a:pPr>
            <a:r>
              <a:rPr lang="en-US" dirty="0"/>
              <a:t>If you let your friend drive, there is a significant risk that they will injure or kill themselves or someone else. </a:t>
            </a:r>
          </a:p>
          <a:p>
            <a:pPr marL="342900" lvl="0" indent="-342900">
              <a:buFont typeface="+mj-lt"/>
              <a:buAutoNum type="arabicPeriod"/>
            </a:pPr>
            <a:r>
              <a:rPr lang="en-US" dirty="0"/>
              <a:t>If you take their keys, your friend will be angry and inconvenienced, but the serious risks associated with drunk driving are avoided. </a:t>
            </a:r>
          </a:p>
          <a:p>
            <a:pPr marL="342900" lvl="0" indent="-342900">
              <a:buFont typeface="+mj-lt"/>
              <a:buAutoNum type="arabicPeriod"/>
            </a:pPr>
            <a:r>
              <a:rPr lang="en-US" dirty="0"/>
              <a:t>A world in which someone is temporarily angry and inconvenienced is much better than one in which someone may be seriously injured or killed. </a:t>
            </a:r>
          </a:p>
          <a:p>
            <a:pPr marL="342900" lvl="0" indent="-342900">
              <a:buFont typeface="+mj-lt"/>
              <a:buAutoNum type="arabicPeriod"/>
            </a:pPr>
            <a:r>
              <a:rPr lang="en-US" dirty="0"/>
              <a:t>Other things being equal, we should choose the action that produces the better consequences. </a:t>
            </a:r>
          </a:p>
          <a:p>
            <a:pPr lvl="0"/>
            <a:r>
              <a:rPr lang="en-US" dirty="0"/>
              <a:t>--------------------</a:t>
            </a:r>
          </a:p>
          <a:p>
            <a:pPr lvl="0"/>
            <a:r>
              <a:rPr lang="en-US" dirty="0"/>
              <a:t>Therefore, you should take your friend’s keys. </a:t>
            </a:r>
          </a:p>
          <a:p>
            <a:endParaRPr lang="en-US" dirty="0"/>
          </a:p>
        </p:txBody>
      </p:sp>
    </p:spTree>
    <p:extLst>
      <p:ext uri="{BB962C8B-B14F-4D97-AF65-F5344CB8AC3E}">
        <p14:creationId xmlns:p14="http://schemas.microsoft.com/office/powerpoint/2010/main" val="3542599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34F6E-B21B-9307-223B-2C22501983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965F3E-4173-9E14-6CAE-9D81A82CC62E}"/>
              </a:ext>
            </a:extLst>
          </p:cNvPr>
          <p:cNvSpPr>
            <a:spLocks noGrp="1"/>
          </p:cNvSpPr>
          <p:nvPr>
            <p:ph type="title"/>
          </p:nvPr>
        </p:nvSpPr>
        <p:spPr>
          <a:xfrm>
            <a:off x="1167492" y="335935"/>
            <a:ext cx="9779183" cy="870197"/>
          </a:xfrm>
        </p:spPr>
        <p:txBody>
          <a:bodyPr/>
          <a:lstStyle/>
          <a:p>
            <a:r>
              <a:rPr lang="en-US" dirty="0"/>
              <a:t>“Drunk Friend” Analysis</a:t>
            </a:r>
          </a:p>
        </p:txBody>
      </p:sp>
      <p:sp>
        <p:nvSpPr>
          <p:cNvPr id="9" name="Slide Number Placeholder 8">
            <a:extLst>
              <a:ext uri="{FF2B5EF4-FFF2-40B4-BE49-F238E27FC236}">
                <a16:creationId xmlns:a16="http://schemas.microsoft.com/office/drawing/2014/main" id="{EDEEEB22-5530-98BC-9FA5-5BD2AC57703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8</a:t>
            </a:fld>
            <a:endParaRPr lang="en-US" dirty="0"/>
          </a:p>
        </p:txBody>
      </p:sp>
      <p:sp>
        <p:nvSpPr>
          <p:cNvPr id="5" name="TextBox 4">
            <a:extLst>
              <a:ext uri="{FF2B5EF4-FFF2-40B4-BE49-F238E27FC236}">
                <a16:creationId xmlns:a16="http://schemas.microsoft.com/office/drawing/2014/main" id="{BA5F78EC-1370-2A29-622F-971579C1A19A}"/>
              </a:ext>
            </a:extLst>
          </p:cNvPr>
          <p:cNvSpPr txBox="1"/>
          <p:nvPr/>
        </p:nvSpPr>
        <p:spPr>
          <a:xfrm>
            <a:off x="888522" y="1844556"/>
            <a:ext cx="10843695" cy="2539157"/>
          </a:xfrm>
          <a:prstGeom prst="rect">
            <a:avLst/>
          </a:prstGeom>
          <a:noFill/>
        </p:spPr>
        <p:txBody>
          <a:bodyPr wrap="square" rtlCol="0">
            <a:spAutoFit/>
          </a:bodyPr>
          <a:lstStyle/>
          <a:p>
            <a:r>
              <a:rPr lang="en-US" b="1" dirty="0"/>
              <a:t>Why is taking the keys right?</a:t>
            </a:r>
            <a:endParaRPr lang="en-US" dirty="0"/>
          </a:p>
          <a:p>
            <a:endParaRPr lang="en-US" dirty="0"/>
          </a:p>
          <a:p>
            <a:r>
              <a:rPr lang="en-US" b="1" u="sng" dirty="0"/>
              <a:t>NOT</a:t>
            </a:r>
            <a:r>
              <a:rPr lang="en-US" dirty="0"/>
              <a:t> primarily:</a:t>
            </a:r>
          </a:p>
          <a:p>
            <a:pPr marL="857250" lvl="0" indent="-285750">
              <a:spcBef>
                <a:spcPts val="1800"/>
              </a:spcBef>
              <a:buFont typeface="Courier New" panose="02070309020205020404" pitchFamily="49" charset="0"/>
              <a:buChar char="o"/>
            </a:pPr>
            <a:r>
              <a:rPr lang="en-US" dirty="0"/>
              <a:t>because there is a rule against drunk driving; </a:t>
            </a:r>
          </a:p>
          <a:p>
            <a:pPr marL="857250" lvl="0" indent="-285750">
              <a:buFont typeface="Courier New" panose="02070309020205020404" pitchFamily="49" charset="0"/>
              <a:buChar char="o"/>
            </a:pPr>
            <a:r>
              <a:rPr lang="en-US" dirty="0"/>
              <a:t>because your friend has a duty not to endanger others; </a:t>
            </a:r>
          </a:p>
          <a:p>
            <a:pPr marL="857250" lvl="0" indent="-285750">
              <a:buFont typeface="Courier New" panose="02070309020205020404" pitchFamily="49" charset="0"/>
              <a:buChar char="o"/>
            </a:pPr>
            <a:r>
              <a:rPr lang="en-US" dirty="0"/>
              <a:t>because you have a duty to protect your friend. </a:t>
            </a:r>
          </a:p>
          <a:p>
            <a:endParaRPr lang="en-US" b="1" u="sng" dirty="0">
              <a:solidFill>
                <a:schemeClr val="accent6">
                  <a:lumMod val="50000"/>
                </a:schemeClr>
              </a:solidFill>
            </a:endParaRPr>
          </a:p>
          <a:p>
            <a:r>
              <a:rPr lang="en-US" b="1" dirty="0">
                <a:solidFill>
                  <a:schemeClr val="accent6">
                    <a:lumMod val="50000"/>
                  </a:schemeClr>
                </a:solidFill>
              </a:rPr>
              <a:t>Because, among the available choices, taking the keys is expected to produce the better overall outcome.</a:t>
            </a:r>
            <a:endParaRPr lang="en-US" dirty="0">
              <a:solidFill>
                <a:schemeClr val="accent6">
                  <a:lumMod val="50000"/>
                </a:schemeClr>
              </a:solidFill>
            </a:endParaRPr>
          </a:p>
        </p:txBody>
      </p:sp>
      <p:sp>
        <p:nvSpPr>
          <p:cNvPr id="3" name="TextBox 2">
            <a:extLst>
              <a:ext uri="{FF2B5EF4-FFF2-40B4-BE49-F238E27FC236}">
                <a16:creationId xmlns:a16="http://schemas.microsoft.com/office/drawing/2014/main" id="{4766855C-2913-8B6C-A6F3-FAE03A27345F}"/>
              </a:ext>
            </a:extLst>
          </p:cNvPr>
          <p:cNvSpPr txBox="1"/>
          <p:nvPr/>
        </p:nvSpPr>
        <p:spPr>
          <a:xfrm>
            <a:off x="671155" y="6352143"/>
            <a:ext cx="434734"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66989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blinds(horizontal)">
                                      <p:cBhvr>
                                        <p:cTn id="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9</a:t>
            </a:fld>
            <a:endParaRPr lang="en-US" dirty="0"/>
          </a:p>
        </p:txBody>
      </p:sp>
      <p:sp>
        <p:nvSpPr>
          <p:cNvPr id="5" name="TextBox 4">
            <a:extLst>
              <a:ext uri="{FF2B5EF4-FFF2-40B4-BE49-F238E27FC236}">
                <a16:creationId xmlns:a16="http://schemas.microsoft.com/office/drawing/2014/main" id="{0E8313BA-01D8-B7E0-9B6C-DCCEB296CA49}"/>
              </a:ext>
            </a:extLst>
          </p:cNvPr>
          <p:cNvSpPr txBox="1"/>
          <p:nvPr/>
        </p:nvSpPr>
        <p:spPr>
          <a:xfrm>
            <a:off x="998698" y="2849893"/>
            <a:ext cx="9983439" cy="784830"/>
          </a:xfrm>
          <a:prstGeom prst="rect">
            <a:avLst/>
          </a:prstGeom>
          <a:noFill/>
        </p:spPr>
        <p:txBody>
          <a:bodyPr wrap="none" rtlCol="0">
            <a:spAutoFit/>
          </a:bodyPr>
          <a:lstStyle/>
          <a:p>
            <a:pPr>
              <a:tabLst>
                <a:tab pos="225425" algn="l"/>
              </a:tabLst>
            </a:pPr>
            <a:r>
              <a:rPr lang="en-US" sz="4500" dirty="0"/>
              <a:t>Construct a consequentialist argument!</a:t>
            </a:r>
          </a:p>
        </p:txBody>
      </p:sp>
    </p:spTree>
    <p:extLst>
      <p:ext uri="{BB962C8B-B14F-4D97-AF65-F5344CB8AC3E}">
        <p14:creationId xmlns:p14="http://schemas.microsoft.com/office/powerpoint/2010/main" val="686645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1167492" y="503944"/>
            <a:ext cx="9779183" cy="870197"/>
          </a:xfrm>
        </p:spPr>
        <p:txBody>
          <a:bodyPr/>
          <a:lstStyle/>
          <a:p>
            <a:r>
              <a:rPr lang="en-US" dirty="0"/>
              <a:t>Problems w/ Consequentialism</a:t>
            </a:r>
          </a:p>
        </p:txBody>
      </p:sp>
      <p:sp>
        <p:nvSpPr>
          <p:cNvPr id="9" name="Slide Number Placeholder 8">
            <a:extLst>
              <a:ext uri="{FF2B5EF4-FFF2-40B4-BE49-F238E27FC236}">
                <a16:creationId xmlns:a16="http://schemas.microsoft.com/office/drawing/2014/main" id="{6FD448B0-743E-0045-8131-69B4EEC58365}"/>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10</a:t>
            </a:fld>
            <a:endParaRPr lang="en-US" dirty="0"/>
          </a:p>
        </p:txBody>
      </p:sp>
      <p:sp>
        <p:nvSpPr>
          <p:cNvPr id="5" name="TextBox 4">
            <a:extLst>
              <a:ext uri="{FF2B5EF4-FFF2-40B4-BE49-F238E27FC236}">
                <a16:creationId xmlns:a16="http://schemas.microsoft.com/office/drawing/2014/main" id="{F24FA1FA-7B16-8859-C1BB-7EFEBAA12ECF}"/>
              </a:ext>
            </a:extLst>
          </p:cNvPr>
          <p:cNvSpPr txBox="1"/>
          <p:nvPr/>
        </p:nvSpPr>
        <p:spPr>
          <a:xfrm>
            <a:off x="1167492" y="1769650"/>
            <a:ext cx="9671750" cy="400110"/>
          </a:xfrm>
          <a:prstGeom prst="rect">
            <a:avLst/>
          </a:prstGeom>
          <a:noFill/>
        </p:spPr>
        <p:txBody>
          <a:bodyPr wrap="none" rtlCol="0">
            <a:spAutoFit/>
          </a:bodyPr>
          <a:lstStyle/>
          <a:p>
            <a:r>
              <a:rPr lang="en-US" sz="2000" b="1" dirty="0">
                <a:solidFill>
                  <a:schemeClr val="accent6">
                    <a:lumMod val="50000"/>
                  </a:schemeClr>
                </a:solidFill>
              </a:rPr>
              <a:t>Sometimes we have obligations that conflict with a purely consequentialist morality</a:t>
            </a:r>
          </a:p>
        </p:txBody>
      </p:sp>
      <p:sp>
        <p:nvSpPr>
          <p:cNvPr id="4" name="TextBox 3">
            <a:extLst>
              <a:ext uri="{FF2B5EF4-FFF2-40B4-BE49-F238E27FC236}">
                <a16:creationId xmlns:a16="http://schemas.microsoft.com/office/drawing/2014/main" id="{B0E117C3-0C51-7873-3368-FDBF698A2B7B}"/>
              </a:ext>
            </a:extLst>
          </p:cNvPr>
          <p:cNvSpPr txBox="1"/>
          <p:nvPr/>
        </p:nvSpPr>
        <p:spPr>
          <a:xfrm>
            <a:off x="1449219" y="2354570"/>
            <a:ext cx="9561720" cy="646331"/>
          </a:xfrm>
          <a:prstGeom prst="rect">
            <a:avLst/>
          </a:prstGeom>
          <a:noFill/>
        </p:spPr>
        <p:txBody>
          <a:bodyPr wrap="none" rtlCol="0">
            <a:spAutoFit/>
          </a:bodyPr>
          <a:lstStyle/>
          <a:p>
            <a:r>
              <a:rPr lang="en-US" i="1" dirty="0"/>
              <a:t>Example</a:t>
            </a:r>
            <a:r>
              <a:rPr lang="en-US" dirty="0"/>
              <a:t>: Suppose killing 1 billion people is the best way slow global warming. Still, we should</a:t>
            </a:r>
            <a:br>
              <a:rPr lang="en-US" dirty="0"/>
            </a:br>
            <a:r>
              <a:rPr lang="en-US" dirty="0"/>
              <a:t>not do this; it would be wrong, since we have an obligation not to kill innocent people</a:t>
            </a:r>
          </a:p>
        </p:txBody>
      </p:sp>
      <p:sp>
        <p:nvSpPr>
          <p:cNvPr id="8" name="TextBox 7">
            <a:extLst>
              <a:ext uri="{FF2B5EF4-FFF2-40B4-BE49-F238E27FC236}">
                <a16:creationId xmlns:a16="http://schemas.microsoft.com/office/drawing/2014/main" id="{2A3651EE-5DAD-3421-844F-C4F7DEE45EFF}"/>
              </a:ext>
            </a:extLst>
          </p:cNvPr>
          <p:cNvSpPr txBox="1"/>
          <p:nvPr/>
        </p:nvSpPr>
        <p:spPr>
          <a:xfrm>
            <a:off x="1413504" y="3434097"/>
            <a:ext cx="4643579" cy="369332"/>
          </a:xfrm>
          <a:prstGeom prst="rect">
            <a:avLst/>
          </a:prstGeom>
          <a:noFill/>
        </p:spPr>
        <p:txBody>
          <a:bodyPr wrap="none" rtlCol="0">
            <a:spAutoFit/>
          </a:bodyPr>
          <a:lstStyle/>
          <a:p>
            <a:r>
              <a:rPr lang="en-US" dirty="0"/>
              <a:t>Consequentialism can justify abhorrent acts.</a:t>
            </a:r>
          </a:p>
        </p:txBody>
      </p:sp>
    </p:spTree>
    <p:extLst>
      <p:ext uri="{BB962C8B-B14F-4D97-AF65-F5344CB8AC3E}">
        <p14:creationId xmlns:p14="http://schemas.microsoft.com/office/powerpoint/2010/main" val="135750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E161-04F2-3E23-6E38-C8D344170A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01B1C-BF37-4067-8D6C-0947B815F1B3}"/>
              </a:ext>
            </a:extLst>
          </p:cNvPr>
          <p:cNvSpPr>
            <a:spLocks noGrp="1"/>
          </p:cNvSpPr>
          <p:nvPr>
            <p:ph type="title"/>
          </p:nvPr>
        </p:nvSpPr>
        <p:spPr>
          <a:xfrm>
            <a:off x="1167492" y="503944"/>
            <a:ext cx="9779183" cy="870197"/>
          </a:xfrm>
        </p:spPr>
        <p:txBody>
          <a:bodyPr/>
          <a:lstStyle/>
          <a:p>
            <a:r>
              <a:rPr lang="en-US" dirty="0"/>
              <a:t>Problems w/ Consequentialism</a:t>
            </a:r>
          </a:p>
        </p:txBody>
      </p:sp>
      <p:sp>
        <p:nvSpPr>
          <p:cNvPr id="9" name="Slide Number Placeholder 8">
            <a:extLst>
              <a:ext uri="{FF2B5EF4-FFF2-40B4-BE49-F238E27FC236}">
                <a16:creationId xmlns:a16="http://schemas.microsoft.com/office/drawing/2014/main" id="{C5BCC645-44FA-7BF2-DD18-5442E258BE87}"/>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11</a:t>
            </a:fld>
            <a:endParaRPr lang="en-US" dirty="0"/>
          </a:p>
        </p:txBody>
      </p:sp>
      <p:sp>
        <p:nvSpPr>
          <p:cNvPr id="5" name="TextBox 4">
            <a:extLst>
              <a:ext uri="{FF2B5EF4-FFF2-40B4-BE49-F238E27FC236}">
                <a16:creationId xmlns:a16="http://schemas.microsoft.com/office/drawing/2014/main" id="{8810F8C7-85E0-10E1-2910-314D87A19B2B}"/>
              </a:ext>
            </a:extLst>
          </p:cNvPr>
          <p:cNvSpPr txBox="1"/>
          <p:nvPr/>
        </p:nvSpPr>
        <p:spPr>
          <a:xfrm>
            <a:off x="1167492" y="1769650"/>
            <a:ext cx="8319522" cy="400110"/>
          </a:xfrm>
          <a:prstGeom prst="rect">
            <a:avLst/>
          </a:prstGeom>
          <a:noFill/>
        </p:spPr>
        <p:txBody>
          <a:bodyPr wrap="none" rtlCol="0">
            <a:spAutoFit/>
          </a:bodyPr>
          <a:lstStyle/>
          <a:p>
            <a:r>
              <a:rPr lang="en-US" sz="2000" b="1" dirty="0">
                <a:solidFill>
                  <a:schemeClr val="accent6">
                    <a:lumMod val="50000"/>
                  </a:schemeClr>
                </a:solidFill>
              </a:rPr>
              <a:t>Sometimes comparisons of value are easy, sometimes very, very difficult</a:t>
            </a:r>
          </a:p>
        </p:txBody>
      </p:sp>
      <p:sp>
        <p:nvSpPr>
          <p:cNvPr id="4" name="TextBox 3">
            <a:extLst>
              <a:ext uri="{FF2B5EF4-FFF2-40B4-BE49-F238E27FC236}">
                <a16:creationId xmlns:a16="http://schemas.microsoft.com/office/drawing/2014/main" id="{463674E4-1141-11A9-F7C2-23EC8303FE6E}"/>
              </a:ext>
            </a:extLst>
          </p:cNvPr>
          <p:cNvSpPr txBox="1"/>
          <p:nvPr/>
        </p:nvSpPr>
        <p:spPr>
          <a:xfrm>
            <a:off x="1687757" y="2275058"/>
            <a:ext cx="5309391" cy="3862596"/>
          </a:xfrm>
          <a:prstGeom prst="rect">
            <a:avLst/>
          </a:prstGeom>
          <a:noFill/>
        </p:spPr>
        <p:txBody>
          <a:bodyPr wrap="square" rtlCol="0">
            <a:spAutoFit/>
          </a:bodyPr>
          <a:lstStyle/>
          <a:p>
            <a:pPr lvl="0"/>
            <a:r>
              <a:rPr lang="en-US" dirty="0"/>
              <a:t>10 deaths vs. 100 deaths . . . . easy</a:t>
            </a:r>
          </a:p>
          <a:p>
            <a:endParaRPr lang="en-US" dirty="0"/>
          </a:p>
          <a:p>
            <a:r>
              <a:rPr lang="en-US" dirty="0"/>
              <a:t>But sometimes we must compare unlike values:</a:t>
            </a:r>
          </a:p>
          <a:p>
            <a:pPr marL="920750" lvl="0">
              <a:spcBef>
                <a:spcPts val="600"/>
              </a:spcBef>
              <a:spcAft>
                <a:spcPts val="600"/>
              </a:spcAft>
            </a:pPr>
            <a:r>
              <a:rPr lang="en-US" dirty="0"/>
              <a:t>physical suffering </a:t>
            </a:r>
          </a:p>
          <a:p>
            <a:pPr marL="920750" lvl="0">
              <a:spcBef>
                <a:spcPts val="600"/>
              </a:spcBef>
              <a:spcAft>
                <a:spcPts val="600"/>
              </a:spcAft>
            </a:pPr>
            <a:r>
              <a:rPr lang="en-US" dirty="0"/>
              <a:t>psychological harm</a:t>
            </a:r>
          </a:p>
          <a:p>
            <a:pPr marL="920750" lvl="0">
              <a:spcBef>
                <a:spcPts val="600"/>
              </a:spcBef>
              <a:spcAft>
                <a:spcPts val="600"/>
              </a:spcAft>
            </a:pPr>
            <a:r>
              <a:rPr lang="en-US" dirty="0"/>
              <a:t>freedom</a:t>
            </a:r>
          </a:p>
          <a:p>
            <a:pPr marL="920750" lvl="0">
              <a:spcBef>
                <a:spcPts val="600"/>
              </a:spcBef>
              <a:spcAft>
                <a:spcPts val="600"/>
              </a:spcAft>
            </a:pPr>
            <a:r>
              <a:rPr lang="en-US" dirty="0"/>
              <a:t>economic benefit</a:t>
            </a:r>
          </a:p>
          <a:p>
            <a:pPr marL="920750" lvl="0">
              <a:spcBef>
                <a:spcPts val="600"/>
              </a:spcBef>
              <a:spcAft>
                <a:spcPts val="600"/>
              </a:spcAft>
            </a:pPr>
            <a:r>
              <a:rPr lang="en-US" dirty="0"/>
              <a:t>environmental damage </a:t>
            </a:r>
          </a:p>
          <a:p>
            <a:pPr marL="920750" lvl="0">
              <a:spcBef>
                <a:spcPts val="600"/>
              </a:spcBef>
              <a:spcAft>
                <a:spcPts val="600"/>
              </a:spcAft>
            </a:pPr>
            <a:r>
              <a:rPr lang="en-US" dirty="0"/>
              <a:t>happiness</a:t>
            </a:r>
          </a:p>
          <a:p>
            <a:pPr marL="920750" lvl="0">
              <a:spcBef>
                <a:spcPts val="600"/>
              </a:spcBef>
              <a:spcAft>
                <a:spcPts val="600"/>
              </a:spcAft>
            </a:pPr>
            <a:r>
              <a:rPr lang="en-US" dirty="0"/>
              <a:t>dignity</a:t>
            </a:r>
          </a:p>
        </p:txBody>
      </p:sp>
      <p:sp>
        <p:nvSpPr>
          <p:cNvPr id="3" name="TextBox 2">
            <a:extLst>
              <a:ext uri="{FF2B5EF4-FFF2-40B4-BE49-F238E27FC236}">
                <a16:creationId xmlns:a16="http://schemas.microsoft.com/office/drawing/2014/main" id="{1EE7E83C-0E24-1203-BF6D-2E941AEAA912}"/>
              </a:ext>
            </a:extLst>
          </p:cNvPr>
          <p:cNvSpPr txBox="1"/>
          <p:nvPr/>
        </p:nvSpPr>
        <p:spPr>
          <a:xfrm>
            <a:off x="6567777" y="3961737"/>
            <a:ext cx="3236182" cy="923330"/>
          </a:xfrm>
          <a:prstGeom prst="rect">
            <a:avLst/>
          </a:prstGeom>
          <a:noFill/>
        </p:spPr>
        <p:txBody>
          <a:bodyPr wrap="square" rtlCol="0">
            <a:spAutoFit/>
          </a:bodyPr>
          <a:lstStyle/>
          <a:p>
            <a:r>
              <a:rPr lang="en-US" b="1" u="sng" dirty="0">
                <a:solidFill>
                  <a:schemeClr val="accent6">
                    <a:lumMod val="50000"/>
                  </a:schemeClr>
                </a:solidFill>
              </a:rPr>
              <a:t>Problem</a:t>
            </a:r>
            <a:r>
              <a:rPr lang="en-US" b="1" dirty="0">
                <a:solidFill>
                  <a:schemeClr val="accent6">
                    <a:lumMod val="50000"/>
                  </a:schemeClr>
                </a:solidFill>
              </a:rPr>
              <a:t>:</a:t>
            </a:r>
            <a:r>
              <a:rPr lang="en-US" dirty="0">
                <a:solidFill>
                  <a:schemeClr val="accent6">
                    <a:lumMod val="50000"/>
                  </a:schemeClr>
                </a:solidFill>
              </a:rPr>
              <a:t> There is no obvious common unit for comparing everything we value.</a:t>
            </a:r>
          </a:p>
        </p:txBody>
      </p:sp>
    </p:spTree>
    <p:extLst>
      <p:ext uri="{BB962C8B-B14F-4D97-AF65-F5344CB8AC3E}">
        <p14:creationId xmlns:p14="http://schemas.microsoft.com/office/powerpoint/2010/main" val="925140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CB6C-2398-45EE-7C75-57DA97FA5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6E05AE-6F90-78C4-75BE-D0B845B58741}"/>
              </a:ext>
            </a:extLst>
          </p:cNvPr>
          <p:cNvSpPr>
            <a:spLocks noGrp="1"/>
          </p:cNvSpPr>
          <p:nvPr>
            <p:ph type="title"/>
          </p:nvPr>
        </p:nvSpPr>
        <p:spPr>
          <a:xfrm>
            <a:off x="1167492" y="503944"/>
            <a:ext cx="9779183" cy="870197"/>
          </a:xfrm>
        </p:spPr>
        <p:txBody>
          <a:bodyPr/>
          <a:lstStyle/>
          <a:p>
            <a:r>
              <a:rPr lang="en-US" dirty="0"/>
              <a:t>Problems w/ Consequentialism</a:t>
            </a:r>
          </a:p>
        </p:txBody>
      </p:sp>
      <p:sp>
        <p:nvSpPr>
          <p:cNvPr id="9" name="Slide Number Placeholder 8">
            <a:extLst>
              <a:ext uri="{FF2B5EF4-FFF2-40B4-BE49-F238E27FC236}">
                <a16:creationId xmlns:a16="http://schemas.microsoft.com/office/drawing/2014/main" id="{E7DD66D5-5790-C108-4014-3E936A82499A}"/>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12</a:t>
            </a:fld>
            <a:endParaRPr lang="en-US" dirty="0"/>
          </a:p>
        </p:txBody>
      </p:sp>
      <p:sp>
        <p:nvSpPr>
          <p:cNvPr id="5" name="TextBox 4">
            <a:extLst>
              <a:ext uri="{FF2B5EF4-FFF2-40B4-BE49-F238E27FC236}">
                <a16:creationId xmlns:a16="http://schemas.microsoft.com/office/drawing/2014/main" id="{E716F6FD-E9CC-01FC-C5EA-BF2E0F67397E}"/>
              </a:ext>
            </a:extLst>
          </p:cNvPr>
          <p:cNvSpPr txBox="1"/>
          <p:nvPr/>
        </p:nvSpPr>
        <p:spPr>
          <a:xfrm>
            <a:off x="1254956" y="1624544"/>
            <a:ext cx="4677819" cy="400110"/>
          </a:xfrm>
          <a:prstGeom prst="rect">
            <a:avLst/>
          </a:prstGeom>
          <a:noFill/>
        </p:spPr>
        <p:txBody>
          <a:bodyPr wrap="none" rtlCol="0">
            <a:spAutoFit/>
          </a:bodyPr>
          <a:lstStyle/>
          <a:p>
            <a:r>
              <a:rPr lang="en-US" sz="2000" b="1" dirty="0">
                <a:solidFill>
                  <a:schemeClr val="accent6">
                    <a:lumMod val="50000"/>
                  </a:schemeClr>
                </a:solidFill>
              </a:rPr>
              <a:t>Consequences can be difficult to predict</a:t>
            </a:r>
          </a:p>
        </p:txBody>
      </p:sp>
      <p:sp>
        <p:nvSpPr>
          <p:cNvPr id="4" name="TextBox 3">
            <a:extLst>
              <a:ext uri="{FF2B5EF4-FFF2-40B4-BE49-F238E27FC236}">
                <a16:creationId xmlns:a16="http://schemas.microsoft.com/office/drawing/2014/main" id="{E84D04EB-1E87-0A8A-8CC4-F675A61DA8A4}"/>
              </a:ext>
            </a:extLst>
          </p:cNvPr>
          <p:cNvSpPr txBox="1"/>
          <p:nvPr/>
        </p:nvSpPr>
        <p:spPr>
          <a:xfrm>
            <a:off x="1256058" y="2275057"/>
            <a:ext cx="9038553" cy="2031325"/>
          </a:xfrm>
          <a:prstGeom prst="rect">
            <a:avLst/>
          </a:prstGeom>
          <a:noFill/>
        </p:spPr>
        <p:txBody>
          <a:bodyPr wrap="square" rtlCol="0">
            <a:spAutoFit/>
          </a:bodyPr>
          <a:lstStyle/>
          <a:p>
            <a:pPr marL="285750" lvl="0" indent="-285750">
              <a:buFont typeface="Arial" panose="020B0604020202020204" pitchFamily="34" charset="0"/>
              <a:buChar char="•"/>
            </a:pPr>
            <a:r>
              <a:rPr lang="en-US" dirty="0"/>
              <a:t>How many deaths will a new weapon cause? Will other means of fighting result in fewer deaths, or more?</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What happens if we make recreational marijuana legal? What about street drugs like heroin and cocaine?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happens if we prohibit the manufacture and sale of alcohol?</a:t>
            </a:r>
          </a:p>
        </p:txBody>
      </p:sp>
    </p:spTree>
    <p:extLst>
      <p:ext uri="{BB962C8B-B14F-4D97-AF65-F5344CB8AC3E}">
        <p14:creationId xmlns:p14="http://schemas.microsoft.com/office/powerpoint/2010/main" val="337168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D9C02F2-B8F9-5575-4C22-FEF5190D9607}"/>
              </a:ext>
            </a:extLst>
          </p:cNvPr>
          <p:cNvSpPr>
            <a:spLocks noGrp="1"/>
          </p:cNvSpPr>
          <p:nvPr>
            <p:ph type="sldNum" sz="quarter" idx="4"/>
          </p:nvPr>
        </p:nvSpPr>
        <p:spPr/>
        <p:txBody>
          <a:bodyPr/>
          <a:lstStyle/>
          <a:p>
            <a:fld id="{294A09A9-5501-47C1-A89A-A340965A2BE2}" type="slidenum">
              <a:rPr lang="en-US" smtClean="0"/>
              <a:pPr/>
              <a:t>13</a:t>
            </a:fld>
            <a:endParaRPr lang="en-US" dirty="0"/>
          </a:p>
        </p:txBody>
      </p:sp>
      <p:sp>
        <p:nvSpPr>
          <p:cNvPr id="10" name="TextBox 9">
            <a:extLst>
              <a:ext uri="{FF2B5EF4-FFF2-40B4-BE49-F238E27FC236}">
                <a16:creationId xmlns:a16="http://schemas.microsoft.com/office/drawing/2014/main" id="{AC15EC81-61E6-EE63-1EAA-00FAD6395D48}"/>
              </a:ext>
            </a:extLst>
          </p:cNvPr>
          <p:cNvSpPr txBox="1"/>
          <p:nvPr/>
        </p:nvSpPr>
        <p:spPr>
          <a:xfrm>
            <a:off x="2416550" y="652183"/>
            <a:ext cx="6914906" cy="523220"/>
          </a:xfrm>
          <a:prstGeom prst="rect">
            <a:avLst/>
          </a:prstGeom>
          <a:noFill/>
        </p:spPr>
        <p:txBody>
          <a:bodyPr wrap="none" rtlCol="0">
            <a:spAutoFit/>
          </a:bodyPr>
          <a:lstStyle/>
          <a:p>
            <a:r>
              <a:rPr lang="en-US" sz="2800" dirty="0"/>
              <a:t>https://</a:t>
            </a:r>
            <a:r>
              <a:rPr lang="en-US" sz="2800" dirty="0" err="1"/>
              <a:t>form.jotform.com</a:t>
            </a:r>
            <a:r>
              <a:rPr lang="en-US" sz="2800" dirty="0"/>
              <a:t>/262448076514157</a:t>
            </a:r>
          </a:p>
        </p:txBody>
      </p:sp>
      <p:pic>
        <p:nvPicPr>
          <p:cNvPr id="12" name="Picture 11">
            <a:extLst>
              <a:ext uri="{FF2B5EF4-FFF2-40B4-BE49-F238E27FC236}">
                <a16:creationId xmlns:a16="http://schemas.microsoft.com/office/drawing/2014/main" id="{A3B41FD6-F0ED-CA7A-7CE8-532988054B2A}"/>
              </a:ext>
            </a:extLst>
          </p:cNvPr>
          <p:cNvPicPr>
            <a:picLocks noChangeAspect="1"/>
          </p:cNvPicPr>
          <p:nvPr/>
        </p:nvPicPr>
        <p:blipFill>
          <a:blip r:embed="rId2"/>
          <a:stretch>
            <a:fillRect/>
          </a:stretch>
        </p:blipFill>
        <p:spPr>
          <a:xfrm>
            <a:off x="4038600" y="1371600"/>
            <a:ext cx="4114800" cy="4114800"/>
          </a:xfrm>
          <a:prstGeom prst="rect">
            <a:avLst/>
          </a:prstGeom>
        </p:spPr>
      </p:pic>
    </p:spTree>
    <p:extLst>
      <p:ext uri="{BB962C8B-B14F-4D97-AF65-F5344CB8AC3E}">
        <p14:creationId xmlns:p14="http://schemas.microsoft.com/office/powerpoint/2010/main" val="2949835960"/>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3.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Office Theme</Template>
  <TotalTime>1265</TotalTime>
  <Words>812</Words>
  <Application>Microsoft Macintosh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Courier New</vt:lpstr>
      <vt:lpstr>Tenorite</vt:lpstr>
      <vt:lpstr>Office Theme</vt:lpstr>
      <vt:lpstr>Reasoning with Consequences</vt:lpstr>
      <vt:lpstr>Agenda</vt:lpstr>
      <vt:lpstr>What is a consequence?</vt:lpstr>
      <vt:lpstr>What is consequentialism?</vt:lpstr>
      <vt:lpstr> Consequentialism’s Definition</vt:lpstr>
      <vt:lpstr>Some States of Affairs are Better</vt:lpstr>
      <vt:lpstr>Example: The Drunk Friend</vt:lpstr>
      <vt:lpstr>“Drunk Friend” Analysis</vt:lpstr>
      <vt:lpstr>PowerPoint Presentation</vt:lpstr>
      <vt:lpstr>Problems w/ Consequentialism</vt:lpstr>
      <vt:lpstr>Problems w/ Consequentialism</vt:lpstr>
      <vt:lpstr>Problems w/ Consequentialism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Obligation &amp; Permissibility Is/Ought Divide Reasoning with Obligations</dc:title>
  <dc:creator>Tyson Cain</dc:creator>
  <cp:lastModifiedBy>Tyson Cain</cp:lastModifiedBy>
  <cp:revision>28</cp:revision>
  <dcterms:created xsi:type="dcterms:W3CDTF">2023-01-14T15:18:41Z</dcterms:created>
  <dcterms:modified xsi:type="dcterms:W3CDTF">2026-09-03T02:17:31Z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