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65" r:id="rId7"/>
    <p:sldId id="277" r:id="rId8"/>
    <p:sldId id="266" r:id="rId9"/>
    <p:sldId id="279" r:id="rId10"/>
    <p:sldId id="280" r:id="rId11"/>
    <p:sldId id="289" r:id="rId12"/>
    <p:sldId id="288" r:id="rId13"/>
    <p:sldId id="281" r:id="rId14"/>
    <p:sldId id="290" r:id="rId15"/>
    <p:sldId id="282" r:id="rId16"/>
    <p:sldId id="283" r:id="rId17"/>
    <p:sldId id="284" r:id="rId18"/>
    <p:sldId id="285" r:id="rId19"/>
    <p:sldId id="286" r:id="rId20"/>
    <p:sldId id="287" r:id="rId21"/>
    <p:sldId id="29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67"/>
    <p:restoredTop sz="96327"/>
  </p:normalViewPr>
  <p:slideViewPr>
    <p:cSldViewPr snapToGrid="0">
      <p:cViewPr varScale="1">
        <p:scale>
          <a:sx n="160" d="100"/>
          <a:sy n="160" d="100"/>
        </p:scale>
        <p:origin x="20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9/2/26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DD9C8446-696E-6942-B6C8-CC9CAD0B34E0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F5592931-05C6-8543-8B6E-A8BD29BD5C2B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7E7AB22C-8B7E-9B4A-8C65-396C3C874D86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8CE9AC2A-20AD-8C48-B5EB-B5322BDBCDEE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4CF75428-5BE0-934D-BB71-675F8E23A386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9A85C5CA-AE29-AB4C-8F85-0373C72001D8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75594855-01E8-5A4B-B2B8-E2ECEF879100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5F02DCD1-2C6B-F948-9F72-3BB0CF3D512E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C1583C39-01BF-7F43-854C-FBB4E9AB6B0C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4B103E64-1627-9140-8127-1849FED275E1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B562DF68-3089-814D-8A14-C651FE91885E}" type="datetime1">
              <a:rPr lang="en-US" smtClean="0"/>
              <a:pPr/>
              <a:t>9/2/26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T7yXG2aJdY" TargetMode="External"/><Relationship Id="rId2" Type="http://schemas.openxmlformats.org/officeDocument/2006/relationships/hyperlink" Target="https://www.youtube.com/watch?v=I1uWTvcyUn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385" y="1144921"/>
            <a:ext cx="7463042" cy="2163357"/>
          </a:xfrm>
        </p:spPr>
        <p:txBody>
          <a:bodyPr/>
          <a:lstStyle/>
          <a:p>
            <a:r>
              <a:rPr lang="en-US" sz="4400" dirty="0"/>
              <a:t>Obligation &amp; Permissibility</a:t>
            </a:r>
            <a:br>
              <a:rPr lang="en-US" sz="4400" dirty="0"/>
            </a:br>
            <a:r>
              <a:rPr lang="en-US" sz="4400" dirty="0"/>
              <a:t>Is/Ought Divide</a:t>
            </a:r>
            <a:br>
              <a:rPr lang="en-US" sz="4400" dirty="0"/>
            </a:br>
            <a:r>
              <a:rPr lang="en-US" sz="4400" dirty="0"/>
              <a:t>Reasoning with Obligations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0863" y="3458202"/>
            <a:ext cx="8387137" cy="1124074"/>
          </a:xfrm>
        </p:spPr>
        <p:txBody>
          <a:bodyPr/>
          <a:lstStyle/>
          <a:p>
            <a:r>
              <a:rPr lang="en-US" dirty="0"/>
              <a:t>Philosophy 1250 – Contemporary Moral Issues</a:t>
            </a:r>
          </a:p>
          <a:p>
            <a:r>
              <a:rPr lang="en-US" dirty="0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Rightness, Wrongness, and Permissibility – 5 min</a:t>
            </a:r>
          </a:p>
          <a:p>
            <a:r>
              <a:rPr lang="en-US" dirty="0"/>
              <a:t>Is/Ought Problem – 5 min</a:t>
            </a:r>
          </a:p>
          <a:p>
            <a:r>
              <a:rPr lang="en-US" dirty="0"/>
              <a:t>Reasoning with Obligations – 20 min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503944"/>
            <a:ext cx="9779183" cy="1325563"/>
          </a:xfrm>
        </p:spPr>
        <p:txBody>
          <a:bodyPr/>
          <a:lstStyle/>
          <a:p>
            <a:r>
              <a:rPr lang="en-US" dirty="0"/>
              <a:t>Rightness, Wrongness</a:t>
            </a:r>
            <a:br>
              <a:rPr lang="en-US" dirty="0"/>
            </a:br>
            <a:r>
              <a:rPr lang="en-US" dirty="0"/>
              <a:t>&amp; Permissibility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448B0-743E-0045-8131-69B4EEC5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9C78BB-985E-36A1-A40E-98AC44C59AF1}"/>
              </a:ext>
            </a:extLst>
          </p:cNvPr>
          <p:cNvSpPr/>
          <p:nvPr/>
        </p:nvSpPr>
        <p:spPr>
          <a:xfrm>
            <a:off x="1371248" y="4030917"/>
            <a:ext cx="1928692" cy="5378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840B16-493D-3109-0C04-DC39D3B19593}"/>
              </a:ext>
            </a:extLst>
          </p:cNvPr>
          <p:cNvSpPr/>
          <p:nvPr/>
        </p:nvSpPr>
        <p:spPr>
          <a:xfrm>
            <a:off x="3322065" y="4030917"/>
            <a:ext cx="1398494" cy="53788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B4144B-CE20-69E7-D8D5-B141A2DE7796}"/>
              </a:ext>
            </a:extLst>
          </p:cNvPr>
          <p:cNvSpPr/>
          <p:nvPr/>
        </p:nvSpPr>
        <p:spPr>
          <a:xfrm>
            <a:off x="4750300" y="4030917"/>
            <a:ext cx="737668" cy="53788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EACEF3-9BCA-E5E8-8CC7-66581A69979E}"/>
              </a:ext>
            </a:extLst>
          </p:cNvPr>
          <p:cNvSpPr/>
          <p:nvPr/>
        </p:nvSpPr>
        <p:spPr>
          <a:xfrm>
            <a:off x="5509455" y="4030917"/>
            <a:ext cx="1846728" cy="53788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EE52B39-BB45-49D7-652B-63EE1004C0F6}"/>
              </a:ext>
            </a:extLst>
          </p:cNvPr>
          <p:cNvGrpSpPr/>
          <p:nvPr/>
        </p:nvGrpSpPr>
        <p:grpSpPr>
          <a:xfrm>
            <a:off x="1415508" y="2810870"/>
            <a:ext cx="1378647" cy="1285703"/>
            <a:chOff x="1349589" y="2918258"/>
            <a:chExt cx="1378647" cy="12857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C60F1BC-CD6B-9FC8-311B-CE3451C3AB5E}"/>
                </a:ext>
              </a:extLst>
            </p:cNvPr>
            <p:cNvSpPr txBox="1"/>
            <p:nvPr/>
          </p:nvSpPr>
          <p:spPr>
            <a:xfrm>
              <a:off x="1349589" y="2918258"/>
              <a:ext cx="1378647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FORBIDDEN</a:t>
              </a:r>
              <a:br>
                <a:rPr lang="en-US" dirty="0"/>
              </a:br>
              <a:r>
                <a:rPr lang="en-US" sz="1600" dirty="0"/>
                <a:t>(wrong to do)</a:t>
              </a:r>
            </a:p>
          </p:txBody>
        </p:sp>
        <p:sp>
          <p:nvSpPr>
            <p:cNvPr id="44" name="Down Arrow 43">
              <a:extLst>
                <a:ext uri="{FF2B5EF4-FFF2-40B4-BE49-F238E27FC236}">
                  <a16:creationId xmlns:a16="http://schemas.microsoft.com/office/drawing/2014/main" id="{E5A6F55B-BD43-38FF-7114-10BACEE650A5}"/>
                </a:ext>
              </a:extLst>
            </p:cNvPr>
            <p:cNvSpPr/>
            <p:nvPr/>
          </p:nvSpPr>
          <p:spPr>
            <a:xfrm>
              <a:off x="1636699" y="3497516"/>
              <a:ext cx="499462" cy="706445"/>
            </a:xfrm>
            <a:prstGeom prst="downArrow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4B3DF37-F32C-B5B0-BBB9-6A0D02517878}"/>
              </a:ext>
            </a:extLst>
          </p:cNvPr>
          <p:cNvGrpSpPr/>
          <p:nvPr/>
        </p:nvGrpSpPr>
        <p:grpSpPr>
          <a:xfrm>
            <a:off x="6219020" y="2852078"/>
            <a:ext cx="1720215" cy="1378605"/>
            <a:chOff x="6219020" y="2852078"/>
            <a:chExt cx="1720215" cy="137860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5DCCEF5-2D1F-9334-FF50-08B5DFE903BB}"/>
                </a:ext>
              </a:extLst>
            </p:cNvPr>
            <p:cNvSpPr txBox="1"/>
            <p:nvPr/>
          </p:nvSpPr>
          <p:spPr>
            <a:xfrm>
              <a:off x="6219020" y="2852078"/>
              <a:ext cx="1720215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OBLIGATORY</a:t>
              </a:r>
              <a:br>
                <a:rPr lang="en-US" dirty="0"/>
              </a:br>
              <a:r>
                <a:rPr lang="en-US" sz="1600" dirty="0"/>
                <a:t>(wrong not to do)</a:t>
              </a:r>
            </a:p>
          </p:txBody>
        </p:sp>
        <p:sp>
          <p:nvSpPr>
            <p:cNvPr id="45" name="Down Arrow 44">
              <a:extLst>
                <a:ext uri="{FF2B5EF4-FFF2-40B4-BE49-F238E27FC236}">
                  <a16:creationId xmlns:a16="http://schemas.microsoft.com/office/drawing/2014/main" id="{49406D56-F7EB-9874-9724-3E4A93F3B73D}"/>
                </a:ext>
              </a:extLst>
            </p:cNvPr>
            <p:cNvSpPr/>
            <p:nvPr/>
          </p:nvSpPr>
          <p:spPr>
            <a:xfrm rot="869054">
              <a:off x="6387848" y="3416196"/>
              <a:ext cx="499462" cy="814487"/>
            </a:xfrm>
            <a:prstGeom prst="downArrow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ABA6022-BE03-8ED9-B2C0-19C1E907D520}"/>
              </a:ext>
            </a:extLst>
          </p:cNvPr>
          <p:cNvGrpSpPr/>
          <p:nvPr/>
        </p:nvGrpSpPr>
        <p:grpSpPr>
          <a:xfrm>
            <a:off x="4985157" y="4401237"/>
            <a:ext cx="2466381" cy="1590076"/>
            <a:chOff x="4985157" y="4401237"/>
            <a:chExt cx="2466381" cy="1590076"/>
          </a:xfrm>
        </p:grpSpPr>
        <p:sp>
          <p:nvSpPr>
            <p:cNvPr id="47" name="Down Arrow 46">
              <a:extLst>
                <a:ext uri="{FF2B5EF4-FFF2-40B4-BE49-F238E27FC236}">
                  <a16:creationId xmlns:a16="http://schemas.microsoft.com/office/drawing/2014/main" id="{9BA4B946-C403-19CB-91EC-3AD7F13DBA6E}"/>
                </a:ext>
              </a:extLst>
            </p:cNvPr>
            <p:cNvSpPr/>
            <p:nvPr/>
          </p:nvSpPr>
          <p:spPr>
            <a:xfrm rot="9581769">
              <a:off x="5148666" y="4401237"/>
              <a:ext cx="274693" cy="991600"/>
            </a:xfrm>
            <a:prstGeom prst="downArrow">
              <a:avLst>
                <a:gd name="adj1" fmla="val 50000"/>
                <a:gd name="adj2" fmla="val 105387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E6A9A86-C28A-EE7B-6B18-0FC4A93E8FE6}"/>
                </a:ext>
              </a:extLst>
            </p:cNvPr>
            <p:cNvSpPr txBox="1"/>
            <p:nvPr/>
          </p:nvSpPr>
          <p:spPr>
            <a:xfrm>
              <a:off x="4985157" y="5375760"/>
              <a:ext cx="2466381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SUPEREROGATORY</a:t>
              </a:r>
              <a:br>
                <a:rPr lang="en-US" dirty="0"/>
              </a:br>
              <a:r>
                <a:rPr lang="en-US" sz="1600" dirty="0"/>
                <a:t>(good, but not obligatory)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7AFC355-1FDC-BA36-440A-A3C5CA03BC2E}"/>
              </a:ext>
            </a:extLst>
          </p:cNvPr>
          <p:cNvGrpSpPr/>
          <p:nvPr/>
        </p:nvGrpSpPr>
        <p:grpSpPr>
          <a:xfrm>
            <a:off x="2136161" y="4408536"/>
            <a:ext cx="2068451" cy="1862928"/>
            <a:chOff x="2136161" y="4408536"/>
            <a:chExt cx="2068451" cy="1862928"/>
          </a:xfrm>
        </p:grpSpPr>
        <p:sp>
          <p:nvSpPr>
            <p:cNvPr id="46" name="Down Arrow 45">
              <a:extLst>
                <a:ext uri="{FF2B5EF4-FFF2-40B4-BE49-F238E27FC236}">
                  <a16:creationId xmlns:a16="http://schemas.microsoft.com/office/drawing/2014/main" id="{55674A3D-7879-7A24-8567-56E71F3F0916}"/>
                </a:ext>
              </a:extLst>
            </p:cNvPr>
            <p:cNvSpPr/>
            <p:nvPr/>
          </p:nvSpPr>
          <p:spPr>
            <a:xfrm rot="12237512">
              <a:off x="3461746" y="4408536"/>
              <a:ext cx="341991" cy="1051170"/>
            </a:xfrm>
            <a:prstGeom prst="downArrow">
              <a:avLst>
                <a:gd name="adj1" fmla="val 50000"/>
                <a:gd name="adj2" fmla="val 105387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6ED1F86-E7AA-5FAF-4C62-7780AAB0D271}"/>
                </a:ext>
              </a:extLst>
            </p:cNvPr>
            <p:cNvSpPr txBox="1"/>
            <p:nvPr/>
          </p:nvSpPr>
          <p:spPr>
            <a:xfrm>
              <a:off x="2136161" y="5409690"/>
              <a:ext cx="2068451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INDIFFERENT</a:t>
              </a:r>
              <a:br>
                <a:rPr lang="en-US" dirty="0"/>
              </a:br>
              <a:r>
                <a:rPr lang="en-US" sz="1600" dirty="0"/>
                <a:t>(neither praiseworthy</a:t>
              </a:r>
              <a:br>
                <a:rPr lang="en-US" sz="1600" dirty="0"/>
              </a:br>
              <a:r>
                <a:rPr lang="en-US" sz="1600" dirty="0"/>
                <a:t>nor blameworthy)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A5F8B5D-EFD6-2560-ED7D-CA4CC7BBD5A9}"/>
              </a:ext>
            </a:extLst>
          </p:cNvPr>
          <p:cNvGrpSpPr/>
          <p:nvPr/>
        </p:nvGrpSpPr>
        <p:grpSpPr>
          <a:xfrm>
            <a:off x="3332310" y="2938277"/>
            <a:ext cx="2433708" cy="1077271"/>
            <a:chOff x="3332310" y="2938277"/>
            <a:chExt cx="2433708" cy="1077271"/>
          </a:xfrm>
        </p:grpSpPr>
        <p:sp>
          <p:nvSpPr>
            <p:cNvPr id="41" name="Right Brace 40">
              <a:extLst>
                <a:ext uri="{FF2B5EF4-FFF2-40B4-BE49-F238E27FC236}">
                  <a16:creationId xmlns:a16="http://schemas.microsoft.com/office/drawing/2014/main" id="{3060FA6F-B25B-4508-7BC1-0165D6CCC66C}"/>
                </a:ext>
              </a:extLst>
            </p:cNvPr>
            <p:cNvSpPr/>
            <p:nvPr/>
          </p:nvSpPr>
          <p:spPr>
            <a:xfrm rot="16200000">
              <a:off x="4141375" y="2673083"/>
              <a:ext cx="533400" cy="2151530"/>
            </a:xfrm>
            <a:prstGeom prst="rightBrace">
              <a:avLst>
                <a:gd name="adj1" fmla="val 48669"/>
                <a:gd name="adj2" fmla="val 50714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C84EA48-702E-AC80-691B-3B9E3193458D}"/>
                </a:ext>
              </a:extLst>
            </p:cNvPr>
            <p:cNvSpPr txBox="1"/>
            <p:nvPr/>
          </p:nvSpPr>
          <p:spPr>
            <a:xfrm>
              <a:off x="3665635" y="2938277"/>
              <a:ext cx="2100383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PERMISSIBLE</a:t>
              </a:r>
              <a:br>
                <a:rPr lang="en-US" dirty="0"/>
              </a:br>
              <a:r>
                <a:rPr lang="en-US" sz="1600" dirty="0"/>
                <a:t>(okay to do or not do)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11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David Hume (1711-1776)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27250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Scottish Enlightenment philosopher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“Empiricist” philosopher</a:t>
            </a:r>
          </a:p>
          <a:p>
            <a:pPr marL="862013" indent="-342900">
              <a:buFont typeface="Courier New" panose="02070309020205020404" pitchFamily="49" charset="0"/>
              <a:buChar char="o"/>
            </a:pPr>
            <a:r>
              <a:rPr lang="en-US" sz="2000" dirty="0"/>
              <a:t>Everything we know, and can know, arises from sensory experience; empirical evidence is the basis of all knowledge.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Famous for asserting that moral claims cannot be derived from empirical facts about the world . . 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71F761-F3E3-4FB5-4E26-F10CACAD1AB4}"/>
              </a:ext>
            </a:extLst>
          </p:cNvPr>
          <p:cNvSpPr txBox="1"/>
          <p:nvPr/>
        </p:nvSpPr>
        <p:spPr>
          <a:xfrm>
            <a:off x="5111857" y="4929387"/>
            <a:ext cx="1740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Good and Basic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3457C6-4E5B-936B-7F70-67D72B569416}"/>
              </a:ext>
            </a:extLst>
          </p:cNvPr>
          <p:cNvSpPr txBox="1"/>
          <p:nvPr/>
        </p:nvSpPr>
        <p:spPr>
          <a:xfrm>
            <a:off x="2554637" y="4929387"/>
            <a:ext cx="1405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BBC Radio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810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10518230" cy="1866254"/>
          </a:xfrm>
        </p:spPr>
        <p:txBody>
          <a:bodyPr/>
          <a:lstStyle/>
          <a:p>
            <a:r>
              <a:rPr lang="en-US" dirty="0"/>
              <a:t>Is-Ought fallacy, aka, Hume’s Guillotine, aka Fact-Value Distinction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2FA7B1-CD7F-3646-B44C-91A107A0CB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275980" y="2666499"/>
            <a:ext cx="6217597" cy="522514"/>
          </a:xfrm>
        </p:spPr>
        <p:txBody>
          <a:bodyPr/>
          <a:lstStyle/>
          <a:p>
            <a:r>
              <a:rPr lang="en-US" b="0" dirty="0"/>
              <a:t>You cannot derive an “ought” from an “is”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CBE0F1-F22C-3280-6349-229D4109E327}"/>
              </a:ext>
            </a:extLst>
          </p:cNvPr>
          <p:cNvSpPr txBox="1"/>
          <p:nvPr/>
        </p:nvSpPr>
        <p:spPr>
          <a:xfrm>
            <a:off x="1275980" y="3345822"/>
            <a:ext cx="9363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Every normative argument – every argument with normative conclusion – must include a normative premise, whether implied (unstated) or explicitly stated. </a:t>
            </a:r>
          </a:p>
        </p:txBody>
      </p:sp>
    </p:spTree>
    <p:extLst>
      <p:ext uri="{BB962C8B-B14F-4D97-AF65-F5344CB8AC3E}">
        <p14:creationId xmlns:p14="http://schemas.microsoft.com/office/powerpoint/2010/main" val="272150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Is-Ought fallacy . . . (cont.)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51F582B-9016-674A-79F5-5DAF8EC12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10" y="1989182"/>
            <a:ext cx="5246902" cy="17849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en-US" sz="1600" dirty="0"/>
              <a:t>Virus X will probably kill everyone exposed to it.</a:t>
            </a:r>
          </a:p>
          <a:p>
            <a:pPr marL="457200" indent="-457200">
              <a:buAutoNum type="arabicPeriod"/>
            </a:pPr>
            <a:r>
              <a:rPr lang="en-US" sz="1600" dirty="0"/>
              <a:t>Genetically modifying viruses significantly increases the likelihood of exposing everyone to virus X.</a:t>
            </a:r>
          </a:p>
          <a:p>
            <a:r>
              <a:rPr lang="en-US" sz="1600" dirty="0"/>
              <a:t>-------------</a:t>
            </a:r>
          </a:p>
          <a:p>
            <a:r>
              <a:rPr lang="en-US" sz="1600" dirty="0"/>
              <a:t>Genetic modification of viruses </a:t>
            </a:r>
            <a:r>
              <a:rPr lang="en-US" sz="1600" dirty="0">
                <a:highlight>
                  <a:srgbClr val="FFFF00"/>
                </a:highlight>
              </a:rPr>
              <a:t>ought</a:t>
            </a:r>
            <a:r>
              <a:rPr lang="en-US" sz="1600" dirty="0"/>
              <a:t> not to be done.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C655125-6B30-2AEF-533B-443A00928943}"/>
              </a:ext>
            </a:extLst>
          </p:cNvPr>
          <p:cNvSpPr txBox="1">
            <a:spLocks/>
          </p:cNvSpPr>
          <p:nvPr/>
        </p:nvSpPr>
        <p:spPr>
          <a:xfrm>
            <a:off x="5853325" y="3583287"/>
            <a:ext cx="5246902" cy="25845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sz="1600" dirty="0"/>
              <a:t>Virus X will probably kill everyone exposed to it.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sz="1600" dirty="0"/>
              <a:t>Genetically modifying viruses significantly increases the likelihood of exposing everyone to virus X.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sz="1600" dirty="0">
                <a:solidFill>
                  <a:srgbClr val="C00000"/>
                </a:solidFill>
              </a:rPr>
              <a:t>It is wrong genetically modify viruses if doing so will increase the chances exposing people to deadly viruses.</a:t>
            </a:r>
          </a:p>
          <a:p>
            <a:r>
              <a:rPr lang="en-US" sz="1600" dirty="0"/>
              <a:t>-------------</a:t>
            </a:r>
          </a:p>
          <a:p>
            <a:r>
              <a:rPr lang="en-US" sz="1600" dirty="0"/>
              <a:t>Genetic modification of viruses </a:t>
            </a:r>
            <a:r>
              <a:rPr lang="en-US" sz="1600" dirty="0">
                <a:highlight>
                  <a:srgbClr val="FFFF00"/>
                </a:highlight>
              </a:rPr>
              <a:t>ought</a:t>
            </a:r>
            <a:r>
              <a:rPr lang="en-US" sz="1600" dirty="0"/>
              <a:t> not to be done.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A700BC5-9578-7C93-663A-034A6149443B}"/>
              </a:ext>
            </a:extLst>
          </p:cNvPr>
          <p:cNvSpPr/>
          <p:nvPr/>
        </p:nvSpPr>
        <p:spPr>
          <a:xfrm>
            <a:off x="5806731" y="4451491"/>
            <a:ext cx="5404861" cy="815389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C515C5-3B41-3E8B-16FF-0ED5CEAC605C}"/>
              </a:ext>
            </a:extLst>
          </p:cNvPr>
          <p:cNvCxnSpPr>
            <a:cxnSpLocks/>
          </p:cNvCxnSpPr>
          <p:nvPr/>
        </p:nvCxnSpPr>
        <p:spPr>
          <a:xfrm flipV="1">
            <a:off x="1822976" y="1843217"/>
            <a:ext cx="2312209" cy="193086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157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1"/>
            <a:ext cx="9779183" cy="936356"/>
          </a:xfrm>
        </p:spPr>
        <p:txBody>
          <a:bodyPr/>
          <a:lstStyle/>
          <a:p>
            <a:r>
              <a:rPr lang="en-US" dirty="0"/>
              <a:t>Examples . . 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7266695-3DE6-4398-5407-479888602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94" y="2110456"/>
            <a:ext cx="5716292" cy="3366815"/>
          </a:xfrm>
        </p:spPr>
        <p:txBody>
          <a:bodyPr/>
          <a:lstStyle/>
          <a:p>
            <a:r>
              <a:rPr lang="en-US" sz="2000" b="1" dirty="0"/>
              <a:t>“Is” statements — descriptive claims</a:t>
            </a:r>
            <a:endParaRPr lang="en-US" sz="2000" dirty="0"/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The classroom has thirty students.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Many people eat meat.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The speed limit is 65 mph.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Some people lie to avoid hurting others’ feelings.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Wealth is distributed unequally in the United States.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Human beings experience pain. </a:t>
            </a:r>
          </a:p>
          <a:p>
            <a:endParaRPr lang="en-US" dirty="0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E3D6A1C8-021D-8050-DA1B-7B4A87053DC3}"/>
              </a:ext>
            </a:extLst>
          </p:cNvPr>
          <p:cNvSpPr txBox="1">
            <a:spLocks/>
          </p:cNvSpPr>
          <p:nvPr/>
        </p:nvSpPr>
        <p:spPr>
          <a:xfrm>
            <a:off x="6482245" y="2454946"/>
            <a:ext cx="5237978" cy="33668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“Ought” statements — normative claims</a:t>
            </a:r>
            <a:endParaRPr lang="en-US" sz="2000" dirty="0"/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Students ought to attend class regularly.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People ought not to eat meat.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Drivers ought to obey the speed limit.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People ought not to lie, even to avoid hurting someone’s feelings.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Wealth ought to be distributed more equally.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en-US" sz="1800" dirty="0"/>
              <a:t>We ought to avoid causing unnecessary pain.</a:t>
            </a:r>
          </a:p>
          <a:p>
            <a:endParaRPr lang="en-US" dirty="0"/>
          </a:p>
        </p:txBody>
      </p:sp>
      <p:pic>
        <p:nvPicPr>
          <p:cNvPr id="15" name="Graphic 14" descr="Back with solid fill">
            <a:extLst>
              <a:ext uri="{FF2B5EF4-FFF2-40B4-BE49-F238E27FC236}">
                <a16:creationId xmlns:a16="http://schemas.microsoft.com/office/drawing/2014/main" id="{7A746B3D-8869-2BAD-BE9A-D3B0A9F44F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947574">
            <a:off x="4741035" y="2162953"/>
            <a:ext cx="826853" cy="826853"/>
          </a:xfrm>
          <a:prstGeom prst="rect">
            <a:avLst/>
          </a:prstGeom>
        </p:spPr>
      </p:pic>
      <p:pic>
        <p:nvPicPr>
          <p:cNvPr id="18" name="Graphic 17" descr="Back with solid fill">
            <a:extLst>
              <a:ext uri="{FF2B5EF4-FFF2-40B4-BE49-F238E27FC236}">
                <a16:creationId xmlns:a16="http://schemas.microsoft.com/office/drawing/2014/main" id="{577C99A2-0C7B-9F89-747F-9C0EB493FF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V="1">
            <a:off x="7089021" y="1610368"/>
            <a:ext cx="824568" cy="92753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A47C919-F5D0-EA37-7867-B45FF06CD827}"/>
              </a:ext>
            </a:extLst>
          </p:cNvPr>
          <p:cNvSpPr txBox="1"/>
          <p:nvPr/>
        </p:nvSpPr>
        <p:spPr>
          <a:xfrm>
            <a:off x="7771052" y="1274026"/>
            <a:ext cx="213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Prescribe how things </a:t>
            </a:r>
            <a:r>
              <a:rPr lang="en-US" u="sng" dirty="0">
                <a:solidFill>
                  <a:schemeClr val="accent1">
                    <a:lumMod val="75000"/>
                  </a:schemeClr>
                </a:solidFill>
              </a:rPr>
              <a:t>should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be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7696A0-7EB7-7CB3-DC3C-4AD1B2847D6E}"/>
              </a:ext>
            </a:extLst>
          </p:cNvPr>
          <p:cNvSpPr txBox="1"/>
          <p:nvPr/>
        </p:nvSpPr>
        <p:spPr>
          <a:xfrm>
            <a:off x="4901069" y="1575867"/>
            <a:ext cx="213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Describe how things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are</a:t>
            </a:r>
          </a:p>
        </p:txBody>
      </p:sp>
    </p:spTree>
    <p:extLst>
      <p:ext uri="{BB962C8B-B14F-4D97-AF65-F5344CB8AC3E}">
        <p14:creationId xmlns:p14="http://schemas.microsoft.com/office/powerpoint/2010/main" val="2443961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2E7A7-E474-F1A0-A84D-CF29937D1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ED5E4-ED5F-8321-12E2-99726F84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A639C-F54F-A1FC-6890-DAE9BB8A2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195600"/>
            <a:ext cx="9779182" cy="15484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Rightness, Wrongness, and Permissibility</a:t>
            </a:r>
          </a:p>
          <a:p>
            <a:r>
              <a:rPr lang="en-US" dirty="0"/>
              <a:t>Is/Ought Problem</a:t>
            </a:r>
          </a:p>
          <a:p>
            <a:r>
              <a:rPr lang="en-US" dirty="0">
                <a:solidFill>
                  <a:srgbClr val="C00000"/>
                </a:solidFill>
              </a:rPr>
              <a:t>Reasoning with Obligations – 20 min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B9E6B-B033-50D9-BB27-35E560E00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CCDB88F-E69E-EAEA-6BC6-74176C90DBC8}"/>
              </a:ext>
            </a:extLst>
          </p:cNvPr>
          <p:cNvGrpSpPr/>
          <p:nvPr/>
        </p:nvGrpSpPr>
        <p:grpSpPr>
          <a:xfrm>
            <a:off x="860156" y="2409986"/>
            <a:ext cx="6781046" cy="1129754"/>
            <a:chOff x="921603" y="4080548"/>
            <a:chExt cx="6655688" cy="1054050"/>
          </a:xfrm>
        </p:grpSpPr>
        <p:sp>
          <p:nvSpPr>
            <p:cNvPr id="23" name="Right Arrow 22">
              <a:extLst>
                <a:ext uri="{FF2B5EF4-FFF2-40B4-BE49-F238E27FC236}">
                  <a16:creationId xmlns:a16="http://schemas.microsoft.com/office/drawing/2014/main" id="{CDA8E432-499D-34BA-5442-C8F8A5A9CF44}"/>
                </a:ext>
              </a:extLst>
            </p:cNvPr>
            <p:cNvSpPr/>
            <p:nvPr/>
          </p:nvSpPr>
          <p:spPr>
            <a:xfrm>
              <a:off x="921603" y="4865657"/>
              <a:ext cx="245889" cy="268941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769A637-675D-A7F0-7BEB-484E71882037}"/>
                </a:ext>
              </a:extLst>
            </p:cNvPr>
            <p:cNvCxnSpPr>
              <a:cxnSpLocks/>
            </p:cNvCxnSpPr>
            <p:nvPr/>
          </p:nvCxnSpPr>
          <p:spPr>
            <a:xfrm>
              <a:off x="1044547" y="4080548"/>
              <a:ext cx="653274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68DAD7C-4866-9DE9-FDB1-BE32299DAF66}"/>
                </a:ext>
              </a:extLst>
            </p:cNvPr>
            <p:cNvCxnSpPr>
              <a:cxnSpLocks/>
            </p:cNvCxnSpPr>
            <p:nvPr/>
          </p:nvCxnSpPr>
          <p:spPr>
            <a:xfrm>
              <a:off x="1056554" y="4569586"/>
              <a:ext cx="341462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5843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0E346-76D5-E3A7-6B3D-8AC8DFC1E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C1646-07B5-F20A-86BD-D5D77C5B5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Two Ways of Reasoning Morally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7D5A0-420E-5D6C-6510-5BC8C11325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74A344-D352-A781-9F7B-10C44B0051EC}"/>
              </a:ext>
            </a:extLst>
          </p:cNvPr>
          <p:cNvSpPr txBox="1"/>
          <p:nvPr/>
        </p:nvSpPr>
        <p:spPr>
          <a:xfrm>
            <a:off x="1309606" y="1997839"/>
            <a:ext cx="9911167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Moral arguments can begin from different kinds of normative considerations.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b="1" dirty="0"/>
              <a:t>Obligations:</a:t>
            </a:r>
            <a:r>
              <a:rPr lang="en-US" dirty="0"/>
              <a:t> What are we required or forbidden to do?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b="1" dirty="0"/>
              <a:t>Consequences:</a:t>
            </a:r>
            <a:r>
              <a:rPr lang="en-US" dirty="0"/>
              <a:t> What will happen if we act?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These approaches can sometimes support the same conclusion – or conflicting ones 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Is an action wrong because it </a:t>
            </a:r>
            <a:r>
              <a:rPr lang="en-US" u="sng" dirty="0"/>
              <a:t>violates a duty</a:t>
            </a:r>
            <a:r>
              <a:rPr lang="en-US" dirty="0"/>
              <a:t>, because it </a:t>
            </a:r>
            <a:r>
              <a:rPr lang="en-US" u="sng" dirty="0"/>
              <a:t>produces bad results</a:t>
            </a:r>
            <a:r>
              <a:rPr lang="en-US" dirty="0"/>
              <a:t>, or potentially both? What do you think?</a:t>
            </a:r>
          </a:p>
        </p:txBody>
      </p:sp>
    </p:spTree>
    <p:extLst>
      <p:ext uri="{BB962C8B-B14F-4D97-AF65-F5344CB8AC3E}">
        <p14:creationId xmlns:p14="http://schemas.microsoft.com/office/powerpoint/2010/main" val="2030944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940480" cy="1325563"/>
          </a:xfrm>
        </p:spPr>
        <p:txBody>
          <a:bodyPr/>
          <a:lstStyle/>
          <a:p>
            <a:r>
              <a:rPr lang="en-US" dirty="0"/>
              <a:t>Reasoning with Obligations - Basics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2FA7B1-CD7F-3646-B44C-91A107A0CB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808964" y="1971923"/>
            <a:ext cx="7732601" cy="747516"/>
          </a:xfrm>
        </p:spPr>
        <p:txBody>
          <a:bodyPr/>
          <a:lstStyle/>
          <a:p>
            <a:r>
              <a:rPr lang="en-US" dirty="0"/>
              <a:t>You have a moral obligation to X when you ought to X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28B17721-30B3-AA63-C5FC-686F96320A75}"/>
              </a:ext>
            </a:extLst>
          </p:cNvPr>
          <p:cNvSpPr txBox="1">
            <a:spLocks/>
          </p:cNvSpPr>
          <p:nvPr/>
        </p:nvSpPr>
        <p:spPr>
          <a:xfrm>
            <a:off x="1808964" y="3277291"/>
            <a:ext cx="9004810" cy="873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 have a moral obligation to avoid X when you ought not to X</a:t>
            </a:r>
          </a:p>
        </p:txBody>
      </p:sp>
    </p:spTree>
    <p:extLst>
      <p:ext uri="{BB962C8B-B14F-4D97-AF65-F5344CB8AC3E}">
        <p14:creationId xmlns:p14="http://schemas.microsoft.com/office/powerpoint/2010/main" val="174273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E1240-5F26-B226-FA8B-972F8565D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F5859-30A8-3C66-B86A-4219D95EA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908675" cy="1137699"/>
          </a:xfrm>
        </p:spPr>
        <p:txBody>
          <a:bodyPr/>
          <a:lstStyle/>
          <a:p>
            <a:r>
              <a:rPr lang="en-US" dirty="0"/>
              <a:t>Reasoning with Obligations - Basics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025EB1A-A0EC-E512-DE42-22AAE9547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A680FF-0FE6-411A-B40A-D7F184D424A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2" y="1645920"/>
            <a:ext cx="10242629" cy="4182386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A moral obligation is something a person is morally required to do. </a:t>
            </a:r>
          </a:p>
          <a:p>
            <a:pPr marL="342900" lvl="0" indent="-342900">
              <a:spcBef>
                <a:spcPts val="2200"/>
              </a:spcBef>
              <a:spcAft>
                <a:spcPts val="2200"/>
              </a:spcAft>
              <a:buFont typeface="Arial" panose="020B0604020202020204" pitchFamily="34" charset="0"/>
              <a:buChar char="•"/>
            </a:pPr>
            <a:r>
              <a:rPr lang="en-US" sz="2000" b="0" dirty="0"/>
              <a:t>If you are morally obligated to do X, then failing to do X would be morally wrong.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Obligation-based reasoning asks: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800" b="0" dirty="0"/>
              <a:t>What obligation applies?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800" b="0" dirty="0"/>
              <a:t>What action would fulfill or violate it? </a:t>
            </a:r>
          </a:p>
          <a:p>
            <a:pPr marL="342900" indent="-342900">
              <a:spcBef>
                <a:spcPts val="2200"/>
              </a:spcBef>
              <a:buFont typeface="Arial" panose="020B0604020202020204" pitchFamily="34" charset="0"/>
              <a:buChar char="•"/>
            </a:pPr>
            <a:r>
              <a:rPr lang="en-US" sz="2000" b="0" dirty="0"/>
              <a:t>Example: jury nullification—jurors knowingly refusing to apply the law despite believing the defendant legally guilty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321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Reasoning with Obligations (cont.)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2FA7B1-CD7F-3646-B44C-91A107A0CB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330570" y="1858198"/>
            <a:ext cx="8617170" cy="873353"/>
          </a:xfrm>
        </p:spPr>
        <p:txBody>
          <a:bodyPr/>
          <a:lstStyle/>
          <a:p>
            <a:r>
              <a:rPr lang="en-US" dirty="0"/>
              <a:t>Examples of moral arguments based on obligation: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BAA4E-977C-0484-1273-DAEBFCAEF90E}"/>
              </a:ext>
            </a:extLst>
          </p:cNvPr>
          <p:cNvSpPr txBox="1"/>
          <p:nvPr/>
        </p:nvSpPr>
        <p:spPr>
          <a:xfrm>
            <a:off x="4424014" y="4044077"/>
            <a:ext cx="64560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Sally ought to help wash dishes.</a:t>
            </a:r>
          </a:p>
          <a:p>
            <a:pPr marL="342900" indent="-342900">
              <a:buAutoNum type="arabicPeriod"/>
            </a:pPr>
            <a:r>
              <a:rPr lang="en-US" dirty="0"/>
              <a:t>Sally can help wash dishes only if she puts down her phone.</a:t>
            </a:r>
          </a:p>
          <a:p>
            <a:r>
              <a:rPr lang="en-US" dirty="0"/>
              <a:t>------------</a:t>
            </a:r>
          </a:p>
          <a:p>
            <a:r>
              <a:rPr lang="en-US" dirty="0"/>
              <a:t>Sally is obligated to put down her phone.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FADCF-140B-82AC-4596-E43ACCADC2B7}"/>
              </a:ext>
            </a:extLst>
          </p:cNvPr>
          <p:cNvSpPr txBox="1"/>
          <p:nvPr/>
        </p:nvSpPr>
        <p:spPr>
          <a:xfrm>
            <a:off x="1372007" y="2377558"/>
            <a:ext cx="68368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1. Person P has a moral obligation to do X. </a:t>
            </a:r>
          </a:p>
          <a:p>
            <a:pPr lvl="0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2. The only way to do X is to do Y. </a:t>
            </a:r>
          </a:p>
          <a:p>
            <a:pPr lvl="0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-----------</a:t>
            </a:r>
          </a:p>
          <a:p>
            <a:pPr lvl="0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∴ P is morally obligated to do Y.</a:t>
            </a:r>
          </a:p>
          <a:p>
            <a:pPr lvl="0"/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611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Reasoning with Obligations (cont.)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2FA7B1-CD7F-3646-B44C-91A107A0CB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330570" y="1858199"/>
            <a:ext cx="8617170" cy="657858"/>
          </a:xfrm>
        </p:spPr>
        <p:txBody>
          <a:bodyPr/>
          <a:lstStyle/>
          <a:p>
            <a:r>
              <a:rPr lang="en-US" dirty="0"/>
              <a:t>Examples of moral arguments based on obligation: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BAA4E-977C-0484-1273-DAEBFCAEF90E}"/>
              </a:ext>
            </a:extLst>
          </p:cNvPr>
          <p:cNvSpPr txBox="1"/>
          <p:nvPr/>
        </p:nvSpPr>
        <p:spPr>
          <a:xfrm>
            <a:off x="3503097" y="3854886"/>
            <a:ext cx="7111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It is immoral for Sally to cheat on Tuesday’s test.</a:t>
            </a:r>
          </a:p>
          <a:p>
            <a:pPr marL="342900" indent="-342900">
              <a:buAutoNum type="arabicPeriod"/>
            </a:pPr>
            <a:r>
              <a:rPr lang="en-US" dirty="0"/>
              <a:t>Were Sally to ask Sam, her friend, for the answers to Tuesday’s test, this would constitute cheating on the test.</a:t>
            </a:r>
          </a:p>
          <a:p>
            <a:r>
              <a:rPr lang="en-US" dirty="0"/>
              <a:t>------------</a:t>
            </a:r>
          </a:p>
          <a:p>
            <a:r>
              <a:rPr lang="en-US" dirty="0"/>
              <a:t>It is immoral for Sally to ask Sam for the answers to Tuesday’s test.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A6A33-6184-6016-3C50-7C318E261F49}"/>
              </a:ext>
            </a:extLst>
          </p:cNvPr>
          <p:cNvSpPr txBox="1"/>
          <p:nvPr/>
        </p:nvSpPr>
        <p:spPr>
          <a:xfrm>
            <a:off x="1372007" y="2377558"/>
            <a:ext cx="68368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1. Person P has a moral obligation to do X. </a:t>
            </a:r>
          </a:p>
          <a:p>
            <a:pPr lvl="0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2. Doing Y amounts to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not doing X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  <a:p>
            <a:pPr lvl="0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-----------</a:t>
            </a:r>
          </a:p>
          <a:p>
            <a:pPr lvl="0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∴ It is morally wrong for P to do 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898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186017"/>
          </a:xfrm>
        </p:spPr>
        <p:txBody>
          <a:bodyPr/>
          <a:lstStyle/>
          <a:p>
            <a:r>
              <a:rPr lang="en-US" dirty="0"/>
              <a:t>Obligations Aren’t Always Obvious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2FA7B1-CD7F-3646-B44C-91A107A0CB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330570" y="1858199"/>
            <a:ext cx="8617170" cy="657858"/>
          </a:xfrm>
        </p:spPr>
        <p:txBody>
          <a:bodyPr/>
          <a:lstStyle/>
          <a:p>
            <a:r>
              <a:rPr lang="en-US" dirty="0"/>
              <a:t>Examples of moral arguments based on obligation: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BAA4E-977C-0484-1273-DAEBFCAEF90E}"/>
              </a:ext>
            </a:extLst>
          </p:cNvPr>
          <p:cNvSpPr txBox="1"/>
          <p:nvPr/>
        </p:nvSpPr>
        <p:spPr>
          <a:xfrm>
            <a:off x="1962755" y="2958875"/>
            <a:ext cx="86955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Sally has ought to help reduce greenhouse gas emissions.</a:t>
            </a:r>
          </a:p>
          <a:p>
            <a:pPr marL="342900" indent="-342900">
              <a:buAutoNum type="arabicPeriod"/>
            </a:pPr>
            <a:r>
              <a:rPr lang="en-US" dirty="0"/>
              <a:t>The best way for Sally to help reduce greenhouse gas emissions is for her to avoid driving her Hummer unnecessarily.</a:t>
            </a:r>
          </a:p>
          <a:p>
            <a:r>
              <a:rPr lang="en-US" dirty="0"/>
              <a:t>------------</a:t>
            </a:r>
          </a:p>
          <a:p>
            <a:r>
              <a:rPr lang="en-US" dirty="0"/>
              <a:t>Sally has a moral obligation to avoid driving her Hummer except when necessary.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38AA32A-DD52-697C-68E0-DDFB51714470}"/>
              </a:ext>
            </a:extLst>
          </p:cNvPr>
          <p:cNvSpPr/>
          <p:nvPr/>
        </p:nvSpPr>
        <p:spPr>
          <a:xfrm>
            <a:off x="1799679" y="2917926"/>
            <a:ext cx="6767725" cy="40187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44B3D1-6140-E52C-B8A6-1BFC8EF65CD2}"/>
              </a:ext>
            </a:extLst>
          </p:cNvPr>
          <p:cNvSpPr txBox="1"/>
          <p:nvPr/>
        </p:nvSpPr>
        <p:spPr>
          <a:xfrm>
            <a:off x="8392126" y="2298361"/>
            <a:ext cx="1960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CONTROVERSIAL!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989A14-E036-0ABD-E79E-526826FE8C7E}"/>
              </a:ext>
            </a:extLst>
          </p:cNvPr>
          <p:cNvCxnSpPr>
            <a:cxnSpLocks/>
          </p:cNvCxnSpPr>
          <p:nvPr/>
        </p:nvCxnSpPr>
        <p:spPr>
          <a:xfrm flipH="1">
            <a:off x="7961723" y="2503715"/>
            <a:ext cx="514038" cy="45250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889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2 Kinds of </a:t>
            </a:r>
            <a:r>
              <a:rPr lang="en-US" dirty="0" err="1"/>
              <a:t>Olbigation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BAA4E-977C-0484-1273-DAEBFCAEF90E}"/>
              </a:ext>
            </a:extLst>
          </p:cNvPr>
          <p:cNvSpPr txBox="1"/>
          <p:nvPr/>
        </p:nvSpPr>
        <p:spPr>
          <a:xfrm>
            <a:off x="1465742" y="1854946"/>
            <a:ext cx="1666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Role-based: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8671B-B31A-8D82-6964-25DD83E46F2A}"/>
              </a:ext>
            </a:extLst>
          </p:cNvPr>
          <p:cNvSpPr txBox="1"/>
          <p:nvPr/>
        </p:nvSpPr>
        <p:spPr>
          <a:xfrm>
            <a:off x="2930924" y="1854946"/>
            <a:ext cx="704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Obligation to do (or avoid) conduct because of a social role occupied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8D61D0-4BC0-9A5B-1561-5FD2FCCE3994}"/>
              </a:ext>
            </a:extLst>
          </p:cNvPr>
          <p:cNvSpPr txBox="1"/>
          <p:nvPr/>
        </p:nvSpPr>
        <p:spPr>
          <a:xfrm>
            <a:off x="3469908" y="2395911"/>
            <a:ext cx="6683368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Parent → care for one's child. 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Juror → properly perform the duties of a juror. 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Friend → help a close friend in need. </a:t>
            </a:r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Professional → fulfill the ethical responsibilities of the profession.</a:t>
            </a:r>
          </a:p>
          <a:p>
            <a:pPr>
              <a:tabLst>
                <a:tab pos="565150" algn="l"/>
              </a:tabLst>
            </a:pPr>
            <a:endParaRPr lang="en-US" dirty="0"/>
          </a:p>
          <a:p>
            <a:pPr>
              <a:tabLst>
                <a:tab pos="565150" algn="l"/>
              </a:tabLst>
            </a:pPr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6B116B-EA71-554D-C0E6-E50E2E4E6F52}"/>
              </a:ext>
            </a:extLst>
          </p:cNvPr>
          <p:cNvSpPr txBox="1"/>
          <p:nvPr/>
        </p:nvSpPr>
        <p:spPr>
          <a:xfrm>
            <a:off x="1099982" y="4936340"/>
            <a:ext cx="10569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often occupy many roles simultaneously. What roles do you play? What obligations come with them?</a:t>
            </a:r>
          </a:p>
        </p:txBody>
      </p:sp>
    </p:spTree>
    <p:extLst>
      <p:ext uri="{BB962C8B-B14F-4D97-AF65-F5344CB8AC3E}">
        <p14:creationId xmlns:p14="http://schemas.microsoft.com/office/powerpoint/2010/main" val="1619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 dirty="0"/>
              <a:t>Universal Obligations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2FA7B1-CD7F-3646-B44C-91A107A0CB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330570" y="1858199"/>
            <a:ext cx="8617170" cy="657858"/>
          </a:xfrm>
        </p:spPr>
        <p:txBody>
          <a:bodyPr/>
          <a:lstStyle/>
          <a:p>
            <a:r>
              <a:rPr lang="en-US" dirty="0"/>
              <a:t>2 kinds of obligation (cont.):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BAA4E-977C-0484-1273-DAEBFCAEF90E}"/>
              </a:ext>
            </a:extLst>
          </p:cNvPr>
          <p:cNvSpPr txBox="1"/>
          <p:nvPr/>
        </p:nvSpPr>
        <p:spPr>
          <a:xfrm>
            <a:off x="1596308" y="2373793"/>
            <a:ext cx="140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Universal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8671B-B31A-8D82-6964-25DD83E46F2A}"/>
              </a:ext>
            </a:extLst>
          </p:cNvPr>
          <p:cNvSpPr txBox="1"/>
          <p:nvPr/>
        </p:nvSpPr>
        <p:spPr>
          <a:xfrm>
            <a:off x="2697552" y="2385891"/>
            <a:ext cx="8897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Obligation to do (or avoid) conduct because merely in virtue of being human; applies to</a:t>
            </a:r>
            <a:br>
              <a:rPr lang="en-US" dirty="0"/>
            </a:br>
            <a:r>
              <a:rPr lang="en-US" dirty="0"/>
              <a:t>everyone, regardless of social role(s)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8D61D0-4BC0-9A5B-1561-5FD2FCCE3994}"/>
              </a:ext>
            </a:extLst>
          </p:cNvPr>
          <p:cNvSpPr txBox="1"/>
          <p:nvPr/>
        </p:nvSpPr>
        <p:spPr>
          <a:xfrm>
            <a:off x="905874" y="3522933"/>
            <a:ext cx="5824864" cy="1585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Morrow's examples</a:t>
            </a:r>
            <a:r>
              <a:rPr lang="en-US" dirty="0"/>
              <a:t>: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Everyone has an obligation not to manipulate others.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Certain advertising manipulates consumers.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Therefore, certain advertising is morally forbidden.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2CED1-0537-7AE6-017A-7B689614F023}"/>
              </a:ext>
            </a:extLst>
          </p:cNvPr>
          <p:cNvSpPr txBox="1"/>
          <p:nvPr/>
        </p:nvSpPr>
        <p:spPr>
          <a:xfrm>
            <a:off x="7251589" y="2966342"/>
            <a:ext cx="384370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Possible universal obligations</a:t>
            </a:r>
            <a:r>
              <a:rPr lang="en-US" dirty="0"/>
              <a:t>: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Don't harm.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Don't lie or deceive.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Keep promises.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Treat people fairly.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Make amends for wrongdoing.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Help others.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/>
              <a:t>Respect others.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7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1"/>
            <a:ext cx="9779183" cy="1169504"/>
          </a:xfrm>
        </p:spPr>
        <p:txBody>
          <a:bodyPr/>
          <a:lstStyle/>
          <a:p>
            <a:r>
              <a:rPr lang="en-US" dirty="0"/>
              <a:t>Problems w/ Deontological Ethics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2FA7B1-CD7F-3646-B44C-91A107A0CB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330570" y="1858199"/>
            <a:ext cx="8617170" cy="515594"/>
          </a:xfrm>
        </p:spPr>
        <p:txBody>
          <a:bodyPr/>
          <a:lstStyle/>
          <a:p>
            <a:r>
              <a:rPr lang="en-US" dirty="0"/>
              <a:t>2 BIG PROBLEMS WITH OBLIGATIONS: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BAA4E-977C-0484-1273-DAEBFCAEF90E}"/>
              </a:ext>
            </a:extLst>
          </p:cNvPr>
          <p:cNvSpPr txBox="1"/>
          <p:nvPr/>
        </p:nvSpPr>
        <p:spPr>
          <a:xfrm>
            <a:off x="1770245" y="2525429"/>
            <a:ext cx="5894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WHAT, EXACTLY, ARE OUR OBLIGATIONS?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E9248F-E72E-1607-2593-24620FC52A23}"/>
              </a:ext>
            </a:extLst>
          </p:cNvPr>
          <p:cNvSpPr txBox="1"/>
          <p:nvPr/>
        </p:nvSpPr>
        <p:spPr>
          <a:xfrm>
            <a:off x="1770245" y="3429000"/>
            <a:ext cx="9689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HOW SHOULD WE CHOOSE BETWEEN OBLIGATIONS THAT CONFLICT WITH EACH OTHER?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A614B0-0144-EBC8-3A78-F2257695E4F7}"/>
              </a:ext>
            </a:extLst>
          </p:cNvPr>
          <p:cNvSpPr txBox="1"/>
          <p:nvPr/>
        </p:nvSpPr>
        <p:spPr>
          <a:xfrm>
            <a:off x="4420925" y="3949968"/>
            <a:ext cx="613033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Examples:</a:t>
            </a:r>
          </a:p>
          <a:p>
            <a:pPr marL="635000" lvl="0" indent="-174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Keep a promise - vs. - prevent harm</a:t>
            </a:r>
          </a:p>
          <a:p>
            <a:pPr marL="635000" lvl="0" indent="-174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Loyalty to a friend - vs. - honesty</a:t>
            </a:r>
          </a:p>
          <a:p>
            <a:pPr marL="635000" lvl="0" indent="-17462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Parental obligation - vs. - obligation to obey the law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86FDD0-C152-76AA-7A8B-965F47373DE4}"/>
              </a:ext>
            </a:extLst>
          </p:cNvPr>
          <p:cNvSpPr txBox="1"/>
          <p:nvPr/>
        </p:nvSpPr>
        <p:spPr>
          <a:xfrm>
            <a:off x="5899868" y="504088"/>
            <a:ext cx="2433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(rule-based)</a:t>
            </a:r>
          </a:p>
        </p:txBody>
      </p:sp>
    </p:spTree>
    <p:extLst>
      <p:ext uri="{BB962C8B-B14F-4D97-AF65-F5344CB8AC3E}">
        <p14:creationId xmlns:p14="http://schemas.microsoft.com/office/powerpoint/2010/main" val="2359205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01213-BCDF-D91F-4E68-89124AEC7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9956-F155-72A9-6783-04C393696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543215"/>
          </a:xfrm>
        </p:spPr>
        <p:txBody>
          <a:bodyPr/>
          <a:lstStyle/>
          <a:p>
            <a:r>
              <a:rPr lang="en-US" dirty="0"/>
              <a:t>Problems w/ Deontological Ethics:</a:t>
            </a:r>
            <a:br>
              <a:rPr lang="en-US" dirty="0"/>
            </a:br>
            <a:r>
              <a:rPr lang="en-US" dirty="0"/>
              <a:t>Conflicts . . . (cont.)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362CC26-9937-5942-6B71-9975FFB53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8482EC-3252-D706-F226-A533841934D5}"/>
              </a:ext>
            </a:extLst>
          </p:cNvPr>
          <p:cNvSpPr txBox="1"/>
          <p:nvPr/>
        </p:nvSpPr>
        <p:spPr>
          <a:xfrm>
            <a:off x="1095930" y="2204572"/>
            <a:ext cx="914535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Sometimes an apparent conflict disappears once the obligation is properly specified.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Example:</a:t>
            </a:r>
          </a:p>
          <a:p>
            <a:pPr marL="690563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An advertiser’s obligation is not “do absolutely anything to sell the client’s product,” but something closer to “help the client within moral and legal limits.”</a:t>
            </a:r>
          </a:p>
          <a:p>
            <a:pPr marL="690563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But genuine conflicts remain.</a:t>
            </a:r>
          </a:p>
          <a:p>
            <a:pPr>
              <a:spcBef>
                <a:spcPts val="2400"/>
              </a:spcBef>
            </a:pPr>
            <a:r>
              <a:rPr lang="en-US" b="1" dirty="0"/>
              <a:t>Morrow's conclusion:</a:t>
            </a:r>
            <a:r>
              <a:rPr lang="en-US" dirty="0"/>
              <a:t> There is no simple universal ranking of obligations; particular conflicts often require case-by-case judgment.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25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615295-94F6-4CE2-A1B1-6B7E1DAA5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868</TotalTime>
  <Words>1182</Words>
  <Application>Microsoft Macintosh PowerPoint</Application>
  <PresentationFormat>Widescreen</PresentationFormat>
  <Paragraphs>158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Tenorite</vt:lpstr>
      <vt:lpstr>Wingdings</vt:lpstr>
      <vt:lpstr>Office Theme</vt:lpstr>
      <vt:lpstr>Obligation &amp; Permissibility Is/Ought Divide Reasoning with Obligations</vt:lpstr>
      <vt:lpstr>Agenda</vt:lpstr>
      <vt:lpstr>Rightness, Wrongness &amp; Permissibility</vt:lpstr>
      <vt:lpstr>David Hume (1711-1776)</vt:lpstr>
      <vt:lpstr>Is-Ought fallacy, aka, Hume’s Guillotine, aka Fact-Value Distinction</vt:lpstr>
      <vt:lpstr>Is-Ought fallacy . . . (cont.)</vt:lpstr>
      <vt:lpstr>Examples . . .</vt:lpstr>
      <vt:lpstr>Agenda</vt:lpstr>
      <vt:lpstr>Two Ways of Reasoning Morally</vt:lpstr>
      <vt:lpstr>Reasoning with Obligations - Basics</vt:lpstr>
      <vt:lpstr>Reasoning with Obligations - Basics </vt:lpstr>
      <vt:lpstr>Reasoning with Obligations (cont.) </vt:lpstr>
      <vt:lpstr>Reasoning with Obligations (cont.) </vt:lpstr>
      <vt:lpstr>Obligations Aren’t Always Obvious</vt:lpstr>
      <vt:lpstr>2 Kinds of Olbigation</vt:lpstr>
      <vt:lpstr>Universal Obligations</vt:lpstr>
      <vt:lpstr>Problems w/ Deontological Ethics</vt:lpstr>
      <vt:lpstr>Problems w/ Deontological Ethics: Conflicts . . .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Obligation &amp; Permissibility Is/Ought Divide Reasoning with Obligations</dc:title>
  <dc:creator>Tyson Cain</dc:creator>
  <cp:lastModifiedBy>Tyson Cain</cp:lastModifiedBy>
  <cp:revision>18</cp:revision>
  <dcterms:created xsi:type="dcterms:W3CDTF">2023-01-14T15:18:41Z</dcterms:created>
  <dcterms:modified xsi:type="dcterms:W3CDTF">2026-09-03T01:28:33Z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