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2" r:id="rId6"/>
    <p:sldId id="257" r:id="rId7"/>
    <p:sldId id="258" r:id="rId8"/>
    <p:sldId id="259" r:id="rId9"/>
    <p:sldId id="260" r:id="rId10"/>
    <p:sldId id="261" r:id="rId11"/>
    <p:sldId id="263" r:id="rId12"/>
    <p:sldId id="264" r:id="rId13"/>
    <p:sldId id="265" r:id="rId14"/>
    <p:sldId id="273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5A98CB-F6B2-44EC-B10B-FA851F0A6B13}" v="1" dt="2023-01-12T15:53:11.2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42"/>
    <p:restoredTop sz="96327"/>
  </p:normalViewPr>
  <p:slideViewPr>
    <p:cSldViewPr snapToGrid="0">
      <p:cViewPr varScale="1">
        <p:scale>
          <a:sx n="164" d="100"/>
          <a:sy n="164" d="100"/>
        </p:scale>
        <p:origin x="1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yson Cain" userId="94f45531-2d87-4220-8e72-78c01711aaa4" providerId="ADAL" clId="{125A98CB-F6B2-44EC-B10B-FA851F0A6B13}"/>
    <pc:docChg chg="custSel modSld">
      <pc:chgData name="Tyson Cain" userId="94f45531-2d87-4220-8e72-78c01711aaa4" providerId="ADAL" clId="{125A98CB-F6B2-44EC-B10B-FA851F0A6B13}" dt="2023-01-12T15:53:11.235" v="1"/>
      <pc:docMkLst>
        <pc:docMk/>
      </pc:docMkLst>
      <pc:sldChg chg="delSp modSp mod delAnim">
        <pc:chgData name="Tyson Cain" userId="94f45531-2d87-4220-8e72-78c01711aaa4" providerId="ADAL" clId="{125A98CB-F6B2-44EC-B10B-FA851F0A6B13}" dt="2023-01-12T15:53:11.235" v="1"/>
        <pc:sldMkLst>
          <pc:docMk/>
          <pc:sldMk cId="1870596737" sldId="272"/>
        </pc:sldMkLst>
        <pc:spChg chg="del">
          <ac:chgData name="Tyson Cain" userId="94f45531-2d87-4220-8e72-78c01711aaa4" providerId="ADAL" clId="{125A98CB-F6B2-44EC-B10B-FA851F0A6B13}" dt="2023-01-12T15:52:19.917" v="0" actId="478"/>
          <ac:spMkLst>
            <pc:docMk/>
            <pc:sldMk cId="1870596737" sldId="272"/>
            <ac:spMk id="3" creationId="{CECDD2AA-232A-E6A8-E40E-80A47F1177B6}"/>
          </ac:spMkLst>
        </pc:spChg>
        <pc:graphicFrameChg chg="mod">
          <ac:chgData name="Tyson Cain" userId="94f45531-2d87-4220-8e72-78c01711aaa4" providerId="ADAL" clId="{125A98CB-F6B2-44EC-B10B-FA851F0A6B13}" dt="2023-01-12T15:53:11.235" v="1"/>
          <ac:graphicFrameMkLst>
            <pc:docMk/>
            <pc:sldMk cId="1870596737" sldId="272"/>
            <ac:graphicFrameMk id="8" creationId="{566D0E94-6CA8-7F93-E9C0-99AAFBF7171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4A26-74F1-862C-27E9-8FC3F94D3A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Arguments &amp; Reasoning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DFA0E-653A-EEA1-EC8B-65AF3092EB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27 August 2026</a:t>
            </a:r>
          </a:p>
          <a:p>
            <a:r>
              <a:rPr lang="en-US" dirty="0"/>
              <a:t>Phil 1250 - Contemporary Moral Issues</a:t>
            </a:r>
          </a:p>
        </p:txBody>
      </p:sp>
    </p:spTree>
    <p:extLst>
      <p:ext uri="{BB962C8B-B14F-4D97-AF65-F5344CB8AC3E}">
        <p14:creationId xmlns:p14="http://schemas.microsoft.com/office/powerpoint/2010/main" val="1406861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from Tuesday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545925"/>
          </a:xfrm>
        </p:spPr>
        <p:txBody>
          <a:bodyPr/>
          <a:lstStyle/>
          <a:p>
            <a:pPr marL="457200" lvl="1" indent="0">
              <a:buNone/>
            </a:pPr>
            <a:r>
              <a:rPr lang="en-US" cap="none" dirty="0"/>
              <a:t>- Arguments are the “building blocks” of philosophy . . . so we need to know something about them.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F0DA1C-BF53-C25F-F2CB-8A12CC3E4E5F}"/>
              </a:ext>
            </a:extLst>
          </p:cNvPr>
          <p:cNvSpPr txBox="1"/>
          <p:nvPr/>
        </p:nvSpPr>
        <p:spPr>
          <a:xfrm>
            <a:off x="1384663" y="3017520"/>
            <a:ext cx="6301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We must </a:t>
            </a:r>
            <a:r>
              <a:rPr lang="en-US" dirty="0">
                <a:highlight>
                  <a:srgbClr val="FFFF00"/>
                </a:highlight>
              </a:rPr>
              <a:t>UNDERSTAND</a:t>
            </a:r>
            <a:r>
              <a:rPr lang="en-US" dirty="0"/>
              <a:t> an argument before we can </a:t>
            </a:r>
            <a:r>
              <a:rPr lang="en-US" dirty="0">
                <a:highlight>
                  <a:srgbClr val="FFFF00"/>
                </a:highlight>
              </a:rPr>
              <a:t>EVALUATE</a:t>
            </a:r>
            <a:r>
              <a:rPr lang="en-US" dirty="0"/>
              <a:t> it.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CEF01B-38D6-BEB4-A838-AFA0E3A4388F}"/>
              </a:ext>
            </a:extLst>
          </p:cNvPr>
          <p:cNvSpPr txBox="1"/>
          <p:nvPr/>
        </p:nvSpPr>
        <p:spPr>
          <a:xfrm>
            <a:off x="1574074" y="3826009"/>
            <a:ext cx="7645939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63550" indent="-463550">
              <a:buAutoNum type="arabicPeriod"/>
            </a:pPr>
            <a:r>
              <a:rPr lang="en-US" u="sng" dirty="0"/>
              <a:t>UNDERSTANDING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/>
              <a:t>What is the point – what’s the </a:t>
            </a:r>
            <a:r>
              <a:rPr lang="en-US" b="1" dirty="0"/>
              <a:t>conclusion</a:t>
            </a:r>
            <a:r>
              <a:rPr lang="en-US" dirty="0"/>
              <a:t> being argued for?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/>
              <a:t>What reasons (premises) are provided?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u="sng" dirty="0"/>
              <a:t>EVALUATION</a:t>
            </a:r>
          </a:p>
          <a:p>
            <a:pPr marL="742950" lvl="1" indent="-285750">
              <a:spcBef>
                <a:spcPts val="600"/>
              </a:spcBef>
              <a:buFont typeface="+mj-lt"/>
              <a:buAutoNum type="alphaUcPeriod"/>
            </a:pPr>
            <a:r>
              <a:rPr lang="en-US" dirty="0"/>
              <a:t>Is the argument any good? In other words, is it </a:t>
            </a:r>
            <a:r>
              <a:rPr lang="en-US" b="1" dirty="0"/>
              <a:t>valid</a:t>
            </a:r>
            <a:r>
              <a:rPr lang="en-US" dirty="0"/>
              <a:t>, </a:t>
            </a:r>
            <a:r>
              <a:rPr lang="en-US" b="1" dirty="0"/>
              <a:t>sound</a:t>
            </a:r>
            <a:r>
              <a:rPr lang="en-US" dirty="0"/>
              <a:t>, and </a:t>
            </a:r>
            <a:r>
              <a:rPr lang="en-US" b="1" dirty="0"/>
              <a:t>cogent</a:t>
            </a:r>
            <a:r>
              <a:rPr lang="en-US" dirty="0"/>
              <a:t>?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080784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ARGUMENTS (REVIEW)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282594"/>
          </a:xfrm>
        </p:spPr>
        <p:txBody>
          <a:bodyPr/>
          <a:lstStyle/>
          <a:p>
            <a:pPr marL="0" indent="0">
              <a:spcAft>
                <a:spcPts val="3600"/>
              </a:spcAft>
              <a:buNone/>
            </a:pPr>
            <a:r>
              <a:rPr lang="en-US" cap="none" dirty="0"/>
              <a:t>Every argument has at least one </a:t>
            </a:r>
            <a:r>
              <a:rPr lang="en-US" u="sng" cap="none" dirty="0">
                <a:solidFill>
                  <a:srgbClr val="C00000"/>
                </a:solidFill>
              </a:rPr>
              <a:t>premise</a:t>
            </a:r>
            <a:r>
              <a:rPr lang="en-US" cap="none" dirty="0"/>
              <a:t> (usually more), and one main </a:t>
            </a:r>
            <a:r>
              <a:rPr lang="en-US" u="sng" cap="none" dirty="0">
                <a:solidFill>
                  <a:srgbClr val="C00000"/>
                </a:solidFill>
              </a:rPr>
              <a:t>conclusion</a:t>
            </a:r>
          </a:p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cap="none" dirty="0"/>
              <a:t>EXAMPLE 1:	1. EVERY FISH SANDWICH TASTES GREAT.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cap="none" dirty="0"/>
              <a:t>		2. MY SANDWICH TASTES TERRIBLE.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cap="none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cap="none" dirty="0"/>
              <a:t>		HENCE, MY SANDWICH IS NOT A FISH SANDWICH.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6400801" y="3478255"/>
            <a:ext cx="2625315" cy="1288869"/>
            <a:chOff x="6374674" y="3530505"/>
            <a:chExt cx="2625315" cy="1288869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548640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7252062" y="4270734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7480662" y="4350805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4917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ARGUMENTS (REVIEW)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282594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dirty="0"/>
              <a:t>EXAMPLE 2:	1. BRIDGES LONGER THAN 2 MILES TAKE AT LEAST 5 YEARS TO BUILD.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2. THE COLMAN STREET BRIDGE WAS BUILT IN LESS THAN 1 YEAR.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THUS, THE COLEMAN STREET BRIDGE IS NOT LONGER THAN 2 MILES.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712926" y="2426694"/>
            <a:ext cx="1747927" cy="1276626"/>
            <a:chOff x="6374674" y="3530505"/>
            <a:chExt cx="1747927" cy="1276626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548640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6374674" y="4258491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6603274" y="4348145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2567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ARGUMENTS (REVIEW)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282594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dirty="0"/>
              <a:t>EXAMPLE 3:	1. ROMAN ART STAYS IN ROME, EXCEPT ON CHRISTMAS DAY.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2. TODAY I SAW ART IN PARIS.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3. TODAY IS NOT CHRISTMAS DAY.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THEREFORE, THE ART I SAW IN PARIS TODAY IS NOT ROMAN ART.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425543" y="2439757"/>
            <a:ext cx="1747927" cy="1607014"/>
            <a:chOff x="6374674" y="3530505"/>
            <a:chExt cx="1747927" cy="1607014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727986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6374674" y="4588879"/>
              <a:ext cx="228600" cy="548640"/>
            </a:xfrm>
            <a:prstGeom prst="rightBrace">
              <a:avLst>
                <a:gd name="adj1" fmla="val 41357"/>
                <a:gd name="adj2" fmla="val 5141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6603274" y="4678533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843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FORMALIZING TEXTUAL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2374" y="2214694"/>
            <a:ext cx="5180049" cy="3282594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cap="none" dirty="0">
                <a:cs typeface="Al Nile" pitchFamily="2" charset="-78"/>
              </a:rPr>
              <a:t>Abe Lincoln was born in Illinois, and he was also a wartime president. Wartime presidents have always hated pasta, except those born in Illinois. That’s why Abe Lincoln did not hate pasta.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72F718-F228-6047-0828-EC2586C0A231}"/>
              </a:ext>
            </a:extLst>
          </p:cNvPr>
          <p:cNvGrpSpPr/>
          <p:nvPr/>
        </p:nvGrpSpPr>
        <p:grpSpPr>
          <a:xfrm>
            <a:off x="6407330" y="2169574"/>
            <a:ext cx="5354742" cy="2484618"/>
            <a:chOff x="6407330" y="2169574"/>
            <a:chExt cx="4870895" cy="2484618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044B3642-887F-07E9-6C2C-48EF7CA1FB67}"/>
                </a:ext>
              </a:extLst>
            </p:cNvPr>
            <p:cNvSpPr txBox="1">
              <a:spLocks/>
            </p:cNvSpPr>
            <p:nvPr/>
          </p:nvSpPr>
          <p:spPr>
            <a:xfrm>
              <a:off x="6407331" y="2169574"/>
              <a:ext cx="4758772" cy="4168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8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>
                <a:lnSpc>
                  <a:spcPct val="100000"/>
                </a:lnSpc>
                <a:spcBef>
                  <a:spcPts val="1700"/>
                </a:spcBef>
                <a:buNone/>
              </a:pPr>
              <a:r>
                <a:rPr lang="en-US" sz="2000" cap="none" dirty="0">
                  <a:cs typeface="Al Nile" pitchFamily="2" charset="-78"/>
                </a:rPr>
                <a:t>1. Abe Lincoln was born in Illinois.</a:t>
              </a:r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AF3605A-9918-191C-E227-BC9D1D7954BC}"/>
                </a:ext>
              </a:extLst>
            </p:cNvPr>
            <p:cNvSpPr txBox="1">
              <a:spLocks/>
            </p:cNvSpPr>
            <p:nvPr/>
          </p:nvSpPr>
          <p:spPr>
            <a:xfrm>
              <a:off x="6407331" y="2753048"/>
              <a:ext cx="4758772" cy="4168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8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>
                <a:lnSpc>
                  <a:spcPct val="100000"/>
                </a:lnSpc>
                <a:spcBef>
                  <a:spcPts val="1700"/>
                </a:spcBef>
                <a:buNone/>
              </a:pPr>
              <a:r>
                <a:rPr lang="en-US" sz="2000" cap="none" dirty="0">
                  <a:cs typeface="Al Nile" pitchFamily="2" charset="-78"/>
                </a:rPr>
                <a:t>2. Abe Lincoln was a war-time president.</a:t>
              </a:r>
            </a:p>
          </p:txBody>
        </p:sp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A170266F-5ED7-2840-59D3-7D1DB7797C95}"/>
                </a:ext>
              </a:extLst>
            </p:cNvPr>
            <p:cNvSpPr txBox="1">
              <a:spLocks/>
            </p:cNvSpPr>
            <p:nvPr/>
          </p:nvSpPr>
          <p:spPr>
            <a:xfrm>
              <a:off x="6407330" y="3335483"/>
              <a:ext cx="4870895" cy="110588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8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688975" lvl="1" indent="-231775">
                <a:lnSpc>
                  <a:spcPct val="100000"/>
                </a:lnSpc>
                <a:spcBef>
                  <a:spcPts val="1700"/>
                </a:spcBef>
                <a:buNone/>
              </a:pPr>
              <a:r>
                <a:rPr lang="en-US" sz="2000" cap="none" dirty="0">
                  <a:cs typeface="Al Nile" pitchFamily="2" charset="-78"/>
                </a:rPr>
                <a:t>3. War-time presidents have always hated pasta, except if they were born in Illinois.</a:t>
              </a:r>
            </a:p>
            <a:p>
              <a:pPr marL="688975" lvl="1" indent="-231775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cap="none" dirty="0">
                  <a:cs typeface="Al Nile" pitchFamily="2" charset="-78"/>
                </a:rPr>
                <a:t>------------------------</a:t>
              </a:r>
            </a:p>
          </p:txBody>
        </p:sp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6ABA458D-C567-3F81-59C8-B689F5FA9CF6}"/>
                </a:ext>
              </a:extLst>
            </p:cNvPr>
            <p:cNvSpPr txBox="1">
              <a:spLocks/>
            </p:cNvSpPr>
            <p:nvPr/>
          </p:nvSpPr>
          <p:spPr>
            <a:xfrm>
              <a:off x="6407330" y="4290709"/>
              <a:ext cx="4870895" cy="3634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8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688975" lvl="1" indent="-231775">
                <a:lnSpc>
                  <a:spcPct val="100000"/>
                </a:lnSpc>
                <a:spcBef>
                  <a:spcPts val="1700"/>
                </a:spcBef>
                <a:buNone/>
              </a:pPr>
              <a:r>
                <a:rPr lang="en-US" sz="2000" cap="none" dirty="0">
                  <a:cs typeface="Al Nile" pitchFamily="2" charset="-78"/>
                </a:rPr>
                <a:t>∴  Abe Lincoln did not hate pasta.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087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Practice with step 1: Understanding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2341" y="3482559"/>
            <a:ext cx="5859625" cy="1647955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b="1" dirty="0"/>
              <a:t>	</a:t>
            </a:r>
            <a:r>
              <a:rPr lang="en-US" sz="2000" b="1" dirty="0"/>
              <a:t>No. 1</a:t>
            </a:r>
            <a:r>
              <a:rPr lang="en-US" sz="2000" dirty="0"/>
              <a:t>	1. All cats are gorgeous.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2. Olivia is a cat.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Olivia is gorgeous.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835110" y="3482559"/>
            <a:ext cx="1957499" cy="1542656"/>
            <a:chOff x="5723314" y="3530505"/>
            <a:chExt cx="1957499" cy="1542656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727986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5723314" y="4524521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6055799" y="4614175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99AA108-A9AD-1A88-0247-70B3DCF92BE0}"/>
              </a:ext>
            </a:extLst>
          </p:cNvPr>
          <p:cNvSpPr txBox="1"/>
          <p:nvPr/>
        </p:nvSpPr>
        <p:spPr>
          <a:xfrm>
            <a:off x="2009192" y="2214694"/>
            <a:ext cx="33691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Olivia is a cat. She is of course</a:t>
            </a:r>
            <a:br>
              <a:rPr lang="en-US" sz="2000" dirty="0"/>
            </a:br>
            <a:r>
              <a:rPr lang="en-US" sz="2000" dirty="0"/>
              <a:t>gorgeous, because all cats are </a:t>
            </a:r>
            <a:br>
              <a:rPr lang="en-US" sz="2000" dirty="0"/>
            </a:br>
            <a:r>
              <a:rPr lang="en-US" sz="2000" dirty="0"/>
              <a:t>gorgeous.</a:t>
            </a:r>
          </a:p>
        </p:txBody>
      </p:sp>
    </p:spTree>
    <p:extLst>
      <p:ext uri="{BB962C8B-B14F-4D97-AF65-F5344CB8AC3E}">
        <p14:creationId xmlns:p14="http://schemas.microsoft.com/office/powerpoint/2010/main" val="372810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02920" y="3556465"/>
            <a:ext cx="8258713" cy="1596177"/>
          </a:xfrm>
        </p:spPr>
        <p:txBody>
          <a:bodyPr>
            <a:normAutofit fontScale="92500"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b="1" dirty="0"/>
              <a:t>	</a:t>
            </a:r>
            <a:r>
              <a:rPr lang="en-US" sz="2000" b="1" dirty="0"/>
              <a:t>No. 2</a:t>
            </a:r>
            <a:r>
              <a:rPr lang="en-US" sz="2000" dirty="0"/>
              <a:t>	1. every MLB team must have at least 9 players.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2. the Milwaukee brewers is aN MLB team.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 The Milwaukee brewers must have at least 9 players.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470934" y="3556465"/>
            <a:ext cx="2486088" cy="1545828"/>
            <a:chOff x="6374674" y="3530505"/>
            <a:chExt cx="2486088" cy="1545828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727986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7112835" y="4527693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7341435" y="4617347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3313043-D334-DD6A-342F-DCA00C222C5D}"/>
              </a:ext>
            </a:extLst>
          </p:cNvPr>
          <p:cNvSpPr txBox="1"/>
          <p:nvPr/>
        </p:nvSpPr>
        <p:spPr>
          <a:xfrm>
            <a:off x="2582845" y="2429346"/>
            <a:ext cx="76729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Milwaukee Brewers must have at least 9 players. This is because</a:t>
            </a:r>
            <a:br>
              <a:rPr lang="en-US" sz="2000" dirty="0"/>
            </a:br>
            <a:r>
              <a:rPr lang="en-US" sz="2000" dirty="0"/>
              <a:t>they are an MLB team, and every MLB team must have at least 9 players.</a:t>
            </a:r>
          </a:p>
        </p:txBody>
      </p:sp>
    </p:spTree>
    <p:extLst>
      <p:ext uri="{BB962C8B-B14F-4D97-AF65-F5344CB8AC3E}">
        <p14:creationId xmlns:p14="http://schemas.microsoft.com/office/powerpoint/2010/main" val="144942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99213" y="3429000"/>
            <a:ext cx="7612860" cy="190078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b="1" dirty="0"/>
              <a:t>	No. 3</a:t>
            </a:r>
            <a:r>
              <a:rPr lang="en-US" sz="2000" dirty="0"/>
              <a:t>	1. all elegant dancers drink martinis.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2. every good ballerina is an elegant dancer.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3. John </a:t>
            </a:r>
            <a:r>
              <a:rPr lang="en-US" sz="2000" dirty="0" err="1"/>
              <a:t>daly</a:t>
            </a:r>
            <a:r>
              <a:rPr lang="en-US" sz="2000" dirty="0"/>
              <a:t> is a good ballerina.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 John </a:t>
            </a:r>
            <a:r>
              <a:rPr lang="en-US" sz="2000" dirty="0" err="1"/>
              <a:t>daly</a:t>
            </a:r>
            <a:r>
              <a:rPr lang="en-US" sz="2000" dirty="0"/>
              <a:t> drinks martinis.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100685" y="3512456"/>
            <a:ext cx="3403227" cy="1896689"/>
            <a:chOff x="4277586" y="3367426"/>
            <a:chExt cx="3403227" cy="1896689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367426"/>
              <a:ext cx="228600" cy="1058081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4277586" y="4715475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716411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4506186" y="4805129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F3C9184-66AE-EA38-5423-4674641EC92A}"/>
              </a:ext>
            </a:extLst>
          </p:cNvPr>
          <p:cNvSpPr txBox="1"/>
          <p:nvPr/>
        </p:nvSpPr>
        <p:spPr>
          <a:xfrm>
            <a:off x="2884091" y="2080400"/>
            <a:ext cx="7216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Every good ballerina is an elegant dancer, and all elegant dancers</a:t>
            </a:r>
            <a:br>
              <a:rPr lang="en-US" sz="2000" dirty="0"/>
            </a:br>
            <a:r>
              <a:rPr lang="en-US" sz="2000" dirty="0"/>
              <a:t>drink martinis. So, John Daly is a good ballerina, he drinks martinis.</a:t>
            </a:r>
          </a:p>
        </p:txBody>
      </p:sp>
    </p:spTree>
    <p:extLst>
      <p:ext uri="{BB962C8B-B14F-4D97-AF65-F5344CB8AC3E}">
        <p14:creationId xmlns:p14="http://schemas.microsoft.com/office/powerpoint/2010/main" val="78286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9570" y="3464312"/>
            <a:ext cx="7612860" cy="244560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b="1" dirty="0"/>
              <a:t>	No. 4</a:t>
            </a:r>
            <a:r>
              <a:rPr lang="en-US" sz="2000" dirty="0"/>
              <a:t>	1. If chuck is a spy, then sue is a spy.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2. if sue is a spy, then midway will be attacked.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3. Chuck is a spy.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4. Sue is a spy.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 midway will be attacked.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7389972" y="3474039"/>
            <a:ext cx="3787085" cy="2341501"/>
            <a:chOff x="4466658" y="3012268"/>
            <a:chExt cx="3787085" cy="2341501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979115" y="3012268"/>
              <a:ext cx="197089" cy="1502222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4466658" y="4805129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7176204" y="3578713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4634044" y="4894783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A40CF69-8C26-C7B4-12D5-F7DFBD27877A}"/>
              </a:ext>
            </a:extLst>
          </p:cNvPr>
          <p:cNvSpPr txBox="1"/>
          <p:nvPr/>
        </p:nvSpPr>
        <p:spPr>
          <a:xfrm>
            <a:off x="2902562" y="1990857"/>
            <a:ext cx="6566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Sue is a spy, then Midway will be attacked. And Sue</a:t>
            </a:r>
            <a:br>
              <a:rPr lang="en-US" sz="2000" dirty="0"/>
            </a:br>
            <a:r>
              <a:rPr lang="en-US" sz="2000" dirty="0"/>
              <a:t>is a spy if Chuck is a spy. Since Chuck is a spy, midway will</a:t>
            </a:r>
            <a:br>
              <a:rPr lang="en-US" sz="2000" dirty="0"/>
            </a:br>
            <a:r>
              <a:rPr lang="en-US" sz="2000" dirty="0"/>
              <a:t>be attacked.</a:t>
            </a:r>
          </a:p>
        </p:txBody>
      </p:sp>
    </p:spTree>
    <p:extLst>
      <p:ext uri="{BB962C8B-B14F-4D97-AF65-F5344CB8AC3E}">
        <p14:creationId xmlns:p14="http://schemas.microsoft.com/office/powerpoint/2010/main" val="171376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05975" y="2089566"/>
            <a:ext cx="5792029" cy="3714468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u="sng" cap="none" dirty="0">
                <a:cs typeface="Al Nile" pitchFamily="2" charset="-78"/>
              </a:rPr>
              <a:t>Instructions</a:t>
            </a:r>
            <a:r>
              <a:rPr lang="en-US" sz="2000" cap="none" dirty="0">
                <a:cs typeface="Al Nile" pitchFamily="2" charset="-78"/>
              </a:rPr>
              <a:t>:</a:t>
            </a:r>
          </a:p>
          <a:p>
            <a:pPr marL="914400" lvl="1" indent="-4572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2000" cap="none" dirty="0">
                <a:cs typeface="Al Nile" pitchFamily="2" charset="-78"/>
              </a:rPr>
              <a:t>Form groups of 5-6.</a:t>
            </a:r>
          </a:p>
          <a:p>
            <a:pPr marL="914400" lvl="1" indent="-4572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2000" cap="none" dirty="0">
                <a:cs typeface="Al Nile" pitchFamily="2" charset="-78"/>
              </a:rPr>
              <a:t>Appoint a scribe and a reporter (can be the same person).</a:t>
            </a:r>
          </a:p>
          <a:p>
            <a:pPr marL="914400" lvl="1" indent="-4572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2000" cap="none" dirty="0">
                <a:cs typeface="Al Nile" pitchFamily="2" charset="-78"/>
              </a:rPr>
              <a:t>Study your argument and then:</a:t>
            </a:r>
          </a:p>
          <a:p>
            <a:pPr marL="1371600" lvl="2" indent="-457200">
              <a:lnSpc>
                <a:spcPct val="100000"/>
              </a:lnSpc>
              <a:spcBef>
                <a:spcPts val="1700"/>
              </a:spcBef>
              <a:buFont typeface="+mj-lt"/>
              <a:buAutoNum type="alphaUcPeriod"/>
            </a:pPr>
            <a:r>
              <a:rPr lang="en-US" sz="1800" cap="none" dirty="0">
                <a:cs typeface="Al Nile" pitchFamily="2" charset="-78"/>
              </a:rPr>
              <a:t>Identify the conclusion</a:t>
            </a:r>
          </a:p>
          <a:p>
            <a:pPr marL="1371600" lvl="2" indent="-457200">
              <a:lnSpc>
                <a:spcPct val="100000"/>
              </a:lnSpc>
              <a:spcBef>
                <a:spcPts val="1700"/>
              </a:spcBef>
              <a:buAutoNum type="alphaUcPeriod"/>
            </a:pPr>
            <a:r>
              <a:rPr lang="en-US" sz="1800" cap="none" dirty="0">
                <a:cs typeface="Al Nile" pitchFamily="2" charset="-78"/>
              </a:rPr>
              <a:t>Identify the premises</a:t>
            </a:r>
          </a:p>
          <a:p>
            <a:pPr marL="914400" lvl="1" indent="-4572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2000" cap="none" dirty="0">
                <a:cs typeface="Al Nile" pitchFamily="2" charset="-78"/>
              </a:rPr>
              <a:t>Report your findings to the class when asked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118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2: evaluating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9570" y="2214694"/>
            <a:ext cx="7612860" cy="487737"/>
          </a:xfrm>
        </p:spPr>
        <p:txBody>
          <a:bodyPr>
            <a:normAutofit fontScale="85000" lnSpcReduction="10000"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b="1" dirty="0"/>
              <a:t>commonsense idea of evaluation:  Is the argument </a:t>
            </a:r>
            <a:r>
              <a:rPr lang="en-US" sz="2000" b="1" u="sng" dirty="0"/>
              <a:t>any good</a:t>
            </a:r>
            <a:r>
              <a:rPr lang="en-US" sz="2000" b="1" dirty="0"/>
              <a:t>?</a:t>
            </a:r>
            <a:endParaRPr lang="en-US" sz="2000" dirty="0"/>
          </a:p>
          <a:p>
            <a:pPr marL="457200" lvl="1" indent="0">
              <a:lnSpc>
                <a:spcPct val="100000"/>
              </a:lnSpc>
              <a:buNone/>
            </a:pPr>
            <a:endParaRPr lang="en-US" sz="1600" dirty="0"/>
          </a:p>
          <a:p>
            <a:pPr marL="457200" lvl="1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A293DE-1129-7B56-6042-70BDE9200EF9}"/>
              </a:ext>
            </a:extLst>
          </p:cNvPr>
          <p:cNvSpPr txBox="1"/>
          <p:nvPr/>
        </p:nvSpPr>
        <p:spPr>
          <a:xfrm>
            <a:off x="2496039" y="3005813"/>
            <a:ext cx="78561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argument gives you good reasons to accept its conclusion</a:t>
            </a:r>
            <a:br>
              <a:rPr lang="en-US" sz="2000" dirty="0"/>
            </a:br>
            <a:r>
              <a:rPr lang="en-US" sz="2000" dirty="0"/>
              <a:t>in the form of true reasons (premises), correct reasoning logic, and cogency.</a:t>
            </a:r>
          </a:p>
        </p:txBody>
      </p:sp>
    </p:spTree>
    <p:extLst>
      <p:ext uri="{BB962C8B-B14F-4D97-AF65-F5344CB8AC3E}">
        <p14:creationId xmlns:p14="http://schemas.microsoft.com/office/powerpoint/2010/main" val="4280859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2: evaluating arguments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CA2910-9542-3099-ADB8-8B68BB8155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44776" y="2518523"/>
            <a:ext cx="1601176" cy="2688316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VALID</a:t>
            </a:r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en-US" cap="none" dirty="0"/>
          </a:p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SOUND</a:t>
            </a:r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en-US" cap="none" dirty="0"/>
          </a:p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COGENT: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4C4B7-74DC-73F3-0A54-610903F64962}"/>
              </a:ext>
            </a:extLst>
          </p:cNvPr>
          <p:cNvSpPr txBox="1"/>
          <p:nvPr/>
        </p:nvSpPr>
        <p:spPr>
          <a:xfrm>
            <a:off x="1613305" y="1956932"/>
            <a:ext cx="5508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(CONVINCING) ARGUMENT MUST BE . . 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720907-9EAD-9C73-18F6-0D8B9EBA8370}"/>
              </a:ext>
            </a:extLst>
          </p:cNvPr>
          <p:cNvSpPr txBox="1"/>
          <p:nvPr/>
        </p:nvSpPr>
        <p:spPr>
          <a:xfrm>
            <a:off x="3143676" y="2553535"/>
            <a:ext cx="6452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conclusion cannot be false if the premises are true (impossible for all</a:t>
            </a:r>
            <a:br>
              <a:rPr lang="en-US" dirty="0"/>
            </a:br>
            <a:r>
              <a:rPr lang="en-US" dirty="0"/>
              <a:t>premises to be true and the conclusion false)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9871AB-4CFC-5BFD-D126-B29D27A25C21}"/>
              </a:ext>
            </a:extLst>
          </p:cNvPr>
          <p:cNvSpPr txBox="1"/>
          <p:nvPr/>
        </p:nvSpPr>
        <p:spPr>
          <a:xfrm>
            <a:off x="3226564" y="3581984"/>
            <a:ext cx="661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valid + all premises are in fact true (whether accepted as true, or not)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8FAEAC-395B-C604-6817-1C91E65042A9}"/>
              </a:ext>
            </a:extLst>
          </p:cNvPr>
          <p:cNvSpPr txBox="1"/>
          <p:nvPr/>
        </p:nvSpPr>
        <p:spPr>
          <a:xfrm>
            <a:off x="3321738" y="4514766"/>
            <a:ext cx="6458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interlocutor has good and sufficient reason to accept all the claims,</a:t>
            </a:r>
            <a:br>
              <a:rPr lang="en-US" dirty="0"/>
            </a:br>
            <a:r>
              <a:rPr lang="en-US" dirty="0"/>
              <a:t>whether or not the argument is sound or the premises are in fact true</a:t>
            </a:r>
          </a:p>
        </p:txBody>
      </p:sp>
    </p:spTree>
    <p:extLst>
      <p:ext uri="{BB962C8B-B14F-4D97-AF65-F5344CB8AC3E}">
        <p14:creationId xmlns:p14="http://schemas.microsoft.com/office/powerpoint/2010/main" val="12717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2: evaluating arguments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CA2910-9542-3099-ADB8-8B68BB8155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44776" y="2518523"/>
            <a:ext cx="1601176" cy="2688316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VALID: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4C4B7-74DC-73F3-0A54-610903F64962}"/>
              </a:ext>
            </a:extLst>
          </p:cNvPr>
          <p:cNvSpPr txBox="1"/>
          <p:nvPr/>
        </p:nvSpPr>
        <p:spPr>
          <a:xfrm>
            <a:off x="1613305" y="1956932"/>
            <a:ext cx="5508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(CONVINCING) ARGUMENT MUST BE . . 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720907-9EAD-9C73-18F6-0D8B9EBA8370}"/>
              </a:ext>
            </a:extLst>
          </p:cNvPr>
          <p:cNvSpPr txBox="1"/>
          <p:nvPr/>
        </p:nvSpPr>
        <p:spPr>
          <a:xfrm>
            <a:off x="3062244" y="2569855"/>
            <a:ext cx="6452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Conclusion cannot be false if the premises are true (impossible for all</a:t>
            </a:r>
            <a:br>
              <a:rPr lang="en-US" dirty="0"/>
            </a:br>
            <a:r>
              <a:rPr lang="en-US" dirty="0"/>
              <a:t>premises to be true and the conclusion false)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24706B-9EEF-E6FE-7A20-1FB5557CB8F2}"/>
              </a:ext>
            </a:extLst>
          </p:cNvPr>
          <p:cNvSpPr txBox="1"/>
          <p:nvPr/>
        </p:nvSpPr>
        <p:spPr>
          <a:xfrm>
            <a:off x="6517290" y="3429000"/>
            <a:ext cx="5071519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1800" dirty="0"/>
              <a:t>The moon is made of chees</a:t>
            </a:r>
            <a:r>
              <a:rPr lang="en-US" dirty="0"/>
              <a:t>e.</a:t>
            </a:r>
            <a:endParaRPr lang="en-US" sz="1800" dirty="0"/>
          </a:p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dirty="0"/>
              <a:t>All cheese is green.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800" dirty="0"/>
              <a:t>Therefore, the moon is made of green cheese.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EEAAE8-50EC-9838-6B46-9D4934A2404E}"/>
              </a:ext>
            </a:extLst>
          </p:cNvPr>
          <p:cNvSpPr txBox="1"/>
          <p:nvPr/>
        </p:nvSpPr>
        <p:spPr>
          <a:xfrm>
            <a:off x="764109" y="3429000"/>
            <a:ext cx="5403723" cy="247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dirty="0"/>
              <a:t>The flag of the U.S. is red, white, and blue. </a:t>
            </a:r>
          </a:p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dirty="0"/>
              <a:t>The flag of France is red, white, and blue.</a:t>
            </a:r>
          </a:p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dirty="0"/>
              <a:t>The U.S. is a sovereign nation, as is France.</a:t>
            </a:r>
          </a:p>
          <a:p>
            <a:pPr lvl="1">
              <a:lnSpc>
                <a:spcPct val="100000"/>
              </a:lnSpc>
              <a:spcBef>
                <a:spcPts val="17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dirty="0"/>
              <a:t>Therefore, red, white, and blue are the colors of the flags of at least two sovereign nations.</a:t>
            </a:r>
            <a:endParaRPr lang="en-US" sz="18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4E7ED1-09E3-B8E8-9FD4-F78EBB9C3644}"/>
              </a:ext>
            </a:extLst>
          </p:cNvPr>
          <p:cNvCxnSpPr/>
          <p:nvPr/>
        </p:nvCxnSpPr>
        <p:spPr>
          <a:xfrm>
            <a:off x="6365674" y="3360566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1DE22AC-952B-76A0-5AD4-57C8DE2FA88D}"/>
              </a:ext>
            </a:extLst>
          </p:cNvPr>
          <p:cNvSpPr txBox="1"/>
          <p:nvPr/>
        </p:nvSpPr>
        <p:spPr>
          <a:xfrm rot="19298289">
            <a:off x="6705088" y="4056524"/>
            <a:ext cx="4364932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>
                    <a:tint val="66000"/>
                    <a:satMod val="160000"/>
                  </a:srgbClr>
                </a:solidFill>
              </a:rPr>
              <a:t>valid but UNSOUND</a:t>
            </a:r>
          </a:p>
        </p:txBody>
      </p:sp>
    </p:spTree>
    <p:extLst>
      <p:ext uri="{BB962C8B-B14F-4D97-AF65-F5344CB8AC3E}">
        <p14:creationId xmlns:p14="http://schemas.microsoft.com/office/powerpoint/2010/main" val="199910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2: evaluating arguments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CA2910-9542-3099-ADB8-8B68BB8155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13305" y="2665828"/>
            <a:ext cx="1601176" cy="458452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SOUND: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4C4B7-74DC-73F3-0A54-610903F64962}"/>
              </a:ext>
            </a:extLst>
          </p:cNvPr>
          <p:cNvSpPr txBox="1"/>
          <p:nvPr/>
        </p:nvSpPr>
        <p:spPr>
          <a:xfrm>
            <a:off x="1613305" y="1956932"/>
            <a:ext cx="5508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(CONVINCING) ARGUMENT MUST BE . .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9871AB-4CFC-5BFD-D126-B29D27A25C21}"/>
              </a:ext>
            </a:extLst>
          </p:cNvPr>
          <p:cNvSpPr txBox="1"/>
          <p:nvPr/>
        </p:nvSpPr>
        <p:spPr>
          <a:xfrm>
            <a:off x="2884119" y="2705733"/>
            <a:ext cx="7659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valid + all premises are in fact true (whether known and accepted as true, or not)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29F69-125B-CF4C-3DB5-6AC031ACBFCF}"/>
              </a:ext>
            </a:extLst>
          </p:cNvPr>
          <p:cNvSpPr txBox="1"/>
          <p:nvPr/>
        </p:nvSpPr>
        <p:spPr>
          <a:xfrm>
            <a:off x="1119385" y="3356803"/>
            <a:ext cx="5060095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The flag of the U.S. is red, white, and blue. 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The flag of France is red, white, and blue.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The U.S. is a sovereign nation, as is France.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Therefore, red, white, and blue are the colors of at least two sovereign nations.</a:t>
            </a:r>
            <a:endParaRPr lang="en-US" sz="18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D41EB7-2121-5DE1-7609-E8E9CDC7863A}"/>
              </a:ext>
            </a:extLst>
          </p:cNvPr>
          <p:cNvGrpSpPr/>
          <p:nvPr/>
        </p:nvGrpSpPr>
        <p:grpSpPr>
          <a:xfrm>
            <a:off x="6231898" y="3403143"/>
            <a:ext cx="5046328" cy="2062304"/>
            <a:chOff x="6231898" y="3403143"/>
            <a:chExt cx="5046328" cy="206230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1986B0-44D0-8438-2559-FCAB5244A2A9}"/>
                </a:ext>
              </a:extLst>
            </p:cNvPr>
            <p:cNvSpPr txBox="1"/>
            <p:nvPr/>
          </p:nvSpPr>
          <p:spPr>
            <a:xfrm>
              <a:off x="6231898" y="3782935"/>
              <a:ext cx="5046328" cy="1682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00100" lvl="1" indent="-342900">
                <a:lnSpc>
                  <a:spcPct val="100000"/>
                </a:lnSpc>
                <a:spcBef>
                  <a:spcPts val="500"/>
                </a:spcBef>
                <a:buAutoNum type="arabicPeriod"/>
              </a:pPr>
              <a:r>
                <a:rPr lang="en-US" i="1" dirty="0"/>
                <a:t>Yersinia pestis</a:t>
              </a:r>
              <a:r>
                <a:rPr lang="en-US" dirty="0"/>
                <a:t> harms humans.</a:t>
              </a:r>
            </a:p>
            <a:p>
              <a:pPr marL="800100" lvl="1" indent="-342900">
                <a:lnSpc>
                  <a:spcPct val="100000"/>
                </a:lnSpc>
                <a:spcBef>
                  <a:spcPts val="500"/>
                </a:spcBef>
                <a:buAutoNum type="arabicPeriod"/>
              </a:pPr>
              <a:r>
                <a:rPr lang="en-US" dirty="0"/>
                <a:t>Flees spread </a:t>
              </a:r>
              <a:r>
                <a:rPr lang="en-US" i="1" dirty="0"/>
                <a:t>yersinia pestis</a:t>
              </a:r>
              <a:r>
                <a:rPr lang="en-US" dirty="0"/>
                <a:t> to humans.</a:t>
              </a:r>
            </a:p>
            <a:p>
              <a:pPr lvl="1">
                <a:lnSpc>
                  <a:spcPct val="100000"/>
                </a:lnSpc>
                <a:spcBef>
                  <a:spcPts val="600"/>
                </a:spcBef>
              </a:pPr>
              <a:r>
                <a:rPr lang="en-US" sz="1800" dirty="0"/>
                <a:t>---------------</a:t>
              </a:r>
            </a:p>
            <a:p>
              <a:pPr lvl="1">
                <a:lnSpc>
                  <a:spcPct val="100000"/>
                </a:lnSpc>
                <a:spcBef>
                  <a:spcPts val="500"/>
                </a:spcBef>
              </a:pPr>
              <a:r>
                <a:rPr lang="en-US" dirty="0"/>
                <a:t>Eliminating flees will eliminate one means by which </a:t>
              </a:r>
              <a:r>
                <a:rPr lang="en-US" i="1" dirty="0"/>
                <a:t>yersinia pestis</a:t>
              </a:r>
              <a:r>
                <a:rPr lang="en-US" dirty="0"/>
                <a:t> is spread to humans.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514B114-D268-184C-A8EB-2D3DAB48D9F8}"/>
                </a:ext>
              </a:extLst>
            </p:cNvPr>
            <p:cNvSpPr txBox="1"/>
            <p:nvPr/>
          </p:nvSpPr>
          <p:spPr>
            <a:xfrm>
              <a:off x="6384850" y="3403143"/>
              <a:ext cx="48933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>
                      <a:lumMod val="50000"/>
                    </a:schemeClr>
                  </a:solidFill>
                </a:rPr>
                <a:t>In 1349, a neighbor ahead of her time argues thus</a:t>
              </a:r>
              <a:r>
                <a:rPr lang="en-US" dirty="0"/>
                <a:t>: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9EE6A6D-6F12-9EDF-DE09-BB3AC8DCCF4E}"/>
              </a:ext>
            </a:extLst>
          </p:cNvPr>
          <p:cNvGrpSpPr/>
          <p:nvPr/>
        </p:nvGrpSpPr>
        <p:grpSpPr>
          <a:xfrm>
            <a:off x="6384850" y="3026940"/>
            <a:ext cx="3914182" cy="402060"/>
            <a:chOff x="6384850" y="3026940"/>
            <a:chExt cx="3914182" cy="402060"/>
          </a:xfrm>
        </p:grpSpPr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EC6B9EF2-8FA0-F19A-2CDD-A02A9BDB574F}"/>
                </a:ext>
              </a:extLst>
            </p:cNvPr>
            <p:cNvSpPr/>
            <p:nvPr/>
          </p:nvSpPr>
          <p:spPr>
            <a:xfrm>
              <a:off x="8464091" y="3075065"/>
              <a:ext cx="131269" cy="35393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EEC52BF-28B1-A2AE-F8B1-B1BE2D77043A}"/>
                </a:ext>
              </a:extLst>
            </p:cNvPr>
            <p:cNvCxnSpPr/>
            <p:nvPr/>
          </p:nvCxnSpPr>
          <p:spPr>
            <a:xfrm>
              <a:off x="6384850" y="3026940"/>
              <a:ext cx="39141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537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2: evaluating arguments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CA2910-9542-3099-ADB8-8B68BB8155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44776" y="2518523"/>
            <a:ext cx="1601176" cy="2688316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COGENT: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4C4B7-74DC-73F3-0A54-610903F64962}"/>
              </a:ext>
            </a:extLst>
          </p:cNvPr>
          <p:cNvSpPr txBox="1"/>
          <p:nvPr/>
        </p:nvSpPr>
        <p:spPr>
          <a:xfrm>
            <a:off x="1613305" y="1956932"/>
            <a:ext cx="5508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(CONVINCING) ARGUMENT MUST BE . .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8FAEAC-395B-C604-6817-1C91E65042A9}"/>
              </a:ext>
            </a:extLst>
          </p:cNvPr>
          <p:cNvSpPr txBox="1"/>
          <p:nvPr/>
        </p:nvSpPr>
        <p:spPr>
          <a:xfrm>
            <a:off x="3385805" y="2518523"/>
            <a:ext cx="6458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interlocutor has good and sufficient reason to accept all the claims,</a:t>
            </a:r>
            <a:br>
              <a:rPr lang="en-US" dirty="0"/>
            </a:br>
            <a:r>
              <a:rPr lang="en-US" dirty="0"/>
              <a:t>whether or not the argument is sound or the premises are in fact true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68587D-000E-43EF-ABE7-BFC6C1C2C514}"/>
              </a:ext>
            </a:extLst>
          </p:cNvPr>
          <p:cNvSpPr txBox="1"/>
          <p:nvPr/>
        </p:nvSpPr>
        <p:spPr>
          <a:xfrm>
            <a:off x="2190846" y="3676303"/>
            <a:ext cx="8432862" cy="2287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Bloodletting might restore George to health.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Everyone wants George to recover and will do every prudent thing necessary to restore his health.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Currently, there is no better and more prudent remedy for George’s illness than bloodletting.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dirty="0"/>
              <a:t>George Washington should be bloodlet.</a:t>
            </a: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BCBBA-BE20-3010-D167-48A4E43B0031}"/>
              </a:ext>
            </a:extLst>
          </p:cNvPr>
          <p:cNvSpPr txBox="1"/>
          <p:nvPr/>
        </p:nvSpPr>
        <p:spPr>
          <a:xfrm>
            <a:off x="2123970" y="3244334"/>
            <a:ext cx="5010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1799, on the eve of George Washington’s death . . .</a:t>
            </a:r>
          </a:p>
        </p:txBody>
      </p:sp>
    </p:spTree>
    <p:extLst>
      <p:ext uri="{BB962C8B-B14F-4D97-AF65-F5344CB8AC3E}">
        <p14:creationId xmlns:p14="http://schemas.microsoft.com/office/powerpoint/2010/main" val="3604841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2: evaluating arguments (cont.)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7FE689-971B-DA4E-45E0-93455DFAA1C0}"/>
              </a:ext>
            </a:extLst>
          </p:cNvPr>
          <p:cNvGrpSpPr/>
          <p:nvPr/>
        </p:nvGrpSpPr>
        <p:grpSpPr>
          <a:xfrm>
            <a:off x="4174805" y="1934246"/>
            <a:ext cx="3318625" cy="3581699"/>
            <a:chOff x="4430055" y="2543044"/>
            <a:chExt cx="2450055" cy="267390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110DC31-F8B9-7264-BAB7-A181B20EF72F}"/>
                </a:ext>
              </a:extLst>
            </p:cNvPr>
            <p:cNvSpPr/>
            <p:nvPr/>
          </p:nvSpPr>
          <p:spPr>
            <a:xfrm>
              <a:off x="4904093" y="2543044"/>
              <a:ext cx="1976017" cy="1974250"/>
            </a:xfrm>
            <a:custGeom>
              <a:avLst/>
              <a:gdLst>
                <a:gd name="connsiteX0" fmla="*/ 0 w 1976017"/>
                <a:gd name="connsiteY0" fmla="*/ 987125 h 1974250"/>
                <a:gd name="connsiteX1" fmla="*/ 988009 w 1976017"/>
                <a:gd name="connsiteY1" fmla="*/ 0 h 1974250"/>
                <a:gd name="connsiteX2" fmla="*/ 1976018 w 1976017"/>
                <a:gd name="connsiteY2" fmla="*/ 987125 h 1974250"/>
                <a:gd name="connsiteX3" fmla="*/ 988009 w 1976017"/>
                <a:gd name="connsiteY3" fmla="*/ 1974250 h 1974250"/>
                <a:gd name="connsiteX4" fmla="*/ 0 w 1976017"/>
                <a:gd name="connsiteY4" fmla="*/ 987125 h 197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6017" h="1974250">
                  <a:moveTo>
                    <a:pt x="0" y="987125"/>
                  </a:moveTo>
                  <a:cubicBezTo>
                    <a:pt x="0" y="441951"/>
                    <a:pt x="442347" y="0"/>
                    <a:pt x="988009" y="0"/>
                  </a:cubicBezTo>
                  <a:cubicBezTo>
                    <a:pt x="1533671" y="0"/>
                    <a:pt x="1976018" y="441951"/>
                    <a:pt x="1976018" y="987125"/>
                  </a:cubicBezTo>
                  <a:cubicBezTo>
                    <a:pt x="1976018" y="1532299"/>
                    <a:pt x="1533671" y="1974250"/>
                    <a:pt x="988009" y="1974250"/>
                  </a:cubicBezTo>
                  <a:cubicBezTo>
                    <a:pt x="442347" y="1974250"/>
                    <a:pt x="0" y="1532299"/>
                    <a:pt x="0" y="987125"/>
                  </a:cubicBezTo>
                  <a:close/>
                </a:path>
              </a:pathLst>
            </a:custGeom>
            <a:solidFill>
              <a:srgbClr val="FF0000">
                <a:alpha val="49804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63469" tIns="345493" rIns="263469" bIns="740345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B337EDB-A3F8-2C7A-F971-5D2C1465AAC8}"/>
                </a:ext>
              </a:extLst>
            </p:cNvPr>
            <p:cNvSpPr/>
            <p:nvPr/>
          </p:nvSpPr>
          <p:spPr>
            <a:xfrm>
              <a:off x="4430055" y="3564767"/>
              <a:ext cx="1615733" cy="1652180"/>
            </a:xfrm>
            <a:custGeom>
              <a:avLst/>
              <a:gdLst>
                <a:gd name="connsiteX0" fmla="*/ 0 w 1615733"/>
                <a:gd name="connsiteY0" fmla="*/ 826090 h 1652180"/>
                <a:gd name="connsiteX1" fmla="*/ 807867 w 1615733"/>
                <a:gd name="connsiteY1" fmla="*/ 0 h 1652180"/>
                <a:gd name="connsiteX2" fmla="*/ 1615734 w 1615733"/>
                <a:gd name="connsiteY2" fmla="*/ 826090 h 1652180"/>
                <a:gd name="connsiteX3" fmla="*/ 807867 w 1615733"/>
                <a:gd name="connsiteY3" fmla="*/ 1652180 h 1652180"/>
                <a:gd name="connsiteX4" fmla="*/ 0 w 1615733"/>
                <a:gd name="connsiteY4" fmla="*/ 826090 h 1652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733" h="1652180">
                  <a:moveTo>
                    <a:pt x="0" y="826090"/>
                  </a:moveTo>
                  <a:cubicBezTo>
                    <a:pt x="0" y="369853"/>
                    <a:pt x="361694" y="0"/>
                    <a:pt x="807867" y="0"/>
                  </a:cubicBezTo>
                  <a:cubicBezTo>
                    <a:pt x="1254040" y="0"/>
                    <a:pt x="1615734" y="369853"/>
                    <a:pt x="1615734" y="826090"/>
                  </a:cubicBezTo>
                  <a:cubicBezTo>
                    <a:pt x="1615734" y="1282327"/>
                    <a:pt x="1254040" y="1652180"/>
                    <a:pt x="807867" y="1652180"/>
                  </a:cubicBezTo>
                  <a:cubicBezTo>
                    <a:pt x="361694" y="1652180"/>
                    <a:pt x="0" y="1282327"/>
                    <a:pt x="0" y="826090"/>
                  </a:cubicBezTo>
                  <a:close/>
                </a:path>
              </a:pathLst>
            </a:custGeom>
            <a:solidFill>
              <a:srgbClr val="00B050">
                <a:alpha val="5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alpha val="50000"/>
                <a:hueOff val="7693906"/>
                <a:satOff val="-2748"/>
                <a:lumOff val="4412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494145" tIns="426814" rIns="152149" bIns="316667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86AA133-FBB1-6789-89F2-46B84C7E1A95}"/>
                </a:ext>
              </a:extLst>
            </p:cNvPr>
            <p:cNvSpPr/>
            <p:nvPr/>
          </p:nvSpPr>
          <p:spPr>
            <a:xfrm>
              <a:off x="4710476" y="3706192"/>
              <a:ext cx="768665" cy="757489"/>
            </a:xfrm>
            <a:custGeom>
              <a:avLst/>
              <a:gdLst>
                <a:gd name="connsiteX0" fmla="*/ 0 w 768665"/>
                <a:gd name="connsiteY0" fmla="*/ 378745 h 757489"/>
                <a:gd name="connsiteX1" fmla="*/ 384333 w 768665"/>
                <a:gd name="connsiteY1" fmla="*/ 0 h 757489"/>
                <a:gd name="connsiteX2" fmla="*/ 768666 w 768665"/>
                <a:gd name="connsiteY2" fmla="*/ 378745 h 757489"/>
                <a:gd name="connsiteX3" fmla="*/ 384333 w 768665"/>
                <a:gd name="connsiteY3" fmla="*/ 757490 h 757489"/>
                <a:gd name="connsiteX4" fmla="*/ 0 w 768665"/>
                <a:gd name="connsiteY4" fmla="*/ 378745 h 75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8665" h="757489">
                  <a:moveTo>
                    <a:pt x="0" y="378745"/>
                  </a:moveTo>
                  <a:cubicBezTo>
                    <a:pt x="0" y="169570"/>
                    <a:pt x="172072" y="0"/>
                    <a:pt x="384333" y="0"/>
                  </a:cubicBezTo>
                  <a:cubicBezTo>
                    <a:pt x="596594" y="0"/>
                    <a:pt x="768666" y="169570"/>
                    <a:pt x="768666" y="378745"/>
                  </a:cubicBezTo>
                  <a:cubicBezTo>
                    <a:pt x="768666" y="587920"/>
                    <a:pt x="596594" y="757490"/>
                    <a:pt x="384333" y="757490"/>
                  </a:cubicBezTo>
                  <a:cubicBezTo>
                    <a:pt x="172072" y="757490"/>
                    <a:pt x="0" y="587920"/>
                    <a:pt x="0" y="378745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15387812"/>
                <a:satOff val="-5496"/>
                <a:lumOff val="8825"/>
                <a:alphaOff val="0"/>
              </a:schemeClr>
            </a:fillRef>
            <a:effectRef idx="0">
              <a:schemeClr val="accent5">
                <a:alpha val="50000"/>
                <a:hueOff val="15387812"/>
                <a:satOff val="-5496"/>
                <a:lumOff val="8825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46703" tIns="195685" rIns="235083" bIns="145185" numCol="1" spcCol="1270" anchor="ctr" anchorCtr="1">
              <a:noAutofit/>
            </a:bodyPr>
            <a:lstStyle/>
            <a:p>
              <a:pPr marL="0" lvl="0" indent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200" kern="12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CF0068B-F239-7CD7-D26D-75BD1FAFB9F5}"/>
              </a:ext>
            </a:extLst>
          </p:cNvPr>
          <p:cNvSpPr txBox="1"/>
          <p:nvPr/>
        </p:nvSpPr>
        <p:spPr>
          <a:xfrm>
            <a:off x="6564810" y="4427771"/>
            <a:ext cx="1068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best arguments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EC8FA7-A233-4627-A27F-A91091F86735}"/>
              </a:ext>
            </a:extLst>
          </p:cNvPr>
          <p:cNvSpPr txBox="1"/>
          <p:nvPr/>
        </p:nvSpPr>
        <p:spPr>
          <a:xfrm>
            <a:off x="4695660" y="3735629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2154E0-1339-40D4-AD71-45054A235155}"/>
              </a:ext>
            </a:extLst>
          </p:cNvPr>
          <p:cNvSpPr txBox="1"/>
          <p:nvPr/>
        </p:nvSpPr>
        <p:spPr>
          <a:xfrm>
            <a:off x="6096000" y="2927997"/>
            <a:ext cx="840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Cogent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7C2D86-D7E4-4F00-B3D9-D7B57C9DAEFE}"/>
              </a:ext>
            </a:extLst>
          </p:cNvPr>
          <p:cNvSpPr txBox="1"/>
          <p:nvPr/>
        </p:nvSpPr>
        <p:spPr>
          <a:xfrm>
            <a:off x="4938913" y="4704770"/>
            <a:ext cx="663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Valid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9C1A79F-D44D-4C98-BFF0-B7B4662C0E74}"/>
              </a:ext>
            </a:extLst>
          </p:cNvPr>
          <p:cNvCxnSpPr>
            <a:cxnSpLocks/>
          </p:cNvCxnSpPr>
          <p:nvPr/>
        </p:nvCxnSpPr>
        <p:spPr>
          <a:xfrm flipH="1" flipV="1">
            <a:off x="5407479" y="3894421"/>
            <a:ext cx="1188720" cy="640080"/>
          </a:xfrm>
          <a:prstGeom prst="straightConnector1">
            <a:avLst/>
          </a:prstGeom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59673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277FB189D5684887021B3431DEDF46" ma:contentTypeVersion="4" ma:contentTypeDescription="Create a new document." ma:contentTypeScope="" ma:versionID="e9036e9ba821de16e85d0ca765385aad">
  <xsd:schema xmlns:xsd="http://www.w3.org/2001/XMLSchema" xmlns:xs="http://www.w3.org/2001/XMLSchema" xmlns:p="http://schemas.microsoft.com/office/2006/metadata/properties" xmlns:ns3="716ba0df-3898-418d-b27b-01840b36641c" targetNamespace="http://schemas.microsoft.com/office/2006/metadata/properties" ma:root="true" ma:fieldsID="46d46393105fd4acd689f0f1a67943b8" ns3:_="">
    <xsd:import namespace="716ba0df-3898-418d-b27b-01840b3664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6ba0df-3898-418d-b27b-01840b366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11D247-7746-460D-9F54-D24E3EC791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E48BF3-9AFD-438F-B8CD-7D6AB4C35F06}">
  <ds:schemaRefs>
    <ds:schemaRef ds:uri="http://schemas.microsoft.com/office/2006/metadata/properties"/>
    <ds:schemaRef ds:uri="http://www.w3.org/XML/1998/namespace"/>
    <ds:schemaRef ds:uri="716ba0df-3898-418d-b27b-01840b36641c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9B36782-6F21-410F-A479-24BCC19CE1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6ba0df-3898-418d-b27b-01840b3664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1588</TotalTime>
  <Words>1245</Words>
  <Application>Microsoft Macintosh PowerPoint</Application>
  <PresentationFormat>Widescreen</PresentationFormat>
  <Paragraphs>138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Al Nile</vt:lpstr>
      <vt:lpstr>Arial</vt:lpstr>
      <vt:lpstr>Tw Cen MT</vt:lpstr>
      <vt:lpstr>Droplet</vt:lpstr>
      <vt:lpstr>Arguments &amp; Reasoning</vt:lpstr>
      <vt:lpstr>Review from Tuesday</vt:lpstr>
      <vt:lpstr>SAMPLE ARGUMENTS (REVIEW)</vt:lpstr>
      <vt:lpstr>SAMPLE ARGUMENTS (REVIEW)</vt:lpstr>
      <vt:lpstr>SAMPLE ARGUMENTS (REVIEW)</vt:lpstr>
      <vt:lpstr>FORMALIZING TEXTUAL ARGUMENTS</vt:lpstr>
      <vt:lpstr>Practice with step 1: Understanding arguments</vt:lpstr>
      <vt:lpstr>PowerPoint Presentation</vt:lpstr>
      <vt:lpstr>PowerPoint Presentation</vt:lpstr>
      <vt:lpstr>PowerPoint Presentation</vt:lpstr>
      <vt:lpstr>Group Exercise</vt:lpstr>
      <vt:lpstr>step 2: evaluating arguments</vt:lpstr>
      <vt:lpstr>step 2: evaluating arguments (cont.)</vt:lpstr>
      <vt:lpstr>step 2: evaluating arguments (cont.)</vt:lpstr>
      <vt:lpstr>step 2: evaluating arguments (cont.)</vt:lpstr>
      <vt:lpstr>step 2: evaluating arguments (cont.)</vt:lpstr>
      <vt:lpstr>step 2: evaluating arguments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Arguments &amp; Reasoning</dc:title>
  <dc:creator>Tyson Cain</dc:creator>
  <cp:lastModifiedBy>Tyson Cain</cp:lastModifiedBy>
  <cp:revision>16</cp:revision>
  <cp:lastPrinted>2023-01-11T19:53:07Z</cp:lastPrinted>
  <dcterms:created xsi:type="dcterms:W3CDTF">2023-01-10T16:16:00Z</dcterms:created>
  <dcterms:modified xsi:type="dcterms:W3CDTF">2026-08-27T03:11:11Z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0x01010048277FB189D5684887021B3431DEDF46</vt:lpwstr>
  </property>
</Properties>
</file>