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674" r:id="rId5"/>
  </p:sldMasterIdLst>
  <p:notesMasterIdLst>
    <p:notesMasterId r:id="rId46"/>
  </p:notesMasterIdLst>
  <p:handoutMasterIdLst>
    <p:handoutMasterId r:id="rId47"/>
  </p:handoutMasterIdLst>
  <p:sldIdLst>
    <p:sldId id="1464" r:id="rId6"/>
    <p:sldId id="1446" r:id="rId7"/>
    <p:sldId id="1447" r:id="rId8"/>
    <p:sldId id="1466" r:id="rId9"/>
    <p:sldId id="1465" r:id="rId10"/>
    <p:sldId id="1449" r:id="rId11"/>
    <p:sldId id="1450" r:id="rId12"/>
    <p:sldId id="1451" r:id="rId13"/>
    <p:sldId id="1474" r:id="rId14"/>
    <p:sldId id="1475" r:id="rId15"/>
    <p:sldId id="1476" r:id="rId16"/>
    <p:sldId id="1477" r:id="rId17"/>
    <p:sldId id="1478" r:id="rId18"/>
    <p:sldId id="1479" r:id="rId19"/>
    <p:sldId id="1480" r:id="rId20"/>
    <p:sldId id="1481" r:id="rId21"/>
    <p:sldId id="1482" r:id="rId22"/>
    <p:sldId id="1483" r:id="rId23"/>
    <p:sldId id="1484" r:id="rId24"/>
    <p:sldId id="1485" r:id="rId25"/>
    <p:sldId id="1486" r:id="rId26"/>
    <p:sldId id="1487" r:id="rId27"/>
    <p:sldId id="1488" r:id="rId28"/>
    <p:sldId id="1489" r:id="rId29"/>
    <p:sldId id="1490" r:id="rId30"/>
    <p:sldId id="1491" r:id="rId31"/>
    <p:sldId id="1492" r:id="rId32"/>
    <p:sldId id="1493" r:id="rId33"/>
    <p:sldId id="1513" r:id="rId34"/>
    <p:sldId id="1514" r:id="rId35"/>
    <p:sldId id="1520" r:id="rId36"/>
    <p:sldId id="1522" r:id="rId37"/>
    <p:sldId id="1521" r:id="rId38"/>
    <p:sldId id="1523" r:id="rId39"/>
    <p:sldId id="1515" r:id="rId40"/>
    <p:sldId id="1516" r:id="rId41"/>
    <p:sldId id="1517" r:id="rId42"/>
    <p:sldId id="1518" r:id="rId43"/>
    <p:sldId id="1519" r:id="rId44"/>
    <p:sldId id="1463" r:id="rId45"/>
  </p:sldIdLst>
  <p:sldSz cx="12195175" cy="6858000"/>
  <p:notesSz cx="6797675" cy="98742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7" userDrawn="1">
          <p15:clr>
            <a:srgbClr val="A4A3A4"/>
          </p15:clr>
        </p15:guide>
        <p15:guide id="9" pos="337" userDrawn="1">
          <p15:clr>
            <a:srgbClr val="A4A3A4"/>
          </p15:clr>
        </p15:guide>
        <p15:guide id="12" pos="7347" userDrawn="1">
          <p15:clr>
            <a:srgbClr val="A4A3A4"/>
          </p15:clr>
        </p15:guide>
        <p15:guide id="18" orient="horz" pos="954" userDrawn="1">
          <p15:clr>
            <a:srgbClr val="A4A3A4"/>
          </p15:clr>
        </p15:guide>
        <p15:guide id="20" orient="horz" pos="344" userDrawn="1">
          <p15:clr>
            <a:srgbClr val="A4A3A4"/>
          </p15:clr>
        </p15:guide>
        <p15:guide id="21" pos="3688" userDrawn="1">
          <p15:clr>
            <a:srgbClr val="A4A3A4"/>
          </p15:clr>
        </p15:guide>
        <p15:guide id="22" pos="40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3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4874"/>
    <a:srgbClr val="007E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8" autoAdjust="0"/>
    <p:restoredTop sz="91331" autoAdjust="0"/>
  </p:normalViewPr>
  <p:slideViewPr>
    <p:cSldViewPr snapToGrid="0" snapToObjects="1" showGuides="1">
      <p:cViewPr varScale="1">
        <p:scale>
          <a:sx n="67" d="100"/>
          <a:sy n="67" d="100"/>
        </p:scale>
        <p:origin x="568" y="44"/>
      </p:cViewPr>
      <p:guideLst>
        <p:guide orient="horz" pos="757"/>
        <p:guide pos="337"/>
        <p:guide pos="7347"/>
        <p:guide orient="horz" pos="954"/>
        <p:guide orient="horz" pos="344"/>
        <p:guide pos="3688"/>
        <p:guide pos="40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-3402" y="-102"/>
      </p:cViewPr>
      <p:guideLst>
        <p:guide orient="horz" pos="3093"/>
        <p:guide pos="2101"/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Cesar" userId="bc139356-f67c-4a88-a895-00967b3cf3eb" providerId="ADAL" clId="{B02EBBC0-F58D-444A-9EB8-236B55A51464}"/>
    <pc:docChg chg="modSld">
      <pc:chgData name="Julio Cesar" userId="bc139356-f67c-4a88-a895-00967b3cf3eb" providerId="ADAL" clId="{B02EBBC0-F58D-444A-9EB8-236B55A51464}" dt="2021-06-23T15:24:06.056" v="12" actId="20577"/>
      <pc:docMkLst>
        <pc:docMk/>
      </pc:docMkLst>
      <pc:sldChg chg="modSp mod">
        <pc:chgData name="Julio Cesar" userId="bc139356-f67c-4a88-a895-00967b3cf3eb" providerId="ADAL" clId="{B02EBBC0-F58D-444A-9EB8-236B55A51464}" dt="2021-06-23T15:24:06.056" v="12" actId="20577"/>
        <pc:sldMkLst>
          <pc:docMk/>
          <pc:sldMk cId="1085057692" sldId="1464"/>
        </pc:sldMkLst>
        <pc:spChg chg="mod">
          <ac:chgData name="Julio Cesar" userId="bc139356-f67c-4a88-a895-00967b3cf3eb" providerId="ADAL" clId="{B02EBBC0-F58D-444A-9EB8-236B55A51464}" dt="2021-06-23T15:24:06.056" v="12" actId="20577"/>
          <ac:spMkLst>
            <pc:docMk/>
            <pc:sldMk cId="1085057692" sldId="1464"/>
            <ac:spMk id="2" creationId="{00000000-0000-0000-0000-000000000000}"/>
          </ac:spMkLst>
        </pc:spChg>
      </pc:sldChg>
    </pc:docChg>
  </pc:docChgLst>
  <pc:docChgLst>
    <pc:chgData name="Julio Cesar Ponce Torres" userId="bc139356-f67c-4a88-a895-00967b3cf3eb" providerId="ADAL" clId="{6C542B3B-02DF-451B-85C5-625AEE6095CF}"/>
    <pc:docChg chg="modSld">
      <pc:chgData name="Julio Cesar Ponce Torres" userId="bc139356-f67c-4a88-a895-00967b3cf3eb" providerId="ADAL" clId="{6C542B3B-02DF-451B-85C5-625AEE6095CF}" dt="2020-10-09T01:25:58.643" v="2" actId="20577"/>
      <pc:docMkLst>
        <pc:docMk/>
      </pc:docMkLst>
      <pc:sldChg chg="modSp">
        <pc:chgData name="Julio Cesar Ponce Torres" userId="bc139356-f67c-4a88-a895-00967b3cf3eb" providerId="ADAL" clId="{6C542B3B-02DF-451B-85C5-625AEE6095CF}" dt="2020-10-09T01:25:58.643" v="2" actId="20577"/>
        <pc:sldMkLst>
          <pc:docMk/>
          <pc:sldMk cId="476940586" sldId="1449"/>
        </pc:sldMkLst>
        <pc:spChg chg="mod">
          <ac:chgData name="Julio Cesar Ponce Torres" userId="bc139356-f67c-4a88-a895-00967b3cf3eb" providerId="ADAL" clId="{6C542B3B-02DF-451B-85C5-625AEE6095CF}" dt="2020-10-09T01:25:58.643" v="2" actId="20577"/>
          <ac:spMkLst>
            <pc:docMk/>
            <pc:sldMk cId="476940586" sldId="1449"/>
            <ac:spMk id="2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32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32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1E7BD1C-6077-49B9-AD86-FCC464CFBBDF}" type="datetimeFigureOut">
              <a:rPr lang="sv-SE" sz="1000">
                <a:latin typeface="Arial" pitchFamily="34" charset="0"/>
                <a:cs typeface="Arial" pitchFamily="34" charset="0"/>
              </a:rPr>
              <a:pPr/>
              <a:t>2021-06-23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9420"/>
            <a:ext cx="2944958" cy="4932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9420"/>
            <a:ext cx="2944958" cy="49323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5105871-A7B0-4F7A-B410-5E80825E43B7}" type="slidenum">
              <a:rPr lang="en-US" sz="1000">
                <a:latin typeface="Arial" pitchFamily="34" charset="0"/>
                <a:cs typeface="Arial" pitchFamily="34" charset="0"/>
              </a:rPr>
              <a:pPr/>
              <a:t>‹Nº›</a:t>
            </a:fld>
            <a:endParaRPr lang="en-US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1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BF349BDD-A716-4567-A7E4-284060E25589}" type="datetimeFigureOut">
              <a:rPr lang="sv-SE" smtClean="0"/>
              <a:pPr/>
              <a:t>2021-06-23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9338" y="627063"/>
            <a:ext cx="4821237" cy="2711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667" y="3500512"/>
            <a:ext cx="5413240" cy="5633169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marL="0" marR="0" lvl="0" indent="0" algn="l" defTabSz="924458" rtl="0" eaLnBrk="1" fontAlgn="auto" latinLnBrk="0" hangingPunct="1">
              <a:lnSpc>
                <a:spcPct val="100000"/>
              </a:lnSpc>
              <a:spcBef>
                <a:spcPts val="3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138027" marR="0" lvl="1" indent="-138027" algn="l" defTabSz="924458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202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261609" marR="0" lvl="2" indent="-123583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1"/>
              </a:spcAft>
              <a:buClrTx/>
              <a:buSzTx/>
              <a:buFont typeface="Calibri" pitchFamily="34" charset="0"/>
              <a:buChar char="–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1386688" marR="0" lvl="3" indent="0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1848917" marR="0" lvl="4" indent="0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A454F1E0-36F4-4EC9-B403-227A336897F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0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30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36525" marR="0" indent="-136525" algn="l" defTabSz="914400" rtl="0" eaLnBrk="1" fontAlgn="auto" latinLnBrk="0" hangingPunct="1">
      <a:lnSpc>
        <a:spcPct val="100000"/>
      </a:lnSpc>
      <a:spcBef>
        <a:spcPts val="100"/>
      </a:spcBef>
      <a:spcAft>
        <a:spcPts val="200"/>
      </a:spcAft>
      <a:buClrTx/>
      <a:buSzTx/>
      <a:buFont typeface="Arial" pitchFamily="34" charset="0"/>
      <a:buChar char="•"/>
      <a:tabLst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58763" marR="0" indent="-122238" algn="l" defTabSz="914400" rtl="0" eaLnBrk="1" fontAlgn="auto" latinLnBrk="0" hangingPunct="1">
      <a:lnSpc>
        <a:spcPct val="100000"/>
      </a:lnSpc>
      <a:spcBef>
        <a:spcPts val="0"/>
      </a:spcBef>
      <a:spcAft>
        <a:spcPts val="100"/>
      </a:spcAft>
      <a:buClrTx/>
      <a:buSzTx/>
      <a:buFont typeface="Calibri" pitchFamily="34" charset="0"/>
      <a:buChar char="–"/>
      <a:tabLst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D239A1-1827-4B12-AEA8-57AC5FA3CE9C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623888"/>
            <a:ext cx="4795838" cy="2697162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8888" y="4664631"/>
            <a:ext cx="4760988" cy="4419124"/>
          </a:xfrm>
          <a:noFill/>
        </p:spPr>
        <p:txBody>
          <a:bodyPr/>
          <a:lstStyle/>
          <a:p>
            <a:pPr eaLnBrk="1" hangingPunct="1"/>
            <a:endParaRPr lang="sv-SE" altLang="en-US" b="1"/>
          </a:p>
        </p:txBody>
      </p:sp>
    </p:spTree>
    <p:extLst>
      <p:ext uri="{BB962C8B-B14F-4D97-AF65-F5344CB8AC3E}">
        <p14:creationId xmlns:p14="http://schemas.microsoft.com/office/powerpoint/2010/main" val="1906323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D5AFDB-3CF9-4F3B-87F9-B499684AB6F0}" type="slidenum">
              <a:rPr lang="en-US" altLang="es-MX" smtClean="0"/>
              <a:pPr>
                <a:spcBef>
                  <a:spcPct val="0"/>
                </a:spcBef>
              </a:pPr>
              <a:t>19</a:t>
            </a:fld>
            <a:endParaRPr lang="en-US" altLang="es-MX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6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D0C14D-7BD9-4E39-8971-0EF99D47F082}" type="slidenum">
              <a:rPr lang="en-US" altLang="es-MX" smtClean="0"/>
              <a:pPr>
                <a:spcBef>
                  <a:spcPct val="0"/>
                </a:spcBef>
              </a:pPr>
              <a:t>20</a:t>
            </a:fld>
            <a:endParaRPr lang="en-US" altLang="es-MX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56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5967A3-810E-438F-A2BA-6B74DFCE9E10}" type="slidenum">
              <a:rPr lang="en-US" altLang="es-MX" smtClean="0"/>
              <a:pPr>
                <a:spcBef>
                  <a:spcPct val="0"/>
                </a:spcBef>
              </a:pPr>
              <a:t>21</a:t>
            </a:fld>
            <a:endParaRPr lang="en-US" altLang="es-MX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34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E59620-E14D-4B07-AB39-B530F64CF9F8}" type="slidenum">
              <a:rPr lang="en-US" altLang="es-MX" smtClean="0"/>
              <a:pPr>
                <a:spcBef>
                  <a:spcPct val="0"/>
                </a:spcBef>
              </a:pPr>
              <a:t>22</a:t>
            </a:fld>
            <a:endParaRPr lang="en-US" altLang="es-MX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76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C585E3-8EF8-4F29-BC54-161FB3CF4716}" type="slidenum">
              <a:rPr lang="en-US" altLang="es-MX" smtClean="0"/>
              <a:pPr>
                <a:spcBef>
                  <a:spcPct val="0"/>
                </a:spcBef>
              </a:pPr>
              <a:t>23</a:t>
            </a:fld>
            <a:endParaRPr lang="en-US" altLang="es-MX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3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2DBC94-B08B-49E3-AA8D-61D3DFAC50B1}" type="slidenum">
              <a:rPr lang="en-US" altLang="es-MX" smtClean="0"/>
              <a:pPr>
                <a:spcBef>
                  <a:spcPct val="0"/>
                </a:spcBef>
              </a:pPr>
              <a:t>24</a:t>
            </a:fld>
            <a:endParaRPr lang="en-US" altLang="es-MX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69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61EFCF-969D-4876-A34D-0DB8B9AC28EA}" type="slidenum">
              <a:rPr lang="en-US" altLang="es-MX" smtClean="0"/>
              <a:pPr>
                <a:spcBef>
                  <a:spcPct val="0"/>
                </a:spcBef>
              </a:pPr>
              <a:t>25</a:t>
            </a:fld>
            <a:endParaRPr lang="en-US" altLang="es-MX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69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857C0A-9FBE-4002-95C2-D1822CFF025C}" type="slidenum">
              <a:rPr lang="en-US" altLang="es-MX" smtClean="0"/>
              <a:pPr>
                <a:spcBef>
                  <a:spcPct val="0"/>
                </a:spcBef>
              </a:pPr>
              <a:t>26</a:t>
            </a:fld>
            <a:endParaRPr lang="en-US" altLang="es-MX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25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58B336-7EA6-46B3-A221-F8A97AAFFD7A}" type="slidenum">
              <a:rPr lang="en-US" altLang="es-MX" smtClean="0"/>
              <a:pPr>
                <a:spcBef>
                  <a:spcPct val="0"/>
                </a:spcBef>
              </a:pPr>
              <a:t>27</a:t>
            </a:fld>
            <a:endParaRPr lang="en-US" altLang="es-MX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46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BF3BEC-20A8-42F1-8EEB-4B24EE7A1298}" type="slidenum">
              <a:rPr lang="en-US" altLang="es-MX" smtClean="0"/>
              <a:pPr>
                <a:spcBef>
                  <a:spcPct val="0"/>
                </a:spcBef>
              </a:pPr>
              <a:t>28</a:t>
            </a:fld>
            <a:endParaRPr lang="en-US" altLang="es-MX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6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A019A0-C1A0-428A-A353-0855B6AFC827}" type="slidenum">
              <a:rPr lang="en-US" altLang="es-MX" smtClean="0"/>
              <a:pPr>
                <a:spcBef>
                  <a:spcPct val="0"/>
                </a:spcBef>
              </a:pPr>
              <a:t>10</a:t>
            </a:fld>
            <a:endParaRPr lang="en-US" altLang="es-MX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73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D5A358-BAA3-4102-9DFF-A4396E6A8196}" type="slidenum">
              <a:rPr lang="en-US" altLang="es-MX" smtClean="0"/>
              <a:pPr>
                <a:spcBef>
                  <a:spcPct val="0"/>
                </a:spcBef>
              </a:pPr>
              <a:t>29</a:t>
            </a:fld>
            <a:endParaRPr lang="en-US" altLang="es-MX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21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A4EC8C-16B5-41BE-ABDA-1AFE397ED99F}" type="slidenum">
              <a:rPr lang="en-US" altLang="es-MX" smtClean="0"/>
              <a:pPr>
                <a:spcBef>
                  <a:spcPct val="0"/>
                </a:spcBef>
              </a:pPr>
              <a:t>30</a:t>
            </a:fld>
            <a:endParaRPr lang="en-US" altLang="es-MX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67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61EFCF-969D-4876-A34D-0DB8B9AC28EA}" type="slidenum">
              <a:rPr lang="en-US" altLang="es-MX" smtClean="0"/>
              <a:pPr>
                <a:spcBef>
                  <a:spcPct val="0"/>
                </a:spcBef>
              </a:pPr>
              <a:t>31</a:t>
            </a:fld>
            <a:endParaRPr lang="en-US" altLang="es-MX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780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61EFCF-969D-4876-A34D-0DB8B9AC28EA}" type="slidenum">
              <a:rPr lang="en-US" altLang="es-MX" smtClean="0"/>
              <a:pPr>
                <a:spcBef>
                  <a:spcPct val="0"/>
                </a:spcBef>
              </a:pPr>
              <a:t>33</a:t>
            </a:fld>
            <a:endParaRPr lang="en-US" altLang="es-MX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11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6F5037-5895-4F87-8E55-1BF876FF919B}" type="slidenum">
              <a:rPr lang="en-US" altLang="es-MX" smtClean="0"/>
              <a:pPr>
                <a:spcBef>
                  <a:spcPct val="0"/>
                </a:spcBef>
              </a:pPr>
              <a:t>35</a:t>
            </a:fld>
            <a:endParaRPr lang="en-US" altLang="es-MX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069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D87B7D-FC73-4E68-B5CF-06307BA70BCE}" type="slidenum">
              <a:rPr lang="en-US" altLang="es-MX" smtClean="0"/>
              <a:pPr>
                <a:spcBef>
                  <a:spcPct val="0"/>
                </a:spcBef>
              </a:pPr>
              <a:t>36</a:t>
            </a:fld>
            <a:endParaRPr lang="en-US" altLang="es-MX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69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A4EAAB-5C6A-46C8-9766-E60F4A2181CE}" type="slidenum">
              <a:rPr lang="en-US" altLang="es-MX" smtClean="0"/>
              <a:pPr>
                <a:spcBef>
                  <a:spcPct val="0"/>
                </a:spcBef>
              </a:pPr>
              <a:t>37</a:t>
            </a:fld>
            <a:endParaRPr lang="en-US" altLang="es-MX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77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501D94-6AA9-49AC-89F0-334E95CCB6C1}" type="slidenum">
              <a:rPr lang="en-US" altLang="es-MX" smtClean="0"/>
              <a:pPr>
                <a:spcBef>
                  <a:spcPct val="0"/>
                </a:spcBef>
              </a:pPr>
              <a:t>38</a:t>
            </a:fld>
            <a:endParaRPr lang="en-US" altLang="es-MX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2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7461A2-8D41-4C73-B89A-92A6B5883284}" type="slidenum">
              <a:rPr lang="en-US" altLang="es-MX" smtClean="0"/>
              <a:pPr>
                <a:spcBef>
                  <a:spcPct val="0"/>
                </a:spcBef>
              </a:pPr>
              <a:t>11</a:t>
            </a:fld>
            <a:endParaRPr lang="en-US" altLang="es-MX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37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C73F4D-9D34-4250-BE15-CF2B59499A5B}" type="slidenum">
              <a:rPr lang="en-US" altLang="es-MX" smtClean="0"/>
              <a:pPr>
                <a:spcBef>
                  <a:spcPct val="0"/>
                </a:spcBef>
              </a:pPr>
              <a:t>12</a:t>
            </a:fld>
            <a:endParaRPr lang="en-US" altLang="es-MX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0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C76BE7-705C-4679-8057-E21A60976AA9}" type="slidenum">
              <a:rPr lang="en-US" altLang="es-MX" smtClean="0"/>
              <a:pPr>
                <a:spcBef>
                  <a:spcPct val="0"/>
                </a:spcBef>
              </a:pPr>
              <a:t>13</a:t>
            </a:fld>
            <a:endParaRPr lang="en-US" altLang="es-MX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E1821C-81C6-4234-86F3-2D19819BFD41}" type="slidenum">
              <a:rPr lang="en-US" altLang="es-MX" smtClean="0"/>
              <a:pPr>
                <a:spcBef>
                  <a:spcPct val="0"/>
                </a:spcBef>
              </a:pPr>
              <a:t>15</a:t>
            </a:fld>
            <a:endParaRPr lang="en-US" altLang="es-MX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19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7DF795-2F2E-4A29-B9ED-693B216BA497}" type="slidenum">
              <a:rPr lang="en-US" altLang="es-MX" smtClean="0"/>
              <a:pPr>
                <a:spcBef>
                  <a:spcPct val="0"/>
                </a:spcBef>
              </a:pPr>
              <a:t>16</a:t>
            </a:fld>
            <a:endParaRPr lang="en-US" altLang="es-MX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9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AEE23D-4B51-47CD-AD66-6C243023ECB6}" type="slidenum">
              <a:rPr lang="en-US" altLang="es-MX" smtClean="0"/>
              <a:pPr>
                <a:spcBef>
                  <a:spcPct val="0"/>
                </a:spcBef>
              </a:pPr>
              <a:t>17</a:t>
            </a:fld>
            <a:endParaRPr lang="en-US" altLang="es-MX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55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E24FAA-A386-475D-AA94-D38EE15877F4}" type="slidenum">
              <a:rPr lang="en-US" altLang="es-MX" smtClean="0"/>
              <a:pPr>
                <a:spcBef>
                  <a:spcPct val="0"/>
                </a:spcBef>
              </a:pPr>
              <a:t>18</a:t>
            </a:fld>
            <a:endParaRPr lang="en-US" altLang="es-MX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es-MX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8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4024" y="3563156"/>
            <a:ext cx="5794375" cy="2773363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3578584"/>
                </a:moveTo>
                <a:lnTo>
                  <a:pt x="5887656" y="6336918"/>
                </a:lnTo>
                <a:lnTo>
                  <a:pt x="11672508" y="6336918"/>
                </a:lnTo>
                <a:lnTo>
                  <a:pt x="11672508" y="3578584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66510" y="3720228"/>
            <a:ext cx="5211611" cy="1387176"/>
          </a:xfr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66510" y="5215654"/>
            <a:ext cx="3826649" cy="878189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subtitle, author name and date</a:t>
            </a:r>
          </a:p>
        </p:txBody>
      </p:sp>
    </p:spTree>
    <p:extLst>
      <p:ext uri="{BB962C8B-B14F-4D97-AF65-F5344CB8AC3E}">
        <p14:creationId xmlns:p14="http://schemas.microsoft.com/office/powerpoint/2010/main" val="215395414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1_Aktuellt\1_JOBB_Pågående\AC_AB_041\J-2106_C_Dec-13_PowerPoint_mall_MB\jpg\White box_hi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95037" y="542144"/>
            <a:ext cx="2773362" cy="5794375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8914174" y="552067"/>
                </a:moveTo>
                <a:lnTo>
                  <a:pt x="8914174" y="6336919"/>
                </a:lnTo>
                <a:lnTo>
                  <a:pt x="11672508" y="6336919"/>
                </a:lnTo>
                <a:lnTo>
                  <a:pt x="11672508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195543" y="699923"/>
            <a:ext cx="2179286" cy="1827379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195543" y="2831796"/>
            <a:ext cx="2179286" cy="206881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subtitle, author name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129286063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W:\1_Aktuellt\1_JOBB_Pågående\AC_AB_041\J-2106_C_Dec-13_PowerPoint_mall_MB\jpg\Blue box_hi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400" y="542144"/>
            <a:ext cx="2773362" cy="5794375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7"/>
                </a:moveTo>
                <a:lnTo>
                  <a:pt x="555245" y="6336919"/>
                </a:lnTo>
                <a:lnTo>
                  <a:pt x="3313579" y="6336919"/>
                </a:lnTo>
                <a:lnTo>
                  <a:pt x="3313579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6613" y="699923"/>
            <a:ext cx="2179286" cy="1827379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6613" y="2831796"/>
            <a:ext cx="2179286" cy="206881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subtitle, author name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413872092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W:\1_Aktuellt\1_JOBB_Pågående\AC_AB_041\J-2106_C_Dec-13_PowerPoint_mall_MB\jpg\White box_hi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6400" y="542144"/>
            <a:ext cx="2773362" cy="5794375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7"/>
                </a:moveTo>
                <a:lnTo>
                  <a:pt x="555245" y="6336919"/>
                </a:lnTo>
                <a:lnTo>
                  <a:pt x="3313579" y="6336919"/>
                </a:lnTo>
                <a:lnTo>
                  <a:pt x="3313579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6613" y="699923"/>
            <a:ext cx="2179286" cy="1827379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6613" y="2832100"/>
            <a:ext cx="2179286" cy="2068513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subtitle, author name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64393597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Promise 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ltGray">
          <a:xfrm>
            <a:off x="1781848" y="1201268"/>
            <a:ext cx="8626176" cy="41117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US" sz="1600" dirty="0" err="1"/>
          </a:p>
        </p:txBody>
      </p:sp>
      <p:sp>
        <p:nvSpPr>
          <p:cNvPr id="7" name="TextBox 6"/>
          <p:cNvSpPr txBox="1"/>
          <p:nvPr/>
        </p:nvSpPr>
        <p:spPr bwMode="black">
          <a:xfrm>
            <a:off x="2379030" y="1888193"/>
            <a:ext cx="7469609" cy="457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  <a:spcBef>
                <a:spcPts val="400"/>
              </a:spcBef>
            </a:pPr>
            <a:r>
              <a:rPr lang="en-US" sz="2500" b="1" i="1" dirty="0">
                <a:solidFill>
                  <a:schemeClr val="bg1"/>
                </a:solidFill>
              </a:rPr>
              <a:t>COMMITTED</a:t>
            </a:r>
            <a:r>
              <a:rPr lang="en-US" sz="2500" b="1" i="1" baseline="0" dirty="0">
                <a:solidFill>
                  <a:schemeClr val="bg1"/>
                </a:solidFill>
              </a:rPr>
              <a:t> TO SUSTAINABLE PRODUCTIVITY</a:t>
            </a:r>
            <a:endParaRPr lang="en-US" sz="25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black">
          <a:xfrm>
            <a:off x="2379030" y="2671600"/>
            <a:ext cx="7613816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300" b="0" i="0" dirty="0">
                <a:solidFill>
                  <a:schemeClr val="bg1"/>
                </a:solidFill>
              </a:rPr>
              <a:t>We stand by our responsibilities towards our customers, towards</a:t>
            </a:r>
            <a:r>
              <a:rPr lang="en-US" sz="2300" b="0" i="0" baseline="0" dirty="0">
                <a:solidFill>
                  <a:schemeClr val="bg1"/>
                </a:solidFill>
              </a:rPr>
              <a:t> </a:t>
            </a:r>
            <a:r>
              <a:rPr lang="en-US" sz="2300" b="0" i="0" dirty="0">
                <a:solidFill>
                  <a:schemeClr val="bg1"/>
                </a:solidFill>
              </a:rPr>
              <a:t>the environment and the people around us.</a:t>
            </a:r>
            <a:br>
              <a:rPr lang="en-US" sz="2300" b="0" i="0" dirty="0">
                <a:solidFill>
                  <a:schemeClr val="bg1"/>
                </a:solidFill>
              </a:rPr>
            </a:br>
            <a:r>
              <a:rPr lang="en-US" sz="2300" b="0" i="0" dirty="0">
                <a:solidFill>
                  <a:schemeClr val="bg1"/>
                </a:solidFill>
              </a:rPr>
              <a:t>We make performance</a:t>
            </a:r>
            <a:r>
              <a:rPr lang="en-US" sz="2300" b="0" i="0" baseline="0" dirty="0">
                <a:solidFill>
                  <a:schemeClr val="bg1"/>
                </a:solidFill>
              </a:rPr>
              <a:t> </a:t>
            </a:r>
            <a:r>
              <a:rPr lang="en-US" sz="2300" b="0" i="0" dirty="0">
                <a:solidFill>
                  <a:schemeClr val="bg1"/>
                </a:solidFill>
              </a:rPr>
              <a:t>stand the test of time.</a:t>
            </a:r>
            <a:br>
              <a:rPr lang="en-US" sz="2300" b="0" i="0" dirty="0">
                <a:solidFill>
                  <a:schemeClr val="bg1"/>
                </a:solidFill>
              </a:rPr>
            </a:br>
            <a:r>
              <a:rPr lang="en-US" sz="2300" b="0" i="0" dirty="0">
                <a:solidFill>
                  <a:schemeClr val="bg1"/>
                </a:solidFill>
              </a:rPr>
              <a:t>This is what we call – Sustainable Productivity.</a:t>
            </a:r>
          </a:p>
        </p:txBody>
      </p:sp>
    </p:spTree>
    <p:extLst>
      <p:ext uri="{BB962C8B-B14F-4D97-AF65-F5344CB8AC3E}">
        <p14:creationId xmlns:p14="http://schemas.microsoft.com/office/powerpoint/2010/main" val="39852474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90" y="412626"/>
            <a:ext cx="11111546" cy="525401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052" y="1514475"/>
            <a:ext cx="11128312" cy="4492626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4990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0555539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90" y="412626"/>
            <a:ext cx="11111546" cy="525401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34990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57241035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30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3" y="1514476"/>
            <a:ext cx="5310198" cy="4492624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195" y="1514476"/>
            <a:ext cx="5314168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9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68989" y="3563155"/>
            <a:ext cx="5794375" cy="2773362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3578584"/>
                </a:moveTo>
                <a:lnTo>
                  <a:pt x="5887656" y="6336918"/>
                </a:lnTo>
                <a:lnTo>
                  <a:pt x="11672508" y="6336918"/>
                </a:lnTo>
                <a:lnTo>
                  <a:pt x="11672508" y="3578584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66510" y="3720230"/>
            <a:ext cx="5211611" cy="1402635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66510" y="5232402"/>
            <a:ext cx="3826649" cy="861441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subtitle, author name and date</a:t>
            </a:r>
          </a:p>
        </p:txBody>
      </p:sp>
    </p:spTree>
    <p:extLst>
      <p:ext uri="{BB962C8B-B14F-4D97-AF65-F5344CB8AC3E}">
        <p14:creationId xmlns:p14="http://schemas.microsoft.com/office/powerpoint/2010/main" val="406675609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3" y="1514476"/>
            <a:ext cx="5310198" cy="4492624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9195" y="1514476"/>
            <a:ext cx="5314168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4990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15180324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52" y="1506871"/>
            <a:ext cx="5310000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051" y="1971675"/>
            <a:ext cx="5310199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9515" y="1506871"/>
            <a:ext cx="5310000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195" y="1971675"/>
            <a:ext cx="5314168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17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52" y="1506871"/>
            <a:ext cx="5310000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051" y="1971675"/>
            <a:ext cx="5310199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9515" y="1506871"/>
            <a:ext cx="5310000" cy="416589"/>
          </a:xfrm>
        </p:spPr>
        <p:txBody>
          <a:bodyPr rIns="90000" anchor="b">
            <a:noAutofit/>
          </a:bodyPr>
          <a:lstStyle>
            <a:lvl1pPr marL="0" indent="0">
              <a:spcBef>
                <a:spcPts val="600"/>
              </a:spcBef>
              <a:buNone/>
              <a:defRPr sz="2000" b="0" i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9195" y="1971675"/>
            <a:ext cx="5314168" cy="4035426"/>
          </a:xfrm>
        </p:spPr>
        <p:txBody>
          <a:bodyPr rIns="90000"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4990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90986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3" y="1514476"/>
            <a:ext cx="6095228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5" y="1514476"/>
            <a:ext cx="4529137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4990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62727013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4" y="1514476"/>
            <a:ext cx="6083299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5052" y="1514476"/>
            <a:ext cx="4523974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4990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17399372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 picture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1" y="412626"/>
            <a:ext cx="6093880" cy="525401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3" y="1514476"/>
            <a:ext cx="6095228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6" y="542927"/>
            <a:ext cx="4529137" cy="546417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4989" y="914400"/>
            <a:ext cx="6095291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4315626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igh picture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64" y="412626"/>
            <a:ext cx="6066471" cy="525401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4" y="1514475"/>
            <a:ext cx="6083300" cy="4492626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1814" y="542926"/>
            <a:ext cx="4528800" cy="5464174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580064" y="914400"/>
            <a:ext cx="6066471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6723303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1814" y="1514476"/>
            <a:ext cx="5302249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59525" y="1514476"/>
            <a:ext cx="5303838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34990" y="914400"/>
            <a:ext cx="11128374" cy="395302"/>
          </a:xfrm>
        </p:spPr>
        <p:txBody>
          <a:bodyPr wrap="square" lIns="90000" tIns="46800" rIns="90000" bIns="46800"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sz="2000"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511612847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1814" y="1514476"/>
            <a:ext cx="11131549" cy="4492625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4988" y="914400"/>
            <a:ext cx="11128375" cy="396000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13582729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531813" y="542927"/>
            <a:ext cx="11131550" cy="5464174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3038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4024" y="533892"/>
            <a:ext cx="5794375" cy="2773363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552069"/>
                </a:moveTo>
                <a:lnTo>
                  <a:pt x="5887656" y="3310403"/>
                </a:lnTo>
                <a:lnTo>
                  <a:pt x="11672508" y="3310403"/>
                </a:lnTo>
                <a:lnTo>
                  <a:pt x="11672508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66510" y="693712"/>
            <a:ext cx="5211611" cy="1387176"/>
          </a:xfr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66510" y="2209802"/>
            <a:ext cx="3826649" cy="857525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subtitle, author name and date</a:t>
            </a:r>
          </a:p>
        </p:txBody>
      </p:sp>
    </p:spTree>
    <p:extLst>
      <p:ext uri="{BB962C8B-B14F-4D97-AF65-F5344CB8AC3E}">
        <p14:creationId xmlns:p14="http://schemas.microsoft.com/office/powerpoint/2010/main" val="1039487301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Fact box to the righ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989" y="1514476"/>
            <a:ext cx="6095294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7134228" y="1514476"/>
            <a:ext cx="4529136" cy="4492624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28600" indent="-217488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68313"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4988" y="914400"/>
            <a:ext cx="11128375" cy="396000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4513986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 box to the left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64" y="1514476"/>
            <a:ext cx="6083300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7"/>
          </p:nvPr>
        </p:nvSpPr>
        <p:spPr>
          <a:xfrm>
            <a:off x="530889" y="1514475"/>
            <a:ext cx="4528800" cy="4492624"/>
          </a:xfrm>
          <a:solidFill>
            <a:schemeClr val="tx2"/>
          </a:solidFill>
        </p:spPr>
        <p:txBody>
          <a:bodyPr lIns="432000" tIns="360000" rIns="432000" bIns="360000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228600" indent="-217488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2pPr>
            <a:lvl3pPr marL="468313" indent="-2286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‒"/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34988" y="914400"/>
            <a:ext cx="11128375" cy="396000"/>
          </a:xfrm>
        </p:spPr>
        <p:txBody>
          <a:bodyPr>
            <a:noAutofit/>
          </a:bodyPr>
          <a:lstStyle>
            <a:lvl1pPr marL="0" indent="0">
              <a:spcBef>
                <a:spcPts val="830"/>
              </a:spcBef>
              <a:buFontTx/>
              <a:buNone/>
              <a:defRPr b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42104628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1813" y="542927"/>
            <a:ext cx="11131550" cy="5464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000" tIns="108000" rIns="108000" bIns="108000" rtlCol="0" anchor="ctr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12394" y="2609749"/>
            <a:ext cx="9192260" cy="556179"/>
          </a:xfrm>
        </p:spPr>
        <p:txBody>
          <a:bodyPr wrap="square" anchor="ctr" anchorCtr="0">
            <a:noAutofit/>
          </a:bodyPr>
          <a:lstStyle>
            <a:lvl1pPr algn="ctr"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1512394" y="3518761"/>
            <a:ext cx="9192260" cy="433965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18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38" y="2428233"/>
            <a:ext cx="10365899" cy="831600"/>
          </a:xfrm>
        </p:spPr>
        <p:txBody>
          <a:bodyPr anchor="ctr" anchorCtr="0">
            <a:noAutofit/>
          </a:bodyPr>
          <a:lstStyle>
            <a:lvl1pPr algn="ctr">
              <a:defRPr sz="4800" b="0" i="1" cap="none" baseline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3773240"/>
            <a:ext cx="10366374" cy="517065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80090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828800" y="1560735"/>
            <a:ext cx="8556630" cy="4633691"/>
          </a:xfrm>
        </p:spPr>
        <p:txBody>
          <a:bodyPr lIns="0" rIns="0"/>
          <a:lstStyle>
            <a:lvl1pPr marL="342900" indent="-342900">
              <a:buFont typeface="+mj-lt"/>
              <a:buAutoNum type="arabicPeriod"/>
              <a:defRPr/>
            </a:lvl1pPr>
            <a:lvl2pPr marL="638175" indent="-274638">
              <a:defRPr/>
            </a:lvl2pPr>
            <a:lvl3pPr marL="885825" indent="-233363">
              <a:defRPr/>
            </a:lvl3pPr>
            <a:lvl4pPr marL="1103313" indent="-217488">
              <a:defRPr/>
            </a:lvl4pPr>
            <a:lvl5pPr marL="1306513" indent="-188913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090" y="801876"/>
            <a:ext cx="8570340" cy="525401"/>
          </a:xfrm>
        </p:spPr>
        <p:txBody>
          <a:bodyPr anchor="b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83753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d Pr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947674" y="2215681"/>
            <a:ext cx="8299830" cy="1619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7163" tIns="107163" rIns="108878" bIns="54439" anchor="ctr"/>
          <a:lstStyle/>
          <a:p>
            <a:pPr algn="ctr">
              <a:lnSpc>
                <a:spcPct val="90000"/>
              </a:lnSpc>
              <a:spcBef>
                <a:spcPts val="1786"/>
              </a:spcBef>
              <a:buClr>
                <a:schemeClr val="accent1"/>
              </a:buClr>
            </a:pPr>
            <a:r>
              <a:rPr lang="en-GB" sz="4000" b="1" i="1" dirty="0">
                <a:solidFill>
                  <a:schemeClr val="tx2"/>
                </a:solidFill>
              </a:rPr>
              <a:t>COMMITTED TO</a:t>
            </a:r>
            <a:br>
              <a:rPr lang="en-GB" sz="4000" b="1" i="1" dirty="0">
                <a:solidFill>
                  <a:schemeClr val="tx2"/>
                </a:solidFill>
              </a:rPr>
            </a:br>
            <a:r>
              <a:rPr lang="en-GB" sz="4000" b="1" i="1" dirty="0">
                <a:solidFill>
                  <a:schemeClr val="tx2"/>
                </a:solidFill>
              </a:rPr>
              <a:t>SUSTAINABLE</a:t>
            </a:r>
            <a:r>
              <a:rPr lang="en-GB" sz="6600" b="1" i="1" dirty="0">
                <a:solidFill>
                  <a:schemeClr val="tx2"/>
                </a:solidFill>
              </a:rPr>
              <a:t> </a:t>
            </a:r>
            <a:r>
              <a:rPr lang="en-GB" sz="4000" b="1" i="1" dirty="0">
                <a:solidFill>
                  <a:schemeClr val="tx2"/>
                </a:solidFill>
              </a:rPr>
              <a:t>PRODUCTIVITY.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8458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Jobb\AC_AB_041\J-1206_Feb-10_Mall\jpg\Logga_stor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804" y="1470029"/>
            <a:ext cx="6818400" cy="3426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312756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053" y="1514476"/>
            <a:ext cx="6095228" cy="4492625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34225" y="1514476"/>
            <a:ext cx="4529137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23174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to the lef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064" y="1514476"/>
            <a:ext cx="6083299" cy="4492624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800"/>
            </a:lvl1pPr>
            <a:lvl2pPr>
              <a:lnSpc>
                <a:spcPct val="105000"/>
              </a:lnSpc>
              <a:spcBef>
                <a:spcPts val="200"/>
              </a:spcBef>
              <a:spcAft>
                <a:spcPts val="200"/>
              </a:spcAft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5052" y="1514476"/>
            <a:ext cx="4523974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06973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1814" y="1514476"/>
            <a:ext cx="5302249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59525" y="1514476"/>
            <a:ext cx="5303838" cy="4492625"/>
          </a:xfrm>
        </p:spPr>
        <p:txBody>
          <a:bodyPr wrap="none" tIns="1080000" rtlCol="0">
            <a:normAutofit/>
          </a:bodyPr>
          <a:lstStyle>
            <a:lvl1pPr algn="ctr">
              <a:buNone/>
              <a:defRPr/>
            </a:lvl1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0199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74024" y="533890"/>
            <a:ext cx="5794375" cy="2773362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887656" y="552069"/>
                </a:moveTo>
                <a:lnTo>
                  <a:pt x="5887656" y="3310403"/>
                </a:lnTo>
                <a:lnTo>
                  <a:pt x="11672508" y="3310403"/>
                </a:lnTo>
                <a:lnTo>
                  <a:pt x="11672508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6166510" y="693712"/>
            <a:ext cx="5211611" cy="1397026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166510" y="2198690"/>
            <a:ext cx="3826649" cy="868637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subtitle, author name and date</a:t>
            </a:r>
          </a:p>
        </p:txBody>
      </p:sp>
    </p:spTree>
    <p:extLst>
      <p:ext uri="{BB962C8B-B14F-4D97-AF65-F5344CB8AC3E}">
        <p14:creationId xmlns:p14="http://schemas.microsoft.com/office/powerpoint/2010/main" val="183073054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1814" y="1514476"/>
            <a:ext cx="11131549" cy="4492625"/>
          </a:xfrm>
        </p:spPr>
        <p:txBody>
          <a:bodyPr wrap="none" tIns="10800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53496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052" y="1514476"/>
            <a:ext cx="11128311" cy="44926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314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1502" y="546100"/>
            <a:ext cx="2821861" cy="54610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9" y="546100"/>
            <a:ext cx="8103261" cy="54610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58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38" y="369888"/>
            <a:ext cx="1127630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9437" y="1554164"/>
            <a:ext cx="5536524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9215" y="1554163"/>
            <a:ext cx="5536525" cy="2062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9215" y="3768726"/>
            <a:ext cx="5536525" cy="206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3744-163B-4A4C-B82B-4465A7E244B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797652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38" y="369888"/>
            <a:ext cx="1127630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9437" y="1554165"/>
            <a:ext cx="5536524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215" y="1554165"/>
            <a:ext cx="553652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10762" y="121515"/>
            <a:ext cx="37835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28D50-ED93-4A05-B429-8BB0DA953DC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976310310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38" y="369888"/>
            <a:ext cx="1127630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438" y="1554163"/>
            <a:ext cx="11276303" cy="2062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38" y="3768727"/>
            <a:ext cx="11276303" cy="2062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710762" y="121515"/>
            <a:ext cx="378359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5CDE-EE6D-4F39-87B5-0CB5211E5BBC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138862359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223" y="533892"/>
            <a:ext cx="5794375" cy="2773363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9"/>
                </a:moveTo>
                <a:lnTo>
                  <a:pt x="555245" y="3310403"/>
                </a:lnTo>
                <a:lnTo>
                  <a:pt x="6340097" y="3310403"/>
                </a:lnTo>
                <a:lnTo>
                  <a:pt x="6340097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4099" y="693712"/>
            <a:ext cx="5211611" cy="1397026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4099" y="2198690"/>
            <a:ext cx="3826649" cy="868637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subtitle, author name and date</a:t>
            </a:r>
          </a:p>
        </p:txBody>
      </p:sp>
    </p:spTree>
    <p:extLst>
      <p:ext uri="{BB962C8B-B14F-4D97-AF65-F5344CB8AC3E}">
        <p14:creationId xmlns:p14="http://schemas.microsoft.com/office/powerpoint/2010/main" val="62043239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op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223" y="533890"/>
            <a:ext cx="5794375" cy="2773362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552069"/>
                </a:moveTo>
                <a:lnTo>
                  <a:pt x="555245" y="3310403"/>
                </a:lnTo>
                <a:lnTo>
                  <a:pt x="6340097" y="3310403"/>
                </a:lnTo>
                <a:lnTo>
                  <a:pt x="6340097" y="552069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360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4099" y="693712"/>
            <a:ext cx="5211611" cy="1397026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4099" y="2198690"/>
            <a:ext cx="3826649" cy="868637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subtitle, author name and date</a:t>
            </a:r>
          </a:p>
        </p:txBody>
      </p:sp>
    </p:spTree>
    <p:extLst>
      <p:ext uri="{BB962C8B-B14F-4D97-AF65-F5344CB8AC3E}">
        <p14:creationId xmlns:p14="http://schemas.microsoft.com/office/powerpoint/2010/main" val="361478419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Lef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:\1_Aktuellt\1_JOBB_Pågående\AC_AB_041\J-2106_C_Dec-13_PowerPoint_mall_MB\jpg\Blu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223" y="3564002"/>
            <a:ext cx="5794375" cy="2773363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3580173"/>
                </a:moveTo>
                <a:lnTo>
                  <a:pt x="555245" y="6338507"/>
                </a:lnTo>
                <a:lnTo>
                  <a:pt x="6340097" y="6338507"/>
                </a:lnTo>
                <a:lnTo>
                  <a:pt x="6340097" y="3580173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4099" y="3721818"/>
            <a:ext cx="5211611" cy="1401047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4099" y="5232402"/>
            <a:ext cx="3826649" cy="863029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subtitle, author name and date</a:t>
            </a:r>
          </a:p>
        </p:txBody>
      </p:sp>
    </p:spTree>
    <p:extLst>
      <p:ext uri="{BB962C8B-B14F-4D97-AF65-F5344CB8AC3E}">
        <p14:creationId xmlns:p14="http://schemas.microsoft.com/office/powerpoint/2010/main" val="16486142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ottom Lef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W:\1_Aktuellt\1_JOBB_Pågående\AC_AB_041\J-2106_C_Dec-13_PowerPoint_mall_MB\jpg\White 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37223" y="3564000"/>
            <a:ext cx="5794375" cy="2773362"/>
          </a:xfrm>
          <a:prstGeom prst="rect">
            <a:avLst/>
          </a:prstGeom>
          <a:noFill/>
          <a:ln w="95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555245" y="3580173"/>
                </a:moveTo>
                <a:lnTo>
                  <a:pt x="555245" y="6338507"/>
                </a:lnTo>
                <a:lnTo>
                  <a:pt x="6340097" y="6338507"/>
                </a:lnTo>
                <a:lnTo>
                  <a:pt x="6340097" y="3580173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834099" y="3721818"/>
            <a:ext cx="5211611" cy="1401047"/>
          </a:xfrm>
        </p:spPr>
        <p:txBody>
          <a:bodyPr wrap="square" anchor="t" anchorCtr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34099" y="5232402"/>
            <a:ext cx="3826649" cy="863029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subtitle, author name and date</a:t>
            </a:r>
          </a:p>
        </p:txBody>
      </p:sp>
    </p:spTree>
    <p:extLst>
      <p:ext uri="{BB962C8B-B14F-4D97-AF65-F5344CB8AC3E}">
        <p14:creationId xmlns:p14="http://schemas.microsoft.com/office/powerpoint/2010/main" val="56621171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Righ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W:\1_Aktuellt\1_JOBB_Pågående\AC_AB_041\J-2106_C_Dec-13_PowerPoint_mall_MB\jpg\Blue box_hig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895037" y="542144"/>
            <a:ext cx="2773362" cy="5794375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Picture Placeholder 2"/>
          <p:cNvSpPr>
            <a:spLocks noGrp="1"/>
          </p:cNvSpPr>
          <p:nvPr>
            <p:ph type="pic" idx="10"/>
          </p:nvPr>
        </p:nvSpPr>
        <p:spPr>
          <a:xfrm>
            <a:off x="-9145" y="-9144"/>
            <a:ext cx="12213464" cy="6876287"/>
          </a:xfrm>
          <a:custGeom>
            <a:avLst/>
            <a:gdLst/>
            <a:ahLst/>
            <a:cxnLst/>
            <a:rect l="l" t="t" r="r" b="b"/>
            <a:pathLst>
              <a:path w="12213464" h="6876287">
                <a:moveTo>
                  <a:pt x="8914174" y="552067"/>
                </a:moveTo>
                <a:lnTo>
                  <a:pt x="8914174" y="6336919"/>
                </a:lnTo>
                <a:lnTo>
                  <a:pt x="11672508" y="6336919"/>
                </a:lnTo>
                <a:lnTo>
                  <a:pt x="11672508" y="552067"/>
                </a:lnTo>
                <a:close/>
                <a:moveTo>
                  <a:pt x="0" y="0"/>
                </a:moveTo>
                <a:lnTo>
                  <a:pt x="12213464" y="0"/>
                </a:lnTo>
                <a:lnTo>
                  <a:pt x="12213464" y="6876287"/>
                </a:lnTo>
                <a:lnTo>
                  <a:pt x="0" y="6876287"/>
                </a:lnTo>
                <a:close/>
              </a:path>
            </a:pathLst>
          </a:custGeom>
        </p:spPr>
        <p:txBody>
          <a:bodyPr wrap="none" tIns="2880000" rtlCol="0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5000"/>
              </a:lnSpc>
              <a:spcBef>
                <a:spcPts val="1188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9195543" y="699923"/>
            <a:ext cx="2179286" cy="1818063"/>
          </a:xfrm>
        </p:spPr>
        <p:txBody>
          <a:bodyPr wrap="square" anchor="t" anchorCtr="0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9195543" y="2831796"/>
            <a:ext cx="2179286" cy="2068819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800"/>
              </a:spcBef>
              <a:buNone/>
              <a:defRPr sz="1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subtitle, author name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</p:spTree>
    <p:extLst>
      <p:ext uri="{BB962C8B-B14F-4D97-AF65-F5344CB8AC3E}">
        <p14:creationId xmlns:p14="http://schemas.microsoft.com/office/powerpoint/2010/main" val="867836959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411989"/>
            <a:ext cx="11128375" cy="525401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054" y="1514476"/>
            <a:ext cx="11128310" cy="4492625"/>
          </a:xfrm>
          <a:prstGeom prst="rect">
            <a:avLst/>
          </a:prstGeom>
        </p:spPr>
        <p:txBody>
          <a:bodyPr vert="horz" lIns="90000" tIns="45720" rIns="90000" bIns="4680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535053" y="6321557"/>
            <a:ext cx="363580" cy="123111"/>
          </a:xfrm>
          <a:prstGeom prst="rect">
            <a:avLst/>
          </a:prstGeom>
        </p:spPr>
        <p:txBody>
          <a:bodyPr vert="horz" wrap="none" lIns="0" tIns="0" rIns="360000" bIns="0" rtlCol="0" anchor="ctr">
            <a:sp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35053" y="6444624"/>
            <a:ext cx="363580" cy="123111"/>
          </a:xfrm>
          <a:prstGeom prst="rect">
            <a:avLst/>
          </a:prstGeom>
        </p:spPr>
        <p:txBody>
          <a:bodyPr vert="horz" wrap="none" lIns="0" tIns="0" rIns="360000" bIns="0" rtlCol="0" anchor="ctr">
            <a:spAutoFit/>
          </a:bodyPr>
          <a:lstStyle>
            <a:lvl1pPr algn="l">
              <a:defRPr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2514" y="121515"/>
            <a:ext cx="296607" cy="184666"/>
          </a:xfrm>
          <a:prstGeom prst="rect">
            <a:avLst/>
          </a:prstGeom>
        </p:spPr>
        <p:txBody>
          <a:bodyPr vert="horz" wrap="none" lIns="54000" tIns="0" rIns="54000" bIns="0" rtlCol="0" anchor="ctr">
            <a:spAutoFit/>
          </a:bodyPr>
          <a:lstStyle>
            <a:lvl1pPr algn="r">
              <a:defRPr sz="1200" b="1">
                <a:solidFill>
                  <a:schemeClr val="accent2"/>
                </a:solidFill>
              </a:defRPr>
            </a:lvl1pPr>
          </a:lstStyle>
          <a:p>
            <a:fld id="{B3CEEFAE-073D-426F-B1B3-DA068A342DA9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Picture 2" descr="Y:\Jobb\AC_AB_041\J-1206_Feb-10_Mall\jpg\Logga.gif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10870406" y="6227010"/>
            <a:ext cx="801666" cy="402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731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75" r:id="rId1"/>
    <p:sldLayoutId id="2147487676" r:id="rId2"/>
    <p:sldLayoutId id="2147487677" r:id="rId3"/>
    <p:sldLayoutId id="2147487678" r:id="rId4"/>
    <p:sldLayoutId id="2147487679" r:id="rId5"/>
    <p:sldLayoutId id="2147487680" r:id="rId6"/>
    <p:sldLayoutId id="2147487681" r:id="rId7"/>
    <p:sldLayoutId id="2147487682" r:id="rId8"/>
    <p:sldLayoutId id="2147487683" r:id="rId9"/>
    <p:sldLayoutId id="2147487684" r:id="rId10"/>
    <p:sldLayoutId id="2147487685" r:id="rId11"/>
    <p:sldLayoutId id="2147487686" r:id="rId12"/>
    <p:sldLayoutId id="2147487687" r:id="rId13"/>
    <p:sldLayoutId id="2147487688" r:id="rId14"/>
    <p:sldLayoutId id="2147487689" r:id="rId15"/>
    <p:sldLayoutId id="2147487690" r:id="rId16"/>
    <p:sldLayoutId id="2147487691" r:id="rId17"/>
    <p:sldLayoutId id="2147487692" r:id="rId18"/>
    <p:sldLayoutId id="2147487693" r:id="rId19"/>
    <p:sldLayoutId id="2147487694" r:id="rId20"/>
    <p:sldLayoutId id="2147487695" r:id="rId21"/>
    <p:sldLayoutId id="2147487696" r:id="rId22"/>
    <p:sldLayoutId id="2147487697" r:id="rId23"/>
    <p:sldLayoutId id="2147487698" r:id="rId24"/>
    <p:sldLayoutId id="2147487699" r:id="rId25"/>
    <p:sldLayoutId id="2147487700" r:id="rId26"/>
    <p:sldLayoutId id="2147487701" r:id="rId27"/>
    <p:sldLayoutId id="2147487702" r:id="rId28"/>
    <p:sldLayoutId id="2147487703" r:id="rId29"/>
    <p:sldLayoutId id="2147487704" r:id="rId30"/>
    <p:sldLayoutId id="2147487705" r:id="rId31"/>
    <p:sldLayoutId id="2147487706" r:id="rId32"/>
    <p:sldLayoutId id="2147487707" r:id="rId33"/>
    <p:sldLayoutId id="2147487708" r:id="rId34"/>
    <p:sldLayoutId id="2147487709" r:id="rId35"/>
    <p:sldLayoutId id="2147487710" r:id="rId36"/>
    <p:sldLayoutId id="2147487711" r:id="rId37"/>
    <p:sldLayoutId id="2147487712" r:id="rId38"/>
    <p:sldLayoutId id="2147487713" r:id="rId39"/>
    <p:sldLayoutId id="2147487714" r:id="rId40"/>
    <p:sldLayoutId id="2147487715" r:id="rId41"/>
    <p:sldLayoutId id="2147487716" r:id="rId42"/>
    <p:sldLayoutId id="2147487717" r:id="rId43"/>
    <p:sldLayoutId id="2147487718" r:id="rId44"/>
    <p:sldLayoutId id="2147487719" r:id="rId4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914400" rtl="0" eaLnBrk="1" latinLnBrk="0" hangingPunct="1">
        <a:lnSpc>
          <a:spcPct val="105000"/>
        </a:lnSpc>
        <a:spcBef>
          <a:spcPts val="1188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76225" algn="l" defTabSz="914400" rtl="0" eaLnBrk="1" latinLnBrk="0" hangingPunct="1">
        <a:lnSpc>
          <a:spcPct val="105000"/>
        </a:lnSpc>
        <a:spcBef>
          <a:spcPts val="288"/>
        </a:spcBef>
        <a:spcAft>
          <a:spcPts val="288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2475" indent="-209550" algn="l" defTabSz="914400" rtl="0" eaLnBrk="1" latinLnBrk="0" hangingPunct="1">
        <a:lnSpc>
          <a:spcPct val="105000"/>
        </a:lnSpc>
        <a:spcBef>
          <a:spcPts val="163"/>
        </a:spcBef>
        <a:spcAft>
          <a:spcPts val="25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1075" indent="-228600" algn="l" defTabSz="914400" rtl="0" eaLnBrk="1" latinLnBrk="0" hangingPunct="1">
        <a:lnSpc>
          <a:spcPct val="105000"/>
        </a:lnSpc>
        <a:spcBef>
          <a:spcPts val="150"/>
        </a:spcBef>
        <a:spcAft>
          <a:spcPts val="15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19075" algn="l" defTabSz="914400" rtl="0" eaLnBrk="1" latinLnBrk="0" hangingPunct="1">
        <a:lnSpc>
          <a:spcPct val="105000"/>
        </a:lnSpc>
        <a:spcBef>
          <a:spcPts val="138"/>
        </a:spcBef>
        <a:spcAft>
          <a:spcPts val="138"/>
        </a:spcAft>
        <a:buFont typeface="Arial" panose="020B060402020202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" userDrawn="1">
          <p15:clr>
            <a:srgbClr val="F26B43"/>
          </p15:clr>
        </p15:guide>
        <p15:guide id="2" pos="3689" userDrawn="1">
          <p15:clr>
            <a:srgbClr val="F26B43"/>
          </p15:clr>
        </p15:guide>
        <p15:guide id="3" pos="4006" userDrawn="1">
          <p15:clr>
            <a:srgbClr val="F26B43"/>
          </p15:clr>
        </p15:guide>
        <p15:guide id="4" pos="7348" userDrawn="1">
          <p15:clr>
            <a:srgbClr val="F26B43"/>
          </p15:clr>
        </p15:guide>
        <p15:guide id="5" orient="horz" pos="343" userDrawn="1">
          <p15:clr>
            <a:srgbClr val="F26B43"/>
          </p15:clr>
        </p15:guide>
        <p15:guide id="6" orient="horz" pos="756" userDrawn="1">
          <p15:clr>
            <a:srgbClr val="F26B43"/>
          </p15:clr>
        </p15:guide>
        <p15:guide id="7" orient="horz" pos="954" userDrawn="1">
          <p15:clr>
            <a:srgbClr val="F26B43"/>
          </p15:clr>
        </p15:guide>
        <p15:guide id="8" orient="horz" pos="37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emf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6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google.be/url?sa=i&amp;rct=j&amp;q=&amp;esrc=s&amp;frm=1&amp;source=images&amp;cd=&amp;cad=rja&amp;uact=8&amp;ved=0CAcQjRxqFQoTCIDFmr_PqMcCFYU4FAodhgEA8g&amp;url=http://aircraft.wikia.com/wiki/Tricycle_landing_gear&amp;ei=SeXNVcD8JYXxUIaDgJAP&amp;bvm=bv.99804247,d.d24&amp;psig=AFQjCNEaeitAcaMklfYuHweSGHv_eHi4hw&amp;ust=1439643136734039" TargetMode="External"/><Relationship Id="rId7" Type="http://schemas.openxmlformats.org/officeDocument/2006/relationships/hyperlink" Target="http://www.google.be/url?sa=i&amp;rct=j&amp;q=&amp;esrc=s&amp;frm=1&amp;source=images&amp;cd=&amp;cad=rja&amp;uact=8&amp;ved=0CAcQjRxqFQoTCPfElPzQqMcCFQhxFAodCdEHmA&amp;url=http://mewezen.com/101013-pothole-pandemic/&amp;ei=1ebNVbeGNojiUYmin8AJ&amp;bvm=bv.99804247,d.d24&amp;psig=AFQjCNG61JhFTBmjcec7-t-5xtJLs_fE5A&amp;ust=143964363151447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11" Type="http://schemas.openxmlformats.org/officeDocument/2006/relationships/image" Target="../media/image20.jpg"/><Relationship Id="rId5" Type="http://schemas.openxmlformats.org/officeDocument/2006/relationships/hyperlink" Target="http://www.google.be/url?sa=i&amp;rct=j&amp;q=&amp;esrc=s&amp;frm=1&amp;source=images&amp;cd=&amp;cad=rja&amp;uact=8&amp;ved=0CAcQjRxqFQoTCOmNxJvQqMcCFUZxFAodIdkHBQ&amp;url=http://www.123rf.com/photo_5780731_white-truck-on-golden-autumn-highway-landscape.html&amp;ei=C-bNVancDsbiUaGynyg&amp;bvm=bv.99804247,d.d24&amp;psig=AFQjCNH8A4NWxDd--45qpwwiZQsFILFrYA&amp;ust=1439643419488214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jpeg"/><Relationship Id="rId7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eg"/><Relationship Id="rId5" Type="http://schemas.openxmlformats.org/officeDocument/2006/relationships/hyperlink" Target="http://www.atlascopco.com.mx/Images/302489_456.jpg" TargetMode="External"/><Relationship Id="rId4" Type="http://schemas.openxmlformats.org/officeDocument/2006/relationships/image" Target="../media/image20.jp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0.jpg"/><Relationship Id="rId4" Type="http://schemas.openxmlformats.org/officeDocument/2006/relationships/image" Target="../media/image29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jpeg"/><Relationship Id="rId7" Type="http://schemas.openxmlformats.org/officeDocument/2006/relationships/image" Target="../media/image20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4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latshållare för bild 20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HERRAMIENTAS </a:t>
            </a:r>
            <a:br>
              <a:rPr lang="en-US" dirty="0"/>
            </a:br>
            <a:r>
              <a:rPr lang="en-US" dirty="0"/>
              <a:t>HIDRAULICAS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Junio 2021</a:t>
            </a:r>
            <a:endParaRPr lang="de-DE" dirty="0"/>
          </a:p>
          <a:p>
            <a:r>
              <a:rPr lang="de-DE" dirty="0"/>
              <a:t>Julio Ponce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0376" y="369888"/>
            <a:ext cx="11274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MX" sz="2400" dirty="0" err="1"/>
              <a:t>Martillos</a:t>
            </a:r>
            <a:r>
              <a:rPr lang="en-US" altLang="es-MX" sz="2400" dirty="0"/>
              <a:t> HIDRAULICOS</a:t>
            </a:r>
          </a:p>
        </p:txBody>
      </p:sp>
      <p:pic>
        <p:nvPicPr>
          <p:cNvPr id="179203" name="Picture 9" descr="LH 23 v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05815">
            <a:off x="9944100" y="2238375"/>
            <a:ext cx="1371600" cy="2660650"/>
          </a:xfrm>
          <a:noFill/>
        </p:spPr>
      </p:pic>
      <p:sp>
        <p:nvSpPr>
          <p:cNvPr id="179204" name="Marcador de texto 1"/>
          <p:cNvSpPr>
            <a:spLocks noGrp="1"/>
          </p:cNvSpPr>
          <p:nvPr>
            <p:ph type="body" sz="half" idx="1"/>
          </p:nvPr>
        </p:nvSpPr>
        <p:spPr>
          <a:xfrm>
            <a:off x="706437" y="1460501"/>
            <a:ext cx="1868488" cy="365125"/>
          </a:xfrm>
        </p:spPr>
        <p:txBody>
          <a:bodyPr/>
          <a:lstStyle/>
          <a:p>
            <a:pPr marL="0" indent="0">
              <a:buNone/>
            </a:pPr>
            <a:r>
              <a:rPr lang="es-MX" altLang="es-MX" sz="1600" b="1"/>
              <a:t>Datos tecnicos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492649"/>
              </p:ext>
            </p:extLst>
          </p:nvPr>
        </p:nvGraphicFramePr>
        <p:xfrm>
          <a:off x="621323" y="1825626"/>
          <a:ext cx="9179902" cy="4004586"/>
        </p:xfrm>
        <a:graphic>
          <a:graphicData uri="http://schemas.openxmlformats.org/drawingml/2006/table">
            <a:tbl>
              <a:tblPr/>
              <a:tblGrid>
                <a:gridCol w="3007481">
                  <a:extLst>
                    <a:ext uri="{9D8B030D-6E8A-4147-A177-3AD203B41FA5}">
                      <a16:colId xmlns:a16="http://schemas.microsoft.com/office/drawing/2014/main" val="3326952703"/>
                    </a:ext>
                  </a:extLst>
                </a:gridCol>
                <a:gridCol w="818791">
                  <a:extLst>
                    <a:ext uri="{9D8B030D-6E8A-4147-A177-3AD203B41FA5}">
                      <a16:colId xmlns:a16="http://schemas.microsoft.com/office/drawing/2014/main" val="1476785968"/>
                    </a:ext>
                  </a:extLst>
                </a:gridCol>
                <a:gridCol w="1050528">
                  <a:extLst>
                    <a:ext uri="{9D8B030D-6E8A-4147-A177-3AD203B41FA5}">
                      <a16:colId xmlns:a16="http://schemas.microsoft.com/office/drawing/2014/main" val="1952744494"/>
                    </a:ext>
                  </a:extLst>
                </a:gridCol>
                <a:gridCol w="1055077">
                  <a:extLst>
                    <a:ext uri="{9D8B030D-6E8A-4147-A177-3AD203B41FA5}">
                      <a16:colId xmlns:a16="http://schemas.microsoft.com/office/drawing/2014/main" val="3614084055"/>
                    </a:ext>
                  </a:extLst>
                </a:gridCol>
                <a:gridCol w="1043354">
                  <a:extLst>
                    <a:ext uri="{9D8B030D-6E8A-4147-A177-3AD203B41FA5}">
                      <a16:colId xmlns:a16="http://schemas.microsoft.com/office/drawing/2014/main" val="2304454089"/>
                    </a:ext>
                  </a:extLst>
                </a:gridCol>
                <a:gridCol w="1149691">
                  <a:extLst>
                    <a:ext uri="{9D8B030D-6E8A-4147-A177-3AD203B41FA5}">
                      <a16:colId xmlns:a16="http://schemas.microsoft.com/office/drawing/2014/main" val="2902975621"/>
                    </a:ext>
                  </a:extLst>
                </a:gridCol>
                <a:gridCol w="1054980">
                  <a:extLst>
                    <a:ext uri="{9D8B030D-6E8A-4147-A177-3AD203B41FA5}">
                      <a16:colId xmlns:a16="http://schemas.microsoft.com/office/drawing/2014/main" val="126201379"/>
                    </a:ext>
                  </a:extLst>
                </a:gridCol>
              </a:tblGrid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Martillos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 190 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 230 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 280 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 400 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7016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0720781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Longuitud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077857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de aceite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l/min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119649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Presion de trabajo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95-110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105-125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110-125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110-125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751267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Contrapresion maxima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76146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 promedio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blows/min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1500-2100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1350-1750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1150-1600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927874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Vibracion nivel 3 anexo(ISO 28927-10)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m/s2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649489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ruido garantizado (2000/14/EC)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Lw, dB(A)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15789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ruido (ISO 11203)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Lp, r=1m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056234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472986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 parte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 190 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 230 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 280 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LH 400 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110657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 22 x 82.5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1801 1741 18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81666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 25x108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1801 3443 41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1801 3543 51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22521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 28x152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1801 3443 42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1801 3543 52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1801 3643 60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1801 3743 68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250431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 28x160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1801 3443 43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1801 3543 53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1801 3643 61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1801 3743 69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6179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 32x152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1801 3443 44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1801 3543 54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1801 3643 62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1801 3743 70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853338"/>
                  </a:ext>
                </a:extLst>
              </a:tr>
              <a:tr h="22247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Hex 32x160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1801 3443 45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1801 3543 17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1801 3643 63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1801 3743 71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984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53538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 sz="2400" dirty="0" err="1"/>
              <a:t>Aplicaciones</a:t>
            </a:r>
            <a:endParaRPr lang="en-US" altLang="es-MX" sz="2400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913" y="1487489"/>
            <a:ext cx="3701195" cy="4492625"/>
          </a:xfrm>
        </p:spPr>
        <p:txBody>
          <a:bodyPr/>
          <a:lstStyle/>
          <a:p>
            <a:pPr eaLnBrk="1" hangingPunct="1"/>
            <a:r>
              <a:rPr lang="en-US" altLang="es-MX" sz="1600" dirty="0" err="1"/>
              <a:t>Usadas</a:t>
            </a:r>
            <a:r>
              <a:rPr lang="en-US" altLang="es-MX" sz="1600" dirty="0"/>
              <a:t> para romper:</a:t>
            </a:r>
          </a:p>
          <a:p>
            <a:pPr lvl="1" eaLnBrk="1" hangingPunct="1"/>
            <a:r>
              <a:rPr lang="en-US" altLang="es-MX" sz="1600" dirty="0" err="1"/>
              <a:t>Concreto</a:t>
            </a:r>
            <a:r>
              <a:rPr lang="en-US" altLang="es-MX" sz="1600" dirty="0"/>
              <a:t> </a:t>
            </a:r>
            <a:r>
              <a:rPr lang="en-US" altLang="es-MX" sz="1600" dirty="0" err="1"/>
              <a:t>nuevo</a:t>
            </a:r>
            <a:r>
              <a:rPr lang="en-US" altLang="es-MX" sz="1600" dirty="0"/>
              <a:t> o Viejo</a:t>
            </a:r>
          </a:p>
          <a:p>
            <a:pPr lvl="1" eaLnBrk="1" hangingPunct="1"/>
            <a:r>
              <a:rPr lang="en-US" altLang="es-MX" sz="1600" dirty="0" err="1"/>
              <a:t>Concreto</a:t>
            </a:r>
            <a:r>
              <a:rPr lang="en-US" altLang="es-MX" sz="1600" dirty="0"/>
              <a:t> </a:t>
            </a:r>
            <a:r>
              <a:rPr lang="en-US" altLang="es-MX" sz="1600" dirty="0" err="1"/>
              <a:t>reforzado</a:t>
            </a:r>
            <a:r>
              <a:rPr lang="en-US" altLang="es-MX" sz="1600" dirty="0"/>
              <a:t> (</a:t>
            </a:r>
            <a:r>
              <a:rPr lang="en-US" altLang="es-MX" sz="1600" dirty="0" err="1"/>
              <a:t>armado</a:t>
            </a:r>
            <a:r>
              <a:rPr lang="en-US" altLang="es-MX" sz="1600" dirty="0"/>
              <a:t>)</a:t>
            </a:r>
          </a:p>
          <a:p>
            <a:pPr lvl="1" eaLnBrk="1" hangingPunct="1"/>
            <a:r>
              <a:rPr lang="en-US" altLang="es-MX" sz="1600" dirty="0" err="1"/>
              <a:t>Asfalto</a:t>
            </a:r>
            <a:endParaRPr lang="en-US" altLang="es-MX" sz="1600" dirty="0"/>
          </a:p>
          <a:p>
            <a:pPr lvl="1" eaLnBrk="1" hangingPunct="1"/>
            <a:r>
              <a:rPr lang="en-US" altLang="es-MX" sz="1600" dirty="0" err="1"/>
              <a:t>Terreno</a:t>
            </a:r>
            <a:r>
              <a:rPr lang="en-US" altLang="es-MX" sz="1600" dirty="0"/>
              <a:t> </a:t>
            </a:r>
            <a:r>
              <a:rPr lang="en-US" altLang="es-MX" sz="1600" dirty="0" err="1"/>
              <a:t>congelado</a:t>
            </a:r>
            <a:endParaRPr lang="en-US" altLang="es-MX" sz="1600" dirty="0"/>
          </a:p>
          <a:p>
            <a:pPr lvl="1" eaLnBrk="1" hangingPunct="1"/>
            <a:r>
              <a:rPr lang="en-US" altLang="es-MX" sz="1600" dirty="0" err="1"/>
              <a:t>Ladrillo</a:t>
            </a:r>
            <a:endParaRPr lang="en-US" altLang="es-MX" sz="1600" dirty="0"/>
          </a:p>
          <a:p>
            <a:pPr lvl="1" eaLnBrk="1" hangingPunct="1"/>
            <a:r>
              <a:rPr lang="en-US" altLang="es-MX" sz="1600" dirty="0"/>
              <a:t>Material </a:t>
            </a:r>
            <a:r>
              <a:rPr lang="en-US" altLang="es-MX" sz="1600" dirty="0" err="1"/>
              <a:t>ceramico</a:t>
            </a:r>
            <a:r>
              <a:rPr lang="en-US" altLang="es-MX" sz="1600" dirty="0"/>
              <a:t>.</a:t>
            </a:r>
          </a:p>
          <a:p>
            <a:pPr eaLnBrk="1" hangingPunct="1"/>
            <a:r>
              <a:rPr lang="en-US" altLang="es-MX" sz="1600" dirty="0" err="1"/>
              <a:t>Otras</a:t>
            </a:r>
            <a:r>
              <a:rPr lang="en-US" altLang="es-MX" sz="1600" dirty="0"/>
              <a:t> </a:t>
            </a:r>
            <a:r>
              <a:rPr lang="en-US" altLang="es-MX" sz="1600" dirty="0" err="1"/>
              <a:t>aplicaciones</a:t>
            </a:r>
            <a:r>
              <a:rPr lang="en-US" altLang="es-MX" sz="1600" dirty="0"/>
              <a:t>:</a:t>
            </a:r>
          </a:p>
          <a:p>
            <a:pPr lvl="1" eaLnBrk="1" hangingPunct="1"/>
            <a:r>
              <a:rPr lang="en-US" altLang="es-MX" sz="1600" dirty="0" err="1"/>
              <a:t>Apisonamiento</a:t>
            </a:r>
            <a:endParaRPr lang="en-US" altLang="es-MX" sz="1600" dirty="0"/>
          </a:p>
          <a:p>
            <a:pPr lvl="1" eaLnBrk="1" hangingPunct="1"/>
            <a:r>
              <a:rPr lang="en-US" altLang="es-MX" sz="1600" dirty="0" err="1"/>
              <a:t>Compactación</a:t>
            </a:r>
            <a:endParaRPr lang="en-US" altLang="es-MX" sz="1600" dirty="0"/>
          </a:p>
          <a:p>
            <a:pPr lvl="1" eaLnBrk="1" hangingPunct="1"/>
            <a:r>
              <a:rPr lang="en-US" altLang="es-MX" sz="1600" dirty="0" err="1"/>
              <a:t>Apretamiento</a:t>
            </a:r>
            <a:endParaRPr lang="en-US" altLang="es-MX" sz="1600" dirty="0"/>
          </a:p>
          <a:p>
            <a:pPr lvl="1" eaLnBrk="1" hangingPunct="1"/>
            <a:r>
              <a:rPr lang="en-US" altLang="es-MX" sz="1600" dirty="0" err="1"/>
              <a:t>Trabajos</a:t>
            </a:r>
            <a:r>
              <a:rPr lang="en-US" altLang="es-MX" sz="1600" dirty="0"/>
              <a:t> sub </a:t>
            </a:r>
            <a:r>
              <a:rPr lang="en-US" altLang="es-MX" sz="1600" dirty="0" err="1"/>
              <a:t>acuaticos</a:t>
            </a:r>
            <a:endParaRPr lang="en-US" altLang="es-MX" sz="1600" dirty="0"/>
          </a:p>
          <a:p>
            <a:pPr lvl="1" eaLnBrk="1" hangingPunct="1"/>
            <a:endParaRPr lang="en-US" altLang="es-MX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s-MX" dirty="0"/>
          </a:p>
        </p:txBody>
      </p:sp>
      <p:pic>
        <p:nvPicPr>
          <p:cNvPr id="181252" name="Picture 5" descr="brea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1" y="1268413"/>
            <a:ext cx="3286125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50113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 sz="2400" dirty="0" err="1"/>
              <a:t>Segmentos</a:t>
            </a:r>
            <a:r>
              <a:rPr lang="en-US" altLang="es-MX" sz="2400" dirty="0"/>
              <a:t> de </a:t>
            </a:r>
            <a:r>
              <a:rPr lang="en-US" altLang="es-MX" sz="2400" dirty="0" err="1"/>
              <a:t>mercado</a:t>
            </a:r>
            <a:endParaRPr lang="en-US" altLang="es-MX" sz="2400" dirty="0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6" y="1724026"/>
            <a:ext cx="3506787" cy="2854325"/>
          </a:xfrm>
        </p:spPr>
        <p:txBody>
          <a:bodyPr/>
          <a:lstStyle/>
          <a:p>
            <a:pPr eaLnBrk="1" hangingPunct="1"/>
            <a:r>
              <a:rPr lang="en-US" altLang="es-MX" sz="1600"/>
              <a:t>Contratistas:</a:t>
            </a:r>
          </a:p>
          <a:p>
            <a:pPr lvl="1" eaLnBrk="1" hangingPunct="1"/>
            <a:r>
              <a:rPr lang="en-US" altLang="es-MX" sz="1600"/>
              <a:t>Restauración de inmuebles</a:t>
            </a:r>
          </a:p>
          <a:p>
            <a:pPr lvl="1" eaLnBrk="1" hangingPunct="1"/>
            <a:r>
              <a:rPr lang="en-US" altLang="es-MX" sz="1600"/>
              <a:t>Mantenimiento de caminos</a:t>
            </a:r>
          </a:p>
          <a:p>
            <a:pPr lvl="1" eaLnBrk="1" hangingPunct="1"/>
            <a:r>
              <a:rPr lang="en-US" altLang="es-MX" sz="1600"/>
              <a:t>Constructoras</a:t>
            </a:r>
          </a:p>
          <a:p>
            <a:pPr eaLnBrk="1" hangingPunct="1"/>
            <a:r>
              <a:rPr lang="en-US" altLang="es-MX" sz="1600"/>
              <a:t>Renta</a:t>
            </a:r>
          </a:p>
          <a:p>
            <a:pPr eaLnBrk="1" hangingPunct="1"/>
            <a:r>
              <a:rPr lang="en-US" altLang="es-MX" sz="1600"/>
              <a:t>Servicios públicos e infraestructura</a:t>
            </a:r>
          </a:p>
          <a:p>
            <a:pPr eaLnBrk="1" hangingPunct="1"/>
            <a:r>
              <a:rPr lang="en-US" altLang="es-MX" sz="1600"/>
              <a:t>Mantenimientos en vías férreas</a:t>
            </a:r>
          </a:p>
        </p:txBody>
      </p:sp>
      <p:pic>
        <p:nvPicPr>
          <p:cNvPr id="183300" name="Picture 4" descr="brea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1511361"/>
            <a:ext cx="4392979" cy="292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8719" y="2782705"/>
            <a:ext cx="3741838" cy="28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92121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 sz="2400" dirty="0" err="1"/>
              <a:t>Características</a:t>
            </a:r>
            <a:endParaRPr lang="en-US" altLang="es-MX" sz="2400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850" y="1801814"/>
            <a:ext cx="3435350" cy="2600325"/>
          </a:xfrm>
        </p:spPr>
        <p:txBody>
          <a:bodyPr/>
          <a:lstStyle/>
          <a:p>
            <a:pPr eaLnBrk="1" hangingPunct="1"/>
            <a:r>
              <a:rPr lang="en-US" altLang="es-MX" sz="1600" dirty="0" err="1"/>
              <a:t>Diseño</a:t>
            </a:r>
            <a:r>
              <a:rPr lang="en-US" altLang="es-MX" sz="1600" dirty="0"/>
              <a:t> </a:t>
            </a:r>
            <a:r>
              <a:rPr lang="en-US" altLang="es-MX" sz="1600" dirty="0" err="1"/>
              <a:t>delgado</a:t>
            </a:r>
            <a:endParaRPr lang="en-US" altLang="es-MX" sz="1600" dirty="0"/>
          </a:p>
          <a:p>
            <a:pPr eaLnBrk="1" hangingPunct="1"/>
            <a:r>
              <a:rPr lang="en-US" altLang="es-MX" sz="1600" dirty="0" err="1"/>
              <a:t>Modelos</a:t>
            </a:r>
            <a:r>
              <a:rPr lang="en-US" altLang="es-MX" sz="1600" dirty="0"/>
              <a:t> con </a:t>
            </a:r>
            <a:r>
              <a:rPr lang="en-US" altLang="es-MX" sz="1600" dirty="0" err="1"/>
              <a:t>amortiguamiento</a:t>
            </a:r>
            <a:r>
              <a:rPr lang="en-US" altLang="es-MX" sz="1600" dirty="0"/>
              <a:t> de </a:t>
            </a:r>
            <a:r>
              <a:rPr lang="en-US" altLang="es-MX" sz="1600" dirty="0" err="1"/>
              <a:t>vibraciones</a:t>
            </a:r>
            <a:endParaRPr lang="en-US" altLang="es-MX" sz="1600" dirty="0"/>
          </a:p>
          <a:p>
            <a:pPr eaLnBrk="1" hangingPunct="1"/>
            <a:r>
              <a:rPr lang="en-US" altLang="es-MX" sz="1600" dirty="0"/>
              <a:t>Alta </a:t>
            </a:r>
            <a:r>
              <a:rPr lang="en-US" altLang="es-MX" sz="1600" dirty="0" err="1"/>
              <a:t>relación</a:t>
            </a:r>
            <a:r>
              <a:rPr lang="en-US" altLang="es-MX" sz="1600" dirty="0"/>
              <a:t> </a:t>
            </a:r>
            <a:r>
              <a:rPr lang="en-US" altLang="es-MX" sz="1600" dirty="0" err="1"/>
              <a:t>potencia</a:t>
            </a:r>
            <a:r>
              <a:rPr lang="en-US" altLang="es-MX" sz="1600" dirty="0"/>
              <a:t> - peso</a:t>
            </a:r>
          </a:p>
          <a:p>
            <a:pPr eaLnBrk="1" hangingPunct="1"/>
            <a:r>
              <a:rPr lang="en-US" altLang="es-MX" sz="1600" dirty="0" err="1"/>
              <a:t>Bajos</a:t>
            </a:r>
            <a:r>
              <a:rPr lang="en-US" altLang="es-MX" sz="1600" dirty="0"/>
              <a:t> </a:t>
            </a:r>
            <a:r>
              <a:rPr lang="en-US" altLang="es-MX" sz="1600" dirty="0" err="1"/>
              <a:t>niveles</a:t>
            </a:r>
            <a:r>
              <a:rPr lang="en-US" altLang="es-MX" sz="1600" dirty="0"/>
              <a:t> de </a:t>
            </a:r>
            <a:r>
              <a:rPr lang="en-US" altLang="es-MX" sz="1600" dirty="0" err="1"/>
              <a:t>ruido</a:t>
            </a:r>
            <a:endParaRPr lang="en-US" altLang="es-MX" sz="1600" dirty="0"/>
          </a:p>
          <a:p>
            <a:pPr eaLnBrk="1" hangingPunct="1"/>
            <a:r>
              <a:rPr lang="en-US" altLang="es-MX" sz="1600" dirty="0" err="1"/>
              <a:t>Excelente</a:t>
            </a:r>
            <a:r>
              <a:rPr lang="en-US" altLang="es-MX" sz="1600" dirty="0"/>
              <a:t> balance</a:t>
            </a:r>
          </a:p>
          <a:p>
            <a:pPr eaLnBrk="1" hangingPunct="1"/>
            <a:r>
              <a:rPr lang="en-US" altLang="es-MX" sz="1600" dirty="0" err="1"/>
              <a:t>Trabajos</a:t>
            </a:r>
            <a:r>
              <a:rPr lang="en-US" altLang="es-MX" sz="1600" dirty="0"/>
              <a:t> </a:t>
            </a:r>
            <a:r>
              <a:rPr lang="en-US" altLang="es-MX" sz="1600" dirty="0" err="1"/>
              <a:t>bajo</a:t>
            </a:r>
            <a:r>
              <a:rPr lang="en-US" altLang="es-MX" sz="1600" dirty="0"/>
              <a:t> el </a:t>
            </a:r>
            <a:r>
              <a:rPr lang="en-US" altLang="es-MX" sz="1600" dirty="0" err="1"/>
              <a:t>agua</a:t>
            </a:r>
            <a:endParaRPr lang="en-US" altLang="es-MX" sz="1600" dirty="0"/>
          </a:p>
        </p:txBody>
      </p:sp>
      <p:pic>
        <p:nvPicPr>
          <p:cNvPr id="185348" name="Picture 4" descr="slim 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27" y="2078893"/>
            <a:ext cx="3357562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49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56" y="1831244"/>
            <a:ext cx="2484438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69179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6" y="369888"/>
            <a:ext cx="11274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s-MX" sz="2400" dirty="0" err="1"/>
              <a:t>Rompedoras</a:t>
            </a:r>
            <a:r>
              <a:rPr lang="en-GB" altLang="es-MX" sz="2400" dirty="0"/>
              <a:t> con </a:t>
            </a:r>
            <a:r>
              <a:rPr lang="en-GB" altLang="es-MX" sz="2400" dirty="0" err="1"/>
              <a:t>manubrio</a:t>
            </a:r>
            <a:r>
              <a:rPr lang="en-GB" altLang="es-MX" sz="2400" dirty="0"/>
              <a:t> </a:t>
            </a:r>
            <a:r>
              <a:rPr lang="en-GB" altLang="es-MX" sz="2400" dirty="0" err="1"/>
              <a:t>en</a:t>
            </a:r>
            <a:r>
              <a:rPr lang="en-GB" altLang="es-MX" sz="2400" dirty="0"/>
              <a:t> E</a:t>
            </a:r>
          </a:p>
        </p:txBody>
      </p:sp>
      <p:sp>
        <p:nvSpPr>
          <p:cNvPr id="352259" name="Text Box 3"/>
          <p:cNvSpPr>
            <a:spLocks noGrp="1" noChangeArrowheads="1"/>
          </p:cNvSpPr>
          <p:nvPr>
            <p:ph type="body" sz="half" idx="2"/>
          </p:nvPr>
        </p:nvSpPr>
        <p:spPr>
          <a:xfrm>
            <a:off x="1992312" y="1484314"/>
            <a:ext cx="4610100" cy="3140075"/>
          </a:xfrm>
        </p:spPr>
        <p:txBody>
          <a:bodyPr vert="horz" lIns="91440" tIns="45720" rIns="90000" bIns="46800" rtlCol="0">
            <a:noAutofit/>
          </a:bodyPr>
          <a:lstStyle/>
          <a:p>
            <a:pPr marL="290513" indent="-290513">
              <a:defRPr/>
            </a:pPr>
            <a:r>
              <a:rPr lang="en-GB" altLang="es-MX" sz="1600" dirty="0"/>
              <a:t>Mango </a:t>
            </a:r>
            <a:r>
              <a:rPr lang="en-GB" altLang="es-MX" sz="1600" dirty="0" err="1"/>
              <a:t>patentado</a:t>
            </a:r>
            <a:endParaRPr lang="en-GB" altLang="es-MX" sz="1600" dirty="0"/>
          </a:p>
          <a:p>
            <a:pPr marL="290513" indent="-290513">
              <a:defRPr/>
            </a:pPr>
            <a:r>
              <a:rPr lang="en-GB" altLang="es-MX" sz="1600" dirty="0" err="1"/>
              <a:t>Niveles</a:t>
            </a:r>
            <a:r>
              <a:rPr lang="en-GB" altLang="es-MX" sz="1600" dirty="0"/>
              <a:t> de </a:t>
            </a:r>
            <a:r>
              <a:rPr lang="en-GB" altLang="es-MX" sz="1600" dirty="0" err="1"/>
              <a:t>vibración</a:t>
            </a:r>
            <a:r>
              <a:rPr lang="en-GB" altLang="es-MX" sz="1600" dirty="0"/>
              <a:t> </a:t>
            </a:r>
            <a:r>
              <a:rPr lang="en-GB" altLang="es-MX" sz="1600" dirty="0" err="1"/>
              <a:t>bajo</a:t>
            </a:r>
            <a:endParaRPr lang="en-GB" altLang="es-MX" sz="1600" dirty="0"/>
          </a:p>
          <a:p>
            <a:pPr marL="290513" indent="-290513">
              <a:defRPr/>
            </a:pPr>
            <a:r>
              <a:rPr lang="en-GB" altLang="es-MX" sz="1600" dirty="0" err="1"/>
              <a:t>Travesaño</a:t>
            </a:r>
            <a:r>
              <a:rPr lang="en-GB" altLang="es-MX" sz="1600" dirty="0"/>
              <a:t> </a:t>
            </a:r>
            <a:r>
              <a:rPr lang="en-GB" altLang="es-MX" sz="1600" dirty="0" err="1"/>
              <a:t>estrecho</a:t>
            </a:r>
            <a:r>
              <a:rPr lang="en-GB" altLang="es-MX" sz="1600" dirty="0"/>
              <a:t> – mayor </a:t>
            </a:r>
            <a:r>
              <a:rPr lang="en-GB" altLang="es-MX" sz="1600" dirty="0" err="1"/>
              <a:t>confort</a:t>
            </a:r>
            <a:r>
              <a:rPr lang="en-GB" altLang="es-MX" sz="1600" dirty="0"/>
              <a:t> de </a:t>
            </a:r>
            <a:r>
              <a:rPr lang="en-GB" altLang="es-MX" sz="1600" dirty="0" err="1"/>
              <a:t>operación</a:t>
            </a:r>
            <a:r>
              <a:rPr lang="en-GB" altLang="es-MX" sz="1600" dirty="0"/>
              <a:t> sin torsion de </a:t>
            </a:r>
            <a:r>
              <a:rPr lang="en-GB" altLang="es-MX" sz="1600" dirty="0" err="1"/>
              <a:t>muñecas</a:t>
            </a:r>
            <a:r>
              <a:rPr lang="en-GB" altLang="es-MX" sz="1600" dirty="0"/>
              <a:t>/</a:t>
            </a:r>
            <a:r>
              <a:rPr lang="en-GB" altLang="es-MX" sz="1600" dirty="0" err="1"/>
              <a:t>manos</a:t>
            </a:r>
            <a:endParaRPr lang="en-GB" altLang="es-MX" sz="1600" dirty="0"/>
          </a:p>
          <a:p>
            <a:pPr marL="290513" indent="-290513">
              <a:defRPr/>
            </a:pPr>
            <a:r>
              <a:rPr lang="en-GB" altLang="es-MX" sz="1600" dirty="0"/>
              <a:t>Barra </a:t>
            </a:r>
            <a:r>
              <a:rPr lang="en-GB" altLang="es-MX" sz="1600" dirty="0" err="1"/>
              <a:t>amortiguada</a:t>
            </a:r>
            <a:r>
              <a:rPr lang="en-GB" altLang="es-MX" sz="1600" dirty="0"/>
              <a:t> con 4 </a:t>
            </a:r>
            <a:r>
              <a:rPr lang="en-GB" altLang="es-MX" sz="1600" dirty="0" err="1"/>
              <a:t>resortes</a:t>
            </a:r>
            <a:r>
              <a:rPr lang="en-GB" altLang="es-MX" sz="1600" dirty="0"/>
              <a:t> –  </a:t>
            </a:r>
            <a:r>
              <a:rPr lang="en-GB" altLang="es-MX" sz="1600" dirty="0" err="1"/>
              <a:t>libre</a:t>
            </a:r>
            <a:r>
              <a:rPr lang="en-GB" altLang="es-MX" sz="1600" dirty="0"/>
              <a:t> </a:t>
            </a:r>
            <a:r>
              <a:rPr lang="en-GB" altLang="es-MX" sz="1600" dirty="0" err="1"/>
              <a:t>movimiento</a:t>
            </a:r>
            <a:r>
              <a:rPr lang="en-GB" altLang="es-MX" sz="1600" dirty="0"/>
              <a:t> para </a:t>
            </a:r>
            <a:r>
              <a:rPr lang="en-GB" altLang="es-MX" sz="1600" dirty="0" err="1"/>
              <a:t>amortiguamiento</a:t>
            </a:r>
            <a:r>
              <a:rPr lang="en-GB" altLang="es-MX" sz="1600" dirty="0"/>
              <a:t> </a:t>
            </a:r>
            <a:r>
              <a:rPr lang="en-GB" altLang="es-MX" sz="1600" dirty="0" err="1"/>
              <a:t>óptimo</a:t>
            </a:r>
            <a:endParaRPr lang="en-GB" altLang="es-MX" sz="1600" dirty="0"/>
          </a:p>
          <a:p>
            <a:pPr marL="290513" indent="-290513">
              <a:defRPr/>
            </a:pPr>
            <a:r>
              <a:rPr lang="en-GB" altLang="es-MX" sz="1600" dirty="0" err="1"/>
              <a:t>Guías</a:t>
            </a:r>
            <a:r>
              <a:rPr lang="en-GB" altLang="es-MX" sz="1600" dirty="0"/>
              <a:t> de </a:t>
            </a:r>
            <a:r>
              <a:rPr lang="en-GB" altLang="es-MX" sz="1600" dirty="0" err="1"/>
              <a:t>manubrio</a:t>
            </a:r>
            <a:r>
              <a:rPr lang="en-GB" altLang="es-MX" sz="1600" dirty="0"/>
              <a:t> </a:t>
            </a:r>
            <a:r>
              <a:rPr lang="en-GB" altLang="es-MX" sz="1600" dirty="0" err="1"/>
              <a:t>reemplazables</a:t>
            </a:r>
            <a:endParaRPr lang="en-GB" altLang="es-MX" sz="1600" dirty="0"/>
          </a:p>
          <a:p>
            <a:pPr marL="0" indent="0">
              <a:buNone/>
              <a:defRPr/>
            </a:pPr>
            <a:r>
              <a:rPr lang="en-GB" altLang="es-MX" sz="1600" dirty="0"/>
              <a:t>     (</a:t>
            </a:r>
            <a:r>
              <a:rPr lang="en-GB" altLang="es-MX" sz="1600" dirty="0" err="1"/>
              <a:t>palanca</a:t>
            </a:r>
            <a:r>
              <a:rPr lang="en-GB" altLang="es-MX" sz="1600" dirty="0"/>
              <a:t> de </a:t>
            </a:r>
            <a:r>
              <a:rPr lang="en-GB" altLang="es-MX" sz="1600" dirty="0" err="1"/>
              <a:t>larga</a:t>
            </a:r>
            <a:r>
              <a:rPr lang="en-GB" altLang="es-MX" sz="1600" dirty="0"/>
              <a:t> </a:t>
            </a:r>
            <a:r>
              <a:rPr lang="en-GB" altLang="es-MX" sz="1600" dirty="0" err="1"/>
              <a:t>duración</a:t>
            </a:r>
            <a:r>
              <a:rPr lang="en-GB" altLang="es-MX" sz="1600" dirty="0"/>
              <a:t>)</a:t>
            </a:r>
          </a:p>
          <a:p>
            <a:pPr eaLnBrk="1" hangingPunct="1">
              <a:defRPr/>
            </a:pPr>
            <a:r>
              <a:rPr lang="en-GB" altLang="es-MX" sz="1600" dirty="0" err="1"/>
              <a:t>Probado</a:t>
            </a:r>
            <a:r>
              <a:rPr lang="en-GB" altLang="es-MX" sz="1600" dirty="0"/>
              <a:t> </a:t>
            </a:r>
            <a:r>
              <a:rPr lang="en-GB" altLang="es-MX" sz="1600" dirty="0" err="1"/>
              <a:t>en</a:t>
            </a:r>
            <a:r>
              <a:rPr lang="en-GB" altLang="es-MX" sz="1600" dirty="0"/>
              <a:t> </a:t>
            </a:r>
            <a:r>
              <a:rPr lang="en-GB" altLang="es-MX" sz="1600" dirty="0" err="1"/>
              <a:t>trabajos</a:t>
            </a:r>
            <a:r>
              <a:rPr lang="en-GB" altLang="es-MX" sz="1600" dirty="0"/>
              <a:t> de </a:t>
            </a:r>
            <a:r>
              <a:rPr lang="en-GB" altLang="es-MX" sz="1600" dirty="0" err="1"/>
              <a:t>alta</a:t>
            </a:r>
            <a:r>
              <a:rPr lang="en-GB" altLang="es-MX" sz="1600" dirty="0"/>
              <a:t> </a:t>
            </a:r>
            <a:r>
              <a:rPr lang="en-GB" altLang="es-MX" sz="1600" dirty="0" err="1"/>
              <a:t>demanada</a:t>
            </a:r>
            <a:endParaRPr lang="en-GB" altLang="es-MX" sz="1600" dirty="0"/>
          </a:p>
          <a:p>
            <a:pPr marL="0" indent="0">
              <a:buNone/>
              <a:defRPr/>
            </a:pPr>
            <a:endParaRPr lang="en-GB" altLang="es-MX" sz="1600" dirty="0"/>
          </a:p>
        </p:txBody>
      </p:sp>
      <p:grpSp>
        <p:nvGrpSpPr>
          <p:cNvPr id="187396" name="Group 7"/>
          <p:cNvGrpSpPr>
            <a:grpSpLocks/>
          </p:cNvGrpSpPr>
          <p:nvPr/>
        </p:nvGrpSpPr>
        <p:grpSpPr bwMode="auto">
          <a:xfrm>
            <a:off x="6602413" y="1849438"/>
            <a:ext cx="4506913" cy="2227262"/>
            <a:chOff x="1429" y="799"/>
            <a:chExt cx="3251" cy="1451"/>
          </a:xfrm>
        </p:grpSpPr>
        <p:pic>
          <p:nvPicPr>
            <p:cNvPr id="187397" name="Picture 4" descr="e-handl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799"/>
              <a:ext cx="3251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7398" name="Line 5"/>
            <p:cNvSpPr>
              <a:spLocks noChangeShapeType="1"/>
            </p:cNvSpPr>
            <p:nvPr/>
          </p:nvSpPr>
          <p:spPr bwMode="auto">
            <a:xfrm>
              <a:off x="1973" y="890"/>
              <a:ext cx="0" cy="7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s-MX"/>
            </a:p>
          </p:txBody>
        </p:sp>
        <p:sp>
          <p:nvSpPr>
            <p:cNvPr id="187399" name="Line 6"/>
            <p:cNvSpPr>
              <a:spLocks noChangeShapeType="1"/>
            </p:cNvSpPr>
            <p:nvPr/>
          </p:nvSpPr>
          <p:spPr bwMode="auto">
            <a:xfrm>
              <a:off x="4105" y="1162"/>
              <a:ext cx="0" cy="7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8506228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/>
              <a:t>Accesorios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0076" y="1554163"/>
            <a:ext cx="4587875" cy="29003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MX" sz="1600" dirty="0" err="1"/>
              <a:t>Agarradera</a:t>
            </a:r>
            <a:r>
              <a:rPr lang="en-US" altLang="es-MX" sz="1600" dirty="0"/>
              <a:t> frontal para LH 11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s-MX" sz="1600" dirty="0" err="1"/>
              <a:t>Incremento</a:t>
            </a:r>
            <a:r>
              <a:rPr lang="en-US" altLang="es-MX" sz="1600" dirty="0"/>
              <a:t> de control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s-MX" sz="1600" dirty="0" err="1"/>
              <a:t>Posicionamiento</a:t>
            </a:r>
            <a:r>
              <a:rPr lang="en-US" altLang="es-MX" sz="1600" dirty="0"/>
              <a:t> 360</a:t>
            </a:r>
            <a:r>
              <a:rPr lang="en-US" altLang="es-MX" sz="1600" baseline="50000" dirty="0"/>
              <a:t>o</a:t>
            </a:r>
            <a:endParaRPr lang="en-US" altLang="es-MX" sz="1600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s-MX" sz="1600" dirty="0" err="1"/>
              <a:t>Fácil</a:t>
            </a:r>
            <a:r>
              <a:rPr lang="en-US" altLang="es-MX" sz="1600" dirty="0"/>
              <a:t> de </a:t>
            </a:r>
            <a:r>
              <a:rPr lang="en-US" altLang="es-MX" sz="1600" dirty="0" err="1"/>
              <a:t>desprender</a:t>
            </a:r>
            <a:endParaRPr lang="en-US" altLang="es-MX" sz="1600" dirty="0"/>
          </a:p>
          <a:p>
            <a:pPr lvl="1" eaLnBrk="1" hangingPunct="1">
              <a:defRPr/>
            </a:pPr>
            <a:endParaRPr lang="en-US" altLang="es-MX" sz="1600" dirty="0"/>
          </a:p>
          <a:p>
            <a:pPr eaLnBrk="1" hangingPunct="1">
              <a:defRPr/>
            </a:pPr>
            <a:r>
              <a:rPr lang="en-US" altLang="es-MX" sz="1600" dirty="0" err="1"/>
              <a:t>Amplia</a:t>
            </a:r>
            <a:r>
              <a:rPr lang="en-US" altLang="es-MX" sz="1600" dirty="0"/>
              <a:t> </a:t>
            </a:r>
            <a:r>
              <a:rPr lang="en-US" altLang="es-MX" sz="1600" dirty="0" err="1"/>
              <a:t>gama</a:t>
            </a:r>
            <a:r>
              <a:rPr lang="en-US" altLang="es-MX" sz="1600" dirty="0"/>
              <a:t> de </a:t>
            </a:r>
            <a:r>
              <a:rPr lang="en-US" altLang="es-MX" sz="1600" dirty="0" err="1"/>
              <a:t>cinceles</a:t>
            </a:r>
            <a:endParaRPr lang="en-US" altLang="es-MX" sz="1600" dirty="0"/>
          </a:p>
          <a:p>
            <a:pPr marL="0" indent="0">
              <a:buNone/>
              <a:defRPr/>
            </a:pPr>
            <a:endParaRPr lang="en-US" altLang="es-MX" sz="1200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s-MX" dirty="0"/>
          </a:p>
          <a:p>
            <a:pPr marL="0" indent="0">
              <a:buNone/>
              <a:defRPr/>
            </a:pPr>
            <a:endParaRPr lang="en-US" altLang="es-MX" dirty="0"/>
          </a:p>
        </p:txBody>
      </p:sp>
      <p:pic>
        <p:nvPicPr>
          <p:cNvPr id="188420" name="Picture 4" descr="front han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1336676"/>
            <a:ext cx="17589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1" name="Picture 6" descr="chis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1336675"/>
            <a:ext cx="350996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42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7" y="3827463"/>
            <a:ext cx="94996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59392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6" y="369888"/>
            <a:ext cx="11274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MX" sz="2400" dirty="0"/>
              <a:t>Sierras </a:t>
            </a:r>
            <a:r>
              <a:rPr lang="en-US" altLang="es-MX" sz="2400" dirty="0" err="1"/>
              <a:t>cortadoras</a:t>
            </a:r>
            <a:endParaRPr lang="en-US" altLang="es-MX" sz="2400" dirty="0"/>
          </a:p>
        </p:txBody>
      </p:sp>
      <p:pic>
        <p:nvPicPr>
          <p:cNvPr id="190467" name="Picture 9" descr="Sc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t="11490" r="8217" b="3203"/>
          <a:stretch>
            <a:fillRect/>
          </a:stretch>
        </p:blipFill>
        <p:spPr bwMode="auto">
          <a:xfrm>
            <a:off x="7848601" y="838201"/>
            <a:ext cx="33115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8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351089"/>
            <a:ext cx="70294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9" name="Marcador de texto 1"/>
          <p:cNvSpPr>
            <a:spLocks noGrp="1"/>
          </p:cNvSpPr>
          <p:nvPr>
            <p:ph type="body" sz="half" idx="1"/>
          </p:nvPr>
        </p:nvSpPr>
        <p:spPr>
          <a:xfrm>
            <a:off x="460375" y="1736726"/>
            <a:ext cx="1631950" cy="366713"/>
          </a:xfrm>
        </p:spPr>
        <p:txBody>
          <a:bodyPr/>
          <a:lstStyle/>
          <a:p>
            <a:pPr marL="0" indent="0">
              <a:buNone/>
            </a:pPr>
            <a:r>
              <a:rPr lang="es-MX" altLang="es-MX" sz="1600" b="1"/>
              <a:t>Datos técnicos</a:t>
            </a:r>
          </a:p>
        </p:txBody>
      </p:sp>
    </p:spTree>
    <p:extLst>
      <p:ext uri="{BB962C8B-B14F-4D97-AF65-F5344CB8AC3E}">
        <p14:creationId xmlns:p14="http://schemas.microsoft.com/office/powerpoint/2010/main" val="2848264826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 sz="2400" dirty="0" err="1"/>
              <a:t>Características</a:t>
            </a:r>
            <a:endParaRPr lang="en-US" altLang="es-MX" sz="2400" dirty="0"/>
          </a:p>
        </p:txBody>
      </p:sp>
      <p:sp>
        <p:nvSpPr>
          <p:cNvPr id="1925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6575" y="1541463"/>
            <a:ext cx="8413750" cy="3135312"/>
          </a:xfrm>
        </p:spPr>
        <p:txBody>
          <a:bodyPr/>
          <a:lstStyle/>
          <a:p>
            <a:pPr eaLnBrk="1" hangingPunct="1"/>
            <a:r>
              <a:rPr lang="en-US" altLang="es-MX" sz="1600"/>
              <a:t>Diseño hidráulico simple</a:t>
            </a:r>
          </a:p>
          <a:p>
            <a:pPr eaLnBrk="1" hangingPunct="1"/>
            <a:r>
              <a:rPr lang="en-GB" altLang="es-MX" sz="1600"/>
              <a:t>Corta 133-160 mm de profundidad</a:t>
            </a:r>
          </a:p>
          <a:p>
            <a:pPr eaLnBrk="1" hangingPunct="1"/>
            <a:r>
              <a:rPr lang="en-US" altLang="es-MX" sz="1600"/>
              <a:t>Cara de corte abierta</a:t>
            </a:r>
          </a:p>
          <a:p>
            <a:pPr eaLnBrk="1" hangingPunct="1"/>
            <a:r>
              <a:rPr lang="en-US" altLang="es-MX" sz="1600"/>
              <a:t>14” (350 mm) diámetro de hoja, requiere 18 – 30 l/min @150bar</a:t>
            </a:r>
          </a:p>
          <a:p>
            <a:pPr eaLnBrk="1" hangingPunct="1"/>
            <a:r>
              <a:rPr lang="en-US" altLang="es-MX" sz="1600"/>
              <a:t>16” (400 mm) diámetro de hoja, requiere 20 – 40 l/min @150bar</a:t>
            </a:r>
          </a:p>
          <a:p>
            <a:pPr eaLnBrk="1" hangingPunct="1"/>
            <a:r>
              <a:rPr lang="en-GB" altLang="es-MX" sz="1600"/>
              <a:t>Peso ligero –alto poder de corte</a:t>
            </a:r>
          </a:p>
          <a:p>
            <a:pPr eaLnBrk="1" hangingPunct="1"/>
            <a:r>
              <a:rPr lang="en-GB" altLang="es-MX" sz="1600"/>
              <a:t>Compacto y delgado – Buena visibilidad</a:t>
            </a:r>
          </a:p>
          <a:p>
            <a:pPr eaLnBrk="1" hangingPunct="1"/>
            <a:r>
              <a:rPr lang="en-GB" altLang="es-MX" sz="1600"/>
              <a:t>Trabajo con polvo, lodo y bajo el agua </a:t>
            </a:r>
            <a:r>
              <a:rPr lang="en-US" altLang="es-MX" sz="1600"/>
              <a:t>– sin filtro de aire que pueda bloquearse</a:t>
            </a:r>
            <a:r>
              <a:rPr lang="en-GB" altLang="es-MX" sz="1600"/>
              <a:t> </a:t>
            </a:r>
            <a:endParaRPr lang="en-US" altLang="es-MX" sz="160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339" y="1013385"/>
            <a:ext cx="2138287" cy="41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419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 dirty="0" err="1"/>
              <a:t>Aplicaciones</a:t>
            </a:r>
            <a:endParaRPr lang="en-US" altLang="es-MX" dirty="0"/>
          </a:p>
        </p:txBody>
      </p:sp>
      <p:sp>
        <p:nvSpPr>
          <p:cNvPr id="1945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92163" y="1125538"/>
            <a:ext cx="4213225" cy="2374900"/>
          </a:xfrm>
        </p:spPr>
        <p:txBody>
          <a:bodyPr/>
          <a:lstStyle/>
          <a:p>
            <a:pPr marL="381000" indent="-381000"/>
            <a:r>
              <a:rPr lang="en-US" altLang="es-MX" sz="1600"/>
              <a:t>Usadas para cortar</a:t>
            </a:r>
          </a:p>
          <a:p>
            <a:pPr marL="612775" lvl="1" indent="-342900"/>
            <a:r>
              <a:rPr lang="en-US" altLang="es-MX" sz="1600"/>
              <a:t>Concreto</a:t>
            </a:r>
          </a:p>
          <a:p>
            <a:pPr marL="612775" lvl="1" indent="-342900"/>
            <a:r>
              <a:rPr lang="en-US" altLang="es-MX" sz="1600"/>
              <a:t>Asfalto</a:t>
            </a:r>
          </a:p>
          <a:p>
            <a:pPr marL="612775" lvl="1" indent="-342900"/>
            <a:r>
              <a:rPr lang="en-US" altLang="es-MX" sz="1600"/>
              <a:t>Acero</a:t>
            </a:r>
          </a:p>
          <a:p>
            <a:pPr marL="381000" indent="-381000"/>
            <a:r>
              <a:rPr lang="en-US" altLang="es-MX" sz="1600"/>
              <a:t>Usadas con</a:t>
            </a:r>
          </a:p>
          <a:p>
            <a:pPr marL="612775" lvl="1" indent="-342900"/>
            <a:r>
              <a:rPr lang="en-US" altLang="es-MX" sz="1600"/>
              <a:t>Hojas de diamante seco y húmedas</a:t>
            </a:r>
          </a:p>
          <a:p>
            <a:pPr marL="612775" lvl="1" indent="-342900"/>
            <a:r>
              <a:rPr lang="en-US" altLang="es-MX" sz="1600"/>
              <a:t>Hojas de acero abrasivo</a:t>
            </a:r>
          </a:p>
          <a:p>
            <a:pPr marL="612775" lvl="1" indent="-342900"/>
            <a:endParaRPr lang="en-US" altLang="es-MX"/>
          </a:p>
          <a:p>
            <a:pPr marL="612775" lvl="1" indent="-342900">
              <a:buNone/>
            </a:pPr>
            <a:endParaRPr lang="en-US" altLang="es-MX"/>
          </a:p>
          <a:p>
            <a:pPr marL="612775" lvl="1" indent="-342900">
              <a:buNone/>
            </a:pPr>
            <a:endParaRPr lang="en-US" altLang="es-MX"/>
          </a:p>
          <a:p>
            <a:pPr marL="612775" lvl="1" indent="-342900">
              <a:buNone/>
            </a:pPr>
            <a:endParaRPr lang="en-US" altLang="es-MX"/>
          </a:p>
          <a:p>
            <a:pPr marL="612775" lvl="1" indent="-342900">
              <a:buNone/>
            </a:pPr>
            <a:endParaRPr lang="en-US" altLang="es-MX"/>
          </a:p>
        </p:txBody>
      </p:sp>
      <p:pic>
        <p:nvPicPr>
          <p:cNvPr id="194564" name="Picture 7" descr="s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6" y="1125538"/>
            <a:ext cx="41560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Rectangle 4"/>
          <p:cNvSpPr txBox="1">
            <a:spLocks noChangeArrowheads="1"/>
          </p:cNvSpPr>
          <p:nvPr/>
        </p:nvSpPr>
        <p:spPr bwMode="auto">
          <a:xfrm>
            <a:off x="792163" y="4348163"/>
            <a:ext cx="3370263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bIns="46800"/>
          <a:lstStyle>
            <a:lvl1pPr marL="192088" indent="-192088" defTabSz="684213">
              <a:lnSpc>
                <a:spcPct val="105000"/>
              </a:lnSpc>
              <a:spcBef>
                <a:spcPts val="888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8463" indent="-206375" defTabSz="684213">
              <a:lnSpc>
                <a:spcPct val="105000"/>
              </a:lnSpc>
              <a:spcBef>
                <a:spcPts val="213"/>
              </a:spcBef>
              <a:spcAft>
                <a:spcPts val="213"/>
              </a:spcAft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3563" indent="-155575" defTabSz="684213">
              <a:lnSpc>
                <a:spcPct val="105000"/>
              </a:lnSpc>
              <a:spcBef>
                <a:spcPts val="125"/>
              </a:spcBef>
              <a:spcAft>
                <a:spcPts val="188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35013" indent="-169863" defTabSz="684213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6463" indent="-163513" defTabSz="684213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636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208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780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352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MX" sz="1600" dirty="0" err="1"/>
              <a:t>Renta</a:t>
            </a:r>
            <a:endParaRPr lang="en-US" altLang="es-MX" sz="1600" dirty="0"/>
          </a:p>
          <a:p>
            <a:pPr eaLnBrk="1" hangingPunct="1"/>
            <a:r>
              <a:rPr lang="en-US" altLang="es-MX" sz="1600" dirty="0" err="1"/>
              <a:t>Contratistas</a:t>
            </a:r>
            <a:r>
              <a:rPr lang="en-US" altLang="es-MX" sz="1600" dirty="0"/>
              <a:t> </a:t>
            </a:r>
          </a:p>
          <a:p>
            <a:pPr eaLnBrk="1" hangingPunct="1"/>
            <a:r>
              <a:rPr lang="en-US" altLang="es-MX" sz="1600" dirty="0"/>
              <a:t>Servicios </a:t>
            </a:r>
            <a:r>
              <a:rPr lang="en-US" altLang="es-MX" sz="1600" dirty="0" err="1"/>
              <a:t>públicos</a:t>
            </a:r>
            <a:endParaRPr lang="en-US" altLang="es-MX" sz="1600" dirty="0"/>
          </a:p>
          <a:p>
            <a:pPr eaLnBrk="1" hangingPunct="1"/>
            <a:r>
              <a:rPr lang="en-US" altLang="es-MX" sz="1600" dirty="0" err="1"/>
              <a:t>En</a:t>
            </a:r>
            <a:r>
              <a:rPr lang="en-US" altLang="es-MX" sz="1600" dirty="0"/>
              <a:t> el </a:t>
            </a:r>
            <a:r>
              <a:rPr lang="en-US" altLang="es-MX" sz="1600" dirty="0" err="1"/>
              <a:t>ejército</a:t>
            </a:r>
            <a:endParaRPr lang="en-US" altLang="es-MX" sz="1600" dirty="0"/>
          </a:p>
          <a:p>
            <a:pPr eaLnBrk="1" hangingPunct="1"/>
            <a:r>
              <a:rPr lang="en-US" altLang="es-MX" sz="1600" dirty="0" err="1"/>
              <a:t>En</a:t>
            </a:r>
            <a:r>
              <a:rPr lang="en-US" altLang="es-MX" sz="1600" dirty="0"/>
              <a:t> </a:t>
            </a:r>
            <a:r>
              <a:rPr lang="en-US" altLang="es-MX" sz="1600" dirty="0" err="1"/>
              <a:t>cuadrillas</a:t>
            </a:r>
            <a:r>
              <a:rPr lang="en-US" altLang="es-MX" sz="1600" dirty="0"/>
              <a:t> de </a:t>
            </a:r>
            <a:r>
              <a:rPr lang="en-US" altLang="es-MX" sz="1600" dirty="0" err="1"/>
              <a:t>rescate</a:t>
            </a:r>
            <a:endParaRPr lang="en-US" altLang="es-MX" sz="1600" dirty="0"/>
          </a:p>
          <a:p>
            <a:pPr eaLnBrk="1" hangingPunct="1"/>
            <a:endParaRPr lang="en-US" altLang="es-MX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6576" y="3881439"/>
            <a:ext cx="3762375" cy="523875"/>
          </a:xfrm>
          <a:prstGeom prst="rect">
            <a:avLst/>
          </a:prstGeom>
        </p:spPr>
        <p:txBody>
          <a:bodyPr lIns="0" tIns="46800" rIns="0" bIns="46800"/>
          <a:lstStyle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2pPr>
            <a:lvl3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3pPr>
            <a:lvl4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4pPr>
            <a:lvl5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5pPr>
            <a:lvl6pPr marL="4572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6pPr>
            <a:lvl7pPr marL="9144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7pPr>
            <a:lvl8pPr marL="13716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8pPr>
            <a:lvl9pPr marL="18288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s-MX" dirty="0" err="1"/>
              <a:t>Segmentos</a:t>
            </a:r>
            <a:r>
              <a:rPr lang="en-US" altLang="es-MX" dirty="0"/>
              <a:t> de </a:t>
            </a:r>
            <a:r>
              <a:rPr lang="en-US" altLang="es-MX" dirty="0" err="1"/>
              <a:t>mercado</a:t>
            </a: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402363814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 sz="2400" dirty="0" err="1"/>
              <a:t>Accesorios</a:t>
            </a:r>
            <a:endParaRPr lang="en-US" altLang="es-MX" sz="2400" dirty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0800" y="1384301"/>
            <a:ext cx="3905250" cy="1293813"/>
          </a:xfrm>
        </p:spPr>
        <p:txBody>
          <a:bodyPr/>
          <a:lstStyle/>
          <a:p>
            <a:pPr eaLnBrk="1" hangingPunct="1"/>
            <a:r>
              <a:rPr lang="en-US" altLang="es-MX" sz="1600"/>
              <a:t>Carrito ligero para uso en:</a:t>
            </a:r>
          </a:p>
          <a:p>
            <a:pPr lvl="1" eaLnBrk="1" hangingPunct="1"/>
            <a:r>
              <a:rPr lang="en-US" altLang="es-MX" sz="1600"/>
              <a:t>Suelo</a:t>
            </a:r>
          </a:p>
          <a:p>
            <a:pPr lvl="1" eaLnBrk="1" hangingPunct="1"/>
            <a:r>
              <a:rPr lang="en-US" altLang="es-MX" sz="1600"/>
              <a:t>Caminos</a:t>
            </a:r>
          </a:p>
          <a:p>
            <a:pPr lvl="1" eaLnBrk="1" hangingPunct="1"/>
            <a:r>
              <a:rPr lang="en-US" altLang="es-MX" sz="1600"/>
              <a:t>Otros trabajo de superficie</a:t>
            </a:r>
          </a:p>
        </p:txBody>
      </p:sp>
      <p:pic>
        <p:nvPicPr>
          <p:cNvPr id="196612" name="Picture 5" descr="cut off saw_ap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7" y="1268413"/>
            <a:ext cx="4522788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6" y="3565526"/>
            <a:ext cx="43338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91319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TIPO DE CLIENTES</a:t>
            </a:r>
            <a:endParaRPr lang="de-DE" dirty="0"/>
          </a:p>
        </p:txBody>
      </p:sp>
      <p:pic>
        <p:nvPicPr>
          <p:cNvPr id="28" name="Bildobjekt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t="2011" b="8210"/>
          <a:stretch>
            <a:fillRect/>
          </a:stretch>
        </p:blipFill>
        <p:spPr bwMode="auto">
          <a:xfrm flipH="1">
            <a:off x="1543047" y="2697647"/>
            <a:ext cx="2143125" cy="2143125"/>
          </a:xfrm>
          <a:custGeom>
            <a:avLst/>
            <a:gdLst>
              <a:gd name="connsiteX0" fmla="*/ 1094581 w 2189162"/>
              <a:gd name="connsiteY0" fmla="*/ 0 h 2189162"/>
              <a:gd name="connsiteX1" fmla="*/ 0 w 2189162"/>
              <a:gd name="connsiteY1" fmla="*/ 1094581 h 2189162"/>
              <a:gd name="connsiteX2" fmla="*/ 1094581 w 2189162"/>
              <a:gd name="connsiteY2" fmla="*/ 2189162 h 2189162"/>
              <a:gd name="connsiteX3" fmla="*/ 2189162 w 2189162"/>
              <a:gd name="connsiteY3" fmla="*/ 1094581 h 2189162"/>
              <a:gd name="connsiteX4" fmla="*/ 1094581 w 2189162"/>
              <a:gd name="connsiteY4" fmla="*/ 0 h 218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162" h="2189162">
                <a:moveTo>
                  <a:pt x="1094581" y="0"/>
                </a:moveTo>
                <a:cubicBezTo>
                  <a:pt x="490061" y="0"/>
                  <a:pt x="0" y="490061"/>
                  <a:pt x="0" y="1094581"/>
                </a:cubicBezTo>
                <a:cubicBezTo>
                  <a:pt x="0" y="1699101"/>
                  <a:pt x="490061" y="2189162"/>
                  <a:pt x="1094581" y="2189162"/>
                </a:cubicBezTo>
                <a:cubicBezTo>
                  <a:pt x="1699101" y="2189162"/>
                  <a:pt x="2189162" y="1699101"/>
                  <a:pt x="2189162" y="1094581"/>
                </a:cubicBezTo>
                <a:cubicBezTo>
                  <a:pt x="2189162" y="490061"/>
                  <a:pt x="1699101" y="0"/>
                  <a:pt x="1094581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38249" y="1889035"/>
            <a:ext cx="3040674" cy="669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b="1" dirty="0" err="1"/>
              <a:t>Contratista</a:t>
            </a:r>
            <a:r>
              <a:rPr lang="en-US" b="1" dirty="0"/>
              <a:t>: </a:t>
            </a:r>
          </a:p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b="1" dirty="0"/>
              <a:t>Que </a:t>
            </a:r>
            <a:r>
              <a:rPr lang="en-US" b="1" dirty="0" err="1"/>
              <a:t>herramienta</a:t>
            </a:r>
            <a:r>
              <a:rPr lang="en-US" b="1" dirty="0"/>
              <a:t> </a:t>
            </a:r>
            <a:r>
              <a:rPr lang="en-US" b="1" dirty="0" err="1"/>
              <a:t>elegir</a:t>
            </a:r>
            <a:r>
              <a:rPr lang="en-US" b="1" dirty="0"/>
              <a:t>?</a:t>
            </a:r>
            <a:endParaRPr lang="de-DE" b="1" dirty="0" err="1"/>
          </a:p>
        </p:txBody>
      </p:sp>
      <p:sp>
        <p:nvSpPr>
          <p:cNvPr id="10" name="TextBox 9"/>
          <p:cNvSpPr txBox="1"/>
          <p:nvPr/>
        </p:nvSpPr>
        <p:spPr>
          <a:xfrm>
            <a:off x="7265941" y="1422043"/>
            <a:ext cx="3695135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</a:pPr>
            <a:r>
              <a:rPr lang="en-US" i="1" dirty="0" err="1">
                <a:solidFill>
                  <a:schemeClr val="tx2"/>
                </a:solidFill>
              </a:rPr>
              <a:t>Disponibilidad</a:t>
            </a:r>
            <a:r>
              <a:rPr lang="en-US" i="1" dirty="0">
                <a:solidFill>
                  <a:schemeClr val="tx2"/>
                </a:solidFill>
              </a:rPr>
              <a:t> de </a:t>
            </a:r>
            <a:r>
              <a:rPr lang="en-US" i="1" dirty="0" err="1">
                <a:solidFill>
                  <a:schemeClr val="tx2"/>
                </a:solidFill>
              </a:rPr>
              <a:t>una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fuente</a:t>
            </a:r>
            <a:r>
              <a:rPr lang="en-US" i="1" dirty="0">
                <a:solidFill>
                  <a:schemeClr val="tx2"/>
                </a:solidFill>
              </a:rPr>
              <a:t> de </a:t>
            </a:r>
            <a:r>
              <a:rPr lang="en-US" i="1" dirty="0" err="1">
                <a:solidFill>
                  <a:schemeClr val="tx2"/>
                </a:solidFill>
              </a:rPr>
              <a:t>energia</a:t>
            </a:r>
            <a:endParaRPr lang="en-US" i="1" dirty="0">
              <a:solidFill>
                <a:schemeClr val="tx2"/>
              </a:solidFill>
            </a:endParaRPr>
          </a:p>
          <a:p>
            <a:pPr marL="0" lvl="1">
              <a:lnSpc>
                <a:spcPct val="95000"/>
              </a:lnSpc>
            </a:pPr>
            <a:r>
              <a:rPr lang="en-US" sz="1600" dirty="0"/>
              <a:t>(</a:t>
            </a:r>
            <a:r>
              <a:rPr lang="en-US" sz="1600" dirty="0" err="1"/>
              <a:t>Usualmente</a:t>
            </a:r>
            <a:r>
              <a:rPr lang="en-US" sz="1600" dirty="0"/>
              <a:t> un </a:t>
            </a:r>
            <a:r>
              <a:rPr lang="en-US" sz="1600" dirty="0" err="1"/>
              <a:t>compresor</a:t>
            </a:r>
            <a:r>
              <a:rPr lang="en-US" sz="1600" dirty="0"/>
              <a:t> de </a:t>
            </a:r>
            <a:r>
              <a:rPr lang="en-US" sz="1600" dirty="0" err="1"/>
              <a:t>aire</a:t>
            </a:r>
            <a:r>
              <a:rPr lang="en-US" sz="1600" dirty="0"/>
              <a:t>)</a:t>
            </a:r>
            <a:endParaRPr lang="de-DE" sz="1600" dirty="0" err="1"/>
          </a:p>
        </p:txBody>
      </p:sp>
      <p:pic>
        <p:nvPicPr>
          <p:cNvPr id="22" name="Bildobjekt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t="839" r="940" b="788"/>
          <a:stretch>
            <a:fillRect/>
          </a:stretch>
        </p:blipFill>
        <p:spPr bwMode="auto">
          <a:xfrm>
            <a:off x="5257798" y="1269025"/>
            <a:ext cx="1812923" cy="1812923"/>
          </a:xfrm>
          <a:custGeom>
            <a:avLst/>
            <a:gdLst>
              <a:gd name="connsiteX0" fmla="*/ 1199357 w 2398714"/>
              <a:gd name="connsiteY0" fmla="*/ 0 h 2398714"/>
              <a:gd name="connsiteX1" fmla="*/ 2398714 w 2398714"/>
              <a:gd name="connsiteY1" fmla="*/ 1199357 h 2398714"/>
              <a:gd name="connsiteX2" fmla="*/ 1199357 w 2398714"/>
              <a:gd name="connsiteY2" fmla="*/ 2398714 h 2398714"/>
              <a:gd name="connsiteX3" fmla="*/ 0 w 2398714"/>
              <a:gd name="connsiteY3" fmla="*/ 1199357 h 2398714"/>
              <a:gd name="connsiteX4" fmla="*/ 1199357 w 2398714"/>
              <a:gd name="connsiteY4" fmla="*/ 0 h 239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714" h="2398714">
                <a:moveTo>
                  <a:pt x="1199357" y="0"/>
                </a:moveTo>
                <a:cubicBezTo>
                  <a:pt x="1861744" y="0"/>
                  <a:pt x="2398714" y="536970"/>
                  <a:pt x="2398714" y="1199357"/>
                </a:cubicBezTo>
                <a:cubicBezTo>
                  <a:pt x="2398714" y="1861744"/>
                  <a:pt x="1861744" y="2398714"/>
                  <a:pt x="1199357" y="2398714"/>
                </a:cubicBezTo>
                <a:cubicBezTo>
                  <a:pt x="536970" y="2398714"/>
                  <a:pt x="0" y="1861744"/>
                  <a:pt x="0" y="1199357"/>
                </a:cubicBezTo>
                <a:cubicBezTo>
                  <a:pt x="0" y="536970"/>
                  <a:pt x="536970" y="0"/>
                  <a:pt x="1199357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396371" y="3393661"/>
            <a:ext cx="2541071" cy="58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lnSpc>
                <a:spcPct val="95000"/>
              </a:lnSpc>
              <a:spcBef>
                <a:spcPts val="400"/>
              </a:spcBef>
              <a:defRPr i="1">
                <a:solidFill>
                  <a:schemeClr val="tx2"/>
                </a:solidFill>
              </a:defRPr>
            </a:lvl1pPr>
            <a:lvl2pPr marL="0" lvl="1">
              <a:lnSpc>
                <a:spcPct val="95000"/>
              </a:lnSpc>
              <a:defRPr sz="1600"/>
            </a:lvl2pPr>
          </a:lstStyle>
          <a:p>
            <a:r>
              <a:rPr lang="en-US" dirty="0" err="1"/>
              <a:t>Potencia</a:t>
            </a:r>
            <a:r>
              <a:rPr lang="en-US" dirty="0"/>
              <a:t> + </a:t>
            </a:r>
            <a:r>
              <a:rPr lang="en-US" dirty="0" err="1"/>
              <a:t>Portabilidad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Hidraulica</a:t>
            </a:r>
            <a:r>
              <a:rPr lang="en-US" dirty="0"/>
              <a:t>)</a:t>
            </a:r>
            <a:endParaRPr lang="de-DE" dirty="0" err="1"/>
          </a:p>
        </p:txBody>
      </p:sp>
      <p:pic>
        <p:nvPicPr>
          <p:cNvPr id="21" name="Bildobjekt 20" descr="C:\Users\DEQKoroOl\AppData\Local\Microsoft\Windows\Temporary Internet Files\Content.IE5\VZVHRVGP\_MG_1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839" r="27619" b="788"/>
          <a:stretch>
            <a:fillRect/>
          </a:stretch>
        </p:blipFill>
        <p:spPr bwMode="auto">
          <a:xfrm>
            <a:off x="7078660" y="2715814"/>
            <a:ext cx="2117725" cy="2117725"/>
          </a:xfrm>
          <a:custGeom>
            <a:avLst/>
            <a:gdLst>
              <a:gd name="connsiteX0" fmla="*/ 1199357 w 2398714"/>
              <a:gd name="connsiteY0" fmla="*/ 0 h 2398714"/>
              <a:gd name="connsiteX1" fmla="*/ 2398714 w 2398714"/>
              <a:gd name="connsiteY1" fmla="*/ 1199357 h 2398714"/>
              <a:gd name="connsiteX2" fmla="*/ 1199357 w 2398714"/>
              <a:gd name="connsiteY2" fmla="*/ 2398714 h 2398714"/>
              <a:gd name="connsiteX3" fmla="*/ 0 w 2398714"/>
              <a:gd name="connsiteY3" fmla="*/ 1199357 h 2398714"/>
              <a:gd name="connsiteX4" fmla="*/ 1199357 w 2398714"/>
              <a:gd name="connsiteY4" fmla="*/ 0 h 239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8714" h="2398714">
                <a:moveTo>
                  <a:pt x="1199357" y="0"/>
                </a:moveTo>
                <a:cubicBezTo>
                  <a:pt x="1861744" y="0"/>
                  <a:pt x="2398714" y="536970"/>
                  <a:pt x="2398714" y="1199357"/>
                </a:cubicBezTo>
                <a:cubicBezTo>
                  <a:pt x="2398714" y="1861744"/>
                  <a:pt x="1861744" y="2398714"/>
                  <a:pt x="1199357" y="2398714"/>
                </a:cubicBezTo>
                <a:cubicBezTo>
                  <a:pt x="536970" y="2398714"/>
                  <a:pt x="0" y="1861744"/>
                  <a:pt x="0" y="1199357"/>
                </a:cubicBezTo>
                <a:cubicBezTo>
                  <a:pt x="0" y="536970"/>
                  <a:pt x="536970" y="0"/>
                  <a:pt x="1199357" y="0"/>
                </a:cubicBez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Bildobjekt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12168" r="2040" b="13614"/>
          <a:stretch>
            <a:fillRect/>
          </a:stretch>
        </p:blipFill>
        <p:spPr bwMode="auto">
          <a:xfrm>
            <a:off x="5257798" y="4540485"/>
            <a:ext cx="1812923" cy="1812923"/>
          </a:xfrm>
          <a:custGeom>
            <a:avLst/>
            <a:gdLst>
              <a:gd name="connsiteX0" fmla="*/ 904875 w 1809750"/>
              <a:gd name="connsiteY0" fmla="*/ 0 h 1809750"/>
              <a:gd name="connsiteX1" fmla="*/ 1809750 w 1809750"/>
              <a:gd name="connsiteY1" fmla="*/ 904875 h 1809750"/>
              <a:gd name="connsiteX2" fmla="*/ 904875 w 1809750"/>
              <a:gd name="connsiteY2" fmla="*/ 1809750 h 1809750"/>
              <a:gd name="connsiteX3" fmla="*/ 0 w 1809750"/>
              <a:gd name="connsiteY3" fmla="*/ 904875 h 1809750"/>
              <a:gd name="connsiteX4" fmla="*/ 904875 w 1809750"/>
              <a:gd name="connsiteY4" fmla="*/ 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750" h="1809750">
                <a:moveTo>
                  <a:pt x="904875" y="0"/>
                </a:moveTo>
                <a:cubicBezTo>
                  <a:pt x="1404624" y="0"/>
                  <a:pt x="1809750" y="405126"/>
                  <a:pt x="1809750" y="904875"/>
                </a:cubicBezTo>
                <a:cubicBezTo>
                  <a:pt x="1809750" y="1404624"/>
                  <a:pt x="1404624" y="1809750"/>
                  <a:pt x="904875" y="1809750"/>
                </a:cubicBezTo>
                <a:cubicBezTo>
                  <a:pt x="405126" y="1809750"/>
                  <a:pt x="0" y="1404624"/>
                  <a:pt x="0" y="904875"/>
                </a:cubicBezTo>
                <a:cubicBezTo>
                  <a:pt x="0" y="405126"/>
                  <a:pt x="405126" y="0"/>
                  <a:pt x="904875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11156" y="5446947"/>
            <a:ext cx="3028950" cy="58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lnSpc>
                <a:spcPct val="95000"/>
              </a:lnSpc>
              <a:spcBef>
                <a:spcPts val="400"/>
              </a:spcBef>
              <a:defRPr i="1">
                <a:solidFill>
                  <a:schemeClr val="tx2"/>
                </a:solidFill>
              </a:defRPr>
            </a:lvl1pPr>
            <a:lvl2pPr marL="0" lvl="1">
              <a:lnSpc>
                <a:spcPct val="95000"/>
              </a:lnSpc>
              <a:defRPr sz="1600"/>
            </a:lvl2pPr>
          </a:lstStyle>
          <a:p>
            <a:r>
              <a:rPr lang="en-US" dirty="0" err="1"/>
              <a:t>Impulsado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gasolina</a:t>
            </a:r>
            <a:endParaRPr lang="en-US" dirty="0"/>
          </a:p>
          <a:p>
            <a:pPr lvl="1"/>
            <a:r>
              <a:rPr lang="en-US" dirty="0"/>
              <a:t>Para areas de </a:t>
            </a:r>
            <a:r>
              <a:rPr lang="en-US" dirty="0" err="1"/>
              <a:t>difícil</a:t>
            </a:r>
            <a:r>
              <a:rPr lang="en-US" dirty="0"/>
              <a:t> </a:t>
            </a:r>
            <a:r>
              <a:rPr lang="en-US" dirty="0" err="1"/>
              <a:t>acceso</a:t>
            </a:r>
            <a:endParaRPr lang="de-DE" dirty="0" err="1"/>
          </a:p>
        </p:txBody>
      </p:sp>
      <p:sp>
        <p:nvSpPr>
          <p:cNvPr id="23" name="Frihandsfigur 22"/>
          <p:cNvSpPr/>
          <p:nvPr/>
        </p:nvSpPr>
        <p:spPr bwMode="gray">
          <a:xfrm>
            <a:off x="3790948" y="2886075"/>
            <a:ext cx="1466850" cy="704850"/>
          </a:xfrm>
          <a:custGeom>
            <a:avLst/>
            <a:gdLst>
              <a:gd name="connsiteX0" fmla="*/ 0 w 1466850"/>
              <a:gd name="connsiteY0" fmla="*/ 704850 h 704850"/>
              <a:gd name="connsiteX1" fmla="*/ 1466850 w 1466850"/>
              <a:gd name="connsiteY1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6850" h="704850">
                <a:moveTo>
                  <a:pt x="0" y="704850"/>
                </a:moveTo>
                <a:lnTo>
                  <a:pt x="1466850" y="0"/>
                </a:ln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Frihandsfigur 25"/>
          <p:cNvSpPr/>
          <p:nvPr/>
        </p:nvSpPr>
        <p:spPr bwMode="gray">
          <a:xfrm flipV="1">
            <a:off x="3790948" y="3952875"/>
            <a:ext cx="1466850" cy="704850"/>
          </a:xfrm>
          <a:custGeom>
            <a:avLst/>
            <a:gdLst>
              <a:gd name="connsiteX0" fmla="*/ 0 w 1466850"/>
              <a:gd name="connsiteY0" fmla="*/ 704850 h 704850"/>
              <a:gd name="connsiteX1" fmla="*/ 1466850 w 1466850"/>
              <a:gd name="connsiteY1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6850" h="704850">
                <a:moveTo>
                  <a:pt x="0" y="704850"/>
                </a:moveTo>
                <a:lnTo>
                  <a:pt x="1466850" y="0"/>
                </a:ln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/>
        </p:nvSpPr>
        <p:spPr bwMode="gray">
          <a:xfrm>
            <a:off x="7070721" y="2715813"/>
            <a:ext cx="2117725" cy="2117725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sv-SE" sz="1600" dirty="0" err="1"/>
          </a:p>
        </p:txBody>
      </p:sp>
      <p:sp>
        <p:nvSpPr>
          <p:cNvPr id="15" name="Frihandsfigur 14"/>
          <p:cNvSpPr/>
          <p:nvPr/>
        </p:nvSpPr>
        <p:spPr bwMode="gray">
          <a:xfrm flipV="1">
            <a:off x="3790948" y="3771900"/>
            <a:ext cx="2995037" cy="0"/>
          </a:xfrm>
          <a:custGeom>
            <a:avLst/>
            <a:gdLst>
              <a:gd name="connsiteX0" fmla="*/ 0 w 1466850"/>
              <a:gd name="connsiteY0" fmla="*/ 704850 h 704850"/>
              <a:gd name="connsiteX1" fmla="*/ 1466850 w 1466850"/>
              <a:gd name="connsiteY1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6850" h="704850">
                <a:moveTo>
                  <a:pt x="0" y="704850"/>
                </a:moveTo>
                <a:lnTo>
                  <a:pt x="1466850" y="0"/>
                </a:ln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Frihandsfigur 26"/>
          <p:cNvSpPr/>
          <p:nvPr/>
        </p:nvSpPr>
        <p:spPr bwMode="gray">
          <a:xfrm flipV="1">
            <a:off x="3790948" y="3771900"/>
            <a:ext cx="2995037" cy="0"/>
          </a:xfrm>
          <a:custGeom>
            <a:avLst/>
            <a:gdLst>
              <a:gd name="connsiteX0" fmla="*/ 0 w 1466850"/>
              <a:gd name="connsiteY0" fmla="*/ 704850 h 704850"/>
              <a:gd name="connsiteX1" fmla="*/ 1466850 w 1466850"/>
              <a:gd name="connsiteY1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6850" h="704850">
                <a:moveTo>
                  <a:pt x="0" y="704850"/>
                </a:moveTo>
                <a:lnTo>
                  <a:pt x="1466850" y="0"/>
                </a:lnTo>
              </a:path>
            </a:pathLst>
          </a:custGeom>
          <a:noFill/>
          <a:ln w="38100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28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3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 sz="2400" dirty="0" err="1"/>
              <a:t>Accesorios</a:t>
            </a:r>
            <a:endParaRPr lang="en-US" altLang="es-MX" sz="2400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5851" y="1425576"/>
            <a:ext cx="4884737" cy="1228725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s-MX" sz="1600" dirty="0"/>
          </a:p>
          <a:p>
            <a:pPr eaLnBrk="1" hangingPunct="1">
              <a:defRPr/>
            </a:pPr>
            <a:r>
              <a:rPr lang="en-US" altLang="es-MX" sz="1600" dirty="0" err="1"/>
              <a:t>Juego</a:t>
            </a:r>
            <a:r>
              <a:rPr lang="en-US" altLang="es-MX" sz="1600" dirty="0"/>
              <a:t> de </a:t>
            </a:r>
            <a:r>
              <a:rPr lang="en-US" altLang="es-MX" sz="1600" dirty="0" err="1"/>
              <a:t>tanque</a:t>
            </a:r>
            <a:r>
              <a:rPr lang="en-US" altLang="es-MX" sz="1600" dirty="0"/>
              <a:t> de </a:t>
            </a:r>
            <a:r>
              <a:rPr lang="en-US" altLang="es-MX" sz="1600" dirty="0" err="1"/>
              <a:t>agua</a:t>
            </a:r>
            <a:r>
              <a:rPr lang="en-US" altLang="es-MX" sz="1600" dirty="0"/>
              <a:t> a </a:t>
            </a:r>
            <a:r>
              <a:rPr lang="en-US" altLang="es-MX" sz="1600" dirty="0" err="1"/>
              <a:t>presión</a:t>
            </a:r>
            <a:endParaRPr lang="en-US" altLang="es-MX" sz="1600" dirty="0"/>
          </a:p>
          <a:p>
            <a:pPr eaLnBrk="1" hangingPunct="1">
              <a:defRPr/>
            </a:pPr>
            <a:r>
              <a:rPr lang="en-US" altLang="es-MX" sz="1600" dirty="0"/>
              <a:t>Discos diamante para </a:t>
            </a:r>
            <a:r>
              <a:rPr lang="en-US" altLang="es-MX" sz="1600" dirty="0" err="1"/>
              <a:t>concreto</a:t>
            </a:r>
            <a:r>
              <a:rPr lang="en-US" altLang="es-MX" sz="1600" dirty="0"/>
              <a:t> y </a:t>
            </a:r>
            <a:r>
              <a:rPr lang="en-US" altLang="es-MX" sz="1600" dirty="0" err="1"/>
              <a:t>asfalto</a:t>
            </a:r>
            <a:endParaRPr lang="en-US" altLang="es-MX" sz="1600" dirty="0"/>
          </a:p>
        </p:txBody>
      </p:sp>
      <p:pic>
        <p:nvPicPr>
          <p:cNvPr id="198660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906714"/>
            <a:ext cx="10406062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66765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/>
              <a:t>Perforador de barrenos para postes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14412" y="1554163"/>
            <a:ext cx="4135438" cy="379412"/>
          </a:xfrm>
        </p:spPr>
        <p:txBody>
          <a:bodyPr/>
          <a:lstStyle/>
          <a:p>
            <a:pPr marL="0" indent="0">
              <a:buNone/>
            </a:pPr>
            <a:r>
              <a:rPr lang="en-US" altLang="es-MX" sz="1600" b="1"/>
              <a:t>Datos tecnicos</a:t>
            </a:r>
          </a:p>
        </p:txBody>
      </p:sp>
      <p:pic>
        <p:nvPicPr>
          <p:cNvPr id="200708" name="Picture 5" descr="post hole bor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5012" y="1371601"/>
            <a:ext cx="2997200" cy="3762375"/>
          </a:xfrm>
          <a:noFill/>
        </p:spPr>
      </p:pic>
      <p:pic>
        <p:nvPicPr>
          <p:cNvPr id="200709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2" y="2128839"/>
            <a:ext cx="6256338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9077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6" y="412751"/>
            <a:ext cx="3249978" cy="523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MX" dirty="0" err="1"/>
              <a:t>Aplicaciones</a:t>
            </a:r>
            <a:endParaRPr lang="en-US" altLang="es-MX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1069976"/>
            <a:ext cx="4100513" cy="1660525"/>
          </a:xfrm>
        </p:spPr>
        <p:txBody>
          <a:bodyPr/>
          <a:lstStyle/>
          <a:p>
            <a:pPr eaLnBrk="1" hangingPunct="1"/>
            <a:r>
              <a:rPr lang="en-US" altLang="es-MX" sz="1600"/>
              <a:t>Preparaciones para perforar para:</a:t>
            </a:r>
          </a:p>
          <a:p>
            <a:pPr lvl="1" eaLnBrk="1" hangingPunct="1"/>
            <a:r>
              <a:rPr lang="en-GB" altLang="es-MX" sz="1600"/>
              <a:t>Postes de cercas </a:t>
            </a:r>
          </a:p>
          <a:p>
            <a:pPr lvl="1" eaLnBrk="1" hangingPunct="1"/>
            <a:r>
              <a:rPr lang="en-GB" altLang="es-MX" sz="1600"/>
              <a:t>Hoyos para plantación</a:t>
            </a:r>
          </a:p>
          <a:p>
            <a:pPr lvl="1" eaLnBrk="1" hangingPunct="1"/>
            <a:r>
              <a:rPr lang="es-MX" altLang="es-MX" sz="1600"/>
              <a:t>Barrenos para señales viales</a:t>
            </a:r>
            <a:endParaRPr lang="en-GB" altLang="es-MX" sz="1600"/>
          </a:p>
          <a:p>
            <a:pPr lvl="1" eaLnBrk="1" hangingPunct="1"/>
            <a:r>
              <a:rPr lang="en-GB" altLang="es-MX" sz="1600"/>
              <a:t>Abertura y cierre de válvulas grandes</a:t>
            </a:r>
          </a:p>
          <a:p>
            <a:pPr lvl="1" eaLnBrk="1" hangingPunct="1"/>
            <a:endParaRPr lang="en-GB" altLang="es-MX"/>
          </a:p>
        </p:txBody>
      </p:sp>
      <p:pic>
        <p:nvPicPr>
          <p:cNvPr id="202756" name="Picture 4" descr="posthole bo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7" y="1773238"/>
            <a:ext cx="46799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7" name="Rectangle 3"/>
          <p:cNvSpPr txBox="1">
            <a:spLocks noChangeArrowheads="1"/>
          </p:cNvSpPr>
          <p:nvPr/>
        </p:nvSpPr>
        <p:spPr bwMode="auto">
          <a:xfrm>
            <a:off x="890588" y="3575051"/>
            <a:ext cx="381476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bIns="46800"/>
          <a:lstStyle>
            <a:lvl1pPr marL="192088" indent="-192088" defTabSz="684213">
              <a:lnSpc>
                <a:spcPct val="105000"/>
              </a:lnSpc>
              <a:spcBef>
                <a:spcPts val="888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8463" indent="-206375" defTabSz="684213">
              <a:lnSpc>
                <a:spcPct val="105000"/>
              </a:lnSpc>
              <a:spcBef>
                <a:spcPts val="213"/>
              </a:spcBef>
              <a:spcAft>
                <a:spcPts val="213"/>
              </a:spcAft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3563" indent="-155575" defTabSz="684213">
              <a:lnSpc>
                <a:spcPct val="105000"/>
              </a:lnSpc>
              <a:spcBef>
                <a:spcPts val="125"/>
              </a:spcBef>
              <a:spcAft>
                <a:spcPts val="188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35013" indent="-169863" defTabSz="684213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6463" indent="-163513" defTabSz="684213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636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208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780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352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MX" sz="1600"/>
              <a:t>Agricola y jardinería </a:t>
            </a:r>
          </a:p>
          <a:p>
            <a:pPr eaLnBrk="1" hangingPunct="1"/>
            <a:r>
              <a:rPr lang="en-US" altLang="es-MX" sz="1600"/>
              <a:t>Renta</a:t>
            </a:r>
          </a:p>
          <a:p>
            <a:pPr eaLnBrk="1" hangingPunct="1"/>
            <a:r>
              <a:rPr lang="en-GB" altLang="es-MX" sz="1600"/>
              <a:t>Compañías de cercados</a:t>
            </a:r>
          </a:p>
          <a:p>
            <a:pPr eaLnBrk="1" hangingPunct="1"/>
            <a:r>
              <a:rPr lang="en-GB" altLang="es-MX" sz="1600"/>
              <a:t>Granjas de árboles</a:t>
            </a:r>
          </a:p>
          <a:p>
            <a:pPr eaLnBrk="1" hangingPunct="1"/>
            <a:r>
              <a:rPr lang="en-GB" altLang="es-MX" sz="1600"/>
              <a:t>Servicios forestales</a:t>
            </a:r>
            <a:r>
              <a:rPr lang="da-DK" altLang="es-MX" sz="1600"/>
              <a:t> </a:t>
            </a:r>
          </a:p>
          <a:p>
            <a:pPr eaLnBrk="1" hangingPunct="1"/>
            <a:r>
              <a:rPr lang="en-GB" altLang="es-MX" sz="1600"/>
              <a:t>Cementerios </a:t>
            </a:r>
          </a:p>
          <a:p>
            <a:pPr eaLnBrk="1" hangingPunct="1"/>
            <a:r>
              <a:rPr lang="en-US" altLang="es-MX" sz="1600"/>
              <a:t>Servicios públicos y abasto de agua</a:t>
            </a:r>
            <a:r>
              <a:rPr lang="en-GB" altLang="es-MX" sz="1600"/>
              <a:t> </a:t>
            </a:r>
            <a:endParaRPr lang="en-US" altLang="es-MX" sz="1600"/>
          </a:p>
          <a:p>
            <a:pPr eaLnBrk="1" hangingPunct="1"/>
            <a:endParaRPr lang="en-GB" altLang="es-MX"/>
          </a:p>
          <a:p>
            <a:pPr eaLnBrk="1" hangingPunct="1"/>
            <a:endParaRPr lang="en-GB" altLang="es-MX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6575" y="3021014"/>
            <a:ext cx="4037012" cy="523875"/>
          </a:xfrm>
          <a:prstGeom prst="rect">
            <a:avLst/>
          </a:prstGeom>
        </p:spPr>
        <p:txBody>
          <a:bodyPr lIns="0" tIns="46800" rIns="0" bIns="46800"/>
          <a:lstStyle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2pPr>
            <a:lvl3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3pPr>
            <a:lvl4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4pPr>
            <a:lvl5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5pPr>
            <a:lvl6pPr marL="4572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6pPr>
            <a:lvl7pPr marL="9144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7pPr>
            <a:lvl8pPr marL="13716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8pPr>
            <a:lvl9pPr marL="18288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s-MX" dirty="0"/>
              <a:t>SEGMENTOS de </a:t>
            </a:r>
            <a:r>
              <a:rPr lang="en-US" altLang="es-MX" dirty="0" err="1"/>
              <a:t>mercado</a:t>
            </a:r>
            <a:endParaRPr lang="en-US" altLang="es-MX" dirty="0"/>
          </a:p>
        </p:txBody>
      </p:sp>
    </p:spTree>
    <p:extLst>
      <p:ext uri="{BB962C8B-B14F-4D97-AF65-F5344CB8AC3E}">
        <p14:creationId xmlns:p14="http://schemas.microsoft.com/office/powerpoint/2010/main" val="198907020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/>
              <a:t>Características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1514476"/>
            <a:ext cx="11125200" cy="2455863"/>
          </a:xfrm>
        </p:spPr>
        <p:txBody>
          <a:bodyPr/>
          <a:lstStyle/>
          <a:p>
            <a:pPr eaLnBrk="1" hangingPunct="1"/>
            <a:r>
              <a:rPr lang="en-US" altLang="es-MX" sz="1600" dirty="0" err="1"/>
              <a:t>Barrenos</a:t>
            </a:r>
            <a:r>
              <a:rPr lang="en-US" altLang="es-MX" sz="1600" dirty="0"/>
              <a:t> de hasta 1.3 m con </a:t>
            </a:r>
            <a:r>
              <a:rPr lang="en-US" altLang="es-MX" sz="1600" dirty="0" err="1"/>
              <a:t>diámetro</a:t>
            </a:r>
            <a:r>
              <a:rPr lang="en-US" altLang="es-MX" sz="1600" dirty="0"/>
              <a:t> de 90 to 350 mm</a:t>
            </a:r>
          </a:p>
          <a:p>
            <a:pPr eaLnBrk="1" hangingPunct="1"/>
            <a:r>
              <a:rPr lang="en-GB" altLang="es-MX" sz="1600" dirty="0" err="1"/>
              <a:t>Rotación</a:t>
            </a:r>
            <a:r>
              <a:rPr lang="en-GB" altLang="es-MX" sz="1600" dirty="0"/>
              <a:t> de </a:t>
            </a:r>
            <a:r>
              <a:rPr lang="en-GB" altLang="es-MX" sz="1600" dirty="0" err="1"/>
              <a:t>doble</a:t>
            </a:r>
            <a:r>
              <a:rPr lang="en-GB" altLang="es-MX" sz="1600" dirty="0"/>
              <a:t> </a:t>
            </a:r>
            <a:r>
              <a:rPr lang="en-GB" altLang="es-MX" sz="1600" dirty="0" err="1"/>
              <a:t>sentido</a:t>
            </a:r>
            <a:r>
              <a:rPr lang="en-GB" altLang="es-MX" sz="1600" dirty="0"/>
              <a:t> – ideal para </a:t>
            </a:r>
            <a:r>
              <a:rPr lang="en-GB" altLang="es-MX" sz="1600" dirty="0" err="1"/>
              <a:t>suelo</a:t>
            </a:r>
            <a:r>
              <a:rPr lang="en-GB" altLang="es-MX" sz="1600" dirty="0"/>
              <a:t> </a:t>
            </a:r>
            <a:r>
              <a:rPr lang="en-GB" altLang="es-MX" sz="1600" dirty="0" err="1"/>
              <a:t>rocoso</a:t>
            </a:r>
            <a:endParaRPr lang="en-GB" altLang="es-MX" sz="1600" dirty="0"/>
          </a:p>
          <a:p>
            <a:pPr eaLnBrk="1" hangingPunct="1"/>
            <a:r>
              <a:rPr lang="en-US" altLang="es-MX" sz="1600" dirty="0" err="1"/>
              <a:t>Velocidad</a:t>
            </a:r>
            <a:r>
              <a:rPr lang="en-US" altLang="es-MX" sz="1600" dirty="0"/>
              <a:t> de </a:t>
            </a:r>
            <a:r>
              <a:rPr lang="en-US" altLang="es-MX" sz="1600" dirty="0" err="1"/>
              <a:t>rotación</a:t>
            </a:r>
            <a:r>
              <a:rPr lang="en-US" altLang="es-MX" sz="1600" dirty="0"/>
              <a:t> </a:t>
            </a:r>
            <a:r>
              <a:rPr lang="en-US" altLang="es-MX" sz="1600" dirty="0" err="1"/>
              <a:t>ajustable</a:t>
            </a:r>
            <a:endParaRPr lang="en-US" altLang="es-MX" sz="1600" dirty="0"/>
          </a:p>
          <a:p>
            <a:pPr eaLnBrk="1" hangingPunct="1"/>
            <a:r>
              <a:rPr lang="en-US" altLang="es-MX" sz="1600" dirty="0" err="1"/>
              <a:t>Limitador</a:t>
            </a:r>
            <a:r>
              <a:rPr lang="en-US" altLang="es-MX" sz="1600" dirty="0"/>
              <a:t> de torque adjustable para </a:t>
            </a:r>
            <a:r>
              <a:rPr lang="en-US" altLang="es-MX" sz="1600" dirty="0" err="1"/>
              <a:t>prevenir</a:t>
            </a:r>
            <a:r>
              <a:rPr lang="en-US" altLang="es-MX" sz="1600" dirty="0"/>
              <a:t> </a:t>
            </a:r>
            <a:r>
              <a:rPr lang="en-US" altLang="es-MX" sz="1600" dirty="0" err="1"/>
              <a:t>rotación</a:t>
            </a:r>
            <a:r>
              <a:rPr lang="en-US" altLang="es-MX" sz="1600" dirty="0"/>
              <a:t> </a:t>
            </a:r>
            <a:r>
              <a:rPr lang="en-US" altLang="es-MX" sz="1600" dirty="0" err="1"/>
              <a:t>en</a:t>
            </a:r>
            <a:r>
              <a:rPr lang="en-US" altLang="es-MX" sz="1600" dirty="0"/>
              <a:t> </a:t>
            </a:r>
            <a:r>
              <a:rPr lang="en-US" altLang="es-MX" sz="1600" dirty="0" err="1"/>
              <a:t>piedras</a:t>
            </a:r>
            <a:r>
              <a:rPr lang="en-US" altLang="es-MX" sz="1600" dirty="0"/>
              <a:t> para </a:t>
            </a:r>
            <a:r>
              <a:rPr lang="en-US" altLang="es-MX" sz="1600" dirty="0" err="1"/>
              <a:t>seguridad</a:t>
            </a:r>
            <a:r>
              <a:rPr lang="en-US" altLang="es-MX" sz="1600" dirty="0"/>
              <a:t> del </a:t>
            </a:r>
            <a:r>
              <a:rPr lang="en-US" altLang="es-MX" sz="1600" dirty="0" err="1"/>
              <a:t>operador</a:t>
            </a:r>
            <a:endParaRPr lang="en-US" altLang="es-MX" sz="1600" dirty="0"/>
          </a:p>
          <a:p>
            <a:pPr eaLnBrk="1" hangingPunct="1"/>
            <a:r>
              <a:rPr lang="en-US" altLang="es-MX" sz="1600" dirty="0"/>
              <a:t>20-40 l/min a 100 bar</a:t>
            </a:r>
          </a:p>
          <a:p>
            <a:pPr eaLnBrk="1" hangingPunct="1"/>
            <a:r>
              <a:rPr lang="en-US" altLang="es-MX" sz="1600" dirty="0"/>
              <a:t>60-160 rpm</a:t>
            </a:r>
          </a:p>
        </p:txBody>
      </p:sp>
    </p:spTree>
    <p:extLst>
      <p:ext uri="{BB962C8B-B14F-4D97-AF65-F5344CB8AC3E}">
        <p14:creationId xmlns:p14="http://schemas.microsoft.com/office/powerpoint/2010/main" val="1367765019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/>
              <a:t>Accesorios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1076325"/>
            <a:ext cx="11125200" cy="876300"/>
          </a:xfrm>
        </p:spPr>
        <p:txBody>
          <a:bodyPr/>
          <a:lstStyle/>
          <a:p>
            <a:pPr eaLnBrk="1" hangingPunct="1"/>
            <a:r>
              <a:rPr lang="en-US" altLang="es-MX" sz="1600"/>
              <a:t>Barra de extension de 0.5 m</a:t>
            </a:r>
          </a:p>
          <a:p>
            <a:pPr eaLnBrk="1" hangingPunct="1"/>
            <a:r>
              <a:rPr lang="en-US" altLang="es-MX" sz="1600"/>
              <a:t>Barrenas de diferentes diametros</a:t>
            </a:r>
          </a:p>
          <a:p>
            <a:pPr eaLnBrk="1" hangingPunct="1"/>
            <a:endParaRPr lang="en-US" altLang="es-MX" sz="1600"/>
          </a:p>
          <a:p>
            <a:pPr eaLnBrk="1" hangingPunct="1"/>
            <a:endParaRPr lang="en-US" altLang="es-MX" sz="1600"/>
          </a:p>
        </p:txBody>
      </p:sp>
      <p:pic>
        <p:nvPicPr>
          <p:cNvPr id="20685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190751"/>
            <a:ext cx="9320212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3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" y="4375150"/>
            <a:ext cx="373538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89548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003300"/>
            <a:ext cx="8685212" cy="520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MX" dirty="0" err="1"/>
              <a:t>Cortador</a:t>
            </a:r>
            <a:r>
              <a:rPr lang="en-US" altLang="es-MX" dirty="0"/>
              <a:t> de corona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6" y="1703389"/>
            <a:ext cx="4135437" cy="377825"/>
          </a:xfrm>
        </p:spPr>
        <p:txBody>
          <a:bodyPr/>
          <a:lstStyle/>
          <a:p>
            <a:pPr marL="0" indent="0">
              <a:buNone/>
            </a:pPr>
            <a:r>
              <a:rPr lang="en-US" altLang="es-MX" sz="1600" b="1"/>
              <a:t>Datos tecnicos</a:t>
            </a:r>
          </a:p>
        </p:txBody>
      </p:sp>
      <p:pic>
        <p:nvPicPr>
          <p:cNvPr id="208900" name="Picture 5" descr="Core dri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3512" y="2662238"/>
            <a:ext cx="3543300" cy="2012950"/>
          </a:xfrm>
          <a:noFill/>
        </p:spPr>
      </p:pic>
      <p:pic>
        <p:nvPicPr>
          <p:cNvPr id="208901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6" y="2260601"/>
            <a:ext cx="7018337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662896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412751"/>
            <a:ext cx="3132748" cy="5238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MX" dirty="0" err="1"/>
              <a:t>Aplicaciones</a:t>
            </a:r>
            <a:endParaRPr lang="en-US" altLang="es-MX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1003300"/>
            <a:ext cx="4989512" cy="1608138"/>
          </a:xfrm>
        </p:spPr>
        <p:txBody>
          <a:bodyPr/>
          <a:lstStyle/>
          <a:p>
            <a:pPr eaLnBrk="1" hangingPunct="1"/>
            <a:r>
              <a:rPr lang="en-US" altLang="es-MX" sz="1600"/>
              <a:t>Espacios reducidos como líneas de drenaje</a:t>
            </a:r>
          </a:p>
          <a:p>
            <a:pPr eaLnBrk="1" hangingPunct="1"/>
            <a:r>
              <a:rPr lang="en-US" altLang="es-MX" sz="1600"/>
              <a:t>Instalación de tuberías de ventilación, calefacción y gas  </a:t>
            </a:r>
          </a:p>
          <a:p>
            <a:pPr eaLnBrk="1" hangingPunct="1"/>
            <a:r>
              <a:rPr lang="en-US" altLang="es-MX" sz="1600"/>
              <a:t>Instalaciones eléctricas</a:t>
            </a:r>
          </a:p>
          <a:p>
            <a:pPr eaLnBrk="1" hangingPunct="1"/>
            <a:r>
              <a:rPr lang="en-US" altLang="es-MX" sz="1600"/>
              <a:t>Trabajos bajo el agua</a:t>
            </a:r>
          </a:p>
          <a:p>
            <a:pPr eaLnBrk="1" hangingPunct="1"/>
            <a:endParaRPr lang="en-US" altLang="es-MX"/>
          </a:p>
          <a:p>
            <a:pPr lvl="1" eaLnBrk="1" hangingPunct="1"/>
            <a:endParaRPr lang="en-US" altLang="es-MX"/>
          </a:p>
        </p:txBody>
      </p:sp>
      <p:pic>
        <p:nvPicPr>
          <p:cNvPr id="210948" name="Picture 4" descr="core drill_ap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876" y="685901"/>
            <a:ext cx="2436570" cy="32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9" name="Rectangle 3"/>
          <p:cNvSpPr txBox="1">
            <a:spLocks noChangeArrowheads="1"/>
          </p:cNvSpPr>
          <p:nvPr/>
        </p:nvSpPr>
        <p:spPr bwMode="auto">
          <a:xfrm>
            <a:off x="942975" y="3897313"/>
            <a:ext cx="3827462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bIns="46800"/>
          <a:lstStyle>
            <a:lvl1pPr marL="192088" indent="-192088" defTabSz="684213">
              <a:lnSpc>
                <a:spcPct val="105000"/>
              </a:lnSpc>
              <a:spcBef>
                <a:spcPts val="888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8463" indent="-206375" defTabSz="684213">
              <a:lnSpc>
                <a:spcPct val="105000"/>
              </a:lnSpc>
              <a:spcBef>
                <a:spcPts val="213"/>
              </a:spcBef>
              <a:spcAft>
                <a:spcPts val="213"/>
              </a:spcAft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3563" indent="-155575" defTabSz="684213">
              <a:lnSpc>
                <a:spcPct val="105000"/>
              </a:lnSpc>
              <a:spcBef>
                <a:spcPts val="125"/>
              </a:spcBef>
              <a:spcAft>
                <a:spcPts val="188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35013" indent="-169863" defTabSz="684213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6463" indent="-163513" defTabSz="684213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636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208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780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352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MX" sz="1600"/>
              <a:t>Renta</a:t>
            </a:r>
          </a:p>
          <a:p>
            <a:pPr eaLnBrk="1" hangingPunct="1"/>
            <a:r>
              <a:rPr lang="en-US" altLang="es-MX" sz="1600"/>
              <a:t>Contratistas</a:t>
            </a:r>
          </a:p>
          <a:p>
            <a:pPr lvl="1" eaLnBrk="1" hangingPunct="1"/>
            <a:r>
              <a:rPr lang="en-US" altLang="es-MX" sz="1600"/>
              <a:t>Renovaciones de inmuebles</a:t>
            </a:r>
          </a:p>
          <a:p>
            <a:pPr eaLnBrk="1" hangingPunct="1"/>
            <a:r>
              <a:rPr lang="en-US" altLang="es-MX" sz="1600"/>
              <a:t>Contratistas de servicios públicos</a:t>
            </a:r>
          </a:p>
          <a:p>
            <a:pPr eaLnBrk="1" hangingPunct="1"/>
            <a:r>
              <a:rPr lang="en-US" altLang="es-MX" sz="1600"/>
              <a:t>Instaladores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a-DK" altLang="es-MX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6576" y="3373439"/>
            <a:ext cx="4676775" cy="523875"/>
          </a:xfrm>
          <a:prstGeom prst="rect">
            <a:avLst/>
          </a:prstGeom>
        </p:spPr>
        <p:txBody>
          <a:bodyPr lIns="0" tIns="46800" rIns="0" bIns="46800"/>
          <a:lstStyle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2pPr>
            <a:lvl3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3pPr>
            <a:lvl4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4pPr>
            <a:lvl5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5pPr>
            <a:lvl6pPr marL="4572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6pPr>
            <a:lvl7pPr marL="9144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7pPr>
            <a:lvl8pPr marL="13716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8pPr>
            <a:lvl9pPr marL="18288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s-MX" dirty="0" err="1"/>
              <a:t>Segmentos</a:t>
            </a:r>
            <a:r>
              <a:rPr lang="en-US" altLang="es-MX" dirty="0"/>
              <a:t> de </a:t>
            </a:r>
            <a:r>
              <a:rPr lang="en-US" altLang="es-MX" dirty="0" err="1"/>
              <a:t>mercado</a:t>
            </a:r>
            <a:endParaRPr lang="en-US" alt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948" y="2018639"/>
            <a:ext cx="2435466" cy="425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16808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 dirty="0" err="1"/>
              <a:t>Características</a:t>
            </a:r>
            <a:endParaRPr lang="en-US" altLang="es-MX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6" y="969964"/>
            <a:ext cx="6727825" cy="2130425"/>
          </a:xfrm>
        </p:spPr>
        <p:txBody>
          <a:bodyPr/>
          <a:lstStyle/>
          <a:p>
            <a:pPr eaLnBrk="1" hangingPunct="1"/>
            <a:r>
              <a:rPr lang="en-US" altLang="es-MX" sz="1600"/>
              <a:t>Combinación eficiente entre potencia - peso</a:t>
            </a:r>
          </a:p>
          <a:p>
            <a:pPr eaLnBrk="1" hangingPunct="1"/>
            <a:r>
              <a:rPr lang="en-US" altLang="es-MX" sz="1600"/>
              <a:t>Bajas vibraciones</a:t>
            </a:r>
          </a:p>
          <a:p>
            <a:pPr eaLnBrk="1" hangingPunct="1"/>
            <a:r>
              <a:rPr lang="en-US" altLang="es-MX" sz="1600"/>
              <a:t>Perforación manual segura hasta</a:t>
            </a:r>
            <a:r>
              <a:rPr lang="en-GB" altLang="es-MX" sz="1600"/>
              <a:t> 200 mm</a:t>
            </a:r>
          </a:p>
          <a:p>
            <a:pPr eaLnBrk="1" hangingPunct="1"/>
            <a:r>
              <a:rPr lang="en-GB" altLang="es-MX" sz="1600"/>
              <a:t>Control hidráulico de torque</a:t>
            </a:r>
          </a:p>
          <a:p>
            <a:pPr eaLnBrk="1" hangingPunct="1"/>
            <a:r>
              <a:rPr lang="en-GB" altLang="es-MX" sz="1600"/>
              <a:t>Circuito hidráulico cerrado – sin problemas por polvo o lodo</a:t>
            </a:r>
          </a:p>
          <a:p>
            <a:pPr eaLnBrk="1" hangingPunct="1"/>
            <a:r>
              <a:rPr lang="en-GB" altLang="es-MX" sz="1600"/>
              <a:t>Trabajos bajo el agua</a:t>
            </a:r>
            <a:endParaRPr lang="en-US" altLang="es-MX" sz="16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s-MX"/>
          </a:p>
        </p:txBody>
      </p:sp>
      <p:sp>
        <p:nvSpPr>
          <p:cNvPr id="212996" name="Rectangle 3"/>
          <p:cNvSpPr txBox="1">
            <a:spLocks noChangeArrowheads="1"/>
          </p:cNvSpPr>
          <p:nvPr/>
        </p:nvSpPr>
        <p:spPr bwMode="auto">
          <a:xfrm>
            <a:off x="536576" y="4675189"/>
            <a:ext cx="48212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bIns="46800"/>
          <a:lstStyle>
            <a:lvl1pPr marL="192088" indent="-192088" defTabSz="684213">
              <a:lnSpc>
                <a:spcPct val="105000"/>
              </a:lnSpc>
              <a:spcBef>
                <a:spcPts val="888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8463" indent="-206375" defTabSz="684213">
              <a:lnSpc>
                <a:spcPct val="105000"/>
              </a:lnSpc>
              <a:spcBef>
                <a:spcPts val="213"/>
              </a:spcBef>
              <a:spcAft>
                <a:spcPts val="213"/>
              </a:spcAft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3563" indent="-155575" defTabSz="684213">
              <a:lnSpc>
                <a:spcPct val="105000"/>
              </a:lnSpc>
              <a:spcBef>
                <a:spcPts val="125"/>
              </a:spcBef>
              <a:spcAft>
                <a:spcPts val="188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35013" indent="-169863" defTabSz="684213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6463" indent="-163513" defTabSz="684213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636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208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780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352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MX" sz="1600"/>
              <a:t>Juego acuático con tanque presión</a:t>
            </a:r>
          </a:p>
          <a:p>
            <a:pPr eaLnBrk="1" hangingPunct="1"/>
            <a:r>
              <a:rPr lang="en-US" altLang="es-MX" sz="1600"/>
              <a:t>Accesorio con incrustación de diamante</a:t>
            </a:r>
          </a:p>
          <a:p>
            <a:pPr eaLnBrk="1" hangingPunct="1"/>
            <a:r>
              <a:rPr lang="en-US" altLang="es-MX" sz="1600"/>
              <a:t>Juego de prensa para taladrado en madera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42926" y="4151314"/>
            <a:ext cx="11125200" cy="523875"/>
          </a:xfrm>
          <a:prstGeom prst="rect">
            <a:avLst/>
          </a:prstGeom>
        </p:spPr>
        <p:txBody>
          <a:bodyPr lIns="0" tIns="46800" rIns="0" bIns="46800"/>
          <a:lstStyle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2pPr>
            <a:lvl3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3pPr>
            <a:lvl4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4pPr>
            <a:lvl5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5pPr>
            <a:lvl6pPr marL="4572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6pPr>
            <a:lvl7pPr marL="9144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7pPr>
            <a:lvl8pPr marL="13716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8pPr>
            <a:lvl9pPr marL="18288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s-MX" dirty="0" err="1"/>
              <a:t>Accesorios</a:t>
            </a:r>
            <a:endParaRPr lang="en-US" alt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857" y="674689"/>
            <a:ext cx="2063390" cy="361595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920" y="2967768"/>
            <a:ext cx="2106778" cy="31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1172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 dirty="0"/>
              <a:t>Bombas de </a:t>
            </a:r>
            <a:r>
              <a:rPr lang="en-US" altLang="es-MX" dirty="0" err="1"/>
              <a:t>achique</a:t>
            </a:r>
            <a:endParaRPr lang="en-US" altLang="es-MX" dirty="0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6575" y="1706564"/>
            <a:ext cx="2025650" cy="301625"/>
          </a:xfrm>
        </p:spPr>
        <p:txBody>
          <a:bodyPr/>
          <a:lstStyle/>
          <a:p>
            <a:pPr marL="0" indent="0">
              <a:buNone/>
            </a:pPr>
            <a:r>
              <a:rPr lang="en-US" altLang="es-MX" sz="1600" b="1"/>
              <a:t>Datos tecnicos</a:t>
            </a:r>
          </a:p>
        </p:txBody>
      </p:sp>
      <p:pic>
        <p:nvPicPr>
          <p:cNvPr id="215044" name="Picture 5" descr="water pum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8625" y="1857376"/>
            <a:ext cx="3416300" cy="3305175"/>
          </a:xfrm>
          <a:noFill/>
        </p:spPr>
      </p:pic>
      <p:pic>
        <p:nvPicPr>
          <p:cNvPr id="215045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6" y="2416175"/>
            <a:ext cx="5056187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04322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/>
              <a:t>Aplicaciones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6" y="1082675"/>
            <a:ext cx="4941887" cy="1752600"/>
          </a:xfrm>
        </p:spPr>
        <p:txBody>
          <a:bodyPr/>
          <a:lstStyle/>
          <a:p>
            <a:pPr eaLnBrk="1" hangingPunct="1"/>
            <a:r>
              <a:rPr lang="en-US" altLang="es-MX" sz="1600"/>
              <a:t>Bombeo de agua contaminada y limpia</a:t>
            </a:r>
          </a:p>
          <a:p>
            <a:pPr lvl="1" eaLnBrk="1" hangingPunct="1"/>
            <a:r>
              <a:rPr lang="en-US" altLang="es-MX" sz="1600"/>
              <a:t>En sitios de construcción</a:t>
            </a:r>
          </a:p>
          <a:p>
            <a:pPr lvl="1" eaLnBrk="1" hangingPunct="1"/>
            <a:r>
              <a:rPr lang="en-US" altLang="es-MX" sz="1600"/>
              <a:t>En excavaciones inundadas</a:t>
            </a:r>
          </a:p>
          <a:p>
            <a:pPr lvl="1" eaLnBrk="1" hangingPunct="1"/>
            <a:r>
              <a:rPr lang="en-US" altLang="es-MX" sz="1600"/>
              <a:t>En sótanos</a:t>
            </a:r>
          </a:p>
          <a:p>
            <a:pPr lvl="1" eaLnBrk="1" hangingPunct="1"/>
            <a:r>
              <a:rPr lang="en-US" altLang="es-MX" sz="1600"/>
              <a:t>En pozos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s-MX"/>
          </a:p>
        </p:txBody>
      </p:sp>
      <p:pic>
        <p:nvPicPr>
          <p:cNvPr id="217092" name="Picture 4" descr="3018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620714"/>
            <a:ext cx="326231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6575" y="3230564"/>
            <a:ext cx="11125200" cy="523875"/>
          </a:xfrm>
          <a:prstGeom prst="rect">
            <a:avLst/>
          </a:prstGeom>
        </p:spPr>
        <p:txBody>
          <a:bodyPr lIns="0" tIns="46800" rIns="0" bIns="46800"/>
          <a:lstStyle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2pPr>
            <a:lvl3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3pPr>
            <a:lvl4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4pPr>
            <a:lvl5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5pPr>
            <a:lvl6pPr marL="4572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6pPr>
            <a:lvl7pPr marL="9144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7pPr>
            <a:lvl8pPr marL="13716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8pPr>
            <a:lvl9pPr marL="18288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s-MX" dirty="0" err="1"/>
              <a:t>Segmentos</a:t>
            </a:r>
            <a:r>
              <a:rPr lang="en-US" altLang="es-MX" dirty="0"/>
              <a:t> de </a:t>
            </a:r>
            <a:r>
              <a:rPr lang="en-US" altLang="es-MX" dirty="0" err="1"/>
              <a:t>mercado</a:t>
            </a:r>
            <a:endParaRPr lang="en-US" altLang="es-MX" dirty="0"/>
          </a:p>
        </p:txBody>
      </p:sp>
      <p:sp>
        <p:nvSpPr>
          <p:cNvPr id="217094" name="Rectangle 3"/>
          <p:cNvSpPr txBox="1">
            <a:spLocks noChangeArrowheads="1"/>
          </p:cNvSpPr>
          <p:nvPr/>
        </p:nvSpPr>
        <p:spPr bwMode="auto">
          <a:xfrm>
            <a:off x="536575" y="3798888"/>
            <a:ext cx="4716462" cy="23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bIns="46800"/>
          <a:lstStyle>
            <a:lvl1pPr marL="192088" indent="-192088" defTabSz="684213">
              <a:lnSpc>
                <a:spcPct val="105000"/>
              </a:lnSpc>
              <a:spcBef>
                <a:spcPts val="888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8463" indent="-206375" defTabSz="684213">
              <a:lnSpc>
                <a:spcPct val="105000"/>
              </a:lnSpc>
              <a:spcBef>
                <a:spcPts val="213"/>
              </a:spcBef>
              <a:spcAft>
                <a:spcPts val="213"/>
              </a:spcAft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3563" indent="-155575" defTabSz="684213">
              <a:lnSpc>
                <a:spcPct val="105000"/>
              </a:lnSpc>
              <a:spcBef>
                <a:spcPts val="125"/>
              </a:spcBef>
              <a:spcAft>
                <a:spcPts val="188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35013" indent="-169863" defTabSz="684213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6463" indent="-163513" defTabSz="684213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636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208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780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352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MX" sz="1600" dirty="0"/>
              <a:t>Rental</a:t>
            </a:r>
            <a:endParaRPr lang="da-DK" altLang="es-MX" sz="1600" dirty="0"/>
          </a:p>
          <a:p>
            <a:pPr eaLnBrk="1" hangingPunct="1"/>
            <a:r>
              <a:rPr lang="da-DK" altLang="es-MX" sz="1600" dirty="0"/>
              <a:t>Construccion</a:t>
            </a:r>
          </a:p>
          <a:p>
            <a:pPr eaLnBrk="1" hangingPunct="1"/>
            <a:r>
              <a:rPr lang="es-MX" altLang="es-MX" sz="1600" dirty="0"/>
              <a:t>Servicios públicos y abastecimiento de agua</a:t>
            </a:r>
            <a:endParaRPr lang="en-GB" altLang="es-MX" sz="1600" dirty="0"/>
          </a:p>
          <a:p>
            <a:pPr eaLnBrk="1" hangingPunct="1"/>
            <a:r>
              <a:rPr lang="en-US" altLang="es-MX" sz="1600" dirty="0" err="1"/>
              <a:t>Canteras</a:t>
            </a:r>
            <a:endParaRPr lang="en-US" altLang="es-MX" sz="1600" dirty="0"/>
          </a:p>
          <a:p>
            <a:pPr eaLnBrk="1" hangingPunct="1"/>
            <a:r>
              <a:rPr lang="en-US" altLang="es-MX" sz="1600" dirty="0"/>
              <a:t>Minas</a:t>
            </a:r>
          </a:p>
          <a:p>
            <a:pPr eaLnBrk="1" hangingPunct="1"/>
            <a:r>
              <a:rPr lang="en-US" altLang="es-MX" sz="1600" dirty="0" err="1"/>
              <a:t>Telecomunicaciones</a:t>
            </a:r>
            <a:endParaRPr lang="en-US" altLang="es-MX" sz="1600" dirty="0"/>
          </a:p>
          <a:p>
            <a:pPr eaLnBrk="1" hangingPunct="1"/>
            <a:endParaRPr lang="en-GB" altLang="es-MX" dirty="0"/>
          </a:p>
          <a:p>
            <a:pPr eaLnBrk="1" hangingPunct="1"/>
            <a:endParaRPr lang="da-DK" altLang="es-MX" dirty="0"/>
          </a:p>
          <a:p>
            <a:pPr eaLnBrk="1" hangingPunct="1"/>
            <a:endParaRPr lang="da-DK" altLang="es-MX" dirty="0"/>
          </a:p>
        </p:txBody>
      </p:sp>
    </p:spTree>
    <p:extLst>
      <p:ext uri="{BB962C8B-B14F-4D97-AF65-F5344CB8AC3E}">
        <p14:creationId xmlns:p14="http://schemas.microsoft.com/office/powerpoint/2010/main" val="1398086935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623005" y="1674407"/>
            <a:ext cx="3041945" cy="3671326"/>
          </a:xfrm>
          <a:prstGeom prst="rect">
            <a:avLst/>
          </a:prstGeom>
          <a:solidFill>
            <a:schemeClr val="tx2"/>
          </a:solidFill>
        </p:spPr>
        <p:txBody>
          <a:bodyPr wrap="square" lIns="288000" tIns="252000" rIns="288000" bIns="252000">
            <a:spAutoFit/>
          </a:bodyPr>
          <a:lstStyle/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1600" dirty="0" err="1">
                <a:solidFill>
                  <a:schemeClr val="bg1"/>
                </a:solidFill>
              </a:rPr>
              <a:t>Cuando</a:t>
            </a:r>
            <a:r>
              <a:rPr lang="en-US" sz="1600" dirty="0">
                <a:solidFill>
                  <a:schemeClr val="bg1"/>
                </a:solidFill>
              </a:rPr>
              <a:t> un </a:t>
            </a:r>
            <a:r>
              <a:rPr lang="en-US" sz="1600" dirty="0" err="1">
                <a:solidFill>
                  <a:schemeClr val="bg1"/>
                </a:solidFill>
              </a:rPr>
              <a:t>mantenimiento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debe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realizado</a:t>
            </a:r>
            <a:r>
              <a:rPr lang="en-US" sz="1600" dirty="0">
                <a:solidFill>
                  <a:schemeClr val="bg1"/>
                </a:solidFill>
              </a:rPr>
              <a:t>, hay </a:t>
            </a:r>
            <a:r>
              <a:rPr lang="en-US" sz="1600" dirty="0" err="1">
                <a:solidFill>
                  <a:schemeClr val="bg1"/>
                </a:solidFill>
              </a:rPr>
              <a:t>varios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puntos</a:t>
            </a:r>
            <a:r>
              <a:rPr lang="en-US" sz="1600" dirty="0">
                <a:solidFill>
                  <a:schemeClr val="bg1"/>
                </a:solidFill>
              </a:rPr>
              <a:t> que </a:t>
            </a:r>
            <a:r>
              <a:rPr lang="en-US" sz="1600" dirty="0" err="1">
                <a:solidFill>
                  <a:schemeClr val="bg1"/>
                </a:solidFill>
              </a:rPr>
              <a:t>deben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considerados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180975" lvl="1" indent="-180975"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bg1"/>
                </a:solidFill>
              </a:rPr>
              <a:t>Forma (irregular, Redondo, </a:t>
            </a:r>
            <a:r>
              <a:rPr lang="en-US" sz="1500" dirty="0" err="1">
                <a:solidFill>
                  <a:schemeClr val="bg1"/>
                </a:solidFill>
              </a:rPr>
              <a:t>cuadrado</a:t>
            </a:r>
            <a:r>
              <a:rPr lang="en-US" sz="1500" dirty="0">
                <a:solidFill>
                  <a:schemeClr val="bg1"/>
                </a:solidFill>
              </a:rPr>
              <a:t>)</a:t>
            </a:r>
          </a:p>
          <a:p>
            <a:pPr marL="180975" lvl="1" indent="-180975"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</a:rPr>
              <a:t>Profundidad</a:t>
            </a:r>
            <a:endParaRPr lang="en-US" sz="1500" dirty="0">
              <a:solidFill>
                <a:schemeClr val="bg1"/>
              </a:solidFill>
            </a:endParaRPr>
          </a:p>
          <a:p>
            <a:pPr marL="180975" lvl="1" indent="-180975">
              <a:spcBef>
                <a:spcPts val="3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</a:rPr>
              <a:t>Dureza</a:t>
            </a:r>
            <a:endParaRPr lang="en-US" sz="15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en-US" sz="1600" dirty="0">
                <a:solidFill>
                  <a:schemeClr val="bg1"/>
                </a:solidFill>
              </a:rPr>
              <a:t>La </a:t>
            </a:r>
            <a:r>
              <a:rPr lang="en-US" sz="1600" dirty="0" err="1">
                <a:solidFill>
                  <a:schemeClr val="bg1"/>
                </a:solidFill>
              </a:rPr>
              <a:t>dureza</a:t>
            </a:r>
            <a:r>
              <a:rPr lang="en-US" sz="1600" dirty="0">
                <a:solidFill>
                  <a:schemeClr val="bg1"/>
                </a:solidFill>
              </a:rPr>
              <a:t> o la </a:t>
            </a:r>
            <a:r>
              <a:rPr lang="en-US" sz="1600" dirty="0" err="1">
                <a:solidFill>
                  <a:schemeClr val="bg1"/>
                </a:solidFill>
              </a:rPr>
              <a:t>resistencia</a:t>
            </a:r>
            <a:r>
              <a:rPr lang="en-US" sz="1600" dirty="0">
                <a:solidFill>
                  <a:schemeClr val="bg1"/>
                </a:solidFill>
              </a:rPr>
              <a:t> del </a:t>
            </a:r>
            <a:r>
              <a:rPr lang="en-US" sz="1600" dirty="0" err="1">
                <a:solidFill>
                  <a:schemeClr val="bg1"/>
                </a:solidFill>
              </a:rPr>
              <a:t>pavimento</a:t>
            </a:r>
            <a:r>
              <a:rPr lang="en-US" sz="1600" dirty="0">
                <a:solidFill>
                  <a:schemeClr val="bg1"/>
                </a:solidFill>
              </a:rPr>
              <a:t>, define la </a:t>
            </a:r>
            <a:r>
              <a:rPr lang="en-US" sz="1600" dirty="0" err="1">
                <a:solidFill>
                  <a:schemeClr val="bg1"/>
                </a:solidFill>
              </a:rPr>
              <a:t>potencia</a:t>
            </a:r>
            <a:r>
              <a:rPr lang="en-US" sz="1600" dirty="0">
                <a:solidFill>
                  <a:schemeClr val="bg1"/>
                </a:solidFill>
              </a:rPr>
              <a:t> del </a:t>
            </a:r>
            <a:r>
              <a:rPr lang="en-US" sz="1600" dirty="0" err="1">
                <a:solidFill>
                  <a:schemeClr val="bg1"/>
                </a:solidFill>
              </a:rPr>
              <a:t>tipo</a:t>
            </a:r>
            <a:r>
              <a:rPr lang="en-US" sz="1600" dirty="0">
                <a:solidFill>
                  <a:schemeClr val="bg1"/>
                </a:solidFill>
              </a:rPr>
              <a:t> de </a:t>
            </a:r>
            <a:r>
              <a:rPr lang="en-US" sz="1600" dirty="0" err="1">
                <a:solidFill>
                  <a:schemeClr val="bg1"/>
                </a:solidFill>
              </a:rPr>
              <a:t>rompedor</a:t>
            </a:r>
            <a:r>
              <a:rPr lang="en-US" sz="1600" dirty="0">
                <a:solidFill>
                  <a:schemeClr val="bg1"/>
                </a:solidFill>
              </a:rPr>
              <a:t> a </a:t>
            </a:r>
            <a:r>
              <a:rPr lang="en-US" sz="1600" dirty="0" err="1">
                <a:solidFill>
                  <a:schemeClr val="bg1"/>
                </a:solidFill>
              </a:rPr>
              <a:t>elegir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TIPO DE ROMPEDORES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4988" y="1277458"/>
            <a:ext cx="3902176" cy="399083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22800"/>
              </a:spcAft>
            </a:pPr>
            <a:r>
              <a:rPr lang="en-US" i="1" dirty="0">
                <a:solidFill>
                  <a:schemeClr val="tx2"/>
                </a:solidFill>
              </a:rPr>
              <a:t>Parches de </a:t>
            </a:r>
            <a:r>
              <a:rPr lang="en-US" i="1" dirty="0" err="1">
                <a:solidFill>
                  <a:schemeClr val="tx2"/>
                </a:solidFill>
              </a:rPr>
              <a:t>profundidad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parcial</a:t>
            </a:r>
            <a:endParaRPr lang="en-US" i="1" dirty="0">
              <a:solidFill>
                <a:schemeClr val="tx2"/>
              </a:solidFill>
            </a:endParaRPr>
          </a:p>
          <a:p>
            <a:pPr marL="193675" lvl="1" indent="-193675"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50 – 75 mm (2 – 3 inches) </a:t>
            </a:r>
            <a:r>
              <a:rPr lang="en-US" sz="1600" dirty="0" err="1"/>
              <a:t>profundidad</a:t>
            </a:r>
            <a:endParaRPr lang="en-US" sz="1600" dirty="0"/>
          </a:p>
          <a:p>
            <a:pPr marL="193675" lvl="1" indent="-193675"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Cubriendo</a:t>
            </a:r>
            <a:r>
              <a:rPr lang="en-US" sz="1600" dirty="0"/>
              <a:t> un area </a:t>
            </a:r>
            <a:r>
              <a:rPr lang="en-US" sz="1600" dirty="0" err="1"/>
              <a:t>menor</a:t>
            </a:r>
            <a:r>
              <a:rPr lang="en-US" sz="1600" dirty="0"/>
              <a:t> a 1 m²</a:t>
            </a:r>
            <a:endParaRPr lang="de-DE" sz="1600" dirty="0"/>
          </a:p>
        </p:txBody>
      </p:sp>
      <p:sp>
        <p:nvSpPr>
          <p:cNvPr id="12" name="Rectangle 11"/>
          <p:cNvSpPr/>
          <p:nvPr/>
        </p:nvSpPr>
        <p:spPr>
          <a:xfrm>
            <a:off x="4297332" y="1277458"/>
            <a:ext cx="4877785" cy="3990836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22800"/>
              </a:spcAft>
            </a:pPr>
            <a:r>
              <a:rPr lang="en-US" i="1" dirty="0">
                <a:solidFill>
                  <a:schemeClr val="tx2"/>
                </a:solidFill>
              </a:rPr>
              <a:t>Parches de </a:t>
            </a:r>
            <a:r>
              <a:rPr lang="en-US" i="1" dirty="0" err="1">
                <a:solidFill>
                  <a:schemeClr val="tx2"/>
                </a:solidFill>
              </a:rPr>
              <a:t>profundidad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completa</a:t>
            </a:r>
            <a:endParaRPr lang="en-US" i="1" dirty="0">
              <a:solidFill>
                <a:schemeClr val="tx2"/>
              </a:solidFill>
            </a:endParaRPr>
          </a:p>
          <a:p>
            <a:pPr marL="193675" lvl="1" indent="-193675"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150 – 200 mm (6 – 8 inches) </a:t>
            </a:r>
            <a:r>
              <a:rPr lang="en-US" sz="1600" dirty="0" err="1"/>
              <a:t>profundidad</a:t>
            </a:r>
            <a:endParaRPr lang="en-US" sz="1600" dirty="0"/>
          </a:p>
          <a:p>
            <a:pPr marL="193675" lvl="1" indent="-193675"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Cubriendo</a:t>
            </a:r>
            <a:r>
              <a:rPr lang="en-US" sz="1600" dirty="0"/>
              <a:t> un area mayor a 1 m²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/>
          <a:stretch/>
        </p:blipFill>
        <p:spPr bwMode="auto">
          <a:xfrm>
            <a:off x="534988" y="1674407"/>
            <a:ext cx="3298984" cy="274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static.wixstatic.com/media/b8fedf_919c31257c13ce932f278a6493f5a1b2.jpg_srz_810_435_85_22_0.50_1.20_0.00_jpg_sr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15301"/>
          <a:stretch/>
        </p:blipFill>
        <p:spPr bwMode="auto">
          <a:xfrm>
            <a:off x="4291491" y="1674408"/>
            <a:ext cx="3427746" cy="274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/>
              <a:t>Características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6" y="1057276"/>
            <a:ext cx="5291137" cy="3370263"/>
          </a:xfrm>
        </p:spPr>
        <p:txBody>
          <a:bodyPr/>
          <a:lstStyle/>
          <a:p>
            <a:pPr eaLnBrk="1" hangingPunct="1"/>
            <a:r>
              <a:rPr lang="en-US" altLang="es-MX" sz="1600"/>
              <a:t>LWP 2 requiere 18-24 l/min a 100 bar</a:t>
            </a:r>
          </a:p>
          <a:p>
            <a:pPr lvl="1" eaLnBrk="1" hangingPunct="1"/>
            <a:r>
              <a:rPr lang="en-US" altLang="es-MX" sz="1600"/>
              <a:t>Acepta piedras y escombros de hasta 10 mm</a:t>
            </a:r>
          </a:p>
          <a:p>
            <a:pPr lvl="1" eaLnBrk="1" hangingPunct="1"/>
            <a:r>
              <a:rPr lang="en-US" altLang="es-MX" sz="1600"/>
              <a:t>Bomba de agua sumergible</a:t>
            </a:r>
          </a:p>
          <a:p>
            <a:pPr lvl="1" eaLnBrk="1" hangingPunct="1"/>
            <a:r>
              <a:rPr lang="en-US" altLang="es-MX" sz="1600"/>
              <a:t>Cabesa de 25 m con descarga de 840 l/sec</a:t>
            </a:r>
          </a:p>
          <a:p>
            <a:pPr eaLnBrk="1" hangingPunct="1"/>
            <a:r>
              <a:rPr lang="en-US" altLang="es-MX" sz="1600"/>
              <a:t> LTP 3  requiere 26-38 l/min a 140 bar</a:t>
            </a:r>
          </a:p>
          <a:p>
            <a:pPr lvl="1" eaLnBrk="1" hangingPunct="1"/>
            <a:r>
              <a:rPr lang="en-US" altLang="es-MX" sz="1600"/>
              <a:t>Acepta piedras y escombros de hasta 70 mm</a:t>
            </a:r>
          </a:p>
          <a:p>
            <a:pPr lvl="1" eaLnBrk="1" hangingPunct="1"/>
            <a:r>
              <a:rPr lang="en-US" altLang="es-MX" sz="1600"/>
              <a:t>Bomba de basura</a:t>
            </a:r>
          </a:p>
          <a:p>
            <a:pPr lvl="1" eaLnBrk="1" hangingPunct="1"/>
            <a:r>
              <a:rPr lang="en-US" altLang="es-MX" sz="1600"/>
              <a:t>Cabeza de 32 m con descarga de 1920 l/min</a:t>
            </a:r>
          </a:p>
          <a:p>
            <a:pPr eaLnBrk="1" hangingPunct="1"/>
            <a:r>
              <a:rPr lang="en-US" altLang="es-MX" sz="1600"/>
              <a:t>Motor a prueba de chispa</a:t>
            </a:r>
          </a:p>
          <a:p>
            <a:pPr eaLnBrk="1" hangingPunct="1"/>
            <a:r>
              <a:rPr lang="en-US" altLang="es-MX" sz="1600"/>
              <a:t>Trabajo en seco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6575" y="4772026"/>
            <a:ext cx="11125200" cy="523875"/>
          </a:xfrm>
          <a:prstGeom prst="rect">
            <a:avLst/>
          </a:prstGeom>
        </p:spPr>
        <p:txBody>
          <a:bodyPr lIns="0" tIns="46800" rIns="0" bIns="46800"/>
          <a:lstStyle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2pPr>
            <a:lvl3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3pPr>
            <a:lvl4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4pPr>
            <a:lvl5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5pPr>
            <a:lvl6pPr marL="4572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6pPr>
            <a:lvl7pPr marL="9144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7pPr>
            <a:lvl8pPr marL="13716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8pPr>
            <a:lvl9pPr marL="18288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s-MX" dirty="0" err="1"/>
              <a:t>Accesorios</a:t>
            </a:r>
            <a:endParaRPr lang="en-US" altLang="es-MX" dirty="0"/>
          </a:p>
        </p:txBody>
      </p:sp>
      <p:sp>
        <p:nvSpPr>
          <p:cNvPr id="219141" name="Rectangle 3"/>
          <p:cNvSpPr txBox="1">
            <a:spLocks noChangeArrowheads="1"/>
          </p:cNvSpPr>
          <p:nvPr/>
        </p:nvSpPr>
        <p:spPr bwMode="auto">
          <a:xfrm>
            <a:off x="536576" y="5334000"/>
            <a:ext cx="344963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bIns="46800"/>
          <a:lstStyle>
            <a:lvl1pPr marL="192088" indent="-192088" defTabSz="684213">
              <a:lnSpc>
                <a:spcPct val="105000"/>
              </a:lnSpc>
              <a:spcBef>
                <a:spcPts val="888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8463" indent="-206375" defTabSz="684213">
              <a:lnSpc>
                <a:spcPct val="105000"/>
              </a:lnSpc>
              <a:spcBef>
                <a:spcPts val="213"/>
              </a:spcBef>
              <a:spcAft>
                <a:spcPts val="213"/>
              </a:spcAft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3563" indent="-155575" defTabSz="684213">
              <a:lnSpc>
                <a:spcPct val="105000"/>
              </a:lnSpc>
              <a:spcBef>
                <a:spcPts val="125"/>
              </a:spcBef>
              <a:spcAft>
                <a:spcPts val="188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35013" indent="-169863" defTabSz="684213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6463" indent="-163513" defTabSz="684213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636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208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780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352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MX"/>
              <a:t>Mangueras de 2” y 3” de 10 m</a:t>
            </a:r>
          </a:p>
        </p:txBody>
      </p:sp>
      <p:pic>
        <p:nvPicPr>
          <p:cNvPr id="21914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3675064"/>
            <a:ext cx="52530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998" y="553918"/>
            <a:ext cx="1510493" cy="29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2873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003300"/>
            <a:ext cx="8685212" cy="520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MX" dirty="0" err="1"/>
              <a:t>SaCA</a:t>
            </a:r>
            <a:r>
              <a:rPr lang="en-US" altLang="es-MX" dirty="0"/>
              <a:t> POSTES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6" y="1703389"/>
            <a:ext cx="4135437" cy="377825"/>
          </a:xfrm>
        </p:spPr>
        <p:txBody>
          <a:bodyPr/>
          <a:lstStyle/>
          <a:p>
            <a:pPr marL="0" indent="0">
              <a:buNone/>
            </a:pPr>
            <a:r>
              <a:rPr lang="en-US" altLang="es-MX" sz="1600" b="1"/>
              <a:t>Datos tecnicos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90720"/>
              </p:ext>
            </p:extLst>
          </p:nvPr>
        </p:nvGraphicFramePr>
        <p:xfrm>
          <a:off x="542923" y="2260603"/>
          <a:ext cx="6236123" cy="3273036"/>
        </p:xfrm>
        <a:graphic>
          <a:graphicData uri="http://schemas.openxmlformats.org/drawingml/2006/table">
            <a:tbl>
              <a:tblPr/>
              <a:tblGrid>
                <a:gridCol w="3955599">
                  <a:extLst>
                    <a:ext uri="{9D8B030D-6E8A-4147-A177-3AD203B41FA5}">
                      <a16:colId xmlns:a16="http://schemas.microsoft.com/office/drawing/2014/main" val="3869406497"/>
                    </a:ext>
                  </a:extLst>
                </a:gridCol>
                <a:gridCol w="988900">
                  <a:extLst>
                    <a:ext uri="{9D8B030D-6E8A-4147-A177-3AD203B41FA5}">
                      <a16:colId xmlns:a16="http://schemas.microsoft.com/office/drawing/2014/main" val="4049190654"/>
                    </a:ext>
                  </a:extLst>
                </a:gridCol>
                <a:gridCol w="1291624">
                  <a:extLst>
                    <a:ext uri="{9D8B030D-6E8A-4147-A177-3AD203B41FA5}">
                      <a16:colId xmlns:a16="http://schemas.microsoft.com/office/drawing/2014/main" val="3488701029"/>
                    </a:ext>
                  </a:extLst>
                </a:gridCol>
              </a:tblGrid>
              <a:tr h="25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Saca poste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LPP 10 HD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231653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 con mangueras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55119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de aceite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l/min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34152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Presión de trabajo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100-172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094634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Maxima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presión de retorno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217478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Capacidad de elevacion por carrera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12-200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965712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de tracción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823707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Fuerza de tracción 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99693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Altura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2414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Ancho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110084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55413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Conexión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BSP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1/2"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8919"/>
                  </a:ext>
                </a:extLst>
              </a:tr>
              <a:tr h="2517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parte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1801 8100 03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597181"/>
                  </a:ext>
                </a:extLst>
              </a:tr>
            </a:tbl>
          </a:graphicData>
        </a:graphic>
      </p:graphicFrame>
      <p:pic>
        <p:nvPicPr>
          <p:cNvPr id="9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767" y="1950420"/>
            <a:ext cx="1999926" cy="358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696661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ACCESORIOS SACA POSTES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28D50-ED93-4A05-B429-8BB0DA953DCE}" type="slidenum">
              <a:rPr lang="en-US" altLang="es-MX" smtClean="0"/>
              <a:pPr>
                <a:defRPr/>
              </a:pPr>
              <a:t>32</a:t>
            </a:fld>
            <a:endParaRPr lang="en-US" alt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77" y="2301061"/>
            <a:ext cx="7039130" cy="22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73871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003300"/>
            <a:ext cx="8685212" cy="5207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MX" dirty="0"/>
              <a:t>HINCA POSTES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2601" y="1574435"/>
            <a:ext cx="4135437" cy="377825"/>
          </a:xfrm>
        </p:spPr>
        <p:txBody>
          <a:bodyPr/>
          <a:lstStyle/>
          <a:p>
            <a:pPr marL="0" indent="0">
              <a:buNone/>
            </a:pPr>
            <a:r>
              <a:rPr lang="en-US" altLang="es-MX" sz="1600" b="1"/>
              <a:t>Datos tecnicos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960" y="2002695"/>
            <a:ext cx="1786126" cy="351005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013664"/>
              </p:ext>
            </p:extLst>
          </p:nvPr>
        </p:nvGraphicFramePr>
        <p:xfrm>
          <a:off x="392601" y="2002695"/>
          <a:ext cx="9483234" cy="3649583"/>
        </p:xfrm>
        <a:graphic>
          <a:graphicData uri="http://schemas.openxmlformats.org/drawingml/2006/table">
            <a:tbl>
              <a:tblPr/>
              <a:tblGrid>
                <a:gridCol w="3264999">
                  <a:extLst>
                    <a:ext uri="{9D8B030D-6E8A-4147-A177-3AD203B41FA5}">
                      <a16:colId xmlns:a16="http://schemas.microsoft.com/office/drawing/2014/main" val="2446374074"/>
                    </a:ext>
                  </a:extLst>
                </a:gridCol>
                <a:gridCol w="902677">
                  <a:extLst>
                    <a:ext uri="{9D8B030D-6E8A-4147-A177-3AD203B41FA5}">
                      <a16:colId xmlns:a16="http://schemas.microsoft.com/office/drawing/2014/main" val="3006319266"/>
                    </a:ext>
                  </a:extLst>
                </a:gridCol>
                <a:gridCol w="1160585">
                  <a:extLst>
                    <a:ext uri="{9D8B030D-6E8A-4147-A177-3AD203B41FA5}">
                      <a16:colId xmlns:a16="http://schemas.microsoft.com/office/drawing/2014/main" val="3414307277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304847519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760692552"/>
                    </a:ext>
                  </a:extLst>
                </a:gridCol>
                <a:gridCol w="996461">
                  <a:extLst>
                    <a:ext uri="{9D8B030D-6E8A-4147-A177-3AD203B41FA5}">
                      <a16:colId xmlns:a16="http://schemas.microsoft.com/office/drawing/2014/main" val="2093862433"/>
                    </a:ext>
                  </a:extLst>
                </a:gridCol>
                <a:gridCol w="966297">
                  <a:extLst>
                    <a:ext uri="{9D8B030D-6E8A-4147-A177-3AD203B41FA5}">
                      <a16:colId xmlns:a16="http://schemas.microsoft.com/office/drawing/2014/main" val="2511033"/>
                    </a:ext>
                  </a:extLst>
                </a:gridCol>
              </a:tblGrid>
              <a:tr h="25792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Inca poste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LPD-LD-T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LPD-T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LPD-RV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LPD-HD-T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LPD-HD-RV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41161"/>
                  </a:ext>
                </a:extLst>
              </a:tr>
              <a:tr h="51584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activación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Palanca de gatillo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Palanca de gatillo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valvula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remota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Palanca de gatillo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valvula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remota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200576"/>
                  </a:ext>
                </a:extLst>
              </a:tr>
              <a:tr h="23231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 con mangueras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831781"/>
                  </a:ext>
                </a:extLst>
              </a:tr>
              <a:tr h="25792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de aceite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l/min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28-40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536724"/>
                  </a:ext>
                </a:extLst>
              </a:tr>
              <a:tr h="22410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Presion de trabajo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80-100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105-140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105-140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105-125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105-125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546702"/>
                  </a:ext>
                </a:extLst>
              </a:tr>
              <a:tr h="286218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 promedio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golpes/min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73535"/>
                  </a:ext>
                </a:extLst>
              </a:tr>
              <a:tr h="2362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Diametro de poste / varilla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10 - 60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40 - 100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40 - 100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70 - 150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70 - 150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361799"/>
                  </a:ext>
                </a:extLst>
              </a:tr>
              <a:tr h="25423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Vibracion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nivel 3 anexo(ISO 28927-5)20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lpm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m/s2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357673"/>
                  </a:ext>
                </a:extLst>
              </a:tr>
              <a:tr h="25792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ruido (ISO 11203)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r=1m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52236"/>
                  </a:ext>
                </a:extLst>
              </a:tr>
              <a:tr h="2821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ruido garantizado (2000/14/EC)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Lw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dB(A)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85828"/>
                  </a:ext>
                </a:extLst>
              </a:tr>
              <a:tr h="39745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EHTMA class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/ 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 / 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/ 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/ 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01778"/>
                  </a:ext>
                </a:extLst>
              </a:tr>
              <a:tr h="44723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parte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1801394006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1801404002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1801405002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1801414000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1801415000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3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723341"/>
      </p:ext>
    </p:extLst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438" y="369888"/>
            <a:ext cx="5800685" cy="708635"/>
          </a:xfrm>
        </p:spPr>
        <p:txBody>
          <a:bodyPr/>
          <a:lstStyle/>
          <a:p>
            <a:r>
              <a:rPr lang="es-MX" dirty="0"/>
              <a:t>ACCESORIOS HINCA POSTES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328D50-ED93-4A05-B429-8BB0DA953DCE}" type="slidenum">
              <a:rPr lang="en-US" altLang="es-MX" smtClean="0"/>
              <a:pPr>
                <a:defRPr/>
              </a:pPr>
              <a:t>34</a:t>
            </a:fld>
            <a:endParaRPr lang="en-US" alt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121" y="1419343"/>
            <a:ext cx="3893570" cy="26375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81" y="1078523"/>
            <a:ext cx="3818995" cy="2978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108" y="4154464"/>
            <a:ext cx="3657600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0960"/>
      </p:ext>
    </p:extLst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2" y="398464"/>
            <a:ext cx="4800234" cy="5286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s-MX" dirty="0" err="1"/>
              <a:t>Unidades</a:t>
            </a:r>
            <a:r>
              <a:rPr lang="en-US" altLang="es-MX" dirty="0"/>
              <a:t> de </a:t>
            </a:r>
            <a:r>
              <a:rPr lang="en-US" altLang="es-MX" dirty="0" err="1"/>
              <a:t>Potencia</a:t>
            </a:r>
            <a:endParaRPr lang="en-US" altLang="es-MX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4813" y="1482726"/>
            <a:ext cx="2549525" cy="379413"/>
          </a:xfrm>
        </p:spPr>
        <p:txBody>
          <a:bodyPr/>
          <a:lstStyle/>
          <a:p>
            <a:pPr marL="0" indent="0">
              <a:buNone/>
            </a:pPr>
            <a:r>
              <a:rPr lang="en-US" altLang="es-MX" sz="1600" b="1"/>
              <a:t>Datos tecnicos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12661"/>
              </p:ext>
            </p:extLst>
          </p:nvPr>
        </p:nvGraphicFramePr>
        <p:xfrm>
          <a:off x="404814" y="1862143"/>
          <a:ext cx="9489464" cy="3865016"/>
        </p:xfrm>
        <a:graphic>
          <a:graphicData uri="http://schemas.openxmlformats.org/drawingml/2006/table">
            <a:tbl>
              <a:tblPr/>
              <a:tblGrid>
                <a:gridCol w="2446990">
                  <a:extLst>
                    <a:ext uri="{9D8B030D-6E8A-4147-A177-3AD203B41FA5}">
                      <a16:colId xmlns:a16="http://schemas.microsoft.com/office/drawing/2014/main" val="2338145996"/>
                    </a:ext>
                  </a:extLst>
                </a:gridCol>
                <a:gridCol w="700856">
                  <a:extLst>
                    <a:ext uri="{9D8B030D-6E8A-4147-A177-3AD203B41FA5}">
                      <a16:colId xmlns:a16="http://schemas.microsoft.com/office/drawing/2014/main" val="2511141606"/>
                    </a:ext>
                  </a:extLst>
                </a:gridCol>
                <a:gridCol w="983460">
                  <a:extLst>
                    <a:ext uri="{9D8B030D-6E8A-4147-A177-3AD203B41FA5}">
                      <a16:colId xmlns:a16="http://schemas.microsoft.com/office/drawing/2014/main" val="3832268285"/>
                    </a:ext>
                  </a:extLst>
                </a:gridCol>
                <a:gridCol w="994763">
                  <a:extLst>
                    <a:ext uri="{9D8B030D-6E8A-4147-A177-3AD203B41FA5}">
                      <a16:colId xmlns:a16="http://schemas.microsoft.com/office/drawing/2014/main" val="3958848386"/>
                    </a:ext>
                  </a:extLst>
                </a:gridCol>
                <a:gridCol w="928532">
                  <a:extLst>
                    <a:ext uri="{9D8B030D-6E8A-4147-A177-3AD203B41FA5}">
                      <a16:colId xmlns:a16="http://schemas.microsoft.com/office/drawing/2014/main" val="2577930720"/>
                    </a:ext>
                  </a:extLst>
                </a:gridCol>
                <a:gridCol w="1015777">
                  <a:extLst>
                    <a:ext uri="{9D8B030D-6E8A-4147-A177-3AD203B41FA5}">
                      <a16:colId xmlns:a16="http://schemas.microsoft.com/office/drawing/2014/main" val="1424590670"/>
                    </a:ext>
                  </a:extLst>
                </a:gridCol>
                <a:gridCol w="1258500">
                  <a:extLst>
                    <a:ext uri="{9D8B030D-6E8A-4147-A177-3AD203B41FA5}">
                      <a16:colId xmlns:a16="http://schemas.microsoft.com/office/drawing/2014/main" val="2038696286"/>
                    </a:ext>
                  </a:extLst>
                </a:gridCol>
                <a:gridCol w="1160586">
                  <a:extLst>
                    <a:ext uri="{9D8B030D-6E8A-4147-A177-3AD203B41FA5}">
                      <a16:colId xmlns:a16="http://schemas.microsoft.com/office/drawing/2014/main" val="4008498267"/>
                    </a:ext>
                  </a:extLst>
                </a:gridCol>
              </a:tblGrid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Unidades de potencia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 9-20 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 9-20 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 13-30 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 18-30 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 18-40 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LP 18 Twin 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293342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Combustible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Gasolina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Gasolina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Gasolina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Gasolina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Gasolina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457225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B&amp;S Vanguard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B&amp;S Vanguard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B&amp;S Vanguard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93263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Potencia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328401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Peso con aceite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01117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Dimensiones (L x An x Al)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630x530x640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630x530x640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745x600x705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790x605x745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790x605xx745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755x700x720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938185"/>
                  </a:ext>
                </a:extLst>
              </a:tr>
              <a:tr h="9235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Flujo de aceite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l/min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20-40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2x20 / 1x40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729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Maxima presion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453599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Capacida de combustible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354331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Manguera incluida (7m)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056435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de aceite (motor)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920203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Arranque electrico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422521"/>
                  </a:ext>
                </a:extLst>
              </a:tr>
              <a:tr h="41132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ruido garantizado (2000/14/EC)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Lw, dB(A)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205830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ruido (ISO 11203)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Lp, r=1m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29254"/>
                  </a:ext>
                </a:extLst>
              </a:tr>
              <a:tr h="411327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parte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1807 0080 52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1807 0080 50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1807 0110 32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1807 0160 41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1807 0160 38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1807 0160 16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758250"/>
                  </a:ext>
                </a:extLst>
              </a:tr>
              <a:tr h="21937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Trabajos en</a:t>
                      </a:r>
                      <a:r>
                        <a:rPr lang="es-MX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interiores, lugares cerrados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60060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058" y="2728936"/>
            <a:ext cx="1976096" cy="17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75577"/>
      </p:ext>
    </p:extLst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 dirty="0" err="1"/>
              <a:t>Características</a:t>
            </a:r>
            <a:endParaRPr lang="en-US" altLang="es-MX" dirty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982664"/>
            <a:ext cx="5616575" cy="2560637"/>
          </a:xfrm>
        </p:spPr>
        <p:txBody>
          <a:bodyPr/>
          <a:lstStyle/>
          <a:p>
            <a:pPr eaLnBrk="1" hangingPunct="1"/>
            <a:r>
              <a:rPr lang="en-US" altLang="es-MX" sz="1600"/>
              <a:t>Función de suministro de energía, con minimo ruido y ahorro de combustible</a:t>
            </a:r>
          </a:p>
          <a:p>
            <a:pPr eaLnBrk="1" hangingPunct="1"/>
            <a:r>
              <a:rPr lang="en-US" altLang="es-MX" sz="1600"/>
              <a:t>Marco protector de acero inoxidable</a:t>
            </a:r>
          </a:p>
          <a:p>
            <a:pPr eaLnBrk="1" hangingPunct="1"/>
            <a:r>
              <a:rPr lang="en-US" altLang="es-MX" sz="1600"/>
              <a:t>Diseño compacto de fácil transportación.</a:t>
            </a:r>
          </a:p>
          <a:p>
            <a:pPr eaLnBrk="1" hangingPunct="1"/>
            <a:r>
              <a:rPr lang="en-US" altLang="es-MX" sz="1600"/>
              <a:t>Agarraderas retrahibles</a:t>
            </a:r>
          </a:p>
          <a:p>
            <a:pPr eaLnBrk="1" hangingPunct="1"/>
            <a:r>
              <a:rPr lang="en-US" altLang="es-MX" sz="1600"/>
              <a:t>Llantas grandes</a:t>
            </a:r>
          </a:p>
          <a:p>
            <a:pPr eaLnBrk="1" hangingPunct="1"/>
            <a:r>
              <a:rPr lang="en-US" altLang="es-MX" sz="1600"/>
              <a:t>Filtro de aire de servicio pesado e indicador de remplazo</a:t>
            </a:r>
          </a:p>
          <a:p>
            <a:pPr eaLnBrk="1" hangingPunct="1"/>
            <a:endParaRPr lang="en-US" altLang="es-MX"/>
          </a:p>
        </p:txBody>
      </p:sp>
      <p:pic>
        <p:nvPicPr>
          <p:cNvPr id="223236" name="Picture 5" descr="texh_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908051"/>
            <a:ext cx="22987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7" name="Rectangle 3"/>
          <p:cNvSpPr txBox="1">
            <a:spLocks noChangeArrowheads="1"/>
          </p:cNvSpPr>
          <p:nvPr/>
        </p:nvSpPr>
        <p:spPr bwMode="auto">
          <a:xfrm>
            <a:off x="890587" y="4249738"/>
            <a:ext cx="391795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bIns="46800"/>
          <a:lstStyle>
            <a:lvl1pPr marL="192088" indent="-192088" defTabSz="684213">
              <a:lnSpc>
                <a:spcPct val="105000"/>
              </a:lnSpc>
              <a:spcBef>
                <a:spcPts val="888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98463" indent="-206375" defTabSz="684213">
              <a:lnSpc>
                <a:spcPct val="105000"/>
              </a:lnSpc>
              <a:spcBef>
                <a:spcPts val="213"/>
              </a:spcBef>
              <a:spcAft>
                <a:spcPts val="213"/>
              </a:spcAft>
              <a:buFont typeface="Arial" panose="020B0604020202020204" pitchFamily="34" charset="0"/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63563" indent="-155575" defTabSz="684213">
              <a:lnSpc>
                <a:spcPct val="105000"/>
              </a:lnSpc>
              <a:spcBef>
                <a:spcPts val="125"/>
              </a:spcBef>
              <a:spcAft>
                <a:spcPts val="188"/>
              </a:spcAft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35013" indent="-169863" defTabSz="684213">
              <a:lnSpc>
                <a:spcPct val="105000"/>
              </a:lnSpc>
              <a:spcBef>
                <a:spcPts val="113"/>
              </a:spcBef>
              <a:spcAft>
                <a:spcPts val="113"/>
              </a:spcAft>
              <a:buFont typeface="Arial" panose="020B0604020202020204" pitchFamily="34" charset="0"/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6463" indent="-163513" defTabSz="684213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3636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8208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2780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735263" indent="-163513" defTabSz="684213" eaLnBrk="0" fontAlgn="base" hangingPunct="0">
              <a:lnSpc>
                <a:spcPct val="105000"/>
              </a:lnSpc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s-MX" sz="1600"/>
              <a:t>Flexible, compacto y ligero</a:t>
            </a:r>
          </a:p>
          <a:p>
            <a:pPr eaLnBrk="1" hangingPunct="1"/>
            <a:r>
              <a:rPr lang="en-GB" altLang="es-MX" sz="1600"/>
              <a:t>Bajo mantenimiento y larga vida útil</a:t>
            </a:r>
          </a:p>
          <a:p>
            <a:pPr eaLnBrk="1" hangingPunct="1"/>
            <a:r>
              <a:rPr lang="en-GB" altLang="es-MX" sz="1600"/>
              <a:t>Bajo costo de operación</a:t>
            </a:r>
          </a:p>
          <a:p>
            <a:pPr eaLnBrk="1" hangingPunct="1"/>
            <a:r>
              <a:rPr lang="en-GB" altLang="es-MX" sz="1600"/>
              <a:t>Minimas emisiones de contaminantes</a:t>
            </a:r>
          </a:p>
          <a:p>
            <a:pPr eaLnBrk="1" hangingPunct="1"/>
            <a:r>
              <a:rPr lang="en-GB" altLang="es-MX" sz="1600"/>
              <a:t>Bajo consumo de combustible</a:t>
            </a:r>
            <a:endParaRPr lang="da-DK" altLang="es-MX" sz="160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6576" y="3773489"/>
            <a:ext cx="2078037" cy="523875"/>
          </a:xfrm>
          <a:prstGeom prst="rect">
            <a:avLst/>
          </a:prstGeom>
        </p:spPr>
        <p:txBody>
          <a:bodyPr lIns="0" tIns="46800" rIns="0" bIns="46800"/>
          <a:lstStyle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2pPr>
            <a:lvl3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3pPr>
            <a:lvl4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4pPr>
            <a:lvl5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5pPr>
            <a:lvl6pPr marL="4572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6pPr>
            <a:lvl7pPr marL="9144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7pPr>
            <a:lvl8pPr marL="13716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8pPr>
            <a:lvl9pPr marL="1828800" algn="l" defTabSz="684213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a-DK" altLang="es-MX" dirty="0"/>
              <a:t>Beneficios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016" y="3883263"/>
            <a:ext cx="1998909" cy="200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13342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/>
              <a:t>Divisor de flujo de aceite</a:t>
            </a:r>
          </a:p>
        </p:txBody>
      </p:sp>
      <p:sp>
        <p:nvSpPr>
          <p:cNvPr id="2252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6576" y="1306513"/>
            <a:ext cx="6010275" cy="4087812"/>
          </a:xfrm>
        </p:spPr>
        <p:txBody>
          <a:bodyPr/>
          <a:lstStyle/>
          <a:p>
            <a:pPr eaLnBrk="1" hangingPunct="1"/>
            <a:r>
              <a:rPr lang="de-DE" altLang="es-MX" sz="1600"/>
              <a:t>LFD 20</a:t>
            </a:r>
          </a:p>
          <a:p>
            <a:pPr lvl="1" eaLnBrk="1" hangingPunct="1"/>
            <a:r>
              <a:rPr lang="de-DE" altLang="es-MX" sz="1600"/>
              <a:t>Flujo regulado de 20-25 l/min</a:t>
            </a:r>
          </a:p>
          <a:p>
            <a:pPr lvl="1" eaLnBrk="1" hangingPunct="1"/>
            <a:r>
              <a:rPr lang="de-DE" altLang="es-MX" sz="1600"/>
              <a:t>Válvula de desahogo de presión 0-210 bar </a:t>
            </a:r>
          </a:p>
          <a:p>
            <a:pPr lvl="1" eaLnBrk="1" hangingPunct="1"/>
            <a:r>
              <a:rPr lang="de-DE" altLang="es-MX" sz="1600"/>
              <a:t>Flujo máximo en: 60 l/min; máxima presión: 250 bar</a:t>
            </a:r>
          </a:p>
          <a:p>
            <a:pPr lvl="1" eaLnBrk="1" hangingPunct="1"/>
            <a:r>
              <a:rPr lang="de-DE" altLang="es-MX" sz="1600"/>
              <a:t>EHTMA clase C</a:t>
            </a:r>
          </a:p>
          <a:p>
            <a:pPr lvl="1" eaLnBrk="1" hangingPunct="1"/>
            <a:r>
              <a:rPr lang="de-DE" altLang="es-MX" sz="1600"/>
              <a:t>Para herramientas estándar 20 l</a:t>
            </a:r>
          </a:p>
          <a:p>
            <a:pPr eaLnBrk="1" hangingPunct="1"/>
            <a:r>
              <a:rPr lang="de-DE" altLang="es-MX" sz="1600"/>
              <a:t>LFD 30</a:t>
            </a:r>
          </a:p>
          <a:p>
            <a:pPr lvl="1" eaLnBrk="1" hangingPunct="1"/>
            <a:r>
              <a:rPr lang="de-DE" altLang="es-MX" sz="1600"/>
              <a:t>Flujo regulado de 25-38 l/min</a:t>
            </a:r>
          </a:p>
          <a:p>
            <a:pPr lvl="1" eaLnBrk="1" hangingPunct="1"/>
            <a:r>
              <a:rPr lang="de-DE" altLang="es-MX" sz="1600"/>
              <a:t>Válvula de desahogo de presión 0-210 bar</a:t>
            </a:r>
          </a:p>
          <a:p>
            <a:pPr lvl="1" eaLnBrk="1" hangingPunct="1"/>
            <a:r>
              <a:rPr lang="de-DE" altLang="es-MX" sz="1600"/>
              <a:t>Máxima de flujo: 120 l/min; máxima presión: 215 bar</a:t>
            </a:r>
          </a:p>
          <a:p>
            <a:pPr lvl="1" eaLnBrk="1" hangingPunct="1"/>
            <a:r>
              <a:rPr lang="de-DE" altLang="es-MX" sz="1600"/>
              <a:t>EHTMA clase D </a:t>
            </a:r>
          </a:p>
          <a:p>
            <a:pPr lvl="1" eaLnBrk="1" hangingPunct="1"/>
            <a:r>
              <a:rPr lang="de-DE" altLang="es-MX" sz="1600"/>
              <a:t>Herramientas estándar de 30 l </a:t>
            </a:r>
          </a:p>
          <a:p>
            <a:pPr eaLnBrk="1" hangingPunct="1"/>
            <a:endParaRPr lang="en-US" altLang="es-MX"/>
          </a:p>
        </p:txBody>
      </p:sp>
      <p:pic>
        <p:nvPicPr>
          <p:cNvPr id="22528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1946276"/>
            <a:ext cx="457200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33298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/>
              <a:t>Divisor de flujo de aceite</a:t>
            </a:r>
          </a:p>
        </p:txBody>
      </p:sp>
      <p:pic>
        <p:nvPicPr>
          <p:cNvPr id="227331" name="Picture 5" descr="sca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1" y="3003551"/>
            <a:ext cx="475773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2" name="Picture 6" descr="sca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1" y="998539"/>
            <a:ext cx="372903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3737" y="1554163"/>
            <a:ext cx="3651250" cy="1358900"/>
          </a:xfrm>
        </p:spPr>
        <p:txBody>
          <a:bodyPr/>
          <a:lstStyle/>
          <a:p>
            <a:pPr eaLnBrk="1" hangingPunct="1"/>
            <a:r>
              <a:rPr lang="en-US" altLang="es-MX" sz="1600"/>
              <a:t>Usando un divisor de flujo de aceite cualquier herramiente puede ser operada  desde un sitio de excavación</a:t>
            </a:r>
          </a:p>
        </p:txBody>
      </p:sp>
    </p:spTree>
    <p:extLst>
      <p:ext uri="{BB962C8B-B14F-4D97-AF65-F5344CB8AC3E}">
        <p14:creationId xmlns:p14="http://schemas.microsoft.com/office/powerpoint/2010/main" val="1795705384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s-MX"/>
              <a:t>Mangueras de extensión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101" y="1327150"/>
            <a:ext cx="4605337" cy="2395538"/>
          </a:xfrm>
        </p:spPr>
        <p:txBody>
          <a:bodyPr/>
          <a:lstStyle/>
          <a:p>
            <a:pPr eaLnBrk="1" hangingPunct="1"/>
            <a:r>
              <a:rPr lang="en-US" altLang="es-MX" sz="1600"/>
              <a:t>Ligeras y flexibles</a:t>
            </a:r>
          </a:p>
          <a:p>
            <a:pPr eaLnBrk="1" hangingPunct="1"/>
            <a:r>
              <a:rPr lang="en-US" altLang="es-MX" sz="1600"/>
              <a:t>Acoplamientos fáciles de desprende que ayudan a proteger el sistema de tierra y derrames de aceite</a:t>
            </a:r>
          </a:p>
          <a:p>
            <a:pPr eaLnBrk="1" hangingPunct="1"/>
            <a:r>
              <a:rPr lang="en-US" altLang="es-MX" sz="1600"/>
              <a:t>Máxima longitud recomendada de manguera de 21 m (igual a dos mangueras gemelas adicionales de 7 m).</a:t>
            </a:r>
          </a:p>
        </p:txBody>
      </p:sp>
      <p:pic>
        <p:nvPicPr>
          <p:cNvPr id="229380" name="Picture 4" descr="texh_kupp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484313"/>
            <a:ext cx="4213225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1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2" y="4006851"/>
            <a:ext cx="3030538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11194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gray">
          <a:xfrm>
            <a:off x="533399" y="1531308"/>
            <a:ext cx="3645061" cy="44757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sv-SE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Dureza</a:t>
            </a:r>
            <a:r>
              <a:rPr lang="en-US" dirty="0"/>
              <a:t> del </a:t>
            </a:r>
            <a:r>
              <a:rPr lang="en-US" dirty="0" err="1"/>
              <a:t>pavimento</a:t>
            </a:r>
            <a:r>
              <a:rPr lang="en-US" dirty="0"/>
              <a:t> –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superficie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EFAE-073D-426F-B1B3-DA068A342DA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90678" y="-2799268"/>
            <a:ext cx="2144656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</a:pPr>
            <a:r>
              <a:rPr lang="en-US" i="1" dirty="0">
                <a:solidFill>
                  <a:schemeClr val="tx2"/>
                </a:solidFill>
              </a:rPr>
              <a:t>Flexible pavement (asphalt)</a:t>
            </a:r>
            <a:endParaRPr lang="de-DE" i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70673" y="-2799268"/>
            <a:ext cx="2945147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</a:pPr>
            <a:r>
              <a:rPr lang="en-US" i="1" dirty="0">
                <a:solidFill>
                  <a:schemeClr val="tx2"/>
                </a:solidFill>
              </a:rPr>
              <a:t>Highway Rigid pavement (concrete)</a:t>
            </a:r>
            <a:endParaRPr lang="de-DE" i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88610" y="-2799268"/>
            <a:ext cx="2362390" cy="7017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400"/>
              </a:spcBef>
            </a:pPr>
            <a:r>
              <a:rPr lang="en-US" i="1" dirty="0">
                <a:solidFill>
                  <a:schemeClr val="tx2"/>
                </a:solidFill>
              </a:rPr>
              <a:t>Airport</a:t>
            </a:r>
            <a:br>
              <a:rPr lang="en-US" i="1" dirty="0">
                <a:solidFill>
                  <a:schemeClr val="tx2"/>
                </a:solidFill>
              </a:rPr>
            </a:br>
            <a:r>
              <a:rPr lang="en-US" i="1" dirty="0">
                <a:solidFill>
                  <a:schemeClr val="tx2"/>
                </a:solidFill>
              </a:rPr>
              <a:t>runway 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5328307" y="3639706"/>
            <a:ext cx="587408" cy="452304"/>
          </a:xfrm>
          <a:prstGeom prst="downArrow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/>
          </a:p>
        </p:txBody>
      </p:sp>
      <p:sp>
        <p:nvSpPr>
          <p:cNvPr id="39" name="Down Arrow 38"/>
          <p:cNvSpPr/>
          <p:nvPr/>
        </p:nvSpPr>
        <p:spPr>
          <a:xfrm>
            <a:off x="7763671" y="3639706"/>
            <a:ext cx="587408" cy="452304"/>
          </a:xfrm>
          <a:prstGeom prst="downArrow">
            <a:avLst/>
          </a:prstGeom>
          <a:solidFill>
            <a:schemeClr val="bg1"/>
          </a:solidFill>
          <a:ln>
            <a:solidFill>
              <a:srgbClr val="047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/>
          </a:p>
        </p:txBody>
      </p:sp>
      <p:sp>
        <p:nvSpPr>
          <p:cNvPr id="40" name="Down Arrow 39"/>
          <p:cNvSpPr/>
          <p:nvPr/>
        </p:nvSpPr>
        <p:spPr>
          <a:xfrm>
            <a:off x="10197333" y="3639706"/>
            <a:ext cx="587408" cy="452304"/>
          </a:xfrm>
          <a:prstGeom prst="downArrow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endParaRPr lang="de-DE" sz="1600" dirty="0" err="1"/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037350" y="4198299"/>
            <a:ext cx="1169322" cy="1169322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20-25 </a:t>
            </a:r>
            <a:r>
              <a:rPr lang="en-US" sz="1600" dirty="0" err="1">
                <a:solidFill>
                  <a:schemeClr val="bg1"/>
                </a:solidFill>
              </a:rPr>
              <a:t>MPa</a:t>
            </a: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0" y="3675281"/>
            <a:ext cx="34164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075" indent="-219075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La </a:t>
            </a:r>
            <a:r>
              <a:rPr lang="en-US" sz="1600" dirty="0" err="1"/>
              <a:t>dureza</a:t>
            </a:r>
            <a:r>
              <a:rPr lang="en-US" sz="1600" dirty="0"/>
              <a:t> de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tipo</a:t>
            </a:r>
            <a:r>
              <a:rPr lang="en-US" sz="1600" dirty="0"/>
              <a:t> de </a:t>
            </a:r>
            <a:r>
              <a:rPr lang="en-US" sz="1600" dirty="0" err="1"/>
              <a:t>superficie</a:t>
            </a:r>
            <a:r>
              <a:rPr lang="en-US" sz="1600" dirty="0"/>
              <a:t>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diferente</a:t>
            </a:r>
            <a:endParaRPr lang="en-US" sz="1600" dirty="0"/>
          </a:p>
          <a:p>
            <a:pPr marL="219075" indent="-219075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Define el </a:t>
            </a:r>
            <a:r>
              <a:rPr lang="en-US" sz="1600" dirty="0" err="1"/>
              <a:t>tipo</a:t>
            </a:r>
            <a:r>
              <a:rPr lang="en-US" sz="1600" dirty="0"/>
              <a:t> de </a:t>
            </a:r>
            <a:r>
              <a:rPr lang="en-US" sz="1600" dirty="0" err="1"/>
              <a:t>herramienta</a:t>
            </a:r>
            <a:endParaRPr lang="en-US" sz="1600" dirty="0"/>
          </a:p>
          <a:p>
            <a:pPr marL="219075" indent="-219075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Para romper </a:t>
            </a:r>
            <a:r>
              <a:rPr lang="en-US" sz="1600" dirty="0" err="1"/>
              <a:t>eficazmente</a:t>
            </a:r>
            <a:r>
              <a:rPr lang="en-US" sz="1600" dirty="0"/>
              <a:t> la </a:t>
            </a:r>
            <a:r>
              <a:rPr lang="en-US" sz="1600" dirty="0" err="1"/>
              <a:t>herramienta</a:t>
            </a:r>
            <a:r>
              <a:rPr lang="en-US" sz="1600" dirty="0"/>
              <a:t> </a:t>
            </a:r>
            <a:r>
              <a:rPr lang="en-US" sz="1600" dirty="0" err="1"/>
              <a:t>debe</a:t>
            </a:r>
            <a:r>
              <a:rPr lang="en-US" sz="1600" dirty="0"/>
              <a:t> </a:t>
            </a:r>
            <a:r>
              <a:rPr lang="en-US" sz="1600" dirty="0" err="1"/>
              <a:t>tener</a:t>
            </a:r>
            <a:r>
              <a:rPr lang="en-US" sz="1600" dirty="0"/>
              <a:t> al </a:t>
            </a:r>
            <a:r>
              <a:rPr lang="en-US" sz="1600" dirty="0" err="1"/>
              <a:t>menos</a:t>
            </a:r>
            <a:r>
              <a:rPr lang="en-US" sz="1600" dirty="0"/>
              <a:t> 2 </a:t>
            </a:r>
            <a:r>
              <a:rPr lang="en-US" sz="1600" dirty="0" err="1"/>
              <a:t>veces</a:t>
            </a:r>
            <a:r>
              <a:rPr lang="en-US" sz="1600" dirty="0"/>
              <a:t> mayor </a:t>
            </a:r>
            <a:r>
              <a:rPr lang="en-US" sz="1600" dirty="0" err="1"/>
              <a:t>capacidad</a:t>
            </a:r>
            <a:r>
              <a:rPr lang="en-US" sz="1600" dirty="0"/>
              <a:t> de </a:t>
            </a:r>
            <a:r>
              <a:rPr lang="en-US" sz="1600" dirty="0" err="1"/>
              <a:t>ruptura</a:t>
            </a:r>
            <a:r>
              <a:rPr lang="en-US" sz="1600" dirty="0"/>
              <a:t> que la </a:t>
            </a:r>
            <a:r>
              <a:rPr lang="en-US" sz="1600" dirty="0" err="1"/>
              <a:t>dureza</a:t>
            </a:r>
            <a:r>
              <a:rPr lang="en-US" sz="1600" dirty="0"/>
              <a:t> de la </a:t>
            </a:r>
            <a:r>
              <a:rPr lang="en-US" sz="1600" dirty="0" err="1"/>
              <a:t>superficie</a:t>
            </a:r>
            <a:r>
              <a:rPr lang="en-US" sz="1600" dirty="0"/>
              <a:t> a romper</a:t>
            </a:r>
            <a:endParaRPr lang="de-DE" sz="1600" dirty="0" err="1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5628"/>
            <a:ext cx="2701154" cy="19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http://vignette3.wikia.nocookie.net/aircraft/images/9/92/Boeing737-ext.jpg/revision/latest/scale-to-width-down/356?cb=20130811181038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" r="33079"/>
          <a:stretch/>
        </p:blipFill>
        <p:spPr bwMode="auto">
          <a:xfrm>
            <a:off x="9685708" y="-2076855"/>
            <a:ext cx="1968195" cy="171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http://us.123rf.com/450wm/aprior/aprior1308/aprior130800014/21585963-big-red-truck-goes-on-the-highway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54"/>
          <a:stretch/>
        </p:blipFill>
        <p:spPr bwMode="auto">
          <a:xfrm>
            <a:off x="7318992" y="-2076855"/>
            <a:ext cx="1848508" cy="177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spect="1"/>
          </p:cNvSpPr>
          <p:nvPr/>
        </p:nvSpPr>
        <p:spPr>
          <a:xfrm>
            <a:off x="7472714" y="4198299"/>
            <a:ext cx="1169322" cy="1169322"/>
          </a:xfrm>
          <a:prstGeom prst="ellipse">
            <a:avLst/>
          </a:prstGeom>
          <a:solidFill>
            <a:srgbClr val="047A6C"/>
          </a:solidFill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30-36 </a:t>
            </a:r>
            <a:r>
              <a:rPr lang="en-US" sz="1600" dirty="0" err="1">
                <a:solidFill>
                  <a:schemeClr val="bg1"/>
                </a:solidFill>
              </a:rPr>
              <a:t>MPa</a:t>
            </a:r>
            <a:endParaRPr lang="de-DE" sz="1600" dirty="0" err="1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>
            <a:off x="9906376" y="4198299"/>
            <a:ext cx="1169322" cy="1169322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>
                <a:solidFill>
                  <a:schemeClr val="bg1"/>
                </a:solidFill>
              </a:rPr>
              <a:t>40-45 </a:t>
            </a:r>
            <a:r>
              <a:rPr lang="en-US" sz="1600" dirty="0" err="1">
                <a:solidFill>
                  <a:schemeClr val="bg1"/>
                </a:solidFill>
              </a:rPr>
              <a:t>MPa</a:t>
            </a:r>
            <a:endParaRPr lang="de-DE" sz="1600" dirty="0" err="1">
              <a:solidFill>
                <a:schemeClr val="bg1"/>
              </a:solidFill>
            </a:endParaRPr>
          </a:p>
        </p:txBody>
      </p:sp>
      <p:pic>
        <p:nvPicPr>
          <p:cNvPr id="15377" name="Picture 17" descr="http://mewezen.com/wp3/wp-content/uploads/2013/10/6292917-red-car-driving-in-the-city-on-cable-bridge-riga-latvia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8"/>
          <a:stretch/>
        </p:blipFill>
        <p:spPr bwMode="auto">
          <a:xfrm flipH="1">
            <a:off x="4738425" y="-2076855"/>
            <a:ext cx="2049163" cy="175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9" descr="W:\1_Aktuellt\1_JOBB_Pågående\AC_CTO_161\J-2485_N_Aug-15_LP 9-20 launch_PK\jpg\iStock_000003849454_Small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24" y="2019458"/>
            <a:ext cx="234782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0" descr="W:\1_Aktuellt\1_JOBB_Pågående\AC_CTO_161\J-2485_N_Aug-15_LP 9-20 launch_PK\jpg\iStock_000004285905_Small_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96" y="2019458"/>
            <a:ext cx="235123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4"/>
          <p:cNvSpPr txBox="1"/>
          <p:nvPr/>
        </p:nvSpPr>
        <p:spPr>
          <a:xfrm>
            <a:off x="9317124" y="1514475"/>
            <a:ext cx="2347826" cy="47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Pista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aeropuerto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2" name="TextBox 24"/>
          <p:cNvSpPr txBox="1"/>
          <p:nvPr/>
        </p:nvSpPr>
        <p:spPr>
          <a:xfrm>
            <a:off x="4446395" y="1514475"/>
            <a:ext cx="2351231" cy="47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Pavimento</a:t>
            </a:r>
            <a:r>
              <a:rPr lang="en-US" sz="1400" dirty="0">
                <a:solidFill>
                  <a:schemeClr val="bg1"/>
                </a:solidFill>
              </a:rPr>
              <a:t> flexible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asfalto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3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4513" y="2019458"/>
            <a:ext cx="234572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24"/>
          <p:cNvSpPr txBox="1"/>
          <p:nvPr/>
        </p:nvSpPr>
        <p:spPr>
          <a:xfrm>
            <a:off x="6883029" y="1514475"/>
            <a:ext cx="2347826" cy="478800"/>
          </a:xfrm>
          <a:prstGeom prst="rect">
            <a:avLst/>
          </a:prstGeom>
          <a:solidFill>
            <a:srgbClr val="047A6C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Carretera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pavimento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rígido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concreto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410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8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3454" y="1514476"/>
            <a:ext cx="5318294" cy="411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9" y="411989"/>
            <a:ext cx="8562120" cy="525401"/>
          </a:xfrm>
        </p:spPr>
        <p:txBody>
          <a:bodyPr/>
          <a:lstStyle/>
          <a:p>
            <a:r>
              <a:rPr lang="en-US" altLang="de-DE" dirty="0"/>
              <a:t>DIFERENCIA ENTRE NEUMATICA E HIDRAULICA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917" y="1514476"/>
            <a:ext cx="5318294" cy="411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 6"/>
          <p:cNvGrpSpPr/>
          <p:nvPr/>
        </p:nvGrpSpPr>
        <p:grpSpPr>
          <a:xfrm>
            <a:off x="3866759" y="1087820"/>
            <a:ext cx="2245327" cy="2245327"/>
            <a:chOff x="3726083" y="1037671"/>
            <a:chExt cx="2395959" cy="2395959"/>
          </a:xfrm>
        </p:grpSpPr>
        <p:sp>
          <p:nvSpPr>
            <p:cNvPr id="6" name="Ellips 5"/>
            <p:cNvSpPr/>
            <p:nvPr/>
          </p:nvSpPr>
          <p:spPr bwMode="gray">
            <a:xfrm>
              <a:off x="3726083" y="1037671"/>
              <a:ext cx="2395959" cy="23959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endParaRPr lang="sv-SE" sz="1200" dirty="0" err="1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66343" y="1659813"/>
              <a:ext cx="2315439" cy="1151675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r>
                <a:rPr lang="en-US" sz="1600" dirty="0" err="1">
                  <a:solidFill>
                    <a:schemeClr val="bg1"/>
                  </a:solidFill>
                </a:rPr>
                <a:t>Herramienta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neumatica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es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conducida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por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r>
                <a:rPr lang="en-US" sz="1600" b="1" dirty="0" err="1">
                  <a:solidFill>
                    <a:schemeClr val="bg1"/>
                  </a:solidFill>
                </a:rPr>
                <a:t>Aire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Comprimido</a:t>
              </a:r>
              <a:endParaRPr lang="de-DE" sz="2000" b="1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9651920" y="1087820"/>
            <a:ext cx="2245327" cy="2245327"/>
            <a:chOff x="9511244" y="1037671"/>
            <a:chExt cx="2395959" cy="2395959"/>
          </a:xfrm>
        </p:grpSpPr>
        <p:sp>
          <p:nvSpPr>
            <p:cNvPr id="11" name="Ellips 10"/>
            <p:cNvSpPr/>
            <p:nvPr/>
          </p:nvSpPr>
          <p:spPr bwMode="gray">
            <a:xfrm>
              <a:off x="9511244" y="1037671"/>
              <a:ext cx="2395959" cy="23959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endParaRPr lang="sv-SE" sz="1200" dirty="0" err="1"/>
            </a:p>
          </p:txBody>
        </p:sp>
        <p:sp>
          <p:nvSpPr>
            <p:cNvPr id="12" name="TextBox 2"/>
            <p:cNvSpPr txBox="1"/>
            <p:nvPr/>
          </p:nvSpPr>
          <p:spPr>
            <a:xfrm>
              <a:off x="9551504" y="1659814"/>
              <a:ext cx="2315439" cy="1151675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r>
                <a:rPr lang="en-US" sz="1600" dirty="0" err="1">
                  <a:solidFill>
                    <a:schemeClr val="bg1"/>
                  </a:solidFill>
                </a:rPr>
                <a:t>Herramienta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Hidraulica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es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conducida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por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</a:p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r>
                <a:rPr lang="en-US" sz="1600" b="1" dirty="0" err="1">
                  <a:solidFill>
                    <a:schemeClr val="bg1"/>
                  </a:solidFill>
                </a:rPr>
                <a:t>Aceite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bajo</a:t>
              </a:r>
              <a:r>
                <a:rPr lang="en-US" sz="1600" b="1" dirty="0">
                  <a:solidFill>
                    <a:schemeClr val="bg1"/>
                  </a:solidFill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</a:rPr>
                <a:t>presión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5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ELEGIR UNA HERRAMIENTA NEUMATICA 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4510546" y="3540906"/>
            <a:ext cx="222293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20-25 </a:t>
            </a:r>
            <a:r>
              <a:rPr lang="en-US" sz="1600" dirty="0" err="1"/>
              <a:t>Mpa</a:t>
            </a:r>
            <a:r>
              <a:rPr lang="en-US" sz="1600" dirty="0"/>
              <a:t> = </a:t>
            </a:r>
            <a:r>
              <a:rPr lang="en-US" sz="1600" b="1" dirty="0"/>
              <a:t>15-25 kg</a:t>
            </a:r>
            <a:endParaRPr lang="de-DE" sz="1600" b="1" dirty="0" err="1"/>
          </a:p>
        </p:txBody>
      </p:sp>
      <p:sp>
        <p:nvSpPr>
          <p:cNvPr id="10" name="TextBox 9"/>
          <p:cNvSpPr txBox="1"/>
          <p:nvPr/>
        </p:nvSpPr>
        <p:spPr>
          <a:xfrm>
            <a:off x="6940957" y="3540906"/>
            <a:ext cx="2232837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30-36 </a:t>
            </a:r>
            <a:r>
              <a:rPr lang="en-US" sz="1600" dirty="0" err="1"/>
              <a:t>Mpa</a:t>
            </a:r>
            <a:r>
              <a:rPr lang="en-US" sz="1600" dirty="0"/>
              <a:t> =</a:t>
            </a:r>
            <a:r>
              <a:rPr lang="en-US" sz="1600" b="1" dirty="0"/>
              <a:t> 25-30 kg</a:t>
            </a:r>
            <a:endParaRPr lang="de-DE" sz="1600" b="1" dirty="0" err="1"/>
          </a:p>
        </p:txBody>
      </p:sp>
      <p:sp>
        <p:nvSpPr>
          <p:cNvPr id="11" name="TextBox 10"/>
          <p:cNvSpPr txBox="1"/>
          <p:nvPr/>
        </p:nvSpPr>
        <p:spPr>
          <a:xfrm>
            <a:off x="9317125" y="3540906"/>
            <a:ext cx="234782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40-45 </a:t>
            </a:r>
            <a:r>
              <a:rPr lang="en-US" sz="1600" dirty="0" err="1"/>
              <a:t>Mpa</a:t>
            </a:r>
            <a:r>
              <a:rPr lang="en-US" sz="1600" dirty="0"/>
              <a:t> =</a:t>
            </a:r>
            <a:r>
              <a:rPr lang="en-US" sz="1600" b="1" dirty="0"/>
              <a:t> 30-45 kg</a:t>
            </a:r>
            <a:endParaRPr lang="de-DE" sz="1600" b="1" dirty="0" err="1"/>
          </a:p>
        </p:txBody>
      </p:sp>
      <p:pic>
        <p:nvPicPr>
          <p:cNvPr id="38" name="Picture 19" descr="W:\1_Aktuellt\1_JOBB_Pågående\AC_CTO_161\J-2485_N_Aug-15_LP 9-20 launch_PK\jpg\iStock_000003849454_Small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24" y="2019458"/>
            <a:ext cx="234782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0" descr="W:\1_Aktuellt\1_JOBB_Pågående\AC_CTO_161\J-2485_N_Aug-15_LP 9-20 launch_PK\jpg\iStock_000004285905_Small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96" y="2019458"/>
            <a:ext cx="235123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24"/>
          <p:cNvSpPr txBox="1"/>
          <p:nvPr/>
        </p:nvSpPr>
        <p:spPr>
          <a:xfrm>
            <a:off x="9317124" y="1514475"/>
            <a:ext cx="2347826" cy="47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Pista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aeropuerto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4446395" y="1514475"/>
            <a:ext cx="2351231" cy="47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Pavimento</a:t>
            </a:r>
            <a:r>
              <a:rPr lang="en-US" sz="1400" dirty="0">
                <a:solidFill>
                  <a:schemeClr val="bg1"/>
                </a:solidFill>
              </a:rPr>
              <a:t> flexible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asfalto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45" name="Grupp 44"/>
          <p:cNvGrpSpPr/>
          <p:nvPr/>
        </p:nvGrpSpPr>
        <p:grpSpPr>
          <a:xfrm>
            <a:off x="1261861" y="3748803"/>
            <a:ext cx="2004297" cy="2004297"/>
            <a:chOff x="1919086" y="3748803"/>
            <a:chExt cx="2133600" cy="2133600"/>
          </a:xfrm>
        </p:grpSpPr>
        <p:sp>
          <p:nvSpPr>
            <p:cNvPr id="44" name="Ellips 43"/>
            <p:cNvSpPr/>
            <p:nvPr/>
          </p:nvSpPr>
          <p:spPr bwMode="gray">
            <a:xfrm>
              <a:off x="1919086" y="3748803"/>
              <a:ext cx="2133600" cy="2133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endParaRPr lang="sv-SE" sz="1600" dirty="0" err="1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64991" y="4252896"/>
              <a:ext cx="2087695" cy="1125416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Los </a:t>
              </a:r>
              <a:r>
                <a:rPr lang="en-US" sz="1600" dirty="0" err="1">
                  <a:solidFill>
                    <a:schemeClr val="bg1"/>
                  </a:solidFill>
                </a:rPr>
                <a:t>rompedores</a:t>
              </a:r>
              <a:r>
                <a:rPr lang="en-US" sz="1600" dirty="0">
                  <a:solidFill>
                    <a:schemeClr val="bg1"/>
                  </a:solidFill>
                </a:rPr>
                <a:t> son </a:t>
              </a:r>
              <a:r>
                <a:rPr lang="en-US" sz="1600" dirty="0" err="1">
                  <a:solidFill>
                    <a:schemeClr val="bg1"/>
                  </a:solidFill>
                </a:rPr>
                <a:t>seleccionados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en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relación</a:t>
              </a:r>
              <a:r>
                <a:rPr lang="en-US" sz="1600" dirty="0">
                  <a:solidFill>
                    <a:schemeClr val="bg1"/>
                  </a:solidFill>
                </a:rPr>
                <a:t> a </a:t>
              </a:r>
              <a:r>
                <a:rPr lang="en-US" sz="1600" dirty="0" err="1">
                  <a:solidFill>
                    <a:schemeClr val="bg1"/>
                  </a:solidFill>
                </a:rPr>
                <a:t>su</a:t>
              </a:r>
              <a:r>
                <a:rPr lang="en-US" sz="1600" dirty="0">
                  <a:solidFill>
                    <a:schemeClr val="bg1"/>
                  </a:solidFill>
                </a:rPr>
                <a:t> peso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endParaRPr lang="de-DE" b="1" dirty="0" err="1">
                <a:solidFill>
                  <a:schemeClr val="bg1"/>
                </a:solidFill>
              </a:endParaRPr>
            </a:p>
          </p:txBody>
        </p:sp>
      </p:grp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4513" y="2019458"/>
            <a:ext cx="234572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24"/>
          <p:cNvSpPr txBox="1"/>
          <p:nvPr/>
        </p:nvSpPr>
        <p:spPr>
          <a:xfrm>
            <a:off x="6883029" y="1514475"/>
            <a:ext cx="2347826" cy="478800"/>
          </a:xfrm>
          <a:prstGeom prst="rect">
            <a:avLst/>
          </a:prstGeom>
          <a:solidFill>
            <a:srgbClr val="047A6C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Carretera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pavimento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rigido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concreto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7056413" y="6111558"/>
            <a:ext cx="2232837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b="1" dirty="0"/>
              <a:t>RTEX 25</a:t>
            </a:r>
            <a:endParaRPr lang="de-DE" sz="1600" b="1" dirty="0" err="1"/>
          </a:p>
        </p:txBody>
      </p:sp>
      <p:sp>
        <p:nvSpPr>
          <p:cNvPr id="20" name="TextBox 9"/>
          <p:cNvSpPr txBox="1"/>
          <p:nvPr/>
        </p:nvSpPr>
        <p:spPr>
          <a:xfrm>
            <a:off x="4598477" y="6097846"/>
            <a:ext cx="2232837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RTEX 15</a:t>
            </a:r>
            <a:endParaRPr lang="de-DE" sz="1600" b="1" dirty="0" err="1"/>
          </a:p>
        </p:txBody>
      </p:sp>
      <p:sp>
        <p:nvSpPr>
          <p:cNvPr id="21" name="TextBox 9"/>
          <p:cNvSpPr txBox="1"/>
          <p:nvPr/>
        </p:nvSpPr>
        <p:spPr>
          <a:xfrm>
            <a:off x="9077210" y="6094512"/>
            <a:ext cx="2232837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TEX 90</a:t>
            </a:r>
            <a:endParaRPr lang="de-DE" sz="1600" b="1" dirty="0" err="1"/>
          </a:p>
        </p:txBody>
      </p:sp>
      <p:pic>
        <p:nvPicPr>
          <p:cNvPr id="22" name="Imagen 21" descr="TEX P90">
            <a:hlinkClick r:id="rId5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t="4488" r="12082" b="1837"/>
          <a:stretch/>
        </p:blipFill>
        <p:spPr bwMode="auto">
          <a:xfrm>
            <a:off x="9827064" y="3932079"/>
            <a:ext cx="843802" cy="2150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7117" y="3823315"/>
            <a:ext cx="1224907" cy="21815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5982" y="3878124"/>
            <a:ext cx="1131182" cy="223343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90" y="1227677"/>
            <a:ext cx="3404983" cy="24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DEQKoroOl\AppData\Local\Microsoft\Windows\Temporary Internet Files\Content.IE5\P0YL58G6\LH 230 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343" y="4080319"/>
            <a:ext cx="1542446" cy="189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COMO ELEGIR UNA HERRAMIENTA HIDRAULICA </a:t>
            </a:r>
            <a:endParaRPr lang="de-DE" dirty="0"/>
          </a:p>
        </p:txBody>
      </p:sp>
      <p:pic>
        <p:nvPicPr>
          <p:cNvPr id="14" name="Picture 2" descr="C:\Users\DEQKoroOl\Desktop\Documents\Marketing Hydraulic tools\Tech-doc\_GDD0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4" y="1532577"/>
            <a:ext cx="2198379" cy="198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DEQKoroOl\AppData\Local\Microsoft\Windows\Temporary Internet Files\Content.IE5\P0YL58G6\LH 230 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36" y="3989369"/>
            <a:ext cx="1645228" cy="20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9345055" y="3881968"/>
            <a:ext cx="1728174" cy="2285624"/>
            <a:chOff x="5185084" y="0"/>
            <a:chExt cx="5079822" cy="6858000"/>
          </a:xfrm>
        </p:grpSpPr>
        <p:pic>
          <p:nvPicPr>
            <p:cNvPr id="18" name="Picture 8" descr="C:\Users\DEQKoroOl\AppData\Local\Microsoft\Windows\Temporary Internet Files\Content.IE5\0HO10PI1\30213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398" y="0"/>
              <a:ext cx="463450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258" y="106330"/>
              <a:ext cx="3023075" cy="1244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647" y="1407384"/>
              <a:ext cx="2764475" cy="215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5084" y="3558980"/>
              <a:ext cx="2741302" cy="1118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8"/>
          <p:cNvSpPr txBox="1"/>
          <p:nvPr/>
        </p:nvSpPr>
        <p:spPr>
          <a:xfrm>
            <a:off x="4510546" y="3540906"/>
            <a:ext cx="222293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20-25 </a:t>
            </a:r>
            <a:r>
              <a:rPr lang="en-US" sz="1600" dirty="0" err="1"/>
              <a:t>Mpa</a:t>
            </a:r>
            <a:r>
              <a:rPr lang="en-US" sz="1600" dirty="0"/>
              <a:t> =</a:t>
            </a:r>
            <a:r>
              <a:rPr lang="en-US" sz="1600" b="1" dirty="0"/>
              <a:t> 20 </a:t>
            </a:r>
            <a:r>
              <a:rPr lang="en-US" sz="1600" b="1" dirty="0" err="1"/>
              <a:t>lpm</a:t>
            </a:r>
            <a:endParaRPr lang="en-US" sz="1600" b="1" dirty="0"/>
          </a:p>
        </p:txBody>
      </p:sp>
      <p:sp>
        <p:nvSpPr>
          <p:cNvPr id="23" name="TextBox 9"/>
          <p:cNvSpPr txBox="1"/>
          <p:nvPr/>
        </p:nvSpPr>
        <p:spPr>
          <a:xfrm>
            <a:off x="6883030" y="3540906"/>
            <a:ext cx="234869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30-36 </a:t>
            </a:r>
            <a:r>
              <a:rPr lang="en-US" sz="1600" dirty="0" err="1"/>
              <a:t>Mpa</a:t>
            </a:r>
            <a:r>
              <a:rPr lang="en-US" sz="1600" dirty="0"/>
              <a:t> =</a:t>
            </a:r>
            <a:r>
              <a:rPr lang="en-US" sz="1600" b="1" dirty="0"/>
              <a:t> 20-30 </a:t>
            </a:r>
            <a:r>
              <a:rPr lang="en-US" sz="1600" b="1" dirty="0" err="1"/>
              <a:t>lpm</a:t>
            </a:r>
            <a:endParaRPr lang="en-US" sz="1600" b="1" dirty="0"/>
          </a:p>
        </p:txBody>
      </p:sp>
      <p:sp>
        <p:nvSpPr>
          <p:cNvPr id="24" name="TextBox 10"/>
          <p:cNvSpPr txBox="1"/>
          <p:nvPr/>
        </p:nvSpPr>
        <p:spPr>
          <a:xfrm>
            <a:off x="9317125" y="3540906"/>
            <a:ext cx="234782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40-45 </a:t>
            </a:r>
            <a:r>
              <a:rPr lang="en-US" sz="1600" dirty="0" err="1"/>
              <a:t>Mpa</a:t>
            </a:r>
            <a:r>
              <a:rPr lang="en-US" sz="1600" dirty="0"/>
              <a:t> =</a:t>
            </a:r>
            <a:r>
              <a:rPr lang="en-US" sz="1600" b="1" dirty="0"/>
              <a:t> 30-40 </a:t>
            </a:r>
            <a:r>
              <a:rPr lang="en-US" sz="1600" b="1" dirty="0" err="1"/>
              <a:t>lpm</a:t>
            </a:r>
            <a:endParaRPr lang="en-US" sz="1600" b="1" dirty="0"/>
          </a:p>
        </p:txBody>
      </p:sp>
      <p:pic>
        <p:nvPicPr>
          <p:cNvPr id="25" name="Picture 19" descr="W:\1_Aktuellt\1_JOBB_Pågående\AC_CTO_161\J-2485_N_Aug-15_LP 9-20 launch_PK\jpg\iStock_000003849454_Small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24" y="2019458"/>
            <a:ext cx="234782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W:\1_Aktuellt\1_JOBB_Pågående\AC_CTO_161\J-2485_N_Aug-15_LP 9-20 launch_PK\jpg\iStock_000004285905_Small_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96" y="2019458"/>
            <a:ext cx="235123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4"/>
          <p:cNvSpPr txBox="1"/>
          <p:nvPr/>
        </p:nvSpPr>
        <p:spPr>
          <a:xfrm>
            <a:off x="9317124" y="1514475"/>
            <a:ext cx="2347826" cy="47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Pista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aeropuerto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4446395" y="1514475"/>
            <a:ext cx="2351231" cy="47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Pavimento</a:t>
            </a:r>
            <a:r>
              <a:rPr lang="en-US" sz="1400" dirty="0">
                <a:solidFill>
                  <a:schemeClr val="bg1"/>
                </a:solidFill>
              </a:rPr>
              <a:t> flexible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asfalto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32" name="Grupp 31"/>
          <p:cNvGrpSpPr/>
          <p:nvPr/>
        </p:nvGrpSpPr>
        <p:grpSpPr>
          <a:xfrm>
            <a:off x="1261860" y="3748803"/>
            <a:ext cx="2004297" cy="2004297"/>
            <a:chOff x="1919085" y="3748803"/>
            <a:chExt cx="2133600" cy="2133600"/>
          </a:xfrm>
        </p:grpSpPr>
        <p:sp>
          <p:nvSpPr>
            <p:cNvPr id="33" name="Ellips 32"/>
            <p:cNvSpPr/>
            <p:nvPr/>
          </p:nvSpPr>
          <p:spPr bwMode="gray">
            <a:xfrm>
              <a:off x="1919085" y="3748803"/>
              <a:ext cx="2133600" cy="2133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endParaRPr lang="sv-SE" sz="1600" dirty="0" err="1"/>
            </a:p>
          </p:txBody>
        </p:sp>
        <p:sp>
          <p:nvSpPr>
            <p:cNvPr id="34" name="TextBox 6"/>
            <p:cNvSpPr txBox="1"/>
            <p:nvPr/>
          </p:nvSpPr>
          <p:spPr>
            <a:xfrm>
              <a:off x="1993765" y="4252896"/>
              <a:ext cx="2001687" cy="1125416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r>
                <a:rPr lang="en-US" sz="1600" dirty="0">
                  <a:solidFill>
                    <a:schemeClr val="bg1"/>
                  </a:solidFill>
                </a:rPr>
                <a:t>Los </a:t>
              </a:r>
              <a:r>
                <a:rPr lang="en-US" sz="1600" dirty="0" err="1">
                  <a:solidFill>
                    <a:schemeClr val="bg1"/>
                  </a:solidFill>
                </a:rPr>
                <a:t>rompedores</a:t>
              </a:r>
              <a:r>
                <a:rPr lang="en-US" sz="1600" dirty="0">
                  <a:solidFill>
                    <a:schemeClr val="bg1"/>
                  </a:solidFill>
                </a:rPr>
                <a:t> son </a:t>
              </a:r>
              <a:r>
                <a:rPr lang="en-US" sz="1600" dirty="0" err="1">
                  <a:solidFill>
                    <a:schemeClr val="bg1"/>
                  </a:solidFill>
                </a:rPr>
                <a:t>seleccionados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en</a:t>
              </a:r>
              <a:r>
                <a:rPr lang="en-US" sz="1600" dirty="0">
                  <a:solidFill>
                    <a:schemeClr val="bg1"/>
                  </a:solidFill>
                </a:rPr>
                <a:t> </a:t>
              </a:r>
              <a:r>
                <a:rPr lang="en-US" sz="1600" dirty="0" err="1">
                  <a:solidFill>
                    <a:schemeClr val="bg1"/>
                  </a:solidFill>
                </a:rPr>
                <a:t>relación</a:t>
              </a:r>
              <a:r>
                <a:rPr lang="en-US" sz="1600" dirty="0">
                  <a:solidFill>
                    <a:schemeClr val="bg1"/>
                  </a:solidFill>
                </a:rPr>
                <a:t> al </a:t>
              </a:r>
              <a:r>
                <a:rPr lang="en-US" sz="1600" dirty="0" err="1">
                  <a:solidFill>
                    <a:schemeClr val="bg1"/>
                  </a:solidFill>
                </a:rPr>
                <a:t>flujo</a:t>
              </a:r>
              <a:r>
                <a:rPr lang="en-US" sz="1600" dirty="0">
                  <a:solidFill>
                    <a:schemeClr val="bg1"/>
                  </a:solidFill>
                </a:rPr>
                <a:t> de </a:t>
              </a:r>
              <a:r>
                <a:rPr lang="en-US" sz="1600" dirty="0" err="1">
                  <a:solidFill>
                    <a:schemeClr val="bg1"/>
                  </a:solidFill>
                </a:rPr>
                <a:t>aceite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pic>
        <p:nvPicPr>
          <p:cNvPr id="35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4513" y="2019458"/>
            <a:ext cx="234572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24"/>
          <p:cNvSpPr txBox="1"/>
          <p:nvPr/>
        </p:nvSpPr>
        <p:spPr>
          <a:xfrm>
            <a:off x="6883029" y="1514475"/>
            <a:ext cx="2347826" cy="478800"/>
          </a:xfrm>
          <a:prstGeom prst="rect">
            <a:avLst/>
          </a:prstGeom>
          <a:solidFill>
            <a:srgbClr val="047A6C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Carretera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pavimento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rigido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concreto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7" name="TextBox 8"/>
          <p:cNvSpPr txBox="1"/>
          <p:nvPr/>
        </p:nvSpPr>
        <p:spPr>
          <a:xfrm>
            <a:off x="4510546" y="6024162"/>
            <a:ext cx="222293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LH 190 E</a:t>
            </a:r>
            <a:endParaRPr lang="en-US" sz="1600" b="1" dirty="0"/>
          </a:p>
        </p:txBody>
      </p:sp>
      <p:sp>
        <p:nvSpPr>
          <p:cNvPr id="29" name="TextBox 8"/>
          <p:cNvSpPr txBox="1"/>
          <p:nvPr/>
        </p:nvSpPr>
        <p:spPr>
          <a:xfrm>
            <a:off x="7048802" y="6024161"/>
            <a:ext cx="222293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b="1" dirty="0"/>
              <a:t>LH 280 E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9215090" y="6027798"/>
            <a:ext cx="222293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LH 400 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62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DEQKoroOl\AppData\Local\Microsoft\Windows\Temporary Internet Files\Content.IE5\P0YL58G6\LH 230 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" y="1312080"/>
            <a:ext cx="2013902" cy="246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Como elegir una unidad de potencia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630" y="3867149"/>
            <a:ext cx="3203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Salida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potencia</a:t>
            </a:r>
            <a:endParaRPr lang="en-US" dirty="0"/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Dimensiones</a:t>
            </a:r>
            <a:r>
              <a:rPr lang="en-US" dirty="0"/>
              <a:t> </a:t>
            </a:r>
            <a:r>
              <a:rPr lang="en-US" dirty="0" err="1"/>
              <a:t>reducidas</a:t>
            </a:r>
            <a:endParaRPr lang="en-US" dirty="0"/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Portatil</a:t>
            </a:r>
            <a:endParaRPr lang="en-US" dirty="0"/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Confiable</a:t>
            </a:r>
            <a:endParaRPr lang="en-US" dirty="0"/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Minimas</a:t>
            </a:r>
            <a:r>
              <a:rPr lang="en-US" dirty="0"/>
              <a:t> </a:t>
            </a:r>
            <a:r>
              <a:rPr lang="en-US" dirty="0" err="1"/>
              <a:t>perdidas</a:t>
            </a:r>
            <a:r>
              <a:rPr lang="en-US" dirty="0"/>
              <a:t> </a:t>
            </a:r>
            <a:r>
              <a:rPr lang="en-US" dirty="0" err="1"/>
              <a:t>mecanicas</a:t>
            </a:r>
            <a:endParaRPr lang="en-US" dirty="0"/>
          </a:p>
        </p:txBody>
      </p:sp>
      <p:pic>
        <p:nvPicPr>
          <p:cNvPr id="23" name="Picture 2" descr="C:\Users\DEQKoroOl\Desktop\Documents\Marketing Hydraulic tools\Tech-doc\_GDD0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73" y="4126559"/>
            <a:ext cx="1663761" cy="150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9435" y="4021203"/>
            <a:ext cx="1608032" cy="161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/>
          <p:nvPr/>
        </p:nvSpPr>
        <p:spPr>
          <a:xfrm>
            <a:off x="4510546" y="3540906"/>
            <a:ext cx="222293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20-25 </a:t>
            </a:r>
            <a:r>
              <a:rPr lang="en-US" sz="1600" dirty="0" err="1"/>
              <a:t>Mpa</a:t>
            </a:r>
            <a:r>
              <a:rPr lang="en-US" sz="1600" dirty="0"/>
              <a:t> = </a:t>
            </a:r>
            <a:r>
              <a:rPr lang="en-US" sz="1600" b="1" dirty="0"/>
              <a:t>20 </a:t>
            </a:r>
            <a:r>
              <a:rPr lang="en-US" sz="1600" b="1" dirty="0" err="1"/>
              <a:t>lpm</a:t>
            </a:r>
            <a:endParaRPr lang="en-US" sz="1600" b="1" dirty="0"/>
          </a:p>
        </p:txBody>
      </p:sp>
      <p:sp>
        <p:nvSpPr>
          <p:cNvPr id="17" name="TextBox 9"/>
          <p:cNvSpPr txBox="1"/>
          <p:nvPr/>
        </p:nvSpPr>
        <p:spPr>
          <a:xfrm>
            <a:off x="6883030" y="3540906"/>
            <a:ext cx="234869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30-36 </a:t>
            </a:r>
            <a:r>
              <a:rPr lang="en-US" sz="1600" dirty="0" err="1"/>
              <a:t>Mpa</a:t>
            </a:r>
            <a:r>
              <a:rPr lang="en-US" sz="1600" dirty="0"/>
              <a:t> = </a:t>
            </a:r>
            <a:r>
              <a:rPr lang="en-US" sz="1600" b="1" dirty="0"/>
              <a:t>20-30 </a:t>
            </a:r>
            <a:r>
              <a:rPr lang="en-US" sz="1600" b="1" dirty="0" err="1"/>
              <a:t>lpm</a:t>
            </a:r>
            <a:endParaRPr lang="en-US" sz="1600" b="1" dirty="0"/>
          </a:p>
        </p:txBody>
      </p:sp>
      <p:sp>
        <p:nvSpPr>
          <p:cNvPr id="18" name="TextBox 10"/>
          <p:cNvSpPr txBox="1"/>
          <p:nvPr/>
        </p:nvSpPr>
        <p:spPr>
          <a:xfrm>
            <a:off x="9317125" y="3540906"/>
            <a:ext cx="234782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40-45 </a:t>
            </a:r>
            <a:r>
              <a:rPr lang="en-US" sz="1600" dirty="0" err="1"/>
              <a:t>Mpa</a:t>
            </a:r>
            <a:r>
              <a:rPr lang="en-US" sz="1600" dirty="0"/>
              <a:t> = </a:t>
            </a:r>
            <a:r>
              <a:rPr lang="en-US" sz="1600" b="1" dirty="0"/>
              <a:t>30-40 </a:t>
            </a:r>
            <a:r>
              <a:rPr lang="en-US" sz="1600" b="1" dirty="0" err="1"/>
              <a:t>lpm</a:t>
            </a:r>
            <a:endParaRPr lang="en-US" sz="1600" b="1" dirty="0"/>
          </a:p>
        </p:txBody>
      </p:sp>
      <p:pic>
        <p:nvPicPr>
          <p:cNvPr id="19" name="Picture 19" descr="W:\1_Aktuellt\1_JOBB_Pågående\AC_CTO_161\J-2485_N_Aug-15_LP 9-20 launch_PK\jpg\iStock_000003849454_Small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124" y="2019458"/>
            <a:ext cx="234782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W:\1_Aktuellt\1_JOBB_Pågående\AC_CTO_161\J-2485_N_Aug-15_LP 9-20 launch_PK\jpg\iStock_000004285905_Small_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96" y="2019458"/>
            <a:ext cx="2351231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4513" y="2019458"/>
            <a:ext cx="234572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4"/>
          <p:cNvSpPr txBox="1"/>
          <p:nvPr/>
        </p:nvSpPr>
        <p:spPr>
          <a:xfrm>
            <a:off x="9317124" y="1514475"/>
            <a:ext cx="2347826" cy="47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Pista</a:t>
            </a:r>
            <a:r>
              <a:rPr lang="en-US" sz="1400" dirty="0">
                <a:solidFill>
                  <a:schemeClr val="bg1"/>
                </a:solidFill>
              </a:rPr>
              <a:t> de </a:t>
            </a:r>
            <a:r>
              <a:rPr lang="en-US" sz="1400" dirty="0" err="1">
                <a:solidFill>
                  <a:schemeClr val="bg1"/>
                </a:solidFill>
              </a:rPr>
              <a:t>aeropuerto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3029" y="1514475"/>
            <a:ext cx="2347826" cy="478800"/>
          </a:xfrm>
          <a:prstGeom prst="rect">
            <a:avLst/>
          </a:prstGeom>
          <a:solidFill>
            <a:srgbClr val="047A6C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Carretera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pavimento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rigido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concreto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4446395" y="1514475"/>
            <a:ext cx="2351231" cy="47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r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1400" dirty="0" err="1">
                <a:solidFill>
                  <a:schemeClr val="bg1"/>
                </a:solidFill>
              </a:rPr>
              <a:t>Pavimento</a:t>
            </a:r>
            <a:r>
              <a:rPr lang="en-US" sz="1400" dirty="0">
                <a:solidFill>
                  <a:schemeClr val="bg1"/>
                </a:solidFill>
              </a:rPr>
              <a:t> flexible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(</a:t>
            </a:r>
            <a:r>
              <a:rPr lang="en-US" sz="1400" dirty="0" err="1">
                <a:solidFill>
                  <a:schemeClr val="bg1"/>
                </a:solidFill>
              </a:rPr>
              <a:t>asfalto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8" name="TextBox 9"/>
          <p:cNvSpPr txBox="1"/>
          <p:nvPr/>
        </p:nvSpPr>
        <p:spPr>
          <a:xfrm>
            <a:off x="7220176" y="5835372"/>
            <a:ext cx="234869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LP13 – 30 P</a:t>
            </a:r>
            <a:endParaRPr lang="en-US" sz="1600" b="1" dirty="0"/>
          </a:p>
        </p:txBody>
      </p:sp>
      <p:sp>
        <p:nvSpPr>
          <p:cNvPr id="29" name="TextBox 9"/>
          <p:cNvSpPr txBox="1"/>
          <p:nvPr/>
        </p:nvSpPr>
        <p:spPr>
          <a:xfrm>
            <a:off x="4610006" y="5899852"/>
            <a:ext cx="2348692" cy="6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LP9 – 20 P</a:t>
            </a:r>
          </a:p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LP9 – 20 E</a:t>
            </a:r>
          </a:p>
        </p:txBody>
      </p:sp>
      <p:sp>
        <p:nvSpPr>
          <p:cNvPr id="30" name="TextBox 9"/>
          <p:cNvSpPr txBox="1"/>
          <p:nvPr/>
        </p:nvSpPr>
        <p:spPr>
          <a:xfrm>
            <a:off x="9568868" y="5795812"/>
            <a:ext cx="234869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LP18 – 40 PE</a:t>
            </a:r>
            <a:endParaRPr lang="en-US" sz="1600" b="1" dirty="0"/>
          </a:p>
        </p:txBody>
      </p:sp>
      <p:pic>
        <p:nvPicPr>
          <p:cNvPr id="31" name="Picture 2" descr="C:\Users\DEQKoroOl\Desktop\Documents\Marketing Hydraulic tools\Tech-doc\_GDD09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02" y="4076078"/>
            <a:ext cx="1206125" cy="1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9"/>
          <p:cNvSpPr txBox="1"/>
          <p:nvPr/>
        </p:nvSpPr>
        <p:spPr>
          <a:xfrm>
            <a:off x="7220176" y="6149034"/>
            <a:ext cx="234869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Bef>
                <a:spcPts val="400"/>
              </a:spcBef>
            </a:pPr>
            <a:r>
              <a:rPr lang="en-US" sz="1600" dirty="0"/>
              <a:t>LP18 – 30 PE</a:t>
            </a:r>
            <a:endParaRPr lang="en-US" sz="1600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6827" y="4448962"/>
            <a:ext cx="1123496" cy="113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3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GAMA DE HERRAMIENTAS HIDRAULICAS</a:t>
            </a:r>
            <a:endParaRPr lang="de-DE" sz="3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2917" y="2286391"/>
            <a:ext cx="3090714" cy="224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DEQKoroOl\AppData\Local\Microsoft\Windows\Temporary Internet Files\Content.IE5\3BLCRLPH\0214-022_LH 230 E_CT_Detail_Regular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12" y="4008379"/>
            <a:ext cx="1049492" cy="128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DEQKoroOl\AppData\Local\Microsoft\Windows\Temporary Internet Files\Content.IE5\0HO10PI1\0214-030_LWP 2_CT_Detail_Regular_300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32" y="2526875"/>
            <a:ext cx="824724" cy="75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DEQKoroOl\AppData\Local\Microsoft\Windows\Temporary Internet Files\Content.IE5\P0YL58G6\302108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759" y="3093525"/>
            <a:ext cx="913790" cy="121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DEQKoroOl\AppData\Local\Microsoft\Windows\Temporary Internet Files\Content.IE5\0HO10PI1\0214-024_LCD 500_CT_Detail_Regular_300dp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74" y="1359856"/>
            <a:ext cx="1330417" cy="6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DEQKoroOl\AppData\Local\Microsoft\Windows\Temporary Internet Files\Content.IE5\SR7E5QUQ\270314_LS 14_CR_Detail_Regul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368">
            <a:off x="7886708" y="4513234"/>
            <a:ext cx="953423" cy="7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DEQKoroOl\AppData\Local\Microsoft\Windows\Temporary Internet Files\Content.IE5\0HO10PI1\0214-029_LPD RV_CT_Detail_Regular_300dp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276" y="1660031"/>
            <a:ext cx="618560" cy="129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2520" y="4642720"/>
            <a:ext cx="19129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en-US" sz="1600" i="1" dirty="0" err="1">
                <a:solidFill>
                  <a:schemeClr val="tx2"/>
                </a:solidFill>
              </a:rPr>
              <a:t>Rompedoras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80564" y="5277163"/>
            <a:ext cx="2020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en-US" sz="1600" i="1" dirty="0" err="1">
                <a:solidFill>
                  <a:schemeClr val="tx2"/>
                </a:solidFill>
              </a:rPr>
              <a:t>Cortadoras</a:t>
            </a:r>
            <a:r>
              <a:rPr lang="en-US" sz="1600" i="1" dirty="0">
                <a:solidFill>
                  <a:schemeClr val="tx2"/>
                </a:solidFill>
              </a:rPr>
              <a:t> de disco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74649" y="2145196"/>
            <a:ext cx="936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en-US" sz="1600" i="1" dirty="0">
                <a:solidFill>
                  <a:schemeClr val="tx2"/>
                </a:solidFill>
              </a:rPr>
              <a:t>Bombas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92616" y="1244532"/>
            <a:ext cx="1115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en-US" sz="1600" i="1" dirty="0" err="1">
                <a:solidFill>
                  <a:schemeClr val="tx2"/>
                </a:solidFill>
              </a:rPr>
              <a:t>Cortadora</a:t>
            </a:r>
            <a:r>
              <a:rPr lang="en-US" sz="1600" i="1" dirty="0">
                <a:solidFill>
                  <a:schemeClr val="tx2"/>
                </a:solidFill>
              </a:rPr>
              <a:t> de corona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415781" y="2188321"/>
            <a:ext cx="1132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en-US" sz="1600" i="1" dirty="0">
                <a:solidFill>
                  <a:schemeClr val="tx2"/>
                </a:solidFill>
              </a:rPr>
              <a:t>Inca poste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535799" y="3447053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en-US" sz="1600" i="1" dirty="0" err="1">
                <a:solidFill>
                  <a:schemeClr val="tx2"/>
                </a:solidFill>
              </a:rPr>
              <a:t>Saca</a:t>
            </a:r>
            <a:r>
              <a:rPr lang="en-US" sz="1600" i="1" dirty="0">
                <a:solidFill>
                  <a:schemeClr val="tx2"/>
                </a:solidFill>
              </a:rPr>
              <a:t> poste</a:t>
            </a:r>
          </a:p>
        </p:txBody>
      </p:sp>
      <p:grpSp>
        <p:nvGrpSpPr>
          <p:cNvPr id="22" name="Grupp 21"/>
          <p:cNvGrpSpPr/>
          <p:nvPr/>
        </p:nvGrpSpPr>
        <p:grpSpPr>
          <a:xfrm>
            <a:off x="533400" y="1382531"/>
            <a:ext cx="2543175" cy="2543175"/>
            <a:chOff x="3726083" y="1037672"/>
            <a:chExt cx="2395959" cy="2395959"/>
          </a:xfrm>
        </p:grpSpPr>
        <p:sp>
          <p:nvSpPr>
            <p:cNvPr id="29" name="Ellips 28"/>
            <p:cNvSpPr/>
            <p:nvPr/>
          </p:nvSpPr>
          <p:spPr bwMode="gray">
            <a:xfrm>
              <a:off x="3726083" y="1037672"/>
              <a:ext cx="2395959" cy="239595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08000" tIns="108000" rIns="108000" bIns="108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endParaRPr lang="sv-SE" dirty="0" err="1"/>
            </a:p>
          </p:txBody>
        </p:sp>
        <p:sp>
          <p:nvSpPr>
            <p:cNvPr id="30" name="TextBox 2"/>
            <p:cNvSpPr txBox="1"/>
            <p:nvPr/>
          </p:nvSpPr>
          <p:spPr>
            <a:xfrm>
              <a:off x="3923504" y="1324452"/>
              <a:ext cx="2001118" cy="1822401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400"/>
                </a:spcBef>
              </a:pPr>
              <a:r>
                <a:rPr lang="en-US" dirty="0" err="1">
                  <a:solidFill>
                    <a:schemeClr val="bg1"/>
                  </a:solidFill>
                </a:rPr>
                <a:t>Paquete</a:t>
              </a:r>
              <a:r>
                <a:rPr lang="en-US" dirty="0">
                  <a:solidFill>
                    <a:schemeClr val="bg1"/>
                  </a:solidFill>
                </a:rPr>
                <a:t> de </a:t>
              </a:r>
              <a:r>
                <a:rPr lang="en-US" dirty="0" err="1">
                  <a:solidFill>
                    <a:schemeClr val="bg1"/>
                  </a:solidFill>
                </a:rPr>
                <a:t>herramientas</a:t>
              </a:r>
              <a:r>
                <a:rPr lang="en-US" dirty="0">
                  <a:solidFill>
                    <a:schemeClr val="bg1"/>
                  </a:solidFill>
                </a:rPr>
                <a:t> que </a:t>
              </a:r>
              <a:r>
                <a:rPr lang="en-US" dirty="0" err="1">
                  <a:solidFill>
                    <a:schemeClr val="bg1"/>
                  </a:solidFill>
                </a:rPr>
                <a:t>pueden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utilizarse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en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una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unidad</a:t>
              </a:r>
              <a:r>
                <a:rPr lang="en-US" dirty="0">
                  <a:solidFill>
                    <a:schemeClr val="bg1"/>
                  </a:solidFill>
                </a:rPr>
                <a:t> de </a:t>
              </a:r>
              <a:r>
                <a:rPr lang="en-US" dirty="0" err="1">
                  <a:solidFill>
                    <a:schemeClr val="bg1"/>
                  </a:solidFill>
                </a:rPr>
                <a:t>potencia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hidraulica</a:t>
              </a:r>
              <a:r>
                <a:rPr lang="en-US" dirty="0">
                  <a:solidFill>
                    <a:schemeClr val="bg1"/>
                  </a:solidFill>
                </a:rPr>
                <a:t> para </a:t>
              </a:r>
              <a:r>
                <a:rPr lang="en-US" dirty="0" err="1">
                  <a:solidFill>
                    <a:schemeClr val="bg1"/>
                  </a:solidFill>
                </a:rPr>
                <a:t>diferentes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trabajos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150112-PPT-Atlas Copco template">
  <a:themeElements>
    <a:clrScheme name="Atlas Copco 2014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99CC"/>
      </a:accent1>
      <a:accent2>
        <a:srgbClr val="A1A1A1"/>
      </a:accent2>
      <a:accent3>
        <a:srgbClr val="E8927C"/>
      </a:accent3>
      <a:accent4>
        <a:srgbClr val="BF233D"/>
      </a:accent4>
      <a:accent5>
        <a:srgbClr val="8DC8E8"/>
      </a:accent5>
      <a:accent6>
        <a:srgbClr val="56AC42"/>
      </a:accent6>
      <a:hlink>
        <a:srgbClr val="0099CC"/>
      </a:hlink>
      <a:folHlink>
        <a:srgbClr val="6E6E78"/>
      </a:folHlink>
    </a:clrScheme>
    <a:fontScheme name="Atlascop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5000"/>
          </a:lnSpc>
          <a:spcBef>
            <a:spcPts val="4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rtlCol="0">
        <a:spAutoFit/>
      </a:bodyPr>
      <a:lstStyle>
        <a:defPPr>
          <a:lnSpc>
            <a:spcPct val="95000"/>
          </a:lnSpc>
          <a:spcBef>
            <a:spcPts val="400"/>
          </a:spcBef>
          <a:defRPr sz="1600" dirty="0" err="1" smtClean="0"/>
        </a:defPPr>
      </a:lstStyle>
    </a:txDef>
  </a:objectDefaults>
  <a:extraClrSchemeLst/>
  <a:custClrLst>
    <a:custClr name="Petrol">
      <a:srgbClr val="047A6C"/>
    </a:custClr>
    <a:custClr name="Violet">
      <a:srgbClr val="6A3771"/>
    </a:custClr>
    <a:custClr name="Dark Grey">
      <a:srgbClr val="6E6E78"/>
    </a:custClr>
    <a:custClr name="Yellow">
      <a:srgbClr val="FFC20E"/>
    </a:custClr>
  </a:custClrLst>
  <a:extLst>
    <a:ext uri="{05A4C25C-085E-4340-85A3-A5531E510DB2}">
      <thm15:themeFamily xmlns:thm15="http://schemas.microsoft.com/office/thememl/2012/main" name="Atlas Copco Aug 2014 Widescreen.potx" id="{07AC9A38-E7E9-4B55-8F02-9ACF2332C11F}" vid="{48B0FFD9-E030-477E-BCD2-75D32EB967C3}"/>
    </a:ext>
  </a:extLst>
</a:theme>
</file>

<file path=ppt/theme/theme2.xml><?xml version="1.0" encoding="utf-8"?>
<a:theme xmlns:a="http://schemas.openxmlformats.org/drawingml/2006/main" name="Office Theme">
  <a:themeElements>
    <a:clrScheme name="Atlas Copco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7FAA"/>
      </a:accent1>
      <a:accent2>
        <a:srgbClr val="97979B"/>
      </a:accent2>
      <a:accent3>
        <a:srgbClr val="FFE600"/>
      </a:accent3>
      <a:accent4>
        <a:srgbClr val="FA5318"/>
      </a:accent4>
      <a:accent5>
        <a:srgbClr val="5BBFE3"/>
      </a:accent5>
      <a:accent6>
        <a:srgbClr val="BEE6F4"/>
      </a:accent6>
      <a:hlink>
        <a:srgbClr val="0099CC"/>
      </a:hlink>
      <a:folHlink>
        <a:srgbClr val="6E6E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tlas Copco">
      <a:dk1>
        <a:srgbClr val="000000"/>
      </a:dk1>
      <a:lt1>
        <a:sysClr val="window" lastClr="FFFFFF"/>
      </a:lt1>
      <a:dk2>
        <a:srgbClr val="0099CC"/>
      </a:dk2>
      <a:lt2>
        <a:srgbClr val="D2D2D2"/>
      </a:lt2>
      <a:accent1>
        <a:srgbClr val="007FAA"/>
      </a:accent1>
      <a:accent2>
        <a:srgbClr val="97979B"/>
      </a:accent2>
      <a:accent3>
        <a:srgbClr val="FFE600"/>
      </a:accent3>
      <a:accent4>
        <a:srgbClr val="FA5318"/>
      </a:accent4>
      <a:accent5>
        <a:srgbClr val="5BBFE3"/>
      </a:accent5>
      <a:accent6>
        <a:srgbClr val="BEE6F4"/>
      </a:accent6>
      <a:hlink>
        <a:srgbClr val="0099CC"/>
      </a:hlink>
      <a:folHlink>
        <a:srgbClr val="6E6E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e58c691-0e3f-4642-913e-12a52e2dcd0f">PTMXD-1069811986-152617</_dlc_DocId>
    <_dlc_DocIdUrl xmlns="ee58c691-0e3f-4642-913e-12a52e2dcd0f">
      <Url>https://onevirtualoffice.sharepoint.com/sites/PT46/_layouts/15/DocIdRedir.aspx?ID=PTMXD-1069811986-152617</Url>
      <Description>PTMXD-1069811986-152617</Description>
    </_dlc_DocIdUrl>
    <_dlc_DocIdPersistId xmlns="ee58c691-0e3f-4642-913e-12a52e2dcd0f" xsi:nil="true"/>
    <Category xmlns="a27b627f-d757-4aa4-88c7-92ef1cba6f2f" xsi:nil="true"/>
    <lcf76f155ced4ddcb4097134ff3c332f xmlns="a27b627f-d757-4aa4-88c7-92ef1cba6f2f">
      <Terms xmlns="http://schemas.microsoft.com/office/infopath/2007/PartnerControls"/>
    </lcf76f155ced4ddcb4097134ff3c332f>
    <TaxCatchAll xmlns="9f7f1cff-e092-4dcd-a391-2e026a7079e7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C352242D0A3741AA50FD3E42706A6E" ma:contentTypeVersion="17" ma:contentTypeDescription="Create a new document." ma:contentTypeScope="" ma:versionID="18085d1a261a816d377cda267e5023bd">
  <xsd:schema xmlns:xsd="http://www.w3.org/2001/XMLSchema" xmlns:xs="http://www.w3.org/2001/XMLSchema" xmlns:p="http://schemas.microsoft.com/office/2006/metadata/properties" xmlns:ns2="a27b627f-d757-4aa4-88c7-92ef1cba6f2f" xmlns:ns3="ee58c691-0e3f-4642-913e-12a52e2dcd0f" xmlns:ns4="9f7f1cff-e092-4dcd-a391-2e026a7079e7" targetNamespace="http://schemas.microsoft.com/office/2006/metadata/properties" ma:root="true" ma:fieldsID="4600ecebe5361ef6e07932b8801d6705" ns2:_="" ns3:_="" ns4:_="">
    <xsd:import namespace="a27b627f-d757-4aa4-88c7-92ef1cba6f2f"/>
    <xsd:import namespace="ee58c691-0e3f-4642-913e-12a52e2dcd0f"/>
    <xsd:import namespace="9f7f1cff-e092-4dcd-a391-2e026a707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_dlc_DocId" minOccurs="0"/>
                <xsd:element ref="ns3:_dlc_DocIdUrl" minOccurs="0"/>
                <xsd:element ref="ns3:_dlc_DocIdPersistId" minOccurs="0"/>
                <xsd:element ref="ns2:Category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b627f-d757-4aa4-88c7-92ef1cba6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Category" ma:index="21" nillable="true" ma:displayName="Category" ma:format="Dropdown" ma:internalName="Category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96acbc8-d254-4db0-b38e-5e1276a9f7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8c691-0e3f-4642-913e-12a52e2dcd0f" elementFormDefault="qualified">
    <xsd:import namespace="http://schemas.microsoft.com/office/2006/documentManagement/types"/>
    <xsd:import namespace="http://schemas.microsoft.com/office/infopath/2007/PartnerControls"/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f1cff-e092-4dcd-a391-2e026a7079e7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f696bded-d44c-4683-a6dd-41dcbab63c4a}" ma:internalName="TaxCatchAll" ma:showField="CatchAllData" ma:web="ee58c691-0e3f-4642-913e-12a52e2dcd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4F610D-93F3-49AC-999D-9664F07DEC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76E58F-B35C-4399-9C31-74AD769E5DB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9F4021F-91DD-4558-864E-1363C5032B0F}">
  <ds:schemaRefs>
    <ds:schemaRef ds:uri="http://schemas.microsoft.com/office/2006/metadata/properties"/>
    <ds:schemaRef ds:uri="http://schemas.microsoft.com/office/infopath/2007/PartnerControls"/>
    <ds:schemaRef ds:uri="9f7f1cff-e092-4dcd-a391-2e026a7079e7"/>
    <ds:schemaRef ds:uri="82956b15-7e94-4248-a331-e97073bf5ce0"/>
    <ds:schemaRef ds:uri="http://schemas.microsoft.com/sharepoint/v3/fields"/>
  </ds:schemaRefs>
</ds:datastoreItem>
</file>

<file path=customXml/itemProps4.xml><?xml version="1.0" encoding="utf-8"?>
<ds:datastoreItem xmlns:ds="http://schemas.openxmlformats.org/officeDocument/2006/customXml" ds:itemID="{3D709E53-DAFF-424D-BBA1-D5A5ED828502}"/>
</file>

<file path=docProps/app.xml><?xml version="1.0" encoding="utf-8"?>
<Properties xmlns="http://schemas.openxmlformats.org/officeDocument/2006/extended-properties" xmlns:vt="http://schemas.openxmlformats.org/officeDocument/2006/docPropsVTypes">
  <Template>20150112-PPT-Atlas Copco template</Template>
  <TotalTime>329</TotalTime>
  <Words>1973</Words>
  <Application>Microsoft Office PowerPoint</Application>
  <PresentationFormat>Personalizado</PresentationFormat>
  <Paragraphs>677</Paragraphs>
  <Slides>40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20150112-PPT-Atlas Copco template</vt:lpstr>
      <vt:lpstr>HERRAMIENTAS  HIDRAULICAS</vt:lpstr>
      <vt:lpstr>TIPO DE CLIENTES</vt:lpstr>
      <vt:lpstr>TIPO DE ROMPEDORES</vt:lpstr>
      <vt:lpstr>Dureza del pavimento – tipo de superficie</vt:lpstr>
      <vt:lpstr>DIFERENCIA ENTRE NEUMATICA E HIDRAULICA</vt:lpstr>
      <vt:lpstr>COMO ELEGIR UNA HERRAMIENTA NEUMATICA </vt:lpstr>
      <vt:lpstr>COMO ELEGIR UNA HERRAMIENTA HIDRAULICA </vt:lpstr>
      <vt:lpstr>Como elegir una unidad de potencia</vt:lpstr>
      <vt:lpstr>GAMA DE HERRAMIENTAS HIDRAULICAS</vt:lpstr>
      <vt:lpstr>Martillos HIDRAULICOS</vt:lpstr>
      <vt:lpstr>Aplicaciones</vt:lpstr>
      <vt:lpstr>Segmentos de mercado</vt:lpstr>
      <vt:lpstr>Características</vt:lpstr>
      <vt:lpstr>Rompedoras con manubrio en E</vt:lpstr>
      <vt:lpstr>Accesorios</vt:lpstr>
      <vt:lpstr>Sierras cortadoras</vt:lpstr>
      <vt:lpstr>Características</vt:lpstr>
      <vt:lpstr>Aplicaciones</vt:lpstr>
      <vt:lpstr>Accesorios</vt:lpstr>
      <vt:lpstr>Accesorios</vt:lpstr>
      <vt:lpstr>Perforador de barrenos para postes</vt:lpstr>
      <vt:lpstr>Aplicaciones</vt:lpstr>
      <vt:lpstr>Características</vt:lpstr>
      <vt:lpstr>Accesorios</vt:lpstr>
      <vt:lpstr>Cortador de corona</vt:lpstr>
      <vt:lpstr>Aplicaciones</vt:lpstr>
      <vt:lpstr>Características</vt:lpstr>
      <vt:lpstr>Bombas de achique</vt:lpstr>
      <vt:lpstr>Aplicaciones</vt:lpstr>
      <vt:lpstr>Características</vt:lpstr>
      <vt:lpstr>SaCA POSTES</vt:lpstr>
      <vt:lpstr>ACCESORIOS SACA POSTES</vt:lpstr>
      <vt:lpstr>HINCA POSTES</vt:lpstr>
      <vt:lpstr>ACCESORIOS HINCA POSTES</vt:lpstr>
      <vt:lpstr>Unidades de Potencia</vt:lpstr>
      <vt:lpstr>Características</vt:lpstr>
      <vt:lpstr>Divisor de flujo de aceite</vt:lpstr>
      <vt:lpstr>Divisor de flujo de aceite</vt:lpstr>
      <vt:lpstr>Mangueras de extensión</vt:lpstr>
      <vt:lpstr>Presentación de PowerPoint</vt:lpstr>
    </vt:vector>
  </TitlesOfParts>
  <Company>Kapris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LP9-20 Power Pack</dc:title>
  <dc:creator>Niclas Lindholm</dc:creator>
  <cp:lastModifiedBy>Julio Cesar</cp:lastModifiedBy>
  <cp:revision>72</cp:revision>
  <cp:lastPrinted>2014-08-28T15:26:14Z</cp:lastPrinted>
  <dcterms:created xsi:type="dcterms:W3CDTF">2015-08-17T13:46:24Z</dcterms:created>
  <dcterms:modified xsi:type="dcterms:W3CDTF">2021-06-23T15:24:06Z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0x01010083C352242D0A3741AA50FD3E42706A6E</vt:lpwstr>
  </property>
  <property fmtid="{D5CDD505-2E9C-101B-9397-08002B2CF9AE}" pid="3" name="ContentTypes">
    <vt:lpwstr/>
  </property>
  <property fmtid="{D5CDD505-2E9C-101B-9397-08002B2CF9AE}" pid="4" name="_dlc_DocIdItemGuid">
    <vt:lpwstr>e9f5a108-92de-4b32-92a9-949526841700</vt:lpwstr>
  </property>
  <property fmtid="{D5CDD505-2E9C-101B-9397-08002B2CF9AE}" pid="5" name="Organizationalnode">
    <vt:lpwstr>10;#Construction Tools|8efd6592-d978-4533-adfc-324e616337c3</vt:lpwstr>
  </property>
  <property fmtid="{D5CDD505-2E9C-101B-9397-08002B2CF9AE}" pid="6" name="Bplanguage">
    <vt:lpwstr>1;#English|56c31214-bea3-4128-a8ca-ab524b7405a2</vt:lpwstr>
  </property>
  <property fmtid="{D5CDD505-2E9C-101B-9397-08002B2CF9AE}" pid="7" name="Servicecatalog">
    <vt:lpwstr/>
  </property>
  <property fmtid="{D5CDD505-2E9C-101B-9397-08002B2CF9AE}" pid="8" name="Productsranges">
    <vt:lpwstr>485;#LP 9-20 E|7978e6eb-cc07-40a3-a99d-5432126cf92b;#486;#LP 9-20 P|689b0c43-4c52-4057-a2df-d3316c932166</vt:lpwstr>
  </property>
  <property fmtid="{D5CDD505-2E9C-101B-9397-08002B2CF9AE}" pid="9" name="TargetedToJobTitle">
    <vt:lpwstr/>
  </property>
  <property fmtid="{D5CDD505-2E9C-101B-9397-08002B2CF9AE}" pid="10" name="TargetedToOrganizationalNode">
    <vt:lpwstr/>
  </property>
  <property fmtid="{D5CDD505-2E9C-101B-9397-08002B2CF9AE}" pid="11" name="Restrictedto">
    <vt:lpwstr>8;#Internal|148dd3c7-1363-4205-88b6-adc0ddff7135;#77;#Sales and Marketing|865d157d-a508-4643-8189-cd286c0edb4a</vt:lpwstr>
  </property>
  <property fmtid="{D5CDD505-2E9C-101B-9397-08002B2CF9AE}" pid="12" name="nb19e2133edb499c8a249d0b67424a5b">
    <vt:lpwstr>English|9351b951-9ee7-4725-964b-02d45789648c</vt:lpwstr>
  </property>
  <property fmtid="{D5CDD505-2E9C-101B-9397-08002B2CF9AE}" pid="13" name="j085c78ecf104187987c695812f3fd2a">
    <vt:lpwstr>All|b20e0782-5daf-43a3-b7da-fe76884894f1</vt:lpwstr>
  </property>
  <property fmtid="{D5CDD505-2E9C-101B-9397-08002B2CF9AE}" pid="14" name="Product/Range">
    <vt:lpwstr>954;#LP 9|366a5086-96f1-46ce-a246-e14ab229a7f2;#955;#LP 13|f08b2141-bea9-426f-80df-1721708d05df;#956;#LP 18|23d8d2c0-fee6-43e1-8737-8331f64193ba</vt:lpwstr>
  </property>
  <property fmtid="{D5CDD505-2E9C-101B-9397-08002B2CF9AE}" pid="15" name="cc8a662b20494818b5f95d468968f647">
    <vt:lpwstr>LP 9|366a5086-96f1-46ce-a246-e14ab229a7f2; LP 13|f08b2141-bea9-426f-80df-1721708d05df; LP 18|23d8d2c0-fee6-43e1-8737-8331f64193ba</vt:lpwstr>
  </property>
  <property fmtid="{D5CDD505-2E9C-101B-9397-08002B2CF9AE}" pid="16" name="Product Company">
    <vt:lpwstr>261;#India|057ae5f9-797e-4f2d-8230-18966db80ea1</vt:lpwstr>
  </property>
  <property fmtid="{D5CDD505-2E9C-101B-9397-08002B2CF9AE}" pid="17" name="ActiveStatus">
    <vt:lpwstr>Active</vt:lpwstr>
  </property>
  <property fmtid="{D5CDD505-2E9C-101B-9397-08002B2CF9AE}" pid="18" name="mbdd78a43d0c465d9f884645eeb275a4">
    <vt:lpwstr>India|057ae5f9-797e-4f2d-8230-18966db80ea1</vt:lpwstr>
  </property>
  <property fmtid="{D5CDD505-2E9C-101B-9397-08002B2CF9AE}" pid="19" name="Local">
    <vt:lpwstr>1;#Global|b20e0782-5daf-43a3-b7da-fe76884894f1</vt:lpwstr>
  </property>
  <property fmtid="{D5CDD505-2E9C-101B-9397-08002B2CF9AE}" pid="20" name="Language Content">
    <vt:lpwstr>4;#English|9351b951-9ee7-4725-964b-02d45789648c</vt:lpwstr>
  </property>
  <property fmtid="{D5CDD505-2E9C-101B-9397-08002B2CF9AE}" pid="21" name="Product Regions">
    <vt:lpwstr/>
  </property>
</Properties>
</file>