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28" r:id="rId2"/>
    <p:sldId id="314" r:id="rId3"/>
    <p:sldId id="295" r:id="rId4"/>
    <p:sldId id="359" r:id="rId5"/>
    <p:sldId id="360" r:id="rId6"/>
    <p:sldId id="361" r:id="rId7"/>
    <p:sldId id="389" r:id="rId8"/>
    <p:sldId id="390" r:id="rId9"/>
    <p:sldId id="391" r:id="rId10"/>
    <p:sldId id="392" r:id="rId11"/>
    <p:sldId id="345" r:id="rId12"/>
    <p:sldId id="362" r:id="rId13"/>
    <p:sldId id="349" r:id="rId14"/>
    <p:sldId id="382" r:id="rId15"/>
    <p:sldId id="357" r:id="rId16"/>
    <p:sldId id="354" r:id="rId17"/>
    <p:sldId id="383" r:id="rId18"/>
    <p:sldId id="369" r:id="rId19"/>
    <p:sldId id="387" r:id="rId20"/>
    <p:sldId id="388" r:id="rId21"/>
    <p:sldId id="296" r:id="rId22"/>
    <p:sldId id="386" r:id="rId23"/>
    <p:sldId id="384" r:id="rId24"/>
    <p:sldId id="385" r:id="rId25"/>
    <p:sldId id="379" r:id="rId26"/>
    <p:sldId id="372" r:id="rId27"/>
    <p:sldId id="336" r:id="rId28"/>
    <p:sldId id="378" r:id="rId29"/>
    <p:sldId id="322" r:id="rId30"/>
  </p:sldIdLst>
  <p:sldSz cx="9144000" cy="6858000" type="screen4x3"/>
  <p:notesSz cx="7034213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 Barron" initials="AB" lastIdx="1" clrIdx="0">
    <p:extLst>
      <p:ext uri="{19B8F6BF-5375-455C-9EA6-DF929625EA0E}">
        <p15:presenceInfo xmlns:p15="http://schemas.microsoft.com/office/powerpoint/2012/main" userId="3954dee407ac4ba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80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84625" y="0"/>
            <a:ext cx="30480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480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84625" y="8818563"/>
            <a:ext cx="30480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2E26A-A423-443F-A8B5-210823BD9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0216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80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84625" y="0"/>
            <a:ext cx="30480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3263" y="4410075"/>
            <a:ext cx="5627687" cy="4176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480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84625" y="8818563"/>
            <a:ext cx="30480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6D8C6-31D5-45B3-B6A9-64E87E5F8D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9286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CB65E-8984-4B2D-8EAB-DAB4EE628FEC}" type="datetime1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97917-B44C-4CC7-8FAB-AD519586504B}" type="datetime1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3FF12-27C4-4199-842C-8D1902FDF073}" type="datetime1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FC4C-3160-40B1-9D6D-07A955B186D0}" type="datetime1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D52DB-C3A5-4A68-8413-D4E658136DB4}" type="datetime1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6C01-ED84-4625-9425-E81AA196092C}" type="datetime1">
              <a:rPr lang="en-US" smtClean="0"/>
              <a:pPr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01685-17F5-409D-877C-2E7D9B69A474}" type="datetime1">
              <a:rPr lang="en-US" smtClean="0"/>
              <a:pPr/>
              <a:t>10/7/2023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D321-6E58-49B2-8E9D-76185AF26AD8}" type="datetime1">
              <a:rPr lang="en-US" smtClean="0"/>
              <a:pPr/>
              <a:t>10/7/2023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75562-5773-4541-993D-948DB7505667}" type="datetime1">
              <a:rPr lang="en-US" smtClean="0"/>
              <a:pPr/>
              <a:t>10/7/2023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9B8F9-F63B-4A11-AE8E-6C80C0C94210}" type="datetime1">
              <a:rPr lang="en-US" smtClean="0"/>
              <a:pPr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537F6-861D-4583-BBFE-871A61E2FFF4}" type="datetime1">
              <a:rPr lang="en-US" smtClean="0"/>
              <a:pPr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BE770-F9F8-4E8B-9D03-9E4028AAD8F1}" type="datetime1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92660-07D7-4D1A-9A00-6246F487E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uieroaprendera.com/" TargetMode="External"/><Relationship Id="rId2" Type="http://schemas.openxmlformats.org/officeDocument/2006/relationships/hyperlink" Target="http://innotourism.co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12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36.jpeg"/><Relationship Id="rId9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61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seminars@financial-freedom.org" TargetMode="External"/><Relationship Id="rId2" Type="http://schemas.openxmlformats.org/officeDocument/2006/relationships/hyperlink" Target="https://www.facebook.com/daretoprosper1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2829" y="152400"/>
            <a:ext cx="6362179" cy="2111077"/>
          </a:xfrm>
        </p:spPr>
        <p:txBody>
          <a:bodyPr>
            <a:normAutofit/>
          </a:bodyPr>
          <a:lstStyle/>
          <a:p>
            <a:r>
              <a:rPr lang="en-US" b="1" dirty="0"/>
              <a:t>Roadmap to Financial Success for Entrepreneurs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23044" y="3538802"/>
            <a:ext cx="3274359" cy="1752600"/>
          </a:xfrm>
        </p:spPr>
        <p:txBody>
          <a:bodyPr/>
          <a:lstStyle/>
          <a:p>
            <a:r>
              <a:rPr lang="en-US" dirty="0"/>
              <a:t>By</a:t>
            </a:r>
          </a:p>
          <a:p>
            <a:r>
              <a:rPr lang="en-US" dirty="0"/>
              <a:t>Alex </a:t>
            </a:r>
            <a:r>
              <a:rPr lang="en-US" dirty="0" err="1"/>
              <a:t>Barrón</a:t>
            </a:r>
            <a:endParaRPr lang="en-US" dirty="0"/>
          </a:p>
          <a:p>
            <a:r>
              <a:rPr lang="en-US" dirty="0"/>
              <a:t>&amp; Jorge Zavala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9EF7F1-6E01-818B-4B66-2CEF09260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315" y="2514600"/>
            <a:ext cx="5382376" cy="3801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C6B934-8BFA-F196-B3B5-B79081EEA4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3038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6790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472" y="-1"/>
            <a:ext cx="8034529" cy="1096921"/>
          </a:xfrm>
        </p:spPr>
        <p:txBody>
          <a:bodyPr>
            <a:normAutofit/>
          </a:bodyPr>
          <a:lstStyle/>
          <a:p>
            <a:r>
              <a:rPr lang="en-US" b="1" dirty="0"/>
              <a:t>Jorge Zavala’s Story</a:t>
            </a:r>
            <a:endParaRPr lang="en-US" sz="36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630" y="6168608"/>
            <a:ext cx="4629912" cy="41983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600" b="1" dirty="0"/>
              <a:t>Tourism of Innovation  </a:t>
            </a:r>
            <a:r>
              <a:rPr lang="en-US" sz="1600" b="1" dirty="0">
                <a:hlinkClick r:id="rId2"/>
              </a:rPr>
              <a:t>http://innotourism.co</a:t>
            </a:r>
            <a:endParaRPr lang="en-US" sz="1600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365125"/>
          </a:xfrm>
        </p:spPr>
        <p:txBody>
          <a:bodyPr/>
          <a:lstStyle/>
          <a:p>
            <a:fld id="{26992660-07D7-4D1A-9A00-6246F487EF9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half" idx="2"/>
          </p:nvPr>
        </p:nvSpPr>
        <p:spPr>
          <a:xfrm>
            <a:off x="5401420" y="1666229"/>
            <a:ext cx="3289500" cy="58341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dirty="0"/>
              <a:t>Professionals converting ideas into a business.</a:t>
            </a:r>
          </a:p>
        </p:txBody>
      </p:sp>
      <p:sp>
        <p:nvSpPr>
          <p:cNvPr id="21" name="Content Placeholder 18"/>
          <p:cNvSpPr txBox="1">
            <a:spLocks/>
          </p:cNvSpPr>
          <p:nvPr/>
        </p:nvSpPr>
        <p:spPr>
          <a:xfrm>
            <a:off x="660654" y="1639033"/>
            <a:ext cx="4114800" cy="588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000" b="1" dirty="0"/>
              <a:t>Sharing Worldwide experiences among entrepreneurs and innovators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45970" y="6168608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hlinkClick r:id="rId3"/>
              </a:rPr>
              <a:t>www.quieroaprendera.com</a:t>
            </a:r>
            <a:r>
              <a:rPr lang="en-US" sz="1600" b="1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67A0EA-6C86-F403-2D5F-D37EA12B5FF8}"/>
              </a:ext>
            </a:extLst>
          </p:cNvPr>
          <p:cNvSpPr txBox="1"/>
          <p:nvPr/>
        </p:nvSpPr>
        <p:spPr>
          <a:xfrm>
            <a:off x="488850" y="987604"/>
            <a:ext cx="8426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Purpose and Goals </a:t>
            </a:r>
            <a:endParaRPr lang="en-US" sz="32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178DF23-4BBA-2C7C-B1B8-5A338D1136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A0AA95-A234-8F5C-5FDC-424548F8D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720" y="2360841"/>
            <a:ext cx="3390900" cy="266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8279CF-C446-B71D-D4F0-C4E926605C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5878" y="2382943"/>
            <a:ext cx="3989522" cy="31378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AA4F35-937D-29ED-0099-884E90B2B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042" y="2379133"/>
            <a:ext cx="4002024" cy="371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9777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247" y="97536"/>
            <a:ext cx="7848600" cy="914400"/>
          </a:xfrm>
        </p:spPr>
        <p:txBody>
          <a:bodyPr>
            <a:normAutofit/>
          </a:bodyPr>
          <a:lstStyle/>
          <a:p>
            <a:r>
              <a:rPr lang="en-US" sz="3600" b="1" dirty="0"/>
              <a:t>How it All Began?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24" y="1600200"/>
            <a:ext cx="4347938" cy="28956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Alex attended Success Seminar by Peter J. Daniels - 1994</a:t>
            </a:r>
          </a:p>
          <a:p>
            <a:r>
              <a:rPr lang="en-US" dirty="0"/>
              <a:t>From illiterate poor bricklayer at age 26 to multi millionaire real estate businessman at age 38!</a:t>
            </a:r>
          </a:p>
          <a:p>
            <a:r>
              <a:rPr lang="en-US" dirty="0"/>
              <a:t>How did he do it???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00200"/>
            <a:ext cx="3825223" cy="1912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01660"/>
            <a:ext cx="3444265" cy="1522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847" y="4204557"/>
            <a:ext cx="1794153" cy="24426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10099" y="3512812"/>
            <a:ext cx="344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www.peterjdaniels.org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EC4608-A808-4086-913E-84604BB4F2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04" y="4177649"/>
            <a:ext cx="1530604" cy="24955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272A95-2D76-4FFD-B25D-7D0DEFB020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930" y="4177649"/>
            <a:ext cx="1711235" cy="2495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D458AC-A7AC-A481-DC17-0ECA5F5F19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561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254" y="457200"/>
            <a:ext cx="8229600" cy="802062"/>
          </a:xfrm>
        </p:spPr>
        <p:txBody>
          <a:bodyPr>
            <a:normAutofit/>
          </a:bodyPr>
          <a:lstStyle/>
          <a:p>
            <a:r>
              <a:rPr lang="en-US" b="1" dirty="0"/>
              <a:t>I Started Investing in Myself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81295" y="6492875"/>
            <a:ext cx="2895600" cy="365125"/>
          </a:xfrm>
        </p:spPr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4" y="1448300"/>
            <a:ext cx="1646382" cy="2455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486854"/>
            <a:ext cx="1565994" cy="2416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523248"/>
            <a:ext cx="1720755" cy="23427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4" y="4153898"/>
            <a:ext cx="1606142" cy="24168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146183"/>
            <a:ext cx="1565994" cy="24322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523248"/>
            <a:ext cx="1565994" cy="24468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183284"/>
            <a:ext cx="1542108" cy="23580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994" y="1520973"/>
            <a:ext cx="1527908" cy="23449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209" y="4131152"/>
            <a:ext cx="1439013" cy="24102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159" y="4067947"/>
            <a:ext cx="1666875" cy="2571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664103-C1FF-5942-4603-277A656E46F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4390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73198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After 20 Years of Study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406215"/>
            <a:ext cx="5358039" cy="5315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254" y="1928219"/>
            <a:ext cx="3195145" cy="4260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FDCC05-BC94-CA79-2496-5E1A4BB50E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9473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BED51-2D1D-FD49-305D-63D9717E1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Warrior Week 51 Graduate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0EF17E-38E1-0626-BBCC-E4587C6EE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C2FADF-77EC-2FB6-02D3-8A95DEEED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302" y="4424544"/>
            <a:ext cx="2168019" cy="1626015"/>
          </a:xfrm>
          <a:prstGeom prst="rect">
            <a:avLst/>
          </a:prstGeom>
        </p:spPr>
      </p:pic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DB0CE74A-A088-BB49-168D-4C1EB26BD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28" y="1435927"/>
            <a:ext cx="2158893" cy="287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 photo description available.">
            <a:extLst>
              <a:ext uri="{FF2B5EF4-FFF2-40B4-BE49-F238E27FC236}">
                <a16:creationId xmlns:a16="http://schemas.microsoft.com/office/drawing/2014/main" id="{0EF20C5A-A17B-1778-E9AC-E10269954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82" y="1435926"/>
            <a:ext cx="1892138" cy="252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7430BE-A8F9-82C9-7DEB-11815E748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4092552"/>
            <a:ext cx="1993428" cy="1958007"/>
          </a:xfrm>
          <a:prstGeom prst="rect">
            <a:avLst/>
          </a:prstGeom>
        </p:spPr>
      </p:pic>
      <p:pic>
        <p:nvPicPr>
          <p:cNvPr id="13" name="Picture 12" descr="A person carrying a log&#10;&#10;Description automatically generated">
            <a:extLst>
              <a:ext uri="{FF2B5EF4-FFF2-40B4-BE49-F238E27FC236}">
                <a16:creationId xmlns:a16="http://schemas.microsoft.com/office/drawing/2014/main" id="{08872DE2-66A9-4CE4-FB69-E1D9A0D70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420" y="1435926"/>
            <a:ext cx="2840990" cy="1499475"/>
          </a:xfrm>
          <a:prstGeom prst="rect">
            <a:avLst/>
          </a:prstGeom>
        </p:spPr>
      </p:pic>
      <p:pic>
        <p:nvPicPr>
          <p:cNvPr id="17" name="Picture 16" descr="A group of men in black shirts&#10;&#10;Description automatically generated">
            <a:extLst>
              <a:ext uri="{FF2B5EF4-FFF2-40B4-BE49-F238E27FC236}">
                <a16:creationId xmlns:a16="http://schemas.microsoft.com/office/drawing/2014/main" id="{25A7A860-9131-4D46-07E4-28D950E3A6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599" y="3006037"/>
            <a:ext cx="2840990" cy="1494167"/>
          </a:xfrm>
          <a:prstGeom prst="rect">
            <a:avLst/>
          </a:prstGeom>
        </p:spPr>
      </p:pic>
      <p:pic>
        <p:nvPicPr>
          <p:cNvPr id="19" name="Picture 18" descr="A person with a blindfold on his eyes&#10;&#10;Description automatically generated">
            <a:extLst>
              <a:ext uri="{FF2B5EF4-FFF2-40B4-BE49-F238E27FC236}">
                <a16:creationId xmlns:a16="http://schemas.microsoft.com/office/drawing/2014/main" id="{52B7BD3F-BFF6-7847-FDED-A0A1F26814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598" y="4550829"/>
            <a:ext cx="2840989" cy="149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2852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0754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Financial Freedom</a:t>
            </a:r>
            <a:br>
              <a:rPr lang="en-US" b="1" dirty="0"/>
            </a:br>
            <a:r>
              <a:rPr lang="en-US" b="1" dirty="0"/>
              <a:t>Seminar Began in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1" name="Picture 10" descr="A bird flying in the sky&#10;&#10;Description automatically generated">
            <a:extLst>
              <a:ext uri="{FF2B5EF4-FFF2-40B4-BE49-F238E27FC236}">
                <a16:creationId xmlns:a16="http://schemas.microsoft.com/office/drawing/2014/main" id="{55349F72-E89F-475F-B4D0-FF6E2CD758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79260"/>
            <a:ext cx="4026371" cy="4877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32A303-5047-7037-61B9-B3D34F65C8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3103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What is Roadmap to</a:t>
            </a:r>
            <a:br>
              <a:rPr lang="en-US" sz="4000" b="1" dirty="0"/>
            </a:br>
            <a:r>
              <a:rPr lang="en-US" sz="4000" b="1" dirty="0"/>
              <a:t>Financial Success for Entrepreneurs?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5257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dirty="0"/>
              <a:t>Roadmap to Financial Success for Entrepreneurs is:</a:t>
            </a:r>
          </a:p>
          <a:p>
            <a:r>
              <a:rPr lang="en-US" sz="2800" dirty="0"/>
              <a:t>A Manifesto of how Business and Entrepreneurship can help you achieve all your goals in life and enable you to change the world.</a:t>
            </a:r>
          </a:p>
          <a:p>
            <a:r>
              <a:rPr lang="en-US" sz="2800" dirty="0"/>
              <a:t>A Framework of how money works to help you manage your money better.</a:t>
            </a:r>
          </a:p>
          <a:p>
            <a:r>
              <a:rPr lang="en-US" sz="2800" dirty="0"/>
              <a:t>A System to help you take control of your finances.</a:t>
            </a:r>
          </a:p>
          <a:p>
            <a:r>
              <a:rPr lang="en-US" sz="2800" dirty="0"/>
              <a:t>A Mindset to help you make better financial decisions.</a:t>
            </a:r>
          </a:p>
          <a:p>
            <a:r>
              <a:rPr lang="en-US" sz="2800" dirty="0"/>
              <a:t>A Formula to help you Get out of Debt ASAP, Become Your Own Bank, and save you tens or hundreds of thousands of dollars!</a:t>
            </a:r>
          </a:p>
          <a:p>
            <a:r>
              <a:rPr lang="en-US" sz="2800" dirty="0"/>
              <a:t>A set of Tools to help you figure out how to achieve your financial goals and measure your progress.</a:t>
            </a:r>
          </a:p>
          <a:p>
            <a:r>
              <a:rPr lang="en-US" sz="2800" dirty="0"/>
              <a:t>A Roadmap of How to Achieve Financial Freedom and Financial Success, step by step!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A4BD54-22BB-A725-B814-9B45190655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2807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786BF-9EB9-29CD-FB11-6DDA52519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Who is this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F39A8-D1D7-42C4-4F5D-BE18DBCD3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This course is for anyone who:</a:t>
            </a:r>
          </a:p>
          <a:p>
            <a:r>
              <a:rPr lang="en-US" dirty="0"/>
              <a:t>Wants to start a business</a:t>
            </a:r>
          </a:p>
          <a:p>
            <a:r>
              <a:rPr lang="en-US" dirty="0"/>
              <a:t>Has already started a business</a:t>
            </a:r>
          </a:p>
          <a:p>
            <a:r>
              <a:rPr lang="en-US" dirty="0"/>
              <a:t>Wants to maximize their chances of financial success and minimize chances of failure</a:t>
            </a:r>
          </a:p>
          <a:p>
            <a:r>
              <a:rPr lang="en-US" dirty="0"/>
              <a:t>Wants to reach their financial goals</a:t>
            </a:r>
          </a:p>
          <a:p>
            <a:r>
              <a:rPr lang="en-US" dirty="0"/>
              <a:t>Wants to exit the rat race of life</a:t>
            </a:r>
          </a:p>
          <a:p>
            <a:r>
              <a:rPr lang="en-US" dirty="0"/>
              <a:t>Wants to leave scarcity behind and wants to grow their wealth consistently to reach prosperity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89F625-CA00-9075-1C54-5408798EC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15CD13-904E-EFD9-2C7B-211224C039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1437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E43BC-94F5-44E8-B124-0E1A4AFA3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This Can Help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CF90A-D89D-4BE7-9F65-893E67D3B0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Without Financial Education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4619C-1586-4B85-B193-1DC78CBDFC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/>
              <a:t>No Control Over Money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00CAB4-289C-46A5-9368-6D24246F5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4" name="Content Placeholder 13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28E68528-F305-4FAB-A67D-A161716493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29" y="2282652"/>
            <a:ext cx="3124200" cy="2368346"/>
          </a:xfrm>
        </p:spPr>
      </p:pic>
      <p:pic>
        <p:nvPicPr>
          <p:cNvPr id="17" name="Picture 16" descr="Floating in sea of life.jpg">
            <a:extLst>
              <a:ext uri="{FF2B5EF4-FFF2-40B4-BE49-F238E27FC236}">
                <a16:creationId xmlns:a16="http://schemas.microsoft.com/office/drawing/2014/main" id="{37121BB9-37F8-4030-88CA-16D879DC644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4722447"/>
            <a:ext cx="2286000" cy="189722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B2CF7F-E126-4D7D-8E4D-82AC23805F2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" dirty="0" err="1"/>
              <a:t>Driving</a:t>
            </a:r>
            <a:r>
              <a:rPr lang="es-ES" dirty="0"/>
              <a:t> </a:t>
            </a:r>
            <a:r>
              <a:rPr lang="es-ES" dirty="0" err="1"/>
              <a:t>without</a:t>
            </a:r>
            <a:r>
              <a:rPr lang="es-ES" dirty="0"/>
              <a:t> a </a:t>
            </a:r>
            <a:r>
              <a:rPr lang="es-ES" dirty="0" err="1"/>
              <a:t>dashboard</a:t>
            </a:r>
            <a:endParaRPr lang="es-ES" dirty="0"/>
          </a:p>
          <a:p>
            <a:r>
              <a:rPr lang="es-ES" dirty="0" err="1"/>
              <a:t>Without</a:t>
            </a:r>
            <a:r>
              <a:rPr lang="es-ES" dirty="0"/>
              <a:t> a GPS, at </a:t>
            </a:r>
            <a:r>
              <a:rPr lang="es-ES" dirty="0" err="1"/>
              <a:t>random</a:t>
            </a:r>
            <a:r>
              <a:rPr lang="es-ES" dirty="0"/>
              <a:t>. </a:t>
            </a:r>
          </a:p>
          <a:p>
            <a:r>
              <a:rPr lang="es-ES" dirty="0"/>
              <a:t>1.) </a:t>
            </a:r>
            <a:r>
              <a:rPr lang="es-ES" dirty="0" err="1"/>
              <a:t>Don’t</a:t>
            </a:r>
            <a:r>
              <a:rPr lang="es-ES" dirty="0"/>
              <a:t> </a:t>
            </a:r>
            <a:r>
              <a:rPr lang="es-ES" dirty="0" err="1"/>
              <a:t>know</a:t>
            </a:r>
            <a:r>
              <a:rPr lang="es-ES" dirty="0"/>
              <a:t> </a:t>
            </a:r>
            <a:r>
              <a:rPr lang="es-ES" dirty="0" err="1"/>
              <a:t>where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are.</a:t>
            </a:r>
          </a:p>
          <a:p>
            <a:r>
              <a:rPr lang="es-ES" dirty="0"/>
              <a:t>2.) </a:t>
            </a:r>
            <a:r>
              <a:rPr lang="es-ES" dirty="0" err="1"/>
              <a:t>Don’t</a:t>
            </a:r>
            <a:r>
              <a:rPr lang="es-ES" dirty="0"/>
              <a:t> </a:t>
            </a:r>
            <a:r>
              <a:rPr lang="es-ES" dirty="0" err="1"/>
              <a:t>know</a:t>
            </a:r>
            <a:r>
              <a:rPr lang="es-ES" dirty="0"/>
              <a:t> </a:t>
            </a:r>
            <a:r>
              <a:rPr lang="es-ES" dirty="0" err="1"/>
              <a:t>where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are </a:t>
            </a:r>
            <a:r>
              <a:rPr lang="es-ES" dirty="0" err="1"/>
              <a:t>going</a:t>
            </a:r>
            <a:r>
              <a:rPr lang="es-ES" dirty="0"/>
              <a:t>. </a:t>
            </a:r>
          </a:p>
          <a:p>
            <a:r>
              <a:rPr lang="es-ES" dirty="0"/>
              <a:t>3.) </a:t>
            </a:r>
            <a:r>
              <a:rPr lang="es-ES" dirty="0" err="1"/>
              <a:t>Don’t</a:t>
            </a:r>
            <a:r>
              <a:rPr lang="es-ES" dirty="0"/>
              <a:t> </a:t>
            </a:r>
            <a:r>
              <a:rPr lang="es-ES" dirty="0" err="1"/>
              <a:t>know</a:t>
            </a:r>
            <a:r>
              <a:rPr lang="es-ES" dirty="0"/>
              <a:t> </a:t>
            </a:r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get</a:t>
            </a:r>
            <a:r>
              <a:rPr lang="es-ES" dirty="0"/>
              <a:t> </a:t>
            </a:r>
            <a:r>
              <a:rPr lang="es-ES" dirty="0" err="1"/>
              <a:t>there</a:t>
            </a:r>
            <a:r>
              <a:rPr lang="es-ES" dirty="0"/>
              <a:t>.</a:t>
            </a:r>
          </a:p>
          <a:p>
            <a:r>
              <a:rPr lang="es-ES" dirty="0"/>
              <a:t>4.) No idea </a:t>
            </a:r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fast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are </a:t>
            </a:r>
            <a:r>
              <a:rPr lang="es-ES" dirty="0" err="1"/>
              <a:t>going</a:t>
            </a:r>
            <a:r>
              <a:rPr lang="es-ES" dirty="0"/>
              <a:t>.</a:t>
            </a:r>
          </a:p>
          <a:p>
            <a:r>
              <a:rPr lang="es-ES" dirty="0"/>
              <a:t> 5.) No idea </a:t>
            </a:r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much</a:t>
            </a:r>
            <a:r>
              <a:rPr lang="es-ES" dirty="0"/>
              <a:t> gas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left</a:t>
            </a:r>
            <a:r>
              <a:rPr lang="es-ES" dirty="0"/>
              <a:t>. </a:t>
            </a:r>
          </a:p>
          <a:p>
            <a:r>
              <a:rPr lang="es-ES" dirty="0"/>
              <a:t>6.) </a:t>
            </a:r>
            <a:r>
              <a:rPr lang="es-ES" dirty="0" err="1"/>
              <a:t>Don’t</a:t>
            </a:r>
            <a:r>
              <a:rPr lang="es-ES" dirty="0"/>
              <a:t> </a:t>
            </a:r>
            <a:r>
              <a:rPr lang="es-ES" dirty="0" err="1"/>
              <a:t>know</a:t>
            </a:r>
            <a:r>
              <a:rPr lang="es-ES" dirty="0"/>
              <a:t> </a:t>
            </a:r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far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traveled</a:t>
            </a:r>
            <a:r>
              <a:rPr lang="es-ES" dirty="0"/>
              <a:t>. </a:t>
            </a:r>
          </a:p>
          <a:p>
            <a:r>
              <a:rPr lang="es-ES" dirty="0"/>
              <a:t>7.) No </a:t>
            </a:r>
            <a:r>
              <a:rPr lang="es-ES" dirty="0" err="1"/>
              <a:t>visibility</a:t>
            </a:r>
            <a:r>
              <a:rPr lang="es-ES" dirty="0"/>
              <a:t> </a:t>
            </a:r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much</a:t>
            </a:r>
            <a:r>
              <a:rPr lang="es-ES" dirty="0"/>
              <a:t> </a:t>
            </a:r>
            <a:r>
              <a:rPr lang="es-ES" dirty="0" err="1"/>
              <a:t>longer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will</a:t>
            </a:r>
            <a:r>
              <a:rPr lang="es-ES" dirty="0"/>
              <a:t> </a:t>
            </a:r>
            <a:r>
              <a:rPr lang="es-ES" dirty="0" err="1"/>
              <a:t>take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reach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destination</a:t>
            </a:r>
            <a:r>
              <a:rPr lang="es-ES" dirty="0"/>
              <a:t>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120184-418B-817E-A90E-41614553FC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8989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E43BC-94F5-44E8-B124-0E1A4AFA3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-18288"/>
            <a:ext cx="8229600" cy="1143000"/>
          </a:xfrm>
        </p:spPr>
        <p:txBody>
          <a:bodyPr/>
          <a:lstStyle/>
          <a:p>
            <a:r>
              <a:rPr lang="en-US" b="1" dirty="0"/>
              <a:t>How This Will Help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CF90A-D89D-4BE7-9F65-893E67D3B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944562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After Roadmap to </a:t>
            </a:r>
          </a:p>
          <a:p>
            <a:pPr algn="ctr"/>
            <a:r>
              <a:rPr lang="en-US" dirty="0"/>
              <a:t>Financial Success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8D496C-5287-4EE9-9A14-0CD52D2AC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835525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Drive </a:t>
            </a:r>
            <a:r>
              <a:rPr lang="es-ES" dirty="0" err="1"/>
              <a:t>WITH</a:t>
            </a:r>
            <a:r>
              <a:rPr lang="es-ES" dirty="0"/>
              <a:t> a </a:t>
            </a:r>
            <a:r>
              <a:rPr lang="es-ES" dirty="0" err="1"/>
              <a:t>dashboard</a:t>
            </a:r>
            <a:r>
              <a:rPr lang="es-ES" dirty="0"/>
              <a:t> &amp; GPS – </a:t>
            </a:r>
            <a:r>
              <a:rPr lang="es-ES" dirty="0" err="1"/>
              <a:t>You</a:t>
            </a:r>
            <a:r>
              <a:rPr lang="es-ES" dirty="0"/>
              <a:t> are </a:t>
            </a:r>
            <a:r>
              <a:rPr lang="es-ES" dirty="0" err="1"/>
              <a:t>the</a:t>
            </a:r>
            <a:r>
              <a:rPr lang="es-ES" dirty="0"/>
              <a:t> Captain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Cruise</a:t>
            </a:r>
            <a:r>
              <a:rPr lang="es-ES" dirty="0"/>
              <a:t> </a:t>
            </a:r>
            <a:r>
              <a:rPr lang="es-ES" dirty="0" err="1"/>
              <a:t>ship</a:t>
            </a:r>
            <a:r>
              <a:rPr lang="es-ES" dirty="0"/>
              <a:t>. </a:t>
            </a:r>
          </a:p>
          <a:p>
            <a:r>
              <a:rPr lang="es-ES" dirty="0"/>
              <a:t>1.) </a:t>
            </a:r>
            <a:r>
              <a:rPr lang="es-ES" dirty="0" err="1"/>
              <a:t>Know</a:t>
            </a:r>
            <a:r>
              <a:rPr lang="es-ES" dirty="0"/>
              <a:t> </a:t>
            </a:r>
            <a:r>
              <a:rPr lang="es-ES" dirty="0" err="1"/>
              <a:t>where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are.</a:t>
            </a:r>
          </a:p>
          <a:p>
            <a:r>
              <a:rPr lang="es-ES" dirty="0"/>
              <a:t> 2.) </a:t>
            </a:r>
            <a:r>
              <a:rPr lang="es-ES" dirty="0" err="1"/>
              <a:t>Know</a:t>
            </a:r>
            <a:r>
              <a:rPr lang="es-ES" dirty="0"/>
              <a:t> </a:t>
            </a:r>
            <a:r>
              <a:rPr lang="es-ES" dirty="0" err="1"/>
              <a:t>where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are </a:t>
            </a:r>
            <a:r>
              <a:rPr lang="es-ES" dirty="0" err="1"/>
              <a:t>going</a:t>
            </a:r>
            <a:r>
              <a:rPr lang="es-ES" dirty="0"/>
              <a:t>. </a:t>
            </a:r>
          </a:p>
          <a:p>
            <a:r>
              <a:rPr lang="es-ES" dirty="0"/>
              <a:t>3.) </a:t>
            </a:r>
            <a:r>
              <a:rPr lang="es-ES" dirty="0" err="1"/>
              <a:t>Know</a:t>
            </a:r>
            <a:r>
              <a:rPr lang="es-ES" dirty="0"/>
              <a:t> </a:t>
            </a:r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get</a:t>
            </a:r>
            <a:r>
              <a:rPr lang="es-ES" dirty="0"/>
              <a:t> </a:t>
            </a:r>
            <a:r>
              <a:rPr lang="es-ES" dirty="0" err="1"/>
              <a:t>there</a:t>
            </a:r>
            <a:r>
              <a:rPr lang="es-ES" dirty="0"/>
              <a:t>.</a:t>
            </a:r>
          </a:p>
          <a:p>
            <a:r>
              <a:rPr lang="es-ES" dirty="0"/>
              <a:t> 4.) </a:t>
            </a:r>
            <a:r>
              <a:rPr lang="es-ES" dirty="0" err="1"/>
              <a:t>Know</a:t>
            </a:r>
            <a:r>
              <a:rPr lang="es-ES" dirty="0"/>
              <a:t> </a:t>
            </a:r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fast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are </a:t>
            </a:r>
            <a:r>
              <a:rPr lang="es-ES" dirty="0" err="1"/>
              <a:t>going</a:t>
            </a:r>
            <a:r>
              <a:rPr lang="es-ES" dirty="0"/>
              <a:t>. </a:t>
            </a:r>
          </a:p>
          <a:p>
            <a:r>
              <a:rPr lang="es-ES" dirty="0"/>
              <a:t>5.) </a:t>
            </a:r>
            <a:r>
              <a:rPr lang="es-ES" dirty="0" err="1"/>
              <a:t>Know</a:t>
            </a:r>
            <a:r>
              <a:rPr lang="es-ES" dirty="0"/>
              <a:t> </a:t>
            </a:r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much</a:t>
            </a:r>
            <a:r>
              <a:rPr lang="es-ES" dirty="0"/>
              <a:t> gas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left</a:t>
            </a:r>
            <a:r>
              <a:rPr lang="es-ES" dirty="0"/>
              <a:t>.</a:t>
            </a:r>
          </a:p>
          <a:p>
            <a:r>
              <a:rPr lang="es-ES" dirty="0"/>
              <a:t> 6.) </a:t>
            </a:r>
            <a:r>
              <a:rPr lang="es-ES" dirty="0" err="1"/>
              <a:t>Know</a:t>
            </a:r>
            <a:r>
              <a:rPr lang="es-ES" dirty="0"/>
              <a:t> </a:t>
            </a:r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long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will</a:t>
            </a:r>
            <a:r>
              <a:rPr lang="es-ES" dirty="0"/>
              <a:t> </a:t>
            </a:r>
            <a:r>
              <a:rPr lang="es-ES" dirty="0" err="1"/>
              <a:t>take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get</a:t>
            </a:r>
            <a:r>
              <a:rPr lang="es-ES" dirty="0"/>
              <a:t> </a:t>
            </a:r>
            <a:r>
              <a:rPr lang="es-ES" dirty="0" err="1"/>
              <a:t>there</a:t>
            </a:r>
            <a:r>
              <a:rPr lang="es-ES" dirty="0"/>
              <a:t>.</a:t>
            </a:r>
          </a:p>
          <a:p>
            <a:r>
              <a:rPr lang="es-ES" dirty="0"/>
              <a:t> 7.)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greater</a:t>
            </a:r>
            <a:r>
              <a:rPr lang="es-ES" dirty="0"/>
              <a:t> </a:t>
            </a:r>
            <a:r>
              <a:rPr lang="es-ES" dirty="0" err="1"/>
              <a:t>clarity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numbers</a:t>
            </a:r>
            <a:r>
              <a:rPr lang="es-ES" dirty="0"/>
              <a:t> and </a:t>
            </a:r>
            <a:r>
              <a:rPr lang="es-ES" dirty="0" err="1"/>
              <a:t>direction</a:t>
            </a:r>
            <a:r>
              <a:rPr lang="es-ES" dirty="0"/>
              <a:t>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4619C-1586-4B85-B193-1DC78CBDFC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458610"/>
            <a:ext cx="3660775" cy="63976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With Financial Education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7492451-829B-4284-84AD-D7DC0661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538912"/>
            <a:ext cx="2895600" cy="365125"/>
          </a:xfrm>
        </p:spPr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2019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00CAB4-289C-46A5-9368-6D24246F5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1" name="Content Placeholder 15" descr="A close up of a car&#10;&#10;Description automatically generated">
            <a:extLst>
              <a:ext uri="{FF2B5EF4-FFF2-40B4-BE49-F238E27FC236}">
                <a16:creationId xmlns:a16="http://schemas.microsoft.com/office/drawing/2014/main" id="{7D8A17E4-ECB2-438B-9EBD-4D8B212F1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9" y="2133600"/>
            <a:ext cx="3160713" cy="2367944"/>
          </a:xfrm>
          <a:prstGeom prst="rect">
            <a:avLst/>
          </a:prstGeom>
        </p:spPr>
      </p:pic>
      <p:pic>
        <p:nvPicPr>
          <p:cNvPr id="12" name="Content Placeholder 11" descr="carnival-cruise_ship.jpg">
            <a:extLst>
              <a:ext uri="{FF2B5EF4-FFF2-40B4-BE49-F238E27FC236}">
                <a16:creationId xmlns:a16="http://schemas.microsoft.com/office/drawing/2014/main" id="{B0FC18A7-4AEB-4672-BAC4-D9163039C6D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3155" y="4572000"/>
            <a:ext cx="3047999" cy="2285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60C4E4-DFEF-4B23-25B1-58F0288137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2821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Welcome!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to welcome you to the Roadmap to Financial Success for Entrepreneurs!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971800"/>
            <a:ext cx="5699033" cy="3154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CF39F6-41BB-93CB-487D-86BABE0CD0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5832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E43BC-94F5-44E8-B124-0E1A4AFA3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248" y="0"/>
            <a:ext cx="8229600" cy="1143000"/>
          </a:xfrm>
        </p:spPr>
        <p:txBody>
          <a:bodyPr/>
          <a:lstStyle/>
          <a:p>
            <a:r>
              <a:rPr lang="en-US" b="1" dirty="0"/>
              <a:t>How This Will Help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CF90A-D89D-4BE7-9F65-893E67D3B0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Without Financial Education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4619C-1586-4B85-B193-1DC78CBDFC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295400"/>
            <a:ext cx="4041775" cy="879475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After Roadmap to </a:t>
            </a:r>
          </a:p>
          <a:p>
            <a:pPr algn="ctr"/>
            <a:r>
              <a:rPr lang="en-US" dirty="0"/>
              <a:t>Financial Success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7492451-829B-4284-84AD-D7DC0661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029" y="6572760"/>
            <a:ext cx="2895600" cy="365125"/>
          </a:xfrm>
        </p:spPr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00CAB4-289C-46A5-9368-6D24246F5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4" name="Content Placeholder 13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28E68528-F305-4FAB-A67D-A161716493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29" y="2282652"/>
            <a:ext cx="3124200" cy="2368346"/>
          </a:xfrm>
        </p:spPr>
      </p:pic>
      <p:pic>
        <p:nvPicPr>
          <p:cNvPr id="16" name="Content Placeholder 15" descr="A close up of a car&#10;&#10;Description automatically generated">
            <a:extLst>
              <a:ext uri="{FF2B5EF4-FFF2-40B4-BE49-F238E27FC236}">
                <a16:creationId xmlns:a16="http://schemas.microsoft.com/office/drawing/2014/main" id="{E5757995-AF47-4DBD-8247-1D09D776507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177" y="2215544"/>
            <a:ext cx="3051335" cy="2286000"/>
          </a:xfrm>
        </p:spPr>
      </p:pic>
      <p:pic>
        <p:nvPicPr>
          <p:cNvPr id="17" name="Picture 16" descr="Floating in sea of life.jpg">
            <a:extLst>
              <a:ext uri="{FF2B5EF4-FFF2-40B4-BE49-F238E27FC236}">
                <a16:creationId xmlns:a16="http://schemas.microsoft.com/office/drawing/2014/main" id="{37121BB9-37F8-4030-88CA-16D879DC644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800" y="4722447"/>
            <a:ext cx="2286000" cy="1897224"/>
          </a:xfrm>
          <a:prstGeom prst="rect">
            <a:avLst/>
          </a:prstGeom>
        </p:spPr>
      </p:pic>
      <p:pic>
        <p:nvPicPr>
          <p:cNvPr id="18" name="Content Placeholder 11" descr="carnival-cruise_ship.jpg">
            <a:extLst>
              <a:ext uri="{FF2B5EF4-FFF2-40B4-BE49-F238E27FC236}">
                <a16:creationId xmlns:a16="http://schemas.microsoft.com/office/drawing/2014/main" id="{C226E388-8F60-4AF8-8742-EB546597C93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94488" y="4571999"/>
            <a:ext cx="3047999" cy="2285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BB117D-2D98-51DE-E62A-8AB4B8E8BB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8516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496" y="952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The Possibility RoadMap From</a:t>
            </a:r>
            <a:br>
              <a:rPr lang="en-US" sz="4000" b="1" dirty="0"/>
            </a:br>
            <a:r>
              <a:rPr lang="en-US" sz="4000" b="1" dirty="0"/>
              <a:t>Financial Slavery to Freedom &amp; Success</a:t>
            </a:r>
          </a:p>
        </p:txBody>
      </p:sp>
      <p:cxnSp>
        <p:nvCxnSpPr>
          <p:cNvPr id="14" name="Elbow Connector 13"/>
          <p:cNvCxnSpPr/>
          <p:nvPr/>
        </p:nvCxnSpPr>
        <p:spPr>
          <a:xfrm rot="16200000" flipH="1">
            <a:off x="1939584" y="4375637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57667" y="4196682"/>
            <a:ext cx="7543800" cy="0"/>
          </a:xfrm>
          <a:prstGeom prst="straightConnector1">
            <a:avLst/>
          </a:prstGeom>
          <a:ln w="254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174666" y="3971945"/>
            <a:ext cx="1010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time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26012" y="4163246"/>
            <a:ext cx="0" cy="23459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26012" y="533400"/>
            <a:ext cx="0" cy="37338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0" y="5867400"/>
            <a:ext cx="65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-$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695980"/>
            <a:ext cx="670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+$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61913" y="372347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934199" y="373501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65</a:t>
            </a:r>
          </a:p>
        </p:txBody>
      </p:sp>
      <p:cxnSp>
        <p:nvCxnSpPr>
          <p:cNvPr id="33" name="Elbow Connector 32"/>
          <p:cNvCxnSpPr/>
          <p:nvPr/>
        </p:nvCxnSpPr>
        <p:spPr>
          <a:xfrm rot="16200000" flipH="1">
            <a:off x="2252413" y="5029199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rot="16200000" flipH="1">
            <a:off x="2557214" y="5680363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476621" y="5073155"/>
            <a:ext cx="189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70C0"/>
                </a:solidFill>
              </a:rPr>
              <a:t>Traditional Solution?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88375" y="3810463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Critical Decisions!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65906" y="3193749"/>
            <a:ext cx="1580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The Debt Trap!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96291" y="6211669"/>
            <a:ext cx="1857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The Pit of Desperation</a:t>
            </a:r>
          </a:p>
        </p:txBody>
      </p:sp>
      <p:sp>
        <p:nvSpPr>
          <p:cNvPr id="6" name="Arc 5"/>
          <p:cNvSpPr/>
          <p:nvPr/>
        </p:nvSpPr>
        <p:spPr>
          <a:xfrm flipV="1">
            <a:off x="-1062286" y="4612194"/>
            <a:ext cx="8229599" cy="1563469"/>
          </a:xfrm>
          <a:prstGeom prst="arc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c 43"/>
          <p:cNvSpPr/>
          <p:nvPr/>
        </p:nvSpPr>
        <p:spPr>
          <a:xfrm flipV="1">
            <a:off x="1231796" y="2209799"/>
            <a:ext cx="3641435" cy="3939992"/>
          </a:xfrm>
          <a:prstGeom prst="arc">
            <a:avLst/>
          </a:prstGeom>
          <a:ln w="254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c 44"/>
          <p:cNvSpPr/>
          <p:nvPr/>
        </p:nvSpPr>
        <p:spPr>
          <a:xfrm flipV="1">
            <a:off x="3413263" y="-136909"/>
            <a:ext cx="2919936" cy="4329035"/>
          </a:xfrm>
          <a:prstGeom prst="arc">
            <a:avLst/>
          </a:prstGeom>
          <a:ln w="254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c 45"/>
          <p:cNvSpPr/>
          <p:nvPr/>
        </p:nvSpPr>
        <p:spPr>
          <a:xfrm flipV="1">
            <a:off x="4163600" y="314325"/>
            <a:ext cx="4343400" cy="1749588"/>
          </a:xfrm>
          <a:prstGeom prst="arc">
            <a:avLst/>
          </a:prstGeom>
          <a:ln w="254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041346" y="2625297"/>
            <a:ext cx="2915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Financial Freedom!</a:t>
            </a:r>
          </a:p>
          <a:p>
            <a:pPr algn="r"/>
            <a:r>
              <a:rPr lang="en-US" b="1" dirty="0"/>
              <a:t>Passive Income &gt; Expenses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823690" y="4238534"/>
            <a:ext cx="2262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Financial Security!</a:t>
            </a:r>
          </a:p>
          <a:p>
            <a:pPr algn="r"/>
            <a:r>
              <a:rPr lang="en-US" b="1" dirty="0"/>
              <a:t>Debt Free!</a:t>
            </a:r>
          </a:p>
          <a:p>
            <a:pPr algn="r"/>
            <a:r>
              <a:rPr lang="en-US" b="1" dirty="0"/>
              <a:t>Net Interest = 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167313" y="1701967"/>
            <a:ext cx="1984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Impact</a:t>
            </a:r>
          </a:p>
          <a:p>
            <a:pPr algn="r"/>
            <a:r>
              <a:rPr lang="en-US" b="1" dirty="0"/>
              <a:t>Wealth Heritage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33400" y="4890312"/>
            <a:ext cx="2061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Financial  Slavery!</a:t>
            </a:r>
          </a:p>
          <a:p>
            <a:pPr algn="r"/>
            <a:r>
              <a:rPr lang="en-US" b="1" dirty="0"/>
              <a:t>Net Income &lt; 0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953000" y="4267200"/>
            <a:ext cx="609600" cy="381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3234984" y="6211669"/>
            <a:ext cx="1194583" cy="32990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133582" y="6218407"/>
            <a:ext cx="2635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Pay Yourself First! </a:t>
            </a:r>
          </a:p>
          <a:p>
            <a:pPr algn="r"/>
            <a:r>
              <a:rPr lang="en-US" b="1" dirty="0"/>
              <a:t>Net Income &gt; 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595313" y="4196682"/>
            <a:ext cx="1880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u="sng" dirty="0">
                <a:solidFill>
                  <a:srgbClr val="00B050"/>
                </a:solidFill>
              </a:rPr>
              <a:t>ABUNDANCE!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Invest in Yourself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Save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Get out of Debt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651430" y="2209799"/>
            <a:ext cx="3303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u="sng" dirty="0">
                <a:solidFill>
                  <a:srgbClr val="00B050"/>
                </a:solidFill>
              </a:rPr>
              <a:t>PROSPERITY!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Become Your Own Bank 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Risk and Grow 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Business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Investments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823690" y="1219200"/>
            <a:ext cx="314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u="sng" dirty="0">
                <a:solidFill>
                  <a:srgbClr val="00B050"/>
                </a:solidFill>
              </a:rPr>
              <a:t>FREEDOM!</a:t>
            </a:r>
          </a:p>
          <a:p>
            <a:pPr algn="r"/>
            <a:r>
              <a:rPr lang="en-US" b="1" dirty="0">
                <a:solidFill>
                  <a:srgbClr val="00B050"/>
                </a:solidFill>
              </a:rPr>
              <a:t>Enjoy it All, Share with Others 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6370144" y="2082643"/>
            <a:ext cx="407726" cy="54265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8610600" y="1300300"/>
            <a:ext cx="190500" cy="40166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265674" y="585539"/>
            <a:ext cx="2915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B050"/>
                </a:solidFill>
              </a:rPr>
              <a:t>LEGACY!</a:t>
            </a:r>
          </a:p>
          <a:p>
            <a:pPr algn="r"/>
            <a:r>
              <a:rPr lang="en-US" b="1" dirty="0" err="1">
                <a:solidFill>
                  <a:srgbClr val="00B050"/>
                </a:solidFill>
              </a:rPr>
              <a:t>Fundation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450DB8-E6F7-0899-2782-026937ABE8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56" y="5745065"/>
            <a:ext cx="1109472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9852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786BF-9EB9-29CD-FB11-6DDA52519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is the Value?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F39A8-D1D7-42C4-4F5D-BE18DBCD3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7561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Upon completing this course you will receive the following:</a:t>
            </a:r>
          </a:p>
          <a:p>
            <a:r>
              <a:rPr lang="en-US" dirty="0"/>
              <a:t>Life lessons from 2 successful entrepreneurs learned over 50 years of combined business experience.</a:t>
            </a:r>
          </a:p>
          <a:p>
            <a:r>
              <a:rPr lang="en-US" dirty="0"/>
              <a:t>Clear Understanding of how Money works.</a:t>
            </a:r>
          </a:p>
          <a:p>
            <a:r>
              <a:rPr lang="en-US" dirty="0"/>
              <a:t>Frameworks to better manage your Business and ensure Success.</a:t>
            </a:r>
          </a:p>
          <a:p>
            <a:r>
              <a:rPr lang="en-US" dirty="0"/>
              <a:t>Ability to make better Decisions in life.</a:t>
            </a:r>
          </a:p>
          <a:p>
            <a:r>
              <a:rPr lang="en-US" dirty="0"/>
              <a:t>Certainty that you are exchanging your life for something of lasting value and permanence to leave a legacy.</a:t>
            </a:r>
          </a:p>
          <a:p>
            <a:r>
              <a:rPr lang="en-US" dirty="0"/>
              <a:t>Clarity of the Direction you are taking. </a:t>
            </a:r>
          </a:p>
          <a:p>
            <a:r>
              <a:rPr lang="en-US" dirty="0"/>
              <a:t>Confidence to achieve your Goals and Life Vision.</a:t>
            </a:r>
          </a:p>
          <a:p>
            <a:r>
              <a:rPr lang="en-US" dirty="0"/>
              <a:t>Happier personal, marriage, family and spiritual life.</a:t>
            </a:r>
          </a:p>
          <a:p>
            <a:r>
              <a:rPr lang="en-US" dirty="0"/>
              <a:t>Value: At least $10,000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89F625-CA00-9075-1C54-5408798EC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15CD13-904E-EFD9-2C7B-211224C039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7877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786BF-9EB9-29CD-FB11-6DDA52519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is the Investment?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F39A8-D1D7-42C4-4F5D-BE18DBCD3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There are 4 investments you need to be ready to make: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Time: 10 Weeks – 2 Hours of Class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Energy: Complete Homework Assignments – the more you put in, the more you get out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Money: $2,500 or 3 payments of $900/</a:t>
            </a:r>
            <a:r>
              <a:rPr lang="en-US" dirty="0" err="1"/>
              <a:t>mo</a:t>
            </a:r>
            <a:r>
              <a:rPr lang="en-US" dirty="0"/>
              <a:t> or 12 payments of $250/</a:t>
            </a:r>
            <a:r>
              <a:rPr lang="en-US" dirty="0" err="1"/>
              <a:t>mo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Coaching: 3 x 1-Hour Coaching Sessions 1:1</a:t>
            </a:r>
          </a:p>
          <a:p>
            <a:pPr marL="0" indent="0">
              <a:buNone/>
            </a:pPr>
            <a:r>
              <a:rPr lang="en-US" dirty="0"/>
              <a:t>The Return?: A minimum of </a:t>
            </a:r>
            <a:r>
              <a:rPr lang="en-US" dirty="0" err="1"/>
              <a:t>10X</a:t>
            </a:r>
            <a:r>
              <a:rPr lang="en-US" dirty="0"/>
              <a:t> return in 1 year.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89F625-CA00-9075-1C54-5408798EC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15CD13-904E-EFD9-2C7B-211224C039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1549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786BF-9EB9-29CD-FB11-6DDA52519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is the Guarantee?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F39A8-D1D7-42C4-4F5D-BE18DBCD3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If you are not satisfied or feel at anytime that you did not get the value you expected, simply ask for a 100% refund for up to 1 year. </a:t>
            </a:r>
          </a:p>
          <a:p>
            <a:r>
              <a:rPr lang="en-US" dirty="0"/>
              <a:t>No questions asked.</a:t>
            </a:r>
          </a:p>
          <a:p>
            <a:r>
              <a:rPr lang="en-US" dirty="0"/>
              <a:t>100% Satisfaction guarantee.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89F625-CA00-9075-1C54-5408798EC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15CD13-904E-EFD9-2C7B-211224C039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  <p:pic>
        <p:nvPicPr>
          <p:cNvPr id="3074" name="Picture 2" descr="100% Satisfaction Guarantee | What exactly do we as Mvix mean?">
            <a:extLst>
              <a:ext uri="{FF2B5EF4-FFF2-40B4-BE49-F238E27FC236}">
                <a16:creationId xmlns:a16="http://schemas.microsoft.com/office/drawing/2014/main" id="{961DBAEF-E3F9-E70B-F2FA-F0A539DBE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47837"/>
            <a:ext cx="3810000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62235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95072"/>
            <a:ext cx="7848600" cy="914400"/>
          </a:xfrm>
        </p:spPr>
        <p:txBody>
          <a:bodyPr>
            <a:normAutofit/>
          </a:bodyPr>
          <a:lstStyle/>
          <a:p>
            <a:r>
              <a:rPr lang="en-US" sz="3600" b="1" dirty="0"/>
              <a:t>Financial Freedom &amp; Success Institute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Founded in 2014 by Alex </a:t>
            </a:r>
            <a:r>
              <a:rPr lang="en-US" dirty="0" err="1"/>
              <a:t>Barrón</a:t>
            </a:r>
            <a:endParaRPr lang="en-US" dirty="0"/>
          </a:p>
          <a:p>
            <a:r>
              <a:rPr lang="en-US" dirty="0"/>
              <a:t>Slogan: </a:t>
            </a:r>
            <a:r>
              <a:rPr lang="en-US" i="1" dirty="0"/>
              <a:t>“¡Dare to Prosper!”</a:t>
            </a:r>
          </a:p>
          <a:p>
            <a:r>
              <a:rPr lang="en-US" dirty="0"/>
              <a:t>Web: </a:t>
            </a:r>
            <a:r>
              <a:rPr lang="en-US" dirty="0" err="1"/>
              <a:t>alexbarron.com</a:t>
            </a:r>
            <a:r>
              <a:rPr lang="en-US" dirty="0"/>
              <a:t>/</a:t>
            </a:r>
          </a:p>
          <a:p>
            <a:r>
              <a:rPr lang="en-US" dirty="0"/>
              <a:t>Facebook: </a:t>
            </a:r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www.facebook.com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daretoprosper1</a:t>
            </a:r>
            <a:r>
              <a:rPr lang="en-US" dirty="0">
                <a:hlinkClick r:id="rId2"/>
              </a:rPr>
              <a:t>/</a:t>
            </a:r>
            <a:endParaRPr lang="en-US" dirty="0"/>
          </a:p>
          <a:p>
            <a:r>
              <a:rPr lang="en-US" dirty="0"/>
              <a:t>Twitter: @</a:t>
            </a:r>
            <a:r>
              <a:rPr lang="en-US" dirty="0" err="1"/>
              <a:t>daretoprosper</a:t>
            </a:r>
            <a:endParaRPr lang="en-US" dirty="0"/>
          </a:p>
          <a:p>
            <a:r>
              <a:rPr lang="en-US" dirty="0"/>
              <a:t>Telephone: (415) 425-6434</a:t>
            </a:r>
          </a:p>
          <a:p>
            <a:r>
              <a:rPr lang="en-US" dirty="0"/>
              <a:t>Email: </a:t>
            </a:r>
            <a:r>
              <a:rPr lang="en-US" u="sng" dirty="0" err="1">
                <a:solidFill>
                  <a:srgbClr val="0000FF"/>
                </a:solidFill>
              </a:rPr>
              <a:t>abarron@</a:t>
            </a:r>
            <a:r>
              <a:rPr lang="en-US" u="sng" dirty="0" err="1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lang="en-US" dirty="0" err="1">
                <a:hlinkClick r:id="rId3"/>
              </a:rPr>
              <a:t>lexbarron.com</a:t>
            </a:r>
            <a:endParaRPr lang="en-US" dirty="0"/>
          </a:p>
          <a:p>
            <a:r>
              <a:rPr lang="en-US" dirty="0"/>
              <a:t>Office: 15 Diamond Crest, El Paso TX 79902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2A3F74-DE9F-49F3-AC92-BE3A0E5C04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463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Testimonials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“Very motivating – you think differently about how to manage your money to reach your goals”</a:t>
            </a:r>
          </a:p>
          <a:p>
            <a:r>
              <a:rPr lang="en-US" dirty="0"/>
              <a:t>“Worth the investment of time – 100% recommended.”</a:t>
            </a:r>
          </a:p>
          <a:p>
            <a:r>
              <a:rPr lang="en-US" dirty="0"/>
              <a:t>“Everyone should take this seminar.”</a:t>
            </a:r>
          </a:p>
          <a:p>
            <a:r>
              <a:rPr lang="en-US" dirty="0"/>
              <a:t>“Excellent seminar – very profound but practical.”</a:t>
            </a:r>
          </a:p>
          <a:p>
            <a:r>
              <a:rPr lang="en-US" dirty="0"/>
              <a:t>“The best investment of your time!! You will get a great return on your investment.”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4FD6CE-2170-D41D-C30B-5C65F91C84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9716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1608"/>
            <a:ext cx="8229600" cy="1143000"/>
          </a:xfrm>
        </p:spPr>
        <p:txBody>
          <a:bodyPr/>
          <a:lstStyle/>
          <a:p>
            <a:r>
              <a:rPr lang="en-US" b="1" dirty="0"/>
              <a:t>Our Seminars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730" y="1164608"/>
            <a:ext cx="8686800" cy="1578592"/>
          </a:xfrm>
        </p:spPr>
        <p:txBody>
          <a:bodyPr>
            <a:normAutofit/>
          </a:bodyPr>
          <a:lstStyle/>
          <a:p>
            <a:r>
              <a:rPr lang="en-US" dirty="0"/>
              <a:t>Our purpose is to share Financial Freedom thru Educational seminars to help people fulfill their calling and live the life they always dreamed of.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1FA4AD1-21C5-48D0-ABFC-802B5A018AE4}"/>
              </a:ext>
            </a:extLst>
          </p:cNvPr>
          <p:cNvSpPr txBox="1">
            <a:spLocks/>
          </p:cNvSpPr>
          <p:nvPr/>
        </p:nvSpPr>
        <p:spPr>
          <a:xfrm>
            <a:off x="427868" y="2679048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/>
              <a:t>Financial Seminars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F7808F78-DCB5-4030-883A-C870AC1E2C76}"/>
              </a:ext>
            </a:extLst>
          </p:cNvPr>
          <p:cNvSpPr txBox="1">
            <a:spLocks/>
          </p:cNvSpPr>
          <p:nvPr/>
        </p:nvSpPr>
        <p:spPr>
          <a:xfrm>
            <a:off x="4607854" y="3328111"/>
            <a:ext cx="4041775" cy="331152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1.) University of Success</a:t>
            </a:r>
          </a:p>
          <a:p>
            <a:r>
              <a:rPr lang="en-US" sz="2800" dirty="0"/>
              <a:t>2.) Annual Success Conference Cruise</a:t>
            </a:r>
          </a:p>
          <a:p>
            <a:r>
              <a:rPr lang="en-US" sz="2800" dirty="0"/>
              <a:t>3.) Destiny of the 3</a:t>
            </a:r>
            <a:r>
              <a:rPr lang="en-US" sz="2800" baseline="30000" dirty="0"/>
              <a:t>rd</a:t>
            </a:r>
            <a:r>
              <a:rPr lang="en-US" sz="2800" dirty="0"/>
              <a:t> Millennium</a:t>
            </a:r>
          </a:p>
          <a:p>
            <a:r>
              <a:rPr lang="en-US" sz="2800" dirty="0"/>
              <a:t>4.) Millionaire with a Purpose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02BCDB2-BCDB-490D-8640-B5199FC7DB47}"/>
              </a:ext>
            </a:extLst>
          </p:cNvPr>
          <p:cNvSpPr txBox="1">
            <a:spLocks/>
          </p:cNvSpPr>
          <p:nvPr/>
        </p:nvSpPr>
        <p:spPr>
          <a:xfrm>
            <a:off x="4577576" y="2682773"/>
            <a:ext cx="4041775" cy="6397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/>
              <a:t>Personal Development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F0F43AE-FE9D-4075-96EA-2C04E560E4F8}"/>
              </a:ext>
            </a:extLst>
          </p:cNvPr>
          <p:cNvSpPr txBox="1">
            <a:spLocks/>
          </p:cNvSpPr>
          <p:nvPr/>
        </p:nvSpPr>
        <p:spPr>
          <a:xfrm>
            <a:off x="481903" y="3445727"/>
            <a:ext cx="4041775" cy="331152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1.) Financial Freedom Seminar</a:t>
            </a:r>
          </a:p>
          <a:p>
            <a:r>
              <a:rPr lang="en-US" sz="3000" dirty="0"/>
              <a:t>2.) Financial Security Seminar</a:t>
            </a:r>
          </a:p>
          <a:p>
            <a:r>
              <a:rPr lang="en-US" sz="3000" dirty="0"/>
              <a:t>3.) Financial Success Seminar</a:t>
            </a:r>
          </a:p>
          <a:p>
            <a:r>
              <a:rPr lang="en-US" sz="3000" dirty="0"/>
              <a:t>4.) Wall Street Investments Seminar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213056-7B93-0A8E-B4F2-234E6A61A4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0240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Are </a:t>
            </a:r>
            <a:r>
              <a:rPr lang="es-ES" b="1" dirty="0" err="1"/>
              <a:t>you</a:t>
            </a:r>
            <a:r>
              <a:rPr lang="es-ES" b="1" dirty="0"/>
              <a:t> </a:t>
            </a:r>
            <a:r>
              <a:rPr lang="es-ES" b="1" dirty="0" err="1"/>
              <a:t>Ready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Get</a:t>
            </a:r>
            <a:r>
              <a:rPr lang="es-ES" b="1" dirty="0"/>
              <a:t> </a:t>
            </a:r>
            <a:r>
              <a:rPr lang="es-ES" b="1" dirty="0" err="1"/>
              <a:t>on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br>
              <a:rPr lang="es-ES" b="1" dirty="0"/>
            </a:br>
            <a:r>
              <a:rPr lang="es-ES" b="1" dirty="0"/>
              <a:t>Road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Your</a:t>
            </a:r>
            <a:r>
              <a:rPr lang="es-ES" b="1" dirty="0"/>
              <a:t> </a:t>
            </a:r>
            <a:r>
              <a:rPr lang="es-ES" b="1" dirty="0" err="1"/>
              <a:t>Financial</a:t>
            </a:r>
            <a:r>
              <a:rPr lang="es-ES" b="1" dirty="0"/>
              <a:t> </a:t>
            </a:r>
            <a:r>
              <a:rPr lang="es-ES" b="1" dirty="0" err="1"/>
              <a:t>Success</a:t>
            </a:r>
            <a:r>
              <a:rPr lang="es-ES" b="1" dirty="0"/>
              <a:t>?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02" y="1600201"/>
            <a:ext cx="3856258" cy="2278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198461"/>
            <a:ext cx="4548468" cy="167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3" y="4198461"/>
            <a:ext cx="3352800" cy="167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3" y="1600200"/>
            <a:ext cx="3557235" cy="22867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5F5ED7-B8FC-A2A6-9D7E-1845BB84D9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6350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Questions?</a:t>
            </a:r>
          </a:p>
        </p:txBody>
      </p:sp>
      <p:pic>
        <p:nvPicPr>
          <p:cNvPr id="4" name="Content Placeholder 3" descr="SAP-HANA-Questio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7800" y="1752600"/>
            <a:ext cx="6201382" cy="41148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9CA912-94DB-E1EE-F617-DD50D3771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2322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b="1" dirty="0"/>
              <a:t>Who is Alex </a:t>
            </a:r>
            <a:r>
              <a:rPr lang="en-US" b="1" dirty="0" err="1"/>
              <a:t>Barrón</a:t>
            </a:r>
            <a:r>
              <a:rPr lang="en-US" b="1" dirty="0"/>
              <a:t>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14800" y="1384300"/>
            <a:ext cx="4876800" cy="53340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Origin</a:t>
            </a:r>
            <a:endParaRPr lang="en-US" dirty="0"/>
          </a:p>
          <a:p>
            <a:r>
              <a:rPr lang="en-US" dirty="0"/>
              <a:t>Born in El Paso, TX 1973. Lived in Cd. Juárez, Mexico, El Paso, TX and Bay Area, CA</a:t>
            </a:r>
          </a:p>
          <a:p>
            <a:pPr>
              <a:buNone/>
            </a:pPr>
            <a:r>
              <a:rPr lang="en-US" b="1" dirty="0"/>
              <a:t>Education – 1990-2001</a:t>
            </a:r>
          </a:p>
          <a:p>
            <a:r>
              <a:rPr lang="en-US" dirty="0"/>
              <a:t>1990 – Agape Christian Academy</a:t>
            </a:r>
          </a:p>
          <a:p>
            <a:r>
              <a:rPr lang="en-US" dirty="0"/>
              <a:t>1995 – UTEP 4.0 GPA Civil Engineering, Top 10 Senior </a:t>
            </a:r>
          </a:p>
          <a:p>
            <a:r>
              <a:rPr lang="en-US" dirty="0"/>
              <a:t>1996 – Stanford University – M.S. Structural Engineering</a:t>
            </a:r>
          </a:p>
          <a:p>
            <a:r>
              <a:rPr lang="en-US" dirty="0"/>
              <a:t>2001 – Stanford University – Eng. Construction </a:t>
            </a:r>
            <a:r>
              <a:rPr lang="en-US" dirty="0" err="1"/>
              <a:t>Mgmt</a:t>
            </a:r>
            <a:endParaRPr lang="en-US" dirty="0"/>
          </a:p>
          <a:p>
            <a:pPr>
              <a:buNone/>
            </a:pPr>
            <a:r>
              <a:rPr lang="en-US" b="1" dirty="0"/>
              <a:t>Wall Street Career – 2001-Present</a:t>
            </a:r>
          </a:p>
          <a:p>
            <a:r>
              <a:rPr lang="en-US" dirty="0"/>
              <a:t>2001-2003 - Franklin Templeton Investments</a:t>
            </a:r>
          </a:p>
          <a:p>
            <a:r>
              <a:rPr lang="en-US" dirty="0"/>
              <a:t>2004-2007 - JMP Securities</a:t>
            </a:r>
          </a:p>
          <a:p>
            <a:r>
              <a:rPr lang="en-US" dirty="0"/>
              <a:t>2007-2009 - Agency Trading Group</a:t>
            </a:r>
          </a:p>
          <a:p>
            <a:r>
              <a:rPr lang="en-US" dirty="0"/>
              <a:t>2010- Present - Housing Research Center LLC </a:t>
            </a:r>
          </a:p>
          <a:p>
            <a:r>
              <a:rPr lang="en-US" dirty="0"/>
              <a:t>2017 – Present – Diamond Crest Capital LLC</a:t>
            </a:r>
          </a:p>
          <a:p>
            <a:pPr>
              <a:buNone/>
            </a:pPr>
            <a:r>
              <a:rPr lang="en-US" b="1" dirty="0"/>
              <a:t>President &amp; Founder</a:t>
            </a:r>
          </a:p>
          <a:p>
            <a:r>
              <a:rPr lang="en-US" dirty="0"/>
              <a:t>2013 - Dare to Dream Foundation</a:t>
            </a:r>
          </a:p>
          <a:p>
            <a:r>
              <a:rPr lang="en-US" dirty="0"/>
              <a:t>2014 - Options 12 Investment Club LLC</a:t>
            </a:r>
          </a:p>
          <a:p>
            <a:r>
              <a:rPr lang="en-US" dirty="0"/>
              <a:t>2014 - Financial Freedom &amp; Success Institute LLC</a:t>
            </a:r>
          </a:p>
          <a:p>
            <a:pPr>
              <a:buNone/>
            </a:pPr>
            <a:r>
              <a:rPr lang="en-US" b="1" dirty="0"/>
              <a:t>Interests</a:t>
            </a:r>
          </a:p>
          <a:p>
            <a:r>
              <a:rPr lang="en-US" dirty="0"/>
              <a:t>Finances &amp; Investments, Personal Development</a:t>
            </a:r>
          </a:p>
          <a:p>
            <a:r>
              <a:rPr lang="en-US" dirty="0"/>
              <a:t>Compassionate Capitalism, Financial Freedom, </a:t>
            </a:r>
          </a:p>
          <a:p>
            <a:r>
              <a:rPr lang="en-US" dirty="0"/>
              <a:t>Exotic Cars, Traveling, Music, Dancing</a:t>
            </a:r>
          </a:p>
          <a:p>
            <a:r>
              <a:rPr lang="en-US" dirty="0"/>
              <a:t>Personal Motto – “Dare to Dream!”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365125"/>
          </a:xfrm>
        </p:spPr>
        <p:txBody>
          <a:bodyPr/>
          <a:lstStyle/>
          <a:p>
            <a:fld id="{26992660-07D7-4D1A-9A00-6246F487EF9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2" name="Content Placeholder 11" descr="F_CA1664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14400" y="1796030"/>
            <a:ext cx="2874313" cy="433013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38871F-7BB9-8535-D9C9-04CF831F78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2513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473" y="12526"/>
            <a:ext cx="8034528" cy="1054274"/>
          </a:xfrm>
        </p:spPr>
        <p:txBody>
          <a:bodyPr>
            <a:normAutofit/>
          </a:bodyPr>
          <a:lstStyle/>
          <a:p>
            <a:r>
              <a:rPr lang="en-US" b="1" dirty="0"/>
              <a:t>Alex </a:t>
            </a:r>
            <a:r>
              <a:rPr lang="en-US" b="1" dirty="0" err="1"/>
              <a:t>Barrón’s</a:t>
            </a:r>
            <a:r>
              <a:rPr lang="en-US" b="1" dirty="0"/>
              <a:t> Story</a:t>
            </a:r>
            <a:endParaRPr lang="en-US" sz="3600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365125"/>
          </a:xfrm>
        </p:spPr>
        <p:txBody>
          <a:bodyPr/>
          <a:lstStyle/>
          <a:p>
            <a:fld id="{26992660-07D7-4D1A-9A00-6246F487EF9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4436176" y="1787628"/>
            <a:ext cx="43434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Wall Street Employee -&gt; Entrepreneur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601" y="4958949"/>
            <a:ext cx="434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Born in El Paso, TX 1973.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Agape Christian Academy – High School, 1990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UTEP – Civil Engineering, Top 10 Senior, 4.0 GPA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Stanford University – Masters, 1996, Eng. 2001</a:t>
            </a:r>
          </a:p>
          <a:p>
            <a:endParaRPr lang="en-US" sz="1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4" y="2438400"/>
            <a:ext cx="3885111" cy="2529840"/>
          </a:xfrm>
          <a:prstGeom prst="rect">
            <a:avLst/>
          </a:prstGeom>
        </p:spPr>
      </p:pic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FA1DE93C-567A-434E-8534-A43D98172F23}"/>
              </a:ext>
            </a:extLst>
          </p:cNvPr>
          <p:cNvSpPr txBox="1">
            <a:spLocks/>
          </p:cNvSpPr>
          <p:nvPr/>
        </p:nvSpPr>
        <p:spPr>
          <a:xfrm>
            <a:off x="398144" y="1790904"/>
            <a:ext cx="318135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Graduate at UTEP, Stanford</a:t>
            </a:r>
          </a:p>
        </p:txBody>
      </p:sp>
      <p:pic>
        <p:nvPicPr>
          <p:cNvPr id="3" name="Picture 2" descr="Alex Wall Street.jpg">
            <a:extLst>
              <a:ext uri="{FF2B5EF4-FFF2-40B4-BE49-F238E27FC236}">
                <a16:creationId xmlns:a16="http://schemas.microsoft.com/office/drawing/2014/main" id="{C63F7531-ACD3-A7A1-83EB-8E3F9CECD12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438400"/>
            <a:ext cx="3972212" cy="25205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C1ABFF-0D9B-EFE9-D47C-653F033BF559}"/>
              </a:ext>
            </a:extLst>
          </p:cNvPr>
          <p:cNvSpPr txBox="1"/>
          <p:nvPr/>
        </p:nvSpPr>
        <p:spPr>
          <a:xfrm>
            <a:off x="4522084" y="5029200"/>
            <a:ext cx="4171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Franklin Templeton Investments: 2001-2003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JMP Securities: 2004-2007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Agency Trading Group: 2007-2009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Housing Research Center: </a:t>
            </a:r>
            <a:r>
              <a:rPr lang="en-US" sz="1600" dirty="0"/>
              <a:t>2010 - Present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Diamond Crest Capital</a:t>
            </a:r>
            <a:r>
              <a:rPr lang="en-US" sz="1600" dirty="0"/>
              <a:t>: 2017-Present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66F801-76F8-8A6D-14E4-F9051E1199AA}"/>
              </a:ext>
            </a:extLst>
          </p:cNvPr>
          <p:cNvSpPr txBox="1"/>
          <p:nvPr/>
        </p:nvSpPr>
        <p:spPr>
          <a:xfrm>
            <a:off x="228601" y="1132602"/>
            <a:ext cx="8730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Graduate → Employee → Entrepreneur → Investor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934B7B-26D8-F820-F313-C38FD279C7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3305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472" y="0"/>
            <a:ext cx="8034529" cy="908424"/>
          </a:xfrm>
        </p:spPr>
        <p:txBody>
          <a:bodyPr>
            <a:normAutofit/>
          </a:bodyPr>
          <a:lstStyle/>
          <a:p>
            <a:r>
              <a:rPr lang="en-US" b="1" dirty="0"/>
              <a:t>Alex </a:t>
            </a:r>
            <a:r>
              <a:rPr lang="en-US" b="1" dirty="0" err="1"/>
              <a:t>Barrón’s</a:t>
            </a:r>
            <a:r>
              <a:rPr lang="en-US" b="1" dirty="0"/>
              <a:t> Story</a:t>
            </a:r>
            <a:endParaRPr lang="en-US" sz="3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08744" y="1598708"/>
            <a:ext cx="4530456" cy="639762"/>
          </a:xfrm>
        </p:spPr>
        <p:txBody>
          <a:bodyPr>
            <a:normAutofit/>
          </a:bodyPr>
          <a:lstStyle/>
          <a:p>
            <a:r>
              <a:rPr lang="en-US" sz="2000" dirty="0"/>
              <a:t>Passions in Life, Goals Achieved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365125"/>
          </a:xfrm>
        </p:spPr>
        <p:txBody>
          <a:bodyPr/>
          <a:lstStyle/>
          <a:p>
            <a:fld id="{26992660-07D7-4D1A-9A00-6246F487EF9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304800" y="1772127"/>
            <a:ext cx="28194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Family Man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72484" y="6119861"/>
            <a:ext cx="4214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Travelled the World (over 50 countries), Own Exotic Cars since age 35, Built Dream Home at 40 – 10,000 SF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81436-8F79-B4F5-56E6-098DE6BA1A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42661"/>
            <a:ext cx="2428022" cy="1613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5B5B6C-464D-B5CE-EE20-CE7C018C532D}"/>
              </a:ext>
            </a:extLst>
          </p:cNvPr>
          <p:cNvSpPr txBox="1"/>
          <p:nvPr/>
        </p:nvSpPr>
        <p:spPr>
          <a:xfrm>
            <a:off x="102251" y="6079122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Proud Son, Loving Husband, Happy Father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F3C4379-2FCC-3537-A00A-0F9BA9B94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821" y="2290749"/>
            <a:ext cx="2227814" cy="222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A77B288-3AF2-B95E-1DAE-73971D509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783" y="2290749"/>
            <a:ext cx="2206268" cy="220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69006D-5600-4D0C-BB3F-A5FD73F22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876" y="4237186"/>
            <a:ext cx="2447369" cy="16419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8F20C2-9C3E-D297-305F-2A508D25A2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2029" y="4141403"/>
            <a:ext cx="1314450" cy="1752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58D796-59A1-598E-52CE-3EF138D808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2029" y="2342130"/>
            <a:ext cx="1314450" cy="1752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BD182A4-E1ED-DD16-487E-5BF954541D7C}"/>
              </a:ext>
            </a:extLst>
          </p:cNvPr>
          <p:cNvSpPr txBox="1"/>
          <p:nvPr/>
        </p:nvSpPr>
        <p:spPr>
          <a:xfrm>
            <a:off x="228600" y="1094892"/>
            <a:ext cx="8752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Family Man with a Great Vision to Reach Life Goals</a:t>
            </a:r>
            <a:endParaRPr lang="en-US" sz="3200" dirty="0"/>
          </a:p>
        </p:txBody>
      </p:sp>
      <p:pic>
        <p:nvPicPr>
          <p:cNvPr id="1026" name="Picture 2" descr="Seminario Libertad Financiera en El Paso TX- Sábado 24 Junio, 2023">
            <a:extLst>
              <a:ext uri="{FF2B5EF4-FFF2-40B4-BE49-F238E27FC236}">
                <a16:creationId xmlns:a16="http://schemas.microsoft.com/office/drawing/2014/main" id="{5AB945CD-33B4-FD9C-99E3-565B5868A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470" y="4535851"/>
            <a:ext cx="2086317" cy="156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y be an image of 2 people and child">
            <a:extLst>
              <a:ext uri="{FF2B5EF4-FFF2-40B4-BE49-F238E27FC236}">
                <a16:creationId xmlns:a16="http://schemas.microsoft.com/office/drawing/2014/main" id="{81716C7D-89C8-4008-A967-BF8F5349F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25" y="4544131"/>
            <a:ext cx="2100974" cy="157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468123-A6D2-690A-A177-A889EAFF06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3444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472" y="-1"/>
            <a:ext cx="8034529" cy="1096921"/>
          </a:xfrm>
        </p:spPr>
        <p:txBody>
          <a:bodyPr>
            <a:normAutofit/>
          </a:bodyPr>
          <a:lstStyle/>
          <a:p>
            <a:r>
              <a:rPr lang="en-US" b="1" dirty="0"/>
              <a:t>Alex </a:t>
            </a:r>
            <a:r>
              <a:rPr lang="en-US" b="1" dirty="0" err="1"/>
              <a:t>Barrón’s</a:t>
            </a:r>
            <a:r>
              <a:rPr lang="en-US" b="1" dirty="0"/>
              <a:t> Story</a:t>
            </a:r>
            <a:endParaRPr lang="en-US" sz="36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" y="5218967"/>
            <a:ext cx="4629912" cy="15747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/>
              <a:t>Financial Freedom &amp; Success Institute </a:t>
            </a:r>
          </a:p>
          <a:p>
            <a:pPr marL="0" indent="0">
              <a:buNone/>
            </a:pPr>
            <a:r>
              <a:rPr lang="en-US" sz="1600" dirty="0"/>
              <a:t>Options 12 Investment Club</a:t>
            </a:r>
          </a:p>
          <a:p>
            <a:pPr marL="0" indent="0">
              <a:buNone/>
            </a:pPr>
            <a:r>
              <a:rPr lang="en-US" sz="1600" dirty="0"/>
              <a:t>Bank on Yourself Professional, Wealth Heritage</a:t>
            </a:r>
          </a:p>
          <a:p>
            <a:pPr marL="0" indent="0">
              <a:buNone/>
            </a:pPr>
            <a:r>
              <a:rPr lang="en-US" sz="1600" dirty="0"/>
              <a:t>Teach Financial Freedom, Teach Entrepreneurship</a:t>
            </a:r>
          </a:p>
          <a:p>
            <a:pPr marL="0" indent="0">
              <a:buNone/>
            </a:pPr>
            <a:r>
              <a:rPr lang="en-US" sz="1600" dirty="0"/>
              <a:t>University of Success, Success Conference Cruise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365125"/>
          </a:xfrm>
        </p:spPr>
        <p:txBody>
          <a:bodyPr/>
          <a:lstStyle/>
          <a:p>
            <a:fld id="{26992660-07D7-4D1A-9A00-6246F487EF9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half" idx="2"/>
          </p:nvPr>
        </p:nvSpPr>
        <p:spPr>
          <a:xfrm>
            <a:off x="5365649" y="1639033"/>
            <a:ext cx="3745017" cy="7046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Fulfill the Great Commission and help Children Escape Poverty</a:t>
            </a:r>
          </a:p>
        </p:txBody>
      </p:sp>
      <p:sp>
        <p:nvSpPr>
          <p:cNvPr id="21" name="Content Placeholder 18"/>
          <p:cNvSpPr txBox="1">
            <a:spLocks/>
          </p:cNvSpPr>
          <p:nvPr/>
        </p:nvSpPr>
        <p:spPr>
          <a:xfrm>
            <a:off x="457200" y="1639033"/>
            <a:ext cx="4114800" cy="588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/>
              <a:t>Share Financial Freedom and Success Principles with the World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10200" y="5205173"/>
            <a:ext cx="32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Dare to Dream Foundation</a:t>
            </a:r>
          </a:p>
          <a:p>
            <a:r>
              <a:rPr lang="en-US" sz="1600" dirty="0"/>
              <a:t>Fulfill the Great Commission, Compassionate Capitalism, </a:t>
            </a:r>
          </a:p>
          <a:p>
            <a:r>
              <a:rPr lang="en-US" sz="1600" dirty="0"/>
              <a:t>Help Poor Children, Bring Education,</a:t>
            </a:r>
          </a:p>
          <a:p>
            <a:r>
              <a:rPr lang="en-US" sz="1600" dirty="0"/>
              <a:t>Personal Motto – “Dare to Dream!”</a:t>
            </a:r>
          </a:p>
          <a:p>
            <a:endParaRPr lang="en-US" sz="16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50" y="2525734"/>
            <a:ext cx="1822580" cy="136693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82" y="2498302"/>
            <a:ext cx="2629949" cy="14150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67A0EA-6C86-F403-2D5F-D37EA12B5FF8}"/>
              </a:ext>
            </a:extLst>
          </p:cNvPr>
          <p:cNvSpPr txBox="1"/>
          <p:nvPr/>
        </p:nvSpPr>
        <p:spPr>
          <a:xfrm>
            <a:off x="1109472" y="987604"/>
            <a:ext cx="7805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Christian Capitalist on a Mission and Destiny</a:t>
            </a:r>
            <a:endParaRPr lang="en-US" sz="3200" dirty="0"/>
          </a:p>
        </p:txBody>
      </p:sp>
      <p:pic>
        <p:nvPicPr>
          <p:cNvPr id="5" name="Picture 4" descr="A group of people holding a potted plant&#10;&#10;Description automatically generated">
            <a:extLst>
              <a:ext uri="{FF2B5EF4-FFF2-40B4-BE49-F238E27FC236}">
                <a16:creationId xmlns:a16="http://schemas.microsoft.com/office/drawing/2014/main" id="{F06F5F99-10F8-8B32-1EA8-2D2A5888AD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008" y="2545522"/>
            <a:ext cx="1939659" cy="1291843"/>
          </a:xfrm>
          <a:prstGeom prst="rect">
            <a:avLst/>
          </a:prstGeom>
        </p:spPr>
      </p:pic>
      <p:pic>
        <p:nvPicPr>
          <p:cNvPr id="9" name="Picture 8" descr="A person holding a book&#10;&#10;Description automatically generated">
            <a:extLst>
              <a:ext uri="{FF2B5EF4-FFF2-40B4-BE49-F238E27FC236}">
                <a16:creationId xmlns:a16="http://schemas.microsoft.com/office/drawing/2014/main" id="{7AD5086A-BF08-4F42-EDE7-2756101FB0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663" y="2498302"/>
            <a:ext cx="2122541" cy="14150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59277F-914F-6636-62FC-1492407D1B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9764" y="3961238"/>
            <a:ext cx="1658580" cy="1243935"/>
          </a:xfrm>
          <a:prstGeom prst="rect">
            <a:avLst/>
          </a:prstGeom>
        </p:spPr>
      </p:pic>
      <p:pic>
        <p:nvPicPr>
          <p:cNvPr id="14" name="Picture 13" descr="A cloud with text and arrows pointing to the word&#10;&#10;Description automatically generated">
            <a:extLst>
              <a:ext uri="{FF2B5EF4-FFF2-40B4-BE49-F238E27FC236}">
                <a16:creationId xmlns:a16="http://schemas.microsoft.com/office/drawing/2014/main" id="{C575122C-C8A7-E31F-DC13-BB09F24165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17" y="3961238"/>
            <a:ext cx="1889900" cy="1257728"/>
          </a:xfrm>
          <a:prstGeom prst="rect">
            <a:avLst/>
          </a:prstGeom>
        </p:spPr>
      </p:pic>
      <p:pic>
        <p:nvPicPr>
          <p:cNvPr id="16" name="Picture 15" descr="A bird flying in the sky&#10;&#10;Description automatically generated">
            <a:extLst>
              <a:ext uri="{FF2B5EF4-FFF2-40B4-BE49-F238E27FC236}">
                <a16:creationId xmlns:a16="http://schemas.microsoft.com/office/drawing/2014/main" id="{8F878AFE-61C5-F4E0-5649-8AD03D08EB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" y="3937274"/>
            <a:ext cx="1058126" cy="1281694"/>
          </a:xfrm>
          <a:prstGeom prst="rect">
            <a:avLst/>
          </a:prstGeom>
        </p:spPr>
      </p:pic>
      <p:pic>
        <p:nvPicPr>
          <p:cNvPr id="20" name="Picture 1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A94F36A-6E01-9B3C-15F2-8C13811B5B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853" y="3913329"/>
            <a:ext cx="1939660" cy="12918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7B6FAD0-C3A1-8934-5FBB-02627B8EA5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0713" y="3847367"/>
            <a:ext cx="1828800" cy="1371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178DF23-4BBA-2C7C-B1B8-5A338D1136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2602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b="1" dirty="0"/>
              <a:t>Who is Jorge Zavala?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14801" y="1600200"/>
            <a:ext cx="4876800" cy="53340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Born in Mexico City, 1955. Lived in Cuernavaca, Morelos, Mexico - Waterloo, Ontario, Canada – San Jose, California</a:t>
            </a:r>
          </a:p>
          <a:p>
            <a:pPr>
              <a:buNone/>
            </a:pPr>
            <a:r>
              <a:rPr lang="en-US" b="1" dirty="0"/>
              <a:t>Education – 1974-1984</a:t>
            </a:r>
          </a:p>
          <a:p>
            <a:r>
              <a:rPr lang="en-US" dirty="0"/>
              <a:t>1977 – La Salle University -- Electronic Engineering</a:t>
            </a:r>
          </a:p>
          <a:p>
            <a:r>
              <a:rPr lang="en-US" dirty="0"/>
              <a:t>1984 – University of Waterloo – Master in Computer Science</a:t>
            </a:r>
          </a:p>
          <a:p>
            <a:pPr>
              <a:buNone/>
            </a:pPr>
            <a:r>
              <a:rPr lang="en-US" b="1" dirty="0"/>
              <a:t>Professional Career – 1977 - 2012</a:t>
            </a:r>
          </a:p>
          <a:p>
            <a:r>
              <a:rPr lang="en-US" dirty="0"/>
              <a:t>1977 – 1984 – Electrical Research Institute</a:t>
            </a:r>
          </a:p>
          <a:p>
            <a:r>
              <a:rPr lang="en-US" dirty="0"/>
              <a:t>1984 – 1986 – </a:t>
            </a:r>
            <a:r>
              <a:rPr lang="en-US" dirty="0" err="1"/>
              <a:t>Sidetec</a:t>
            </a:r>
            <a:r>
              <a:rPr lang="en-US" dirty="0"/>
              <a:t> Electronica</a:t>
            </a:r>
          </a:p>
          <a:p>
            <a:r>
              <a:rPr lang="en-US" dirty="0"/>
              <a:t>2005 – 2012 – </a:t>
            </a:r>
            <a:r>
              <a:rPr lang="en-US" dirty="0" err="1"/>
              <a:t>TechBA</a:t>
            </a:r>
            <a:r>
              <a:rPr lang="en-US" dirty="0"/>
              <a:t> Technology Business Accelerator</a:t>
            </a:r>
          </a:p>
          <a:p>
            <a:r>
              <a:rPr lang="en-US" dirty="0"/>
              <a:t>2015 – Professor, </a:t>
            </a:r>
            <a:r>
              <a:rPr lang="en-US" dirty="0" err="1"/>
              <a:t>Hult</a:t>
            </a:r>
            <a:r>
              <a:rPr lang="en-US" dirty="0"/>
              <a:t> International Business School</a:t>
            </a:r>
          </a:p>
          <a:p>
            <a:r>
              <a:rPr lang="en-US" dirty="0"/>
              <a:t>2016 – 2021 – Professor, Universidad </a:t>
            </a:r>
            <a:r>
              <a:rPr lang="en-US" dirty="0" err="1"/>
              <a:t>Panamericana</a:t>
            </a:r>
            <a:endParaRPr lang="en-US" dirty="0"/>
          </a:p>
          <a:p>
            <a:pPr>
              <a:buNone/>
            </a:pPr>
            <a:r>
              <a:rPr lang="en-US" b="1" dirty="0"/>
              <a:t>President &amp; Founder</a:t>
            </a:r>
          </a:p>
          <a:p>
            <a:r>
              <a:rPr lang="en-US" dirty="0"/>
              <a:t>1986 – </a:t>
            </a:r>
            <a:r>
              <a:rPr lang="en-US" dirty="0" err="1"/>
              <a:t>Ingenieria</a:t>
            </a:r>
            <a:r>
              <a:rPr lang="en-US" dirty="0"/>
              <a:t> </a:t>
            </a:r>
            <a:r>
              <a:rPr lang="en-US" dirty="0" err="1"/>
              <a:t>Computacional</a:t>
            </a:r>
            <a:r>
              <a:rPr lang="en-US" dirty="0"/>
              <a:t> para </a:t>
            </a:r>
            <a:r>
              <a:rPr lang="en-US" dirty="0" err="1"/>
              <a:t>el</a:t>
            </a:r>
            <a:r>
              <a:rPr lang="en-US" dirty="0"/>
              <a:t> ser Humano</a:t>
            </a:r>
          </a:p>
          <a:p>
            <a:r>
              <a:rPr lang="en-US" dirty="0"/>
              <a:t>1998 – </a:t>
            </a:r>
            <a:r>
              <a:rPr lang="en-US" dirty="0" err="1"/>
              <a:t>Kiven</a:t>
            </a:r>
            <a:endParaRPr lang="en-US" dirty="0"/>
          </a:p>
          <a:p>
            <a:r>
              <a:rPr lang="en-US" dirty="0"/>
              <a:t>2012 – Kinnevo, Inc</a:t>
            </a:r>
          </a:p>
          <a:p>
            <a:r>
              <a:rPr lang="en-US" dirty="0"/>
              <a:t>2022 – Latteware, Inc</a:t>
            </a:r>
          </a:p>
          <a:p>
            <a:pPr>
              <a:buNone/>
            </a:pPr>
            <a:r>
              <a:rPr lang="en-US" b="1" dirty="0"/>
              <a:t>Interests</a:t>
            </a:r>
          </a:p>
          <a:p>
            <a:r>
              <a:rPr lang="en-US" dirty="0"/>
              <a:t>2013 – Red Global de </a:t>
            </a:r>
            <a:r>
              <a:rPr lang="en-US" dirty="0" err="1"/>
              <a:t>Mexicanos</a:t>
            </a:r>
            <a:endParaRPr lang="en-US" dirty="0"/>
          </a:p>
          <a:p>
            <a:r>
              <a:rPr lang="en-US" dirty="0"/>
              <a:t>2020 – </a:t>
            </a:r>
            <a:r>
              <a:rPr lang="en-US" dirty="0" err="1"/>
              <a:t>www.quieroaprendera.com</a:t>
            </a:r>
            <a:endParaRPr lang="en-US" dirty="0"/>
          </a:p>
          <a:p>
            <a:r>
              <a:rPr lang="en-US" dirty="0"/>
              <a:t>2015 – Mentoring in Stanford – LBAN/SLEI</a:t>
            </a:r>
          </a:p>
          <a:p>
            <a:r>
              <a:rPr lang="en-US" dirty="0"/>
              <a:t>2022 – Board Member Hacker Dojo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365125"/>
          </a:xfrm>
        </p:spPr>
        <p:txBody>
          <a:bodyPr/>
          <a:lstStyle/>
          <a:p>
            <a:fld id="{26992660-07D7-4D1A-9A00-6246F487EF9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" name="Content Placeholder 9" descr="A person in a red shirt&#10;&#10;Description automatically generated">
            <a:extLst>
              <a:ext uri="{FF2B5EF4-FFF2-40B4-BE49-F238E27FC236}">
                <a16:creationId xmlns:a16="http://schemas.microsoft.com/office/drawing/2014/main" id="{C4021352-3507-BECD-66B2-33AB8BD535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057400"/>
            <a:ext cx="3095003" cy="3951288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DDC672-9A7B-51EF-7BA5-915DA6338F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8965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3037" y="298276"/>
            <a:ext cx="7120963" cy="1054274"/>
          </a:xfrm>
        </p:spPr>
        <p:txBody>
          <a:bodyPr>
            <a:normAutofit/>
          </a:bodyPr>
          <a:lstStyle/>
          <a:p>
            <a:r>
              <a:rPr lang="en-US" b="1" dirty="0"/>
              <a:t>Jorge Zavala’s Story</a:t>
            </a:r>
            <a:endParaRPr lang="en-US" sz="3600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365125"/>
          </a:xfrm>
        </p:spPr>
        <p:txBody>
          <a:bodyPr/>
          <a:lstStyle/>
          <a:p>
            <a:fld id="{26992660-07D7-4D1A-9A00-6246F487EF9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4436176" y="1787628"/>
            <a:ext cx="43434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Employee -&gt; Entrepreneur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4206" y="5034688"/>
            <a:ext cx="434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Born in Mexico City in 1955.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Lived in Cuernavaca, Morelos, Mexico.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1977 – La Salle University, Mexico -- Electronic 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1984 – University of Waterloo – Master in Computer Science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FA1DE93C-567A-434E-8534-A43D98172F23}"/>
              </a:ext>
            </a:extLst>
          </p:cNvPr>
          <p:cNvSpPr txBox="1">
            <a:spLocks/>
          </p:cNvSpPr>
          <p:nvPr/>
        </p:nvSpPr>
        <p:spPr>
          <a:xfrm>
            <a:off x="228601" y="1790904"/>
            <a:ext cx="4207575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Graduate at La Salle University, Mexico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C1ABFF-0D9B-EFE9-D47C-653F033BF559}"/>
              </a:ext>
            </a:extLst>
          </p:cNvPr>
          <p:cNvSpPr txBox="1"/>
          <p:nvPr/>
        </p:nvSpPr>
        <p:spPr>
          <a:xfrm>
            <a:off x="4347271" y="5063678"/>
            <a:ext cx="47967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1977 – 1984 – Electrical Research Institute</a:t>
            </a:r>
          </a:p>
          <a:p>
            <a:r>
              <a:rPr lang="en-US" sz="1600" dirty="0"/>
              <a:t>1984 – 1986 – </a:t>
            </a:r>
            <a:r>
              <a:rPr lang="en-US" sz="1600" dirty="0" err="1"/>
              <a:t>Sidetec</a:t>
            </a:r>
            <a:r>
              <a:rPr lang="en-US" sz="1600" dirty="0"/>
              <a:t> Electronica</a:t>
            </a:r>
          </a:p>
          <a:p>
            <a:r>
              <a:rPr lang="en-US" sz="1600" dirty="0"/>
              <a:t>1986 – 1998 – </a:t>
            </a:r>
            <a:r>
              <a:rPr lang="en-US" sz="1600" dirty="0" err="1"/>
              <a:t>Ingenieria</a:t>
            </a:r>
            <a:r>
              <a:rPr lang="en-US" sz="1600" dirty="0"/>
              <a:t> para </a:t>
            </a:r>
            <a:r>
              <a:rPr lang="en-US" sz="1600" dirty="0" err="1"/>
              <a:t>el</a:t>
            </a:r>
            <a:r>
              <a:rPr lang="en-US" sz="1600" dirty="0"/>
              <a:t> ser </a:t>
            </a:r>
            <a:r>
              <a:rPr lang="en-US" sz="1600" dirty="0" err="1"/>
              <a:t>humano</a:t>
            </a:r>
            <a:endParaRPr lang="en-US" sz="1600" dirty="0"/>
          </a:p>
          <a:p>
            <a:r>
              <a:rPr lang="en-US" sz="1600" dirty="0"/>
              <a:t>1998 – 2003 – </a:t>
            </a:r>
            <a:r>
              <a:rPr lang="en-US" sz="1600" dirty="0" err="1"/>
              <a:t>Kiven</a:t>
            </a:r>
            <a:endParaRPr lang="en-US" sz="1600" dirty="0"/>
          </a:p>
          <a:p>
            <a:r>
              <a:rPr lang="en-US" sz="1600" dirty="0"/>
              <a:t>2005 – 2012 – </a:t>
            </a:r>
            <a:r>
              <a:rPr lang="en-US" sz="1600" dirty="0" err="1"/>
              <a:t>TechBA</a:t>
            </a:r>
            <a:r>
              <a:rPr lang="en-US" sz="1600" dirty="0"/>
              <a:t> Technology Business Accelerator</a:t>
            </a:r>
          </a:p>
          <a:p>
            <a:r>
              <a:rPr lang="en-US" sz="1600" dirty="0"/>
              <a:t>2015 – Professor, </a:t>
            </a:r>
            <a:r>
              <a:rPr lang="en-US" sz="1600" dirty="0" err="1"/>
              <a:t>Hult</a:t>
            </a:r>
            <a:r>
              <a:rPr lang="en-US" sz="1600" dirty="0"/>
              <a:t> International Business School</a:t>
            </a:r>
          </a:p>
          <a:p>
            <a:r>
              <a:rPr lang="en-US" sz="1600" dirty="0"/>
              <a:t>2016 – 2021 – Professor, Universidad </a:t>
            </a:r>
            <a:r>
              <a:rPr lang="en-US" sz="1600" dirty="0" err="1"/>
              <a:t>Panamericana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66F801-76F8-8A6D-14E4-F9051E1199AA}"/>
              </a:ext>
            </a:extLst>
          </p:cNvPr>
          <p:cNvSpPr txBox="1"/>
          <p:nvPr/>
        </p:nvSpPr>
        <p:spPr>
          <a:xfrm>
            <a:off x="228601" y="1132602"/>
            <a:ext cx="8730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Graduate → Employee → Entrepreneur → Mentor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934B7B-26D8-F820-F313-C38FD279C7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  <p:pic>
        <p:nvPicPr>
          <p:cNvPr id="1026" name="Picture 2" descr="The University of Waterloo has been named as one of the world's top  universities according to the 2024… | Instagram">
            <a:extLst>
              <a:ext uri="{FF2B5EF4-FFF2-40B4-BE49-F238E27FC236}">
                <a16:creationId xmlns:a16="http://schemas.microsoft.com/office/drawing/2014/main" id="{4E740800-A9BF-C2CD-ACAB-49EF95431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33" y="2460118"/>
            <a:ext cx="3885110" cy="25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tituto de Investigaciones Eléctricas en Cuernavaca | Educaedu">
            <a:extLst>
              <a:ext uri="{FF2B5EF4-FFF2-40B4-BE49-F238E27FC236}">
                <a16:creationId xmlns:a16="http://schemas.microsoft.com/office/drawing/2014/main" id="{AD5B1FA1-99D3-580B-FDE1-86E66A355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00" b="-1"/>
          <a:stretch/>
        </p:blipFill>
        <p:spPr bwMode="auto">
          <a:xfrm>
            <a:off x="4572000" y="2349557"/>
            <a:ext cx="4023434" cy="268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48200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245" y="0"/>
            <a:ext cx="6510756" cy="908424"/>
          </a:xfrm>
        </p:spPr>
        <p:txBody>
          <a:bodyPr>
            <a:normAutofit/>
          </a:bodyPr>
          <a:lstStyle/>
          <a:p>
            <a:r>
              <a:rPr lang="en-US" b="1" dirty="0"/>
              <a:t>Jorge Zavala’s Story</a:t>
            </a:r>
            <a:endParaRPr lang="en-US" sz="3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08744" y="1598708"/>
            <a:ext cx="4530456" cy="639762"/>
          </a:xfrm>
        </p:spPr>
        <p:txBody>
          <a:bodyPr>
            <a:normAutofit/>
          </a:bodyPr>
          <a:lstStyle/>
          <a:p>
            <a:r>
              <a:rPr lang="en-US" sz="2000" dirty="0"/>
              <a:t>Passions in Life, Goals Achieved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365125"/>
          </a:xfrm>
        </p:spPr>
        <p:txBody>
          <a:bodyPr/>
          <a:lstStyle/>
          <a:p>
            <a:fld id="{26992660-07D7-4D1A-9A00-6246F487EF9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304800" y="1772127"/>
            <a:ext cx="28194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Family Man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72485" y="6119861"/>
            <a:ext cx="4089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Mexican Diaspora Integration in 34 countries</a:t>
            </a:r>
          </a:p>
          <a:p>
            <a:r>
              <a:rPr lang="en-US" sz="1600" dirty="0"/>
              <a:t>Supporting 700+ companies in </a:t>
            </a:r>
            <a:r>
              <a:rPr lang="en-US" sz="1600" dirty="0" err="1"/>
              <a:t>TechBA</a:t>
            </a:r>
            <a:r>
              <a:rPr lang="en-US" sz="16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5B5B6C-464D-B5CE-EE20-CE7C018C532D}"/>
              </a:ext>
            </a:extLst>
          </p:cNvPr>
          <p:cNvSpPr txBox="1"/>
          <p:nvPr/>
        </p:nvSpPr>
        <p:spPr>
          <a:xfrm>
            <a:off x="102251" y="6079122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Son, Husband, Father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D182A4-E1ED-DD16-487E-5BF954541D7C}"/>
              </a:ext>
            </a:extLst>
          </p:cNvPr>
          <p:cNvSpPr txBox="1"/>
          <p:nvPr/>
        </p:nvSpPr>
        <p:spPr>
          <a:xfrm>
            <a:off x="228600" y="1094892"/>
            <a:ext cx="8752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Family Man with a Great Vision to Reach Life Goals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68123-A6D2-690A-A177-A889EAFF06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B430FFB-4B9E-9B79-E7C2-1E07E9436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49" y="2293961"/>
            <a:ext cx="4091528" cy="259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9BD34A8-5058-61F8-F2C4-8AB12A4D2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002" y="4038600"/>
            <a:ext cx="4524050" cy="2041154"/>
          </a:xfrm>
          <a:prstGeom prst="rect">
            <a:avLst/>
          </a:prstGeom>
        </p:spPr>
      </p:pic>
      <p:pic>
        <p:nvPicPr>
          <p:cNvPr id="15" name="Picture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06F59BD-3E06-C3A3-E439-E3D248AF4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95" y="2290261"/>
            <a:ext cx="4530456" cy="2463435"/>
          </a:xfrm>
          <a:prstGeom prst="rect">
            <a:avLst/>
          </a:prstGeom>
        </p:spPr>
      </p:pic>
      <p:pic>
        <p:nvPicPr>
          <p:cNvPr id="19" name="Picture 18" descr="A building with a green light&#10;&#10;Description automatically generated">
            <a:extLst>
              <a:ext uri="{FF2B5EF4-FFF2-40B4-BE49-F238E27FC236}">
                <a16:creationId xmlns:a16="http://schemas.microsoft.com/office/drawing/2014/main" id="{F3FB1E0E-2F8C-7212-8BAE-A3C8774046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127" y="4889524"/>
            <a:ext cx="127635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6637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14754</TotalTime>
  <Words>1798</Words>
  <Application>Microsoft Office PowerPoint</Application>
  <PresentationFormat>On-screen Show (4:3)</PresentationFormat>
  <Paragraphs>277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Roadmap to Financial Success for Entrepreneurs</vt:lpstr>
      <vt:lpstr>Welcome! </vt:lpstr>
      <vt:lpstr>Who is Alex Barrón?</vt:lpstr>
      <vt:lpstr>Alex Barrón’s Story</vt:lpstr>
      <vt:lpstr>Alex Barrón’s Story</vt:lpstr>
      <vt:lpstr>Alex Barrón’s Story</vt:lpstr>
      <vt:lpstr>Who is Jorge Zavala?</vt:lpstr>
      <vt:lpstr>Jorge Zavala’s Story</vt:lpstr>
      <vt:lpstr>Jorge Zavala’s Story</vt:lpstr>
      <vt:lpstr>Jorge Zavala’s Story</vt:lpstr>
      <vt:lpstr>How it All Began?</vt:lpstr>
      <vt:lpstr>I Started Investing in Myself</vt:lpstr>
      <vt:lpstr>After 20 Years of Study</vt:lpstr>
      <vt:lpstr>Warrior Week 51 Graduate</vt:lpstr>
      <vt:lpstr>Financial Freedom Seminar Began in 2012</vt:lpstr>
      <vt:lpstr>What is Roadmap to Financial Success for Entrepreneurs?</vt:lpstr>
      <vt:lpstr>Who is this For?</vt:lpstr>
      <vt:lpstr>How This Can Help You</vt:lpstr>
      <vt:lpstr>How This Will Help You</vt:lpstr>
      <vt:lpstr>How This Will Help You</vt:lpstr>
      <vt:lpstr>The Possibility RoadMap From Financial Slavery to Freedom &amp; Success</vt:lpstr>
      <vt:lpstr>What is the Value?</vt:lpstr>
      <vt:lpstr>What is the Investment?</vt:lpstr>
      <vt:lpstr>What is the Guarantee?</vt:lpstr>
      <vt:lpstr>Financial Freedom &amp; Success Institute</vt:lpstr>
      <vt:lpstr>Testimonials</vt:lpstr>
      <vt:lpstr>Our Seminars </vt:lpstr>
      <vt:lpstr>Are you Ready to Get on the  Road to Your Financial Success?</vt:lpstr>
      <vt:lpstr>Questions?</vt:lpstr>
    </vt:vector>
  </TitlesOfParts>
  <Company>Multiple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Financial Freedom 101 Seminar</dc:title>
  <dc:creator>abarron</dc:creator>
  <cp:lastModifiedBy>Alex Barron</cp:lastModifiedBy>
  <cp:revision>148</cp:revision>
  <dcterms:created xsi:type="dcterms:W3CDTF">2012-01-28T06:48:17Z</dcterms:created>
  <dcterms:modified xsi:type="dcterms:W3CDTF">2023-10-07T14:54:27Z</dcterms:modified>
</cp:coreProperties>
</file>