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41" r:id="rId2"/>
    <p:sldId id="258" r:id="rId3"/>
    <p:sldId id="259" r:id="rId4"/>
    <p:sldId id="260" r:id="rId5"/>
    <p:sldId id="310" r:id="rId6"/>
    <p:sldId id="311" r:id="rId7"/>
    <p:sldId id="312" r:id="rId8"/>
    <p:sldId id="313" r:id="rId9"/>
    <p:sldId id="314" r:id="rId10"/>
    <p:sldId id="317" r:id="rId11"/>
    <p:sldId id="316" r:id="rId12"/>
    <p:sldId id="315" r:id="rId13"/>
    <p:sldId id="318" r:id="rId14"/>
    <p:sldId id="319" r:id="rId15"/>
    <p:sldId id="320" r:id="rId16"/>
    <p:sldId id="321" r:id="rId17"/>
    <p:sldId id="322" r:id="rId18"/>
    <p:sldId id="323" r:id="rId19"/>
    <p:sldId id="325" r:id="rId20"/>
    <p:sldId id="326" r:id="rId21"/>
    <p:sldId id="324" r:id="rId22"/>
    <p:sldId id="301" r:id="rId23"/>
  </p:sldIdLst>
  <p:sldSz cx="9144000" cy="6858000" type="screen4x3"/>
  <p:notesSz cx="7034213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98" d="100"/>
          <a:sy n="98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84625" y="0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84625" y="8818563"/>
            <a:ext cx="3048000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F37C27B-77C3-447B-B9BD-5F410E895EA0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239432739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463550"/>
          </a:xfrm>
          <a:prstGeom prst="rect">
            <a:avLst/>
          </a:prstGeom>
        </p:spPr>
        <p:txBody>
          <a:bodyPr vert="horz" lIns="93241" tIns="46621" rIns="93241" bIns="4662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84625" y="0"/>
            <a:ext cx="3048000" cy="463550"/>
          </a:xfrm>
          <a:prstGeom prst="rect">
            <a:avLst/>
          </a:prstGeom>
        </p:spPr>
        <p:txBody>
          <a:bodyPr vert="horz" lIns="93241" tIns="46621" rIns="93241" bIns="4662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41" tIns="46621" rIns="93241" bIns="4662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10075"/>
            <a:ext cx="5627687" cy="4176713"/>
          </a:xfrm>
          <a:prstGeom prst="rect">
            <a:avLst/>
          </a:prstGeom>
        </p:spPr>
        <p:txBody>
          <a:bodyPr vert="horz" lIns="93241" tIns="46621" rIns="93241" bIns="4662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48000" cy="463550"/>
          </a:xfrm>
          <a:prstGeom prst="rect">
            <a:avLst/>
          </a:prstGeom>
        </p:spPr>
        <p:txBody>
          <a:bodyPr vert="horz" lIns="93241" tIns="46621" rIns="93241" bIns="4662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84625" y="8818563"/>
            <a:ext cx="3048000" cy="463550"/>
          </a:xfrm>
          <a:prstGeom prst="rect">
            <a:avLst/>
          </a:prstGeom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0B4AA5C-9C7D-4C71-8BBF-CDF9F11792AB}" type="slidenum">
              <a:rPr lang="en-US" altLang="es-MX"/>
              <a:pPr/>
              <a:t>‹#›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331855965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A54EF2-13F4-4C0F-B3B0-294D67A0CE2F}" type="slidenum">
              <a:rPr lang="en-US" altLang="es-MX"/>
              <a:pPr/>
              <a:t>3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37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12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67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13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1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14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84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15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32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16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0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17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171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18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517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19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992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20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3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4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5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37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6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9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7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52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8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66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9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29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10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65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D726DC-8B0B-4A9E-9241-04AB4AB47C6C}" type="slidenum">
              <a:rPr lang="en-US" altLang="es-MX"/>
              <a:pPr/>
              <a:t>11</a:t>
            </a:fld>
            <a:endParaRPr lang="en-US" alt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3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0ECEE-6947-4400-9CF2-989A318A3EE5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725EB-77CC-4069-B1ED-FC5DE615EF71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6D4DD-A46D-4A7A-9111-4581ED4420D0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95AC0-DFA7-4728-902A-156770D91936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C93F0-CCA5-44DC-A140-41CC788B575D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C8BC7-62EF-42C9-9015-2DDEE3792807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FA046-C606-49A0-9BF0-F492F0017CBC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3840C-CEE0-48B9-92DA-69816E002BE8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06D44-B251-4CB1-8F92-E5A5FA4FE30A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C8008-07F0-41DE-8546-C88CF8A95A18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81ED5-04E0-4BEF-BE65-DA7108CB7F44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8911E-AC8D-4479-B5A8-C695E2FFE089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9FCB6-49DF-43AA-8DC6-F5B3D2B7F8D2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69708-30D3-43BA-B123-50308692D396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55126-9331-422E-9801-7FD6D3BD2EF6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03628-B091-4FC5-9244-E9A90F62F4C2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B6294-1D98-4732-820C-394F339A1B35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487BB-6625-4CC6-93E9-B40B9587D9B8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844EE-9449-408D-944A-AB529ADF29CB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1723D-CFB0-4755-9D94-D1B78B29C2D0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79D8-2900-4930-8661-FED67814782F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183F1-EB3F-4973-AA8A-EA59F62C0081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B1B39D-6486-46C6-82B6-35427FC54A9C}" type="datetimeFigureOut">
              <a:rPr lang="en-US"/>
              <a:pPr>
                <a:defRPr/>
              </a:pPr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E9CD2467-6F9C-4139-9CB8-299F4F6C9E81}" type="slidenum">
              <a:rPr lang="en-US" altLang="es-MX"/>
              <a:pPr/>
              <a:t>‹#›</a:t>
            </a:fld>
            <a:endParaRPr lang="en-U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AF0BC3C-A185-1759-75B1-A1AA4703F2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2700" y="152400"/>
            <a:ext cx="6362700" cy="2111375"/>
          </a:xfrm>
        </p:spPr>
        <p:txBody>
          <a:bodyPr/>
          <a:lstStyle/>
          <a:p>
            <a:r>
              <a:rPr lang="en-US" altLang="en-US" b="1"/>
              <a:t>Roadmap to Financial Success for Entrepreneurs</a:t>
            </a:r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B8ED4-2D30-549B-53B4-4C95D7A7A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3825" y="3538538"/>
            <a:ext cx="3275013" cy="1752600"/>
          </a:xfrm>
        </p:spPr>
        <p:txBody>
          <a:bodyPr/>
          <a:lstStyle/>
          <a:p>
            <a:pPr>
              <a:defRPr/>
            </a:pPr>
            <a:r>
              <a:rPr lang="en-US" dirty="0"/>
              <a:t>By</a:t>
            </a:r>
          </a:p>
          <a:p>
            <a:pPr>
              <a:defRPr/>
            </a:pPr>
            <a:r>
              <a:rPr lang="en-US" dirty="0"/>
              <a:t>Alex </a:t>
            </a:r>
            <a:r>
              <a:rPr lang="en-US" dirty="0" err="1"/>
              <a:t>Barrón</a:t>
            </a:r>
            <a:endParaRPr lang="en-US" dirty="0"/>
          </a:p>
          <a:p>
            <a:pPr>
              <a:defRPr/>
            </a:pPr>
            <a:r>
              <a:rPr lang="en-US" dirty="0"/>
              <a:t>&amp; Jorge Zavala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B5161A20-6B6B-AFC8-C2F7-CC756707C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88" y="2514600"/>
            <a:ext cx="5383212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>
            <a:extLst>
              <a:ext uri="{FF2B5EF4-FFF2-40B4-BE49-F238E27FC236}">
                <a16:creationId xmlns:a16="http://schemas.microsoft.com/office/drawing/2014/main" id="{E2242B9F-7408-7D51-302C-9C6ADC3CC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3188"/>
            <a:ext cx="2209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LIABILITIES – 3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20522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10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98341"/>
            <a:ext cx="4800600" cy="489453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- LIABILITIES (What I Owe)</a:t>
            </a:r>
          </a:p>
          <a:p>
            <a:pPr eaLnBrk="1" hangingPunct="1"/>
            <a:r>
              <a:rPr lang="en-US" altLang="es-MX" sz="2400" dirty="0"/>
              <a:t>Bad Debts</a:t>
            </a:r>
          </a:p>
          <a:p>
            <a:pPr lvl="1" eaLnBrk="1" hangingPunct="1"/>
            <a:r>
              <a:rPr lang="en-US" altLang="es-MX" sz="2000" dirty="0"/>
              <a:t>Personal loans</a:t>
            </a:r>
          </a:p>
          <a:p>
            <a:pPr lvl="1" eaLnBrk="1" hangingPunct="1"/>
            <a:r>
              <a:rPr lang="en-US" altLang="es-MX" sz="2000" dirty="0"/>
              <a:t>Credit cards</a:t>
            </a:r>
          </a:p>
          <a:p>
            <a:pPr lvl="1" eaLnBrk="1" hangingPunct="1"/>
            <a:r>
              <a:rPr lang="en-US" altLang="es-MX" sz="2000" dirty="0"/>
              <a:t>Car Loans</a:t>
            </a:r>
          </a:p>
          <a:p>
            <a:pPr lvl="1" eaLnBrk="1" hangingPunct="1"/>
            <a:r>
              <a:rPr lang="en-US" altLang="es-MX" sz="2000" dirty="0"/>
              <a:t>Home Mortgage</a:t>
            </a:r>
          </a:p>
          <a:p>
            <a:pPr eaLnBrk="1" hangingPunct="1"/>
            <a:r>
              <a:rPr lang="en-US" altLang="es-MX" sz="2400" dirty="0"/>
              <a:t>“Good” Debts</a:t>
            </a:r>
            <a:endParaRPr lang="en-US" altLang="es-MX" sz="2000" dirty="0"/>
          </a:p>
          <a:p>
            <a:pPr eaLnBrk="1" hangingPunct="1"/>
            <a:r>
              <a:rPr lang="en-US" altLang="es-MX" sz="2400" dirty="0" err="1"/>
              <a:t>Deuda</a:t>
            </a:r>
            <a:r>
              <a:rPr lang="en-US" altLang="es-MX" sz="2400" dirty="0"/>
              <a:t> “A </a:t>
            </a:r>
            <a:r>
              <a:rPr lang="en-US" altLang="es-MX" sz="2400" dirty="0" err="1"/>
              <a:t>Ti</a:t>
            </a:r>
            <a:r>
              <a:rPr lang="en-US" altLang="es-MX" sz="2400" dirty="0"/>
              <a:t> </a:t>
            </a:r>
            <a:r>
              <a:rPr lang="en-US" altLang="es-MX" sz="2400" dirty="0" err="1"/>
              <a:t>Mismo</a:t>
            </a:r>
            <a:r>
              <a:rPr lang="en-US" altLang="es-MX" sz="2400" dirty="0"/>
              <a:t>”</a:t>
            </a:r>
          </a:p>
          <a:p>
            <a:pPr lvl="1" eaLnBrk="1" hangingPunct="1"/>
            <a:endParaRPr lang="en-US" altLang="es-MX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7C2930-0B1B-4773-B675-44F7FD3DD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970718"/>
            <a:ext cx="3352800" cy="3267075"/>
          </a:xfrm>
          <a:prstGeom prst="rect">
            <a:avLst/>
          </a:prstGeom>
        </p:spPr>
      </p:pic>
      <p:pic>
        <p:nvPicPr>
          <p:cNvPr id="4" name="Picture 1">
            <a:extLst>
              <a:ext uri="{FF2B5EF4-FFF2-40B4-BE49-F238E27FC236}">
                <a16:creationId xmlns:a16="http://schemas.microsoft.com/office/drawing/2014/main" id="{29AB91C5-D76A-0D6C-0170-9B77BFFD5F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462215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LIABILITIES – 3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20522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11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98341"/>
            <a:ext cx="4800600" cy="489453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- LIABILITIES (What I Owe)</a:t>
            </a:r>
          </a:p>
          <a:p>
            <a:pPr eaLnBrk="1" hangingPunct="1"/>
            <a:r>
              <a:rPr lang="en-US" altLang="es-MX" sz="2400" dirty="0"/>
              <a:t>Bad Debts</a:t>
            </a:r>
          </a:p>
          <a:p>
            <a:pPr eaLnBrk="1" hangingPunct="1"/>
            <a:r>
              <a:rPr lang="en-US" altLang="es-MX" sz="2400" dirty="0"/>
              <a:t>“Good” Debts</a:t>
            </a:r>
            <a:endParaRPr lang="en-US" altLang="es-MX" sz="2000" dirty="0"/>
          </a:p>
          <a:p>
            <a:pPr lvl="1" eaLnBrk="1" hangingPunct="1"/>
            <a:r>
              <a:rPr lang="en-US" altLang="es-MX" sz="2000" dirty="0"/>
              <a:t>Student loan</a:t>
            </a:r>
          </a:p>
          <a:p>
            <a:pPr lvl="1" eaLnBrk="1" hangingPunct="1"/>
            <a:r>
              <a:rPr lang="en-US" altLang="es-MX" sz="2000" dirty="0"/>
              <a:t>Business Loan</a:t>
            </a:r>
          </a:p>
          <a:p>
            <a:pPr lvl="1" eaLnBrk="1" hangingPunct="1"/>
            <a:r>
              <a:rPr lang="en-US" altLang="es-MX" sz="2000" dirty="0"/>
              <a:t>Investment Loan</a:t>
            </a:r>
          </a:p>
          <a:p>
            <a:pPr lvl="1" eaLnBrk="1" hangingPunct="1"/>
            <a:r>
              <a:rPr lang="en-US" altLang="es-MX" sz="2000" dirty="0"/>
              <a:t>Real Estate Loan</a:t>
            </a:r>
          </a:p>
          <a:p>
            <a:pPr eaLnBrk="1" hangingPunct="1"/>
            <a:r>
              <a:rPr lang="en-US" altLang="es-MX" sz="2400" dirty="0"/>
              <a:t>Debts “To Myself”</a:t>
            </a:r>
          </a:p>
          <a:p>
            <a:pPr lvl="1" eaLnBrk="1" hangingPunct="1"/>
            <a:endParaRPr lang="en-US" altLang="es-MX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4BC593-CB2D-4ECB-8925-4D203433D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2362200"/>
            <a:ext cx="3009900" cy="2495550"/>
          </a:xfrm>
          <a:prstGeom prst="rect">
            <a:avLst/>
          </a:prstGeom>
        </p:spPr>
      </p:pic>
      <p:pic>
        <p:nvPicPr>
          <p:cNvPr id="4" name="Picture 1">
            <a:extLst>
              <a:ext uri="{FF2B5EF4-FFF2-40B4-BE49-F238E27FC236}">
                <a16:creationId xmlns:a16="http://schemas.microsoft.com/office/drawing/2014/main" id="{226E3470-C745-0F34-AB0A-7BFF0633E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60196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LIABILITIES – 3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20522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12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98341"/>
            <a:ext cx="4800600" cy="489453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- LIABILITIES (What I Owe)</a:t>
            </a:r>
          </a:p>
          <a:p>
            <a:pPr eaLnBrk="1" hangingPunct="1"/>
            <a:r>
              <a:rPr lang="en-US" altLang="es-MX" sz="2400" dirty="0"/>
              <a:t>Bad Debts</a:t>
            </a:r>
          </a:p>
          <a:p>
            <a:pPr eaLnBrk="1" hangingPunct="1"/>
            <a:r>
              <a:rPr lang="en-US" altLang="es-MX" sz="2400" dirty="0"/>
              <a:t>“Good” Debts</a:t>
            </a:r>
            <a:endParaRPr lang="en-US" altLang="es-MX" sz="2000" dirty="0"/>
          </a:p>
          <a:p>
            <a:pPr eaLnBrk="1" hangingPunct="1"/>
            <a:r>
              <a:rPr lang="en-US" altLang="es-MX" sz="2400" dirty="0"/>
              <a:t>Debts “To Myself”</a:t>
            </a:r>
            <a:endParaRPr lang="en-US" altLang="es-MX" sz="2000" dirty="0"/>
          </a:p>
          <a:p>
            <a:pPr lvl="1" eaLnBrk="1" hangingPunct="1"/>
            <a:r>
              <a:rPr lang="en-US" altLang="es-MX" sz="2000" dirty="0"/>
              <a:t>Policy Loans</a:t>
            </a:r>
          </a:p>
          <a:p>
            <a:pPr lvl="1" eaLnBrk="1" hangingPunct="1"/>
            <a:endParaRPr lang="en-US" altLang="es-MX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8322AE-8E95-4CB3-A62D-B9650B2BC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3228975"/>
            <a:ext cx="3009900" cy="400050"/>
          </a:xfrm>
          <a:prstGeom prst="rect">
            <a:avLst/>
          </a:prstGeom>
        </p:spPr>
      </p:pic>
      <p:pic>
        <p:nvPicPr>
          <p:cNvPr id="3" name="Picture 1">
            <a:extLst>
              <a:ext uri="{FF2B5EF4-FFF2-40B4-BE49-F238E27FC236}">
                <a16:creationId xmlns:a16="http://schemas.microsoft.com/office/drawing/2014/main" id="{5F3C2566-B04C-83E0-DA10-1CD20F8AF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2123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Income Statement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13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5181600" cy="3810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dirty="0"/>
              <a:t>+ INCOME (What I Make)</a:t>
            </a:r>
          </a:p>
          <a:p>
            <a:pPr eaLnBrk="1" hangingPunct="1"/>
            <a:endParaRPr lang="en-US" altLang="es-MX" sz="2400" dirty="0"/>
          </a:p>
          <a:p>
            <a:pPr marL="0" indent="0" eaLnBrk="1" hangingPunct="1">
              <a:buNone/>
            </a:pPr>
            <a:r>
              <a:rPr lang="en-US" altLang="es-MX" sz="2400" dirty="0"/>
              <a:t>-  EXPENSES (What I Spend)</a:t>
            </a:r>
          </a:p>
          <a:p>
            <a:pPr eaLnBrk="1" hangingPunct="1"/>
            <a:endParaRPr lang="en-US" altLang="es-MX" sz="2400" dirty="0"/>
          </a:p>
          <a:p>
            <a:pPr marL="0" indent="0" eaLnBrk="1" hangingPunct="1">
              <a:buNone/>
            </a:pPr>
            <a:r>
              <a:rPr lang="en-US" altLang="es-MX" sz="2400" dirty="0"/>
              <a:t>============</a:t>
            </a:r>
          </a:p>
          <a:p>
            <a:pPr marL="0" indent="0" eaLnBrk="1" hangingPunct="1">
              <a:buNone/>
            </a:pPr>
            <a:r>
              <a:rPr lang="en-US" altLang="es-MX" sz="2400" dirty="0"/>
              <a:t>= NET INCOME (What is Left)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ABFAC7D6-3388-B5BE-7CF2-D493DE4C0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605004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INCOME – 3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14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4800600" cy="3810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+ INCOME (What I Make)</a:t>
            </a:r>
          </a:p>
          <a:p>
            <a:pPr eaLnBrk="1" hangingPunct="1"/>
            <a:r>
              <a:rPr lang="en-US" altLang="es-MX" sz="2400" dirty="0"/>
              <a:t>Intangibles</a:t>
            </a:r>
          </a:p>
          <a:p>
            <a:pPr eaLnBrk="1" hangingPunct="1"/>
            <a:endParaRPr lang="en-US" altLang="es-MX" sz="2400" dirty="0"/>
          </a:p>
          <a:p>
            <a:pPr eaLnBrk="1" hangingPunct="1"/>
            <a:r>
              <a:rPr lang="en-US" altLang="es-MX" sz="2400" dirty="0"/>
              <a:t>Active Income</a:t>
            </a:r>
          </a:p>
          <a:p>
            <a:pPr eaLnBrk="1" hangingPunct="1"/>
            <a:endParaRPr lang="en-US" altLang="es-MX" sz="2400" dirty="0"/>
          </a:p>
          <a:p>
            <a:pPr eaLnBrk="1" hangingPunct="1"/>
            <a:r>
              <a:rPr lang="en-US" altLang="es-MX" sz="2400" dirty="0"/>
              <a:t>Passive Income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720B01CD-BC06-DF0F-3A6E-6A60A0CFB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98202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INCOME – Intangibles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15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8763000" cy="3810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+ INCOME (What I Make)</a:t>
            </a:r>
          </a:p>
          <a:p>
            <a:pPr eaLnBrk="1" hangingPunct="1"/>
            <a:r>
              <a:rPr lang="en-US" altLang="es-MX" sz="2400" dirty="0"/>
              <a:t>Intangibles</a:t>
            </a:r>
          </a:p>
          <a:p>
            <a:pPr lvl="1" eaLnBrk="1" hangingPunct="1"/>
            <a:r>
              <a:rPr lang="en-US" altLang="es-MX" sz="2000" dirty="0"/>
              <a:t>My Self</a:t>
            </a:r>
          </a:p>
          <a:p>
            <a:pPr lvl="2" eaLnBrk="1" hangingPunct="1"/>
            <a:r>
              <a:rPr lang="en-US" altLang="es-MX" sz="1600" dirty="0"/>
              <a:t>Formal Education</a:t>
            </a:r>
          </a:p>
          <a:p>
            <a:pPr lvl="2" eaLnBrk="1" hangingPunct="1"/>
            <a:r>
              <a:rPr lang="en-US" altLang="es-MX" sz="1600" dirty="0"/>
              <a:t>Positive Attributes (personality, character, mentality, attitude, values, initiative, </a:t>
            </a:r>
            <a:r>
              <a:rPr lang="en-US" altLang="es-MX" sz="1600" dirty="0" err="1"/>
              <a:t>etc</a:t>
            </a:r>
            <a:r>
              <a:rPr lang="en-US" altLang="es-MX" sz="1600" dirty="0"/>
              <a:t>)</a:t>
            </a:r>
          </a:p>
          <a:p>
            <a:pPr lvl="2" eaLnBrk="1" hangingPunct="1"/>
            <a:r>
              <a:rPr lang="en-US" altLang="es-MX" sz="1600" dirty="0"/>
              <a:t>Success Education (dreams, desires, vision, commitment, goals, purpose, plans, etc.)</a:t>
            </a:r>
          </a:p>
          <a:p>
            <a:pPr lvl="2" eaLnBrk="1" hangingPunct="1"/>
            <a:r>
              <a:rPr lang="en-US" altLang="es-MX" sz="1600" dirty="0"/>
              <a:t>Financial Education (how money works, how to get out of debt, how to invest, </a:t>
            </a:r>
            <a:r>
              <a:rPr lang="en-US" altLang="es-MX" sz="1600" dirty="0" err="1"/>
              <a:t>etc</a:t>
            </a:r>
            <a:r>
              <a:rPr lang="en-US" altLang="es-MX" sz="1600" dirty="0"/>
              <a:t>)</a:t>
            </a:r>
          </a:p>
          <a:p>
            <a:pPr lvl="2" eaLnBrk="1" hangingPunct="1"/>
            <a:r>
              <a:rPr lang="en-US" altLang="es-MX" sz="1600" dirty="0"/>
              <a:t>Business Education (promotion, marketing, sales, negotiating, managing, being a leader)</a:t>
            </a:r>
          </a:p>
          <a:p>
            <a:pPr lvl="1" eaLnBrk="1" hangingPunct="1"/>
            <a:r>
              <a:rPr lang="en-US" altLang="es-MX" sz="2000" dirty="0"/>
              <a:t>My Family</a:t>
            </a:r>
          </a:p>
          <a:p>
            <a:pPr lvl="2" eaLnBrk="1" hangingPunct="1"/>
            <a:r>
              <a:rPr lang="en-US" altLang="es-MX" sz="1600" dirty="0"/>
              <a:t>Spouse (life partner, love, harmony, trust, peace, support, </a:t>
            </a:r>
            <a:r>
              <a:rPr lang="en-US" altLang="es-MX" sz="1600" dirty="0" err="1"/>
              <a:t>etc</a:t>
            </a:r>
            <a:r>
              <a:rPr lang="en-US" altLang="es-MX" sz="1600" dirty="0"/>
              <a:t>)</a:t>
            </a:r>
          </a:p>
          <a:p>
            <a:pPr lvl="2" eaLnBrk="1" hangingPunct="1"/>
            <a:r>
              <a:rPr lang="en-US" altLang="es-MX" sz="1600" dirty="0"/>
              <a:t>Children (love, motivation, inspiration, desire to provide, protect, inheritance, etc.)</a:t>
            </a:r>
          </a:p>
          <a:p>
            <a:pPr eaLnBrk="1" hangingPunct="1"/>
            <a:r>
              <a:rPr lang="en-US" altLang="es-MX" sz="2400" dirty="0"/>
              <a:t>Financials</a:t>
            </a:r>
          </a:p>
          <a:p>
            <a:pPr eaLnBrk="1" hangingPunct="1"/>
            <a:r>
              <a:rPr lang="en-US" altLang="es-MX" sz="2400" dirty="0"/>
              <a:t>Purchases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FB441A-C929-4EE6-AD52-9F9FF58EFA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1828800"/>
            <a:ext cx="2609850" cy="1409700"/>
          </a:xfrm>
          <a:prstGeom prst="rect">
            <a:avLst/>
          </a:prstGeom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BF3F9C57-7FC9-25CA-F5C1-7D904CDC5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938969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INCOME – 3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16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4999"/>
            <a:ext cx="4800600" cy="45878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+ INCOME (What I Make)</a:t>
            </a:r>
          </a:p>
          <a:p>
            <a:pPr eaLnBrk="1" hangingPunct="1"/>
            <a:r>
              <a:rPr lang="en-US" altLang="es-MX" sz="2400" dirty="0"/>
              <a:t>Intangible</a:t>
            </a:r>
          </a:p>
          <a:p>
            <a:pPr eaLnBrk="1" hangingPunct="1"/>
            <a:r>
              <a:rPr lang="en-US" altLang="es-MX" sz="2400" dirty="0"/>
              <a:t>Financial</a:t>
            </a:r>
          </a:p>
          <a:p>
            <a:pPr lvl="1" eaLnBrk="1" hangingPunct="1"/>
            <a:r>
              <a:rPr lang="en-US" altLang="es-MX" sz="2000" dirty="0"/>
              <a:t>Job</a:t>
            </a:r>
          </a:p>
          <a:p>
            <a:pPr lvl="1" eaLnBrk="1" hangingPunct="1"/>
            <a:r>
              <a:rPr lang="en-US" altLang="es-MX" sz="2000" dirty="0"/>
              <a:t>Bank accounts</a:t>
            </a:r>
          </a:p>
          <a:p>
            <a:pPr lvl="1" eaLnBrk="1" hangingPunct="1"/>
            <a:r>
              <a:rPr lang="en-US" altLang="es-MX" sz="2000" dirty="0"/>
              <a:t>Reserves</a:t>
            </a:r>
          </a:p>
          <a:p>
            <a:pPr lvl="1" eaLnBrk="1" hangingPunct="1"/>
            <a:r>
              <a:rPr lang="en-US" altLang="es-MX" sz="2000" dirty="0"/>
              <a:t>Life insurances</a:t>
            </a:r>
          </a:p>
          <a:p>
            <a:pPr lvl="1" eaLnBrk="1" hangingPunct="1"/>
            <a:r>
              <a:rPr lang="en-US" altLang="es-MX" sz="2000" dirty="0"/>
              <a:t>Business</a:t>
            </a:r>
          </a:p>
          <a:p>
            <a:pPr lvl="1" eaLnBrk="1" hangingPunct="1"/>
            <a:r>
              <a:rPr lang="en-US" altLang="es-MX" sz="2000" dirty="0"/>
              <a:t>Investments</a:t>
            </a:r>
          </a:p>
          <a:p>
            <a:pPr lvl="1" eaLnBrk="1" hangingPunct="1"/>
            <a:r>
              <a:rPr lang="en-US" altLang="es-MX" sz="2000" dirty="0"/>
              <a:t>Real estate</a:t>
            </a:r>
          </a:p>
          <a:p>
            <a:pPr eaLnBrk="1" hangingPunct="1"/>
            <a:r>
              <a:rPr lang="en-US" altLang="es-MX" sz="2400" dirty="0"/>
              <a:t>Purchases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103316-0693-47A9-8C2B-81AB69128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1920666"/>
            <a:ext cx="2609850" cy="4505325"/>
          </a:xfrm>
          <a:prstGeom prst="rect">
            <a:avLst/>
          </a:prstGeom>
        </p:spPr>
      </p:pic>
      <p:pic>
        <p:nvPicPr>
          <p:cNvPr id="3" name="Picture 1">
            <a:extLst>
              <a:ext uri="{FF2B5EF4-FFF2-40B4-BE49-F238E27FC236}">
                <a16:creationId xmlns:a16="http://schemas.microsoft.com/office/drawing/2014/main" id="{AC186E40-4B76-B7AD-5136-91A6B558B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171419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INCOME – 3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20522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17</a:t>
            </a:fld>
            <a:endParaRPr lang="en-US" altLang="es-MX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ADCD4D-DD4F-4FEF-8321-E44A362BDBFA}"/>
              </a:ext>
            </a:extLst>
          </p:cNvPr>
          <p:cNvSpPr txBox="1">
            <a:spLocks/>
          </p:cNvSpPr>
          <p:nvPr/>
        </p:nvSpPr>
        <p:spPr bwMode="auto">
          <a:xfrm>
            <a:off x="533400" y="1600200"/>
            <a:ext cx="480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Arial" charset="0"/>
              <a:buNone/>
            </a:pPr>
            <a:r>
              <a:rPr lang="en-US" altLang="es-MX" sz="2400" b="1" u="sng" dirty="0"/>
              <a:t>+ INCOME (What I Make)</a:t>
            </a:r>
          </a:p>
          <a:p>
            <a:pPr eaLnBrk="1" hangingPunct="1"/>
            <a:r>
              <a:rPr lang="en-US" altLang="es-MX" sz="2400" dirty="0"/>
              <a:t>Intangibles</a:t>
            </a:r>
          </a:p>
          <a:p>
            <a:pPr eaLnBrk="1" hangingPunct="1"/>
            <a:r>
              <a:rPr lang="en-US" altLang="es-MX" sz="2400" dirty="0"/>
              <a:t>Financial</a:t>
            </a:r>
          </a:p>
          <a:p>
            <a:pPr eaLnBrk="1" hangingPunct="1"/>
            <a:r>
              <a:rPr lang="en-US" altLang="es-MX" sz="2400" dirty="0"/>
              <a:t>Purchases</a:t>
            </a:r>
          </a:p>
          <a:p>
            <a:pPr lvl="1" eaLnBrk="1" hangingPunct="1"/>
            <a:r>
              <a:rPr lang="en-US" altLang="es-MX" sz="2000" dirty="0"/>
              <a:t>House: Roof, Home, Roots</a:t>
            </a:r>
          </a:p>
          <a:p>
            <a:pPr lvl="1" eaLnBrk="1" hangingPunct="1"/>
            <a:r>
              <a:rPr lang="en-US" altLang="es-MX" sz="2000" dirty="0"/>
              <a:t>Cars: Transportation, Luxury, Fun</a:t>
            </a:r>
          </a:p>
          <a:p>
            <a:pPr lvl="1" eaLnBrk="1" hangingPunct="1"/>
            <a:r>
              <a:rPr lang="en-US" altLang="es-MX" sz="2000" dirty="0"/>
              <a:t>Furniture: Comfort</a:t>
            </a:r>
          </a:p>
          <a:p>
            <a:pPr lvl="1" eaLnBrk="1" hangingPunct="1"/>
            <a:r>
              <a:rPr lang="en-US" altLang="es-MX" sz="2000" dirty="0"/>
              <a:t>Clothing: Identity, Looks</a:t>
            </a:r>
          </a:p>
          <a:p>
            <a:pPr lvl="1" eaLnBrk="1" hangingPunct="1"/>
            <a:r>
              <a:rPr lang="en-US" altLang="es-MX" sz="2000" dirty="0"/>
              <a:t>Jewelry: Luxury, Beauty, Prestige</a:t>
            </a:r>
          </a:p>
          <a:p>
            <a:pPr lvl="1" eaLnBrk="1" hangingPunct="1"/>
            <a:r>
              <a:rPr lang="en-US" altLang="es-MX" sz="2000" dirty="0"/>
              <a:t>Art: Pleasure, Beauty, Inspiration</a:t>
            </a:r>
          </a:p>
          <a:p>
            <a:pPr lvl="1" eaLnBrk="1" hangingPunct="1"/>
            <a:r>
              <a:rPr lang="en-US" altLang="es-MX" sz="2000" dirty="0"/>
              <a:t>Holidays: Fun, Adventure</a:t>
            </a:r>
          </a:p>
          <a:p>
            <a:pPr lvl="1" eaLnBrk="1" hangingPunct="1"/>
            <a:r>
              <a:rPr lang="en-US" altLang="es-MX" sz="2000" dirty="0"/>
              <a:t>Books: Knowledge</a:t>
            </a:r>
          </a:p>
          <a:p>
            <a:pPr lvl="1" eaLnBrk="1" hangingPunct="1"/>
            <a:r>
              <a:rPr lang="en-US" altLang="es-MX" sz="2000" dirty="0"/>
              <a:t>Collectibles: Satisfaction</a:t>
            </a:r>
            <a:endParaRPr lang="en-US" altLang="es-MX" dirty="0"/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25A7664D-E88D-62D1-6ED6-392F748A3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804494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EXPENSES – 9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20522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18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98341"/>
            <a:ext cx="4800600" cy="495485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- EXPENSES (What I Spend)</a:t>
            </a:r>
          </a:p>
          <a:p>
            <a:pPr eaLnBrk="1" hangingPunct="1"/>
            <a:r>
              <a:rPr lang="en-US" altLang="es-MX" sz="2400" dirty="0"/>
              <a:t>Taxes – To the Government</a:t>
            </a:r>
          </a:p>
          <a:p>
            <a:pPr eaLnBrk="1" hangingPunct="1"/>
            <a:r>
              <a:rPr lang="en-US" altLang="es-MX" sz="2400" dirty="0"/>
              <a:t>Interest - To Banks</a:t>
            </a:r>
          </a:p>
          <a:p>
            <a:pPr eaLnBrk="1" hangingPunct="1"/>
            <a:r>
              <a:rPr lang="en-US" altLang="es-MX" sz="2400" dirty="0"/>
              <a:t>Premiums - Insurance Companies</a:t>
            </a:r>
          </a:p>
          <a:p>
            <a:pPr eaLnBrk="1" hangingPunct="1"/>
            <a:r>
              <a:rPr lang="en-US" altLang="es-MX" sz="2400" dirty="0"/>
              <a:t>Housing – To Businesses</a:t>
            </a:r>
          </a:p>
          <a:p>
            <a:pPr eaLnBrk="1" hangingPunct="1"/>
            <a:r>
              <a:rPr lang="en-US" altLang="es-MX" sz="2400" dirty="0"/>
              <a:t>Home - To Businesses</a:t>
            </a:r>
          </a:p>
          <a:p>
            <a:pPr eaLnBrk="1" hangingPunct="1"/>
            <a:r>
              <a:rPr lang="en-US" altLang="es-MX" sz="2400" dirty="0"/>
              <a:t>Utilities - To Businesses</a:t>
            </a:r>
          </a:p>
          <a:p>
            <a:pPr eaLnBrk="1" hangingPunct="1"/>
            <a:r>
              <a:rPr lang="en-US" altLang="es-MX" sz="2400" dirty="0"/>
              <a:t>Car - To Businesses</a:t>
            </a:r>
          </a:p>
          <a:p>
            <a:pPr eaLnBrk="1" hangingPunct="1"/>
            <a:r>
              <a:rPr lang="en-US" altLang="es-MX" sz="2400" dirty="0"/>
              <a:t>Discretionary - To Businesses</a:t>
            </a:r>
          </a:p>
          <a:p>
            <a:pPr eaLnBrk="1" hangingPunct="1"/>
            <a:r>
              <a:rPr lang="en-US" altLang="es-MX" sz="2400" dirty="0"/>
              <a:t>Giving - to the Church, Non-Profits (non-profit organizations)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E84913-9644-4ACF-89B6-AE26FF19DA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3575" y="1828800"/>
            <a:ext cx="2333625" cy="3838575"/>
          </a:xfrm>
          <a:prstGeom prst="rect">
            <a:avLst/>
          </a:prstGeom>
        </p:spPr>
      </p:pic>
      <p:pic>
        <p:nvPicPr>
          <p:cNvPr id="3" name="Picture 1">
            <a:extLst>
              <a:ext uri="{FF2B5EF4-FFF2-40B4-BE49-F238E27FC236}">
                <a16:creationId xmlns:a16="http://schemas.microsoft.com/office/drawing/2014/main" id="{55182F3B-60A5-988C-B80F-0632402B3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09012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7878" y="61913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EXPENSES – 9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20522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19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98341"/>
            <a:ext cx="4800600" cy="45878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- EXPENSES (What I Spend)</a:t>
            </a:r>
          </a:p>
          <a:p>
            <a:pPr eaLnBrk="1" hangingPunct="1"/>
            <a:r>
              <a:rPr lang="en-US" altLang="es-MX" sz="2400" dirty="0"/>
              <a:t>Taxes – To the Government</a:t>
            </a:r>
          </a:p>
          <a:p>
            <a:pPr eaLnBrk="1" hangingPunct="1"/>
            <a:r>
              <a:rPr lang="en-US" altLang="es-MX" sz="2400" dirty="0"/>
              <a:t>Interest - To Banks</a:t>
            </a:r>
          </a:p>
          <a:p>
            <a:pPr eaLnBrk="1" hangingPunct="1"/>
            <a:r>
              <a:rPr lang="en-US" altLang="es-MX" sz="2400" dirty="0"/>
              <a:t>Premiums - Insurance Companies</a:t>
            </a:r>
          </a:p>
          <a:p>
            <a:pPr eaLnBrk="1" hangingPunct="1"/>
            <a:r>
              <a:rPr lang="en-US" altLang="es-MX" sz="2400" dirty="0"/>
              <a:t>Housing – To Businesses</a:t>
            </a:r>
          </a:p>
          <a:p>
            <a:pPr eaLnBrk="1" hangingPunct="1"/>
            <a:r>
              <a:rPr lang="en-US" altLang="es-MX" sz="2400" dirty="0"/>
              <a:t>Home - To Businesses</a:t>
            </a:r>
          </a:p>
          <a:p>
            <a:pPr eaLnBrk="1" hangingPunct="1"/>
            <a:r>
              <a:rPr lang="en-US" altLang="es-MX" sz="2400" dirty="0"/>
              <a:t>Utilities - To Businesses</a:t>
            </a:r>
          </a:p>
          <a:p>
            <a:pPr eaLnBrk="1" hangingPunct="1"/>
            <a:r>
              <a:rPr lang="en-US" altLang="es-MX" sz="2400" dirty="0"/>
              <a:t>Car - To Businesses</a:t>
            </a:r>
          </a:p>
          <a:p>
            <a:pPr eaLnBrk="1" hangingPunct="1"/>
            <a:r>
              <a:rPr lang="en-US" altLang="es-MX" sz="2400" dirty="0"/>
              <a:t>Discretionary - To Businesses</a:t>
            </a:r>
          </a:p>
          <a:p>
            <a:pPr eaLnBrk="1" hangingPunct="1"/>
            <a:r>
              <a:rPr lang="en-US" altLang="es-MX" sz="2400" dirty="0"/>
              <a:t>Giving - to the Church, Non-Profits (non-profit organizations)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94A6ED-F491-4BF4-8F61-FD66BA7788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2160" y="1130300"/>
            <a:ext cx="2333625" cy="5362575"/>
          </a:xfrm>
          <a:prstGeom prst="rect">
            <a:avLst/>
          </a:prstGeom>
        </p:spPr>
      </p:pic>
      <p:pic>
        <p:nvPicPr>
          <p:cNvPr id="4" name="Picture 1">
            <a:extLst>
              <a:ext uri="{FF2B5EF4-FFF2-40B4-BE49-F238E27FC236}">
                <a16:creationId xmlns:a16="http://schemas.microsoft.com/office/drawing/2014/main" id="{2C0D9EC7-B93B-EF97-A8B1-5C31EF058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397426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0700D48D-C9AA-4000-A912-29A4FEA98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81353" y="394887"/>
            <a:ext cx="4290647" cy="606822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763953" y="1053042"/>
            <a:ext cx="3343818" cy="3068357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s-MX" sz="4100" b="1" dirty="0">
                <a:solidFill>
                  <a:srgbClr val="FFFFFF"/>
                </a:solidFill>
              </a:rPr>
              <a:t>¡YOUR FINANCIAL STATEMENTS!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05E69BC-D844-4AB5-9E35-ED458EE29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6888134" y="2263140"/>
            <a:ext cx="0" cy="233172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4312C673-8179-457E-AD2A-D1FAE4CC9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5506" y="4201833"/>
            <a:ext cx="2550319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63953" y="5961905"/>
            <a:ext cx="3123431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000">
                <a:solidFill>
                  <a:srgbClr val="AFABAB"/>
                </a:solidFill>
              </a:rPr>
              <a:t>© Alex Barrón 2020</a:t>
            </a:r>
          </a:p>
        </p:txBody>
      </p:sp>
      <p:sp>
        <p:nvSpPr>
          <p:cNvPr id="6148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3988845" y="5961905"/>
            <a:ext cx="48169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6408232-2E45-46A4-A39C-6BDA20A8AA25}" type="slidenum">
              <a:rPr lang="en-US" altLang="es-MX" sz="1000">
                <a:solidFill>
                  <a:srgbClr val="AFABAB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altLang="es-MX" sz="1000">
              <a:solidFill>
                <a:srgbClr val="AFABAB"/>
              </a:solidFill>
            </a:endParaRPr>
          </a:p>
        </p:txBody>
      </p:sp>
      <p:pic>
        <p:nvPicPr>
          <p:cNvPr id="3" name="Picture 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841DFCAD-78EC-48B2-9DE7-24502B7361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421" y="3798929"/>
            <a:ext cx="4042570" cy="2698415"/>
          </a:xfrm>
          <a:prstGeom prst="rect">
            <a:avLst/>
          </a:prstGeom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3273A592-A72C-DDD1-25DA-1FAAA4186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194" y="762000"/>
            <a:ext cx="2209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EXPENSES – 9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20522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20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98341"/>
            <a:ext cx="4800600" cy="45878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- EXPENSES (What I Spend)</a:t>
            </a:r>
          </a:p>
          <a:p>
            <a:pPr eaLnBrk="1" hangingPunct="1"/>
            <a:r>
              <a:rPr lang="en-US" altLang="es-MX" sz="2400" dirty="0"/>
              <a:t>Taxes – To the Government</a:t>
            </a:r>
          </a:p>
          <a:p>
            <a:pPr eaLnBrk="1" hangingPunct="1"/>
            <a:r>
              <a:rPr lang="en-US" altLang="es-MX" sz="2400" dirty="0"/>
              <a:t>Interest - To Banks</a:t>
            </a:r>
          </a:p>
          <a:p>
            <a:pPr eaLnBrk="1" hangingPunct="1"/>
            <a:r>
              <a:rPr lang="en-US" altLang="es-MX" sz="2400" dirty="0"/>
              <a:t>Premiums - Insurance Companies</a:t>
            </a:r>
          </a:p>
          <a:p>
            <a:pPr eaLnBrk="1" hangingPunct="1"/>
            <a:r>
              <a:rPr lang="en-US" altLang="es-MX" sz="2400" dirty="0"/>
              <a:t>Housing – To Businesses</a:t>
            </a:r>
          </a:p>
          <a:p>
            <a:pPr eaLnBrk="1" hangingPunct="1"/>
            <a:r>
              <a:rPr lang="en-US" altLang="es-MX" sz="2400" dirty="0"/>
              <a:t>Home - To Businesses</a:t>
            </a:r>
          </a:p>
          <a:p>
            <a:pPr eaLnBrk="1" hangingPunct="1"/>
            <a:r>
              <a:rPr lang="en-US" altLang="es-MX" sz="2400" dirty="0"/>
              <a:t>Utilities - To Businesses</a:t>
            </a:r>
          </a:p>
          <a:p>
            <a:pPr eaLnBrk="1" hangingPunct="1"/>
            <a:r>
              <a:rPr lang="en-US" altLang="es-MX" sz="2400" dirty="0"/>
              <a:t>Car - To Businesses</a:t>
            </a:r>
          </a:p>
          <a:p>
            <a:pPr eaLnBrk="1" hangingPunct="1"/>
            <a:r>
              <a:rPr lang="en-US" altLang="es-MX" sz="2400" dirty="0"/>
              <a:t>Discretionary - To Businesses</a:t>
            </a:r>
          </a:p>
          <a:p>
            <a:pPr eaLnBrk="1" hangingPunct="1"/>
            <a:r>
              <a:rPr lang="en-US" altLang="es-MX" sz="2400" dirty="0"/>
              <a:t>Giving - to the Church, Non-Profits (non-profit organizations)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6E51B2-2002-4FF6-8A21-3A4A55D6C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1700" y="2362200"/>
            <a:ext cx="2057400" cy="2876550"/>
          </a:xfrm>
          <a:prstGeom prst="rect">
            <a:avLst/>
          </a:prstGeom>
        </p:spPr>
      </p:pic>
      <p:pic>
        <p:nvPicPr>
          <p:cNvPr id="3" name="Picture 1">
            <a:extLst>
              <a:ext uri="{FF2B5EF4-FFF2-40B4-BE49-F238E27FC236}">
                <a16:creationId xmlns:a16="http://schemas.microsoft.com/office/drawing/2014/main" id="{224815FE-BD35-5265-95C1-6BC394BE9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01470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B62FD-8193-4C14-8376-B9C3555A3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510" y="409847"/>
            <a:ext cx="8229600" cy="1143000"/>
          </a:xfrm>
        </p:spPr>
        <p:txBody>
          <a:bodyPr/>
          <a:lstStyle/>
          <a:p>
            <a:r>
              <a:rPr lang="en-US" b="1" dirty="0"/>
              <a:t>The Relationship Between</a:t>
            </a:r>
            <a:br>
              <a:rPr lang="en-US" b="1" dirty="0"/>
            </a:br>
            <a:r>
              <a:rPr lang="en-US" b="1" dirty="0"/>
              <a:t>Financial Statements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8E294-56BD-43EF-A261-995D5FDD6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542509"/>
            <a:ext cx="4040188" cy="639762"/>
          </a:xfrm>
        </p:spPr>
        <p:txBody>
          <a:bodyPr/>
          <a:lstStyle/>
          <a:p>
            <a:r>
              <a:rPr lang="en-US" dirty="0"/>
              <a:t>BALANCE SHEET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3CA21-3BD9-48BB-812E-8672276A0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184" y="2174875"/>
            <a:ext cx="4172143" cy="28543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000" dirty="0"/>
              <a:t>+ ASSETS (What I Have)</a:t>
            </a:r>
          </a:p>
          <a:p>
            <a:pPr eaLnBrk="1" hangingPunct="1"/>
            <a:endParaRPr lang="en-US" altLang="es-MX" sz="2000" dirty="0"/>
          </a:p>
          <a:p>
            <a:pPr marL="0" indent="0" eaLnBrk="1" hangingPunct="1">
              <a:buNone/>
            </a:pPr>
            <a:r>
              <a:rPr lang="en-US" altLang="es-MX" sz="2000" dirty="0"/>
              <a:t>-  LIABILITIES (What I Owe)</a:t>
            </a:r>
          </a:p>
          <a:p>
            <a:pPr eaLnBrk="1" hangingPunct="1"/>
            <a:endParaRPr lang="en-US" altLang="es-MX" sz="2000" dirty="0"/>
          </a:p>
          <a:p>
            <a:pPr marL="0" indent="0" eaLnBrk="1" hangingPunct="1">
              <a:buNone/>
            </a:pPr>
            <a:r>
              <a:rPr lang="en-US" altLang="es-MX" sz="2000" dirty="0"/>
              <a:t>============</a:t>
            </a:r>
          </a:p>
          <a:p>
            <a:pPr marL="0" indent="0" eaLnBrk="1" hangingPunct="1">
              <a:buNone/>
            </a:pPr>
            <a:r>
              <a:rPr lang="en-US" altLang="es-MX" sz="2000" dirty="0"/>
              <a:t>= NET WORTH (What is Mine)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EAEE1D-0B26-47AE-9FE1-5213F04AEF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67201" y="1557301"/>
            <a:ext cx="4041775" cy="639762"/>
          </a:xfrm>
        </p:spPr>
        <p:txBody>
          <a:bodyPr/>
          <a:lstStyle/>
          <a:p>
            <a:r>
              <a:rPr lang="en-US" dirty="0"/>
              <a:t>INCOME STATEMENT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91D9E0-A276-4F8B-873E-8D6FF66B8B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90796" y="2174875"/>
            <a:ext cx="4068878" cy="285432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000" dirty="0"/>
              <a:t>+ INCOME (What I Make)</a:t>
            </a:r>
          </a:p>
          <a:p>
            <a:pPr eaLnBrk="1" hangingPunct="1"/>
            <a:endParaRPr lang="en-US" altLang="es-MX" sz="2000" dirty="0"/>
          </a:p>
          <a:p>
            <a:pPr marL="0" indent="0" eaLnBrk="1" hangingPunct="1">
              <a:buNone/>
            </a:pPr>
            <a:r>
              <a:rPr lang="en-US" altLang="es-MX" sz="2000" dirty="0"/>
              <a:t>-  EXPENSES (What I Spend)</a:t>
            </a:r>
          </a:p>
          <a:p>
            <a:pPr eaLnBrk="1" hangingPunct="1"/>
            <a:endParaRPr lang="en-US" altLang="es-MX" sz="2000" dirty="0"/>
          </a:p>
          <a:p>
            <a:pPr marL="0" indent="0" eaLnBrk="1" hangingPunct="1">
              <a:buNone/>
            </a:pPr>
            <a:r>
              <a:rPr lang="en-US" altLang="es-MX" sz="2000" dirty="0"/>
              <a:t>============</a:t>
            </a:r>
          </a:p>
          <a:p>
            <a:pPr marL="0" indent="0" eaLnBrk="1" hangingPunct="1">
              <a:buNone/>
            </a:pPr>
            <a:r>
              <a:rPr lang="en-US" altLang="es-MX" sz="2000" dirty="0"/>
              <a:t>= NET INCOME (What is Left)</a:t>
            </a:r>
          </a:p>
          <a:p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878F3391-A312-4C09-B1FC-39F0BB4E7A57}"/>
              </a:ext>
            </a:extLst>
          </p:cNvPr>
          <p:cNvSpPr/>
          <p:nvPr/>
        </p:nvSpPr>
        <p:spPr>
          <a:xfrm>
            <a:off x="3657600" y="2255296"/>
            <a:ext cx="457200" cy="2286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2673B2E-9D14-41C3-9940-5F62E4FA3B02}"/>
              </a:ext>
            </a:extLst>
          </p:cNvPr>
          <p:cNvSpPr/>
          <p:nvPr/>
        </p:nvSpPr>
        <p:spPr>
          <a:xfrm>
            <a:off x="3672355" y="3009803"/>
            <a:ext cx="4572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FAA7E601-E04C-4D52-9276-E3DD9D930763}"/>
              </a:ext>
            </a:extLst>
          </p:cNvPr>
          <p:cNvSpPr/>
          <p:nvPr/>
        </p:nvSpPr>
        <p:spPr>
          <a:xfrm>
            <a:off x="229278" y="2145488"/>
            <a:ext cx="152400" cy="436058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61ED5817-60CE-4C22-A226-93B2055AF815}"/>
              </a:ext>
            </a:extLst>
          </p:cNvPr>
          <p:cNvSpPr/>
          <p:nvPr/>
        </p:nvSpPr>
        <p:spPr>
          <a:xfrm>
            <a:off x="289812" y="3869412"/>
            <a:ext cx="152400" cy="43605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F59A436B-3121-4609-B2CB-1C8CBCB6D2F5}"/>
              </a:ext>
            </a:extLst>
          </p:cNvPr>
          <p:cNvSpPr/>
          <p:nvPr/>
        </p:nvSpPr>
        <p:spPr>
          <a:xfrm>
            <a:off x="8419985" y="3930225"/>
            <a:ext cx="152400" cy="43605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06352BD0-5BD1-4C3A-A933-7125008887D3}"/>
              </a:ext>
            </a:extLst>
          </p:cNvPr>
          <p:cNvSpPr/>
          <p:nvPr/>
        </p:nvSpPr>
        <p:spPr>
          <a:xfrm>
            <a:off x="8320336" y="2145488"/>
            <a:ext cx="199948" cy="500139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89AED017-AA0E-41DF-A1BB-3A0D065BC5AA}"/>
              </a:ext>
            </a:extLst>
          </p:cNvPr>
          <p:cNvSpPr/>
          <p:nvPr/>
        </p:nvSpPr>
        <p:spPr>
          <a:xfrm flipV="1">
            <a:off x="8393152" y="3111114"/>
            <a:ext cx="152400" cy="43605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63A65BE9-CD08-4DC8-BAAA-AED3F7112E32}"/>
              </a:ext>
            </a:extLst>
          </p:cNvPr>
          <p:cNvSpPr/>
          <p:nvPr/>
        </p:nvSpPr>
        <p:spPr>
          <a:xfrm flipV="1">
            <a:off x="256906" y="2949539"/>
            <a:ext cx="152400" cy="43605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55689BEF-93AD-44C3-851B-EA9678F7419B}"/>
              </a:ext>
            </a:extLst>
          </p:cNvPr>
          <p:cNvCxnSpPr>
            <a:cxnSpLocks/>
          </p:cNvCxnSpPr>
          <p:nvPr/>
        </p:nvCxnSpPr>
        <p:spPr>
          <a:xfrm flipH="1" flipV="1">
            <a:off x="228480" y="2436773"/>
            <a:ext cx="8343107" cy="1784737"/>
          </a:xfrm>
          <a:prstGeom prst="bentConnector5">
            <a:avLst>
              <a:gd name="adj1" fmla="val -2740"/>
              <a:gd name="adj2" fmla="val -32924"/>
              <a:gd name="adj3" fmla="val 10167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1">
            <a:extLst>
              <a:ext uri="{FF2B5EF4-FFF2-40B4-BE49-F238E27FC236}">
                <a16:creationId xmlns:a16="http://schemas.microsoft.com/office/drawing/2014/main" id="{F7DBFD5C-B130-E5B6-5F3D-B2AAB14D8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32003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questionscommen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1524000"/>
            <a:ext cx="6129358" cy="2235709"/>
          </a:xfrm>
          <a:prstGeom prst="rect">
            <a:avLst/>
          </a:prstGeom>
        </p:spPr>
      </p:pic>
      <p:pic>
        <p:nvPicPr>
          <p:cNvPr id="5" name="Picture 4" descr="visitor-inform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3581400"/>
            <a:ext cx="3153103" cy="2971800"/>
          </a:xfrm>
          <a:prstGeom prst="rect">
            <a:avLst/>
          </a:prstGeom>
        </p:spPr>
      </p:pic>
      <p:pic>
        <p:nvPicPr>
          <p:cNvPr id="6" name="Picture 5" descr="questions comments bubb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676400"/>
            <a:ext cx="2628900" cy="1733550"/>
          </a:xfrm>
          <a:prstGeom prst="rect">
            <a:avLst/>
          </a:prstGeom>
        </p:spPr>
      </p:pic>
      <p:pic>
        <p:nvPicPr>
          <p:cNvPr id="7" name="Picture 1">
            <a:extLst>
              <a:ext uri="{FF2B5EF4-FFF2-40B4-BE49-F238E27FC236}">
                <a16:creationId xmlns:a16="http://schemas.microsoft.com/office/drawing/2014/main" id="{F1F63E44-FE75-00B8-0BCF-5AAAC2800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34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6D24BC9E-AC6A-42EE-AFD8-B290720B84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990C621-3B8B-4820-8328-D47EF7CE8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812" y="4107624"/>
            <a:ext cx="8375585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788670" y="4329321"/>
            <a:ext cx="2743200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es-MX" sz="2800" b="1" dirty="0"/>
              <a:t>3 Key Financial Statements</a:t>
            </a: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11A8F3BA-B32D-4775-83A2-A37A5761F6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42" y="361910"/>
            <a:ext cx="3510190" cy="3483864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C1A2385B-1D2A-4E17-84FA-6CB7F0AAE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806" y="480023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E791F2F-79DB-4CC0-9FA1-001E3E91E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99776" y="5145423"/>
            <a:ext cx="1463040" cy="13716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66" name="Content Placeholder 2"/>
          <p:cNvSpPr>
            <a:spLocks noGrp="1"/>
          </p:cNvSpPr>
          <p:nvPr>
            <p:ph sz="half" idx="1"/>
          </p:nvPr>
        </p:nvSpPr>
        <p:spPr>
          <a:xfrm>
            <a:off x="3937579" y="4329321"/>
            <a:ext cx="4580057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s-MX" sz="1600" b="1" dirty="0"/>
              <a:t>There are 3 key financial statements::</a:t>
            </a:r>
            <a:endParaRPr lang="en-US" altLang="es-MX" sz="1600" dirty="0"/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s-MX" sz="1600" dirty="0"/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s-MX" sz="1600" dirty="0"/>
              <a:t>1.) Balance Sheet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s-MX" sz="1600" dirty="0"/>
              <a:t>2.) Income Statement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s-MX" sz="1600" dirty="0"/>
              <a:t>3.) Cash Flow Statement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© Alex Barrón 2020</a:t>
            </a:r>
          </a:p>
        </p:txBody>
      </p:sp>
      <p:sp>
        <p:nvSpPr>
          <p:cNvPr id="40965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356350"/>
            <a:ext cx="205968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31EC255-C8BF-4867-A916-6B682BD1B64E}" type="slidenum">
              <a:rPr lang="en-US" altLang="es-MX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pPr>
                <a:spcAft>
                  <a:spcPts val="600"/>
                </a:spcAft>
              </a:pPr>
              <a:t>3</a:t>
            </a:fld>
            <a:endParaRPr lang="en-US" altLang="es-MX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81684D09-FDD3-9D5C-A1B6-E4E53F4F7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066800"/>
            <a:ext cx="2209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30488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Balance Sheet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4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4800600" cy="3810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dirty="0"/>
              <a:t>+ ASSETS (What I Have)</a:t>
            </a:r>
          </a:p>
          <a:p>
            <a:pPr eaLnBrk="1" hangingPunct="1"/>
            <a:endParaRPr lang="en-US" altLang="es-MX" sz="2400" dirty="0"/>
          </a:p>
          <a:p>
            <a:pPr marL="0" indent="0" eaLnBrk="1" hangingPunct="1">
              <a:buNone/>
            </a:pPr>
            <a:r>
              <a:rPr lang="en-US" altLang="es-MX" sz="2400" dirty="0"/>
              <a:t>-  LIABILITIES (What I Owe)</a:t>
            </a:r>
          </a:p>
          <a:p>
            <a:pPr eaLnBrk="1" hangingPunct="1"/>
            <a:endParaRPr lang="en-US" altLang="es-MX" sz="2400" dirty="0"/>
          </a:p>
          <a:p>
            <a:pPr marL="0" indent="0" eaLnBrk="1" hangingPunct="1">
              <a:buNone/>
            </a:pPr>
            <a:r>
              <a:rPr lang="en-US" altLang="es-MX" sz="2400" dirty="0"/>
              <a:t>============</a:t>
            </a:r>
          </a:p>
          <a:p>
            <a:pPr marL="0" indent="0" eaLnBrk="1" hangingPunct="1">
              <a:buNone/>
            </a:pPr>
            <a:r>
              <a:rPr lang="en-US" altLang="es-MX" sz="2400" dirty="0"/>
              <a:t>= NET WORTH (What I Own)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291F808E-EA80-840A-E554-42AB51F49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ASSETS – 3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5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4800600" cy="3810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+ ASSETS (What I Have)</a:t>
            </a:r>
          </a:p>
          <a:p>
            <a:pPr eaLnBrk="1" hangingPunct="1"/>
            <a:r>
              <a:rPr lang="en-US" altLang="es-MX" sz="2400" dirty="0"/>
              <a:t>Intangible</a:t>
            </a:r>
          </a:p>
          <a:p>
            <a:pPr eaLnBrk="1" hangingPunct="1"/>
            <a:endParaRPr lang="en-US" altLang="es-MX" sz="2400" dirty="0"/>
          </a:p>
          <a:p>
            <a:pPr eaLnBrk="1" hangingPunct="1"/>
            <a:r>
              <a:rPr lang="en-US" altLang="es-MX" sz="2400" dirty="0"/>
              <a:t>Financial</a:t>
            </a:r>
          </a:p>
          <a:p>
            <a:pPr eaLnBrk="1" hangingPunct="1"/>
            <a:endParaRPr lang="en-US" altLang="es-MX" sz="2400" dirty="0"/>
          </a:p>
          <a:p>
            <a:pPr eaLnBrk="1" hangingPunct="1"/>
            <a:r>
              <a:rPr lang="en-US" altLang="es-MX" sz="2400" dirty="0"/>
              <a:t>Purchases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5B467D01-ABDF-6DF1-3406-2FC14AC88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44775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ASSETS – Intangible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6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8763000" cy="3810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+ ASSETS (What I Have)</a:t>
            </a:r>
          </a:p>
          <a:p>
            <a:pPr eaLnBrk="1" hangingPunct="1"/>
            <a:r>
              <a:rPr lang="en-US" altLang="es-MX" sz="2400" dirty="0"/>
              <a:t>Intangible</a:t>
            </a:r>
          </a:p>
          <a:p>
            <a:pPr lvl="1" eaLnBrk="1" hangingPunct="1"/>
            <a:r>
              <a:rPr lang="en-US" altLang="es-MX" sz="2000" dirty="0"/>
              <a:t>My Self</a:t>
            </a:r>
          </a:p>
          <a:p>
            <a:pPr lvl="2" eaLnBrk="1" hangingPunct="1"/>
            <a:r>
              <a:rPr lang="en-US" altLang="es-MX" sz="1600" dirty="0"/>
              <a:t>Formal Education</a:t>
            </a:r>
          </a:p>
          <a:p>
            <a:pPr lvl="2" eaLnBrk="1" hangingPunct="1"/>
            <a:r>
              <a:rPr lang="en-US" altLang="es-MX" sz="1600" dirty="0"/>
              <a:t>Positive Attributes (personality, character, mentality, attitude, values, initiative, </a:t>
            </a:r>
            <a:r>
              <a:rPr lang="en-US" altLang="es-MX" sz="1600" dirty="0" err="1"/>
              <a:t>etc</a:t>
            </a:r>
            <a:r>
              <a:rPr lang="en-US" altLang="es-MX" sz="1600" dirty="0"/>
              <a:t>)</a:t>
            </a:r>
          </a:p>
          <a:p>
            <a:pPr lvl="2" eaLnBrk="1" hangingPunct="1"/>
            <a:r>
              <a:rPr lang="en-US" altLang="es-MX" sz="1600" dirty="0"/>
              <a:t>Success Education (dreams, desires, vision, commitment, goals, purpose, plans, etc.)</a:t>
            </a:r>
          </a:p>
          <a:p>
            <a:pPr lvl="2" eaLnBrk="1" hangingPunct="1"/>
            <a:r>
              <a:rPr lang="en-US" altLang="es-MX" sz="1600" dirty="0"/>
              <a:t>Financial Education (how money works, how to get out of debt, how to invest, </a:t>
            </a:r>
            <a:r>
              <a:rPr lang="en-US" altLang="es-MX" sz="1600" dirty="0" err="1"/>
              <a:t>etc</a:t>
            </a:r>
            <a:r>
              <a:rPr lang="en-US" altLang="es-MX" sz="1600" dirty="0"/>
              <a:t>)</a:t>
            </a:r>
          </a:p>
          <a:p>
            <a:pPr lvl="2" eaLnBrk="1" hangingPunct="1"/>
            <a:r>
              <a:rPr lang="en-US" altLang="es-MX" sz="1600" dirty="0"/>
              <a:t>Business Education (promotion, marketing, sales, negotiating, managing, being a leader)</a:t>
            </a:r>
          </a:p>
          <a:p>
            <a:pPr lvl="1" eaLnBrk="1" hangingPunct="1"/>
            <a:r>
              <a:rPr lang="en-US" altLang="es-MX" sz="2000" dirty="0"/>
              <a:t>My Family</a:t>
            </a:r>
          </a:p>
          <a:p>
            <a:pPr lvl="2" eaLnBrk="1" hangingPunct="1"/>
            <a:r>
              <a:rPr lang="en-US" altLang="es-MX" sz="1600" dirty="0"/>
              <a:t>Spouse (life partner, love, harmony, trust, peace, support, </a:t>
            </a:r>
            <a:r>
              <a:rPr lang="en-US" altLang="es-MX" sz="1600" dirty="0" err="1"/>
              <a:t>etc</a:t>
            </a:r>
            <a:r>
              <a:rPr lang="en-US" altLang="es-MX" sz="1600" dirty="0"/>
              <a:t>)</a:t>
            </a:r>
          </a:p>
          <a:p>
            <a:pPr lvl="2" eaLnBrk="1" hangingPunct="1"/>
            <a:r>
              <a:rPr lang="en-US" altLang="es-MX" sz="1600" dirty="0"/>
              <a:t>Children (love, motivation, inspiration, desire to provide, protect, inheritance, etc.)</a:t>
            </a:r>
          </a:p>
          <a:p>
            <a:pPr eaLnBrk="1" hangingPunct="1"/>
            <a:r>
              <a:rPr lang="en-US" altLang="es-MX" sz="2400" dirty="0"/>
              <a:t>Financial</a:t>
            </a:r>
          </a:p>
          <a:p>
            <a:pPr eaLnBrk="1" hangingPunct="1"/>
            <a:r>
              <a:rPr lang="en-US" altLang="es-MX" sz="2400" dirty="0"/>
              <a:t>Purchases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49BB3C-C3E9-4761-9408-464E04EA1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1655" y="1600200"/>
            <a:ext cx="3352800" cy="1743075"/>
          </a:xfrm>
          <a:prstGeom prst="rect">
            <a:avLst/>
          </a:prstGeom>
        </p:spPr>
      </p:pic>
      <p:pic>
        <p:nvPicPr>
          <p:cNvPr id="3" name="Picture 1">
            <a:extLst>
              <a:ext uri="{FF2B5EF4-FFF2-40B4-BE49-F238E27FC236}">
                <a16:creationId xmlns:a16="http://schemas.microsoft.com/office/drawing/2014/main" id="{1C466213-84B7-D239-0A72-F73F2A586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37441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ASSETS – 3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7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4999"/>
            <a:ext cx="4800600" cy="45878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+ ASSETS (What I Have)</a:t>
            </a:r>
          </a:p>
          <a:p>
            <a:pPr eaLnBrk="1" hangingPunct="1"/>
            <a:r>
              <a:rPr lang="en-US" altLang="es-MX" sz="2400" dirty="0"/>
              <a:t>Intangible</a:t>
            </a:r>
          </a:p>
          <a:p>
            <a:pPr eaLnBrk="1" hangingPunct="1"/>
            <a:r>
              <a:rPr lang="en-US" altLang="es-MX" sz="2400" dirty="0"/>
              <a:t>Financial</a:t>
            </a:r>
          </a:p>
          <a:p>
            <a:pPr lvl="1" eaLnBrk="1" hangingPunct="1"/>
            <a:r>
              <a:rPr lang="en-US" altLang="es-MX" sz="2000" dirty="0"/>
              <a:t>Job</a:t>
            </a:r>
          </a:p>
          <a:p>
            <a:pPr lvl="1" eaLnBrk="1" hangingPunct="1"/>
            <a:r>
              <a:rPr lang="en-US" altLang="es-MX" sz="2000" dirty="0"/>
              <a:t>Bank accounts</a:t>
            </a:r>
          </a:p>
          <a:p>
            <a:pPr lvl="1" eaLnBrk="1" hangingPunct="1"/>
            <a:r>
              <a:rPr lang="en-US" altLang="es-MX" sz="2000" dirty="0"/>
              <a:t>Reserves</a:t>
            </a:r>
          </a:p>
          <a:p>
            <a:pPr lvl="1" eaLnBrk="1" hangingPunct="1"/>
            <a:r>
              <a:rPr lang="en-US" altLang="es-MX" sz="2000" dirty="0"/>
              <a:t>Life insurances</a:t>
            </a:r>
          </a:p>
          <a:p>
            <a:pPr lvl="1" eaLnBrk="1" hangingPunct="1"/>
            <a:r>
              <a:rPr lang="en-US" altLang="es-MX" sz="2000" dirty="0"/>
              <a:t>Business</a:t>
            </a:r>
          </a:p>
          <a:p>
            <a:pPr lvl="1" eaLnBrk="1" hangingPunct="1"/>
            <a:r>
              <a:rPr lang="en-US" altLang="es-MX" sz="2000" dirty="0"/>
              <a:t>Investments</a:t>
            </a:r>
          </a:p>
          <a:p>
            <a:pPr lvl="1" eaLnBrk="1" hangingPunct="1"/>
            <a:r>
              <a:rPr lang="en-US" altLang="es-MX" sz="2000" dirty="0"/>
              <a:t>Real estate</a:t>
            </a:r>
          </a:p>
          <a:p>
            <a:pPr eaLnBrk="1" hangingPunct="1"/>
            <a:r>
              <a:rPr lang="en-US" altLang="es-MX" sz="2400" dirty="0"/>
              <a:t>Purchases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166962-64D2-4FCE-BE98-BA5164653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6570" y="1904998"/>
            <a:ext cx="3352800" cy="4400550"/>
          </a:xfrm>
          <a:prstGeom prst="rect">
            <a:avLst/>
          </a:prstGeom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17A4EEFB-D75D-ED8D-D9E0-63B0AA208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671661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ASSETS – 3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20522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8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98341"/>
            <a:ext cx="4800600" cy="45878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+ ASSETS (What I Have)</a:t>
            </a:r>
          </a:p>
          <a:p>
            <a:pPr eaLnBrk="1" hangingPunct="1"/>
            <a:r>
              <a:rPr lang="en-US" altLang="es-MX" sz="2400" dirty="0"/>
              <a:t>Intangibles</a:t>
            </a:r>
          </a:p>
          <a:p>
            <a:pPr eaLnBrk="1" hangingPunct="1"/>
            <a:r>
              <a:rPr lang="en-US" altLang="es-MX" sz="2400" dirty="0"/>
              <a:t>Financial</a:t>
            </a:r>
          </a:p>
          <a:p>
            <a:pPr eaLnBrk="1" hangingPunct="1"/>
            <a:r>
              <a:rPr lang="en-US" altLang="es-MX" sz="2400" dirty="0"/>
              <a:t>Purchases</a:t>
            </a:r>
          </a:p>
          <a:p>
            <a:pPr lvl="1" eaLnBrk="1" hangingPunct="1"/>
            <a:r>
              <a:rPr lang="en-US" altLang="es-MX" sz="2000" dirty="0"/>
              <a:t>House</a:t>
            </a:r>
          </a:p>
          <a:p>
            <a:pPr lvl="1" eaLnBrk="1" hangingPunct="1"/>
            <a:r>
              <a:rPr lang="en-US" altLang="es-MX" sz="2000" dirty="0"/>
              <a:t>Cars</a:t>
            </a:r>
          </a:p>
          <a:p>
            <a:pPr lvl="1" eaLnBrk="1" hangingPunct="1"/>
            <a:r>
              <a:rPr lang="en-US" altLang="es-MX" sz="2000" dirty="0"/>
              <a:t>Furniture</a:t>
            </a:r>
          </a:p>
          <a:p>
            <a:pPr lvl="1" eaLnBrk="1" hangingPunct="1"/>
            <a:r>
              <a:rPr lang="en-US" altLang="es-MX" sz="2000" dirty="0"/>
              <a:t>Clothing</a:t>
            </a:r>
          </a:p>
          <a:p>
            <a:pPr lvl="1" eaLnBrk="1" hangingPunct="1"/>
            <a:r>
              <a:rPr lang="en-US" altLang="es-MX" sz="2000" dirty="0"/>
              <a:t>Jewelry</a:t>
            </a:r>
          </a:p>
          <a:p>
            <a:pPr lvl="1" eaLnBrk="1" hangingPunct="1"/>
            <a:r>
              <a:rPr lang="en-US" altLang="es-MX" sz="2000" dirty="0"/>
              <a:t>Art</a:t>
            </a:r>
          </a:p>
          <a:p>
            <a:pPr lvl="1" eaLnBrk="1" hangingPunct="1"/>
            <a:r>
              <a:rPr lang="en-US" altLang="es-MX" sz="2000" dirty="0"/>
              <a:t>Holidays</a:t>
            </a:r>
          </a:p>
          <a:p>
            <a:pPr lvl="1" eaLnBrk="1" hangingPunct="1"/>
            <a:r>
              <a:rPr lang="en-US" altLang="es-MX" sz="2000" dirty="0"/>
              <a:t>Books</a:t>
            </a:r>
          </a:p>
          <a:p>
            <a:pPr lvl="1" eaLnBrk="1" hangingPunct="1"/>
            <a:r>
              <a:rPr lang="en-US" altLang="es-MX" sz="2000" dirty="0"/>
              <a:t>Collectibles</a:t>
            </a:r>
            <a:endParaRPr lang="en-US" altLang="es-MX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1E2F3D-C410-453D-8D80-A3BAFB095A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437765"/>
            <a:ext cx="3683246" cy="3369333"/>
          </a:xfrm>
          <a:prstGeom prst="rect">
            <a:avLst/>
          </a:prstGeom>
        </p:spPr>
      </p:pic>
      <p:pic>
        <p:nvPicPr>
          <p:cNvPr id="4" name="Picture 1">
            <a:extLst>
              <a:ext uri="{FF2B5EF4-FFF2-40B4-BE49-F238E27FC236}">
                <a16:creationId xmlns:a16="http://schemas.microsoft.com/office/drawing/2014/main" id="{6B0BF9E7-8CD4-7797-CB98-A2E9D3B8D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098799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LIABILITIES – 3 Types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20522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717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F336702-5E67-4F4E-B3AC-D4DEB2355537}" type="slidenum">
              <a:rPr lang="en-US" altLang="es-MX"/>
              <a:pPr/>
              <a:t>9</a:t>
            </a:fld>
            <a:endParaRPr lang="en-US" altLang="es-MX"/>
          </a:p>
        </p:txBody>
      </p:sp>
      <p:sp>
        <p:nvSpPr>
          <p:cNvPr id="71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98341"/>
            <a:ext cx="4800600" cy="45878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s-MX" sz="2400" b="1" u="sng" dirty="0"/>
              <a:t>- LIABILITIES (What I Owe)</a:t>
            </a:r>
          </a:p>
          <a:p>
            <a:pPr eaLnBrk="1" hangingPunct="1"/>
            <a:r>
              <a:rPr lang="en-US" altLang="es-MX" sz="2400" dirty="0"/>
              <a:t>Bad Debts</a:t>
            </a:r>
          </a:p>
          <a:p>
            <a:pPr marL="0" indent="0" eaLnBrk="1" hangingPunct="1">
              <a:buNone/>
            </a:pPr>
            <a:endParaRPr lang="en-US" altLang="es-MX" sz="2400" dirty="0"/>
          </a:p>
          <a:p>
            <a:pPr eaLnBrk="1" hangingPunct="1"/>
            <a:r>
              <a:rPr lang="en-US" altLang="es-MX" sz="2400" dirty="0"/>
              <a:t>“Good” Debts</a:t>
            </a:r>
            <a:endParaRPr lang="en-US" altLang="es-MX" sz="2000" dirty="0"/>
          </a:p>
          <a:p>
            <a:pPr eaLnBrk="1" hangingPunct="1"/>
            <a:endParaRPr lang="en-US" altLang="es-MX" sz="2400" dirty="0"/>
          </a:p>
          <a:p>
            <a:pPr eaLnBrk="1" hangingPunct="1"/>
            <a:r>
              <a:rPr lang="en-US" altLang="es-MX" sz="2400" dirty="0"/>
              <a:t>Debts “To Myself”</a:t>
            </a:r>
            <a:endParaRPr lang="en-US" altLang="es-MX" sz="2000" dirty="0"/>
          </a:p>
          <a:p>
            <a:pPr eaLnBrk="1" hangingPunct="1"/>
            <a:endParaRPr lang="en-US" altLang="es-MX" sz="2400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4C619D5C-AE30-48EB-404A-9259C4362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659024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953</Words>
  <Application>Microsoft Office PowerPoint</Application>
  <PresentationFormat>On-screen Show (4:3)</PresentationFormat>
  <Paragraphs>255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Roadmap to Financial Success for Entrepreneurs</vt:lpstr>
      <vt:lpstr>¡YOUR FINANCIAL STATEMENTS!</vt:lpstr>
      <vt:lpstr>3 Key Financial Statements</vt:lpstr>
      <vt:lpstr>Balance Sheet</vt:lpstr>
      <vt:lpstr>ASSETS – 3 Types</vt:lpstr>
      <vt:lpstr>ASSETS – Intangible</vt:lpstr>
      <vt:lpstr>ASSETS – 3 Types</vt:lpstr>
      <vt:lpstr>ASSETS – 3 Types</vt:lpstr>
      <vt:lpstr>LIABILITIES – 3 Types</vt:lpstr>
      <vt:lpstr>LIABILITIES – 3 Types</vt:lpstr>
      <vt:lpstr>LIABILITIES – 3 Types</vt:lpstr>
      <vt:lpstr>LIABILITIES – 3 Types</vt:lpstr>
      <vt:lpstr>Income Statement</vt:lpstr>
      <vt:lpstr>INCOME – 3 Types</vt:lpstr>
      <vt:lpstr>INCOME – Intangibles</vt:lpstr>
      <vt:lpstr>INCOME – 3 Types</vt:lpstr>
      <vt:lpstr>INCOME – 3 Types</vt:lpstr>
      <vt:lpstr>EXPENSES – 9 Types</vt:lpstr>
      <vt:lpstr>EXPENSES – 9 Types</vt:lpstr>
      <vt:lpstr>EXPENSES – 9 Types</vt:lpstr>
      <vt:lpstr>The Relationship Between Financial Statements</vt:lpstr>
      <vt:lpstr>Questions?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Barron</dc:creator>
  <cp:lastModifiedBy>Alex Barron</cp:lastModifiedBy>
  <cp:revision>31</cp:revision>
  <dcterms:created xsi:type="dcterms:W3CDTF">2020-02-09T19:27:41Z</dcterms:created>
  <dcterms:modified xsi:type="dcterms:W3CDTF">2023-11-04T12:40:02Z</dcterms:modified>
</cp:coreProperties>
</file>