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1311" r:id="rId5"/>
    <p:sldId id="1313" r:id="rId6"/>
    <p:sldId id="1319" r:id="rId7"/>
    <p:sldId id="1320" r:id="rId8"/>
    <p:sldId id="1321" r:id="rId9"/>
    <p:sldId id="1315" r:id="rId10"/>
    <p:sldId id="1318" r:id="rId11"/>
    <p:sldId id="1317" r:id="rId12"/>
    <p:sldId id="1312" r:id="rId13"/>
    <p:sldId id="131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4965A4C-1AF8-8B45-9C59-910FC6B09E44}">
          <p14:sldIdLst>
            <p14:sldId id="1311"/>
            <p14:sldId id="1313"/>
            <p14:sldId id="1319"/>
            <p14:sldId id="1320"/>
            <p14:sldId id="1321"/>
            <p14:sldId id="1315"/>
            <p14:sldId id="1318"/>
            <p14:sldId id="1317"/>
            <p14:sldId id="1312"/>
            <p14:sldId id="131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tchell, Lisa" initials="ML" lastIdx="22" clrIdx="0">
    <p:extLst>
      <p:ext uri="{19B8F6BF-5375-455C-9EA6-DF929625EA0E}">
        <p15:presenceInfo xmlns:p15="http://schemas.microsoft.com/office/powerpoint/2012/main" userId="S::LMitchell@nationallife.com::f78a9d22-f625-4d58-9edf-8ff65f6b87a6" providerId="AD"/>
      </p:ext>
    </p:extLst>
  </p:cmAuthor>
  <p:cmAuthor id="2" name="Hill, Jessica" initials="HJ" lastIdx="2" clrIdx="1">
    <p:extLst>
      <p:ext uri="{19B8F6BF-5375-455C-9EA6-DF929625EA0E}">
        <p15:presenceInfo xmlns:p15="http://schemas.microsoft.com/office/powerpoint/2012/main" userId="S::jhill@nationallife.com::866a4714-0641-4a37-80ef-3ab32fdb2767" providerId="AD"/>
      </p:ext>
    </p:extLst>
  </p:cmAuthor>
  <p:cmAuthor id="3" name="Rose, Lily" initials="RL" lastIdx="1" clrIdx="2">
    <p:extLst>
      <p:ext uri="{19B8F6BF-5375-455C-9EA6-DF929625EA0E}">
        <p15:presenceInfo xmlns:p15="http://schemas.microsoft.com/office/powerpoint/2012/main" userId="S::lrose@nationallife.com::17b80b1a-2494-4558-87d3-b564326bcb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7426"/>
    <a:srgbClr val="6AB800"/>
    <a:srgbClr val="3D9B35"/>
    <a:srgbClr val="F9F8F7"/>
    <a:srgbClr val="FDFDFE"/>
    <a:srgbClr val="F9FCF7"/>
    <a:srgbClr val="DCD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26"/>
  </p:normalViewPr>
  <p:slideViewPr>
    <p:cSldViewPr snapToGrid="0">
      <p:cViewPr varScale="1">
        <p:scale>
          <a:sx n="54" d="100"/>
          <a:sy n="54" d="100"/>
        </p:scale>
        <p:origin x="1556" y="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B843F4-9055-1C47-9C4F-EEA1751E86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2021 Affiliated</a:t>
            </a:r>
          </a:p>
        </p:txBody>
      </p:sp>
      <p:sp>
        <p:nvSpPr>
          <p:cNvPr id="4" name="Footer Placeholder 3">
            <a:extLst>
              <a:ext uri="{FF2B5EF4-FFF2-40B4-BE49-F238E27FC236}">
                <a16:creationId xmlns:a16="http://schemas.microsoft.com/office/drawing/2014/main" id="{B8AFBBFB-BE22-704F-BC84-237B60A4CA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A1868C-A6E1-6D4A-A326-778626963F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DA0121-066A-444F-8EA3-95811E050348}" type="slidenum">
              <a:rPr lang="en-US" smtClean="0"/>
              <a:t>‹#›</a:t>
            </a:fld>
            <a:endParaRPr lang="en-US"/>
          </a:p>
        </p:txBody>
      </p:sp>
    </p:spTree>
    <p:extLst>
      <p:ext uri="{BB962C8B-B14F-4D97-AF65-F5344CB8AC3E}">
        <p14:creationId xmlns:p14="http://schemas.microsoft.com/office/powerpoint/2010/main" val="28402224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2021 Affiliated</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75C4A-3614-CE4B-A2A0-9A34BFDAF7F1}" type="datetime1">
              <a:rPr lang="en-US" smtClean="0"/>
              <a:t>10/14/2022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11481-28E0-4423-8641-2533152FEC53}" type="slidenum">
              <a:rPr lang="en-US" smtClean="0"/>
              <a:t>‹#›</a:t>
            </a:fld>
            <a:endParaRPr lang="en-US"/>
          </a:p>
        </p:txBody>
      </p:sp>
    </p:spTree>
    <p:extLst>
      <p:ext uri="{BB962C8B-B14F-4D97-AF65-F5344CB8AC3E}">
        <p14:creationId xmlns:p14="http://schemas.microsoft.com/office/powerpoint/2010/main" val="2890760836"/>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2021 Affiliated</a:t>
            </a:r>
          </a:p>
        </p:txBody>
      </p:sp>
      <p:sp>
        <p:nvSpPr>
          <p:cNvPr id="5" name="Date Placeholder 4"/>
          <p:cNvSpPr>
            <a:spLocks noGrp="1"/>
          </p:cNvSpPr>
          <p:nvPr>
            <p:ph type="dt" idx="1"/>
          </p:nvPr>
        </p:nvSpPr>
        <p:spPr/>
        <p:txBody>
          <a:bodyPr/>
          <a:lstStyle/>
          <a:p>
            <a:fld id="{99575C4A-3614-CE4B-A2A0-9A34BFDAF7F1}" type="datetime1">
              <a:rPr lang="en-US" smtClean="0"/>
              <a:t>10/14/2022</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4</a:t>
            </a:fld>
            <a:endParaRPr lang="en-US"/>
          </a:p>
        </p:txBody>
      </p:sp>
    </p:spTree>
    <p:extLst>
      <p:ext uri="{BB962C8B-B14F-4D97-AF65-F5344CB8AC3E}">
        <p14:creationId xmlns:p14="http://schemas.microsoft.com/office/powerpoint/2010/main" val="3396803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7" name="Footer Placeholder 4">
            <a:extLst>
              <a:ext uri="{FF2B5EF4-FFF2-40B4-BE49-F238E27FC236}">
                <a16:creationId xmlns:a16="http://schemas.microsoft.com/office/drawing/2014/main" id="{EFB2EB05-B2CD-B042-A623-0E3267987956}"/>
              </a:ext>
            </a:extLst>
          </p:cNvPr>
          <p:cNvSpPr txBox="1">
            <a:spLocks/>
          </p:cNvSpPr>
          <p:nvPr userDrawn="1"/>
        </p:nvSpPr>
        <p:spPr>
          <a:xfrm>
            <a:off x="4257687" y="6446579"/>
            <a:ext cx="3676649" cy="184666"/>
          </a:xfrm>
          <a:prstGeom prst="rect">
            <a:avLst/>
          </a:prstGeom>
        </p:spPr>
        <p:txBody>
          <a:bodyPr vert="horz" wrap="none" lIns="0" tIns="0" rIns="0" bIns="0" rtlCol="0" anchor="ctr">
            <a:spAutoFit/>
          </a:bodyPr>
          <a:lstStyle>
            <a:defPPr>
              <a:defRPr lang="en-US"/>
            </a:defPPr>
            <a:lvl1pPr marL="0" algn="ctr" defTabSz="914400" rtl="0" eaLnBrk="1" latinLnBrk="0" hangingPunct="1">
              <a:defRPr sz="12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For Agent Use Only – Not For Use With The Public</a:t>
            </a:r>
          </a:p>
        </p:txBody>
      </p:sp>
      <p:sp>
        <p:nvSpPr>
          <p:cNvPr id="39" name="Freeform 38">
            <a:extLst>
              <a:ext uri="{FF2B5EF4-FFF2-40B4-BE49-F238E27FC236}">
                <a16:creationId xmlns:a16="http://schemas.microsoft.com/office/drawing/2014/main" id="{ECDD473A-25F9-004E-8DA2-02A1CF4D43AA}"/>
              </a:ext>
            </a:extLst>
          </p:cNvPr>
          <p:cNvSpPr/>
          <p:nvPr userDrawn="1"/>
        </p:nvSpPr>
        <p:spPr>
          <a:xfrm rot="16200000">
            <a:off x="2285493" y="-31289"/>
            <a:ext cx="6880698" cy="6917724"/>
          </a:xfrm>
          <a:custGeom>
            <a:avLst/>
            <a:gdLst>
              <a:gd name="connsiteX0" fmla="*/ 6880698 w 6880698"/>
              <a:gd name="connsiteY0" fmla="*/ 6880698 h 9067800"/>
              <a:gd name="connsiteX1" fmla="*/ 4693596 w 6880698"/>
              <a:gd name="connsiteY1" fmla="*/ 6880698 h 9067800"/>
              <a:gd name="connsiteX2" fmla="*/ 6880698 w 6880698"/>
              <a:gd name="connsiteY2" fmla="*/ 9067800 h 9067800"/>
              <a:gd name="connsiteX3" fmla="*/ 0 w 6880698"/>
              <a:gd name="connsiteY3" fmla="*/ 9067800 h 9067800"/>
              <a:gd name="connsiteX4" fmla="*/ 0 w 6880698"/>
              <a:gd name="connsiteY4" fmla="*/ 6880698 h 9067800"/>
              <a:gd name="connsiteX5" fmla="*/ 0 w 6880698"/>
              <a:gd name="connsiteY5" fmla="*/ 2187102 h 9067800"/>
              <a:gd name="connsiteX6" fmla="*/ 0 w 6880698"/>
              <a:gd name="connsiteY6" fmla="*/ 0 h 9067800"/>
              <a:gd name="connsiteX0" fmla="*/ 6880698 w 6880698"/>
              <a:gd name="connsiteY0" fmla="*/ 6880698 h 9067800"/>
              <a:gd name="connsiteX1" fmla="*/ 6880698 w 6880698"/>
              <a:gd name="connsiteY1" fmla="*/ 9067800 h 9067800"/>
              <a:gd name="connsiteX2" fmla="*/ 0 w 6880698"/>
              <a:gd name="connsiteY2" fmla="*/ 9067800 h 9067800"/>
              <a:gd name="connsiteX3" fmla="*/ 0 w 6880698"/>
              <a:gd name="connsiteY3" fmla="*/ 6880698 h 9067800"/>
              <a:gd name="connsiteX4" fmla="*/ 0 w 6880698"/>
              <a:gd name="connsiteY4" fmla="*/ 2187102 h 9067800"/>
              <a:gd name="connsiteX5" fmla="*/ 0 w 6880698"/>
              <a:gd name="connsiteY5" fmla="*/ 0 h 9067800"/>
              <a:gd name="connsiteX6" fmla="*/ 6880698 w 6880698"/>
              <a:gd name="connsiteY6" fmla="*/ 6880698 h 9067800"/>
              <a:gd name="connsiteX0" fmla="*/ 6880698 w 6880698"/>
              <a:gd name="connsiteY0" fmla="*/ 6880698 h 9067800"/>
              <a:gd name="connsiteX1" fmla="*/ 6880698 w 6880698"/>
              <a:gd name="connsiteY1" fmla="*/ 9067800 h 9067800"/>
              <a:gd name="connsiteX2" fmla="*/ 0 w 6880698"/>
              <a:gd name="connsiteY2" fmla="*/ 9067800 h 9067800"/>
              <a:gd name="connsiteX3" fmla="*/ 0 w 6880698"/>
              <a:gd name="connsiteY3" fmla="*/ 6880698 h 9067800"/>
              <a:gd name="connsiteX4" fmla="*/ 0 w 6880698"/>
              <a:gd name="connsiteY4" fmla="*/ 0 h 9067800"/>
              <a:gd name="connsiteX5" fmla="*/ 6880698 w 6880698"/>
              <a:gd name="connsiteY5" fmla="*/ 6880698 h 9067800"/>
              <a:gd name="connsiteX0" fmla="*/ 6880698 w 6880698"/>
              <a:gd name="connsiteY0" fmla="*/ 6880698 h 9067800"/>
              <a:gd name="connsiteX1" fmla="*/ 6880698 w 6880698"/>
              <a:gd name="connsiteY1" fmla="*/ 9067800 h 9067800"/>
              <a:gd name="connsiteX2" fmla="*/ 0 w 6880698"/>
              <a:gd name="connsiteY2" fmla="*/ 9067800 h 9067800"/>
              <a:gd name="connsiteX3" fmla="*/ 0 w 6880698"/>
              <a:gd name="connsiteY3" fmla="*/ 0 h 9067800"/>
              <a:gd name="connsiteX4" fmla="*/ 6880698 w 6880698"/>
              <a:gd name="connsiteY4" fmla="*/ 6880698 h 9067800"/>
              <a:gd name="connsiteX0" fmla="*/ 6880698 w 6880698"/>
              <a:gd name="connsiteY0" fmla="*/ 6880698 h 9067800"/>
              <a:gd name="connsiteX1" fmla="*/ 6855985 w 6880698"/>
              <a:gd name="connsiteY1" fmla="*/ 6880654 h 9067800"/>
              <a:gd name="connsiteX2" fmla="*/ 0 w 6880698"/>
              <a:gd name="connsiteY2" fmla="*/ 9067800 h 9067800"/>
              <a:gd name="connsiteX3" fmla="*/ 0 w 6880698"/>
              <a:gd name="connsiteY3" fmla="*/ 0 h 9067800"/>
              <a:gd name="connsiteX4" fmla="*/ 6880698 w 6880698"/>
              <a:gd name="connsiteY4" fmla="*/ 6880698 h 9067800"/>
              <a:gd name="connsiteX0" fmla="*/ 6880698 w 6880698"/>
              <a:gd name="connsiteY0" fmla="*/ 6880698 h 6917724"/>
              <a:gd name="connsiteX1" fmla="*/ 6855985 w 6880698"/>
              <a:gd name="connsiteY1" fmla="*/ 6880654 h 6917724"/>
              <a:gd name="connsiteX2" fmla="*/ 12357 w 6880698"/>
              <a:gd name="connsiteY2" fmla="*/ 6917724 h 6917724"/>
              <a:gd name="connsiteX3" fmla="*/ 0 w 6880698"/>
              <a:gd name="connsiteY3" fmla="*/ 0 h 6917724"/>
              <a:gd name="connsiteX4" fmla="*/ 6880698 w 6880698"/>
              <a:gd name="connsiteY4" fmla="*/ 6880698 h 6917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0698" h="6917724">
                <a:moveTo>
                  <a:pt x="6880698" y="6880698"/>
                </a:moveTo>
                <a:lnTo>
                  <a:pt x="6855985" y="6880654"/>
                </a:lnTo>
                <a:lnTo>
                  <a:pt x="12357" y="6917724"/>
                </a:lnTo>
                <a:lnTo>
                  <a:pt x="0" y="0"/>
                </a:lnTo>
                <a:lnTo>
                  <a:pt x="6880698" y="688069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Right Triangle 39">
            <a:extLst>
              <a:ext uri="{FF2B5EF4-FFF2-40B4-BE49-F238E27FC236}">
                <a16:creationId xmlns:a16="http://schemas.microsoft.com/office/drawing/2014/main" id="{8FA69C24-DACF-6D48-B758-0CCDFED34027}"/>
              </a:ext>
            </a:extLst>
          </p:cNvPr>
          <p:cNvSpPr/>
          <p:nvPr userDrawn="1"/>
        </p:nvSpPr>
        <p:spPr>
          <a:xfrm rot="5400000">
            <a:off x="-1" y="0"/>
            <a:ext cx="3735092" cy="373509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F7861F2F-8C6E-C74C-AC68-675359AA36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6116" y="307416"/>
            <a:ext cx="2400300" cy="1193800"/>
          </a:xfrm>
          <a:prstGeom prst="rect">
            <a:avLst/>
          </a:prstGeom>
        </p:spPr>
      </p:pic>
      <p:sp>
        <p:nvSpPr>
          <p:cNvPr id="42" name="TextBox 41">
            <a:extLst>
              <a:ext uri="{FF2B5EF4-FFF2-40B4-BE49-F238E27FC236}">
                <a16:creationId xmlns:a16="http://schemas.microsoft.com/office/drawing/2014/main" id="{69A3831D-B952-3A43-B4DC-C8E7B5DCF7D1}"/>
              </a:ext>
            </a:extLst>
          </p:cNvPr>
          <p:cNvSpPr txBox="1"/>
          <p:nvPr userDrawn="1"/>
        </p:nvSpPr>
        <p:spPr>
          <a:xfrm>
            <a:off x="3991231" y="5147141"/>
            <a:ext cx="5193473" cy="1154162"/>
          </a:xfrm>
          <a:custGeom>
            <a:avLst/>
            <a:gdLst>
              <a:gd name="connsiteX0" fmla="*/ 0 w 4498883"/>
              <a:gd name="connsiteY0" fmla="*/ 0 h 1154162"/>
              <a:gd name="connsiteX1" fmla="*/ 4498883 w 4498883"/>
              <a:gd name="connsiteY1" fmla="*/ 0 h 1154162"/>
              <a:gd name="connsiteX2" fmla="*/ 4498883 w 4498883"/>
              <a:gd name="connsiteY2" fmla="*/ 1154162 h 1154162"/>
              <a:gd name="connsiteX3" fmla="*/ 0 w 4498883"/>
              <a:gd name="connsiteY3" fmla="*/ 1154162 h 1154162"/>
              <a:gd name="connsiteX4" fmla="*/ 0 w 4498883"/>
              <a:gd name="connsiteY4" fmla="*/ 0 h 1154162"/>
              <a:gd name="connsiteX0" fmla="*/ 1124465 w 5623348"/>
              <a:gd name="connsiteY0" fmla="*/ 0 h 1154162"/>
              <a:gd name="connsiteX1" fmla="*/ 5623348 w 5623348"/>
              <a:gd name="connsiteY1" fmla="*/ 0 h 1154162"/>
              <a:gd name="connsiteX2" fmla="*/ 5623348 w 5623348"/>
              <a:gd name="connsiteY2" fmla="*/ 1154162 h 1154162"/>
              <a:gd name="connsiteX3" fmla="*/ 0 w 5623348"/>
              <a:gd name="connsiteY3" fmla="*/ 1154162 h 1154162"/>
              <a:gd name="connsiteX4" fmla="*/ 1124465 w 5623348"/>
              <a:gd name="connsiteY4" fmla="*/ 0 h 1154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3348" h="1154162">
                <a:moveTo>
                  <a:pt x="1124465" y="0"/>
                </a:moveTo>
                <a:lnTo>
                  <a:pt x="5623348" y="0"/>
                </a:lnTo>
                <a:lnTo>
                  <a:pt x="5623348" y="1154162"/>
                </a:lnTo>
                <a:lnTo>
                  <a:pt x="0" y="1154162"/>
                </a:lnTo>
                <a:lnTo>
                  <a:pt x="1124465" y="0"/>
                </a:lnTo>
                <a:close/>
              </a:path>
            </a:pathLst>
          </a:custGeom>
          <a:noFill/>
        </p:spPr>
        <p:txBody>
          <a:bodyPr wrap="square" lIns="0" tIns="0" rIns="274320" bIns="0" rtlCol="0">
            <a:noAutofit/>
          </a:bodyPr>
          <a:lstStyle/>
          <a:p>
            <a:pPr algn="r">
              <a:spcAft>
                <a:spcPts val="600"/>
              </a:spcAft>
            </a:pPr>
            <a:r>
              <a:rPr lang="en-US" sz="1000" dirty="0">
                <a:solidFill>
                  <a:schemeClr val="tx2">
                    <a:lumMod val="60000"/>
                    <a:lumOff val="40000"/>
                  </a:schemeClr>
                </a:solidFill>
                <a:latin typeface="Arial Narrow" panose="020B0604020202020204" pitchFamily="34" charset="0"/>
                <a:cs typeface="Arial Narrow" panose="020B0604020202020204" pitchFamily="34" charset="0"/>
              </a:rPr>
              <a:t>National Life Group® is a trade name of National Life Insurance Company, founded in Montpelier, VT in 1848, Life Insurance Company of the Southwest, Addison, TX, chartered in 1955, and their affiliates.  Each company of National Life Group is solely responsible for its own financial condition and contractual obligations. Life Insurance Company of the Southwest is not an authorized insurer in New York and does not conduct insurance business in New York.</a:t>
            </a:r>
          </a:p>
          <a:p>
            <a:pPr algn="r">
              <a:spcAft>
                <a:spcPts val="600"/>
              </a:spcAft>
            </a:pPr>
            <a:r>
              <a:rPr lang="en-US" sz="1000" dirty="0">
                <a:solidFill>
                  <a:schemeClr val="tx2">
                    <a:lumMod val="60000"/>
                    <a:lumOff val="40000"/>
                  </a:schemeClr>
                </a:solidFill>
                <a:latin typeface="Arial Narrow" panose="020B0604020202020204" pitchFamily="34" charset="0"/>
                <a:cs typeface="Arial Narrow" panose="020B0604020202020204" pitchFamily="34" charset="0"/>
              </a:rPr>
              <a:t>This presentation may not be recorded, copied, transmitted or otherwise disseminated without the express written permission of National Life Group.  </a:t>
            </a:r>
          </a:p>
        </p:txBody>
      </p:sp>
      <p:sp>
        <p:nvSpPr>
          <p:cNvPr id="43" name="Title 1">
            <a:extLst>
              <a:ext uri="{FF2B5EF4-FFF2-40B4-BE49-F238E27FC236}">
                <a16:creationId xmlns:a16="http://schemas.microsoft.com/office/drawing/2014/main" id="{C6884646-BF67-254E-8809-147C4960680F}"/>
              </a:ext>
            </a:extLst>
          </p:cNvPr>
          <p:cNvSpPr>
            <a:spLocks noGrp="1"/>
          </p:cNvSpPr>
          <p:nvPr>
            <p:ph type="title"/>
          </p:nvPr>
        </p:nvSpPr>
        <p:spPr>
          <a:xfrm>
            <a:off x="5725842" y="3200378"/>
            <a:ext cx="3458862" cy="1034129"/>
          </a:xfrm>
        </p:spPr>
        <p:txBody>
          <a:bodyPr rIns="274320" anchor="b" anchorCtr="0"/>
          <a:lstStyle>
            <a:lvl1pPr algn="r">
              <a:defRPr sz="2400"/>
            </a:lvl1pPr>
          </a:lstStyle>
          <a:p>
            <a:r>
              <a:rPr lang="en-US" dirty="0"/>
              <a:t>Click to edit Master title style</a:t>
            </a:r>
          </a:p>
        </p:txBody>
      </p:sp>
      <p:sp>
        <p:nvSpPr>
          <p:cNvPr id="44" name="Text Placeholder 17">
            <a:extLst>
              <a:ext uri="{FF2B5EF4-FFF2-40B4-BE49-F238E27FC236}">
                <a16:creationId xmlns:a16="http://schemas.microsoft.com/office/drawing/2014/main" id="{AE1396D6-7CFB-7548-94F6-F4C2322242DE}"/>
              </a:ext>
            </a:extLst>
          </p:cNvPr>
          <p:cNvSpPr>
            <a:spLocks noGrp="1"/>
          </p:cNvSpPr>
          <p:nvPr>
            <p:ph type="body" sz="quarter" idx="10"/>
          </p:nvPr>
        </p:nvSpPr>
        <p:spPr>
          <a:xfrm>
            <a:off x="5997656" y="4220357"/>
            <a:ext cx="3187048" cy="820737"/>
          </a:xfrm>
        </p:spPr>
        <p:txBody>
          <a:bodyPr rIns="274320"/>
          <a:lstStyle>
            <a:lvl1pPr marL="0" indent="0" algn="r">
              <a:buFont typeface="Arial" panose="020B0604020202020204" pitchFamily="34" charset="0"/>
              <a:buNone/>
              <a:defRPr sz="1800">
                <a:solidFill>
                  <a:schemeClr val="tx2"/>
                </a:solidFill>
              </a:defRPr>
            </a:lvl1pPr>
            <a:lvl2pPr marL="0" indent="0" algn="r">
              <a:buNone/>
              <a:defRPr sz="2400">
                <a:solidFill>
                  <a:schemeClr val="tx2"/>
                </a:solidFill>
              </a:defRPr>
            </a:lvl2pPr>
            <a:lvl3pPr marL="0" indent="0" algn="r">
              <a:buNone/>
              <a:defRPr sz="2400">
                <a:solidFill>
                  <a:schemeClr val="tx2"/>
                </a:solidFill>
              </a:defRPr>
            </a:lvl3pPr>
            <a:lvl4pPr marL="0" indent="0" algn="r">
              <a:buNone/>
              <a:defRPr sz="2400">
                <a:solidFill>
                  <a:schemeClr val="tx2"/>
                </a:solidFill>
              </a:defRPr>
            </a:lvl4pPr>
            <a:lvl5pPr marL="0" indent="0" algn="r">
              <a:buNone/>
              <a:defRPr sz="2400">
                <a:solidFill>
                  <a:schemeClr val="tx2"/>
                </a:solidFill>
              </a:defRPr>
            </a:lvl5pPr>
          </a:lstStyle>
          <a:p>
            <a:pPr lvl="0"/>
            <a:r>
              <a:rPr lang="en-US" dirty="0"/>
              <a:t>Click to edit Master text styles</a:t>
            </a:r>
          </a:p>
        </p:txBody>
      </p:sp>
      <p:sp>
        <p:nvSpPr>
          <p:cNvPr id="45" name="Date Placeholder 21">
            <a:extLst>
              <a:ext uri="{FF2B5EF4-FFF2-40B4-BE49-F238E27FC236}">
                <a16:creationId xmlns:a16="http://schemas.microsoft.com/office/drawing/2014/main" id="{CB42328E-7309-6045-BFBB-5F5C26B96C87}"/>
              </a:ext>
            </a:extLst>
          </p:cNvPr>
          <p:cNvSpPr txBox="1">
            <a:spLocks/>
          </p:cNvSpPr>
          <p:nvPr userDrawn="1"/>
        </p:nvSpPr>
        <p:spPr>
          <a:xfrm>
            <a:off x="461315" y="6466086"/>
            <a:ext cx="844783" cy="153888"/>
          </a:xfrm>
          <a:prstGeom prst="rect">
            <a:avLst/>
          </a:prstGeom>
        </p:spPr>
        <p:txBody>
          <a:bodyPr vert="horz" wrap="none" lIns="0" tIns="0" rIns="0" bIns="0" rtlCol="0" anchor="ctr">
            <a:spAutoFit/>
          </a:bodyPr>
          <a:lstStyle>
            <a:defPPr>
              <a:defRPr lang="en-US"/>
            </a:defPPr>
            <a:lvl1pPr marL="0" algn="l"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TC129252(1022)3</a:t>
            </a:r>
          </a:p>
        </p:txBody>
      </p:sp>
      <p:sp>
        <p:nvSpPr>
          <p:cNvPr id="46" name="Footer Placeholder 22">
            <a:extLst>
              <a:ext uri="{FF2B5EF4-FFF2-40B4-BE49-F238E27FC236}">
                <a16:creationId xmlns:a16="http://schemas.microsoft.com/office/drawing/2014/main" id="{72E176C0-79F7-E049-9384-F23E624CA4E0}"/>
              </a:ext>
            </a:extLst>
          </p:cNvPr>
          <p:cNvSpPr txBox="1">
            <a:spLocks/>
          </p:cNvSpPr>
          <p:nvPr userDrawn="1"/>
        </p:nvSpPr>
        <p:spPr>
          <a:xfrm>
            <a:off x="2843642" y="6466085"/>
            <a:ext cx="3056926" cy="153888"/>
          </a:xfrm>
          <a:prstGeom prst="rect">
            <a:avLst/>
          </a:prstGeom>
        </p:spPr>
        <p:txBody>
          <a:bodyPr vert="horz" wrap="none" lIns="0" tIns="0" rIns="0" bIns="0" rtlCol="0" anchor="ctr">
            <a:spAutoFit/>
          </a:bodyPr>
          <a:lstStyle>
            <a:defPPr>
              <a:defRPr lang="en-US"/>
            </a:defPPr>
            <a:lvl1pPr marL="0" algn="ctr" defTabSz="914400" rtl="0" eaLnBrk="1" latinLnBrk="0" hangingPunct="1">
              <a:defRPr sz="12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For Agent Use Only – Not For Use With The Public</a:t>
            </a:r>
          </a:p>
        </p:txBody>
      </p:sp>
      <p:sp>
        <p:nvSpPr>
          <p:cNvPr id="47" name="Slide Number Placeholder 23">
            <a:extLst>
              <a:ext uri="{FF2B5EF4-FFF2-40B4-BE49-F238E27FC236}">
                <a16:creationId xmlns:a16="http://schemas.microsoft.com/office/drawing/2014/main" id="{CAAC0BFC-C90C-7D42-959B-FCB56A19DB8C}"/>
              </a:ext>
            </a:extLst>
          </p:cNvPr>
          <p:cNvSpPr txBox="1">
            <a:spLocks/>
          </p:cNvSpPr>
          <p:nvPr userDrawn="1"/>
        </p:nvSpPr>
        <p:spPr>
          <a:xfrm>
            <a:off x="6092366" y="6466086"/>
            <a:ext cx="3092338" cy="153887"/>
          </a:xfrm>
          <a:prstGeom prst="rect">
            <a:avLst/>
          </a:prstGeom>
        </p:spPr>
        <p:txBody>
          <a:bodyPr vert="horz" wrap="square" lIns="0" tIns="0" rIns="27432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Copyright© 2022, National Life Group | Cat No 106466(1022) </a:t>
            </a:r>
          </a:p>
        </p:txBody>
      </p:sp>
    </p:spTree>
    <p:extLst>
      <p:ext uri="{BB962C8B-B14F-4D97-AF65-F5344CB8AC3E}">
        <p14:creationId xmlns:p14="http://schemas.microsoft.com/office/powerpoint/2010/main" val="4244715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3" name="Right Triangle 12">
            <a:extLst>
              <a:ext uri="{FF2B5EF4-FFF2-40B4-BE49-F238E27FC236}">
                <a16:creationId xmlns:a16="http://schemas.microsoft.com/office/drawing/2014/main" id="{B526C18F-FC70-6948-9FE5-859CC98FC4B7}"/>
              </a:ext>
            </a:extLst>
          </p:cNvPr>
          <p:cNvSpPr/>
          <p:nvPr userDrawn="1"/>
        </p:nvSpPr>
        <p:spPr>
          <a:xfrm>
            <a:off x="-55444" y="1482813"/>
            <a:ext cx="5428952" cy="5404238"/>
          </a:xfrm>
          <a:custGeom>
            <a:avLst/>
            <a:gdLst>
              <a:gd name="connsiteX0" fmla="*/ 0 w 6849979"/>
              <a:gd name="connsiteY0" fmla="*/ 6849979 h 6849979"/>
              <a:gd name="connsiteX1" fmla="*/ 0 w 6849979"/>
              <a:gd name="connsiteY1" fmla="*/ 0 h 6849979"/>
              <a:gd name="connsiteX2" fmla="*/ 6849979 w 6849979"/>
              <a:gd name="connsiteY2" fmla="*/ 6849979 h 6849979"/>
              <a:gd name="connsiteX3" fmla="*/ 0 w 6849979"/>
              <a:gd name="connsiteY3" fmla="*/ 6849979 h 6849979"/>
              <a:gd name="connsiteX0" fmla="*/ 0 w 6849979"/>
              <a:gd name="connsiteY0" fmla="*/ 6849979 h 6849979"/>
              <a:gd name="connsiteX1" fmla="*/ 0 w 6849979"/>
              <a:gd name="connsiteY1" fmla="*/ 0 h 6849979"/>
              <a:gd name="connsiteX2" fmla="*/ 1451758 w 6849979"/>
              <a:gd name="connsiteY2" fmla="*/ 1445741 h 6849979"/>
              <a:gd name="connsiteX3" fmla="*/ 6849979 w 6849979"/>
              <a:gd name="connsiteY3" fmla="*/ 6849979 h 6849979"/>
              <a:gd name="connsiteX4" fmla="*/ 0 w 6849979"/>
              <a:gd name="connsiteY4" fmla="*/ 6849979 h 6849979"/>
              <a:gd name="connsiteX0" fmla="*/ 0 w 6849979"/>
              <a:gd name="connsiteY0" fmla="*/ 5404238 h 5404238"/>
              <a:gd name="connsiteX1" fmla="*/ 1451758 w 6849979"/>
              <a:gd name="connsiteY1" fmla="*/ 0 h 5404238"/>
              <a:gd name="connsiteX2" fmla="*/ 6849979 w 6849979"/>
              <a:gd name="connsiteY2" fmla="*/ 5404238 h 5404238"/>
              <a:gd name="connsiteX3" fmla="*/ 0 w 6849979"/>
              <a:gd name="connsiteY3" fmla="*/ 5404238 h 5404238"/>
              <a:gd name="connsiteX0" fmla="*/ 0 w 5428952"/>
              <a:gd name="connsiteY0" fmla="*/ 5379524 h 5404238"/>
              <a:gd name="connsiteX1" fmla="*/ 30731 w 5428952"/>
              <a:gd name="connsiteY1" fmla="*/ 0 h 5404238"/>
              <a:gd name="connsiteX2" fmla="*/ 5428952 w 5428952"/>
              <a:gd name="connsiteY2" fmla="*/ 5404238 h 5404238"/>
              <a:gd name="connsiteX3" fmla="*/ 0 w 5428952"/>
              <a:gd name="connsiteY3" fmla="*/ 5379524 h 5404238"/>
            </a:gdLst>
            <a:ahLst/>
            <a:cxnLst>
              <a:cxn ang="0">
                <a:pos x="connsiteX0" y="connsiteY0"/>
              </a:cxn>
              <a:cxn ang="0">
                <a:pos x="connsiteX1" y="connsiteY1"/>
              </a:cxn>
              <a:cxn ang="0">
                <a:pos x="connsiteX2" y="connsiteY2"/>
              </a:cxn>
              <a:cxn ang="0">
                <a:pos x="connsiteX3" y="connsiteY3"/>
              </a:cxn>
            </a:cxnLst>
            <a:rect l="l" t="t" r="r" b="b"/>
            <a:pathLst>
              <a:path w="5428952" h="5404238">
                <a:moveTo>
                  <a:pt x="0" y="5379524"/>
                </a:moveTo>
                <a:lnTo>
                  <a:pt x="30731" y="0"/>
                </a:lnTo>
                <a:lnTo>
                  <a:pt x="5428952" y="5404238"/>
                </a:lnTo>
                <a:lnTo>
                  <a:pt x="0" y="5379524"/>
                </a:lnTo>
                <a:close/>
              </a:path>
            </a:pathLst>
          </a:cu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FB8428F-45DE-8647-AF05-9379AFC387E5}"/>
              </a:ext>
            </a:extLst>
          </p:cNvPr>
          <p:cNvSpPr>
            <a:spLocks noGrp="1"/>
          </p:cNvSpPr>
          <p:nvPr>
            <p:ph type="title"/>
          </p:nvPr>
        </p:nvSpPr>
        <p:spPr>
          <a:xfrm>
            <a:off x="1" y="5214925"/>
            <a:ext cx="3586549" cy="747897"/>
          </a:xfrm>
          <a:noFill/>
        </p:spPr>
        <p:txBody>
          <a:bodyPr lIns="457200" tIns="0" rIns="0" bIns="0" anchor="b" anchorCtr="0"/>
          <a:lstStyle>
            <a:lvl1pPr>
              <a:defRPr>
                <a:solidFill>
                  <a:schemeClr val="bg1"/>
                </a:solidFill>
              </a:defRPr>
            </a:lvl1pPr>
          </a:lstStyle>
          <a:p>
            <a:r>
              <a:rPr lang="en-US"/>
              <a:t>Click to edit Master title style</a:t>
            </a:r>
            <a:endParaRPr lang="en-US" dirty="0"/>
          </a:p>
        </p:txBody>
      </p:sp>
      <p:sp>
        <p:nvSpPr>
          <p:cNvPr id="15" name="Footer Placeholder 22">
            <a:extLst>
              <a:ext uri="{FF2B5EF4-FFF2-40B4-BE49-F238E27FC236}">
                <a16:creationId xmlns:a16="http://schemas.microsoft.com/office/drawing/2014/main" id="{A68E1AD3-3053-9C4A-AD38-3EA53EFA503F}"/>
              </a:ext>
            </a:extLst>
          </p:cNvPr>
          <p:cNvSpPr txBox="1">
            <a:spLocks/>
          </p:cNvSpPr>
          <p:nvPr userDrawn="1"/>
        </p:nvSpPr>
        <p:spPr>
          <a:xfrm>
            <a:off x="467319" y="6450697"/>
            <a:ext cx="3676649" cy="184666"/>
          </a:xfrm>
          <a:prstGeom prst="rect">
            <a:avLst/>
          </a:prstGeom>
        </p:spPr>
        <p:txBody>
          <a:bodyPr vert="horz" wrap="none" lIns="0" tIns="0" rIns="0" bIns="0" rtlCol="0" anchor="ctr">
            <a:spAutoFit/>
          </a:bodyPr>
          <a:lstStyle>
            <a:defPPr>
              <a:defRPr lang="en-US"/>
            </a:defPPr>
            <a:lvl1pPr marL="0" algn="ctr" defTabSz="914400" rtl="0" eaLnBrk="1" latinLnBrk="0" hangingPunct="1">
              <a:defRPr sz="12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For Agent Use Only – Not For Use With The Public</a:t>
            </a:r>
          </a:p>
        </p:txBody>
      </p:sp>
      <p:sp>
        <p:nvSpPr>
          <p:cNvPr id="16" name="Slide Number Placeholder 23">
            <a:extLst>
              <a:ext uri="{FF2B5EF4-FFF2-40B4-BE49-F238E27FC236}">
                <a16:creationId xmlns:a16="http://schemas.microsoft.com/office/drawing/2014/main" id="{E3038F61-F2CF-A642-9E9F-415418968172}"/>
              </a:ext>
            </a:extLst>
          </p:cNvPr>
          <p:cNvSpPr txBox="1">
            <a:spLocks/>
          </p:cNvSpPr>
          <p:nvPr userDrawn="1"/>
        </p:nvSpPr>
        <p:spPr>
          <a:xfrm>
            <a:off x="6722346" y="6458392"/>
            <a:ext cx="2224969" cy="169277"/>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2022, National Life Group  |  </a:t>
            </a:r>
            <a:fld id="{7100E8EA-2210-4425-A1B5-66FC0BB99DA3}" type="slidenum">
              <a:rPr lang="en-US" smtClean="0"/>
              <a:pPr/>
              <a:t>‹#›</a:t>
            </a:fld>
            <a:endParaRPr lang="en-US" dirty="0"/>
          </a:p>
        </p:txBody>
      </p:sp>
    </p:spTree>
    <p:extLst>
      <p:ext uri="{BB962C8B-B14F-4D97-AF65-F5344CB8AC3E}">
        <p14:creationId xmlns:p14="http://schemas.microsoft.com/office/powerpoint/2010/main" val="7194306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513A6-772B-4524-ABFB-D1492CA5F53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5332DE5-DB54-4190-BFC7-836628BC45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22">
            <a:extLst>
              <a:ext uri="{FF2B5EF4-FFF2-40B4-BE49-F238E27FC236}">
                <a16:creationId xmlns:a16="http://schemas.microsoft.com/office/drawing/2014/main" id="{38DEFDA6-8E2F-0B44-82AE-CCA8B15CE519}"/>
              </a:ext>
            </a:extLst>
          </p:cNvPr>
          <p:cNvSpPr txBox="1">
            <a:spLocks/>
          </p:cNvSpPr>
          <p:nvPr userDrawn="1"/>
        </p:nvSpPr>
        <p:spPr>
          <a:xfrm>
            <a:off x="342901" y="6473779"/>
            <a:ext cx="2757165" cy="138499"/>
          </a:xfrm>
          <a:prstGeom prst="rect">
            <a:avLst/>
          </a:prstGeom>
        </p:spPr>
        <p:txBody>
          <a:bodyPr vert="horz" wrap="none" lIns="0" tIns="0" rIns="0" bIns="0" rtlCol="0" anchor="ctr">
            <a:spAutoFit/>
          </a:bodyPr>
          <a:lstStyle>
            <a:defPPr>
              <a:defRPr lang="en-US"/>
            </a:defPPr>
            <a:lvl1pPr marL="0" algn="ctr" defTabSz="914400" rtl="0" eaLnBrk="1" latinLnBrk="0" hangingPunct="1">
              <a:defRPr sz="12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t>For Agent Use Only – Not For Use With The Public</a:t>
            </a:r>
          </a:p>
        </p:txBody>
      </p:sp>
      <p:sp>
        <p:nvSpPr>
          <p:cNvPr id="17" name="Slide Number Placeholder 23">
            <a:extLst>
              <a:ext uri="{FF2B5EF4-FFF2-40B4-BE49-F238E27FC236}">
                <a16:creationId xmlns:a16="http://schemas.microsoft.com/office/drawing/2014/main" id="{146515A2-B115-DB42-BA4B-81FB511C2FCD}"/>
              </a:ext>
            </a:extLst>
          </p:cNvPr>
          <p:cNvSpPr txBox="1">
            <a:spLocks/>
          </p:cNvSpPr>
          <p:nvPr userDrawn="1"/>
        </p:nvSpPr>
        <p:spPr>
          <a:xfrm>
            <a:off x="7321870" y="6481474"/>
            <a:ext cx="1625445" cy="123111"/>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Copyright© 2022, National Life Group  |  </a:t>
            </a:r>
            <a:fld id="{7100E8EA-2210-4425-A1B5-66FC0BB99DA3}" type="slidenum">
              <a:rPr lang="en-US" sz="800" smtClean="0"/>
              <a:pPr/>
              <a:t>‹#›</a:t>
            </a:fld>
            <a:endParaRPr lang="en-US" sz="800" dirty="0"/>
          </a:p>
        </p:txBody>
      </p:sp>
    </p:spTree>
    <p:extLst>
      <p:ext uri="{BB962C8B-B14F-4D97-AF65-F5344CB8AC3E}">
        <p14:creationId xmlns:p14="http://schemas.microsoft.com/office/powerpoint/2010/main" val="35449344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p>
            <a:r>
              <a:rPr lang="en-US"/>
              <a:t>Click to edit Master title style</a:t>
            </a:r>
          </a:p>
        </p:txBody>
      </p:sp>
      <p:sp>
        <p:nvSpPr>
          <p:cNvPr id="24" name="Footer Placeholder 22">
            <a:extLst>
              <a:ext uri="{FF2B5EF4-FFF2-40B4-BE49-F238E27FC236}">
                <a16:creationId xmlns:a16="http://schemas.microsoft.com/office/drawing/2014/main" id="{34838ED9-B9CA-EA48-AB10-D8D2948388CE}"/>
              </a:ext>
            </a:extLst>
          </p:cNvPr>
          <p:cNvSpPr txBox="1">
            <a:spLocks/>
          </p:cNvSpPr>
          <p:nvPr userDrawn="1"/>
        </p:nvSpPr>
        <p:spPr>
          <a:xfrm>
            <a:off x="342901" y="6473779"/>
            <a:ext cx="2757165" cy="138499"/>
          </a:xfrm>
          <a:prstGeom prst="rect">
            <a:avLst/>
          </a:prstGeom>
        </p:spPr>
        <p:txBody>
          <a:bodyPr vert="horz" wrap="none" lIns="0" tIns="0" rIns="0" bIns="0" rtlCol="0" anchor="ctr">
            <a:spAutoFit/>
          </a:bodyPr>
          <a:lstStyle>
            <a:defPPr>
              <a:defRPr lang="en-US"/>
            </a:defPPr>
            <a:lvl1pPr marL="0" algn="ctr" defTabSz="914400" rtl="0" eaLnBrk="1" latinLnBrk="0" hangingPunct="1">
              <a:defRPr sz="12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t>For Agent Use Only – Not For Use With The Public</a:t>
            </a:r>
          </a:p>
        </p:txBody>
      </p:sp>
      <p:sp>
        <p:nvSpPr>
          <p:cNvPr id="25" name="Slide Number Placeholder 23">
            <a:extLst>
              <a:ext uri="{FF2B5EF4-FFF2-40B4-BE49-F238E27FC236}">
                <a16:creationId xmlns:a16="http://schemas.microsoft.com/office/drawing/2014/main" id="{D5EA5C5B-BE04-5B4D-9088-C957C1B3588B}"/>
              </a:ext>
            </a:extLst>
          </p:cNvPr>
          <p:cNvSpPr txBox="1">
            <a:spLocks/>
          </p:cNvSpPr>
          <p:nvPr userDrawn="1"/>
        </p:nvSpPr>
        <p:spPr>
          <a:xfrm>
            <a:off x="7321870" y="6481474"/>
            <a:ext cx="1625445" cy="123111"/>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Copyright© 2022, National Life Group  |  </a:t>
            </a:r>
            <a:fld id="{7100E8EA-2210-4425-A1B5-66FC0BB99DA3}" type="slidenum">
              <a:rPr lang="en-US" sz="800" smtClean="0"/>
              <a:pPr/>
              <a:t>‹#›</a:t>
            </a:fld>
            <a:endParaRPr lang="en-US" sz="800" dirty="0"/>
          </a:p>
        </p:txBody>
      </p:sp>
    </p:spTree>
    <p:extLst>
      <p:ext uri="{BB962C8B-B14F-4D97-AF65-F5344CB8AC3E}">
        <p14:creationId xmlns:p14="http://schemas.microsoft.com/office/powerpoint/2010/main" val="3586976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724C1-0B39-4AEF-B804-0C3BE40767D6}"/>
              </a:ext>
            </a:extLst>
          </p:cNvPr>
          <p:cNvSpPr>
            <a:spLocks noGrp="1"/>
          </p:cNvSpPr>
          <p:nvPr>
            <p:ph type="title"/>
          </p:nvPr>
        </p:nvSpPr>
        <p:spPr/>
        <p:txBody>
          <a:bodyPr/>
          <a:lstStyle/>
          <a:p>
            <a:r>
              <a:rPr lang="en-US"/>
              <a:t>Click to edit Master title style</a:t>
            </a:r>
          </a:p>
        </p:txBody>
      </p:sp>
      <p:sp>
        <p:nvSpPr>
          <p:cNvPr id="12" name="Text Placeholder 11">
            <a:extLst>
              <a:ext uri="{FF2B5EF4-FFF2-40B4-BE49-F238E27FC236}">
                <a16:creationId xmlns:a16="http://schemas.microsoft.com/office/drawing/2014/main" id="{277B3579-C8DF-DA48-9ADE-06832BB052B7}"/>
              </a:ext>
            </a:extLst>
          </p:cNvPr>
          <p:cNvSpPr>
            <a:spLocks noGrp="1"/>
          </p:cNvSpPr>
          <p:nvPr>
            <p:ph type="body" sz="quarter" idx="11"/>
          </p:nvPr>
        </p:nvSpPr>
        <p:spPr>
          <a:xfrm>
            <a:off x="546316" y="1434747"/>
            <a:ext cx="4630406" cy="577081"/>
          </a:xfrm>
          <a:solidFill>
            <a:schemeClr val="bg2"/>
          </a:solidFill>
        </p:spPr>
        <p:txBody>
          <a:bodyPr wrap="square" lIns="182880" tIns="182880" rIns="182880" bIns="182880" anchor="ctr" anchorCtr="0">
            <a:spAutoFit/>
          </a:bodyPr>
          <a:lstStyle>
            <a:lvl1pPr marL="10716" indent="-10716">
              <a:buNone/>
              <a:tabLst/>
              <a:defRPr/>
            </a:lvl1pPr>
            <a:lvl2pPr>
              <a:buNone/>
              <a:defRPr/>
            </a:lvl2pPr>
            <a:lvl3pPr>
              <a:buNone/>
              <a:defRPr/>
            </a:lvl3pPr>
            <a:lvl4pPr>
              <a:buNone/>
              <a:defRPr/>
            </a:lvl4pPr>
            <a:lvl5pPr>
              <a:buNone/>
              <a:defRPr/>
            </a:lvl5pPr>
          </a:lstStyle>
          <a:p>
            <a:pPr lvl="0"/>
            <a:r>
              <a:rPr lang="en-US"/>
              <a:t>Click to edit Master text styles</a:t>
            </a:r>
          </a:p>
        </p:txBody>
      </p:sp>
      <p:sp>
        <p:nvSpPr>
          <p:cNvPr id="16" name="Text Placeholder 11">
            <a:extLst>
              <a:ext uri="{FF2B5EF4-FFF2-40B4-BE49-F238E27FC236}">
                <a16:creationId xmlns:a16="http://schemas.microsoft.com/office/drawing/2014/main" id="{ADDED8AC-F820-6843-BC7B-6D95A020A2FB}"/>
              </a:ext>
            </a:extLst>
          </p:cNvPr>
          <p:cNvSpPr>
            <a:spLocks noGrp="1"/>
          </p:cNvSpPr>
          <p:nvPr>
            <p:ph type="body" sz="quarter" idx="13"/>
          </p:nvPr>
        </p:nvSpPr>
        <p:spPr>
          <a:xfrm>
            <a:off x="546316" y="2093963"/>
            <a:ext cx="4630406" cy="577081"/>
          </a:xfrm>
          <a:solidFill>
            <a:schemeClr val="bg2">
              <a:alpha val="50000"/>
            </a:schemeClr>
          </a:solidFill>
        </p:spPr>
        <p:txBody>
          <a:bodyPr wrap="square" lIns="182880" tIns="182880" rIns="182880" bIns="182880" anchor="ctr" anchorCtr="0">
            <a:spAutoFit/>
          </a:bodyPr>
          <a:lstStyle>
            <a:lvl1pPr>
              <a:buFont typeface="Arial" panose="020B0604020202020204" pitchFamily="34" charset="0"/>
              <a:buChar char="•"/>
              <a:defRPr/>
            </a:lvl1pPr>
            <a:lvl2pPr>
              <a:buNone/>
              <a:defRPr/>
            </a:lvl2pPr>
            <a:lvl3pPr>
              <a:buNone/>
              <a:defRPr/>
            </a:lvl3pPr>
            <a:lvl4pPr>
              <a:buNone/>
              <a:defRPr/>
            </a:lvl4pPr>
            <a:lvl5pPr>
              <a:buNone/>
              <a:defRPr/>
            </a:lvl5pPr>
          </a:lstStyle>
          <a:p>
            <a:pPr lvl="0"/>
            <a:r>
              <a:rPr lang="en-US"/>
              <a:t>Click to edit Master text styles</a:t>
            </a:r>
          </a:p>
        </p:txBody>
      </p:sp>
      <p:sp>
        <p:nvSpPr>
          <p:cNvPr id="18" name="Picture Placeholder 17">
            <a:extLst>
              <a:ext uri="{FF2B5EF4-FFF2-40B4-BE49-F238E27FC236}">
                <a16:creationId xmlns:a16="http://schemas.microsoft.com/office/drawing/2014/main" id="{E2238376-A1EE-C54B-B5BB-2EEDC25316EE}"/>
              </a:ext>
            </a:extLst>
          </p:cNvPr>
          <p:cNvSpPr>
            <a:spLocks noGrp="1"/>
          </p:cNvSpPr>
          <p:nvPr>
            <p:ph type="pic" sz="quarter" idx="14"/>
          </p:nvPr>
        </p:nvSpPr>
        <p:spPr>
          <a:xfrm>
            <a:off x="5306616" y="1233690"/>
            <a:ext cx="3837384" cy="5046460"/>
          </a:xfrm>
        </p:spPr>
        <p:txBody>
          <a:bodyPr/>
          <a:lstStyle/>
          <a:p>
            <a:r>
              <a:rPr lang="en-US"/>
              <a:t>Click icon to add picture</a:t>
            </a:r>
          </a:p>
        </p:txBody>
      </p:sp>
      <p:sp>
        <p:nvSpPr>
          <p:cNvPr id="14" name="Text Placeholder 11">
            <a:extLst>
              <a:ext uri="{FF2B5EF4-FFF2-40B4-BE49-F238E27FC236}">
                <a16:creationId xmlns:a16="http://schemas.microsoft.com/office/drawing/2014/main" id="{8DF7EA24-7F4B-1346-8376-6A7E79ED15DB}"/>
              </a:ext>
            </a:extLst>
          </p:cNvPr>
          <p:cNvSpPr>
            <a:spLocks noGrp="1"/>
          </p:cNvSpPr>
          <p:nvPr>
            <p:ph type="body" sz="quarter" idx="15"/>
          </p:nvPr>
        </p:nvSpPr>
        <p:spPr>
          <a:xfrm>
            <a:off x="546316" y="3045746"/>
            <a:ext cx="4630406" cy="577081"/>
          </a:xfrm>
          <a:solidFill>
            <a:schemeClr val="bg2"/>
          </a:solidFill>
        </p:spPr>
        <p:txBody>
          <a:bodyPr wrap="square" lIns="182880" tIns="182880" rIns="182880" bIns="182880" anchor="ctr" anchorCtr="0">
            <a:spAutoFit/>
          </a:bodyPr>
          <a:lstStyle>
            <a:lvl1pPr marL="10716" indent="-10716">
              <a:buNone/>
              <a:tabLst/>
              <a:defRPr/>
            </a:lvl1pPr>
            <a:lvl2pPr>
              <a:buNone/>
              <a:defRPr/>
            </a:lvl2pPr>
            <a:lvl3pPr>
              <a:buNone/>
              <a:defRPr/>
            </a:lvl3pPr>
            <a:lvl4pPr>
              <a:buNone/>
              <a:defRPr/>
            </a:lvl4pPr>
            <a:lvl5pPr>
              <a:buNone/>
              <a:defRPr/>
            </a:lvl5pPr>
          </a:lstStyle>
          <a:p>
            <a:pPr lvl="0"/>
            <a:r>
              <a:rPr lang="en-US"/>
              <a:t>Click to edit Master text styles</a:t>
            </a:r>
          </a:p>
        </p:txBody>
      </p:sp>
      <p:sp>
        <p:nvSpPr>
          <p:cNvPr id="15" name="Text Placeholder 11">
            <a:extLst>
              <a:ext uri="{FF2B5EF4-FFF2-40B4-BE49-F238E27FC236}">
                <a16:creationId xmlns:a16="http://schemas.microsoft.com/office/drawing/2014/main" id="{C89C2F49-E7AC-B641-B5BD-35789BA21E95}"/>
              </a:ext>
            </a:extLst>
          </p:cNvPr>
          <p:cNvSpPr>
            <a:spLocks noGrp="1"/>
          </p:cNvSpPr>
          <p:nvPr>
            <p:ph type="body" sz="quarter" idx="16"/>
          </p:nvPr>
        </p:nvSpPr>
        <p:spPr>
          <a:xfrm>
            <a:off x="546316" y="3723148"/>
            <a:ext cx="4630406" cy="577081"/>
          </a:xfrm>
          <a:solidFill>
            <a:schemeClr val="bg2">
              <a:alpha val="50000"/>
            </a:schemeClr>
          </a:solidFill>
        </p:spPr>
        <p:txBody>
          <a:bodyPr wrap="square" lIns="182880" tIns="182880" rIns="182880" bIns="182880" anchor="ctr" anchorCtr="0">
            <a:spAutoFit/>
          </a:bodyPr>
          <a:lstStyle>
            <a:lvl1pPr>
              <a:buFont typeface="Arial" panose="020B0604020202020204" pitchFamily="34" charset="0"/>
              <a:buChar char="•"/>
              <a:defRPr/>
            </a:lvl1pPr>
            <a:lvl2pPr>
              <a:buNone/>
              <a:defRPr/>
            </a:lvl2pPr>
            <a:lvl3pPr>
              <a:buNone/>
              <a:defRPr/>
            </a:lvl3pPr>
            <a:lvl4pPr>
              <a:buNone/>
              <a:defRPr/>
            </a:lvl4pPr>
            <a:lvl5pPr>
              <a:buNone/>
              <a:defRPr/>
            </a:lvl5pPr>
          </a:lstStyle>
          <a:p>
            <a:pPr lvl="0"/>
            <a:r>
              <a:rPr lang="en-US"/>
              <a:t>Click to edit Master text styles</a:t>
            </a:r>
          </a:p>
        </p:txBody>
      </p:sp>
      <p:sp>
        <p:nvSpPr>
          <p:cNvPr id="19" name="Footer Placeholder 22">
            <a:extLst>
              <a:ext uri="{FF2B5EF4-FFF2-40B4-BE49-F238E27FC236}">
                <a16:creationId xmlns:a16="http://schemas.microsoft.com/office/drawing/2014/main" id="{5236E63C-A84A-A249-960E-E730DC956159}"/>
              </a:ext>
            </a:extLst>
          </p:cNvPr>
          <p:cNvSpPr txBox="1">
            <a:spLocks/>
          </p:cNvSpPr>
          <p:nvPr userDrawn="1"/>
        </p:nvSpPr>
        <p:spPr>
          <a:xfrm>
            <a:off x="342901" y="6473779"/>
            <a:ext cx="2757165" cy="138499"/>
          </a:xfrm>
          <a:prstGeom prst="rect">
            <a:avLst/>
          </a:prstGeom>
        </p:spPr>
        <p:txBody>
          <a:bodyPr vert="horz" wrap="none" lIns="0" tIns="0" rIns="0" bIns="0" rtlCol="0" anchor="ctr">
            <a:spAutoFit/>
          </a:bodyPr>
          <a:lstStyle>
            <a:defPPr>
              <a:defRPr lang="en-US"/>
            </a:defPPr>
            <a:lvl1pPr marL="0" algn="ctr" defTabSz="914400" rtl="0" eaLnBrk="1" latinLnBrk="0" hangingPunct="1">
              <a:defRPr sz="12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t>For Agent Use Only – Not For Use With The Public</a:t>
            </a:r>
          </a:p>
        </p:txBody>
      </p:sp>
      <p:sp>
        <p:nvSpPr>
          <p:cNvPr id="20" name="Slide Number Placeholder 23">
            <a:extLst>
              <a:ext uri="{FF2B5EF4-FFF2-40B4-BE49-F238E27FC236}">
                <a16:creationId xmlns:a16="http://schemas.microsoft.com/office/drawing/2014/main" id="{302DA378-D31D-8541-A293-B63FC2885002}"/>
              </a:ext>
            </a:extLst>
          </p:cNvPr>
          <p:cNvSpPr txBox="1">
            <a:spLocks/>
          </p:cNvSpPr>
          <p:nvPr userDrawn="1"/>
        </p:nvSpPr>
        <p:spPr>
          <a:xfrm>
            <a:off x="7321870" y="6481474"/>
            <a:ext cx="1625445" cy="123111"/>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Copyright© 2022, National Life Group  |  </a:t>
            </a:r>
            <a:fld id="{7100E8EA-2210-4425-A1B5-66FC0BB99DA3}" type="slidenum">
              <a:rPr lang="en-US" sz="800" smtClean="0"/>
              <a:pPr/>
              <a:t>‹#›</a:t>
            </a:fld>
            <a:endParaRPr lang="en-US" sz="800" dirty="0"/>
          </a:p>
        </p:txBody>
      </p:sp>
    </p:spTree>
    <p:extLst>
      <p:ext uri="{BB962C8B-B14F-4D97-AF65-F5344CB8AC3E}">
        <p14:creationId xmlns:p14="http://schemas.microsoft.com/office/powerpoint/2010/main" val="1895378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7A7CFDF-E30E-1940-98C7-1E012DC9EB69}"/>
              </a:ext>
            </a:extLst>
          </p:cNvPr>
          <p:cNvSpPr>
            <a:spLocks noGrp="1"/>
          </p:cNvSpPr>
          <p:nvPr>
            <p:ph type="body" sz="quarter" idx="10"/>
          </p:nvPr>
        </p:nvSpPr>
        <p:spPr>
          <a:xfrm>
            <a:off x="342899" y="2834640"/>
            <a:ext cx="4114800" cy="3291840"/>
          </a:xfrm>
          <a:solidFill>
            <a:schemeClr val="bg1">
              <a:lumMod val="95000"/>
            </a:schemeClr>
          </a:solidFill>
        </p:spPr>
        <p:txBody>
          <a:bodyPr lIns="182880" tIns="640080" rIns="182880" bIns="228600"/>
          <a:lstStyle>
            <a:lvl1pPr marL="10716" indent="-10716">
              <a:buFont typeface="Arial" panose="020B0604020202020204" pitchFamily="34" charset="0"/>
              <a:buNone/>
              <a:tabLst/>
              <a:defRPr/>
            </a:lvl1pPr>
            <a:lvl2pPr marL="10716" indent="-10716">
              <a:buNone/>
              <a:tabLst/>
              <a:defRPr/>
            </a:lvl2pPr>
            <a:lvl3pPr marL="10716" indent="-10716">
              <a:buNone/>
              <a:tabLst/>
              <a:defRPr/>
            </a:lvl3pPr>
            <a:lvl4pPr marL="10716" indent="-10716">
              <a:buNone/>
              <a:tabLst/>
              <a:defRPr/>
            </a:lvl4pPr>
            <a:lvl5pPr marL="10716" indent="-10716">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C99E02AD-6213-554A-A56E-3C67E3A2A550}"/>
              </a:ext>
            </a:extLst>
          </p:cNvPr>
          <p:cNvSpPr>
            <a:spLocks noGrp="1"/>
          </p:cNvSpPr>
          <p:nvPr>
            <p:ph type="body" sz="quarter" idx="13"/>
          </p:nvPr>
        </p:nvSpPr>
        <p:spPr>
          <a:xfrm>
            <a:off x="4701539" y="2834640"/>
            <a:ext cx="4114800" cy="3291840"/>
          </a:xfrm>
          <a:solidFill>
            <a:schemeClr val="bg1">
              <a:lumMod val="95000"/>
            </a:schemeClr>
          </a:solidFill>
        </p:spPr>
        <p:txBody>
          <a:bodyPr lIns="182880" tIns="640080" rIns="182880" bIns="228600"/>
          <a:lstStyle>
            <a:lvl1pPr marL="10716" indent="-10716">
              <a:buFont typeface="Arial" panose="020B0604020202020204" pitchFamily="34" charset="0"/>
              <a:buNone/>
              <a:tabLst/>
              <a:defRPr/>
            </a:lvl1pPr>
            <a:lvl2pPr marL="10716" indent="-10716">
              <a:buNone/>
              <a:tabLst/>
              <a:defRPr/>
            </a:lvl2pPr>
            <a:lvl3pPr marL="10716" indent="-10716">
              <a:buNone/>
              <a:tabLst/>
              <a:defRPr/>
            </a:lvl3pPr>
            <a:lvl4pPr marL="10716" indent="-10716">
              <a:buNone/>
              <a:tabLst/>
              <a:defRPr/>
            </a:lvl4pPr>
            <a:lvl5pPr marL="10716" indent="-10716">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icture Placeholder 10">
            <a:extLst>
              <a:ext uri="{FF2B5EF4-FFF2-40B4-BE49-F238E27FC236}">
                <a16:creationId xmlns:a16="http://schemas.microsoft.com/office/drawing/2014/main" id="{989266DD-44A3-6A47-BE5B-CFB3F93AB4DC}"/>
              </a:ext>
            </a:extLst>
          </p:cNvPr>
          <p:cNvSpPr>
            <a:spLocks noGrp="1"/>
          </p:cNvSpPr>
          <p:nvPr>
            <p:ph type="pic" sz="quarter" idx="14"/>
          </p:nvPr>
        </p:nvSpPr>
        <p:spPr>
          <a:xfrm>
            <a:off x="1697235" y="1166581"/>
            <a:ext cx="1406128" cy="1874837"/>
          </a:xfrm>
          <a:prstGeom prst="rect">
            <a:avLst/>
          </a:prstGeom>
          <a:noFill/>
          <a:ln w="127000">
            <a:noFill/>
          </a:ln>
        </p:spPr>
        <p:txBody>
          <a:bodyPr/>
          <a:lstStyle/>
          <a:p>
            <a:r>
              <a:rPr lang="en-US"/>
              <a:t>Click icon to add picture</a:t>
            </a:r>
          </a:p>
        </p:txBody>
      </p:sp>
      <p:sp>
        <p:nvSpPr>
          <p:cNvPr id="21" name="Picture Placeholder 10">
            <a:extLst>
              <a:ext uri="{FF2B5EF4-FFF2-40B4-BE49-F238E27FC236}">
                <a16:creationId xmlns:a16="http://schemas.microsoft.com/office/drawing/2014/main" id="{73E30ABA-DD36-944B-89CF-EA08105F034F}"/>
              </a:ext>
            </a:extLst>
          </p:cNvPr>
          <p:cNvSpPr>
            <a:spLocks noGrp="1"/>
          </p:cNvSpPr>
          <p:nvPr>
            <p:ph type="pic" sz="quarter" idx="16"/>
          </p:nvPr>
        </p:nvSpPr>
        <p:spPr>
          <a:xfrm>
            <a:off x="6055875" y="1166581"/>
            <a:ext cx="1406128" cy="1874837"/>
          </a:xfrm>
          <a:prstGeom prst="rect">
            <a:avLst/>
          </a:prstGeom>
          <a:noFill/>
          <a:ln w="127000">
            <a:noFill/>
          </a:ln>
        </p:spPr>
        <p:txBody>
          <a:bodyPr/>
          <a:lstStyle/>
          <a:p>
            <a:r>
              <a:rPr lang="en-US"/>
              <a:t>Click icon to add picture</a:t>
            </a:r>
          </a:p>
        </p:txBody>
      </p:sp>
      <p:sp>
        <p:nvSpPr>
          <p:cNvPr id="13" name="Footer Placeholder 22">
            <a:extLst>
              <a:ext uri="{FF2B5EF4-FFF2-40B4-BE49-F238E27FC236}">
                <a16:creationId xmlns:a16="http://schemas.microsoft.com/office/drawing/2014/main" id="{B28C52B5-A313-2543-9B31-B047EDF01FA6}"/>
              </a:ext>
            </a:extLst>
          </p:cNvPr>
          <p:cNvSpPr txBox="1">
            <a:spLocks/>
          </p:cNvSpPr>
          <p:nvPr userDrawn="1"/>
        </p:nvSpPr>
        <p:spPr>
          <a:xfrm>
            <a:off x="342901" y="6473779"/>
            <a:ext cx="2757165" cy="138499"/>
          </a:xfrm>
          <a:prstGeom prst="rect">
            <a:avLst/>
          </a:prstGeom>
        </p:spPr>
        <p:txBody>
          <a:bodyPr vert="horz" wrap="none" lIns="0" tIns="0" rIns="0" bIns="0" rtlCol="0" anchor="ctr">
            <a:spAutoFit/>
          </a:bodyPr>
          <a:lstStyle>
            <a:defPPr>
              <a:defRPr lang="en-US"/>
            </a:defPPr>
            <a:lvl1pPr marL="0" algn="ctr" defTabSz="914400" rtl="0" eaLnBrk="1" latinLnBrk="0" hangingPunct="1">
              <a:defRPr sz="12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t>For Agent Use Only – Not For Use With The Public</a:t>
            </a:r>
          </a:p>
        </p:txBody>
      </p:sp>
      <p:sp>
        <p:nvSpPr>
          <p:cNvPr id="14" name="Slide Number Placeholder 23">
            <a:extLst>
              <a:ext uri="{FF2B5EF4-FFF2-40B4-BE49-F238E27FC236}">
                <a16:creationId xmlns:a16="http://schemas.microsoft.com/office/drawing/2014/main" id="{199DE7F0-AC06-8F4D-9D33-C551E1FA0797}"/>
              </a:ext>
            </a:extLst>
          </p:cNvPr>
          <p:cNvSpPr txBox="1">
            <a:spLocks/>
          </p:cNvSpPr>
          <p:nvPr userDrawn="1"/>
        </p:nvSpPr>
        <p:spPr>
          <a:xfrm>
            <a:off x="7321870" y="6481474"/>
            <a:ext cx="1625445" cy="123111"/>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Copyright© 2022, National Life Group  |  </a:t>
            </a:r>
            <a:fld id="{7100E8EA-2210-4425-A1B5-66FC0BB99DA3}" type="slidenum">
              <a:rPr lang="en-US" sz="800" smtClean="0"/>
              <a:pPr/>
              <a:t>‹#›</a:t>
            </a:fld>
            <a:endParaRPr lang="en-US" sz="800" dirty="0"/>
          </a:p>
        </p:txBody>
      </p:sp>
    </p:spTree>
    <p:extLst>
      <p:ext uri="{BB962C8B-B14F-4D97-AF65-F5344CB8AC3E}">
        <p14:creationId xmlns:p14="http://schemas.microsoft.com/office/powerpoint/2010/main" val="147798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7A7CFDF-E30E-1940-98C7-1E012DC9EB69}"/>
              </a:ext>
            </a:extLst>
          </p:cNvPr>
          <p:cNvSpPr>
            <a:spLocks noGrp="1"/>
          </p:cNvSpPr>
          <p:nvPr>
            <p:ph type="body" sz="quarter" idx="10"/>
          </p:nvPr>
        </p:nvSpPr>
        <p:spPr>
          <a:xfrm>
            <a:off x="342899" y="2834640"/>
            <a:ext cx="1920240" cy="3291840"/>
          </a:xfrm>
          <a:solidFill>
            <a:schemeClr val="bg1">
              <a:lumMod val="95000"/>
            </a:schemeClr>
          </a:solidFill>
        </p:spPr>
        <p:txBody>
          <a:bodyPr lIns="182880" tIns="640080" rIns="182880" bIns="228600"/>
          <a:lstStyle>
            <a:lvl1pPr marL="10716" indent="-10716" algn="ctr">
              <a:buNone/>
              <a:tabLst/>
              <a:defRPr/>
            </a:lvl1pPr>
            <a:lvl2pPr marL="10716" indent="-10716" algn="ctr">
              <a:buNone/>
              <a:tabLst/>
              <a:defRPr/>
            </a:lvl2pPr>
            <a:lvl3pPr marL="10716" indent="-10716" algn="ctr">
              <a:buNone/>
              <a:tabLst/>
              <a:defRPr/>
            </a:lvl3pPr>
            <a:lvl4pPr marL="10716" indent="-10716" algn="ctr">
              <a:buNone/>
              <a:tabLst/>
              <a:defRPr/>
            </a:lvl4pPr>
            <a:lvl5pPr marL="10716" indent="-10716"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46B74E60-FD1E-ED4F-B880-DACE0E6F9BE4}"/>
              </a:ext>
            </a:extLst>
          </p:cNvPr>
          <p:cNvSpPr>
            <a:spLocks noGrp="1"/>
          </p:cNvSpPr>
          <p:nvPr>
            <p:ph type="body" sz="quarter" idx="11"/>
          </p:nvPr>
        </p:nvSpPr>
        <p:spPr>
          <a:xfrm>
            <a:off x="2522220" y="2834640"/>
            <a:ext cx="1920240" cy="3291840"/>
          </a:xfrm>
          <a:solidFill>
            <a:schemeClr val="bg1">
              <a:lumMod val="95000"/>
            </a:schemeClr>
          </a:solidFill>
        </p:spPr>
        <p:txBody>
          <a:bodyPr lIns="182880" tIns="640080" rIns="182880" bIns="228600"/>
          <a:lstStyle>
            <a:lvl1pPr marL="10716" indent="-10716" algn="ctr">
              <a:buNone/>
              <a:tabLst/>
              <a:defRPr/>
            </a:lvl1pPr>
            <a:lvl2pPr marL="10716" indent="-10716" algn="ctr">
              <a:buNone/>
              <a:tabLst/>
              <a:defRPr/>
            </a:lvl2pPr>
            <a:lvl3pPr marL="10716" indent="-10716" algn="ctr">
              <a:buNone/>
              <a:tabLst/>
              <a:defRPr/>
            </a:lvl3pPr>
            <a:lvl4pPr marL="10716" indent="-10716" algn="ctr">
              <a:buNone/>
              <a:tabLst/>
              <a:defRPr/>
            </a:lvl4pPr>
            <a:lvl5pPr marL="10716" indent="-10716"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CECDAE54-97FB-1340-974E-A833AEE1DCB3}"/>
              </a:ext>
            </a:extLst>
          </p:cNvPr>
          <p:cNvSpPr>
            <a:spLocks noGrp="1"/>
          </p:cNvSpPr>
          <p:nvPr>
            <p:ph type="body" sz="quarter" idx="12"/>
          </p:nvPr>
        </p:nvSpPr>
        <p:spPr>
          <a:xfrm>
            <a:off x="6880861" y="2834640"/>
            <a:ext cx="1920240" cy="3291840"/>
          </a:xfrm>
          <a:solidFill>
            <a:schemeClr val="bg1">
              <a:lumMod val="95000"/>
            </a:schemeClr>
          </a:solidFill>
        </p:spPr>
        <p:txBody>
          <a:bodyPr lIns="182880" tIns="640080" rIns="182880" bIns="228600"/>
          <a:lstStyle>
            <a:lvl1pPr marL="10716" indent="-10716" algn="ctr">
              <a:buNone/>
              <a:tabLst/>
              <a:defRPr/>
            </a:lvl1pPr>
            <a:lvl2pPr marL="10716" indent="-10716" algn="ctr">
              <a:buNone/>
              <a:tabLst/>
              <a:defRPr/>
            </a:lvl2pPr>
            <a:lvl3pPr marL="10716" indent="-10716" algn="ctr">
              <a:buNone/>
              <a:tabLst/>
              <a:defRPr/>
            </a:lvl3pPr>
            <a:lvl4pPr marL="10716" indent="-10716" algn="ctr">
              <a:buNone/>
              <a:tabLst/>
              <a:defRPr/>
            </a:lvl4pPr>
            <a:lvl5pPr marL="10716" indent="-10716"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C99E02AD-6213-554A-A56E-3C67E3A2A550}"/>
              </a:ext>
            </a:extLst>
          </p:cNvPr>
          <p:cNvSpPr>
            <a:spLocks noGrp="1"/>
          </p:cNvSpPr>
          <p:nvPr>
            <p:ph type="body" sz="quarter" idx="13"/>
          </p:nvPr>
        </p:nvSpPr>
        <p:spPr>
          <a:xfrm>
            <a:off x="4701541" y="2834640"/>
            <a:ext cx="1920240" cy="3291840"/>
          </a:xfrm>
          <a:solidFill>
            <a:schemeClr val="bg1">
              <a:lumMod val="95000"/>
            </a:schemeClr>
          </a:solidFill>
        </p:spPr>
        <p:txBody>
          <a:bodyPr lIns="182880" tIns="640080" rIns="182880" bIns="228600"/>
          <a:lstStyle>
            <a:lvl1pPr marL="10716" indent="-10716" algn="ctr">
              <a:buNone/>
              <a:tabLst/>
              <a:defRPr/>
            </a:lvl1pPr>
            <a:lvl2pPr marL="10716" indent="-10716" algn="ctr">
              <a:buNone/>
              <a:tabLst/>
              <a:defRPr/>
            </a:lvl2pPr>
            <a:lvl3pPr marL="10716" indent="-10716" algn="ctr">
              <a:buNone/>
              <a:tabLst/>
              <a:defRPr/>
            </a:lvl3pPr>
            <a:lvl4pPr marL="10716" indent="-10716" algn="ctr">
              <a:buNone/>
              <a:tabLst/>
              <a:defRPr/>
            </a:lvl4pPr>
            <a:lvl5pPr marL="10716" indent="-10716"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icture Placeholder 10">
            <a:extLst>
              <a:ext uri="{FF2B5EF4-FFF2-40B4-BE49-F238E27FC236}">
                <a16:creationId xmlns:a16="http://schemas.microsoft.com/office/drawing/2014/main" id="{989266DD-44A3-6A47-BE5B-CFB3F93AB4DC}"/>
              </a:ext>
            </a:extLst>
          </p:cNvPr>
          <p:cNvSpPr>
            <a:spLocks noGrp="1"/>
          </p:cNvSpPr>
          <p:nvPr>
            <p:ph type="pic" sz="quarter" idx="14"/>
          </p:nvPr>
        </p:nvSpPr>
        <p:spPr>
          <a:xfrm>
            <a:off x="599955" y="1166581"/>
            <a:ext cx="1406128" cy="1874837"/>
          </a:xfrm>
          <a:prstGeom prst="rect">
            <a:avLst/>
          </a:prstGeom>
          <a:noFill/>
          <a:ln w="127000">
            <a:noFill/>
          </a:ln>
        </p:spPr>
        <p:txBody>
          <a:bodyPr/>
          <a:lstStyle/>
          <a:p>
            <a:r>
              <a:rPr lang="en-US"/>
              <a:t>Click icon to add picture</a:t>
            </a:r>
          </a:p>
        </p:txBody>
      </p:sp>
      <p:sp>
        <p:nvSpPr>
          <p:cNvPr id="20" name="Picture Placeholder 10">
            <a:extLst>
              <a:ext uri="{FF2B5EF4-FFF2-40B4-BE49-F238E27FC236}">
                <a16:creationId xmlns:a16="http://schemas.microsoft.com/office/drawing/2014/main" id="{AAC8A3C8-6BE1-A240-B280-7A58AFB7E3FE}"/>
              </a:ext>
            </a:extLst>
          </p:cNvPr>
          <p:cNvSpPr>
            <a:spLocks noGrp="1"/>
          </p:cNvSpPr>
          <p:nvPr>
            <p:ph type="pic" sz="quarter" idx="15"/>
          </p:nvPr>
        </p:nvSpPr>
        <p:spPr>
          <a:xfrm>
            <a:off x="2779277" y="1166581"/>
            <a:ext cx="1406128" cy="1874837"/>
          </a:xfrm>
          <a:prstGeom prst="rect">
            <a:avLst/>
          </a:prstGeom>
          <a:noFill/>
          <a:ln w="127000">
            <a:noFill/>
          </a:ln>
        </p:spPr>
        <p:txBody>
          <a:bodyPr/>
          <a:lstStyle/>
          <a:p>
            <a:r>
              <a:rPr lang="en-US"/>
              <a:t>Click icon to add picture</a:t>
            </a:r>
          </a:p>
        </p:txBody>
      </p:sp>
      <p:sp>
        <p:nvSpPr>
          <p:cNvPr id="21" name="Picture Placeholder 10">
            <a:extLst>
              <a:ext uri="{FF2B5EF4-FFF2-40B4-BE49-F238E27FC236}">
                <a16:creationId xmlns:a16="http://schemas.microsoft.com/office/drawing/2014/main" id="{73E30ABA-DD36-944B-89CF-EA08105F034F}"/>
              </a:ext>
            </a:extLst>
          </p:cNvPr>
          <p:cNvSpPr>
            <a:spLocks noGrp="1"/>
          </p:cNvSpPr>
          <p:nvPr>
            <p:ph type="pic" sz="quarter" idx="16"/>
          </p:nvPr>
        </p:nvSpPr>
        <p:spPr>
          <a:xfrm>
            <a:off x="4958595" y="1166581"/>
            <a:ext cx="1406128" cy="1874837"/>
          </a:xfrm>
          <a:prstGeom prst="rect">
            <a:avLst/>
          </a:prstGeom>
          <a:noFill/>
          <a:ln w="127000">
            <a:noFill/>
          </a:ln>
        </p:spPr>
        <p:txBody>
          <a:bodyPr/>
          <a:lstStyle/>
          <a:p>
            <a:r>
              <a:rPr lang="en-US"/>
              <a:t>Click icon to add picture</a:t>
            </a:r>
          </a:p>
        </p:txBody>
      </p:sp>
      <p:sp>
        <p:nvSpPr>
          <p:cNvPr id="22" name="Picture Placeholder 10">
            <a:extLst>
              <a:ext uri="{FF2B5EF4-FFF2-40B4-BE49-F238E27FC236}">
                <a16:creationId xmlns:a16="http://schemas.microsoft.com/office/drawing/2014/main" id="{C23A35F9-D265-CF42-BD8E-1BBEACC1DD46}"/>
              </a:ext>
            </a:extLst>
          </p:cNvPr>
          <p:cNvSpPr>
            <a:spLocks noGrp="1"/>
          </p:cNvSpPr>
          <p:nvPr>
            <p:ph type="pic" sz="quarter" idx="17"/>
          </p:nvPr>
        </p:nvSpPr>
        <p:spPr>
          <a:xfrm>
            <a:off x="7141917" y="1166580"/>
            <a:ext cx="1406128" cy="1874837"/>
          </a:xfrm>
          <a:prstGeom prst="rect">
            <a:avLst/>
          </a:prstGeom>
          <a:noFill/>
          <a:ln w="127000">
            <a:noFill/>
          </a:ln>
        </p:spPr>
        <p:txBody>
          <a:bodyPr/>
          <a:lstStyle/>
          <a:p>
            <a:r>
              <a:rPr lang="en-US"/>
              <a:t>Click icon to add picture</a:t>
            </a:r>
          </a:p>
        </p:txBody>
      </p:sp>
      <p:sp>
        <p:nvSpPr>
          <p:cNvPr id="18" name="Footer Placeholder 22">
            <a:extLst>
              <a:ext uri="{FF2B5EF4-FFF2-40B4-BE49-F238E27FC236}">
                <a16:creationId xmlns:a16="http://schemas.microsoft.com/office/drawing/2014/main" id="{A6F44228-B5CA-5F45-947A-7C2BB3ABF3DC}"/>
              </a:ext>
            </a:extLst>
          </p:cNvPr>
          <p:cNvSpPr txBox="1">
            <a:spLocks/>
          </p:cNvSpPr>
          <p:nvPr userDrawn="1"/>
        </p:nvSpPr>
        <p:spPr>
          <a:xfrm>
            <a:off x="342901" y="6473779"/>
            <a:ext cx="2757165" cy="138499"/>
          </a:xfrm>
          <a:prstGeom prst="rect">
            <a:avLst/>
          </a:prstGeom>
        </p:spPr>
        <p:txBody>
          <a:bodyPr vert="horz" wrap="none" lIns="0" tIns="0" rIns="0" bIns="0" rtlCol="0" anchor="ctr">
            <a:spAutoFit/>
          </a:bodyPr>
          <a:lstStyle>
            <a:defPPr>
              <a:defRPr lang="en-US"/>
            </a:defPPr>
            <a:lvl1pPr marL="0" algn="ctr" defTabSz="914400" rtl="0" eaLnBrk="1" latinLnBrk="0" hangingPunct="1">
              <a:defRPr sz="12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t>For Agent Use Only – Not For Use With The Public</a:t>
            </a:r>
          </a:p>
        </p:txBody>
      </p:sp>
      <p:sp>
        <p:nvSpPr>
          <p:cNvPr id="23" name="Slide Number Placeholder 23">
            <a:extLst>
              <a:ext uri="{FF2B5EF4-FFF2-40B4-BE49-F238E27FC236}">
                <a16:creationId xmlns:a16="http://schemas.microsoft.com/office/drawing/2014/main" id="{CAD0D0F0-B577-EF48-B1F0-F012045FDEAE}"/>
              </a:ext>
            </a:extLst>
          </p:cNvPr>
          <p:cNvSpPr txBox="1">
            <a:spLocks/>
          </p:cNvSpPr>
          <p:nvPr userDrawn="1"/>
        </p:nvSpPr>
        <p:spPr>
          <a:xfrm>
            <a:off x="7321870" y="6481474"/>
            <a:ext cx="1625445" cy="123111"/>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Copyright© 2022, National Life Group  |  </a:t>
            </a:r>
            <a:fld id="{7100E8EA-2210-4425-A1B5-66FC0BB99DA3}" type="slidenum">
              <a:rPr lang="en-US" sz="800" smtClean="0"/>
              <a:pPr/>
              <a:t>‹#›</a:t>
            </a:fld>
            <a:endParaRPr lang="en-US" sz="800" dirty="0"/>
          </a:p>
        </p:txBody>
      </p:sp>
    </p:spTree>
    <p:extLst>
      <p:ext uri="{BB962C8B-B14F-4D97-AF65-F5344CB8AC3E}">
        <p14:creationId xmlns:p14="http://schemas.microsoft.com/office/powerpoint/2010/main" val="2365209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7A7CFDF-E30E-1940-98C7-1E012DC9EB69}"/>
              </a:ext>
            </a:extLst>
          </p:cNvPr>
          <p:cNvSpPr>
            <a:spLocks noGrp="1"/>
          </p:cNvSpPr>
          <p:nvPr>
            <p:ph type="body" sz="quarter" idx="10"/>
          </p:nvPr>
        </p:nvSpPr>
        <p:spPr>
          <a:xfrm>
            <a:off x="342899" y="2834640"/>
            <a:ext cx="2606040" cy="3291840"/>
          </a:xfrm>
          <a:solidFill>
            <a:schemeClr val="bg1">
              <a:lumMod val="95000"/>
            </a:schemeClr>
          </a:solidFill>
        </p:spPr>
        <p:txBody>
          <a:bodyPr lIns="182880" tIns="457200" rIns="182880" bIns="228600"/>
          <a:lstStyle>
            <a:lvl1pPr marL="10716" indent="0" algn="ctr">
              <a:buNone/>
              <a:tabLst/>
              <a:defRPr/>
            </a:lvl1pPr>
            <a:lvl2pPr marL="10716" indent="0" algn="ctr">
              <a:buNone/>
              <a:tabLst/>
              <a:defRPr/>
            </a:lvl2pPr>
            <a:lvl3pPr marL="10716" indent="0" algn="ctr">
              <a:buNone/>
              <a:tabLst/>
              <a:defRPr/>
            </a:lvl3pPr>
            <a:lvl4pPr marL="10716" indent="0" algn="ctr">
              <a:buNone/>
              <a:tabLst/>
              <a:defRPr/>
            </a:lvl4pPr>
            <a:lvl5pPr marL="10716" indent="0"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46B74E60-FD1E-ED4F-B880-DACE0E6F9BE4}"/>
              </a:ext>
            </a:extLst>
          </p:cNvPr>
          <p:cNvSpPr>
            <a:spLocks noGrp="1"/>
          </p:cNvSpPr>
          <p:nvPr>
            <p:ph type="body" sz="quarter" idx="11"/>
          </p:nvPr>
        </p:nvSpPr>
        <p:spPr>
          <a:xfrm>
            <a:off x="3268980" y="2834640"/>
            <a:ext cx="2606040" cy="3291840"/>
          </a:xfrm>
          <a:solidFill>
            <a:schemeClr val="bg1">
              <a:lumMod val="95000"/>
            </a:schemeClr>
          </a:solidFill>
        </p:spPr>
        <p:txBody>
          <a:bodyPr lIns="182880" tIns="457200" rIns="182880" bIns="228600"/>
          <a:lstStyle>
            <a:lvl1pPr marL="10716" indent="0" algn="ctr">
              <a:buNone/>
              <a:tabLst/>
              <a:defRPr/>
            </a:lvl1pPr>
            <a:lvl2pPr marL="10716" indent="0" algn="ctr">
              <a:buNone/>
              <a:tabLst/>
              <a:defRPr/>
            </a:lvl2pPr>
            <a:lvl3pPr marL="10716" indent="0" algn="ctr">
              <a:buNone/>
              <a:tabLst/>
              <a:defRPr/>
            </a:lvl3pPr>
            <a:lvl4pPr marL="10716" indent="0" algn="ctr">
              <a:buNone/>
              <a:tabLst/>
              <a:defRPr/>
            </a:lvl4pPr>
            <a:lvl5pPr marL="10716" indent="0"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CECDAE54-97FB-1340-974E-A833AEE1DCB3}"/>
              </a:ext>
            </a:extLst>
          </p:cNvPr>
          <p:cNvSpPr>
            <a:spLocks noGrp="1"/>
          </p:cNvSpPr>
          <p:nvPr>
            <p:ph type="body" sz="quarter" idx="12"/>
          </p:nvPr>
        </p:nvSpPr>
        <p:spPr>
          <a:xfrm>
            <a:off x="6195061" y="2834640"/>
            <a:ext cx="2606040" cy="3291840"/>
          </a:xfrm>
          <a:solidFill>
            <a:schemeClr val="bg1">
              <a:lumMod val="95000"/>
            </a:schemeClr>
          </a:solidFill>
        </p:spPr>
        <p:txBody>
          <a:bodyPr lIns="182880" tIns="457200" rIns="182880" bIns="228600"/>
          <a:lstStyle>
            <a:lvl1pPr marL="10716" indent="0" algn="ctr">
              <a:buNone/>
              <a:tabLst/>
              <a:defRPr/>
            </a:lvl1pPr>
            <a:lvl2pPr marL="10716" indent="0" algn="ctr">
              <a:buNone/>
              <a:tabLst/>
              <a:defRPr/>
            </a:lvl2pPr>
            <a:lvl3pPr marL="10716" indent="0" algn="ctr">
              <a:buNone/>
              <a:tabLst/>
              <a:defRPr/>
            </a:lvl3pPr>
            <a:lvl4pPr marL="10716" indent="0" algn="ctr">
              <a:buNone/>
              <a:tabLst/>
              <a:defRPr/>
            </a:lvl4pPr>
            <a:lvl5pPr marL="10716" indent="0"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86655EDF-EB9A-E14C-8C5B-29DBABFE6282}"/>
              </a:ext>
            </a:extLst>
          </p:cNvPr>
          <p:cNvSpPr>
            <a:spLocks noGrp="1"/>
          </p:cNvSpPr>
          <p:nvPr>
            <p:ph type="pic" sz="quarter" idx="13"/>
          </p:nvPr>
        </p:nvSpPr>
        <p:spPr>
          <a:xfrm>
            <a:off x="942857" y="1166581"/>
            <a:ext cx="1406128" cy="1874837"/>
          </a:xfrm>
          <a:prstGeom prst="rect">
            <a:avLst/>
          </a:prstGeom>
          <a:noFill/>
          <a:ln w="127000">
            <a:noFill/>
          </a:ln>
        </p:spPr>
        <p:txBody>
          <a:bodyPr/>
          <a:lstStyle/>
          <a:p>
            <a:r>
              <a:rPr lang="en-US"/>
              <a:t>Click icon to add picture</a:t>
            </a:r>
          </a:p>
        </p:txBody>
      </p:sp>
      <p:sp>
        <p:nvSpPr>
          <p:cNvPr id="12" name="Picture Placeholder 10">
            <a:extLst>
              <a:ext uri="{FF2B5EF4-FFF2-40B4-BE49-F238E27FC236}">
                <a16:creationId xmlns:a16="http://schemas.microsoft.com/office/drawing/2014/main" id="{7549764D-2A20-BA46-B830-29A2D468A9AA}"/>
              </a:ext>
            </a:extLst>
          </p:cNvPr>
          <p:cNvSpPr>
            <a:spLocks noGrp="1"/>
          </p:cNvSpPr>
          <p:nvPr>
            <p:ph type="pic" sz="quarter" idx="14"/>
          </p:nvPr>
        </p:nvSpPr>
        <p:spPr>
          <a:xfrm>
            <a:off x="3868937" y="1155005"/>
            <a:ext cx="1406128" cy="1874837"/>
          </a:xfrm>
          <a:prstGeom prst="rect">
            <a:avLst/>
          </a:prstGeom>
          <a:noFill/>
          <a:ln w="127000">
            <a:noFill/>
          </a:ln>
        </p:spPr>
        <p:txBody>
          <a:bodyPr/>
          <a:lstStyle/>
          <a:p>
            <a:r>
              <a:rPr lang="en-US"/>
              <a:t>Click icon to add picture</a:t>
            </a:r>
          </a:p>
        </p:txBody>
      </p:sp>
      <p:sp>
        <p:nvSpPr>
          <p:cNvPr id="13" name="Picture Placeholder 10">
            <a:extLst>
              <a:ext uri="{FF2B5EF4-FFF2-40B4-BE49-F238E27FC236}">
                <a16:creationId xmlns:a16="http://schemas.microsoft.com/office/drawing/2014/main" id="{EE51BD8B-A372-4C48-8E4B-771B4F906DFC}"/>
              </a:ext>
            </a:extLst>
          </p:cNvPr>
          <p:cNvSpPr>
            <a:spLocks noGrp="1"/>
          </p:cNvSpPr>
          <p:nvPr>
            <p:ph type="pic" sz="quarter" idx="15"/>
          </p:nvPr>
        </p:nvSpPr>
        <p:spPr>
          <a:xfrm>
            <a:off x="6817875" y="1166580"/>
            <a:ext cx="1406128" cy="1874837"/>
          </a:xfrm>
          <a:prstGeom prst="rect">
            <a:avLst/>
          </a:prstGeom>
          <a:noFill/>
          <a:ln w="127000">
            <a:noFill/>
          </a:ln>
        </p:spPr>
        <p:txBody>
          <a:bodyPr/>
          <a:lstStyle/>
          <a:p>
            <a:r>
              <a:rPr lang="en-US"/>
              <a:t>Click icon to add picture</a:t>
            </a:r>
          </a:p>
        </p:txBody>
      </p:sp>
      <p:sp>
        <p:nvSpPr>
          <p:cNvPr id="17" name="Footer Placeholder 22">
            <a:extLst>
              <a:ext uri="{FF2B5EF4-FFF2-40B4-BE49-F238E27FC236}">
                <a16:creationId xmlns:a16="http://schemas.microsoft.com/office/drawing/2014/main" id="{60311B07-D09B-D04D-BAD2-1B355E057494}"/>
              </a:ext>
            </a:extLst>
          </p:cNvPr>
          <p:cNvSpPr txBox="1">
            <a:spLocks/>
          </p:cNvSpPr>
          <p:nvPr userDrawn="1"/>
        </p:nvSpPr>
        <p:spPr>
          <a:xfrm>
            <a:off x="342901" y="6473779"/>
            <a:ext cx="2757165" cy="138499"/>
          </a:xfrm>
          <a:prstGeom prst="rect">
            <a:avLst/>
          </a:prstGeom>
        </p:spPr>
        <p:txBody>
          <a:bodyPr vert="horz" wrap="none" lIns="0" tIns="0" rIns="0" bIns="0" rtlCol="0" anchor="ctr">
            <a:spAutoFit/>
          </a:bodyPr>
          <a:lstStyle>
            <a:defPPr>
              <a:defRPr lang="en-US"/>
            </a:defPPr>
            <a:lvl1pPr marL="0" algn="ctr" defTabSz="914400" rtl="0" eaLnBrk="1" latinLnBrk="0" hangingPunct="1">
              <a:defRPr sz="12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t>For Agent Use Only – Not For Use With The Public</a:t>
            </a:r>
          </a:p>
        </p:txBody>
      </p:sp>
      <p:sp>
        <p:nvSpPr>
          <p:cNvPr id="18" name="Slide Number Placeholder 23">
            <a:extLst>
              <a:ext uri="{FF2B5EF4-FFF2-40B4-BE49-F238E27FC236}">
                <a16:creationId xmlns:a16="http://schemas.microsoft.com/office/drawing/2014/main" id="{09943B19-C1FB-5F43-87AE-32B2D49ADB1D}"/>
              </a:ext>
            </a:extLst>
          </p:cNvPr>
          <p:cNvSpPr txBox="1">
            <a:spLocks/>
          </p:cNvSpPr>
          <p:nvPr userDrawn="1"/>
        </p:nvSpPr>
        <p:spPr>
          <a:xfrm>
            <a:off x="7321870" y="6481474"/>
            <a:ext cx="1625445" cy="123111"/>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Copyright© 2022, National Life Group  |  </a:t>
            </a:r>
            <a:fld id="{7100E8EA-2210-4425-A1B5-66FC0BB99DA3}" type="slidenum">
              <a:rPr lang="en-US" sz="800" smtClean="0"/>
              <a:pPr/>
              <a:t>‹#›</a:t>
            </a:fld>
            <a:endParaRPr lang="en-US" sz="800" dirty="0"/>
          </a:p>
        </p:txBody>
      </p:sp>
    </p:spTree>
    <p:extLst>
      <p:ext uri="{BB962C8B-B14F-4D97-AF65-F5344CB8AC3E}">
        <p14:creationId xmlns:p14="http://schemas.microsoft.com/office/powerpoint/2010/main" val="13147559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Footer Placeholder 22">
            <a:extLst>
              <a:ext uri="{FF2B5EF4-FFF2-40B4-BE49-F238E27FC236}">
                <a16:creationId xmlns:a16="http://schemas.microsoft.com/office/drawing/2014/main" id="{C96E262D-0113-014D-ACB6-D4BE16DD079D}"/>
              </a:ext>
            </a:extLst>
          </p:cNvPr>
          <p:cNvSpPr txBox="1">
            <a:spLocks/>
          </p:cNvSpPr>
          <p:nvPr userDrawn="1"/>
        </p:nvSpPr>
        <p:spPr>
          <a:xfrm>
            <a:off x="342901" y="6473779"/>
            <a:ext cx="2757165" cy="138499"/>
          </a:xfrm>
          <a:prstGeom prst="rect">
            <a:avLst/>
          </a:prstGeom>
        </p:spPr>
        <p:txBody>
          <a:bodyPr vert="horz" wrap="none" lIns="0" tIns="0" rIns="0" bIns="0" rtlCol="0" anchor="ctr">
            <a:spAutoFit/>
          </a:bodyPr>
          <a:lstStyle>
            <a:defPPr>
              <a:defRPr lang="en-US"/>
            </a:defPPr>
            <a:lvl1pPr marL="0" algn="ctr" defTabSz="914400" rtl="0" eaLnBrk="1" latinLnBrk="0" hangingPunct="1">
              <a:defRPr sz="12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t>For Agent Use Only – Not For Use With The Public</a:t>
            </a:r>
          </a:p>
        </p:txBody>
      </p:sp>
      <p:sp>
        <p:nvSpPr>
          <p:cNvPr id="12" name="Slide Number Placeholder 23">
            <a:extLst>
              <a:ext uri="{FF2B5EF4-FFF2-40B4-BE49-F238E27FC236}">
                <a16:creationId xmlns:a16="http://schemas.microsoft.com/office/drawing/2014/main" id="{A51C63AF-B5EB-CD49-8511-6C41091266F9}"/>
              </a:ext>
            </a:extLst>
          </p:cNvPr>
          <p:cNvSpPr txBox="1">
            <a:spLocks/>
          </p:cNvSpPr>
          <p:nvPr userDrawn="1"/>
        </p:nvSpPr>
        <p:spPr>
          <a:xfrm>
            <a:off x="7321870" y="6481474"/>
            <a:ext cx="1625445" cy="123111"/>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Copyright© 2022, National Life Group  |  </a:t>
            </a:r>
            <a:fld id="{7100E8EA-2210-4425-A1B5-66FC0BB99DA3}" type="slidenum">
              <a:rPr lang="en-US" sz="800" smtClean="0"/>
              <a:pPr/>
              <a:t>‹#›</a:t>
            </a:fld>
            <a:endParaRPr lang="en-US" sz="800" dirty="0"/>
          </a:p>
        </p:txBody>
      </p:sp>
    </p:spTree>
    <p:extLst>
      <p:ext uri="{BB962C8B-B14F-4D97-AF65-F5344CB8AC3E}">
        <p14:creationId xmlns:p14="http://schemas.microsoft.com/office/powerpoint/2010/main" val="2523571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C69556-1075-488A-B01C-42F56886446D}"/>
              </a:ext>
            </a:extLst>
          </p:cNvPr>
          <p:cNvSpPr>
            <a:spLocks noGrp="1"/>
          </p:cNvSpPr>
          <p:nvPr>
            <p:ph type="title"/>
          </p:nvPr>
        </p:nvSpPr>
        <p:spPr>
          <a:xfrm>
            <a:off x="0" y="428085"/>
            <a:ext cx="9144000" cy="743280"/>
          </a:xfrm>
          <a:prstGeom prst="rect">
            <a:avLst/>
          </a:prstGeom>
          <a:noFill/>
        </p:spPr>
        <p:txBody>
          <a:bodyPr vert="horz" wrap="square" lIns="457200" tIns="182880" rIns="457200" bIns="182880" rtlCol="0" anchor="ctr">
            <a:spAutoFit/>
          </a:bodyPr>
          <a:lstStyle/>
          <a:p>
            <a:r>
              <a:rPr lang="en-US"/>
              <a:t>Click to edit Master title style</a:t>
            </a:r>
          </a:p>
        </p:txBody>
      </p:sp>
      <p:sp>
        <p:nvSpPr>
          <p:cNvPr id="3" name="Text Placeholder 2">
            <a:extLst>
              <a:ext uri="{FF2B5EF4-FFF2-40B4-BE49-F238E27FC236}">
                <a16:creationId xmlns:a16="http://schemas.microsoft.com/office/drawing/2014/main" id="{70333153-7A9E-400A-AC7D-6005476B920F}"/>
              </a:ext>
            </a:extLst>
          </p:cNvPr>
          <p:cNvSpPr>
            <a:spLocks noGrp="1"/>
          </p:cNvSpPr>
          <p:nvPr>
            <p:ph type="body" idx="1"/>
          </p:nvPr>
        </p:nvSpPr>
        <p:spPr>
          <a:xfrm>
            <a:off x="342901" y="1463040"/>
            <a:ext cx="840386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4D3ECF-5E7D-4CFF-9FDA-853A15FB7B11}"/>
              </a:ext>
            </a:extLst>
          </p:cNvPr>
          <p:cNvSpPr>
            <a:spLocks noGrp="1"/>
          </p:cNvSpPr>
          <p:nvPr>
            <p:ph type="dt" sz="half" idx="2"/>
          </p:nvPr>
        </p:nvSpPr>
        <p:spPr>
          <a:xfrm>
            <a:off x="342899" y="6475434"/>
            <a:ext cx="702115" cy="126958"/>
          </a:xfrm>
          <a:prstGeom prst="rect">
            <a:avLst/>
          </a:prstGeom>
        </p:spPr>
        <p:txBody>
          <a:bodyPr vert="horz" wrap="none" lIns="0" tIns="0" rIns="0" bIns="0" rtlCol="0" anchor="ctr">
            <a:spAutoFit/>
          </a:bodyPr>
          <a:lstStyle>
            <a:lvl1pPr algn="l">
              <a:defRPr sz="825" b="0" i="0">
                <a:solidFill>
                  <a:schemeClr val="tx1">
                    <a:tint val="75000"/>
                  </a:schemeClr>
                </a:solidFill>
                <a:latin typeface="Arial Narrow" panose="020B0604020202020204" pitchFamily="34" charset="0"/>
                <a:cs typeface="Arial Narrow" panose="020B0604020202020204" pitchFamily="34" charset="0"/>
              </a:defRPr>
            </a:lvl1pPr>
          </a:lstStyle>
          <a:p>
            <a:r>
              <a:rPr lang="en-US" dirty="0"/>
              <a:t>TC129252(1022)3</a:t>
            </a:r>
            <a:endParaRPr lang="en-US" sz="825" dirty="0"/>
          </a:p>
        </p:txBody>
      </p:sp>
      <p:sp>
        <p:nvSpPr>
          <p:cNvPr id="5" name="Footer Placeholder 4">
            <a:extLst>
              <a:ext uri="{FF2B5EF4-FFF2-40B4-BE49-F238E27FC236}">
                <a16:creationId xmlns:a16="http://schemas.microsoft.com/office/drawing/2014/main" id="{FD8FE970-4FE0-42EB-B006-A4C01FD1BDFC}"/>
              </a:ext>
            </a:extLst>
          </p:cNvPr>
          <p:cNvSpPr>
            <a:spLocks noGrp="1"/>
          </p:cNvSpPr>
          <p:nvPr>
            <p:ph type="ftr" sz="quarter" idx="3"/>
          </p:nvPr>
        </p:nvSpPr>
        <p:spPr>
          <a:xfrm>
            <a:off x="3193427" y="6469663"/>
            <a:ext cx="2757165" cy="138499"/>
          </a:xfrm>
          <a:prstGeom prst="rect">
            <a:avLst/>
          </a:prstGeom>
        </p:spPr>
        <p:txBody>
          <a:bodyPr vert="horz" wrap="none" lIns="0" tIns="0" rIns="0" bIns="0" rtlCol="0" anchor="ctr">
            <a:spAutoFit/>
          </a:bodyPr>
          <a:lstStyle>
            <a:lvl1pPr algn="ctr">
              <a:defRPr sz="900" b="1">
                <a:solidFill>
                  <a:schemeClr val="tx1">
                    <a:tint val="75000"/>
                  </a:schemeClr>
                </a:solidFill>
                <a:latin typeface="Arial" panose="020B0604020202020204" pitchFamily="34" charset="0"/>
                <a:cs typeface="Arial" panose="020B0604020202020204" pitchFamily="34" charset="0"/>
              </a:defRPr>
            </a:lvl1pPr>
          </a:lstStyle>
          <a:p>
            <a:r>
              <a:rPr lang="en-US"/>
              <a:t>For Agent Use Only – Not For Use With The Public</a:t>
            </a:r>
            <a:endParaRPr lang="en-US" b="1"/>
          </a:p>
        </p:txBody>
      </p:sp>
      <p:sp>
        <p:nvSpPr>
          <p:cNvPr id="6" name="Slide Number Placeholder 5">
            <a:extLst>
              <a:ext uri="{FF2B5EF4-FFF2-40B4-BE49-F238E27FC236}">
                <a16:creationId xmlns:a16="http://schemas.microsoft.com/office/drawing/2014/main" id="{95AEE0ED-FCE8-4C57-BFC3-FA95E0823208}"/>
              </a:ext>
            </a:extLst>
          </p:cNvPr>
          <p:cNvSpPr>
            <a:spLocks noGrp="1"/>
          </p:cNvSpPr>
          <p:nvPr>
            <p:ph type="sldNum" sz="quarter" idx="4"/>
          </p:nvPr>
        </p:nvSpPr>
        <p:spPr>
          <a:xfrm>
            <a:off x="7078034" y="6475434"/>
            <a:ext cx="1668727" cy="126958"/>
          </a:xfrm>
          <a:prstGeom prst="rect">
            <a:avLst/>
          </a:prstGeom>
        </p:spPr>
        <p:txBody>
          <a:bodyPr vert="horz" wrap="none" lIns="0" tIns="0" rIns="0" bIns="0" rtlCol="0" anchor="ctr">
            <a:spAutoFit/>
          </a:bodyPr>
          <a:lstStyle>
            <a:lvl1pPr algn="r">
              <a:defRPr sz="825" b="0" i="0">
                <a:solidFill>
                  <a:schemeClr val="tx1">
                    <a:tint val="75000"/>
                  </a:schemeClr>
                </a:solidFill>
                <a:latin typeface="Arial Narrow" panose="020B0604020202020204" pitchFamily="34" charset="0"/>
                <a:cs typeface="Arial Narrow" panose="020B0604020202020204" pitchFamily="34" charset="0"/>
              </a:defRPr>
            </a:lvl1pPr>
          </a:lstStyle>
          <a:p>
            <a:r>
              <a:rPr lang="en-US" dirty="0"/>
              <a:t>Copyright© 2022, National Life Group  |  </a:t>
            </a:r>
            <a:fld id="{7100E8EA-2210-4425-A1B5-66FC0BB99DA3}" type="slidenum">
              <a:rPr lang="en-US" smtClean="0"/>
              <a:pPr/>
              <a:t>‹#›</a:t>
            </a:fld>
            <a:endParaRPr lang="en-US" sz="825" dirty="0"/>
          </a:p>
        </p:txBody>
      </p:sp>
    </p:spTree>
    <p:extLst>
      <p:ext uri="{BB962C8B-B14F-4D97-AF65-F5344CB8AC3E}">
        <p14:creationId xmlns:p14="http://schemas.microsoft.com/office/powerpoint/2010/main" val="3316742849"/>
      </p:ext>
    </p:extLst>
  </p:cSld>
  <p:clrMap bg1="lt1" tx1="dk1" bg2="lt2" tx2="dk2" accent1="accent1" accent2="accent2" accent3="accent3" accent4="accent4" accent5="accent5" accent6="accent6" hlink="hlink" folHlink="folHlink"/>
  <p:sldLayoutIdLst>
    <p:sldLayoutId id="2147483724" r:id="rId1"/>
    <p:sldLayoutId id="2147483723" r:id="rId2"/>
    <p:sldLayoutId id="2147483650" r:id="rId3"/>
    <p:sldLayoutId id="2147483654" r:id="rId4"/>
    <p:sldLayoutId id="2147483652" r:id="rId5"/>
    <p:sldLayoutId id="2147483715" r:id="rId6"/>
    <p:sldLayoutId id="2147483714" r:id="rId7"/>
    <p:sldLayoutId id="2147483713" r:id="rId8"/>
    <p:sldLayoutId id="2147483655" r:id="rId9"/>
  </p:sldLayoutIdLst>
  <p:hf sldNum="0" hdr="0" ftr="0" dt="0"/>
  <p:txStyles>
    <p:titleStyle>
      <a:lvl1pPr algn="l" defTabSz="685783" rtl="0" eaLnBrk="1" latinLnBrk="0" hangingPunct="1">
        <a:lnSpc>
          <a:spcPct val="90000"/>
        </a:lnSpc>
        <a:spcBef>
          <a:spcPct val="0"/>
        </a:spcBef>
        <a:buNone/>
        <a:defRPr sz="2700" kern="1200">
          <a:solidFill>
            <a:srgbClr val="3D9B35"/>
          </a:solidFill>
          <a:latin typeface="Arial" panose="020B0604020202020204" pitchFamily="34" charset="0"/>
          <a:ea typeface="+mj-ea"/>
          <a:cs typeface="Arial" panose="020B0604020202020204" pitchFamily="34" charset="0"/>
        </a:defRPr>
      </a:lvl1pPr>
    </p:titleStyle>
    <p:bodyStyle>
      <a:lvl1pPr marL="130966" indent="-130966" algn="l" defTabSz="685783" rtl="0" eaLnBrk="1" latinLnBrk="0" hangingPunct="1">
        <a:lnSpc>
          <a:spcPct val="90000"/>
        </a:lnSpc>
        <a:spcBef>
          <a:spcPts val="750"/>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1pPr>
      <a:lvl2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2pPr>
      <a:lvl3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3pPr>
      <a:lvl4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4pPr>
      <a:lvl5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Imaging@NationalLife.com"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9EDE2-B22A-4F4D-9A11-EA56337453C3}"/>
              </a:ext>
            </a:extLst>
          </p:cNvPr>
          <p:cNvSpPr>
            <a:spLocks noGrp="1"/>
          </p:cNvSpPr>
          <p:nvPr>
            <p:ph type="title"/>
          </p:nvPr>
        </p:nvSpPr>
        <p:spPr>
          <a:xfrm>
            <a:off x="5164050" y="2847601"/>
            <a:ext cx="3998183" cy="1366528"/>
          </a:xfrm>
        </p:spPr>
        <p:txBody>
          <a:bodyPr rIns="274320"/>
          <a:lstStyle/>
          <a:p>
            <a:r>
              <a:rPr lang="en-US" sz="3600" dirty="0">
                <a:solidFill>
                  <a:srgbClr val="6AB800"/>
                </a:solidFill>
              </a:rPr>
              <a:t>RetireMax Secure 5</a:t>
            </a:r>
          </a:p>
        </p:txBody>
      </p:sp>
      <p:sp>
        <p:nvSpPr>
          <p:cNvPr id="3" name="Text Placeholder 2">
            <a:extLst>
              <a:ext uri="{FF2B5EF4-FFF2-40B4-BE49-F238E27FC236}">
                <a16:creationId xmlns:a16="http://schemas.microsoft.com/office/drawing/2014/main" id="{6F338830-F4E5-5E47-995B-C80266AACFC3}"/>
              </a:ext>
            </a:extLst>
          </p:cNvPr>
          <p:cNvSpPr>
            <a:spLocks noGrp="1"/>
          </p:cNvSpPr>
          <p:nvPr>
            <p:ph type="body" sz="quarter" idx="4294967295"/>
          </p:nvPr>
        </p:nvSpPr>
        <p:spPr>
          <a:xfrm>
            <a:off x="5856268" y="4097241"/>
            <a:ext cx="3316239" cy="820737"/>
          </a:xfrm>
        </p:spPr>
        <p:txBody>
          <a:bodyPr rIns="274320"/>
          <a:lstStyle/>
          <a:p>
            <a:pPr marL="0" indent="0" algn="r">
              <a:buNone/>
            </a:pPr>
            <a:r>
              <a:rPr lang="en-US" sz="2000" dirty="0">
                <a:solidFill>
                  <a:schemeClr val="tx2"/>
                </a:solidFill>
              </a:rPr>
              <a:t>The Security You Have Been Looking For</a:t>
            </a:r>
          </a:p>
        </p:txBody>
      </p:sp>
    </p:spTree>
    <p:extLst>
      <p:ext uri="{BB962C8B-B14F-4D97-AF65-F5344CB8AC3E}">
        <p14:creationId xmlns:p14="http://schemas.microsoft.com/office/powerpoint/2010/main" val="2373063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37B7-0904-4D6E-7CF1-1905794029B4}"/>
              </a:ext>
            </a:extLst>
          </p:cNvPr>
          <p:cNvSpPr>
            <a:spLocks noGrp="1"/>
          </p:cNvSpPr>
          <p:nvPr>
            <p:ph type="title"/>
          </p:nvPr>
        </p:nvSpPr>
        <p:spPr/>
        <p:txBody>
          <a:bodyPr/>
          <a:lstStyle/>
          <a:p>
            <a:r>
              <a:rPr lang="en-US" dirty="0"/>
              <a:t>Product </a:t>
            </a:r>
            <a:r>
              <a:rPr lang="en-US" b="1" dirty="0"/>
              <a:t>Specifications </a:t>
            </a:r>
          </a:p>
        </p:txBody>
      </p:sp>
      <p:graphicFrame>
        <p:nvGraphicFramePr>
          <p:cNvPr id="4" name="Content Placeholder 3">
            <a:extLst>
              <a:ext uri="{FF2B5EF4-FFF2-40B4-BE49-F238E27FC236}">
                <a16:creationId xmlns:a16="http://schemas.microsoft.com/office/drawing/2014/main" id="{1E653DB8-1368-550D-3904-0EF354B9FDBC}"/>
              </a:ext>
            </a:extLst>
          </p:cNvPr>
          <p:cNvGraphicFramePr>
            <a:graphicFrameLocks/>
          </p:cNvGraphicFramePr>
          <p:nvPr>
            <p:extLst>
              <p:ext uri="{D42A27DB-BD31-4B8C-83A1-F6EECF244321}">
                <p14:modId xmlns:p14="http://schemas.microsoft.com/office/powerpoint/2010/main" val="3874370402"/>
              </p:ext>
            </p:extLst>
          </p:nvPr>
        </p:nvGraphicFramePr>
        <p:xfrm>
          <a:off x="506776" y="1347637"/>
          <a:ext cx="8053330" cy="4110944"/>
        </p:xfrm>
        <a:graphic>
          <a:graphicData uri="http://schemas.openxmlformats.org/drawingml/2006/table">
            <a:tbl>
              <a:tblPr>
                <a:tableStyleId>{5940675A-B579-460E-94D1-54222C63F5DA}</a:tableStyleId>
              </a:tblPr>
              <a:tblGrid>
                <a:gridCol w="2135882">
                  <a:extLst>
                    <a:ext uri="{9D8B030D-6E8A-4147-A177-3AD203B41FA5}">
                      <a16:colId xmlns:a16="http://schemas.microsoft.com/office/drawing/2014/main" val="20000"/>
                    </a:ext>
                  </a:extLst>
                </a:gridCol>
                <a:gridCol w="5917448">
                  <a:extLst>
                    <a:ext uri="{9D8B030D-6E8A-4147-A177-3AD203B41FA5}">
                      <a16:colId xmlns:a16="http://schemas.microsoft.com/office/drawing/2014/main" val="20001"/>
                    </a:ext>
                  </a:extLst>
                </a:gridCol>
              </a:tblGrid>
              <a:tr h="364475">
                <a:tc>
                  <a:txBody>
                    <a:bodyPr/>
                    <a:lstStyle/>
                    <a:p>
                      <a:r>
                        <a:rPr lang="en-US" sz="1200" b="1" dirty="0">
                          <a:effectLst/>
                        </a:rPr>
                        <a:t>Minimum Premium</a:t>
                      </a:r>
                      <a:endParaRPr lang="en-US" sz="1200" b="1" dirty="0">
                        <a:solidFill>
                          <a:schemeClr val="accent1"/>
                        </a:solidFill>
                        <a:effectLst/>
                        <a:latin typeface="Arial" pitchFamily="34" charset="0"/>
                        <a:cs typeface="Arial" pitchFamily="34" charset="0"/>
                      </a:endParaRPr>
                    </a:p>
                  </a:txBody>
                  <a:tcPr marL="365760" marR="0" marT="91440" marB="91440"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200" dirty="0">
                          <a:effectLst/>
                        </a:rPr>
                        <a:t>$100,000 single sum</a:t>
                      </a:r>
                      <a:endParaRPr lang="en-US" sz="1200" dirty="0">
                        <a:solidFill>
                          <a:schemeClr val="tx1"/>
                        </a:solidFill>
                        <a:effectLst/>
                        <a:latin typeface="Arial" pitchFamily="34" charset="0"/>
                        <a:cs typeface="Arial" pitchFamily="34" charset="0"/>
                      </a:endParaRPr>
                    </a:p>
                  </a:txBody>
                  <a:tcPr marL="182880" marR="457200" marT="91440" marB="91440" anchor="ct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364475">
                <a:tc>
                  <a:txBody>
                    <a:bodyPr/>
                    <a:lstStyle/>
                    <a:p>
                      <a:r>
                        <a:rPr lang="en-US" sz="1200" b="1" dirty="0">
                          <a:effectLst/>
                        </a:rPr>
                        <a:t>Max Premium</a:t>
                      </a:r>
                      <a:endParaRPr lang="en-US" sz="1200" b="1" dirty="0">
                        <a:solidFill>
                          <a:schemeClr val="accent1"/>
                        </a:solidFill>
                        <a:effectLst/>
                        <a:latin typeface="Arial" pitchFamily="34" charset="0"/>
                        <a:cs typeface="Arial" pitchFamily="34" charset="0"/>
                      </a:endParaRPr>
                    </a:p>
                  </a:txBody>
                  <a:tcPr marL="365760" marR="0" marT="91440" marB="91440"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altLang="en-US" sz="1200" u="none" strike="noStrike" cap="none" normalizeH="0" baseline="0" dirty="0">
                          <a:ln>
                            <a:noFill/>
                          </a:ln>
                          <a:effectLst/>
                        </a:rPr>
                        <a:t>0-70 $2,000,000; 71-75 $1,500,000; 76-80 $1,000,000; 81-85 $500,000</a:t>
                      </a:r>
                    </a:p>
                  </a:txBody>
                  <a:tcPr marL="182880" marR="457200" marT="91440" marB="91440" anchor="ct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4475">
                <a:tc>
                  <a:txBody>
                    <a:bodyPr/>
                    <a:lstStyle/>
                    <a:p>
                      <a:r>
                        <a:rPr lang="en-US" sz="1200" b="1" dirty="0">
                          <a:effectLst/>
                        </a:rPr>
                        <a:t>Issue Age</a:t>
                      </a:r>
                      <a:endParaRPr lang="en-US" sz="1200" b="1" dirty="0">
                        <a:solidFill>
                          <a:schemeClr val="accent1"/>
                        </a:solidFill>
                        <a:effectLst/>
                        <a:latin typeface="Arial" pitchFamily="34" charset="0"/>
                        <a:cs typeface="Arial" pitchFamily="34" charset="0"/>
                      </a:endParaRPr>
                    </a:p>
                  </a:txBody>
                  <a:tcPr marL="365760" marR="0" marT="91440" marB="91440"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200" dirty="0">
                          <a:effectLst/>
                        </a:rPr>
                        <a:t>0-85</a:t>
                      </a:r>
                      <a:endParaRPr lang="en-US" sz="1200" dirty="0">
                        <a:solidFill>
                          <a:schemeClr val="tx1"/>
                        </a:solidFill>
                        <a:effectLst/>
                        <a:latin typeface="Arial" pitchFamily="34" charset="0"/>
                        <a:cs typeface="Arial" pitchFamily="34" charset="0"/>
                      </a:endParaRPr>
                    </a:p>
                  </a:txBody>
                  <a:tcPr marL="182880" marR="457200" marT="91440" marB="91440" anchor="ct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546712">
                <a:tc>
                  <a:txBody>
                    <a:bodyPr/>
                    <a:lstStyle/>
                    <a:p>
                      <a:r>
                        <a:rPr lang="en-US" sz="1200" b="1" baseline="0" dirty="0">
                          <a:solidFill>
                            <a:schemeClr val="tx1"/>
                          </a:solidFill>
                          <a:effectLst/>
                          <a:latin typeface="Arial" pitchFamily="34" charset="0"/>
                          <a:cs typeface="Arial" pitchFamily="34" charset="0"/>
                        </a:rPr>
                        <a:t>Fixed Rate Guarantee Period</a:t>
                      </a:r>
                      <a:endParaRPr lang="en-US" sz="1200" b="1" dirty="0">
                        <a:solidFill>
                          <a:schemeClr val="tx1"/>
                        </a:solidFill>
                        <a:effectLst/>
                        <a:latin typeface="Arial" pitchFamily="34" charset="0"/>
                        <a:cs typeface="Arial" pitchFamily="34" charset="0"/>
                      </a:endParaRPr>
                    </a:p>
                  </a:txBody>
                  <a:tcPr marL="365760" marR="0" marT="91440" marB="91440"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200" baseline="0" dirty="0">
                          <a:effectLst/>
                        </a:rPr>
                        <a:t>Rate guaranteed for 5 years renewing annually thereafter</a:t>
                      </a:r>
                      <a:endParaRPr lang="en-US" sz="1200" dirty="0">
                        <a:solidFill>
                          <a:schemeClr val="tx1"/>
                        </a:solidFill>
                        <a:effectLst/>
                        <a:latin typeface="Arial" pitchFamily="34" charset="0"/>
                        <a:cs typeface="Arial" pitchFamily="34" charset="0"/>
                      </a:endParaRPr>
                    </a:p>
                  </a:txBody>
                  <a:tcPr marL="182880" marR="457200" marT="91440" marB="91440" anchor="ct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4475">
                <a:tc>
                  <a:txBody>
                    <a:bodyPr/>
                    <a:lstStyle/>
                    <a:p>
                      <a:r>
                        <a:rPr lang="en-US" sz="1200" b="1" dirty="0">
                          <a:effectLst/>
                        </a:rPr>
                        <a:t>Free Withdrawal</a:t>
                      </a:r>
                      <a:endParaRPr lang="en-US" sz="1200" b="1" dirty="0">
                        <a:solidFill>
                          <a:schemeClr val="accent1"/>
                        </a:solidFill>
                        <a:effectLst/>
                        <a:latin typeface="Arial" pitchFamily="34" charset="0"/>
                        <a:cs typeface="Arial" pitchFamily="34" charset="0"/>
                      </a:endParaRPr>
                    </a:p>
                  </a:txBody>
                  <a:tcPr marL="365760" marR="0" marT="91440" marB="91440"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200" dirty="0">
                          <a:effectLst/>
                        </a:rPr>
                        <a:t>10% of Accumulation Value </a:t>
                      </a:r>
                      <a:r>
                        <a:rPr lang="en-US" sz="1200">
                          <a:effectLst/>
                        </a:rPr>
                        <a:t>beginning year 2 as </a:t>
                      </a:r>
                      <a:r>
                        <a:rPr lang="en-US" sz="1200" dirty="0">
                          <a:effectLst/>
                        </a:rPr>
                        <a:t>available by law</a:t>
                      </a:r>
                      <a:endParaRPr lang="en-US" sz="1200" dirty="0">
                        <a:solidFill>
                          <a:schemeClr val="tx1"/>
                        </a:solidFill>
                        <a:effectLst/>
                        <a:latin typeface="Arial" pitchFamily="34" charset="0"/>
                        <a:cs typeface="Arial" pitchFamily="34" charset="0"/>
                      </a:endParaRPr>
                    </a:p>
                  </a:txBody>
                  <a:tcPr marL="182880" marR="457200" marT="91440" marB="91440" anchor="ct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5"/>
                  </a:ext>
                </a:extLst>
              </a:tr>
              <a:tr h="364475">
                <a:tc>
                  <a:txBody>
                    <a:bodyPr/>
                    <a:lstStyle/>
                    <a:p>
                      <a:r>
                        <a:rPr lang="en-US" sz="1200" b="1" dirty="0">
                          <a:effectLst/>
                        </a:rPr>
                        <a:t>Withdrawal Charges</a:t>
                      </a:r>
                      <a:endParaRPr lang="en-US" sz="1200" b="1" dirty="0">
                        <a:solidFill>
                          <a:schemeClr val="accent1"/>
                        </a:solidFill>
                        <a:effectLst/>
                        <a:latin typeface="Arial" pitchFamily="34" charset="0"/>
                        <a:cs typeface="Arial" pitchFamily="34" charset="0"/>
                      </a:endParaRPr>
                    </a:p>
                  </a:txBody>
                  <a:tcPr marL="365760" marR="0" marT="91440" marB="91440"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200" baseline="0" dirty="0">
                          <a:effectLst/>
                        </a:rPr>
                        <a:t>7%, 7%, 7%, 6%, 5%, 0% </a:t>
                      </a:r>
                      <a:endParaRPr lang="en-US" sz="1200" dirty="0">
                        <a:solidFill>
                          <a:schemeClr val="tx1"/>
                        </a:solidFill>
                        <a:effectLst/>
                        <a:latin typeface="Arial" pitchFamily="34" charset="0"/>
                        <a:cs typeface="Arial" pitchFamily="34" charset="0"/>
                      </a:endParaRPr>
                    </a:p>
                  </a:txBody>
                  <a:tcPr marL="182880" marR="457200" marT="91440" marB="91440" anchor="ct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4475">
                <a:tc>
                  <a:txBody>
                    <a:bodyPr/>
                    <a:lstStyle/>
                    <a:p>
                      <a:r>
                        <a:rPr lang="en-US" sz="1200" b="1" dirty="0">
                          <a:effectLst/>
                        </a:rPr>
                        <a:t>MVA</a:t>
                      </a:r>
                      <a:endParaRPr lang="en-US" sz="1200" b="1" dirty="0">
                        <a:solidFill>
                          <a:schemeClr val="accent1"/>
                        </a:solidFill>
                        <a:effectLst/>
                        <a:latin typeface="Arial" pitchFamily="34" charset="0"/>
                        <a:cs typeface="Arial" pitchFamily="34" charset="0"/>
                      </a:endParaRPr>
                    </a:p>
                  </a:txBody>
                  <a:tcPr marL="365760" marR="0" marT="91440" marB="91440"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200" dirty="0">
                          <a:effectLst/>
                        </a:rPr>
                        <a:t>No</a:t>
                      </a:r>
                      <a:endParaRPr lang="en-US" sz="1200" dirty="0">
                        <a:solidFill>
                          <a:schemeClr val="tx1"/>
                        </a:solidFill>
                        <a:effectLst/>
                        <a:latin typeface="Arial" pitchFamily="34" charset="0"/>
                        <a:cs typeface="Arial" pitchFamily="34" charset="0"/>
                      </a:endParaRPr>
                    </a:p>
                  </a:txBody>
                  <a:tcPr marL="182880" marR="457200" marT="91440" marB="91440" anchor="ct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12317656"/>
                  </a:ext>
                </a:extLst>
              </a:tr>
              <a:tr h="364475">
                <a:tc>
                  <a:txBody>
                    <a:bodyPr/>
                    <a:lstStyle/>
                    <a:p>
                      <a:r>
                        <a:rPr lang="en-US" sz="1200" b="1" dirty="0">
                          <a:effectLst/>
                        </a:rPr>
                        <a:t>Loans</a:t>
                      </a:r>
                      <a:endParaRPr lang="en-US" sz="1200" b="1" dirty="0">
                        <a:solidFill>
                          <a:schemeClr val="accent1"/>
                        </a:solidFill>
                        <a:effectLst/>
                        <a:latin typeface="Arial" pitchFamily="34" charset="0"/>
                        <a:cs typeface="Arial" pitchFamily="34" charset="0"/>
                      </a:endParaRPr>
                    </a:p>
                  </a:txBody>
                  <a:tcPr marL="365760" marR="0" marT="91440" marB="91440"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200" dirty="0">
                          <a:effectLst/>
                        </a:rPr>
                        <a:t>Yes if 403(b)/457(b) plan permits; Multiple loans available</a:t>
                      </a:r>
                      <a:endParaRPr lang="en-US" sz="1200" dirty="0">
                        <a:solidFill>
                          <a:schemeClr val="tx1"/>
                        </a:solidFill>
                        <a:effectLst/>
                        <a:latin typeface="Arial" pitchFamily="34" charset="0"/>
                        <a:cs typeface="Arial" pitchFamily="34" charset="0"/>
                      </a:endParaRPr>
                    </a:p>
                  </a:txBody>
                  <a:tcPr marL="182880" marR="457200" marT="91440" marB="91440" anchor="ct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53344">
                <a:tc>
                  <a:txBody>
                    <a:bodyPr/>
                    <a:lstStyle/>
                    <a:p>
                      <a:r>
                        <a:rPr lang="en-US" sz="1200" b="1" dirty="0">
                          <a:effectLst/>
                        </a:rPr>
                        <a:t>Riders</a:t>
                      </a:r>
                      <a:endParaRPr lang="en-US" sz="1200" b="1" dirty="0">
                        <a:solidFill>
                          <a:schemeClr val="accent1"/>
                        </a:solidFill>
                        <a:effectLst/>
                        <a:latin typeface="Arial" pitchFamily="34" charset="0"/>
                        <a:cs typeface="Arial" pitchFamily="34" charset="0"/>
                      </a:endParaRPr>
                    </a:p>
                  </a:txBody>
                  <a:tcPr marL="365760" marR="0" marT="91440" marB="91440"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200" dirty="0">
                          <a:effectLst/>
                        </a:rPr>
                        <a:t>Nursing Care, Terminal Illness at no additional cost</a:t>
                      </a:r>
                    </a:p>
                  </a:txBody>
                  <a:tcPr marL="182880" marR="457200" marT="91440" marB="91440" anchor="ct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9"/>
                  </a:ext>
                </a:extLst>
              </a:tr>
              <a:tr h="546712">
                <a:tc>
                  <a:txBody>
                    <a:bodyPr/>
                    <a:lstStyle/>
                    <a:p>
                      <a:r>
                        <a:rPr lang="en-US" sz="1200" b="1" dirty="0">
                          <a:effectLst/>
                        </a:rPr>
                        <a:t>Plan Types</a:t>
                      </a:r>
                      <a:endParaRPr lang="en-US" sz="1200" b="1" dirty="0">
                        <a:solidFill>
                          <a:schemeClr val="accent1"/>
                        </a:solidFill>
                        <a:effectLst/>
                        <a:latin typeface="Arial" pitchFamily="34" charset="0"/>
                        <a:cs typeface="Arial" pitchFamily="34" charset="0"/>
                      </a:endParaRPr>
                    </a:p>
                  </a:txBody>
                  <a:tcPr marL="365760" marR="0" marT="91440" marB="91440"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200" dirty="0">
                          <a:solidFill>
                            <a:schemeClr val="tx1"/>
                          </a:solidFill>
                          <a:effectLst/>
                          <a:latin typeface="Arial" pitchFamily="34" charset="0"/>
                          <a:cs typeface="Arial" pitchFamily="34" charset="0"/>
                        </a:rPr>
                        <a:t>Non-qualified, IRA, Roth IRA, 403(b), Roth 403(b), 457(b), Roth 457(b), Pension/Profit Sharing </a:t>
                      </a:r>
                    </a:p>
                  </a:txBody>
                  <a:tcPr marL="182880" marR="457200" marT="91440" marB="91440" anchor="ct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10838206"/>
                  </a:ext>
                </a:extLst>
              </a:tr>
            </a:tbl>
          </a:graphicData>
        </a:graphic>
      </p:graphicFrame>
    </p:spTree>
    <p:extLst>
      <p:ext uri="{BB962C8B-B14F-4D97-AF65-F5344CB8AC3E}">
        <p14:creationId xmlns:p14="http://schemas.microsoft.com/office/powerpoint/2010/main" val="1244836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8">
            <a:extLst>
              <a:ext uri="{FF2B5EF4-FFF2-40B4-BE49-F238E27FC236}">
                <a16:creationId xmlns:a16="http://schemas.microsoft.com/office/drawing/2014/main" id="{479203E2-4A15-6951-2DA6-E1302B839EE4}"/>
              </a:ext>
            </a:extLst>
          </p:cNvPr>
          <p:cNvSpPr txBox="1">
            <a:spLocks/>
          </p:cNvSpPr>
          <p:nvPr/>
        </p:nvSpPr>
        <p:spPr>
          <a:xfrm>
            <a:off x="6226224" y="2207231"/>
            <a:ext cx="2606040" cy="3927810"/>
          </a:xfrm>
          <a:prstGeom prst="rect">
            <a:avLst/>
          </a:prstGeom>
          <a:solidFill>
            <a:schemeClr val="bg1">
              <a:lumMod val="95000"/>
            </a:schemeClr>
          </a:solidFill>
        </p:spPr>
        <p:txBody>
          <a:bodyPr vert="horz" lIns="182880" tIns="457200" rIns="182880" bIns="228600" rtlCol="0">
            <a:noAutofit/>
          </a:bodyPr>
          <a:lstStyle>
            <a:lvl1pPr marL="10716" indent="0" algn="ctr" defTabSz="685783" rtl="0" eaLnBrk="1" latinLnBrk="0" hangingPunct="1">
              <a:lnSpc>
                <a:spcPct val="90000"/>
              </a:lnSpc>
              <a:spcBef>
                <a:spcPts val="750"/>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1pPr>
            <a:lvl2pPr marL="10716" indent="0" algn="ctr"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2pPr>
            <a:lvl3pPr marL="10716" indent="0" algn="ctr"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3pPr>
            <a:lvl4pPr marL="10716" indent="0" algn="ctr"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4pPr>
            <a:lvl5pPr marL="10716" indent="0" algn="ctr"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spcAft>
                <a:spcPts val="600"/>
              </a:spcAft>
            </a:pPr>
            <a:r>
              <a:rPr lang="en-US" sz="1800" b="1" dirty="0"/>
              <a:t>Certificate of Deposit (CD)</a:t>
            </a:r>
          </a:p>
        </p:txBody>
      </p:sp>
      <p:sp>
        <p:nvSpPr>
          <p:cNvPr id="2" name="Title 1">
            <a:extLst>
              <a:ext uri="{FF2B5EF4-FFF2-40B4-BE49-F238E27FC236}">
                <a16:creationId xmlns:a16="http://schemas.microsoft.com/office/drawing/2014/main" id="{C5B7E28C-7290-F949-BF38-354D8C3EAB52}"/>
              </a:ext>
            </a:extLst>
          </p:cNvPr>
          <p:cNvSpPr>
            <a:spLocks noGrp="1"/>
          </p:cNvSpPr>
          <p:nvPr>
            <p:ph type="title"/>
          </p:nvPr>
        </p:nvSpPr>
        <p:spPr/>
        <p:txBody>
          <a:bodyPr/>
          <a:lstStyle/>
          <a:p>
            <a:r>
              <a:rPr lang="en-US" dirty="0"/>
              <a:t>Typical Safe </a:t>
            </a:r>
            <a:r>
              <a:rPr lang="en-US" b="1" dirty="0"/>
              <a:t>Money Options</a:t>
            </a:r>
          </a:p>
        </p:txBody>
      </p:sp>
      <p:sp>
        <p:nvSpPr>
          <p:cNvPr id="3" name="Content Placeholder 2">
            <a:extLst>
              <a:ext uri="{FF2B5EF4-FFF2-40B4-BE49-F238E27FC236}">
                <a16:creationId xmlns:a16="http://schemas.microsoft.com/office/drawing/2014/main" id="{C3B847FB-32AE-8341-94D2-B3B4ABF9DF0A}"/>
              </a:ext>
            </a:extLst>
          </p:cNvPr>
          <p:cNvSpPr>
            <a:spLocks noGrp="1"/>
          </p:cNvSpPr>
          <p:nvPr>
            <p:ph type="body" sz="quarter" idx="10"/>
          </p:nvPr>
        </p:nvSpPr>
        <p:spPr>
          <a:xfrm>
            <a:off x="342899" y="2198670"/>
            <a:ext cx="2606040" cy="3927810"/>
          </a:xfrm>
        </p:spPr>
        <p:txBody>
          <a:bodyPr tIns="457200"/>
          <a:lstStyle/>
          <a:p>
            <a:pPr marL="0">
              <a:spcAft>
                <a:spcPts val="600"/>
              </a:spcAft>
            </a:pPr>
            <a:r>
              <a:rPr lang="en-US" sz="1800" b="1" dirty="0"/>
              <a:t>Under the Mattress</a:t>
            </a:r>
          </a:p>
        </p:txBody>
      </p:sp>
      <p:sp>
        <p:nvSpPr>
          <p:cNvPr id="9" name="Text Placeholder 8">
            <a:extLst>
              <a:ext uri="{FF2B5EF4-FFF2-40B4-BE49-F238E27FC236}">
                <a16:creationId xmlns:a16="http://schemas.microsoft.com/office/drawing/2014/main" id="{765B2734-7C18-D2DA-6D64-57B908A72D03}"/>
              </a:ext>
            </a:extLst>
          </p:cNvPr>
          <p:cNvSpPr>
            <a:spLocks noGrp="1"/>
          </p:cNvSpPr>
          <p:nvPr>
            <p:ph type="body" sz="quarter" idx="11"/>
          </p:nvPr>
        </p:nvSpPr>
        <p:spPr>
          <a:xfrm>
            <a:off x="3268980" y="2198670"/>
            <a:ext cx="2606040" cy="3927810"/>
          </a:xfrm>
        </p:spPr>
        <p:txBody>
          <a:bodyPr tIns="457200"/>
          <a:lstStyle/>
          <a:p>
            <a:pPr marL="0">
              <a:spcAft>
                <a:spcPts val="600"/>
              </a:spcAft>
            </a:pPr>
            <a:r>
              <a:rPr lang="en-US" sz="1800" b="1" dirty="0"/>
              <a:t>Standard Savings Account</a:t>
            </a:r>
          </a:p>
        </p:txBody>
      </p:sp>
      <p:pic>
        <p:nvPicPr>
          <p:cNvPr id="19" name="Graphic 18">
            <a:extLst>
              <a:ext uri="{FF2B5EF4-FFF2-40B4-BE49-F238E27FC236}">
                <a16:creationId xmlns:a16="http://schemas.microsoft.com/office/drawing/2014/main" id="{EEEE7382-8418-1227-B835-63C1F70B89E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1262" y="923078"/>
            <a:ext cx="1987712" cy="1987712"/>
          </a:xfrm>
          <a:prstGeom prst="rect">
            <a:avLst/>
          </a:prstGeom>
        </p:spPr>
      </p:pic>
      <p:sp>
        <p:nvSpPr>
          <p:cNvPr id="23" name="TextBox 22">
            <a:extLst>
              <a:ext uri="{FF2B5EF4-FFF2-40B4-BE49-F238E27FC236}">
                <a16:creationId xmlns:a16="http://schemas.microsoft.com/office/drawing/2014/main" id="{18036914-8928-F50B-9DD3-F00549213997}"/>
              </a:ext>
            </a:extLst>
          </p:cNvPr>
          <p:cNvSpPr txBox="1"/>
          <p:nvPr/>
        </p:nvSpPr>
        <p:spPr>
          <a:xfrm>
            <a:off x="466640" y="4222678"/>
            <a:ext cx="2358558" cy="1787703"/>
          </a:xfrm>
          <a:prstGeom prst="rect">
            <a:avLst/>
          </a:prstGeom>
          <a:solidFill>
            <a:schemeClr val="bg1"/>
          </a:solidFill>
        </p:spPr>
        <p:txBody>
          <a:bodyPr wrap="square" rtlCol="0" anchor="t">
            <a:noAutofit/>
          </a:bodyPr>
          <a:lstStyle/>
          <a:p>
            <a:pPr marL="0" indent="0" algn="ctr">
              <a:buNone/>
            </a:pPr>
            <a:r>
              <a:rPr lang="en-US" b="1" dirty="0">
                <a:solidFill>
                  <a:srgbClr val="E07426"/>
                </a:solidFill>
              </a:rPr>
              <a:t>CONS</a:t>
            </a:r>
            <a:endParaRPr lang="en-US" sz="1800" b="1" dirty="0">
              <a:solidFill>
                <a:srgbClr val="E07426"/>
              </a:solidFill>
            </a:endParaRPr>
          </a:p>
          <a:p>
            <a:pPr marL="234950" indent="-174625" algn="l">
              <a:buFont typeface="Arial" panose="020B0604020202020204" pitchFamily="34" charset="0"/>
              <a:buChar char="•"/>
            </a:pPr>
            <a:r>
              <a:rPr lang="en-US" sz="1600" dirty="0"/>
              <a:t>Does not grow</a:t>
            </a:r>
          </a:p>
          <a:p>
            <a:pPr marL="234950" indent="-174625" algn="l">
              <a:buFont typeface="Arial" panose="020B0604020202020204" pitchFamily="34" charset="0"/>
              <a:buChar char="•"/>
            </a:pPr>
            <a:r>
              <a:rPr lang="en-US" sz="1600" dirty="0"/>
              <a:t>Lower back issues from sleeping on a lump</a:t>
            </a:r>
          </a:p>
        </p:txBody>
      </p:sp>
      <p:sp>
        <p:nvSpPr>
          <p:cNvPr id="24" name="TextBox 23">
            <a:extLst>
              <a:ext uri="{FF2B5EF4-FFF2-40B4-BE49-F238E27FC236}">
                <a16:creationId xmlns:a16="http://schemas.microsoft.com/office/drawing/2014/main" id="{54B9FEC8-B3AB-05CA-01E0-E5468C43F94D}"/>
              </a:ext>
            </a:extLst>
          </p:cNvPr>
          <p:cNvSpPr txBox="1"/>
          <p:nvPr/>
        </p:nvSpPr>
        <p:spPr>
          <a:xfrm>
            <a:off x="466640" y="3051181"/>
            <a:ext cx="2358558" cy="1055398"/>
          </a:xfrm>
          <a:prstGeom prst="rect">
            <a:avLst/>
          </a:prstGeom>
          <a:solidFill>
            <a:schemeClr val="bg1"/>
          </a:solidFill>
        </p:spPr>
        <p:txBody>
          <a:bodyPr wrap="square" rtlCol="0" anchor="t">
            <a:noAutofit/>
          </a:bodyPr>
          <a:lstStyle/>
          <a:p>
            <a:pPr marL="0" indent="0" algn="ctr">
              <a:buNone/>
            </a:pPr>
            <a:r>
              <a:rPr lang="en-US" b="1" dirty="0">
                <a:solidFill>
                  <a:srgbClr val="6AB800"/>
                </a:solidFill>
              </a:rPr>
              <a:t>PROS</a:t>
            </a:r>
            <a:endParaRPr lang="en-US" sz="1800" b="1" dirty="0">
              <a:solidFill>
                <a:srgbClr val="6AB800"/>
              </a:solidFill>
            </a:endParaRPr>
          </a:p>
          <a:p>
            <a:pPr marL="234950" indent="-174625" algn="l">
              <a:buFont typeface="Arial" panose="020B0604020202020204" pitchFamily="34" charset="0"/>
              <a:buChar char="•"/>
            </a:pPr>
            <a:r>
              <a:rPr lang="en-US" sz="1600" dirty="0"/>
              <a:t>Location is known</a:t>
            </a:r>
          </a:p>
          <a:p>
            <a:pPr marL="234950" indent="-174625" algn="l">
              <a:buFont typeface="Arial" panose="020B0604020202020204" pitchFamily="34" charset="0"/>
              <a:buChar char="•"/>
            </a:pPr>
            <a:r>
              <a:rPr lang="en-US" sz="1600" dirty="0"/>
              <a:t>Easily accessible</a:t>
            </a:r>
          </a:p>
        </p:txBody>
      </p:sp>
      <p:sp>
        <p:nvSpPr>
          <p:cNvPr id="27" name="TextBox 26">
            <a:extLst>
              <a:ext uri="{FF2B5EF4-FFF2-40B4-BE49-F238E27FC236}">
                <a16:creationId xmlns:a16="http://schemas.microsoft.com/office/drawing/2014/main" id="{01753FFF-F21B-8F5A-1D36-2289EE799AEB}"/>
              </a:ext>
            </a:extLst>
          </p:cNvPr>
          <p:cNvSpPr txBox="1"/>
          <p:nvPr/>
        </p:nvSpPr>
        <p:spPr>
          <a:xfrm>
            <a:off x="3392721" y="4561725"/>
            <a:ext cx="2358558" cy="1438381"/>
          </a:xfrm>
          <a:prstGeom prst="rect">
            <a:avLst/>
          </a:prstGeom>
          <a:solidFill>
            <a:schemeClr val="bg1"/>
          </a:solidFill>
        </p:spPr>
        <p:txBody>
          <a:bodyPr wrap="square" rtlCol="0" anchor="t">
            <a:noAutofit/>
          </a:bodyPr>
          <a:lstStyle/>
          <a:p>
            <a:pPr marL="0" indent="0" algn="ctr">
              <a:buNone/>
            </a:pPr>
            <a:r>
              <a:rPr lang="en-US" b="1" dirty="0">
                <a:solidFill>
                  <a:srgbClr val="E07426"/>
                </a:solidFill>
              </a:rPr>
              <a:t>CONS</a:t>
            </a:r>
            <a:endParaRPr lang="en-US" sz="1800" b="1" dirty="0">
              <a:solidFill>
                <a:srgbClr val="E07426"/>
              </a:solidFill>
            </a:endParaRPr>
          </a:p>
          <a:p>
            <a:pPr marL="234950" indent="-174625" algn="l">
              <a:buFont typeface="Arial" panose="020B0604020202020204" pitchFamily="34" charset="0"/>
              <a:buChar char="•"/>
            </a:pPr>
            <a:r>
              <a:rPr lang="en-US" sz="1600" dirty="0"/>
              <a:t>Low or no interest earned</a:t>
            </a:r>
          </a:p>
          <a:p>
            <a:pPr marL="234950" indent="-174625" algn="l">
              <a:buFont typeface="Arial" panose="020B0604020202020204" pitchFamily="34" charset="0"/>
              <a:buChar char="•"/>
            </a:pPr>
            <a:r>
              <a:rPr lang="en-US" sz="1600" dirty="0"/>
              <a:t>Easy to transfer to spending account</a:t>
            </a:r>
          </a:p>
        </p:txBody>
      </p:sp>
      <p:sp>
        <p:nvSpPr>
          <p:cNvPr id="28" name="TextBox 27">
            <a:extLst>
              <a:ext uri="{FF2B5EF4-FFF2-40B4-BE49-F238E27FC236}">
                <a16:creationId xmlns:a16="http://schemas.microsoft.com/office/drawing/2014/main" id="{7AD19D92-0276-B712-F7F3-4A69460BB49D}"/>
              </a:ext>
            </a:extLst>
          </p:cNvPr>
          <p:cNvSpPr txBox="1"/>
          <p:nvPr/>
        </p:nvSpPr>
        <p:spPr>
          <a:xfrm>
            <a:off x="3392721" y="3258032"/>
            <a:ext cx="2358558" cy="1187593"/>
          </a:xfrm>
          <a:prstGeom prst="rect">
            <a:avLst/>
          </a:prstGeom>
          <a:solidFill>
            <a:schemeClr val="bg1"/>
          </a:solidFill>
        </p:spPr>
        <p:txBody>
          <a:bodyPr wrap="square" rtlCol="0" anchor="t">
            <a:noAutofit/>
          </a:bodyPr>
          <a:lstStyle/>
          <a:p>
            <a:pPr marL="0" indent="0" algn="ctr">
              <a:buNone/>
            </a:pPr>
            <a:r>
              <a:rPr lang="en-US" b="1" dirty="0">
                <a:solidFill>
                  <a:srgbClr val="6AB800"/>
                </a:solidFill>
              </a:rPr>
              <a:t>PROS</a:t>
            </a:r>
            <a:endParaRPr lang="en-US" sz="1800" b="1" dirty="0">
              <a:solidFill>
                <a:srgbClr val="6AB800"/>
              </a:solidFill>
            </a:endParaRPr>
          </a:p>
          <a:p>
            <a:pPr marL="234950" indent="-174625" algn="l">
              <a:buFont typeface="Arial" panose="020B0604020202020204" pitchFamily="34" charset="0"/>
              <a:buChar char="•"/>
            </a:pPr>
            <a:r>
              <a:rPr lang="en-US" sz="1600" dirty="0"/>
              <a:t>Many banks to choose from</a:t>
            </a:r>
          </a:p>
          <a:p>
            <a:pPr marL="234950" indent="-174625" algn="l">
              <a:buFont typeface="Arial" panose="020B0604020202020204" pitchFamily="34" charset="0"/>
              <a:buChar char="•"/>
            </a:pPr>
            <a:r>
              <a:rPr lang="en-US" sz="1600" dirty="0"/>
              <a:t>Easily accessible</a:t>
            </a:r>
          </a:p>
        </p:txBody>
      </p:sp>
      <p:sp>
        <p:nvSpPr>
          <p:cNvPr id="29" name="TextBox 28">
            <a:extLst>
              <a:ext uri="{FF2B5EF4-FFF2-40B4-BE49-F238E27FC236}">
                <a16:creationId xmlns:a16="http://schemas.microsoft.com/office/drawing/2014/main" id="{D841E5A0-9A7E-66F2-E912-EC5E80A2AF91}"/>
              </a:ext>
            </a:extLst>
          </p:cNvPr>
          <p:cNvSpPr txBox="1"/>
          <p:nvPr/>
        </p:nvSpPr>
        <p:spPr>
          <a:xfrm>
            <a:off x="6349965" y="4479534"/>
            <a:ext cx="2358558" cy="1530848"/>
          </a:xfrm>
          <a:prstGeom prst="rect">
            <a:avLst/>
          </a:prstGeom>
          <a:solidFill>
            <a:schemeClr val="bg1"/>
          </a:solidFill>
        </p:spPr>
        <p:txBody>
          <a:bodyPr wrap="square" rtlCol="0" anchor="t">
            <a:noAutofit/>
          </a:bodyPr>
          <a:lstStyle/>
          <a:p>
            <a:pPr marL="0" indent="0" algn="ctr">
              <a:buNone/>
            </a:pPr>
            <a:r>
              <a:rPr lang="en-US" b="1" dirty="0">
                <a:solidFill>
                  <a:srgbClr val="E07426"/>
                </a:solidFill>
              </a:rPr>
              <a:t>CONS</a:t>
            </a:r>
            <a:endParaRPr lang="en-US" sz="1800" b="1" dirty="0">
              <a:solidFill>
                <a:srgbClr val="E07426"/>
              </a:solidFill>
            </a:endParaRPr>
          </a:p>
          <a:p>
            <a:pPr marL="234950" indent="-174625" algn="l">
              <a:buFont typeface="Arial" panose="020B0604020202020204" pitchFamily="34" charset="0"/>
              <a:buChar char="•"/>
            </a:pPr>
            <a:r>
              <a:rPr lang="en-US" sz="1600" dirty="0"/>
              <a:t>No liquidity without substantial penalty</a:t>
            </a:r>
          </a:p>
          <a:p>
            <a:pPr marL="234950" indent="-174625" algn="l">
              <a:buFont typeface="Arial" panose="020B0604020202020204" pitchFamily="34" charset="0"/>
              <a:buChar char="•"/>
            </a:pPr>
            <a:r>
              <a:rPr lang="en-US" sz="1600" dirty="0"/>
              <a:t>Earned interest is taxable in each year</a:t>
            </a:r>
          </a:p>
        </p:txBody>
      </p:sp>
      <p:sp>
        <p:nvSpPr>
          <p:cNvPr id="30" name="TextBox 29">
            <a:extLst>
              <a:ext uri="{FF2B5EF4-FFF2-40B4-BE49-F238E27FC236}">
                <a16:creationId xmlns:a16="http://schemas.microsoft.com/office/drawing/2014/main" id="{3E4C3D97-7947-7FD2-F308-0066ECD60BA4}"/>
              </a:ext>
            </a:extLst>
          </p:cNvPr>
          <p:cNvSpPr txBox="1"/>
          <p:nvPr/>
        </p:nvSpPr>
        <p:spPr>
          <a:xfrm>
            <a:off x="6349965" y="3291940"/>
            <a:ext cx="2358558" cy="1071494"/>
          </a:xfrm>
          <a:prstGeom prst="rect">
            <a:avLst/>
          </a:prstGeom>
          <a:solidFill>
            <a:schemeClr val="bg1"/>
          </a:solidFill>
        </p:spPr>
        <p:txBody>
          <a:bodyPr wrap="square" rtlCol="0" anchor="t">
            <a:noAutofit/>
          </a:bodyPr>
          <a:lstStyle/>
          <a:p>
            <a:pPr marL="0" indent="0" algn="ctr">
              <a:buNone/>
            </a:pPr>
            <a:r>
              <a:rPr lang="en-US" b="1" dirty="0">
                <a:solidFill>
                  <a:srgbClr val="6AB800"/>
                </a:solidFill>
              </a:rPr>
              <a:t>PROS</a:t>
            </a:r>
            <a:endParaRPr lang="en-US" sz="1800" b="1" dirty="0">
              <a:solidFill>
                <a:srgbClr val="6AB800"/>
              </a:solidFill>
            </a:endParaRPr>
          </a:p>
          <a:p>
            <a:pPr marL="234950" indent="-174625" algn="l">
              <a:buFont typeface="Arial" panose="020B0604020202020204" pitchFamily="34" charset="0"/>
              <a:buChar char="•"/>
            </a:pPr>
            <a:r>
              <a:rPr lang="en-US" sz="1600" dirty="0"/>
              <a:t>Better interest than savings account</a:t>
            </a:r>
          </a:p>
        </p:txBody>
      </p:sp>
      <p:pic>
        <p:nvPicPr>
          <p:cNvPr id="32" name="Graphic 31">
            <a:extLst>
              <a:ext uri="{FF2B5EF4-FFF2-40B4-BE49-F238E27FC236}">
                <a16:creationId xmlns:a16="http://schemas.microsoft.com/office/drawing/2014/main" id="{E975E38F-6DFE-5B59-7EFD-EF879B24CB7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911719" y="1269211"/>
            <a:ext cx="1320563" cy="1155492"/>
          </a:xfrm>
          <a:prstGeom prst="rect">
            <a:avLst/>
          </a:prstGeom>
        </p:spPr>
      </p:pic>
      <p:pic>
        <p:nvPicPr>
          <p:cNvPr id="34" name="Graphic 33">
            <a:extLst>
              <a:ext uri="{FF2B5EF4-FFF2-40B4-BE49-F238E27FC236}">
                <a16:creationId xmlns:a16="http://schemas.microsoft.com/office/drawing/2014/main" id="{ED5E5F2B-3989-90B7-0A72-4B80ED5EA9D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000981" y="1365249"/>
            <a:ext cx="1056527" cy="1056527"/>
          </a:xfrm>
          <a:prstGeom prst="rect">
            <a:avLst/>
          </a:prstGeom>
        </p:spPr>
      </p:pic>
    </p:spTree>
    <p:extLst>
      <p:ext uri="{BB962C8B-B14F-4D97-AF65-F5344CB8AC3E}">
        <p14:creationId xmlns:p14="http://schemas.microsoft.com/office/powerpoint/2010/main" val="1541985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Two people looking at a computer&#10;&#10;Description automatically generated with medium confidence">
            <a:extLst>
              <a:ext uri="{FF2B5EF4-FFF2-40B4-BE49-F238E27FC236}">
                <a16:creationId xmlns:a16="http://schemas.microsoft.com/office/drawing/2014/main" id="{16B4B1F7-00E2-36D1-8CC8-F62BA4BAC07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4345737" y="1233488"/>
            <a:ext cx="4800600" cy="5046662"/>
          </a:xfrm>
        </p:spPr>
      </p:pic>
      <p:sp>
        <p:nvSpPr>
          <p:cNvPr id="2" name="Title 1">
            <a:extLst>
              <a:ext uri="{FF2B5EF4-FFF2-40B4-BE49-F238E27FC236}">
                <a16:creationId xmlns:a16="http://schemas.microsoft.com/office/drawing/2014/main" id="{B518F4BF-BFF2-6AED-478C-BD6D01497B28}"/>
              </a:ext>
            </a:extLst>
          </p:cNvPr>
          <p:cNvSpPr>
            <a:spLocks noGrp="1"/>
          </p:cNvSpPr>
          <p:nvPr>
            <p:ph type="title"/>
          </p:nvPr>
        </p:nvSpPr>
        <p:spPr/>
        <p:txBody>
          <a:bodyPr/>
          <a:lstStyle/>
          <a:p>
            <a:r>
              <a:rPr lang="en-US" dirty="0"/>
              <a:t>What the </a:t>
            </a:r>
            <a:r>
              <a:rPr lang="en-US" b="1" dirty="0"/>
              <a:t>Customer is Looking For</a:t>
            </a:r>
          </a:p>
        </p:txBody>
      </p:sp>
      <p:sp>
        <p:nvSpPr>
          <p:cNvPr id="3" name="Content Placeholder 2">
            <a:extLst>
              <a:ext uri="{FF2B5EF4-FFF2-40B4-BE49-F238E27FC236}">
                <a16:creationId xmlns:a16="http://schemas.microsoft.com/office/drawing/2014/main" id="{95C3D8DD-6779-31CD-30C8-02367FDFEE91}"/>
              </a:ext>
            </a:extLst>
          </p:cNvPr>
          <p:cNvSpPr>
            <a:spLocks noGrp="1"/>
          </p:cNvSpPr>
          <p:nvPr>
            <p:ph type="body" sz="quarter" idx="11"/>
          </p:nvPr>
        </p:nvSpPr>
        <p:spPr>
          <a:xfrm>
            <a:off x="484671" y="1742742"/>
            <a:ext cx="4630406" cy="618631"/>
          </a:xfrm>
        </p:spPr>
        <p:txBody>
          <a:bodyPr/>
          <a:lstStyle/>
          <a:p>
            <a:r>
              <a:rPr lang="en-US" sz="1800" dirty="0"/>
              <a:t>Known </a:t>
            </a:r>
            <a:r>
              <a:rPr lang="en-US" sz="1800" b="1" dirty="0"/>
              <a:t>Rate</a:t>
            </a:r>
          </a:p>
        </p:txBody>
      </p:sp>
      <p:sp>
        <p:nvSpPr>
          <p:cNvPr id="6" name="Text Placeholder 5">
            <a:extLst>
              <a:ext uri="{FF2B5EF4-FFF2-40B4-BE49-F238E27FC236}">
                <a16:creationId xmlns:a16="http://schemas.microsoft.com/office/drawing/2014/main" id="{6744312A-70B2-D3B4-3012-C625F7255CEC}"/>
              </a:ext>
            </a:extLst>
          </p:cNvPr>
          <p:cNvSpPr>
            <a:spLocks noGrp="1"/>
          </p:cNvSpPr>
          <p:nvPr>
            <p:ph type="body" sz="quarter" idx="15"/>
          </p:nvPr>
        </p:nvSpPr>
        <p:spPr>
          <a:xfrm>
            <a:off x="484671" y="2459896"/>
            <a:ext cx="4630406" cy="618631"/>
          </a:xfrm>
        </p:spPr>
        <p:txBody>
          <a:bodyPr/>
          <a:lstStyle/>
          <a:p>
            <a:r>
              <a:rPr lang="en-US" sz="1800" dirty="0"/>
              <a:t>Known </a:t>
            </a:r>
            <a:r>
              <a:rPr lang="en-US" sz="1800" b="1" dirty="0"/>
              <a:t>Term </a:t>
            </a:r>
          </a:p>
        </p:txBody>
      </p:sp>
      <p:sp>
        <p:nvSpPr>
          <p:cNvPr id="8" name="Text Placeholder 5">
            <a:extLst>
              <a:ext uri="{FF2B5EF4-FFF2-40B4-BE49-F238E27FC236}">
                <a16:creationId xmlns:a16="http://schemas.microsoft.com/office/drawing/2014/main" id="{38CA0E37-B784-434C-5299-A3934FBBABEF}"/>
              </a:ext>
            </a:extLst>
          </p:cNvPr>
          <p:cNvSpPr txBox="1">
            <a:spLocks/>
          </p:cNvSpPr>
          <p:nvPr/>
        </p:nvSpPr>
        <p:spPr>
          <a:xfrm>
            <a:off x="484671" y="3179086"/>
            <a:ext cx="4630406" cy="618631"/>
          </a:xfrm>
          <a:prstGeom prst="rect">
            <a:avLst/>
          </a:prstGeom>
          <a:solidFill>
            <a:schemeClr val="bg2"/>
          </a:solidFill>
        </p:spPr>
        <p:txBody>
          <a:bodyPr vert="horz" wrap="square" lIns="182880" tIns="182880" rIns="182880" bIns="182880" rtlCol="0" anchor="ctr" anchorCtr="0">
            <a:spAutoFit/>
          </a:bodyPr>
          <a:lstStyle>
            <a:lvl1pPr marL="10716" indent="-10716" algn="l" defTabSz="685783" rtl="0" eaLnBrk="1" latinLnBrk="0" hangingPunct="1">
              <a:lnSpc>
                <a:spcPct val="90000"/>
              </a:lnSpc>
              <a:spcBef>
                <a:spcPts val="750"/>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1pPr>
            <a:lvl2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2pPr>
            <a:lvl3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3pPr>
            <a:lvl4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4pPr>
            <a:lvl5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t>Known </a:t>
            </a:r>
            <a:r>
              <a:rPr lang="en-US" sz="1800" b="1" dirty="0"/>
              <a:t>Outcome</a:t>
            </a:r>
          </a:p>
        </p:txBody>
      </p:sp>
    </p:spTree>
    <p:extLst>
      <p:ext uri="{BB962C8B-B14F-4D97-AF65-F5344CB8AC3E}">
        <p14:creationId xmlns:p14="http://schemas.microsoft.com/office/powerpoint/2010/main" val="3218783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16B4B1F7-00E2-36D1-8CC8-F62BA4BAC075}"/>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p:blipFill>
        <p:spPr>
          <a:xfrm>
            <a:off x="4345737" y="1233488"/>
            <a:ext cx="4800600" cy="5046662"/>
          </a:xfrm>
        </p:spPr>
      </p:pic>
      <p:sp>
        <p:nvSpPr>
          <p:cNvPr id="2" name="Title 1">
            <a:extLst>
              <a:ext uri="{FF2B5EF4-FFF2-40B4-BE49-F238E27FC236}">
                <a16:creationId xmlns:a16="http://schemas.microsoft.com/office/drawing/2014/main" id="{B518F4BF-BFF2-6AED-478C-BD6D01497B28}"/>
              </a:ext>
            </a:extLst>
          </p:cNvPr>
          <p:cNvSpPr>
            <a:spLocks noGrp="1"/>
          </p:cNvSpPr>
          <p:nvPr>
            <p:ph type="title"/>
          </p:nvPr>
        </p:nvSpPr>
        <p:spPr/>
        <p:txBody>
          <a:bodyPr/>
          <a:lstStyle/>
          <a:p>
            <a:r>
              <a:rPr lang="en-US" dirty="0" err="1"/>
              <a:t>RetireMax</a:t>
            </a:r>
            <a:r>
              <a:rPr lang="en-US" dirty="0"/>
              <a:t> Secure 5 </a:t>
            </a:r>
            <a:r>
              <a:rPr lang="en-US" b="1" dirty="0"/>
              <a:t>Delivers</a:t>
            </a:r>
          </a:p>
        </p:txBody>
      </p:sp>
      <p:sp>
        <p:nvSpPr>
          <p:cNvPr id="3" name="Content Placeholder 2">
            <a:extLst>
              <a:ext uri="{FF2B5EF4-FFF2-40B4-BE49-F238E27FC236}">
                <a16:creationId xmlns:a16="http://schemas.microsoft.com/office/drawing/2014/main" id="{95C3D8DD-6779-31CD-30C8-02367FDFEE91}"/>
              </a:ext>
            </a:extLst>
          </p:cNvPr>
          <p:cNvSpPr>
            <a:spLocks noGrp="1"/>
          </p:cNvSpPr>
          <p:nvPr>
            <p:ph type="body" sz="quarter" idx="11"/>
          </p:nvPr>
        </p:nvSpPr>
        <p:spPr>
          <a:xfrm>
            <a:off x="462636" y="1483999"/>
            <a:ext cx="5233082" cy="454971"/>
          </a:xfrm>
        </p:spPr>
        <p:txBody>
          <a:bodyPr/>
          <a:lstStyle/>
          <a:p>
            <a:r>
              <a:rPr lang="en-US" sz="1400" dirty="0"/>
              <a:t>5-Year Multi Year Guaranteed Annuity (MYGA)</a:t>
            </a:r>
          </a:p>
        </p:txBody>
      </p:sp>
      <p:sp>
        <p:nvSpPr>
          <p:cNvPr id="6" name="Text Placeholder 5">
            <a:extLst>
              <a:ext uri="{FF2B5EF4-FFF2-40B4-BE49-F238E27FC236}">
                <a16:creationId xmlns:a16="http://schemas.microsoft.com/office/drawing/2014/main" id="{6744312A-70B2-D3B4-3012-C625F7255CEC}"/>
              </a:ext>
            </a:extLst>
          </p:cNvPr>
          <p:cNvSpPr>
            <a:spLocks noGrp="1"/>
          </p:cNvSpPr>
          <p:nvPr>
            <p:ph type="body" sz="quarter" idx="15"/>
          </p:nvPr>
        </p:nvSpPr>
        <p:spPr>
          <a:xfrm>
            <a:off x="462636" y="1966228"/>
            <a:ext cx="5233082" cy="563231"/>
          </a:xfrm>
        </p:spPr>
        <p:txBody>
          <a:bodyPr/>
          <a:lstStyle/>
          <a:p>
            <a:r>
              <a:rPr lang="en-US" sz="1400" dirty="0"/>
              <a:t>Interest rate is </a:t>
            </a:r>
            <a:r>
              <a:rPr lang="en-US" sz="1400" b="1" dirty="0"/>
              <a:t>guaranteed </a:t>
            </a:r>
            <a:r>
              <a:rPr lang="en-US" sz="1400" dirty="0"/>
              <a:t>for first 5 years</a:t>
            </a:r>
          </a:p>
        </p:txBody>
      </p:sp>
      <p:sp>
        <p:nvSpPr>
          <p:cNvPr id="8" name="Text Placeholder 5">
            <a:extLst>
              <a:ext uri="{FF2B5EF4-FFF2-40B4-BE49-F238E27FC236}">
                <a16:creationId xmlns:a16="http://schemas.microsoft.com/office/drawing/2014/main" id="{38CA0E37-B784-434C-5299-A3934FBBABEF}"/>
              </a:ext>
            </a:extLst>
          </p:cNvPr>
          <p:cNvSpPr txBox="1">
            <a:spLocks/>
          </p:cNvSpPr>
          <p:nvPr/>
        </p:nvSpPr>
        <p:spPr>
          <a:xfrm>
            <a:off x="462636" y="3012444"/>
            <a:ext cx="5233081" cy="554152"/>
          </a:xfrm>
          <a:prstGeom prst="rect">
            <a:avLst/>
          </a:prstGeom>
          <a:solidFill>
            <a:schemeClr val="bg2"/>
          </a:solidFill>
        </p:spPr>
        <p:txBody>
          <a:bodyPr vert="horz" wrap="square" lIns="182880" tIns="182880" rIns="182880" bIns="182880" rtlCol="0" anchor="ctr" anchorCtr="0">
            <a:noAutofit/>
          </a:bodyPr>
          <a:lstStyle>
            <a:lvl1pPr marL="10716" indent="-10716" algn="l" defTabSz="685783" rtl="0" eaLnBrk="1" latinLnBrk="0" hangingPunct="1">
              <a:lnSpc>
                <a:spcPct val="90000"/>
              </a:lnSpc>
              <a:spcBef>
                <a:spcPts val="750"/>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1pPr>
            <a:lvl2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2pPr>
            <a:lvl3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3pPr>
            <a:lvl4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4pPr>
            <a:lvl5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t>Complete safety, premium paid and interest earned is </a:t>
            </a:r>
            <a:r>
              <a:rPr lang="en-US" sz="1400" b="1" dirty="0"/>
              <a:t>not exposed to the market</a:t>
            </a:r>
          </a:p>
        </p:txBody>
      </p:sp>
      <p:sp>
        <p:nvSpPr>
          <p:cNvPr id="5" name="Text Placeholder 5">
            <a:extLst>
              <a:ext uri="{FF2B5EF4-FFF2-40B4-BE49-F238E27FC236}">
                <a16:creationId xmlns:a16="http://schemas.microsoft.com/office/drawing/2014/main" id="{0B79C30A-D9E3-8FC5-77EA-92D59B6109C9}"/>
              </a:ext>
            </a:extLst>
          </p:cNvPr>
          <p:cNvSpPr txBox="1">
            <a:spLocks/>
          </p:cNvSpPr>
          <p:nvPr/>
        </p:nvSpPr>
        <p:spPr>
          <a:xfrm>
            <a:off x="462636" y="2480774"/>
            <a:ext cx="5233083" cy="457200"/>
          </a:xfrm>
          <a:prstGeom prst="rect">
            <a:avLst/>
          </a:prstGeom>
          <a:solidFill>
            <a:schemeClr val="bg1"/>
          </a:solidFill>
        </p:spPr>
        <p:txBody>
          <a:bodyPr vert="horz" wrap="square" lIns="182880" tIns="182880" rIns="182880" bIns="182880" rtlCol="0" anchor="ctr" anchorCtr="0">
            <a:noAutofit/>
          </a:bodyPr>
          <a:lstStyle>
            <a:lvl1pPr marL="10716" indent="-10716" algn="l" defTabSz="685783" rtl="0" eaLnBrk="1" latinLnBrk="0" hangingPunct="1">
              <a:lnSpc>
                <a:spcPct val="90000"/>
              </a:lnSpc>
              <a:spcBef>
                <a:spcPts val="750"/>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1pPr>
            <a:lvl2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2pPr>
            <a:lvl3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3pPr>
            <a:lvl4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4pPr>
            <a:lvl5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9525" lvl="5" indent="0">
              <a:buNone/>
            </a:pPr>
            <a:endParaRPr lang="en-US" sz="1600" baseline="30000" dirty="0"/>
          </a:p>
        </p:txBody>
      </p:sp>
      <p:sp>
        <p:nvSpPr>
          <p:cNvPr id="7" name="Text Placeholder 5">
            <a:extLst>
              <a:ext uri="{FF2B5EF4-FFF2-40B4-BE49-F238E27FC236}">
                <a16:creationId xmlns:a16="http://schemas.microsoft.com/office/drawing/2014/main" id="{74225594-9D6E-35C5-1755-57144DE23C14}"/>
              </a:ext>
            </a:extLst>
          </p:cNvPr>
          <p:cNvSpPr txBox="1">
            <a:spLocks/>
          </p:cNvSpPr>
          <p:nvPr/>
        </p:nvSpPr>
        <p:spPr>
          <a:xfrm>
            <a:off x="462636" y="2480774"/>
            <a:ext cx="5233082" cy="457200"/>
          </a:xfrm>
          <a:prstGeom prst="rect">
            <a:avLst/>
          </a:prstGeom>
          <a:solidFill>
            <a:schemeClr val="bg2">
              <a:alpha val="50000"/>
            </a:schemeClr>
          </a:solidFill>
        </p:spPr>
        <p:txBody>
          <a:bodyPr vert="horz" wrap="square" lIns="182880" tIns="182880" rIns="182880" bIns="182880" rtlCol="0" anchor="ctr" anchorCtr="0">
            <a:noAutofit/>
          </a:bodyPr>
          <a:lstStyle>
            <a:lvl1pPr marL="10716" indent="-10716" algn="l" defTabSz="685783" rtl="0" eaLnBrk="1" latinLnBrk="0" hangingPunct="1">
              <a:lnSpc>
                <a:spcPct val="90000"/>
              </a:lnSpc>
              <a:spcBef>
                <a:spcPts val="750"/>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1pPr>
            <a:lvl2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2pPr>
            <a:lvl3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3pPr>
            <a:lvl4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4pPr>
            <a:lvl5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9525" lvl="5" indent="0">
              <a:buNone/>
            </a:pPr>
            <a:r>
              <a:rPr lang="en-US" sz="1400" dirty="0"/>
              <a:t>Renews annually thereafter, guaranteed no less than </a:t>
            </a:r>
            <a:r>
              <a:rPr lang="en-US" sz="1400" b="1" dirty="0"/>
              <a:t>1.8%</a:t>
            </a:r>
            <a:r>
              <a:rPr lang="en-US" sz="1400" b="1" baseline="30000" dirty="0"/>
              <a:t>1</a:t>
            </a:r>
          </a:p>
        </p:txBody>
      </p:sp>
      <p:sp>
        <p:nvSpPr>
          <p:cNvPr id="9" name="Text Placeholder 5">
            <a:extLst>
              <a:ext uri="{FF2B5EF4-FFF2-40B4-BE49-F238E27FC236}">
                <a16:creationId xmlns:a16="http://schemas.microsoft.com/office/drawing/2014/main" id="{1F28331A-40E1-8C6F-47FF-DB1503F4D5A2}"/>
              </a:ext>
            </a:extLst>
          </p:cNvPr>
          <p:cNvSpPr txBox="1">
            <a:spLocks/>
          </p:cNvSpPr>
          <p:nvPr/>
        </p:nvSpPr>
        <p:spPr>
          <a:xfrm>
            <a:off x="462636" y="3643276"/>
            <a:ext cx="5233080" cy="457200"/>
          </a:xfrm>
          <a:prstGeom prst="rect">
            <a:avLst/>
          </a:prstGeom>
          <a:solidFill>
            <a:schemeClr val="bg2"/>
          </a:solidFill>
        </p:spPr>
        <p:txBody>
          <a:bodyPr vert="horz" wrap="square" lIns="182880" tIns="182880" rIns="182880" bIns="182880" rtlCol="0" anchor="ctr" anchorCtr="0">
            <a:noAutofit/>
          </a:bodyPr>
          <a:lstStyle>
            <a:lvl1pPr marL="10716" indent="-10716" algn="l" defTabSz="685783" rtl="0" eaLnBrk="1" latinLnBrk="0" hangingPunct="1">
              <a:lnSpc>
                <a:spcPct val="90000"/>
              </a:lnSpc>
              <a:spcBef>
                <a:spcPts val="750"/>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1pPr>
            <a:lvl2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2pPr>
            <a:lvl3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3pPr>
            <a:lvl4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4pPr>
            <a:lvl5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b="1" dirty="0"/>
              <a:t>No fees</a:t>
            </a:r>
          </a:p>
        </p:txBody>
      </p:sp>
      <p:sp>
        <p:nvSpPr>
          <p:cNvPr id="11" name="Text Placeholder 5">
            <a:extLst>
              <a:ext uri="{FF2B5EF4-FFF2-40B4-BE49-F238E27FC236}">
                <a16:creationId xmlns:a16="http://schemas.microsoft.com/office/drawing/2014/main" id="{87A412CE-2DE4-F221-0EC9-8286F2EB29A5}"/>
              </a:ext>
            </a:extLst>
          </p:cNvPr>
          <p:cNvSpPr txBox="1">
            <a:spLocks/>
          </p:cNvSpPr>
          <p:nvPr/>
        </p:nvSpPr>
        <p:spPr>
          <a:xfrm>
            <a:off x="462636" y="4180236"/>
            <a:ext cx="5233079" cy="457200"/>
          </a:xfrm>
          <a:prstGeom prst="rect">
            <a:avLst/>
          </a:prstGeom>
          <a:solidFill>
            <a:schemeClr val="bg2"/>
          </a:solidFill>
        </p:spPr>
        <p:txBody>
          <a:bodyPr vert="horz" wrap="square" lIns="182880" tIns="182880" rIns="182880" bIns="182880" rtlCol="0" anchor="ctr" anchorCtr="0">
            <a:noAutofit/>
          </a:bodyPr>
          <a:lstStyle>
            <a:lvl1pPr marL="10716" indent="-10716" algn="l" defTabSz="685783" rtl="0" eaLnBrk="1" latinLnBrk="0" hangingPunct="1">
              <a:lnSpc>
                <a:spcPct val="90000"/>
              </a:lnSpc>
              <a:spcBef>
                <a:spcPts val="750"/>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1pPr>
            <a:lvl2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2pPr>
            <a:lvl3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3pPr>
            <a:lvl4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4pPr>
            <a:lvl5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t>10% penalty free withdrawal beginning </a:t>
            </a:r>
            <a:r>
              <a:rPr lang="en-US" sz="1400" b="1" dirty="0"/>
              <a:t>year 2</a:t>
            </a:r>
          </a:p>
        </p:txBody>
      </p:sp>
      <p:sp>
        <p:nvSpPr>
          <p:cNvPr id="12" name="Text Placeholder 5">
            <a:extLst>
              <a:ext uri="{FF2B5EF4-FFF2-40B4-BE49-F238E27FC236}">
                <a16:creationId xmlns:a16="http://schemas.microsoft.com/office/drawing/2014/main" id="{76242018-E808-9E5C-34CC-E584656CFBCC}"/>
              </a:ext>
            </a:extLst>
          </p:cNvPr>
          <p:cNvSpPr txBox="1">
            <a:spLocks/>
          </p:cNvSpPr>
          <p:nvPr/>
        </p:nvSpPr>
        <p:spPr>
          <a:xfrm>
            <a:off x="462636" y="4720063"/>
            <a:ext cx="5233078" cy="457200"/>
          </a:xfrm>
          <a:prstGeom prst="rect">
            <a:avLst/>
          </a:prstGeom>
          <a:solidFill>
            <a:schemeClr val="bg2"/>
          </a:solidFill>
        </p:spPr>
        <p:txBody>
          <a:bodyPr vert="horz" wrap="square" lIns="182880" tIns="182880" rIns="182880" bIns="182880" rtlCol="0" anchor="ctr" anchorCtr="0">
            <a:noAutofit/>
          </a:bodyPr>
          <a:lstStyle>
            <a:lvl1pPr marL="10716" indent="-10716" algn="l" defTabSz="685783" rtl="0" eaLnBrk="1" latinLnBrk="0" hangingPunct="1">
              <a:lnSpc>
                <a:spcPct val="90000"/>
              </a:lnSpc>
              <a:spcBef>
                <a:spcPts val="750"/>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1pPr>
            <a:lvl2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2pPr>
            <a:lvl3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3pPr>
            <a:lvl4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4pPr>
            <a:lvl5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t>Interest grows </a:t>
            </a:r>
            <a:r>
              <a:rPr lang="en-US" sz="1400" b="1" dirty="0"/>
              <a:t>tax deferred</a:t>
            </a:r>
          </a:p>
        </p:txBody>
      </p:sp>
      <p:sp>
        <p:nvSpPr>
          <p:cNvPr id="13" name="Text Placeholder 5">
            <a:extLst>
              <a:ext uri="{FF2B5EF4-FFF2-40B4-BE49-F238E27FC236}">
                <a16:creationId xmlns:a16="http://schemas.microsoft.com/office/drawing/2014/main" id="{3820EF10-2149-AED6-3415-85FE7400056A}"/>
              </a:ext>
            </a:extLst>
          </p:cNvPr>
          <p:cNvSpPr txBox="1">
            <a:spLocks/>
          </p:cNvSpPr>
          <p:nvPr/>
        </p:nvSpPr>
        <p:spPr>
          <a:xfrm>
            <a:off x="462636" y="5259890"/>
            <a:ext cx="5233078" cy="557784"/>
          </a:xfrm>
          <a:prstGeom prst="rect">
            <a:avLst/>
          </a:prstGeom>
          <a:solidFill>
            <a:schemeClr val="bg2"/>
          </a:solidFill>
        </p:spPr>
        <p:txBody>
          <a:bodyPr vert="horz" wrap="square" lIns="182880" tIns="182880" rIns="182880" bIns="182880" rtlCol="0" anchor="ctr" anchorCtr="0">
            <a:noAutofit/>
          </a:bodyPr>
          <a:lstStyle>
            <a:lvl1pPr marL="10716" indent="-10716" algn="l" defTabSz="685783" rtl="0" eaLnBrk="1" latinLnBrk="0" hangingPunct="1">
              <a:lnSpc>
                <a:spcPct val="90000"/>
              </a:lnSpc>
              <a:spcBef>
                <a:spcPts val="750"/>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1pPr>
            <a:lvl2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2pPr>
            <a:lvl3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3pPr>
            <a:lvl4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4pPr>
            <a:lvl5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b="1" dirty="0"/>
              <a:t>Nursing Care and Terminal Illness rider </a:t>
            </a:r>
            <a:r>
              <a:rPr lang="en-US" sz="1400" dirty="0"/>
              <a:t>available</a:t>
            </a:r>
            <a:br>
              <a:rPr lang="en-US" sz="1400" dirty="0"/>
            </a:br>
            <a:r>
              <a:rPr lang="en-US" sz="1400" dirty="0"/>
              <a:t>in approved states</a:t>
            </a:r>
          </a:p>
        </p:txBody>
      </p:sp>
      <p:sp>
        <p:nvSpPr>
          <p:cNvPr id="14" name="Oval 13">
            <a:extLst>
              <a:ext uri="{FF2B5EF4-FFF2-40B4-BE49-F238E27FC236}">
                <a16:creationId xmlns:a16="http://schemas.microsoft.com/office/drawing/2014/main" id="{387D2D5A-4EED-CA55-E2EF-D9DE51D73F93}"/>
              </a:ext>
            </a:extLst>
          </p:cNvPr>
          <p:cNvSpPr/>
          <p:nvPr/>
        </p:nvSpPr>
        <p:spPr>
          <a:xfrm>
            <a:off x="4946571" y="4122510"/>
            <a:ext cx="1921552" cy="18693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5.15%</a:t>
            </a:r>
            <a:r>
              <a:rPr lang="en-US" sz="2800" b="1" baseline="30000" dirty="0"/>
              <a:t>1</a:t>
            </a:r>
          </a:p>
          <a:p>
            <a:pPr algn="ctr"/>
            <a:r>
              <a:rPr lang="en-US" sz="1600" dirty="0"/>
              <a:t>Guaranteed!</a:t>
            </a:r>
          </a:p>
        </p:txBody>
      </p:sp>
      <p:sp>
        <p:nvSpPr>
          <p:cNvPr id="15" name="TextBox 14">
            <a:extLst>
              <a:ext uri="{FF2B5EF4-FFF2-40B4-BE49-F238E27FC236}">
                <a16:creationId xmlns:a16="http://schemas.microsoft.com/office/drawing/2014/main" id="{CF97DDF8-4E05-4EE5-F250-EAA601544B6E}"/>
              </a:ext>
            </a:extLst>
          </p:cNvPr>
          <p:cNvSpPr txBox="1"/>
          <p:nvPr/>
        </p:nvSpPr>
        <p:spPr>
          <a:xfrm>
            <a:off x="462636" y="6096533"/>
            <a:ext cx="3712757" cy="161583"/>
          </a:xfrm>
          <a:prstGeom prst="rect">
            <a:avLst/>
          </a:prstGeom>
          <a:noFill/>
        </p:spPr>
        <p:txBody>
          <a:bodyPr wrap="square" lIns="0" tIns="0" rIns="0" bIns="0" rtlCol="0">
            <a:spAutoFit/>
          </a:bodyPr>
          <a:lstStyle/>
          <a:p>
            <a:r>
              <a:rPr lang="en-US" sz="1050" dirty="0">
                <a:solidFill>
                  <a:schemeClr val="tx1">
                    <a:lumMod val="60000"/>
                    <a:lumOff val="40000"/>
                  </a:schemeClr>
                </a:solidFill>
                <a:latin typeface="Arial Narrow" panose="020B0604020202020204" pitchFamily="34" charset="0"/>
                <a:cs typeface="Arial Narrow" panose="020B0604020202020204" pitchFamily="34" charset="0"/>
              </a:rPr>
              <a:t>1 Rates as of October 14, 2022. Subject to change without notice</a:t>
            </a:r>
          </a:p>
        </p:txBody>
      </p:sp>
    </p:spTree>
    <p:extLst>
      <p:ext uri="{BB962C8B-B14F-4D97-AF65-F5344CB8AC3E}">
        <p14:creationId xmlns:p14="http://schemas.microsoft.com/office/powerpoint/2010/main" val="3825640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F497B-931B-7E33-89CA-405CBD41C848}"/>
              </a:ext>
            </a:extLst>
          </p:cNvPr>
          <p:cNvSpPr>
            <a:spLocks noGrp="1"/>
          </p:cNvSpPr>
          <p:nvPr>
            <p:ph type="title"/>
          </p:nvPr>
        </p:nvSpPr>
        <p:spPr>
          <a:xfrm>
            <a:off x="0" y="241111"/>
            <a:ext cx="9144000" cy="1117229"/>
          </a:xfrm>
        </p:spPr>
        <p:txBody>
          <a:bodyPr/>
          <a:lstStyle/>
          <a:p>
            <a:r>
              <a:rPr lang="en-US" dirty="0"/>
              <a:t>5 Reasons to Have a </a:t>
            </a:r>
            <a:r>
              <a:rPr lang="en-US" b="1" dirty="0"/>
              <a:t>Single Premium Deferred Annuity (SPDA) SPDA</a:t>
            </a:r>
          </a:p>
        </p:txBody>
      </p:sp>
      <p:sp>
        <p:nvSpPr>
          <p:cNvPr id="3" name="Text Placeholder 2">
            <a:extLst>
              <a:ext uri="{FF2B5EF4-FFF2-40B4-BE49-F238E27FC236}">
                <a16:creationId xmlns:a16="http://schemas.microsoft.com/office/drawing/2014/main" id="{AE22A17A-A13A-C3EB-9257-2FB00C2CDAA1}"/>
              </a:ext>
            </a:extLst>
          </p:cNvPr>
          <p:cNvSpPr>
            <a:spLocks noGrp="1"/>
          </p:cNvSpPr>
          <p:nvPr>
            <p:ph type="body" sz="quarter" idx="10"/>
          </p:nvPr>
        </p:nvSpPr>
        <p:spPr>
          <a:xfrm>
            <a:off x="342899" y="2294807"/>
            <a:ext cx="2606040" cy="1318721"/>
          </a:xfrm>
        </p:spPr>
        <p:txBody>
          <a:bodyPr tIns="365760"/>
          <a:lstStyle/>
          <a:p>
            <a:r>
              <a:rPr lang="en-US" sz="1800" b="1" dirty="0">
                <a:solidFill>
                  <a:schemeClr val="accent2"/>
                </a:solidFill>
              </a:rPr>
              <a:t>1</a:t>
            </a:r>
          </a:p>
          <a:p>
            <a:r>
              <a:rPr lang="en-US" dirty="0"/>
              <a:t>Securing your retirement</a:t>
            </a:r>
          </a:p>
        </p:txBody>
      </p:sp>
      <p:sp>
        <p:nvSpPr>
          <p:cNvPr id="4" name="Text Placeholder 3">
            <a:extLst>
              <a:ext uri="{FF2B5EF4-FFF2-40B4-BE49-F238E27FC236}">
                <a16:creationId xmlns:a16="http://schemas.microsoft.com/office/drawing/2014/main" id="{F8BBA181-9566-883D-A9B1-9CC29A54299C}"/>
              </a:ext>
            </a:extLst>
          </p:cNvPr>
          <p:cNvSpPr>
            <a:spLocks noGrp="1"/>
          </p:cNvSpPr>
          <p:nvPr>
            <p:ph type="body" sz="quarter" idx="11"/>
          </p:nvPr>
        </p:nvSpPr>
        <p:spPr>
          <a:xfrm>
            <a:off x="3268980" y="2294807"/>
            <a:ext cx="2606040" cy="1318721"/>
          </a:xfrm>
        </p:spPr>
        <p:txBody>
          <a:bodyPr lIns="91440" tIns="365760" rIns="91440"/>
          <a:lstStyle/>
          <a:p>
            <a:r>
              <a:rPr lang="en-US" sz="1600" b="1" dirty="0">
                <a:solidFill>
                  <a:schemeClr val="accent2"/>
                </a:solidFill>
              </a:rPr>
              <a:t>2</a:t>
            </a:r>
            <a:endParaRPr lang="en-US" dirty="0"/>
          </a:p>
          <a:p>
            <a:r>
              <a:rPr lang="en-US" dirty="0"/>
              <a:t>Guaranteed rate for 5 years</a:t>
            </a:r>
          </a:p>
        </p:txBody>
      </p:sp>
      <p:sp>
        <p:nvSpPr>
          <p:cNvPr id="5" name="Text Placeholder 4">
            <a:extLst>
              <a:ext uri="{FF2B5EF4-FFF2-40B4-BE49-F238E27FC236}">
                <a16:creationId xmlns:a16="http://schemas.microsoft.com/office/drawing/2014/main" id="{212B2802-B1AE-6EEC-A55D-299DAF6987C7}"/>
              </a:ext>
            </a:extLst>
          </p:cNvPr>
          <p:cNvSpPr>
            <a:spLocks noGrp="1"/>
          </p:cNvSpPr>
          <p:nvPr>
            <p:ph type="body" sz="quarter" idx="12"/>
          </p:nvPr>
        </p:nvSpPr>
        <p:spPr>
          <a:xfrm>
            <a:off x="6195061" y="2294807"/>
            <a:ext cx="2606040" cy="1318721"/>
          </a:xfrm>
        </p:spPr>
        <p:txBody>
          <a:bodyPr tIns="365760"/>
          <a:lstStyle/>
          <a:p>
            <a:r>
              <a:rPr lang="en-US" sz="1600" b="1" dirty="0">
                <a:solidFill>
                  <a:schemeClr val="accent2"/>
                </a:solidFill>
              </a:rPr>
              <a:t>3</a:t>
            </a:r>
          </a:p>
          <a:p>
            <a:r>
              <a:rPr lang="en-US" dirty="0"/>
              <a:t>Tax-deferred growth</a:t>
            </a:r>
          </a:p>
        </p:txBody>
      </p:sp>
      <p:pic>
        <p:nvPicPr>
          <p:cNvPr id="10" name="Picture Placeholder 9">
            <a:extLst>
              <a:ext uri="{FF2B5EF4-FFF2-40B4-BE49-F238E27FC236}">
                <a16:creationId xmlns:a16="http://schemas.microsoft.com/office/drawing/2014/main" id="{CED7CC43-5B59-C8AF-6712-52DDB632BD13}"/>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17" r="3417"/>
          <a:stretch>
            <a:fillRect/>
          </a:stretch>
        </p:blipFill>
        <p:spPr>
          <a:xfrm>
            <a:off x="942975" y="1179394"/>
            <a:ext cx="1406525" cy="1509712"/>
          </a:xfrm>
        </p:spPr>
      </p:pic>
      <p:pic>
        <p:nvPicPr>
          <p:cNvPr id="12" name="Picture Placeholder 11">
            <a:extLst>
              <a:ext uri="{FF2B5EF4-FFF2-40B4-BE49-F238E27FC236}">
                <a16:creationId xmlns:a16="http://schemas.microsoft.com/office/drawing/2014/main" id="{C35797B9-A902-2EC4-30B9-DCEE2D11B757}"/>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466" r="3466"/>
          <a:stretch>
            <a:fillRect/>
          </a:stretch>
        </p:blipFill>
        <p:spPr>
          <a:xfrm>
            <a:off x="3868738" y="1166694"/>
            <a:ext cx="1406525" cy="1511300"/>
          </a:xfrm>
        </p:spPr>
      </p:pic>
      <p:pic>
        <p:nvPicPr>
          <p:cNvPr id="14" name="Picture Placeholder 13">
            <a:extLst>
              <a:ext uri="{FF2B5EF4-FFF2-40B4-BE49-F238E27FC236}">
                <a16:creationId xmlns:a16="http://schemas.microsoft.com/office/drawing/2014/main" id="{02EEC359-B001-36EC-E32F-B16134709493}"/>
              </a:ext>
            </a:extLst>
          </p:cNvPr>
          <p:cNvPicPr>
            <a:picLocks noGrp="1" noChangeAspect="1"/>
          </p:cNvPicPr>
          <p:nvPr>
            <p:ph type="pic" sz="quarter" idx="15"/>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3470" r="3470"/>
          <a:stretch>
            <a:fillRect/>
          </a:stretch>
        </p:blipFill>
        <p:spPr>
          <a:xfrm>
            <a:off x="6818313" y="1179394"/>
            <a:ext cx="1404937" cy="1509712"/>
          </a:xfrm>
        </p:spPr>
      </p:pic>
      <p:sp>
        <p:nvSpPr>
          <p:cNvPr id="15" name="Text Placeholder 3">
            <a:extLst>
              <a:ext uri="{FF2B5EF4-FFF2-40B4-BE49-F238E27FC236}">
                <a16:creationId xmlns:a16="http://schemas.microsoft.com/office/drawing/2014/main" id="{3D29CA92-D6CA-E342-FDF0-BE53AB0052BC}"/>
              </a:ext>
            </a:extLst>
          </p:cNvPr>
          <p:cNvSpPr txBox="1">
            <a:spLocks/>
          </p:cNvSpPr>
          <p:nvPr/>
        </p:nvSpPr>
        <p:spPr>
          <a:xfrm>
            <a:off x="1823934" y="4741641"/>
            <a:ext cx="2606040" cy="1318721"/>
          </a:xfrm>
          <a:prstGeom prst="rect">
            <a:avLst/>
          </a:prstGeom>
          <a:solidFill>
            <a:schemeClr val="bg1">
              <a:lumMod val="95000"/>
            </a:schemeClr>
          </a:solidFill>
        </p:spPr>
        <p:txBody>
          <a:bodyPr vert="horz" lIns="182880" tIns="365760" rIns="182880" bIns="228600" rtlCol="0">
            <a:noAutofit/>
          </a:bodyPr>
          <a:lstStyle>
            <a:lvl1pPr marL="10716" indent="0" algn="ctr" defTabSz="685783" rtl="0" eaLnBrk="1" latinLnBrk="0" hangingPunct="1">
              <a:lnSpc>
                <a:spcPct val="90000"/>
              </a:lnSpc>
              <a:spcBef>
                <a:spcPts val="750"/>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1pPr>
            <a:lvl2pPr marL="10716" indent="0" algn="ctr"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2pPr>
            <a:lvl3pPr marL="10716" indent="0" algn="ctr"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3pPr>
            <a:lvl4pPr marL="10716" indent="0" algn="ctr"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4pPr>
            <a:lvl5pPr marL="10716" indent="0" algn="ctr"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b="1" dirty="0">
                <a:solidFill>
                  <a:schemeClr val="accent2"/>
                </a:solidFill>
              </a:rPr>
              <a:t>4</a:t>
            </a:r>
          </a:p>
          <a:p>
            <a:r>
              <a:rPr lang="en-US" dirty="0"/>
              <a:t>Never lose a penny of your deposit!</a:t>
            </a:r>
          </a:p>
        </p:txBody>
      </p:sp>
      <p:sp>
        <p:nvSpPr>
          <p:cNvPr id="16" name="Text Placeholder 4">
            <a:extLst>
              <a:ext uri="{FF2B5EF4-FFF2-40B4-BE49-F238E27FC236}">
                <a16:creationId xmlns:a16="http://schemas.microsoft.com/office/drawing/2014/main" id="{053203A1-196E-41D0-3B73-EB31478E2CF7}"/>
              </a:ext>
            </a:extLst>
          </p:cNvPr>
          <p:cNvSpPr txBox="1">
            <a:spLocks/>
          </p:cNvSpPr>
          <p:nvPr/>
        </p:nvSpPr>
        <p:spPr>
          <a:xfrm>
            <a:off x="4750015" y="4741641"/>
            <a:ext cx="2606040" cy="1318721"/>
          </a:xfrm>
          <a:prstGeom prst="rect">
            <a:avLst/>
          </a:prstGeom>
          <a:solidFill>
            <a:schemeClr val="bg1">
              <a:lumMod val="95000"/>
            </a:schemeClr>
          </a:solidFill>
        </p:spPr>
        <p:txBody>
          <a:bodyPr vert="horz" lIns="182880" tIns="365760" rIns="182880" bIns="228600" rtlCol="0">
            <a:noAutofit/>
          </a:bodyPr>
          <a:lstStyle>
            <a:lvl1pPr marL="10716" indent="0" algn="ctr" defTabSz="685783" rtl="0" eaLnBrk="1" latinLnBrk="0" hangingPunct="1">
              <a:lnSpc>
                <a:spcPct val="90000"/>
              </a:lnSpc>
              <a:spcBef>
                <a:spcPts val="750"/>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1pPr>
            <a:lvl2pPr marL="10716" indent="0" algn="ctr"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2pPr>
            <a:lvl3pPr marL="10716" indent="0" algn="ctr"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3pPr>
            <a:lvl4pPr marL="10716" indent="0" algn="ctr"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4pPr>
            <a:lvl5pPr marL="10716" indent="0" algn="ctr"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b="1" dirty="0">
                <a:solidFill>
                  <a:schemeClr val="accent2"/>
                </a:solidFill>
              </a:rPr>
              <a:t>5</a:t>
            </a:r>
          </a:p>
          <a:p>
            <a:r>
              <a:rPr lang="en-US" dirty="0"/>
              <a:t>Access to your money</a:t>
            </a:r>
            <a:r>
              <a:rPr lang="en-US" baseline="30000" dirty="0"/>
              <a:t>*</a:t>
            </a:r>
          </a:p>
        </p:txBody>
      </p:sp>
      <p:pic>
        <p:nvPicPr>
          <p:cNvPr id="17" name="Picture Placeholder 11">
            <a:extLst>
              <a:ext uri="{FF2B5EF4-FFF2-40B4-BE49-F238E27FC236}">
                <a16:creationId xmlns:a16="http://schemas.microsoft.com/office/drawing/2014/main" id="{EB0B8956-AE74-D469-57AB-E96D951254A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3466" r="3466"/>
          <a:stretch/>
        </p:blipFill>
        <p:spPr>
          <a:xfrm>
            <a:off x="2423692" y="3613528"/>
            <a:ext cx="1406525" cy="1511300"/>
          </a:xfrm>
          <a:prstGeom prst="rect">
            <a:avLst/>
          </a:prstGeom>
          <a:noFill/>
          <a:ln w="127000">
            <a:noFill/>
          </a:ln>
        </p:spPr>
      </p:pic>
      <p:pic>
        <p:nvPicPr>
          <p:cNvPr id="18" name="Picture Placeholder 13">
            <a:extLst>
              <a:ext uri="{FF2B5EF4-FFF2-40B4-BE49-F238E27FC236}">
                <a16:creationId xmlns:a16="http://schemas.microsoft.com/office/drawing/2014/main" id="{3751E07D-F58C-C430-A349-C7917F45FA36}"/>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l="3470" r="3470"/>
          <a:stretch/>
        </p:blipFill>
        <p:spPr>
          <a:xfrm>
            <a:off x="5373267" y="3747415"/>
            <a:ext cx="1404937" cy="1509712"/>
          </a:xfrm>
          <a:prstGeom prst="rect">
            <a:avLst/>
          </a:prstGeom>
          <a:noFill/>
          <a:ln w="127000">
            <a:noFill/>
          </a:ln>
        </p:spPr>
      </p:pic>
      <p:sp>
        <p:nvSpPr>
          <p:cNvPr id="19" name="TextBox 18">
            <a:extLst>
              <a:ext uri="{FF2B5EF4-FFF2-40B4-BE49-F238E27FC236}">
                <a16:creationId xmlns:a16="http://schemas.microsoft.com/office/drawing/2014/main" id="{B6BB8039-B1F0-9BC1-9386-48E40731C94D}"/>
              </a:ext>
            </a:extLst>
          </p:cNvPr>
          <p:cNvSpPr txBox="1"/>
          <p:nvPr/>
        </p:nvSpPr>
        <p:spPr>
          <a:xfrm>
            <a:off x="342899" y="6231993"/>
            <a:ext cx="7534161" cy="161583"/>
          </a:xfrm>
          <a:prstGeom prst="rect">
            <a:avLst/>
          </a:prstGeom>
          <a:noFill/>
        </p:spPr>
        <p:txBody>
          <a:bodyPr wrap="square" lIns="0" tIns="0" rIns="0" bIns="0" rtlCol="0">
            <a:spAutoFit/>
          </a:bodyPr>
          <a:lstStyle/>
          <a:p>
            <a:r>
              <a:rPr lang="en-US" sz="1050" dirty="0">
                <a:solidFill>
                  <a:schemeClr val="tx1">
                    <a:lumMod val="60000"/>
                    <a:lumOff val="40000"/>
                  </a:schemeClr>
                </a:solidFill>
                <a:latin typeface="Arial Narrow" panose="020B0604020202020204" pitchFamily="34" charset="0"/>
                <a:cs typeface="Arial Narrow" panose="020B0604020202020204" pitchFamily="34" charset="0"/>
              </a:rPr>
              <a:t>* Withdrawals in year 1 and above 10% of the accumulated value in years 2-5 are subject to withdrawal charges</a:t>
            </a:r>
          </a:p>
        </p:txBody>
      </p:sp>
    </p:spTree>
    <p:extLst>
      <p:ext uri="{BB962C8B-B14F-4D97-AF65-F5344CB8AC3E}">
        <p14:creationId xmlns:p14="http://schemas.microsoft.com/office/powerpoint/2010/main" val="874130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CF3963-B21C-CD04-AB28-A8AA85C07D95}"/>
              </a:ext>
            </a:extLst>
          </p:cNvPr>
          <p:cNvSpPr/>
          <p:nvPr/>
        </p:nvSpPr>
        <p:spPr>
          <a:xfrm>
            <a:off x="593232" y="4320480"/>
            <a:ext cx="3582162" cy="13226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17EF1B-853A-C796-1157-DA8146ABEBA8}"/>
              </a:ext>
            </a:extLst>
          </p:cNvPr>
          <p:cNvSpPr>
            <a:spLocks noGrp="1"/>
          </p:cNvSpPr>
          <p:nvPr>
            <p:ph type="title"/>
          </p:nvPr>
        </p:nvSpPr>
        <p:spPr/>
        <p:txBody>
          <a:bodyPr/>
          <a:lstStyle/>
          <a:p>
            <a:r>
              <a:rPr lang="en-US" dirty="0"/>
              <a:t>Jumbo CD vs. </a:t>
            </a:r>
            <a:r>
              <a:rPr lang="en-US" b="1" dirty="0" err="1"/>
              <a:t>RetireMax</a:t>
            </a:r>
            <a:r>
              <a:rPr lang="en-US" b="1" dirty="0"/>
              <a:t> Secure 5 </a:t>
            </a:r>
            <a:endParaRPr lang="en-US" dirty="0"/>
          </a:p>
        </p:txBody>
      </p:sp>
      <p:sp>
        <p:nvSpPr>
          <p:cNvPr id="3" name="Content Placeholder 2">
            <a:extLst>
              <a:ext uri="{FF2B5EF4-FFF2-40B4-BE49-F238E27FC236}">
                <a16:creationId xmlns:a16="http://schemas.microsoft.com/office/drawing/2014/main" id="{E7082AD8-F53A-DA8D-44D1-DCFF7F5072A5}"/>
              </a:ext>
            </a:extLst>
          </p:cNvPr>
          <p:cNvSpPr>
            <a:spLocks noGrp="1"/>
          </p:cNvSpPr>
          <p:nvPr>
            <p:ph idx="1"/>
          </p:nvPr>
        </p:nvSpPr>
        <p:spPr>
          <a:xfrm>
            <a:off x="1" y="1214846"/>
            <a:ext cx="7028760" cy="613954"/>
          </a:xfrm>
        </p:spPr>
        <p:txBody>
          <a:bodyPr lIns="457200"/>
          <a:lstStyle/>
          <a:p>
            <a:pPr marL="0" indent="0">
              <a:buNone/>
            </a:pPr>
            <a:r>
              <a:rPr lang="en-US" sz="2000" dirty="0"/>
              <a:t>Growth of a </a:t>
            </a:r>
            <a:r>
              <a:rPr lang="en-US" sz="2000" b="1" dirty="0"/>
              <a:t>$100,000 contribution after 5 years  </a:t>
            </a:r>
          </a:p>
        </p:txBody>
      </p:sp>
      <p:sp>
        <p:nvSpPr>
          <p:cNvPr id="7" name="TextBox 6">
            <a:extLst>
              <a:ext uri="{FF2B5EF4-FFF2-40B4-BE49-F238E27FC236}">
                <a16:creationId xmlns:a16="http://schemas.microsoft.com/office/drawing/2014/main" id="{DA02F464-C5E7-4A9B-092D-06E2CD2D6B10}"/>
              </a:ext>
            </a:extLst>
          </p:cNvPr>
          <p:cNvSpPr txBox="1"/>
          <p:nvPr/>
        </p:nvSpPr>
        <p:spPr>
          <a:xfrm>
            <a:off x="593232" y="5849954"/>
            <a:ext cx="7863840" cy="613953"/>
          </a:xfrm>
          <a:prstGeom prst="rect">
            <a:avLst/>
          </a:prstGeom>
          <a:noFill/>
        </p:spPr>
        <p:txBody>
          <a:bodyPr wrap="square" lIns="0" tIns="0" rIns="0" bIns="0" rtlCol="0">
            <a:noAutofit/>
          </a:bodyPr>
          <a:lstStyle/>
          <a:p>
            <a:r>
              <a:rPr lang="en-US" sz="1050" dirty="0">
                <a:solidFill>
                  <a:schemeClr val="tx1">
                    <a:lumMod val="60000"/>
                    <a:lumOff val="40000"/>
                  </a:schemeClr>
                </a:solidFill>
                <a:latin typeface="Arial Narrow" panose="020B0604020202020204" pitchFamily="34" charset="0"/>
                <a:cs typeface="Arial Narrow" panose="020B0604020202020204" pitchFamily="34" charset="0"/>
              </a:rPr>
              <a:t>1 Assumes a 5-year jumbo CD rate of 3.5% (best available rate as of October 2022 from a nationally known bank); net after taxes; 28% tax bracket</a:t>
            </a:r>
          </a:p>
          <a:p>
            <a:r>
              <a:rPr lang="en-US" sz="1050" dirty="0">
                <a:solidFill>
                  <a:schemeClr val="tx1">
                    <a:lumMod val="60000"/>
                    <a:lumOff val="40000"/>
                  </a:schemeClr>
                </a:solidFill>
                <a:latin typeface="Arial Narrow" panose="020B0604020202020204" pitchFamily="34" charset="0"/>
                <a:cs typeface="Arial Narrow" panose="020B0604020202020204" pitchFamily="34" charset="0"/>
              </a:rPr>
              <a:t>2 Assumes current rate of 5.15% for 5 years, tax-deferred, before tax value</a:t>
            </a:r>
            <a:r>
              <a:rPr lang="en-US" sz="1050">
                <a:solidFill>
                  <a:schemeClr val="tx1">
                    <a:lumMod val="60000"/>
                    <a:lumOff val="40000"/>
                  </a:schemeClr>
                </a:solidFill>
                <a:latin typeface="Arial Narrow" panose="020B0604020202020204" pitchFamily="34" charset="0"/>
                <a:cs typeface="Arial Narrow" panose="020B0604020202020204" pitchFamily="34" charset="0"/>
              </a:rPr>
              <a:t>. Earnings </a:t>
            </a:r>
            <a:r>
              <a:rPr lang="en-US" sz="1050" dirty="0">
                <a:solidFill>
                  <a:schemeClr val="tx1">
                    <a:lumMod val="60000"/>
                    <a:lumOff val="40000"/>
                  </a:schemeClr>
                </a:solidFill>
                <a:latin typeface="Arial Narrow" panose="020B0604020202020204" pitchFamily="34" charset="0"/>
                <a:cs typeface="Arial Narrow" panose="020B0604020202020204" pitchFamily="34" charset="0"/>
              </a:rPr>
              <a:t>in a non-qualified annuity are subject to ordinary income tax upon distribution.  Withdrawals prior to age 59 ½ may be subject to a 10% Federal Tax Penalty.</a:t>
            </a:r>
          </a:p>
        </p:txBody>
      </p:sp>
      <p:pic>
        <p:nvPicPr>
          <p:cNvPr id="9" name="Graphic 8">
            <a:extLst>
              <a:ext uri="{FF2B5EF4-FFF2-40B4-BE49-F238E27FC236}">
                <a16:creationId xmlns:a16="http://schemas.microsoft.com/office/drawing/2014/main" id="{1284C068-6C1B-7371-4C53-13AD396E67F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645250" y="3073711"/>
            <a:ext cx="1478127" cy="1478127"/>
          </a:xfrm>
          <a:prstGeom prst="rect">
            <a:avLst/>
          </a:prstGeom>
        </p:spPr>
      </p:pic>
      <p:sp>
        <p:nvSpPr>
          <p:cNvPr id="11" name="TextBox 10">
            <a:extLst>
              <a:ext uri="{FF2B5EF4-FFF2-40B4-BE49-F238E27FC236}">
                <a16:creationId xmlns:a16="http://schemas.microsoft.com/office/drawing/2014/main" id="{F5456306-392E-A887-1062-04B26138854F}"/>
              </a:ext>
            </a:extLst>
          </p:cNvPr>
          <p:cNvSpPr txBox="1"/>
          <p:nvPr/>
        </p:nvSpPr>
        <p:spPr>
          <a:xfrm>
            <a:off x="1536014" y="4524698"/>
            <a:ext cx="1696598" cy="1046440"/>
          </a:xfrm>
          <a:prstGeom prst="rect">
            <a:avLst/>
          </a:prstGeom>
          <a:noFill/>
        </p:spPr>
        <p:txBody>
          <a:bodyPr wrap="square" rtlCol="0">
            <a:spAutoFit/>
          </a:bodyPr>
          <a:lstStyle/>
          <a:p>
            <a:pPr algn="ctr"/>
            <a:r>
              <a:rPr lang="en-US" sz="2000" b="1" dirty="0">
                <a:solidFill>
                  <a:schemeClr val="bg1"/>
                </a:solidFill>
              </a:rPr>
              <a:t>Jumbo CD </a:t>
            </a:r>
          </a:p>
          <a:p>
            <a:pPr algn="ctr"/>
            <a:r>
              <a:rPr lang="en-US" dirty="0">
                <a:solidFill>
                  <a:schemeClr val="bg1"/>
                </a:solidFill>
              </a:rPr>
              <a:t>at 3.5%</a:t>
            </a:r>
            <a:r>
              <a:rPr lang="en-US" baseline="30000" dirty="0">
                <a:solidFill>
                  <a:schemeClr val="bg1"/>
                </a:solidFill>
              </a:rPr>
              <a:t>1</a:t>
            </a:r>
          </a:p>
          <a:p>
            <a:pPr algn="ctr"/>
            <a:r>
              <a:rPr lang="en-US" sz="2400" dirty="0">
                <a:solidFill>
                  <a:schemeClr val="bg1"/>
                </a:solidFill>
              </a:rPr>
              <a:t>$113,514</a:t>
            </a:r>
          </a:p>
        </p:txBody>
      </p:sp>
      <p:sp>
        <p:nvSpPr>
          <p:cNvPr id="12" name="Rectangle 11">
            <a:extLst>
              <a:ext uri="{FF2B5EF4-FFF2-40B4-BE49-F238E27FC236}">
                <a16:creationId xmlns:a16="http://schemas.microsoft.com/office/drawing/2014/main" id="{7CA93AC4-ED7A-E965-E8DE-66D54EA96367}"/>
              </a:ext>
            </a:extLst>
          </p:cNvPr>
          <p:cNvSpPr/>
          <p:nvPr/>
        </p:nvSpPr>
        <p:spPr>
          <a:xfrm>
            <a:off x="4968608" y="2886419"/>
            <a:ext cx="3582162" cy="27512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423A0E8-8AEC-1462-9704-486227417032}"/>
              </a:ext>
            </a:extLst>
          </p:cNvPr>
          <p:cNvSpPr txBox="1"/>
          <p:nvPr/>
        </p:nvSpPr>
        <p:spPr>
          <a:xfrm>
            <a:off x="5241303" y="3241227"/>
            <a:ext cx="3036772" cy="1046440"/>
          </a:xfrm>
          <a:prstGeom prst="rect">
            <a:avLst/>
          </a:prstGeom>
          <a:noFill/>
        </p:spPr>
        <p:txBody>
          <a:bodyPr wrap="square" rtlCol="0">
            <a:spAutoFit/>
          </a:bodyPr>
          <a:lstStyle/>
          <a:p>
            <a:pPr algn="ctr"/>
            <a:r>
              <a:rPr lang="en-US" sz="2000" b="1" dirty="0" err="1">
                <a:solidFill>
                  <a:schemeClr val="bg1"/>
                </a:solidFill>
              </a:rPr>
              <a:t>RetireMax</a:t>
            </a:r>
            <a:r>
              <a:rPr lang="en-US" sz="2000" b="1" dirty="0">
                <a:solidFill>
                  <a:schemeClr val="bg1"/>
                </a:solidFill>
              </a:rPr>
              <a:t> Secure 5</a:t>
            </a:r>
          </a:p>
          <a:p>
            <a:pPr algn="ctr"/>
            <a:r>
              <a:rPr lang="en-US" dirty="0">
                <a:solidFill>
                  <a:schemeClr val="bg1"/>
                </a:solidFill>
              </a:rPr>
              <a:t>at 5.15%</a:t>
            </a:r>
            <a:r>
              <a:rPr lang="en-US" baseline="30000" dirty="0">
                <a:solidFill>
                  <a:schemeClr val="bg1"/>
                </a:solidFill>
              </a:rPr>
              <a:t>2</a:t>
            </a:r>
          </a:p>
          <a:p>
            <a:pPr algn="ctr"/>
            <a:r>
              <a:rPr lang="en-US" sz="2400" dirty="0">
                <a:solidFill>
                  <a:schemeClr val="bg1"/>
                </a:solidFill>
              </a:rPr>
              <a:t>$128,543</a:t>
            </a:r>
          </a:p>
        </p:txBody>
      </p:sp>
      <p:pic>
        <p:nvPicPr>
          <p:cNvPr id="14" name="Graphic 13">
            <a:extLst>
              <a:ext uri="{FF2B5EF4-FFF2-40B4-BE49-F238E27FC236}">
                <a16:creationId xmlns:a16="http://schemas.microsoft.com/office/drawing/2014/main" id="{A6261AB4-C736-3AB4-1A25-1E6543FBABE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020626" y="1663062"/>
            <a:ext cx="1478127" cy="1478127"/>
          </a:xfrm>
          <a:prstGeom prst="rect">
            <a:avLst/>
          </a:prstGeom>
        </p:spPr>
      </p:pic>
    </p:spTree>
    <p:extLst>
      <p:ext uri="{BB962C8B-B14F-4D97-AF65-F5344CB8AC3E}">
        <p14:creationId xmlns:p14="http://schemas.microsoft.com/office/powerpoint/2010/main" val="3377955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5ABC0-202D-BF0D-9B60-CC90B9BB25CE}"/>
              </a:ext>
            </a:extLst>
          </p:cNvPr>
          <p:cNvSpPr>
            <a:spLocks noGrp="1"/>
          </p:cNvSpPr>
          <p:nvPr>
            <p:ph type="title"/>
          </p:nvPr>
        </p:nvSpPr>
        <p:spPr/>
        <p:txBody>
          <a:bodyPr/>
          <a:lstStyle/>
          <a:p>
            <a:r>
              <a:rPr lang="en-US" dirty="0"/>
              <a:t>Marketing </a:t>
            </a:r>
            <a:r>
              <a:rPr lang="en-US" b="1" dirty="0"/>
              <a:t>Materials</a:t>
            </a:r>
          </a:p>
        </p:txBody>
      </p:sp>
      <p:pic>
        <p:nvPicPr>
          <p:cNvPr id="5" name="Picture 4" descr="A person and person posing for a picture&#10;&#10;Description automatically generated with medium confidence">
            <a:extLst>
              <a:ext uri="{FF2B5EF4-FFF2-40B4-BE49-F238E27FC236}">
                <a16:creationId xmlns:a16="http://schemas.microsoft.com/office/drawing/2014/main" id="{22B0F286-1AEB-D432-C428-1C6C82D931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1647" y="1057619"/>
            <a:ext cx="3628222" cy="4583017"/>
          </a:xfrm>
          <a:prstGeom prst="rect">
            <a:avLst/>
          </a:prstGeom>
        </p:spPr>
      </p:pic>
      <p:sp>
        <p:nvSpPr>
          <p:cNvPr id="6" name="TextBox 5">
            <a:extLst>
              <a:ext uri="{FF2B5EF4-FFF2-40B4-BE49-F238E27FC236}">
                <a16:creationId xmlns:a16="http://schemas.microsoft.com/office/drawing/2014/main" id="{8DC6D562-E5BB-5097-E9DF-04A234394E65}"/>
              </a:ext>
            </a:extLst>
          </p:cNvPr>
          <p:cNvSpPr txBox="1"/>
          <p:nvPr/>
        </p:nvSpPr>
        <p:spPr>
          <a:xfrm>
            <a:off x="659753" y="5596569"/>
            <a:ext cx="3272010" cy="492443"/>
          </a:xfrm>
          <a:prstGeom prst="rect">
            <a:avLst/>
          </a:prstGeom>
          <a:noFill/>
        </p:spPr>
        <p:txBody>
          <a:bodyPr wrap="square" rtlCol="0">
            <a:spAutoFit/>
          </a:bodyPr>
          <a:lstStyle/>
          <a:p>
            <a:pPr algn="ctr"/>
            <a:r>
              <a:rPr lang="en-US" sz="1400" b="1" dirty="0" err="1"/>
              <a:t>RetireMax</a:t>
            </a:r>
            <a:r>
              <a:rPr lang="en-US" sz="1400" b="1" dirty="0"/>
              <a:t> Secure 5 Buyer’s Guide</a:t>
            </a:r>
          </a:p>
          <a:p>
            <a:pPr algn="ctr"/>
            <a:r>
              <a:rPr lang="en-US" sz="1200" dirty="0">
                <a:latin typeface="Arial Narrow" panose="020B0604020202020204" pitchFamily="34" charset="0"/>
                <a:cs typeface="Arial Narrow" panose="020B0604020202020204" pitchFamily="34" charset="0"/>
              </a:rPr>
              <a:t>Cat No 101299(1022)</a:t>
            </a:r>
          </a:p>
        </p:txBody>
      </p:sp>
      <p:sp>
        <p:nvSpPr>
          <p:cNvPr id="7" name="TextBox 6">
            <a:extLst>
              <a:ext uri="{FF2B5EF4-FFF2-40B4-BE49-F238E27FC236}">
                <a16:creationId xmlns:a16="http://schemas.microsoft.com/office/drawing/2014/main" id="{5E4D9CCB-2D25-B6D9-AD96-D875150097F8}"/>
              </a:ext>
            </a:extLst>
          </p:cNvPr>
          <p:cNvSpPr txBox="1"/>
          <p:nvPr/>
        </p:nvSpPr>
        <p:spPr>
          <a:xfrm>
            <a:off x="5176666" y="5596569"/>
            <a:ext cx="3272010" cy="492443"/>
          </a:xfrm>
          <a:prstGeom prst="rect">
            <a:avLst/>
          </a:prstGeom>
          <a:noFill/>
        </p:spPr>
        <p:txBody>
          <a:bodyPr wrap="square" rtlCol="0">
            <a:spAutoFit/>
          </a:bodyPr>
          <a:lstStyle/>
          <a:p>
            <a:pPr algn="ctr"/>
            <a:r>
              <a:rPr lang="en-US" sz="1400" b="1" dirty="0" err="1"/>
              <a:t>RetireMax</a:t>
            </a:r>
            <a:r>
              <a:rPr lang="en-US" sz="1400" b="1" dirty="0"/>
              <a:t> Secure 5 Customer Flyer</a:t>
            </a:r>
          </a:p>
          <a:p>
            <a:pPr algn="ctr"/>
            <a:r>
              <a:rPr lang="en-US" sz="1200" dirty="0">
                <a:latin typeface="Arial Narrow" panose="020B0604020202020204" pitchFamily="34" charset="0"/>
                <a:cs typeface="Arial Narrow" panose="020B0604020202020204" pitchFamily="34" charset="0"/>
              </a:rPr>
              <a:t>Cat No 106087(1022)</a:t>
            </a:r>
          </a:p>
        </p:txBody>
      </p:sp>
      <p:pic>
        <p:nvPicPr>
          <p:cNvPr id="8" name="Picture 7">
            <a:extLst>
              <a:ext uri="{FF2B5EF4-FFF2-40B4-BE49-F238E27FC236}">
                <a16:creationId xmlns:a16="http://schemas.microsoft.com/office/drawing/2014/main" id="{A9FE6DB9-D7DB-35CC-F6E9-F475068B9C9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998560" y="1057619"/>
            <a:ext cx="3628221" cy="4583017"/>
          </a:xfrm>
          <a:prstGeom prst="rect">
            <a:avLst/>
          </a:prstGeom>
        </p:spPr>
      </p:pic>
      <p:sp>
        <p:nvSpPr>
          <p:cNvPr id="3" name="TextBox 2">
            <a:extLst>
              <a:ext uri="{FF2B5EF4-FFF2-40B4-BE49-F238E27FC236}">
                <a16:creationId xmlns:a16="http://schemas.microsoft.com/office/drawing/2014/main" id="{EEC4E0C1-186F-CDBC-1364-71C0FF8AB21E}"/>
              </a:ext>
            </a:extLst>
          </p:cNvPr>
          <p:cNvSpPr txBox="1"/>
          <p:nvPr/>
        </p:nvSpPr>
        <p:spPr>
          <a:xfrm>
            <a:off x="659752" y="6193051"/>
            <a:ext cx="7844167" cy="236864"/>
          </a:xfrm>
          <a:prstGeom prst="rect">
            <a:avLst/>
          </a:prstGeom>
          <a:noFill/>
        </p:spPr>
        <p:txBody>
          <a:bodyPr wrap="square" lIns="0" tIns="0" rIns="0" bIns="0" rtlCol="0">
            <a:noAutofit/>
          </a:bodyPr>
          <a:lstStyle/>
          <a:p>
            <a:r>
              <a:rPr lang="en-US" sz="1050" dirty="0">
                <a:solidFill>
                  <a:schemeClr val="tx1">
                    <a:lumMod val="60000"/>
                    <a:lumOff val="40000"/>
                  </a:schemeClr>
                </a:solidFill>
                <a:latin typeface="Arial Narrow" panose="020B0604020202020204" pitchFamily="34" charset="0"/>
                <a:cs typeface="Arial Narrow" panose="020B0604020202020204" pitchFamily="34" charset="0"/>
              </a:rPr>
              <a:t>Available in all states except: </a:t>
            </a:r>
            <a:r>
              <a:rPr lang="en-US" sz="1050" b="1" dirty="0">
                <a:solidFill>
                  <a:schemeClr val="tx1">
                    <a:lumMod val="60000"/>
                    <a:lumOff val="40000"/>
                  </a:schemeClr>
                </a:solidFill>
                <a:latin typeface="Arial Narrow" panose="020B0604020202020204" pitchFamily="34" charset="0"/>
                <a:cs typeface="Arial Narrow" panose="020B0604020202020204" pitchFamily="34" charset="0"/>
              </a:rPr>
              <a:t>AZ, MD, MT, NJ, NY NC, OK, OR, and WA</a:t>
            </a:r>
          </a:p>
        </p:txBody>
      </p:sp>
    </p:spTree>
    <p:extLst>
      <p:ext uri="{BB962C8B-B14F-4D97-AF65-F5344CB8AC3E}">
        <p14:creationId xmlns:p14="http://schemas.microsoft.com/office/powerpoint/2010/main" val="738734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EEE71ADD-ADDE-E9B0-C4BF-7A19DC37C701}"/>
              </a:ext>
            </a:extLst>
          </p:cNvPr>
          <p:cNvSpPr txBox="1">
            <a:spLocks/>
          </p:cNvSpPr>
          <p:nvPr/>
        </p:nvSpPr>
        <p:spPr>
          <a:xfrm>
            <a:off x="462636" y="1483999"/>
            <a:ext cx="3404284" cy="640080"/>
          </a:xfrm>
          <a:prstGeom prst="rect">
            <a:avLst/>
          </a:prstGeom>
          <a:solidFill>
            <a:schemeClr val="bg2"/>
          </a:solidFill>
        </p:spPr>
        <p:txBody>
          <a:bodyPr vert="horz" wrap="square" lIns="182880" tIns="182880" rIns="182880" bIns="182880" rtlCol="0" anchor="ctr" anchorCtr="0">
            <a:noAutofit/>
          </a:bodyPr>
          <a:lstStyle>
            <a:lvl1pPr marL="10716" indent="-10716" algn="l" defTabSz="685783" rtl="0" eaLnBrk="1" latinLnBrk="0" hangingPunct="1">
              <a:lnSpc>
                <a:spcPct val="90000"/>
              </a:lnSpc>
              <a:spcBef>
                <a:spcPts val="750"/>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1pPr>
            <a:lvl2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2pPr>
            <a:lvl3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3pPr>
            <a:lvl4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4pPr>
            <a:lvl5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a:t>Applications are paper only</a:t>
            </a:r>
          </a:p>
        </p:txBody>
      </p:sp>
      <p:sp>
        <p:nvSpPr>
          <p:cNvPr id="17" name="Text Placeholder 5">
            <a:extLst>
              <a:ext uri="{FF2B5EF4-FFF2-40B4-BE49-F238E27FC236}">
                <a16:creationId xmlns:a16="http://schemas.microsoft.com/office/drawing/2014/main" id="{B8B6D7D3-7D41-AB91-366D-E7CC3B6B0172}"/>
              </a:ext>
            </a:extLst>
          </p:cNvPr>
          <p:cNvSpPr txBox="1">
            <a:spLocks/>
          </p:cNvSpPr>
          <p:nvPr/>
        </p:nvSpPr>
        <p:spPr>
          <a:xfrm>
            <a:off x="462636" y="2206531"/>
            <a:ext cx="3117846" cy="640080"/>
          </a:xfrm>
          <a:prstGeom prst="rect">
            <a:avLst/>
          </a:prstGeom>
          <a:solidFill>
            <a:schemeClr val="bg2"/>
          </a:solidFill>
        </p:spPr>
        <p:txBody>
          <a:bodyPr vert="horz" wrap="square" lIns="182880" tIns="182880" rIns="182880" bIns="182880" rtlCol="0" anchor="ctr" anchorCtr="0">
            <a:noAutofit/>
          </a:bodyPr>
          <a:lstStyle>
            <a:lvl1pPr marL="10716" indent="-10716" algn="l" defTabSz="685783" rtl="0" eaLnBrk="1" latinLnBrk="0" hangingPunct="1">
              <a:lnSpc>
                <a:spcPct val="90000"/>
              </a:lnSpc>
              <a:spcBef>
                <a:spcPts val="750"/>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1pPr>
            <a:lvl2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2pPr>
            <a:lvl3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3pPr>
            <a:lvl4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4pPr>
            <a:lvl5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a:t>To download applications:</a:t>
            </a:r>
          </a:p>
        </p:txBody>
      </p:sp>
      <p:sp>
        <p:nvSpPr>
          <p:cNvPr id="20" name="Text Placeholder 5">
            <a:extLst>
              <a:ext uri="{FF2B5EF4-FFF2-40B4-BE49-F238E27FC236}">
                <a16:creationId xmlns:a16="http://schemas.microsoft.com/office/drawing/2014/main" id="{783B1760-4730-8E53-A748-B43D1696E192}"/>
              </a:ext>
            </a:extLst>
          </p:cNvPr>
          <p:cNvSpPr txBox="1">
            <a:spLocks/>
          </p:cNvSpPr>
          <p:nvPr/>
        </p:nvSpPr>
        <p:spPr>
          <a:xfrm>
            <a:off x="462635" y="2845105"/>
            <a:ext cx="7932217" cy="2222653"/>
          </a:xfrm>
          <a:prstGeom prst="rect">
            <a:avLst/>
          </a:prstGeom>
          <a:solidFill>
            <a:schemeClr val="bg2">
              <a:alpha val="50000"/>
            </a:schemeClr>
          </a:solidFill>
        </p:spPr>
        <p:txBody>
          <a:bodyPr vert="horz" wrap="square" lIns="182880" tIns="182880" rIns="4937760" bIns="182880" rtlCol="0" anchor="ctr" anchorCtr="0">
            <a:noAutofit/>
          </a:bodyPr>
          <a:lstStyle>
            <a:lvl1pPr marL="10716" indent="-10716" algn="l" defTabSz="685783" rtl="0" eaLnBrk="1" latinLnBrk="0" hangingPunct="1">
              <a:lnSpc>
                <a:spcPct val="90000"/>
              </a:lnSpc>
              <a:spcBef>
                <a:spcPts val="750"/>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1pPr>
            <a:lvl2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2pPr>
            <a:lvl3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3pPr>
            <a:lvl4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4pPr>
            <a:lvl5pPr marL="130966" indent="-130966" algn="l" defTabSz="685783" rtl="0" eaLnBrk="1" latinLnBrk="0" hangingPunct="1">
              <a:lnSpc>
                <a:spcPct val="90000"/>
              </a:lnSpc>
              <a:spcBef>
                <a:spcPts val="375"/>
              </a:spcBef>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95275" lvl="5" indent="-285750">
              <a:buFont typeface="+mj-lt"/>
              <a:buAutoNum type="arabicPeriod"/>
            </a:pPr>
            <a:r>
              <a:rPr lang="en-US" sz="1600" dirty="0"/>
              <a:t>Log into the agent portal</a:t>
            </a:r>
          </a:p>
          <a:p>
            <a:pPr marL="295275" lvl="5" indent="-285750">
              <a:buFont typeface="+mj-lt"/>
              <a:buAutoNum type="arabicPeriod"/>
            </a:pPr>
            <a:r>
              <a:rPr lang="en-US" sz="1600" dirty="0"/>
              <a:t>Click on the </a:t>
            </a:r>
            <a:r>
              <a:rPr lang="en-US" sz="1600" b="1" dirty="0"/>
              <a:t>Forms &amp; Materials</a:t>
            </a:r>
            <a:r>
              <a:rPr lang="en-US" sz="1600" dirty="0"/>
              <a:t> button</a:t>
            </a:r>
          </a:p>
          <a:p>
            <a:pPr marL="295275" lvl="5" indent="-285750">
              <a:buFont typeface="+mj-lt"/>
              <a:buAutoNum type="arabicPeriod"/>
            </a:pPr>
            <a:r>
              <a:rPr lang="en-US" sz="1600" dirty="0"/>
              <a:t>Email applications to </a:t>
            </a:r>
            <a:r>
              <a:rPr lang="en-US" sz="1600" dirty="0">
                <a:hlinkClick r:id="rId2"/>
              </a:rPr>
              <a:t>Imaging@NationalLife.com</a:t>
            </a:r>
            <a:r>
              <a:rPr lang="en-US" sz="1600" dirty="0"/>
              <a:t> or mail to One National Life Drive, Montpelier, VT 05604</a:t>
            </a:r>
          </a:p>
        </p:txBody>
      </p:sp>
      <p:sp>
        <p:nvSpPr>
          <p:cNvPr id="2" name="Title 1">
            <a:extLst>
              <a:ext uri="{FF2B5EF4-FFF2-40B4-BE49-F238E27FC236}">
                <a16:creationId xmlns:a16="http://schemas.microsoft.com/office/drawing/2014/main" id="{221699F3-2CFE-E0A6-68F9-D39DF75A8E13}"/>
              </a:ext>
            </a:extLst>
          </p:cNvPr>
          <p:cNvSpPr>
            <a:spLocks noGrp="1"/>
          </p:cNvSpPr>
          <p:nvPr>
            <p:ph type="title"/>
          </p:nvPr>
        </p:nvSpPr>
        <p:spPr/>
        <p:txBody>
          <a:bodyPr/>
          <a:lstStyle/>
          <a:p>
            <a:r>
              <a:rPr lang="en-US" dirty="0"/>
              <a:t>How to </a:t>
            </a:r>
            <a:r>
              <a:rPr lang="en-US" b="1" dirty="0"/>
              <a:t>Submit Business</a:t>
            </a:r>
          </a:p>
        </p:txBody>
      </p:sp>
      <p:sp>
        <p:nvSpPr>
          <p:cNvPr id="3" name="Content Placeholder 2">
            <a:extLst>
              <a:ext uri="{FF2B5EF4-FFF2-40B4-BE49-F238E27FC236}">
                <a16:creationId xmlns:a16="http://schemas.microsoft.com/office/drawing/2014/main" id="{AD089560-F566-0303-6B94-3A33BE1CB095}"/>
              </a:ext>
            </a:extLst>
          </p:cNvPr>
          <p:cNvSpPr>
            <a:spLocks noGrp="1"/>
          </p:cNvSpPr>
          <p:nvPr>
            <p:ph type="body" sz="quarter" idx="11"/>
          </p:nvPr>
        </p:nvSpPr>
        <p:spPr>
          <a:xfrm>
            <a:off x="462635" y="5167431"/>
            <a:ext cx="7932217" cy="597856"/>
          </a:xfrm>
          <a:solidFill>
            <a:schemeClr val="bg2"/>
          </a:solidFill>
        </p:spPr>
        <p:txBody>
          <a:bodyPr lIns="182880"/>
          <a:lstStyle/>
          <a:p>
            <a:pPr lvl="2"/>
            <a:r>
              <a:rPr lang="en-US" sz="1650" dirty="0"/>
              <a:t>Illustrations are not available.</a:t>
            </a:r>
          </a:p>
        </p:txBody>
      </p:sp>
      <p:pic>
        <p:nvPicPr>
          <p:cNvPr id="5" name="Picture 4">
            <a:extLst>
              <a:ext uri="{FF2B5EF4-FFF2-40B4-BE49-F238E27FC236}">
                <a16:creationId xmlns:a16="http://schemas.microsoft.com/office/drawing/2014/main" id="{846C9F0E-E598-8E12-C7C3-3EAC778AD3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80481" y="1390934"/>
            <a:ext cx="5332742" cy="3135803"/>
          </a:xfrm>
          <a:prstGeom prst="rect">
            <a:avLst/>
          </a:prstGeom>
          <a:effectLst>
            <a:outerShdw blurRad="108107" dist="33680" dir="2700000" sx="100703" sy="100703" algn="tl" rotWithShape="0">
              <a:prstClr val="black">
                <a:alpha val="40000"/>
              </a:prstClr>
            </a:outerShdw>
          </a:effectLst>
        </p:spPr>
      </p:pic>
      <p:sp>
        <p:nvSpPr>
          <p:cNvPr id="6" name="Arrow: Right 5">
            <a:extLst>
              <a:ext uri="{FF2B5EF4-FFF2-40B4-BE49-F238E27FC236}">
                <a16:creationId xmlns:a16="http://schemas.microsoft.com/office/drawing/2014/main" id="{66B084FD-89AD-5886-691B-FCEED5392537}"/>
              </a:ext>
            </a:extLst>
          </p:cNvPr>
          <p:cNvSpPr/>
          <p:nvPr/>
        </p:nvSpPr>
        <p:spPr>
          <a:xfrm rot="18013520" flipV="1">
            <a:off x="6508441" y="5142368"/>
            <a:ext cx="1491578" cy="115865"/>
          </a:xfrm>
          <a:prstGeom prst="rightArrow">
            <a:avLst/>
          </a:prstGeom>
          <a:solidFill>
            <a:srgbClr val="E07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CE58439-D378-F31A-70D0-38DB7CED6BCD}"/>
              </a:ext>
            </a:extLst>
          </p:cNvPr>
          <p:cNvSpPr/>
          <p:nvPr/>
        </p:nvSpPr>
        <p:spPr>
          <a:xfrm>
            <a:off x="7467773" y="3887758"/>
            <a:ext cx="638979" cy="638979"/>
          </a:xfrm>
          <a:prstGeom prst="ellipse">
            <a:avLst/>
          </a:prstGeom>
          <a:noFill/>
          <a:ln w="38100">
            <a:solidFill>
              <a:srgbClr val="E07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B49D3BB-6831-3025-3ADE-4483F872EAFB}"/>
              </a:ext>
            </a:extLst>
          </p:cNvPr>
          <p:cNvSpPr txBox="1"/>
          <p:nvPr/>
        </p:nvSpPr>
        <p:spPr>
          <a:xfrm>
            <a:off x="4968896" y="5879578"/>
            <a:ext cx="2555912" cy="461665"/>
          </a:xfrm>
          <a:prstGeom prst="rect">
            <a:avLst/>
          </a:prstGeom>
          <a:noFill/>
        </p:spPr>
        <p:txBody>
          <a:bodyPr wrap="square" rtlCol="0">
            <a:spAutoFit/>
          </a:bodyPr>
          <a:lstStyle/>
          <a:p>
            <a:r>
              <a:rPr lang="en-US" sz="1200" dirty="0"/>
              <a:t>Click on </a:t>
            </a:r>
            <a:r>
              <a:rPr lang="en-US" sz="1200" b="1" dirty="0"/>
              <a:t>Forms &amp; Materials </a:t>
            </a:r>
            <a:r>
              <a:rPr lang="en-US" sz="1200" dirty="0"/>
              <a:t>button to submit applications.</a:t>
            </a:r>
            <a:endParaRPr lang="en-US" sz="1200" b="1" dirty="0"/>
          </a:p>
        </p:txBody>
      </p:sp>
    </p:spTree>
    <p:extLst>
      <p:ext uri="{BB962C8B-B14F-4D97-AF65-F5344CB8AC3E}">
        <p14:creationId xmlns:p14="http://schemas.microsoft.com/office/powerpoint/2010/main" val="720182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08437-EBD3-3741-9A4E-01A16F661F37}"/>
              </a:ext>
            </a:extLst>
          </p:cNvPr>
          <p:cNvSpPr>
            <a:spLocks noGrp="1"/>
          </p:cNvSpPr>
          <p:nvPr>
            <p:ph type="title"/>
          </p:nvPr>
        </p:nvSpPr>
        <p:spPr>
          <a:xfrm>
            <a:off x="1" y="5588873"/>
            <a:ext cx="3586549" cy="373949"/>
          </a:xfrm>
        </p:spPr>
        <p:txBody>
          <a:bodyPr/>
          <a:lstStyle/>
          <a:p>
            <a:r>
              <a:rPr lang="en-US" dirty="0"/>
              <a:t>Questions?</a:t>
            </a:r>
          </a:p>
        </p:txBody>
      </p:sp>
      <p:sp>
        <p:nvSpPr>
          <p:cNvPr id="3" name="Slide Number Placeholder 23">
            <a:extLst>
              <a:ext uri="{FF2B5EF4-FFF2-40B4-BE49-F238E27FC236}">
                <a16:creationId xmlns:a16="http://schemas.microsoft.com/office/drawing/2014/main" id="{4EDEE3FE-4D32-13B9-5EED-5C22BC946DDA}"/>
              </a:ext>
            </a:extLst>
          </p:cNvPr>
          <p:cNvSpPr txBox="1">
            <a:spLocks/>
          </p:cNvSpPr>
          <p:nvPr/>
        </p:nvSpPr>
        <p:spPr>
          <a:xfrm>
            <a:off x="6722346" y="6458392"/>
            <a:ext cx="2224969" cy="169277"/>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Copyright© 2022, National Life Group  |  </a:t>
            </a:r>
            <a:fld id="{7100E8EA-2210-4425-A1B5-66FC0BB99DA3}"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2230954626"/>
      </p:ext>
    </p:extLst>
  </p:cSld>
  <p:clrMapOvr>
    <a:masterClrMapping/>
  </p:clrMapOvr>
</p:sld>
</file>

<file path=ppt/theme/theme1.xml><?xml version="1.0" encoding="utf-8"?>
<a:theme xmlns:a="http://schemas.openxmlformats.org/drawingml/2006/main" name="Office Theme">
  <a:themeElements>
    <a:clrScheme name="NLG 2021">
      <a:dk1>
        <a:srgbClr val="3E3F3C"/>
      </a:dk1>
      <a:lt1>
        <a:srgbClr val="FFFFFF"/>
      </a:lt1>
      <a:dk2>
        <a:srgbClr val="616365"/>
      </a:dk2>
      <a:lt2>
        <a:srgbClr val="F3F3F5"/>
      </a:lt2>
      <a:accent1>
        <a:srgbClr val="3C9B34"/>
      </a:accent1>
      <a:accent2>
        <a:srgbClr val="69B800"/>
      </a:accent2>
      <a:accent3>
        <a:srgbClr val="1D345E"/>
      </a:accent3>
      <a:accent4>
        <a:srgbClr val="056B8C"/>
      </a:accent4>
      <a:accent5>
        <a:srgbClr val="00A89E"/>
      </a:accent5>
      <a:accent6>
        <a:srgbClr val="BED600"/>
      </a:accent6>
      <a:hlink>
        <a:srgbClr val="E07426"/>
      </a:hlink>
      <a:folHlink>
        <a:srgbClr val="7846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L-PPT-Template-2021-4x3" id="{032DCDBB-8F87-CB4B-A9B5-60181FA1725C}" vid="{2DEE75FF-6E66-9746-B393-9580EF197D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8400CF8D62B64DAC8FDF545F49F0FF" ma:contentTypeVersion="11" ma:contentTypeDescription="Create a new document." ma:contentTypeScope="" ma:versionID="4e3820e5055ae812b1a15606e8ebc5f8">
  <xsd:schema xmlns:xsd="http://www.w3.org/2001/XMLSchema" xmlns:xs="http://www.w3.org/2001/XMLSchema" xmlns:p="http://schemas.microsoft.com/office/2006/metadata/properties" xmlns:ns2="7551836f-a0d4-4dce-ac36-a78cca080190" xmlns:ns3="dee83575-cd90-49fc-b0b1-0918faa70597" targetNamespace="http://schemas.microsoft.com/office/2006/metadata/properties" ma:root="true" ma:fieldsID="942d27fdb4b672b2909f70407e0bf3bd" ns2:_="" ns3:_="">
    <xsd:import namespace="7551836f-a0d4-4dce-ac36-a78cca080190"/>
    <xsd:import namespace="dee83575-cd90-49fc-b0b1-0918faa705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51836f-a0d4-4dce-ac36-a78cca0801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e83575-cd90-49fc-b0b1-0918faa705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551836f-a0d4-4dce-ac36-a78cca080190">
      <UserInfo>
        <DisplayName>Gold, Morgan</DisplayName>
        <AccountId>43</AccountId>
        <AccountType/>
      </UserInfo>
    </SharedWithUsers>
  </documentManagement>
</p:properties>
</file>

<file path=customXml/itemProps1.xml><?xml version="1.0" encoding="utf-8"?>
<ds:datastoreItem xmlns:ds="http://schemas.openxmlformats.org/officeDocument/2006/customXml" ds:itemID="{13BCFC39-3581-4CA1-B7AE-AF72AA302A4E}">
  <ds:schemaRefs>
    <ds:schemaRef ds:uri="7551836f-a0d4-4dce-ac36-a78cca080190"/>
    <ds:schemaRef ds:uri="dee83575-cd90-49fc-b0b1-0918faa705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7495D66-E980-483A-A208-F80F5DFB3936}">
  <ds:schemaRefs>
    <ds:schemaRef ds:uri="http://schemas.microsoft.com/sharepoint/v3/contenttype/forms"/>
  </ds:schemaRefs>
</ds:datastoreItem>
</file>

<file path=customXml/itemProps3.xml><?xml version="1.0" encoding="utf-8"?>
<ds:datastoreItem xmlns:ds="http://schemas.openxmlformats.org/officeDocument/2006/customXml" ds:itemID="{0C8D1B00-3E42-4016-AEDC-A17AE604501F}">
  <ds:schemaRefs>
    <ds:schemaRef ds:uri="http://purl.org/dc/dcmitype/"/>
    <ds:schemaRef ds:uri="dee83575-cd90-49fc-b0b1-0918faa70597"/>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7551836f-a0d4-4dce-ac36-a78cca08019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NL-PPT-Template-2021-4x3</Template>
  <TotalTime>745</TotalTime>
  <Words>596</Words>
  <Application>Microsoft Office PowerPoint</Application>
  <PresentationFormat>On-screen Show (4:3)</PresentationFormat>
  <Paragraphs>101</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Narrow</vt:lpstr>
      <vt:lpstr>Calibri</vt:lpstr>
      <vt:lpstr>Office Theme</vt:lpstr>
      <vt:lpstr>RetireMax Secure 5</vt:lpstr>
      <vt:lpstr>Typical Safe Money Options</vt:lpstr>
      <vt:lpstr>What the Customer is Looking For</vt:lpstr>
      <vt:lpstr>RetireMax Secure 5 Delivers</vt:lpstr>
      <vt:lpstr>5 Reasons to Have a Single Premium Deferred Annuity (SPDA) SPDA</vt:lpstr>
      <vt:lpstr>Jumbo CD vs. RetireMax Secure 5 </vt:lpstr>
      <vt:lpstr>Marketing Materials</vt:lpstr>
      <vt:lpstr>How to Submit Business</vt:lpstr>
      <vt:lpstr>Questions?</vt:lpstr>
      <vt:lpstr>Product Specifications </vt:lpstr>
    </vt:vector>
  </TitlesOfParts>
  <Company>National Life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Newbern, Christopher</dc:creator>
  <cp:lastModifiedBy>Newbern, Christopher</cp:lastModifiedBy>
  <cp:revision>18</cp:revision>
  <cp:lastPrinted>2021-01-06T22:48:04Z</cp:lastPrinted>
  <dcterms:created xsi:type="dcterms:W3CDTF">2022-10-06T12:51:45Z</dcterms:created>
  <dcterms:modified xsi:type="dcterms:W3CDTF">2022-10-14T12:48:23Z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0x010100E38400CF8D62B64DAC8FDF545F49F0FF</vt:lpwstr>
  </property>
</Properties>
</file>