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57" r:id="rId4"/>
    <p:sldId id="286" r:id="rId5"/>
    <p:sldId id="285" r:id="rId6"/>
    <p:sldId id="260" r:id="rId7"/>
    <p:sldId id="287" r:id="rId8"/>
    <p:sldId id="288" r:id="rId9"/>
    <p:sldId id="261" r:id="rId10"/>
    <p:sldId id="262" r:id="rId11"/>
    <p:sldId id="281" r:id="rId12"/>
    <p:sldId id="263" r:id="rId13"/>
    <p:sldId id="264" r:id="rId14"/>
    <p:sldId id="265" r:id="rId15"/>
    <p:sldId id="266" r:id="rId16"/>
    <p:sldId id="267" r:id="rId17"/>
    <p:sldId id="282" r:id="rId18"/>
    <p:sldId id="268" r:id="rId19"/>
    <p:sldId id="269" r:id="rId20"/>
    <p:sldId id="270" r:id="rId21"/>
    <p:sldId id="271" r:id="rId22"/>
    <p:sldId id="272" r:id="rId23"/>
    <p:sldId id="283" r:id="rId24"/>
    <p:sldId id="273" r:id="rId25"/>
    <p:sldId id="274" r:id="rId26"/>
    <p:sldId id="275" r:id="rId27"/>
    <p:sldId id="276" r:id="rId28"/>
    <p:sldId id="277" r:id="rId29"/>
    <p:sldId id="284" r:id="rId30"/>
    <p:sldId id="278" r:id="rId31"/>
    <p:sldId id="279" r:id="rId32"/>
    <p:sldId id="280" r:id="rId33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411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o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406400"/>
            <a:ext cx="436563" cy="5095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150" y="203200"/>
            <a:ext cx="6629400" cy="1930400"/>
            <a:chOff x="107969173" y="106587256"/>
            <a:chExt cx="2533174" cy="2192577"/>
          </a:xfrm>
        </p:grpSpPr>
        <p:sp>
          <p:nvSpPr>
            <p:cNvPr id="6" name="Rectangle 5" hidden="1"/>
            <p:cNvSpPr>
              <a:spLocks noChangeArrowheads="1" noChangeShapeType="1"/>
            </p:cNvSpPr>
            <p:nvPr/>
          </p:nvSpPr>
          <p:spPr bwMode="auto">
            <a:xfrm>
              <a:off x="107969173" y="106587256"/>
              <a:ext cx="2533174" cy="219257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07987371" y="106672003"/>
              <a:ext cx="2477973" cy="0"/>
            </a:xfrm>
            <a:prstGeom prst="line">
              <a:avLst/>
            </a:prstGeom>
            <a:noFill/>
            <a:ln w="12700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Oval 7"/>
            <p:cNvSpPr>
              <a:spLocks noChangeArrowheads="1" noChangeShapeType="1"/>
            </p:cNvSpPr>
            <p:nvPr/>
          </p:nvSpPr>
          <p:spPr bwMode="auto">
            <a:xfrm>
              <a:off x="110465344" y="106587256"/>
              <a:ext cx="37003" cy="169492"/>
            </a:xfrm>
            <a:prstGeom prst="ellipse">
              <a:avLst/>
            </a:prstGeom>
            <a:solidFill>
              <a:srgbClr val="FFCC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Oval 8"/>
            <p:cNvSpPr>
              <a:spLocks noChangeArrowheads="1" noChangeShapeType="1"/>
            </p:cNvSpPr>
            <p:nvPr/>
          </p:nvSpPr>
          <p:spPr bwMode="auto">
            <a:xfrm>
              <a:off x="107969173" y="108610341"/>
              <a:ext cx="37003" cy="169492"/>
            </a:xfrm>
            <a:prstGeom prst="ellipse">
              <a:avLst/>
            </a:prstGeom>
            <a:solidFill>
              <a:srgbClr val="FFCC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07987371" y="106672003"/>
              <a:ext cx="0" cy="1938338"/>
            </a:xfrm>
            <a:prstGeom prst="line">
              <a:avLst/>
            </a:prstGeom>
            <a:noFill/>
            <a:ln w="12700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" y="8475663"/>
            <a:ext cx="685800" cy="485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C352-E74C-4F96-8691-8DC9B93EF821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150" y="8432800"/>
            <a:ext cx="2171700" cy="487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AF19-1B4E-42A6-AFE1-AAD2F794F161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CB26-A599-47E3-BEC3-7E34B99FC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A022-F0F9-4A17-A08B-E8DBAC77BDE8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EC45-0214-40C5-929D-819CFB067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0418"/>
            <a:ext cx="6172200" cy="15197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40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86150" y="2133601"/>
            <a:ext cx="3028950" cy="2918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6150" y="5255684"/>
            <a:ext cx="3028950" cy="2918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42900" y="8331200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914900" y="8331200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42053-91FB-4875-8074-9561271B5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0418"/>
            <a:ext cx="6172200" cy="15197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40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409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331200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331200"/>
            <a:ext cx="21717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331200"/>
            <a:ext cx="16002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BE01-205A-451C-A580-826134C67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0800" y="8458200"/>
            <a:ext cx="1600200" cy="487363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78994CD-1797-49F2-B771-3EB140EA51DE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2001"/>
            <a:ext cx="6172200" cy="7406222"/>
          </a:xfrm>
        </p:spPr>
        <p:txBody>
          <a:bodyPr>
            <a:normAutofit/>
          </a:bodyPr>
          <a:lstStyle>
            <a:lvl1pPr>
              <a:defRPr sz="1600"/>
            </a:lvl1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762001"/>
            <a:ext cx="6172200" cy="7406222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i="1"/>
            </a:lvl1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4634-FE33-46DF-8FA2-424DC779A2AD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E625-D5A8-41B4-AEAA-A86F5F28D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F605-74CC-4DC6-A574-A72E86D1D28B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EDC97-8553-457C-956E-EEB205AD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209550" y="666750"/>
            <a:ext cx="643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3399"/>
              </a:solidFill>
              <a:latin typeface="+mn-lt"/>
              <a:cs typeface="+mn-cs"/>
            </a:endParaRPr>
          </a:p>
        </p:txBody>
      </p:sp>
      <p:graphicFrame>
        <p:nvGraphicFramePr>
          <p:cNvPr id="4" name="Table 9"/>
          <p:cNvGraphicFramePr>
            <a:graphicFrameLocks noGrp="1"/>
          </p:cNvGraphicFramePr>
          <p:nvPr/>
        </p:nvGraphicFramePr>
        <p:xfrm>
          <a:off x="381000" y="838200"/>
          <a:ext cx="6172200" cy="80314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4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8600"/>
            <a:ext cx="2514600" cy="381000"/>
          </a:xfrm>
        </p:spPr>
        <p:txBody>
          <a:bodyPr>
            <a:noAutofit/>
          </a:bodyPr>
          <a:lstStyle>
            <a:lvl1pPr>
              <a:defRPr sz="1600" i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7866-47A5-4858-B7C7-124691627345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87F2-14EE-4D73-85B3-395EDB732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97AE2-BEA7-4639-A30F-99A744ACE562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E21E-8B10-4546-9D78-D5CB978D7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178F-86FC-4785-8B88-1AD987610B7C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60D0-5C8C-4049-87E2-B3062D98B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1A60-5DD4-45C9-B0A7-AC40192DE9AF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23AD-41E1-4A99-A30B-FADE66E9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AECA-49C1-4516-ACDD-4D929E6FFB97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B78A-8601-4EAC-8526-B5F2169BC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C1E2-EF31-4FC1-BEE6-1ECA069A6266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5274-C5A7-424E-824C-D42ACCCFF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FBB43-9F73-4039-80F4-69B806E58A52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B3D8A7-C1C7-42AF-A680-E9D2B144D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4"/>
          <p:cNvGrpSpPr>
            <a:grpSpLocks/>
          </p:cNvGrpSpPr>
          <p:nvPr/>
        </p:nvGrpSpPr>
        <p:grpSpPr bwMode="auto">
          <a:xfrm>
            <a:off x="57150" y="203200"/>
            <a:ext cx="6629400" cy="1930400"/>
            <a:chOff x="107969173" y="106587256"/>
            <a:chExt cx="2533174" cy="2192577"/>
          </a:xfrm>
        </p:grpSpPr>
        <p:sp>
          <p:nvSpPr>
            <p:cNvPr id="8" name="Rectangle 5" hidden="1"/>
            <p:cNvSpPr>
              <a:spLocks noChangeArrowheads="1" noChangeShapeType="1"/>
            </p:cNvSpPr>
            <p:nvPr/>
          </p:nvSpPr>
          <p:spPr bwMode="auto">
            <a:xfrm>
              <a:off x="107969173" y="106587256"/>
              <a:ext cx="2533174" cy="219257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07987371" y="106672003"/>
              <a:ext cx="2477973" cy="0"/>
            </a:xfrm>
            <a:prstGeom prst="line">
              <a:avLst/>
            </a:prstGeom>
            <a:noFill/>
            <a:ln w="12700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7"/>
            <p:cNvSpPr>
              <a:spLocks noChangeArrowheads="1" noChangeShapeType="1"/>
            </p:cNvSpPr>
            <p:nvPr/>
          </p:nvSpPr>
          <p:spPr bwMode="auto">
            <a:xfrm>
              <a:off x="110465344" y="106587256"/>
              <a:ext cx="37003" cy="169492"/>
            </a:xfrm>
            <a:prstGeom prst="ellipse">
              <a:avLst/>
            </a:prstGeom>
            <a:solidFill>
              <a:srgbClr val="FFCC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"/>
            <p:cNvSpPr>
              <a:spLocks noChangeArrowheads="1" noChangeShapeType="1"/>
            </p:cNvSpPr>
            <p:nvPr/>
          </p:nvSpPr>
          <p:spPr bwMode="auto">
            <a:xfrm>
              <a:off x="107969173" y="108610341"/>
              <a:ext cx="37003" cy="169492"/>
            </a:xfrm>
            <a:prstGeom prst="ellipse">
              <a:avLst/>
            </a:prstGeom>
            <a:solidFill>
              <a:srgbClr val="FFCC00"/>
            </a:solidFill>
            <a:ln w="0" algn="in">
              <a:noFill/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07987371" y="106672003"/>
              <a:ext cx="0" cy="1938338"/>
            </a:xfrm>
            <a:prstGeom prst="line">
              <a:avLst/>
            </a:prstGeom>
            <a:noFill/>
            <a:ln w="12700" algn="ctr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032" name="Picture 3" descr="hoov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1450" y="406400"/>
            <a:ext cx="436563" cy="5095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4" name="Slide Number Placeholder 5"/>
          <p:cNvSpPr txBox="1">
            <a:spLocks/>
          </p:cNvSpPr>
          <p:nvPr/>
        </p:nvSpPr>
        <p:spPr>
          <a:xfrm>
            <a:off x="6515100" y="406400"/>
            <a:ext cx="228600" cy="855503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U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O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L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L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V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O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L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t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—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O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n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t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A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t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I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m</a:t>
            </a:r>
            <a:endParaRPr lang="pt-BR" sz="12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E</a:t>
            </a:r>
            <a:endParaRPr lang="pt-BR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 </a:t>
            </a:r>
            <a:endParaRPr lang="pt-BR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latin typeface="+mn-lt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72100" y="8534400"/>
            <a:ext cx="18970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©Equine Soundness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7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93680-B55C-4C72-A5A8-15C901D5A5E5}" type="datetimeFigureOut">
              <a:rPr lang="en-US"/>
              <a:pPr>
                <a:defRPr/>
              </a:pPr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D1D60-ED9E-4172-B296-3B3B3F5BC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dirty="0"/>
              <a:t>Stormy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Pauline Barns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 </a:t>
            </a:r>
            <a:r>
              <a:rPr lang="en-US"/>
              <a:t>Heel (Weight </a:t>
            </a:r>
            <a:r>
              <a:rPr lang="en-US" dirty="0"/>
              <a:t>B</a:t>
            </a:r>
            <a:r>
              <a:rPr lang="en-US"/>
              <a:t>earing</a:t>
            </a:r>
            <a:r>
              <a:rPr lang="en-US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18" y="762000"/>
            <a:ext cx="3054382" cy="21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7860" y="762000"/>
            <a:ext cx="2348139" cy="21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6307"/>
            <a:ext cx="2971800" cy="217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174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 Sole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2286000" cy="223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62000"/>
            <a:ext cx="1905000" cy="216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86061"/>
            <a:ext cx="1981200" cy="223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2514600" cy="381000"/>
          </a:xfrm>
        </p:spPr>
        <p:txBody>
          <a:bodyPr/>
          <a:lstStyle/>
          <a:p>
            <a:r>
              <a:rPr lang="en-US" dirty="0"/>
              <a:t>LF Lateral </a:t>
            </a:r>
            <a:br>
              <a:rPr lang="en-US" dirty="0"/>
            </a:br>
            <a:r>
              <a:rPr lang="en-US" dirty="0"/>
              <a:t>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1467223" cy="21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85800"/>
            <a:ext cx="2286000" cy="222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1981200" cy="21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 Heel 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914400"/>
            <a:ext cx="3048001" cy="19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91745"/>
            <a:ext cx="2742904" cy="21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 Frontal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2500993" cy="22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85800"/>
            <a:ext cx="2209800" cy="21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9" y="3505200"/>
            <a:ext cx="2286001" cy="21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 Lateral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018099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1" y="723805"/>
            <a:ext cx="2667000" cy="22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308107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Heel (Weight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90" y="762000"/>
            <a:ext cx="2809830" cy="21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85800"/>
            <a:ext cx="1676400" cy="222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2514600" cy="213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255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 Sole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1905000" cy="226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85800"/>
            <a:ext cx="19494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1828800" cy="22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2514600" cy="381000"/>
          </a:xfrm>
        </p:spPr>
        <p:txBody>
          <a:bodyPr/>
          <a:lstStyle/>
          <a:p>
            <a:r>
              <a:rPr lang="en-US" dirty="0"/>
              <a:t>RF Lateral </a:t>
            </a:r>
            <a:br>
              <a:rPr lang="en-US" dirty="0"/>
            </a:br>
            <a:r>
              <a:rPr lang="en-US" dirty="0"/>
              <a:t>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*Missing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019184" cy="223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429000"/>
            <a:ext cx="224406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Heel 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85800"/>
            <a:ext cx="2362200" cy="229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8999"/>
            <a:ext cx="2635457" cy="227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657600" cy="304800"/>
          </a:xfrm>
        </p:spPr>
        <p:txBody>
          <a:bodyPr>
            <a:noAutofit/>
          </a:bodyPr>
          <a:lstStyle/>
          <a:p>
            <a:r>
              <a:rPr lang="en-US" dirty="0"/>
              <a:t>Documentation  &amp; </a:t>
            </a:r>
            <a:r>
              <a:rPr lang="en-US" dirty="0" err="1"/>
              <a:t>Signalment</a:t>
            </a:r>
            <a:br>
              <a:rPr lang="en-US" dirty="0"/>
            </a:b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42900" y="762000"/>
            <a:ext cx="6172200" cy="7405688"/>
          </a:xfrm>
        </p:spPr>
        <p:txBody>
          <a:bodyPr/>
          <a:lstStyle/>
          <a:p>
            <a:r>
              <a:rPr lang="en-US" b="1" dirty="0"/>
              <a:t>CASE STUDY DOCUMENTATION FORM</a:t>
            </a:r>
            <a:endParaRPr lang="en-US" dirty="0"/>
          </a:p>
          <a:p>
            <a:r>
              <a:rPr lang="en-US" dirty="0"/>
              <a:t>Name of owner:  Kelly Barns</a:t>
            </a:r>
          </a:p>
          <a:p>
            <a:r>
              <a:rPr lang="en-US" dirty="0"/>
              <a:t>Address of owner:  1 Bauhinia Street,  </a:t>
            </a:r>
            <a:r>
              <a:rPr lang="en-US" dirty="0" err="1"/>
              <a:t>Tieri</a:t>
            </a:r>
            <a:r>
              <a:rPr lang="en-US" dirty="0"/>
              <a:t>  </a:t>
            </a:r>
            <a:r>
              <a:rPr lang="en-US" dirty="0" err="1"/>
              <a:t>Qld</a:t>
            </a:r>
            <a:r>
              <a:rPr lang="en-US" dirty="0"/>
              <a:t>  4709, Australia</a:t>
            </a:r>
          </a:p>
          <a:p>
            <a:r>
              <a:rPr lang="en-US" dirty="0"/>
              <a:t>Telephone number of owner: 07 4984 8370</a:t>
            </a:r>
          </a:p>
          <a:p>
            <a:r>
              <a:rPr lang="en-US" dirty="0"/>
              <a:t>Email address of Owner:  </a:t>
            </a:r>
            <a:r>
              <a:rPr lang="en-US" dirty="0" err="1"/>
              <a:t>pbbarns@aapt.net.au</a:t>
            </a:r>
            <a:endParaRPr lang="en-US" dirty="0"/>
          </a:p>
          <a:p>
            <a:r>
              <a:rPr lang="en-US" dirty="0"/>
              <a:t>Date of Report Submission: </a:t>
            </a:r>
          </a:p>
          <a:p>
            <a:r>
              <a:rPr lang="en-US" dirty="0"/>
              <a:t>Name of Veterinarian:  Dr Jo Smith, Maraboon Veterinary Clinic</a:t>
            </a:r>
          </a:p>
          <a:p>
            <a:r>
              <a:rPr lang="en-US" dirty="0"/>
              <a:t>Name of </a:t>
            </a:r>
            <a:r>
              <a:rPr lang="en-US" dirty="0" err="1"/>
              <a:t>Farrier</a:t>
            </a:r>
            <a:r>
              <a:rPr lang="en-US" dirty="0"/>
              <a:t>:  Pauline Barns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 err="1"/>
              <a:t>SIGNALMENT</a:t>
            </a:r>
            <a:endParaRPr lang="en-US" dirty="0"/>
          </a:p>
          <a:p>
            <a:r>
              <a:rPr lang="en-US" dirty="0"/>
              <a:t>Name of Horse:  Stormy</a:t>
            </a:r>
          </a:p>
          <a:p>
            <a:r>
              <a:rPr lang="en-US" dirty="0"/>
              <a:t>Year of Birth:  2003</a:t>
            </a:r>
          </a:p>
          <a:p>
            <a:r>
              <a:rPr lang="en-US" dirty="0"/>
              <a:t>Breed or type:  </a:t>
            </a:r>
            <a:r>
              <a:rPr lang="en-US" dirty="0" err="1"/>
              <a:t>QH</a:t>
            </a:r>
            <a:endParaRPr lang="en-US" dirty="0"/>
          </a:p>
          <a:p>
            <a:r>
              <a:rPr lang="en-US" dirty="0"/>
              <a:t>Color:  Liver Chestnut</a:t>
            </a:r>
          </a:p>
          <a:p>
            <a:r>
              <a:rPr lang="en-US" dirty="0"/>
              <a:t>Gender:  Gelding</a:t>
            </a:r>
          </a:p>
          <a:p>
            <a:r>
              <a:rPr lang="en-US" dirty="0"/>
              <a:t>Height:  15 </a:t>
            </a:r>
            <a:r>
              <a:rPr lang="en-US" dirty="0" err="1"/>
              <a:t>hh</a:t>
            </a:r>
            <a:endParaRPr lang="en-US" dirty="0"/>
          </a:p>
          <a:p>
            <a:r>
              <a:rPr lang="en-US" dirty="0"/>
              <a:t>Occupation:  Weekend trail riding and attends occasional horsemanship clinics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LH Frontal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2597835" cy="22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85800"/>
            <a:ext cx="2133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248730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LH Lateral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2819400" cy="223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685800"/>
            <a:ext cx="3048000" cy="227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0"/>
            <a:ext cx="2978729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 Heel (Weight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 August 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36" y="762000"/>
            <a:ext cx="2931064" cy="216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685800"/>
            <a:ext cx="25254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3505200"/>
            <a:ext cx="2716951" cy="22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2556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LH Sole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2091503" cy="2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85800"/>
            <a:ext cx="1981200" cy="22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05200"/>
            <a:ext cx="1981200" cy="2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2514600" cy="381000"/>
          </a:xfrm>
        </p:spPr>
        <p:txBody>
          <a:bodyPr/>
          <a:lstStyle/>
          <a:p>
            <a:r>
              <a:rPr lang="en-US" dirty="0"/>
              <a:t>LH Lateral </a:t>
            </a:r>
            <a:br>
              <a:rPr lang="en-US" dirty="0"/>
            </a:br>
            <a:r>
              <a:rPr lang="en-US" dirty="0"/>
              <a:t>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2362200" cy="22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85800"/>
            <a:ext cx="1752600" cy="22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505200"/>
            <a:ext cx="1371600" cy="217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 Heel 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002692" cy="213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85800"/>
            <a:ext cx="28214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07" y="3505200"/>
            <a:ext cx="2884193" cy="219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 Frontal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1"/>
            <a:ext cx="2743200" cy="222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686" y="762000"/>
            <a:ext cx="1781313" cy="219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74" y="3449456"/>
            <a:ext cx="2544726" cy="220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 Lateral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313508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3124202" cy="192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312629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Heel (Weight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2743200" cy="22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62000"/>
            <a:ext cx="207193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2901336" cy="206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2556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 Sole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1905000" cy="223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762000"/>
            <a:ext cx="1905000" cy="21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2057400" cy="22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15 June 2011  </a:t>
            </a:r>
            <a:r>
              <a:rPr lang="en-US" sz="1600" dirty="0"/>
              <a:t>-  Lowered lateral heels and walls, and thinned lateral walls to help medial/lateral imbalance on front hooves.  Applied scoop to both hind hooves to assist the underslung heels.   I also slightly lowered the RH toe (from underneath) as it was more </a:t>
            </a:r>
            <a:r>
              <a:rPr lang="en-US" sz="1600" dirty="0" err="1"/>
              <a:t>underslung</a:t>
            </a:r>
            <a:r>
              <a:rPr lang="en-US" sz="1600" dirty="0"/>
              <a:t>.</a:t>
            </a:r>
          </a:p>
          <a:p>
            <a:r>
              <a:rPr lang="en-US" sz="1600" b="1" dirty="0"/>
              <a:t>02 July 2011 </a:t>
            </a:r>
            <a:r>
              <a:rPr lang="en-US" sz="1600" dirty="0"/>
              <a:t>-   </a:t>
            </a:r>
            <a:r>
              <a:rPr lang="en-US" sz="1600" dirty="0" err="1"/>
              <a:t>Tork</a:t>
            </a:r>
            <a:r>
              <a:rPr lang="en-US" sz="1600" dirty="0"/>
              <a:t> Cowan, Equine chiropractor &amp; massage therapist, found his pelvis to be lower on the right side.  Alignments were given to his neck, back and hips.</a:t>
            </a:r>
          </a:p>
          <a:p>
            <a:r>
              <a:rPr lang="en-US" sz="1600" b="1" dirty="0"/>
              <a:t>19 July 2011 </a:t>
            </a:r>
            <a:r>
              <a:rPr lang="en-US" sz="1600" dirty="0"/>
              <a:t>-  Lowered heels a bit more on the fronts.  Has been sore in the past from lowering heels, but he seemed  ok.  A little sensitive on rocks though.</a:t>
            </a:r>
          </a:p>
          <a:p>
            <a:r>
              <a:rPr lang="en-US" sz="1600" b="1" dirty="0"/>
              <a:t>7 August 2011 </a:t>
            </a:r>
            <a:r>
              <a:rPr lang="en-US" sz="1600" dirty="0"/>
              <a:t>-  Thinned lateral walls on the fronts and brought the toe further back.   Small scoops to </a:t>
            </a:r>
            <a:r>
              <a:rPr lang="en-US" sz="1600" dirty="0" err="1"/>
              <a:t>underun</a:t>
            </a:r>
            <a:r>
              <a:rPr lang="en-US" sz="1600" dirty="0"/>
              <a:t> heels on hinds.  Walked out ok, but not weighting the heel as well as I would like.  </a:t>
            </a:r>
            <a:endParaRPr lang="en-US" sz="1600" b="1" dirty="0"/>
          </a:p>
          <a:p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2514600" cy="381000"/>
          </a:xfrm>
        </p:spPr>
        <p:txBody>
          <a:bodyPr/>
          <a:lstStyle/>
          <a:p>
            <a:r>
              <a:rPr lang="en-US" dirty="0"/>
              <a:t>RH Lateral </a:t>
            </a:r>
            <a:br>
              <a:rPr lang="en-US" dirty="0"/>
            </a:br>
            <a:r>
              <a:rPr lang="en-US" dirty="0"/>
              <a:t>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15090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762000"/>
            <a:ext cx="2209800" cy="217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05200"/>
            <a:ext cx="1713618" cy="215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 Heel (Non Weight Bearing)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2808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762000"/>
            <a:ext cx="2660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05200"/>
            <a:ext cx="3038879" cy="200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&amp; Symptomatology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6172200" cy="7406222"/>
          </a:xfrm>
        </p:spPr>
        <p:txBody>
          <a:bodyPr>
            <a:normAutofit/>
          </a:bodyPr>
          <a:lstStyle/>
          <a:p>
            <a:r>
              <a:rPr lang="en-US" sz="1600" b="1" i="0" dirty="0"/>
              <a:t>HISTORY</a:t>
            </a:r>
            <a:endParaRPr lang="en-US" sz="1600" i="0" dirty="0"/>
          </a:p>
          <a:p>
            <a:r>
              <a:rPr lang="en-US" sz="1600" i="0" dirty="0"/>
              <a:t>Years shod:  </a:t>
            </a:r>
            <a:r>
              <a:rPr lang="en-US" sz="1600" dirty="0">
                <a:solidFill>
                  <a:schemeClr val="tx2"/>
                </a:solidFill>
              </a:rPr>
              <a:t>Unknown.  Has been bare since age three.</a:t>
            </a:r>
          </a:p>
          <a:p>
            <a:r>
              <a:rPr lang="en-US" sz="1600" i="0" dirty="0"/>
              <a:t>Years stall kept</a:t>
            </a:r>
            <a:r>
              <a:rPr lang="en-US" sz="1600" i="0" dirty="0">
                <a:solidFill>
                  <a:schemeClr val="tx2"/>
                </a:solidFill>
              </a:rPr>
              <a:t>:   </a:t>
            </a:r>
            <a:r>
              <a:rPr lang="en-US" sz="1600" dirty="0">
                <a:solidFill>
                  <a:schemeClr val="tx2"/>
                </a:solidFill>
              </a:rPr>
              <a:t>Unknown </a:t>
            </a:r>
          </a:p>
          <a:p>
            <a:r>
              <a:rPr lang="en-US" sz="1600" i="0" dirty="0"/>
              <a:t>Years showing lameness: </a:t>
            </a:r>
            <a:r>
              <a:rPr lang="en-US" sz="1600" dirty="0">
                <a:solidFill>
                  <a:schemeClr val="tx2"/>
                </a:solidFill>
              </a:rPr>
              <a:t>None</a:t>
            </a:r>
          </a:p>
          <a:p>
            <a:r>
              <a:rPr lang="en-US" sz="1600" i="0" dirty="0"/>
              <a:t>Years with current owner:  </a:t>
            </a:r>
            <a:r>
              <a:rPr lang="en-US" sz="1600" dirty="0">
                <a:solidFill>
                  <a:schemeClr val="tx2"/>
                </a:solidFill>
              </a:rPr>
              <a:t>4</a:t>
            </a:r>
          </a:p>
          <a:p>
            <a:r>
              <a:rPr lang="en-US" sz="1600" i="0" dirty="0"/>
              <a:t>How was horse raised?  </a:t>
            </a:r>
            <a:r>
              <a:rPr lang="en-US" sz="1600">
                <a:solidFill>
                  <a:schemeClr val="tx2"/>
                </a:solidFill>
              </a:rPr>
              <a:t>Unknown in the early years.  </a:t>
            </a:r>
            <a:r>
              <a:rPr lang="en-US" sz="1600" dirty="0">
                <a:solidFill>
                  <a:schemeClr val="tx2"/>
                </a:solidFill>
              </a:rPr>
              <a:t>Between the ages of 3 and 4 he was kept in a very small paddock.  From age 5 he has lived in a 7 acre paddock during the day and a small paddock at night.</a:t>
            </a:r>
          </a:p>
          <a:p>
            <a:r>
              <a:rPr lang="en-US" sz="1600" i="0" dirty="0"/>
              <a:t>At what age first shod:  </a:t>
            </a:r>
            <a:r>
              <a:rPr lang="en-US" sz="1600" dirty="0">
                <a:solidFill>
                  <a:schemeClr val="tx2"/>
                </a:solidFill>
              </a:rPr>
              <a:t>Unknown </a:t>
            </a:r>
          </a:p>
          <a:p>
            <a:r>
              <a:rPr lang="en-US" sz="1600" i="0" dirty="0"/>
              <a:t>What was average time between trims and resetting of shoes?  </a:t>
            </a:r>
            <a:r>
              <a:rPr lang="en-US" sz="1600" dirty="0">
                <a:solidFill>
                  <a:schemeClr val="tx2"/>
                </a:solidFill>
              </a:rPr>
              <a:t>Unknown.  Trimmed every 3 to 6 wks in the last 4 years. </a:t>
            </a:r>
          </a:p>
          <a:p>
            <a:r>
              <a:rPr lang="en-US" sz="1600" i="0" dirty="0"/>
              <a:t>How was the horse used (What discipline?)?  </a:t>
            </a:r>
            <a:r>
              <a:rPr lang="en-US" sz="1600" dirty="0">
                <a:solidFill>
                  <a:schemeClr val="tx2"/>
                </a:solidFill>
              </a:rPr>
              <a:t>Reining</a:t>
            </a:r>
          </a:p>
          <a:p>
            <a:r>
              <a:rPr lang="en-US" sz="1600" i="0" dirty="0"/>
              <a:t>At what age first ridden? </a:t>
            </a:r>
            <a:r>
              <a:rPr lang="en-US" sz="1600" dirty="0">
                <a:solidFill>
                  <a:schemeClr val="tx2"/>
                </a:solidFill>
              </a:rPr>
              <a:t>Two</a:t>
            </a:r>
          </a:p>
          <a:p>
            <a:r>
              <a:rPr lang="en-US" sz="1600" i="0" dirty="0"/>
              <a:t>What 'treatments' had already been tried prior (orthopedic shoeing, etc.):   </a:t>
            </a:r>
            <a:r>
              <a:rPr lang="en-US" sz="1600" dirty="0">
                <a:solidFill>
                  <a:schemeClr val="tx2"/>
                </a:solidFill>
              </a:rPr>
              <a:t>Unknown</a:t>
            </a:r>
          </a:p>
          <a:p>
            <a:r>
              <a:rPr lang="en-US" sz="1600" i="0" dirty="0"/>
              <a:t>Additional history:   </a:t>
            </a:r>
            <a:r>
              <a:rPr lang="en-US" sz="1600" dirty="0">
                <a:solidFill>
                  <a:schemeClr val="tx2"/>
                </a:solidFill>
              </a:rPr>
              <a:t>Has only had light riding since the age of three.</a:t>
            </a:r>
          </a:p>
          <a:p>
            <a:r>
              <a:rPr lang="en-US" sz="1600" i="0" dirty="0"/>
              <a:t> </a:t>
            </a:r>
          </a:p>
          <a:p>
            <a:r>
              <a:rPr lang="en-US" sz="1600" b="1" i="0" dirty="0"/>
              <a:t>SYMPTOMATOLOGY (Clinical signs)</a:t>
            </a:r>
            <a:endParaRPr lang="en-US" sz="1600" i="0" dirty="0"/>
          </a:p>
          <a:p>
            <a:r>
              <a:rPr lang="en-US" sz="1600" i="0" dirty="0"/>
              <a:t>Owner's observations:  </a:t>
            </a:r>
            <a:r>
              <a:rPr lang="en-US" sz="1600" dirty="0">
                <a:solidFill>
                  <a:schemeClr val="tx2"/>
                </a:solidFill>
              </a:rPr>
              <a:t>Loss of topline. In Sept ’10 an Equine Chiropractor found him to be sore in the back and hip areas. Topline improved a little bit after treatment from the Chiropractor.</a:t>
            </a:r>
          </a:p>
          <a:p>
            <a:r>
              <a:rPr lang="en-US" sz="1600" i="0" dirty="0"/>
              <a:t>Detail of </a:t>
            </a:r>
            <a:r>
              <a:rPr lang="en-US" sz="1600" i="0" dirty="0" err="1"/>
              <a:t>symptomatology</a:t>
            </a:r>
            <a:r>
              <a:rPr lang="en-US" sz="1600" i="0" dirty="0"/>
              <a:t>:</a:t>
            </a:r>
          </a:p>
          <a:p>
            <a:r>
              <a:rPr lang="en-US" sz="1600" i="0" dirty="0"/>
              <a:t>Farrier's observations:  </a:t>
            </a:r>
            <a:r>
              <a:rPr lang="en-US" sz="1600" dirty="0">
                <a:solidFill>
                  <a:schemeClr val="tx2"/>
                </a:solidFill>
              </a:rPr>
              <a:t>Clicking sound in the hocks as he walks.</a:t>
            </a:r>
          </a:p>
          <a:p>
            <a:r>
              <a:rPr lang="en-US" sz="1600" i="0" dirty="0"/>
              <a:t>Veterinarian's observations: </a:t>
            </a:r>
          </a:p>
          <a:p>
            <a:r>
              <a:rPr lang="en-US" sz="1600" i="0" dirty="0"/>
              <a:t>Other observations: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Pictures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042811" cy="21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762000"/>
            <a:ext cx="3099391" cy="208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42" y="3581400"/>
            <a:ext cx="304014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 Pictures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*Missing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*Missing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1600200" cy="219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 Pictures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*Missing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*Missing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429000"/>
            <a:ext cx="1262439" cy="22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 Frontal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702429"/>
            <a:ext cx="2743199" cy="223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85800"/>
            <a:ext cx="2590800" cy="22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2667000" cy="221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LF Lateral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5800"/>
          <a:ext cx="6324600" cy="8229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Before</a:t>
                      </a:r>
                      <a:r>
                        <a:rPr lang="en-US" sz="1200" baseline="0" dirty="0"/>
                        <a:t> First Trim     11 June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After First Trim </a:t>
                      </a:r>
                      <a:r>
                        <a:rPr lang="en-US" sz="1200" baseline="0" dirty="0"/>
                        <a:t>  15 June 2011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200" dirty="0"/>
                        <a:t>7</a:t>
                      </a:r>
                      <a:r>
                        <a:rPr lang="en-US" sz="1200" baseline="0" dirty="0"/>
                        <a:t> August 2011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Ca. 2 Months Later (Date)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Ca. 2 Months Later (Date)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07348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62000"/>
            <a:ext cx="27813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714" y="3605146"/>
            <a:ext cx="3005286" cy="201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se Stud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876</TotalTime>
  <Words>1567</Words>
  <Application>Microsoft Office PowerPoint</Application>
  <PresentationFormat>On-screen Show (4:3)</PresentationFormat>
  <Paragraphs>236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Default Theme</vt:lpstr>
      <vt:lpstr>Case Study Template</vt:lpstr>
      <vt:lpstr>Stormy</vt:lpstr>
      <vt:lpstr>Documentation  &amp; Signalment </vt:lpstr>
      <vt:lpstr>Rehabilitation Summary</vt:lpstr>
      <vt:lpstr>History &amp; Symptomatology</vt:lpstr>
      <vt:lpstr>Body Pictures</vt:lpstr>
      <vt:lpstr>Front Pictures</vt:lpstr>
      <vt:lpstr>Rear Pictures</vt:lpstr>
      <vt:lpstr>LF Frontal</vt:lpstr>
      <vt:lpstr>LF Lateral</vt:lpstr>
      <vt:lpstr>LF Heel (Weight Bearing)</vt:lpstr>
      <vt:lpstr>LF Sole</vt:lpstr>
      <vt:lpstr>LF Lateral  (Non Weight Bearing)</vt:lpstr>
      <vt:lpstr>LF Heel (Non Weight Bearing)</vt:lpstr>
      <vt:lpstr>RF Frontal</vt:lpstr>
      <vt:lpstr>RF Lateral</vt:lpstr>
      <vt:lpstr>RF Heel (Weight Bearing)</vt:lpstr>
      <vt:lpstr>RF Sole</vt:lpstr>
      <vt:lpstr>RF Lateral  (Non Weight Bearing)</vt:lpstr>
      <vt:lpstr>RF Heel (Non Weight Bearing)</vt:lpstr>
      <vt:lpstr>LH Frontal</vt:lpstr>
      <vt:lpstr>LH Lateral</vt:lpstr>
      <vt:lpstr>LH Heel (Weight Bearing)</vt:lpstr>
      <vt:lpstr>LH Sole</vt:lpstr>
      <vt:lpstr>LH Lateral  (Non Weight Bearing)</vt:lpstr>
      <vt:lpstr>LH Heel (Non Weight Bearing)</vt:lpstr>
      <vt:lpstr>RH Frontal</vt:lpstr>
      <vt:lpstr>RH Lateral</vt:lpstr>
      <vt:lpstr>RH Heel (Weight Bearing)</vt:lpstr>
      <vt:lpstr>RH Sole</vt:lpstr>
      <vt:lpstr>RH Lateral  (Non Weight Bearing)</vt:lpstr>
      <vt:lpstr>RH Heel (Non Weight Bearing)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Garners</dc:creator>
  <cp:lastModifiedBy>Claudia Garner</cp:lastModifiedBy>
  <cp:revision>77</cp:revision>
  <dcterms:created xsi:type="dcterms:W3CDTF">2010-11-26T20:58:43Z</dcterms:created>
  <dcterms:modified xsi:type="dcterms:W3CDTF">2016-03-11T16:48:24Z</dcterms:modified>
</cp:coreProperties>
</file>