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71" r:id="rId2"/>
    <p:sldId id="256" r:id="rId3"/>
    <p:sldId id="257" r:id="rId4"/>
    <p:sldId id="312" r:id="rId5"/>
    <p:sldId id="292" r:id="rId6"/>
    <p:sldId id="293" r:id="rId7"/>
    <p:sldId id="290" r:id="rId8"/>
    <p:sldId id="291" r:id="rId9"/>
    <p:sldId id="294" r:id="rId10"/>
    <p:sldId id="295" r:id="rId11"/>
    <p:sldId id="296" r:id="rId12"/>
    <p:sldId id="297" r:id="rId13"/>
    <p:sldId id="298" r:id="rId14"/>
    <p:sldId id="299" r:id="rId15"/>
    <p:sldId id="300" r:id="rId16"/>
    <p:sldId id="269" r:id="rId17"/>
    <p:sldId id="301" r:id="rId18"/>
    <p:sldId id="302" r:id="rId19"/>
    <p:sldId id="303" r:id="rId20"/>
    <p:sldId id="304" r:id="rId21"/>
    <p:sldId id="305" r:id="rId22"/>
    <p:sldId id="309" r:id="rId23"/>
    <p:sldId id="310" r:id="rId24"/>
    <p:sldId id="308" r:id="rId25"/>
    <p:sldId id="274" r:id="rId26"/>
    <p:sldId id="258" r:id="rId27"/>
    <p:sldId id="289" r:id="rId28"/>
    <p:sldId id="283" r:id="rId29"/>
    <p:sldId id="280" r:id="rId30"/>
    <p:sldId id="282" r:id="rId31"/>
    <p:sldId id="263" r:id="rId32"/>
    <p:sldId id="264" r:id="rId33"/>
    <p:sldId id="265" r:id="rId34"/>
    <p:sldId id="259" r:id="rId35"/>
    <p:sldId id="260" r:id="rId36"/>
    <p:sldId id="261" r:id="rId37"/>
    <p:sldId id="275" r:id="rId38"/>
    <p:sldId id="284" r:id="rId39"/>
    <p:sldId id="276" r:id="rId40"/>
    <p:sldId id="285" r:id="rId41"/>
    <p:sldId id="277" r:id="rId42"/>
    <p:sldId id="266" r:id="rId43"/>
    <p:sldId id="278" r:id="rId44"/>
    <p:sldId id="281" r:id="rId45"/>
    <p:sldId id="272" r:id="rId46"/>
    <p:sldId id="273" r:id="rId47"/>
    <p:sldId id="268" r:id="rId48"/>
    <p:sldId id="262" r:id="rId49"/>
    <p:sldId id="286" r:id="rId50"/>
    <p:sldId id="313" r:id="rId51"/>
    <p:sldId id="270" r:id="rId52"/>
    <p:sldId id="306" r:id="rId53"/>
    <p:sldId id="30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4" d="100"/>
          <a:sy n="94" d="100"/>
        </p:scale>
        <p:origin x="2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E635A6-4DEA-47BF-802F-81C7B02A642A}" type="datetimeFigureOut">
              <a:rPr lang="en-US" smtClean="0"/>
              <a:t>2/22/2020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62BA9-7FDC-428F-BA17-DE53A2B374CA}" type="slidenum">
              <a:rPr lang="en-US" smtClean="0"/>
              <a:t>‹#›</a:t>
            </a:fld>
            <a:endParaRPr lang="en-US"/>
          </a:p>
        </p:txBody>
      </p:sp>
    </p:spTree>
    <p:extLst>
      <p:ext uri="{BB962C8B-B14F-4D97-AF65-F5344CB8AC3E}">
        <p14:creationId xmlns:p14="http://schemas.microsoft.com/office/powerpoint/2010/main" val="171068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EA2D3-B31A-4A1C-94F5-09F8F237BC3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B3EA7A1-1804-45AF-9494-48E6992211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15BB7B-609F-4461-B9DB-E44F425BE039}"/>
              </a:ext>
            </a:extLst>
          </p:cNvPr>
          <p:cNvSpPr>
            <a:spLocks noGrp="1"/>
          </p:cNvSpPr>
          <p:nvPr>
            <p:ph type="dt" sz="half" idx="10"/>
          </p:nvPr>
        </p:nvSpPr>
        <p:spPr/>
        <p:txBody>
          <a:bodyPr/>
          <a:lstStyle/>
          <a:p>
            <a:fld id="{4D04A975-3B8D-464B-90E8-BB4169DE08EF}" type="datetime1">
              <a:rPr lang="en-US" smtClean="0"/>
              <a:t>2/22/2020</a:t>
            </a:fld>
            <a:endParaRPr lang="en-US"/>
          </a:p>
        </p:txBody>
      </p:sp>
      <p:sp>
        <p:nvSpPr>
          <p:cNvPr id="5" name="Footer Placeholder 4">
            <a:extLst>
              <a:ext uri="{FF2B5EF4-FFF2-40B4-BE49-F238E27FC236}">
                <a16:creationId xmlns:a16="http://schemas.microsoft.com/office/drawing/2014/main" id="{225102BD-1DE4-4C40-A9E1-6BC360C8026A}"/>
              </a:ext>
            </a:extLst>
          </p:cNvPr>
          <p:cNvSpPr>
            <a:spLocks noGrp="1"/>
          </p:cNvSpPr>
          <p:nvPr>
            <p:ph type="ftr" sz="quarter" idx="11"/>
          </p:nvPr>
        </p:nvSpPr>
        <p:spPr/>
        <p:txBody>
          <a:bodyPr/>
          <a:lstStyle/>
          <a:p>
            <a:r>
              <a:rPr lang="en-US"/>
              <a:t>JFPSG 2020 Firefighter Presentation</a:t>
            </a:r>
          </a:p>
        </p:txBody>
      </p:sp>
      <p:sp>
        <p:nvSpPr>
          <p:cNvPr id="6" name="Slide Number Placeholder 5">
            <a:extLst>
              <a:ext uri="{FF2B5EF4-FFF2-40B4-BE49-F238E27FC236}">
                <a16:creationId xmlns:a16="http://schemas.microsoft.com/office/drawing/2014/main" id="{F8C72ED5-26EF-45E3-B91E-A66EA2B6402B}"/>
              </a:ext>
            </a:extLst>
          </p:cNvPr>
          <p:cNvSpPr>
            <a:spLocks noGrp="1"/>
          </p:cNvSpPr>
          <p:nvPr>
            <p:ph type="sldNum" sz="quarter" idx="12"/>
          </p:nvPr>
        </p:nvSpPr>
        <p:spPr/>
        <p:txBody>
          <a:bodyPr/>
          <a:lstStyle/>
          <a:p>
            <a:fld id="{79BD19A2-83BA-49E3-B53E-F56BB19D5BF1}" type="slidenum">
              <a:rPr lang="en-US" smtClean="0"/>
              <a:t>‹#›</a:t>
            </a:fld>
            <a:endParaRPr lang="en-US"/>
          </a:p>
        </p:txBody>
      </p:sp>
    </p:spTree>
    <p:extLst>
      <p:ext uri="{BB962C8B-B14F-4D97-AF65-F5344CB8AC3E}">
        <p14:creationId xmlns:p14="http://schemas.microsoft.com/office/powerpoint/2010/main" val="4250489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583FD-91B7-4B78-8A61-B5FB807FC1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0E6D25-FF85-4569-9A0E-1FF2826455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23C85-5226-4748-9C05-90C35D8CD6E8}"/>
              </a:ext>
            </a:extLst>
          </p:cNvPr>
          <p:cNvSpPr>
            <a:spLocks noGrp="1"/>
          </p:cNvSpPr>
          <p:nvPr>
            <p:ph type="dt" sz="half" idx="10"/>
          </p:nvPr>
        </p:nvSpPr>
        <p:spPr/>
        <p:txBody>
          <a:bodyPr/>
          <a:lstStyle/>
          <a:p>
            <a:fld id="{6DDFAEE4-2FD5-4676-B5BE-41EE4E16486B}" type="datetime1">
              <a:rPr lang="en-US" smtClean="0"/>
              <a:t>2/22/2020</a:t>
            </a:fld>
            <a:endParaRPr lang="en-US"/>
          </a:p>
        </p:txBody>
      </p:sp>
      <p:sp>
        <p:nvSpPr>
          <p:cNvPr id="5" name="Footer Placeholder 4">
            <a:extLst>
              <a:ext uri="{FF2B5EF4-FFF2-40B4-BE49-F238E27FC236}">
                <a16:creationId xmlns:a16="http://schemas.microsoft.com/office/drawing/2014/main" id="{888F6E02-D1E7-402C-ABF1-07327257E459}"/>
              </a:ext>
            </a:extLst>
          </p:cNvPr>
          <p:cNvSpPr>
            <a:spLocks noGrp="1"/>
          </p:cNvSpPr>
          <p:nvPr>
            <p:ph type="ftr" sz="quarter" idx="11"/>
          </p:nvPr>
        </p:nvSpPr>
        <p:spPr/>
        <p:txBody>
          <a:bodyPr/>
          <a:lstStyle/>
          <a:p>
            <a:r>
              <a:rPr lang="en-US"/>
              <a:t>JFPSG 2020 Firefighter Presentation</a:t>
            </a:r>
          </a:p>
        </p:txBody>
      </p:sp>
      <p:sp>
        <p:nvSpPr>
          <p:cNvPr id="6" name="Slide Number Placeholder 5">
            <a:extLst>
              <a:ext uri="{FF2B5EF4-FFF2-40B4-BE49-F238E27FC236}">
                <a16:creationId xmlns:a16="http://schemas.microsoft.com/office/drawing/2014/main" id="{5E9AD586-A48A-4799-B52D-BD19DD897406}"/>
              </a:ext>
            </a:extLst>
          </p:cNvPr>
          <p:cNvSpPr>
            <a:spLocks noGrp="1"/>
          </p:cNvSpPr>
          <p:nvPr>
            <p:ph type="sldNum" sz="quarter" idx="12"/>
          </p:nvPr>
        </p:nvSpPr>
        <p:spPr/>
        <p:txBody>
          <a:bodyPr/>
          <a:lstStyle/>
          <a:p>
            <a:fld id="{79BD19A2-83BA-49E3-B53E-F56BB19D5BF1}" type="slidenum">
              <a:rPr lang="en-US" smtClean="0"/>
              <a:t>‹#›</a:t>
            </a:fld>
            <a:endParaRPr lang="en-US"/>
          </a:p>
        </p:txBody>
      </p:sp>
    </p:spTree>
    <p:extLst>
      <p:ext uri="{BB962C8B-B14F-4D97-AF65-F5344CB8AC3E}">
        <p14:creationId xmlns:p14="http://schemas.microsoft.com/office/powerpoint/2010/main" val="1061369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DE157A-2C06-47BB-96CA-812FF7D038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FC25FE-9ADC-4007-8DE3-0DC456F267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AAC8EF-DEAD-4935-8E89-ADF95F218B88}"/>
              </a:ext>
            </a:extLst>
          </p:cNvPr>
          <p:cNvSpPr>
            <a:spLocks noGrp="1"/>
          </p:cNvSpPr>
          <p:nvPr>
            <p:ph type="dt" sz="half" idx="10"/>
          </p:nvPr>
        </p:nvSpPr>
        <p:spPr/>
        <p:txBody>
          <a:bodyPr/>
          <a:lstStyle/>
          <a:p>
            <a:fld id="{28FDA147-D014-46BB-BD1B-0A6025761F76}" type="datetime1">
              <a:rPr lang="en-US" smtClean="0"/>
              <a:t>2/22/2020</a:t>
            </a:fld>
            <a:endParaRPr lang="en-US"/>
          </a:p>
        </p:txBody>
      </p:sp>
      <p:sp>
        <p:nvSpPr>
          <p:cNvPr id="5" name="Footer Placeholder 4">
            <a:extLst>
              <a:ext uri="{FF2B5EF4-FFF2-40B4-BE49-F238E27FC236}">
                <a16:creationId xmlns:a16="http://schemas.microsoft.com/office/drawing/2014/main" id="{220E2EE0-9003-428F-9FAD-E9AD43534C2B}"/>
              </a:ext>
            </a:extLst>
          </p:cNvPr>
          <p:cNvSpPr>
            <a:spLocks noGrp="1"/>
          </p:cNvSpPr>
          <p:nvPr>
            <p:ph type="ftr" sz="quarter" idx="11"/>
          </p:nvPr>
        </p:nvSpPr>
        <p:spPr/>
        <p:txBody>
          <a:bodyPr/>
          <a:lstStyle/>
          <a:p>
            <a:r>
              <a:rPr lang="en-US"/>
              <a:t>JFPSG 2020 Firefighter Presentation</a:t>
            </a:r>
          </a:p>
        </p:txBody>
      </p:sp>
      <p:sp>
        <p:nvSpPr>
          <p:cNvPr id="6" name="Slide Number Placeholder 5">
            <a:extLst>
              <a:ext uri="{FF2B5EF4-FFF2-40B4-BE49-F238E27FC236}">
                <a16:creationId xmlns:a16="http://schemas.microsoft.com/office/drawing/2014/main" id="{9E5A3432-6D60-497F-8EAB-EB6BDE5AC9B7}"/>
              </a:ext>
            </a:extLst>
          </p:cNvPr>
          <p:cNvSpPr>
            <a:spLocks noGrp="1"/>
          </p:cNvSpPr>
          <p:nvPr>
            <p:ph type="sldNum" sz="quarter" idx="12"/>
          </p:nvPr>
        </p:nvSpPr>
        <p:spPr/>
        <p:txBody>
          <a:bodyPr/>
          <a:lstStyle/>
          <a:p>
            <a:fld id="{79BD19A2-83BA-49E3-B53E-F56BB19D5BF1}" type="slidenum">
              <a:rPr lang="en-US" smtClean="0"/>
              <a:t>‹#›</a:t>
            </a:fld>
            <a:endParaRPr lang="en-US"/>
          </a:p>
        </p:txBody>
      </p:sp>
    </p:spTree>
    <p:extLst>
      <p:ext uri="{BB962C8B-B14F-4D97-AF65-F5344CB8AC3E}">
        <p14:creationId xmlns:p14="http://schemas.microsoft.com/office/powerpoint/2010/main" val="3310838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E82B-515D-4C4F-A1B3-48ECF5AE6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9BFD0D-EF9E-4415-A279-15D1DFE42E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02B31-3C82-4BC2-B7E4-676E8A4AE0F8}"/>
              </a:ext>
            </a:extLst>
          </p:cNvPr>
          <p:cNvSpPr>
            <a:spLocks noGrp="1"/>
          </p:cNvSpPr>
          <p:nvPr>
            <p:ph type="dt" sz="half" idx="10"/>
          </p:nvPr>
        </p:nvSpPr>
        <p:spPr/>
        <p:txBody>
          <a:bodyPr/>
          <a:lstStyle/>
          <a:p>
            <a:fld id="{299DD523-B21C-4119-BE16-C465BCABDF7C}" type="datetime1">
              <a:rPr lang="en-US" smtClean="0"/>
              <a:t>2/22/2020</a:t>
            </a:fld>
            <a:endParaRPr lang="en-US"/>
          </a:p>
        </p:txBody>
      </p:sp>
      <p:sp>
        <p:nvSpPr>
          <p:cNvPr id="5" name="Footer Placeholder 4">
            <a:extLst>
              <a:ext uri="{FF2B5EF4-FFF2-40B4-BE49-F238E27FC236}">
                <a16:creationId xmlns:a16="http://schemas.microsoft.com/office/drawing/2014/main" id="{A71E1ED8-1EC9-439B-845B-FF85A0046A50}"/>
              </a:ext>
            </a:extLst>
          </p:cNvPr>
          <p:cNvSpPr>
            <a:spLocks noGrp="1"/>
          </p:cNvSpPr>
          <p:nvPr>
            <p:ph type="ftr" sz="quarter" idx="11"/>
          </p:nvPr>
        </p:nvSpPr>
        <p:spPr/>
        <p:txBody>
          <a:bodyPr/>
          <a:lstStyle/>
          <a:p>
            <a:r>
              <a:rPr lang="en-US"/>
              <a:t>JFPSG 2020 Firefighter Presentation</a:t>
            </a:r>
          </a:p>
        </p:txBody>
      </p:sp>
      <p:sp>
        <p:nvSpPr>
          <p:cNvPr id="6" name="Slide Number Placeholder 5">
            <a:extLst>
              <a:ext uri="{FF2B5EF4-FFF2-40B4-BE49-F238E27FC236}">
                <a16:creationId xmlns:a16="http://schemas.microsoft.com/office/drawing/2014/main" id="{EB3DD3F0-5A1A-4B76-B936-BBA39BB13C97}"/>
              </a:ext>
            </a:extLst>
          </p:cNvPr>
          <p:cNvSpPr>
            <a:spLocks noGrp="1"/>
          </p:cNvSpPr>
          <p:nvPr>
            <p:ph type="sldNum" sz="quarter" idx="12"/>
          </p:nvPr>
        </p:nvSpPr>
        <p:spPr/>
        <p:txBody>
          <a:bodyPr/>
          <a:lstStyle/>
          <a:p>
            <a:fld id="{79BD19A2-83BA-49E3-B53E-F56BB19D5BF1}" type="slidenum">
              <a:rPr lang="en-US" smtClean="0"/>
              <a:t>‹#›</a:t>
            </a:fld>
            <a:endParaRPr lang="en-US"/>
          </a:p>
        </p:txBody>
      </p:sp>
      <p:sp>
        <p:nvSpPr>
          <p:cNvPr id="7" name="TextBox 6">
            <a:extLst>
              <a:ext uri="{FF2B5EF4-FFF2-40B4-BE49-F238E27FC236}">
                <a16:creationId xmlns:a16="http://schemas.microsoft.com/office/drawing/2014/main" id="{423281B4-3D60-48F6-9DEB-4384290104C5}"/>
              </a:ext>
            </a:extLst>
          </p:cNvPr>
          <p:cNvSpPr txBox="1"/>
          <p:nvPr userDrawn="1"/>
        </p:nvSpPr>
        <p:spPr>
          <a:xfrm>
            <a:off x="3581400" y="2269286"/>
            <a:ext cx="7124700" cy="1862048"/>
          </a:xfrm>
          <a:prstGeom prst="rect">
            <a:avLst/>
          </a:prstGeom>
          <a:noFill/>
        </p:spPr>
        <p:txBody>
          <a:bodyPr wrap="square" rtlCol="0">
            <a:spAutoFit/>
          </a:bodyPr>
          <a:lstStyle/>
          <a:p>
            <a:r>
              <a:rPr lang="en-US" sz="11500" dirty="0">
                <a:solidFill>
                  <a:schemeClr val="bg1">
                    <a:lumMod val="75000"/>
                  </a:schemeClr>
                </a:solidFill>
                <a:latin typeface="Arial Black" panose="020B0A04020102020204" pitchFamily="34" charset="0"/>
              </a:rPr>
              <a:t>JFPSG</a:t>
            </a:r>
          </a:p>
        </p:txBody>
      </p:sp>
      <p:pic>
        <p:nvPicPr>
          <p:cNvPr id="9" name="Picture 8">
            <a:extLst>
              <a:ext uri="{FF2B5EF4-FFF2-40B4-BE49-F238E27FC236}">
                <a16:creationId xmlns:a16="http://schemas.microsoft.com/office/drawing/2014/main" id="{6C12DDB6-1D1A-4CE8-A111-26BD13BEC2DA}"/>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5192" b="96614" l="7576" r="94589">
                        <a14:foregroundMark x1="14935" y1="34763" x2="30087" y2="17381"/>
                        <a14:foregroundMark x1="30087" y1="17381" x2="44805" y2="13318"/>
                        <a14:foregroundMark x1="44805" y1="13318" x2="55844" y2="14447"/>
                        <a14:foregroundMark x1="55844" y1="14447" x2="66883" y2="21670"/>
                        <a14:foregroundMark x1="66883" y1="21670" x2="74242" y2="31151"/>
                        <a14:foregroundMark x1="74242" y1="31151" x2="78355" y2="58691"/>
                        <a14:foregroundMark x1="78355" y1="58691" x2="73593" y2="69752"/>
                        <a14:foregroundMark x1="73593" y1="69752" x2="61905" y2="72686"/>
                        <a14:foregroundMark x1="61905" y1="72686" x2="58225" y2="60948"/>
                        <a14:foregroundMark x1="58225" y1="60948" x2="59740" y2="47178"/>
                        <a14:foregroundMark x1="59740" y1="47178" x2="52597" y2="37020"/>
                        <a14:foregroundMark x1="52597" y1="37020" x2="43939" y2="44921"/>
                        <a14:foregroundMark x1="43939" y1="44921" x2="41342" y2="61400"/>
                        <a14:foregroundMark x1="41342" y1="61400" x2="29654" y2="66140"/>
                        <a14:foregroundMark x1="29654" y1="66140" x2="18831" y2="63431"/>
                        <a14:foregroundMark x1="18831" y1="63431" x2="7576" y2="37246"/>
                        <a14:foregroundMark x1="7576" y1="37246" x2="19481" y2="28894"/>
                        <a14:foregroundMark x1="52165" y1="37923" x2="52165" y2="37923"/>
                        <a14:foregroundMark x1="52165" y1="37923" x2="52165" y2="37923"/>
                        <a14:foregroundMark x1="52165" y1="37923" x2="60606" y2="46727"/>
                        <a14:foregroundMark x1="60606" y1="46727" x2="57143" y2="61851"/>
                        <a14:foregroundMark x1="57143" y1="61851" x2="48268" y2="68849"/>
                        <a14:foregroundMark x1="14502" y1="62528" x2="30519" y2="82167"/>
                        <a14:foregroundMark x1="30519" y1="82167" x2="40909" y2="89165"/>
                        <a14:foregroundMark x1="40909" y1="89165" x2="55628" y2="91874"/>
                        <a14:foregroundMark x1="55628" y1="91874" x2="68831" y2="89391"/>
                        <a14:foregroundMark x1="68831" y1="89391" x2="83983" y2="50339"/>
                        <a14:foregroundMark x1="83983" y1="50339" x2="82251" y2="37020"/>
                        <a14:foregroundMark x1="82251" y1="37020" x2="64069" y2="15576"/>
                        <a14:foregroundMark x1="64069" y1="15576" x2="53463" y2="11738"/>
                        <a14:foregroundMark x1="13636" y1="70203" x2="13636" y2="70203"/>
                        <a14:foregroundMark x1="13636" y1="70203" x2="13636" y2="70203"/>
                        <a14:foregroundMark x1="13636" y1="70203" x2="13636" y2="70203"/>
                        <a14:foregroundMark x1="13636" y1="70203" x2="12121" y2="58014"/>
                        <a14:foregroundMark x1="12121" y1="58014" x2="13203" y2="51467"/>
                        <a14:foregroundMark x1="13420" y1="73815" x2="13420" y2="73815"/>
                        <a14:foregroundMark x1="13420" y1="73815" x2="13420" y2="73815"/>
                        <a14:foregroundMark x1="30952" y1="86907" x2="30952" y2="86907"/>
                        <a14:foregroundMark x1="30952" y1="86907" x2="30952" y2="86907"/>
                        <a14:foregroundMark x1="67965" y1="54176" x2="78139" y2="41309"/>
                        <a14:foregroundMark x1="78139" y1="41309" x2="66017" y2="32280"/>
                        <a14:foregroundMark x1="66017" y1="32280" x2="52165" y2="29120"/>
                        <a14:foregroundMark x1="52165" y1="29120" x2="46320" y2="39052"/>
                        <a14:foregroundMark x1="46320" y1="39052" x2="45671" y2="50113"/>
                        <a14:foregroundMark x1="28139" y1="45372" x2="74675" y2="42438"/>
                        <a14:foregroundMark x1="20346" y1="53499" x2="34632" y2="55756"/>
                        <a14:foregroundMark x1="34632" y1="55756" x2="45022" y2="49887"/>
                        <a14:foregroundMark x1="45022" y1="49887" x2="48701" y2="38375"/>
                        <a14:foregroundMark x1="48701" y1="38375" x2="60173" y2="30248"/>
                        <a14:foregroundMark x1="39827" y1="65011" x2="39827" y2="65011"/>
                        <a14:foregroundMark x1="49351" y1="53950" x2="49351" y2="53950"/>
                        <a14:foregroundMark x1="49351" y1="53950" x2="49351" y2="53950"/>
                        <a14:foregroundMark x1="49351" y1="53950" x2="59307" y2="45824"/>
                        <a14:foregroundMark x1="59307" y1="45824" x2="47835" y2="37923"/>
                        <a14:foregroundMark x1="47835" y1="37923" x2="35281" y2="36117"/>
                        <a14:foregroundMark x1="35281" y1="36117" x2="22511" y2="44244"/>
                        <a14:foregroundMark x1="43506" y1="40858" x2="43506" y2="40858"/>
                        <a14:foregroundMark x1="48485" y1="48307" x2="48485" y2="48307"/>
                        <a14:foregroundMark x1="47186" y1="62980" x2="47186" y2="62980"/>
                        <a14:foregroundMark x1="47186" y1="63205" x2="38095" y2="55305"/>
                        <a14:foregroundMark x1="38095" y1="55305" x2="51732" y2="56433"/>
                        <a14:foregroundMark x1="51732" y1="56433" x2="65368" y2="55079"/>
                        <a14:foregroundMark x1="65368" y1="55079" x2="66017" y2="55079"/>
                        <a14:foregroundMark x1="51082" y1="57562" x2="45238" y2="65688"/>
                        <a14:foregroundMark x1="74459" y1="75621" x2="81818" y2="66817"/>
                        <a14:foregroundMark x1="81818" y1="66817" x2="84848" y2="43341"/>
                        <a14:foregroundMark x1="84848" y1="43341" x2="84416" y2="40858"/>
                        <a14:foregroundMark x1="87446" y1="61851" x2="87446" y2="61851"/>
                        <a14:foregroundMark x1="87446" y1="61851" x2="87446" y2="61851"/>
                        <a14:foregroundMark x1="87446" y1="61851" x2="88961" y2="50113"/>
                        <a14:foregroundMark x1="88961" y1="50113" x2="87013" y2="37698"/>
                        <a14:foregroundMark x1="87013" y1="37698" x2="76840" y2="29797"/>
                        <a14:foregroundMark x1="73377" y1="18962" x2="73377" y2="18962"/>
                        <a14:foregroundMark x1="73377" y1="18962" x2="73377" y2="18962"/>
                        <a14:foregroundMark x1="70130" y1="13770" x2="59740" y2="7901"/>
                        <a14:foregroundMark x1="59740" y1="7901" x2="47619" y2="7449"/>
                        <a14:foregroundMark x1="47619" y1="7449" x2="41558" y2="9481"/>
                        <a14:foregroundMark x1="37229" y1="9707" x2="37229" y2="9707"/>
                        <a14:foregroundMark x1="39610" y1="5192" x2="39610" y2="5192"/>
                        <a14:foregroundMark x1="39610" y1="5192" x2="39610" y2="5192"/>
                        <a14:foregroundMark x1="74675" y1="11287" x2="74675" y2="11287"/>
                        <a14:foregroundMark x1="74675" y1="11287" x2="74675" y2="11287"/>
                        <a14:foregroundMark x1="89610" y1="30700" x2="89610" y2="30700"/>
                        <a14:foregroundMark x1="89610" y1="30700" x2="89610" y2="30700"/>
                        <a14:foregroundMark x1="94589" y1="55756" x2="94589" y2="55756"/>
                        <a14:foregroundMark x1="94589" y1="55756" x2="94589" y2="55756"/>
                        <a14:foregroundMark x1="54762" y1="96614" x2="54762" y2="96614"/>
                        <a14:foregroundMark x1="54762" y1="96614" x2="54762" y2="96614"/>
                      </a14:backgroundRemoval>
                    </a14:imgEffect>
                  </a14:imgLayer>
                </a14:imgProps>
              </a:ext>
              <a:ext uri="{28A0092B-C50C-407E-A947-70E740481C1C}">
                <a14:useLocalDpi xmlns:a14="http://schemas.microsoft.com/office/drawing/2010/main" val="0"/>
              </a:ext>
            </a:extLst>
          </a:blip>
          <a:stretch>
            <a:fillRect/>
          </a:stretch>
        </p:blipFill>
        <p:spPr>
          <a:xfrm>
            <a:off x="10113224" y="4995951"/>
            <a:ext cx="1941911" cy="1862049"/>
          </a:xfrm>
          <a:prstGeom prst="rect">
            <a:avLst/>
          </a:prstGeom>
        </p:spPr>
      </p:pic>
    </p:spTree>
    <p:extLst>
      <p:ext uri="{BB962C8B-B14F-4D97-AF65-F5344CB8AC3E}">
        <p14:creationId xmlns:p14="http://schemas.microsoft.com/office/powerpoint/2010/main" val="308930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06403-50FC-4A45-A626-ABF8216F62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E1EFEE-2B4E-41D4-AEED-5609E4108D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129387-05B7-4DA0-B992-510803FD14C4}"/>
              </a:ext>
            </a:extLst>
          </p:cNvPr>
          <p:cNvSpPr>
            <a:spLocks noGrp="1"/>
          </p:cNvSpPr>
          <p:nvPr>
            <p:ph type="dt" sz="half" idx="10"/>
          </p:nvPr>
        </p:nvSpPr>
        <p:spPr/>
        <p:txBody>
          <a:bodyPr/>
          <a:lstStyle/>
          <a:p>
            <a:fld id="{7611F2E0-0558-4399-A636-0E6A0C90EA23}" type="datetime1">
              <a:rPr lang="en-US" smtClean="0"/>
              <a:t>2/22/2020</a:t>
            </a:fld>
            <a:endParaRPr lang="en-US"/>
          </a:p>
        </p:txBody>
      </p:sp>
      <p:sp>
        <p:nvSpPr>
          <p:cNvPr id="5" name="Footer Placeholder 4">
            <a:extLst>
              <a:ext uri="{FF2B5EF4-FFF2-40B4-BE49-F238E27FC236}">
                <a16:creationId xmlns:a16="http://schemas.microsoft.com/office/drawing/2014/main" id="{92648EEA-8A16-477A-B679-7D02098C868B}"/>
              </a:ext>
            </a:extLst>
          </p:cNvPr>
          <p:cNvSpPr>
            <a:spLocks noGrp="1"/>
          </p:cNvSpPr>
          <p:nvPr>
            <p:ph type="ftr" sz="quarter" idx="11"/>
          </p:nvPr>
        </p:nvSpPr>
        <p:spPr/>
        <p:txBody>
          <a:bodyPr/>
          <a:lstStyle/>
          <a:p>
            <a:r>
              <a:rPr lang="en-US"/>
              <a:t>JFPSG 2020 Firefighter Presentation</a:t>
            </a:r>
          </a:p>
        </p:txBody>
      </p:sp>
      <p:sp>
        <p:nvSpPr>
          <p:cNvPr id="6" name="Slide Number Placeholder 5">
            <a:extLst>
              <a:ext uri="{FF2B5EF4-FFF2-40B4-BE49-F238E27FC236}">
                <a16:creationId xmlns:a16="http://schemas.microsoft.com/office/drawing/2014/main" id="{B589EF41-BF37-4A5E-8AD3-F90C5F270E63}"/>
              </a:ext>
            </a:extLst>
          </p:cNvPr>
          <p:cNvSpPr>
            <a:spLocks noGrp="1"/>
          </p:cNvSpPr>
          <p:nvPr>
            <p:ph type="sldNum" sz="quarter" idx="12"/>
          </p:nvPr>
        </p:nvSpPr>
        <p:spPr/>
        <p:txBody>
          <a:bodyPr/>
          <a:lstStyle/>
          <a:p>
            <a:fld id="{79BD19A2-83BA-49E3-B53E-F56BB19D5BF1}" type="slidenum">
              <a:rPr lang="en-US" smtClean="0"/>
              <a:t>‹#›</a:t>
            </a:fld>
            <a:endParaRPr lang="en-US"/>
          </a:p>
        </p:txBody>
      </p:sp>
    </p:spTree>
    <p:extLst>
      <p:ext uri="{BB962C8B-B14F-4D97-AF65-F5344CB8AC3E}">
        <p14:creationId xmlns:p14="http://schemas.microsoft.com/office/powerpoint/2010/main" val="2935839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7633B-07B5-40E0-9378-424714BD5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22F268-2E1B-4B4F-949A-26E7797EE4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583710-D4D6-4B49-821B-74D108128A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DED90B-375F-4FB4-A19E-4E58D93F399D}"/>
              </a:ext>
            </a:extLst>
          </p:cNvPr>
          <p:cNvSpPr>
            <a:spLocks noGrp="1"/>
          </p:cNvSpPr>
          <p:nvPr>
            <p:ph type="dt" sz="half" idx="10"/>
          </p:nvPr>
        </p:nvSpPr>
        <p:spPr/>
        <p:txBody>
          <a:bodyPr/>
          <a:lstStyle/>
          <a:p>
            <a:fld id="{6EC35600-0953-4F2E-BB25-E2583B651308}" type="datetime1">
              <a:rPr lang="en-US" smtClean="0"/>
              <a:t>2/22/2020</a:t>
            </a:fld>
            <a:endParaRPr lang="en-US"/>
          </a:p>
        </p:txBody>
      </p:sp>
      <p:sp>
        <p:nvSpPr>
          <p:cNvPr id="6" name="Footer Placeholder 5">
            <a:extLst>
              <a:ext uri="{FF2B5EF4-FFF2-40B4-BE49-F238E27FC236}">
                <a16:creationId xmlns:a16="http://schemas.microsoft.com/office/drawing/2014/main" id="{919E2264-4321-42C9-BC82-9BE25A37AB03}"/>
              </a:ext>
            </a:extLst>
          </p:cNvPr>
          <p:cNvSpPr>
            <a:spLocks noGrp="1"/>
          </p:cNvSpPr>
          <p:nvPr>
            <p:ph type="ftr" sz="quarter" idx="11"/>
          </p:nvPr>
        </p:nvSpPr>
        <p:spPr/>
        <p:txBody>
          <a:bodyPr/>
          <a:lstStyle/>
          <a:p>
            <a:r>
              <a:rPr lang="en-US"/>
              <a:t>JFPSG 2020 Firefighter Presentation</a:t>
            </a:r>
          </a:p>
        </p:txBody>
      </p:sp>
      <p:sp>
        <p:nvSpPr>
          <p:cNvPr id="7" name="Slide Number Placeholder 6">
            <a:extLst>
              <a:ext uri="{FF2B5EF4-FFF2-40B4-BE49-F238E27FC236}">
                <a16:creationId xmlns:a16="http://schemas.microsoft.com/office/drawing/2014/main" id="{3A0B0F93-9B6E-449A-8C4B-B62632AA0A23}"/>
              </a:ext>
            </a:extLst>
          </p:cNvPr>
          <p:cNvSpPr>
            <a:spLocks noGrp="1"/>
          </p:cNvSpPr>
          <p:nvPr>
            <p:ph type="sldNum" sz="quarter" idx="12"/>
          </p:nvPr>
        </p:nvSpPr>
        <p:spPr/>
        <p:txBody>
          <a:bodyPr/>
          <a:lstStyle/>
          <a:p>
            <a:fld id="{79BD19A2-83BA-49E3-B53E-F56BB19D5BF1}" type="slidenum">
              <a:rPr lang="en-US" smtClean="0"/>
              <a:t>‹#›</a:t>
            </a:fld>
            <a:endParaRPr lang="en-US"/>
          </a:p>
        </p:txBody>
      </p:sp>
    </p:spTree>
    <p:extLst>
      <p:ext uri="{BB962C8B-B14F-4D97-AF65-F5344CB8AC3E}">
        <p14:creationId xmlns:p14="http://schemas.microsoft.com/office/powerpoint/2010/main" val="1901148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8FFAA-7074-4B26-A07C-941C4A9DF3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592A01-1535-4349-8304-513A87420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39D2B7-D538-4AFE-969B-3449A15EBB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8C5F96-9D55-4021-BBD5-D4F4BBA002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2036FE-CA38-4818-BDFD-903C0AA52B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7104C1-47E7-4CBC-9B50-E6357160B845}"/>
              </a:ext>
            </a:extLst>
          </p:cNvPr>
          <p:cNvSpPr>
            <a:spLocks noGrp="1"/>
          </p:cNvSpPr>
          <p:nvPr>
            <p:ph type="dt" sz="half" idx="10"/>
          </p:nvPr>
        </p:nvSpPr>
        <p:spPr/>
        <p:txBody>
          <a:bodyPr/>
          <a:lstStyle/>
          <a:p>
            <a:fld id="{5F43A498-8C49-4FF6-A82B-C7ED9741AF68}" type="datetime1">
              <a:rPr lang="en-US" smtClean="0"/>
              <a:t>2/22/2020</a:t>
            </a:fld>
            <a:endParaRPr lang="en-US"/>
          </a:p>
        </p:txBody>
      </p:sp>
      <p:sp>
        <p:nvSpPr>
          <p:cNvPr id="8" name="Footer Placeholder 7">
            <a:extLst>
              <a:ext uri="{FF2B5EF4-FFF2-40B4-BE49-F238E27FC236}">
                <a16:creationId xmlns:a16="http://schemas.microsoft.com/office/drawing/2014/main" id="{4DA7573F-EFB6-4236-97A4-E0288D835CD7}"/>
              </a:ext>
            </a:extLst>
          </p:cNvPr>
          <p:cNvSpPr>
            <a:spLocks noGrp="1"/>
          </p:cNvSpPr>
          <p:nvPr>
            <p:ph type="ftr" sz="quarter" idx="11"/>
          </p:nvPr>
        </p:nvSpPr>
        <p:spPr/>
        <p:txBody>
          <a:bodyPr/>
          <a:lstStyle/>
          <a:p>
            <a:r>
              <a:rPr lang="en-US"/>
              <a:t>JFPSG 2020 Firefighter Presentation</a:t>
            </a:r>
          </a:p>
        </p:txBody>
      </p:sp>
      <p:sp>
        <p:nvSpPr>
          <p:cNvPr id="9" name="Slide Number Placeholder 8">
            <a:extLst>
              <a:ext uri="{FF2B5EF4-FFF2-40B4-BE49-F238E27FC236}">
                <a16:creationId xmlns:a16="http://schemas.microsoft.com/office/drawing/2014/main" id="{DED7B55B-1C70-4E84-8BC6-E83F432476B8}"/>
              </a:ext>
            </a:extLst>
          </p:cNvPr>
          <p:cNvSpPr>
            <a:spLocks noGrp="1"/>
          </p:cNvSpPr>
          <p:nvPr>
            <p:ph type="sldNum" sz="quarter" idx="12"/>
          </p:nvPr>
        </p:nvSpPr>
        <p:spPr/>
        <p:txBody>
          <a:bodyPr/>
          <a:lstStyle/>
          <a:p>
            <a:fld id="{79BD19A2-83BA-49E3-B53E-F56BB19D5BF1}" type="slidenum">
              <a:rPr lang="en-US" smtClean="0"/>
              <a:t>‹#›</a:t>
            </a:fld>
            <a:endParaRPr lang="en-US"/>
          </a:p>
        </p:txBody>
      </p:sp>
    </p:spTree>
    <p:extLst>
      <p:ext uri="{BB962C8B-B14F-4D97-AF65-F5344CB8AC3E}">
        <p14:creationId xmlns:p14="http://schemas.microsoft.com/office/powerpoint/2010/main" val="574989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E3AEA-E8FC-4CD3-B8A0-2DE979E9B6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B1DF91-4159-4D8D-B64A-7536911F108C}"/>
              </a:ext>
            </a:extLst>
          </p:cNvPr>
          <p:cNvSpPr>
            <a:spLocks noGrp="1"/>
          </p:cNvSpPr>
          <p:nvPr>
            <p:ph type="dt" sz="half" idx="10"/>
          </p:nvPr>
        </p:nvSpPr>
        <p:spPr/>
        <p:txBody>
          <a:bodyPr/>
          <a:lstStyle/>
          <a:p>
            <a:fld id="{571ACC03-180A-4D38-93E0-C1CBC71A373D}" type="datetime1">
              <a:rPr lang="en-US" smtClean="0"/>
              <a:t>2/22/2020</a:t>
            </a:fld>
            <a:endParaRPr lang="en-US"/>
          </a:p>
        </p:txBody>
      </p:sp>
      <p:sp>
        <p:nvSpPr>
          <p:cNvPr id="4" name="Footer Placeholder 3">
            <a:extLst>
              <a:ext uri="{FF2B5EF4-FFF2-40B4-BE49-F238E27FC236}">
                <a16:creationId xmlns:a16="http://schemas.microsoft.com/office/drawing/2014/main" id="{5A8B6B51-1E7F-49B8-B006-C40F0AFE4CF5}"/>
              </a:ext>
            </a:extLst>
          </p:cNvPr>
          <p:cNvSpPr>
            <a:spLocks noGrp="1"/>
          </p:cNvSpPr>
          <p:nvPr>
            <p:ph type="ftr" sz="quarter" idx="11"/>
          </p:nvPr>
        </p:nvSpPr>
        <p:spPr/>
        <p:txBody>
          <a:bodyPr/>
          <a:lstStyle/>
          <a:p>
            <a:r>
              <a:rPr lang="en-US"/>
              <a:t>JFPSG 2020 Firefighter Presentation</a:t>
            </a:r>
          </a:p>
        </p:txBody>
      </p:sp>
      <p:sp>
        <p:nvSpPr>
          <p:cNvPr id="5" name="Slide Number Placeholder 4">
            <a:extLst>
              <a:ext uri="{FF2B5EF4-FFF2-40B4-BE49-F238E27FC236}">
                <a16:creationId xmlns:a16="http://schemas.microsoft.com/office/drawing/2014/main" id="{3FEBA26F-DDB2-4B19-A897-DD8C9E482C47}"/>
              </a:ext>
            </a:extLst>
          </p:cNvPr>
          <p:cNvSpPr>
            <a:spLocks noGrp="1"/>
          </p:cNvSpPr>
          <p:nvPr>
            <p:ph type="sldNum" sz="quarter" idx="12"/>
          </p:nvPr>
        </p:nvSpPr>
        <p:spPr/>
        <p:txBody>
          <a:bodyPr/>
          <a:lstStyle/>
          <a:p>
            <a:fld id="{79BD19A2-83BA-49E3-B53E-F56BB19D5BF1}" type="slidenum">
              <a:rPr lang="en-US" smtClean="0"/>
              <a:t>‹#›</a:t>
            </a:fld>
            <a:endParaRPr lang="en-US"/>
          </a:p>
        </p:txBody>
      </p:sp>
    </p:spTree>
    <p:extLst>
      <p:ext uri="{BB962C8B-B14F-4D97-AF65-F5344CB8AC3E}">
        <p14:creationId xmlns:p14="http://schemas.microsoft.com/office/powerpoint/2010/main" val="1470526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ABD2B7-D467-4A5D-9847-BAA4A9E2EEAD}"/>
              </a:ext>
            </a:extLst>
          </p:cNvPr>
          <p:cNvSpPr>
            <a:spLocks noGrp="1"/>
          </p:cNvSpPr>
          <p:nvPr>
            <p:ph type="dt" sz="half" idx="10"/>
          </p:nvPr>
        </p:nvSpPr>
        <p:spPr/>
        <p:txBody>
          <a:bodyPr/>
          <a:lstStyle/>
          <a:p>
            <a:fld id="{BB78ABBC-F444-4636-A968-FA5B92FE413B}" type="datetime1">
              <a:rPr lang="en-US" smtClean="0"/>
              <a:t>2/22/2020</a:t>
            </a:fld>
            <a:endParaRPr lang="en-US"/>
          </a:p>
        </p:txBody>
      </p:sp>
      <p:sp>
        <p:nvSpPr>
          <p:cNvPr id="3" name="Footer Placeholder 2">
            <a:extLst>
              <a:ext uri="{FF2B5EF4-FFF2-40B4-BE49-F238E27FC236}">
                <a16:creationId xmlns:a16="http://schemas.microsoft.com/office/drawing/2014/main" id="{88CA1969-ABCA-41E9-ABF7-19F7A8E5146A}"/>
              </a:ext>
            </a:extLst>
          </p:cNvPr>
          <p:cNvSpPr>
            <a:spLocks noGrp="1"/>
          </p:cNvSpPr>
          <p:nvPr>
            <p:ph type="ftr" sz="quarter" idx="11"/>
          </p:nvPr>
        </p:nvSpPr>
        <p:spPr/>
        <p:txBody>
          <a:bodyPr/>
          <a:lstStyle/>
          <a:p>
            <a:r>
              <a:rPr lang="en-US"/>
              <a:t>JFPSG 2020 Firefighter Presentation</a:t>
            </a:r>
          </a:p>
        </p:txBody>
      </p:sp>
      <p:sp>
        <p:nvSpPr>
          <p:cNvPr id="4" name="Slide Number Placeholder 3">
            <a:extLst>
              <a:ext uri="{FF2B5EF4-FFF2-40B4-BE49-F238E27FC236}">
                <a16:creationId xmlns:a16="http://schemas.microsoft.com/office/drawing/2014/main" id="{6C2CE4AA-C1B6-4F54-90BB-E47650F1A6CF}"/>
              </a:ext>
            </a:extLst>
          </p:cNvPr>
          <p:cNvSpPr>
            <a:spLocks noGrp="1"/>
          </p:cNvSpPr>
          <p:nvPr>
            <p:ph type="sldNum" sz="quarter" idx="12"/>
          </p:nvPr>
        </p:nvSpPr>
        <p:spPr/>
        <p:txBody>
          <a:bodyPr/>
          <a:lstStyle/>
          <a:p>
            <a:fld id="{79BD19A2-83BA-49E3-B53E-F56BB19D5BF1}" type="slidenum">
              <a:rPr lang="en-US" smtClean="0"/>
              <a:t>‹#›</a:t>
            </a:fld>
            <a:endParaRPr lang="en-US"/>
          </a:p>
        </p:txBody>
      </p:sp>
    </p:spTree>
    <p:extLst>
      <p:ext uri="{BB962C8B-B14F-4D97-AF65-F5344CB8AC3E}">
        <p14:creationId xmlns:p14="http://schemas.microsoft.com/office/powerpoint/2010/main" val="2316012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AEBF0-E92E-49E2-98A4-85FF638B8E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3955CA-051F-4C03-8D64-CB9841A454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91BBD5-579D-45AF-A296-00444559CB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EABD0-EA75-4708-8084-C063DA138C54}"/>
              </a:ext>
            </a:extLst>
          </p:cNvPr>
          <p:cNvSpPr>
            <a:spLocks noGrp="1"/>
          </p:cNvSpPr>
          <p:nvPr>
            <p:ph type="dt" sz="half" idx="10"/>
          </p:nvPr>
        </p:nvSpPr>
        <p:spPr/>
        <p:txBody>
          <a:bodyPr/>
          <a:lstStyle/>
          <a:p>
            <a:fld id="{BBB46229-4F5A-4770-9CD7-6DF69AF800F7}" type="datetime1">
              <a:rPr lang="en-US" smtClean="0"/>
              <a:t>2/22/2020</a:t>
            </a:fld>
            <a:endParaRPr lang="en-US"/>
          </a:p>
        </p:txBody>
      </p:sp>
      <p:sp>
        <p:nvSpPr>
          <p:cNvPr id="6" name="Footer Placeholder 5">
            <a:extLst>
              <a:ext uri="{FF2B5EF4-FFF2-40B4-BE49-F238E27FC236}">
                <a16:creationId xmlns:a16="http://schemas.microsoft.com/office/drawing/2014/main" id="{BC4A4097-1AB3-4EA8-8264-60726E29C662}"/>
              </a:ext>
            </a:extLst>
          </p:cNvPr>
          <p:cNvSpPr>
            <a:spLocks noGrp="1"/>
          </p:cNvSpPr>
          <p:nvPr>
            <p:ph type="ftr" sz="quarter" idx="11"/>
          </p:nvPr>
        </p:nvSpPr>
        <p:spPr/>
        <p:txBody>
          <a:bodyPr/>
          <a:lstStyle/>
          <a:p>
            <a:r>
              <a:rPr lang="en-US"/>
              <a:t>JFPSG 2020 Firefighter Presentation</a:t>
            </a:r>
          </a:p>
        </p:txBody>
      </p:sp>
      <p:sp>
        <p:nvSpPr>
          <p:cNvPr id="7" name="Slide Number Placeholder 6">
            <a:extLst>
              <a:ext uri="{FF2B5EF4-FFF2-40B4-BE49-F238E27FC236}">
                <a16:creationId xmlns:a16="http://schemas.microsoft.com/office/drawing/2014/main" id="{A87C3075-738B-4969-9C1E-08CC369B435C}"/>
              </a:ext>
            </a:extLst>
          </p:cNvPr>
          <p:cNvSpPr>
            <a:spLocks noGrp="1"/>
          </p:cNvSpPr>
          <p:nvPr>
            <p:ph type="sldNum" sz="quarter" idx="12"/>
          </p:nvPr>
        </p:nvSpPr>
        <p:spPr/>
        <p:txBody>
          <a:bodyPr/>
          <a:lstStyle/>
          <a:p>
            <a:fld id="{79BD19A2-83BA-49E3-B53E-F56BB19D5BF1}" type="slidenum">
              <a:rPr lang="en-US" smtClean="0"/>
              <a:t>‹#›</a:t>
            </a:fld>
            <a:endParaRPr lang="en-US"/>
          </a:p>
        </p:txBody>
      </p:sp>
    </p:spTree>
    <p:extLst>
      <p:ext uri="{BB962C8B-B14F-4D97-AF65-F5344CB8AC3E}">
        <p14:creationId xmlns:p14="http://schemas.microsoft.com/office/powerpoint/2010/main" val="716201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45D21-DD52-44E6-91B7-B204103F89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384420-12F1-48FF-82E0-F6AA7F7E6D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487DC5-3363-4A56-BDBD-72FEA58B63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95E2A-9373-4678-AB3D-B19C2CDB8294}"/>
              </a:ext>
            </a:extLst>
          </p:cNvPr>
          <p:cNvSpPr>
            <a:spLocks noGrp="1"/>
          </p:cNvSpPr>
          <p:nvPr>
            <p:ph type="dt" sz="half" idx="10"/>
          </p:nvPr>
        </p:nvSpPr>
        <p:spPr/>
        <p:txBody>
          <a:bodyPr/>
          <a:lstStyle/>
          <a:p>
            <a:fld id="{8C483AA5-CCC5-4D15-B190-DDB06EEF5724}" type="datetime1">
              <a:rPr lang="en-US" smtClean="0"/>
              <a:t>2/22/2020</a:t>
            </a:fld>
            <a:endParaRPr lang="en-US"/>
          </a:p>
        </p:txBody>
      </p:sp>
      <p:sp>
        <p:nvSpPr>
          <p:cNvPr id="6" name="Footer Placeholder 5">
            <a:extLst>
              <a:ext uri="{FF2B5EF4-FFF2-40B4-BE49-F238E27FC236}">
                <a16:creationId xmlns:a16="http://schemas.microsoft.com/office/drawing/2014/main" id="{919AAD79-74D6-4213-81CD-3AA4999BC701}"/>
              </a:ext>
            </a:extLst>
          </p:cNvPr>
          <p:cNvSpPr>
            <a:spLocks noGrp="1"/>
          </p:cNvSpPr>
          <p:nvPr>
            <p:ph type="ftr" sz="quarter" idx="11"/>
          </p:nvPr>
        </p:nvSpPr>
        <p:spPr/>
        <p:txBody>
          <a:bodyPr/>
          <a:lstStyle/>
          <a:p>
            <a:r>
              <a:rPr lang="en-US"/>
              <a:t>JFPSG 2020 Firefighter Presentation</a:t>
            </a:r>
          </a:p>
        </p:txBody>
      </p:sp>
      <p:sp>
        <p:nvSpPr>
          <p:cNvPr id="7" name="Slide Number Placeholder 6">
            <a:extLst>
              <a:ext uri="{FF2B5EF4-FFF2-40B4-BE49-F238E27FC236}">
                <a16:creationId xmlns:a16="http://schemas.microsoft.com/office/drawing/2014/main" id="{AFCFCA3D-E911-4AD8-BB2A-0F31AE036A12}"/>
              </a:ext>
            </a:extLst>
          </p:cNvPr>
          <p:cNvSpPr>
            <a:spLocks noGrp="1"/>
          </p:cNvSpPr>
          <p:nvPr>
            <p:ph type="sldNum" sz="quarter" idx="12"/>
          </p:nvPr>
        </p:nvSpPr>
        <p:spPr/>
        <p:txBody>
          <a:bodyPr/>
          <a:lstStyle/>
          <a:p>
            <a:fld id="{79BD19A2-83BA-49E3-B53E-F56BB19D5BF1}" type="slidenum">
              <a:rPr lang="en-US" smtClean="0"/>
              <a:t>‹#›</a:t>
            </a:fld>
            <a:endParaRPr lang="en-US"/>
          </a:p>
        </p:txBody>
      </p:sp>
    </p:spTree>
    <p:extLst>
      <p:ext uri="{BB962C8B-B14F-4D97-AF65-F5344CB8AC3E}">
        <p14:creationId xmlns:p14="http://schemas.microsoft.com/office/powerpoint/2010/main" val="3737403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87AEE-FDAF-4EDB-BA73-82696F97E9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C0F1E8-A9F0-4DCC-AE2A-990C411454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84D58-891B-4E84-A46F-EE34F83714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6926A-7C61-4F2D-946C-43F2E9A7F0AE}" type="datetime1">
              <a:rPr lang="en-US" smtClean="0"/>
              <a:t>2/22/2020</a:t>
            </a:fld>
            <a:endParaRPr lang="en-US"/>
          </a:p>
        </p:txBody>
      </p:sp>
      <p:sp>
        <p:nvSpPr>
          <p:cNvPr id="5" name="Footer Placeholder 4">
            <a:extLst>
              <a:ext uri="{FF2B5EF4-FFF2-40B4-BE49-F238E27FC236}">
                <a16:creationId xmlns:a16="http://schemas.microsoft.com/office/drawing/2014/main" id="{C0190E6D-0570-4267-85D6-AC14E53205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JFPSG 2020 Firefighter Presentation</a:t>
            </a:r>
          </a:p>
        </p:txBody>
      </p:sp>
      <p:sp>
        <p:nvSpPr>
          <p:cNvPr id="6" name="Slide Number Placeholder 5">
            <a:extLst>
              <a:ext uri="{FF2B5EF4-FFF2-40B4-BE49-F238E27FC236}">
                <a16:creationId xmlns:a16="http://schemas.microsoft.com/office/drawing/2014/main" id="{E75C28E6-954F-41B9-B4AB-D1CBF847A2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BD19A2-83BA-49E3-B53E-F56BB19D5BF1}" type="slidenum">
              <a:rPr lang="en-US" smtClean="0"/>
              <a:t>‹#›</a:t>
            </a:fld>
            <a:endParaRPr lang="en-US"/>
          </a:p>
        </p:txBody>
      </p:sp>
    </p:spTree>
    <p:extLst>
      <p:ext uri="{BB962C8B-B14F-4D97-AF65-F5344CB8AC3E}">
        <p14:creationId xmlns:p14="http://schemas.microsoft.com/office/powerpoint/2010/main" val="4015364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myselfselfhelp.blogspot.com/"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revistaindependientes.com/tres-bebidas-alcoholicas-diarias-pueden-provocar-cancer-de-higado/" TargetMode="External"/><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creativecommons.org/licenses/by-nc-sa/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picserver.org/d/divorce.html" TargetMode="External"/><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2012books.lardbucket.org/books/a-primer-on-social-problems/s13-00-the-changing-family.html"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picserver.org/d/depression.html" TargetMode="Externa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illowdot21.wordpress.com/"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2009_Cata%C3%B1o_oil_refinery_fire"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en/solution-problem-analysis-red-2480514/"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deborahsimpson86.deviantart.com/art/Take-Care-Bear-189993770" TargetMode="Externa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suemarie.info/2016/01/first-aid-be-prepared-in-your-vehicle.html" TargetMode="Externa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en/solution-problem-analysis-red-2480514/"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2vanssay.fr/twittmooc/?p=159" TargetMode="External"/><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cid:B4F0558E-5E31-4178-A2ED-D42B39F1668E@attlocal.net"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elasticmind.ca/innerpreneur/index.php/2011/05/" TargetMode="External"/><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pngall.com/vision-png"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gingerbreadmanproject.pbworks.com/w/page/11012683/Introduction" TargetMode="External"/><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cid:B4F0558E-5E31-4178-A2ED-D42B39F1668E@attlocal.net"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cid:B4F0558E-5E31-4178-A2ED-D42B39F1668E@attlocal.net" TargetMode="External"/><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www.jellicleblog.com/category/random/" TargetMode="External"/><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hyperlink" Target="http://suvchicagolimo.com/limo-service-chicago-joliet/" TargetMode="External"/><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tanveernaseer.com/looking-beyond-traditional-approaches-to-find-talented-employees/" TargetMode="External"/><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myedmondsnews.com/2016/03/firefighters-union-says-staffing-reductions-put-community-at-risk/" TargetMode="Externa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tanveernaseer.com/looking-beyond-traditional-approaches-to-find-talented-employees/" TargetMode="External"/><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otherfood-devos.com/2011_03_01_archive.html"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embarcados.com.br/metodologias-ageis-o-daily-meeting/" TargetMode="External"/><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en.wikipedia.org/wiki/Illinois_House_of_Representatives"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en.wikipedia.org/wiki/Seattle_Fire_Department" TargetMode="External"/><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pixabay.com/en/first-aid-help-cross-sign-symbol-306058/"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facebook.com/JFDPeerSupport/" TargetMode="External"/><Relationship Id="rId2" Type="http://schemas.openxmlformats.org/officeDocument/2006/relationships/hyperlink" Target="http://www.jfdpeersupport.com/" TargetMode="Externa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simple.wikipedia.org/wiki/Information" TargetMode="Externa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stateofmind13.com/2017/04/10/a-lebanese-healthcare-milestone-mental-health-is-now-covered-by-the-ministry-of-health/mental-health-thumbnail/"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www.nfpa.org/-/media/Files/News-and-Research/Fire-statistics-and-reports/Emergency-" TargetMode="External"/><Relationship Id="rId7" Type="http://schemas.openxmlformats.org/officeDocument/2006/relationships/hyperlink" Target="https://edmdigest.com/news/energy-drinks-hazardous/" TargetMode="External"/><Relationship Id="rId2" Type="http://schemas.openxmlformats.org/officeDocument/2006/relationships/hyperlink" Target="https://www.iaffrecoverycenter.com/blog/silent-suffering-firefighting-depression/" TargetMode="External"/><Relationship Id="rId1" Type="http://schemas.openxmlformats.org/officeDocument/2006/relationships/slideLayout" Target="../slideLayouts/slideLayout2.xml"/><Relationship Id="rId6" Type="http://schemas.openxmlformats.org/officeDocument/2006/relationships/hyperlink" Target="https://www.cdc.gov/niosh/firefighters/pdfs/Daniels-et-al-(2015)-508.pdf" TargetMode="External"/><Relationship Id="rId5" Type="http://schemas.openxmlformats.org/officeDocument/2006/relationships/hyperlink" Target="https://www.firerescue1.com/fire-" TargetMode="External"/><Relationship Id="rId4" Type="http://schemas.openxmlformats.org/officeDocument/2006/relationships/hyperlink" Target="https://www.nfpa.org/-/media/Files/News-and-Research/Fire-statistics-and-"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s://www.cdc.gov/sleep/about_sleep/chronic_disease.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7" Type="http://schemas.openxmlformats.org/officeDocument/2006/relationships/hyperlink" Target="https://stateofmind13.com/2017/04/10/a-lebanese-healthcare-milestone-mental-health-is-now-covered-by-the-ministry-of-health/mental-health-thumbnail/" TargetMode="External"/><Relationship Id="rId2" Type="http://schemas.openxmlformats.org/officeDocument/2006/relationships/hyperlink" Target="http://www.picserver.org/d/depression.html" TargetMode="Externa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hyperlink" Target="https://creativecommons.org/licenses/by-nc-nd/3.0/" TargetMode="External"/><Relationship Id="rId4" Type="http://schemas.openxmlformats.org/officeDocument/2006/relationships/hyperlink" Target="http://www.postpartumprogress.com/two-studies-find-postpartum-anxiety-more-common-than-expected"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notenoughgood.com/2012/10/peer-helpers-and-suicide/suicideprevention/" TargetMode="External"/><Relationship Id="rId2" Type="http://schemas.openxmlformats.org/officeDocument/2006/relationships/image" Target="../media/image7.jpe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creativecommons.org/licenses/by-nc-sa/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ritingmywrongs.com/2016/03/24/lets-talk-management-collateral-damage/"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diaryofablacklesbian.com/2018/11/11/support-system/"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6A8B22D-12E0-42C9-B63E-FB33983DE6AE}"/>
              </a:ext>
            </a:extLst>
          </p:cNvPr>
          <p:cNvSpPr>
            <a:spLocks noGrp="1"/>
          </p:cNvSpPr>
          <p:nvPr>
            <p:ph type="ftr" sz="quarter" idx="11"/>
          </p:nvPr>
        </p:nvSpPr>
        <p:spPr/>
        <p:txBody>
          <a:bodyPr/>
          <a:lstStyle/>
          <a:p>
            <a:r>
              <a:rPr lang="en-US"/>
              <a:t>JFPSG 2020 Firefighter Presentation</a:t>
            </a:r>
          </a:p>
        </p:txBody>
      </p:sp>
      <p:pic>
        <p:nvPicPr>
          <p:cNvPr id="5" name="Fire Drill  - The Office US">
            <a:hlinkClick r:id="" action="ppaction://media"/>
            <a:extLst>
              <a:ext uri="{FF2B5EF4-FFF2-40B4-BE49-F238E27FC236}">
                <a16:creationId xmlns:a16="http://schemas.microsoft.com/office/drawing/2014/main" id="{087DD359-0B28-42B7-8EB9-9DAAA815FDF3}"/>
              </a:ext>
            </a:extLst>
          </p:cNvPr>
          <p:cNvPicPr>
            <a:picLocks noGrp="1" noChangeAspect="1"/>
          </p:cNvPicPr>
          <p:nvPr>
            <p:ph idx="1"/>
            <a:videoFile r:link="rId1"/>
            <p:extLst>
              <p:ext uri="{DAA4B4D4-6D71-4841-9C94-3DE7FCFB9230}">
                <p14:media xmlns:p14="http://schemas.microsoft.com/office/powerpoint/2010/main" r:embed="rId2">
                  <p14:trim end="44648"/>
                </p14:media>
              </p:ext>
            </p:extLst>
          </p:nvPr>
        </p:nvPicPr>
        <p:blipFill>
          <a:blip r:embed="rId4"/>
          <a:stretch>
            <a:fillRect/>
          </a:stretch>
        </p:blipFill>
        <p:spPr>
          <a:xfrm>
            <a:off x="315806" y="365125"/>
            <a:ext cx="9861409" cy="5547043"/>
          </a:xfrm>
        </p:spPr>
      </p:pic>
      <p:sp>
        <p:nvSpPr>
          <p:cNvPr id="7" name="Title 6">
            <a:extLst>
              <a:ext uri="{FF2B5EF4-FFF2-40B4-BE49-F238E27FC236}">
                <a16:creationId xmlns:a16="http://schemas.microsoft.com/office/drawing/2014/main" id="{2394BC9B-7024-425C-AE8F-5759100DB57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21234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1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5568C-9C62-467E-A0D0-A35431D7FA61}"/>
              </a:ext>
            </a:extLst>
          </p:cNvPr>
          <p:cNvSpPr>
            <a:spLocks noGrp="1"/>
          </p:cNvSpPr>
          <p:nvPr>
            <p:ph type="title"/>
          </p:nvPr>
        </p:nvSpPr>
        <p:spPr/>
        <p:txBody>
          <a:bodyPr/>
          <a:lstStyle/>
          <a:p>
            <a:r>
              <a:rPr lang="en-US" dirty="0"/>
              <a:t>Substance abuse</a:t>
            </a:r>
          </a:p>
        </p:txBody>
      </p:sp>
      <p:sp>
        <p:nvSpPr>
          <p:cNvPr id="3" name="Content Placeholder 2">
            <a:extLst>
              <a:ext uri="{FF2B5EF4-FFF2-40B4-BE49-F238E27FC236}">
                <a16:creationId xmlns:a16="http://schemas.microsoft.com/office/drawing/2014/main" id="{73B5042C-EC2C-4AA0-8DA7-4561A0603A22}"/>
              </a:ext>
            </a:extLst>
          </p:cNvPr>
          <p:cNvSpPr>
            <a:spLocks noGrp="1"/>
          </p:cNvSpPr>
          <p:nvPr>
            <p:ph idx="1"/>
          </p:nvPr>
        </p:nvSpPr>
        <p:spPr/>
        <p:txBody>
          <a:bodyPr/>
          <a:lstStyle/>
          <a:p>
            <a:r>
              <a:rPr lang="en-US" dirty="0"/>
              <a:t>Substance abuse</a:t>
            </a:r>
          </a:p>
          <a:p>
            <a:pPr lvl="1"/>
            <a:r>
              <a:rPr lang="en-US" dirty="0"/>
              <a:t>Binge drinking</a:t>
            </a:r>
          </a:p>
          <a:p>
            <a:pPr lvl="2"/>
            <a:r>
              <a:rPr lang="en-US" dirty="0"/>
              <a:t>23% general pop</a:t>
            </a:r>
          </a:p>
          <a:p>
            <a:pPr lvl="2"/>
            <a:r>
              <a:rPr lang="en-US" dirty="0"/>
              <a:t>50% fire service</a:t>
            </a:r>
            <a:r>
              <a:rPr lang="en-US" baseline="30000" dirty="0"/>
              <a:t>5</a:t>
            </a:r>
          </a:p>
          <a:p>
            <a:pPr lvl="2"/>
            <a:endParaRPr lang="en-US" dirty="0"/>
          </a:p>
          <a:p>
            <a:pPr lvl="2"/>
            <a:endParaRPr lang="en-US" dirty="0"/>
          </a:p>
          <a:p>
            <a:r>
              <a:rPr lang="en-US" dirty="0"/>
              <a:t>Believe it or not, energy drinks</a:t>
            </a:r>
            <a:r>
              <a:rPr lang="en-US" baseline="30000" dirty="0"/>
              <a:t>8</a:t>
            </a:r>
          </a:p>
          <a:p>
            <a:r>
              <a:rPr lang="en-US" dirty="0"/>
              <a:t>High risk behavior</a:t>
            </a:r>
          </a:p>
        </p:txBody>
      </p:sp>
      <p:pic>
        <p:nvPicPr>
          <p:cNvPr id="4" name="Picture 3" descr="A close up of a newspaper&#10;&#10;Description automatically generated">
            <a:extLst>
              <a:ext uri="{FF2B5EF4-FFF2-40B4-BE49-F238E27FC236}">
                <a16:creationId xmlns:a16="http://schemas.microsoft.com/office/drawing/2014/main" id="{54D3F78B-16D3-4258-BA61-350FE2B4066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05297" y="923925"/>
            <a:ext cx="5072485" cy="2857500"/>
          </a:xfrm>
          <a:prstGeom prst="rect">
            <a:avLst/>
          </a:prstGeom>
        </p:spPr>
      </p:pic>
      <p:sp>
        <p:nvSpPr>
          <p:cNvPr id="5" name="TextBox 4">
            <a:extLst>
              <a:ext uri="{FF2B5EF4-FFF2-40B4-BE49-F238E27FC236}">
                <a16:creationId xmlns:a16="http://schemas.microsoft.com/office/drawing/2014/main" id="{2E52A79D-9F9D-4150-85A4-EC9463DB08DF}"/>
              </a:ext>
            </a:extLst>
          </p:cNvPr>
          <p:cNvSpPr txBox="1"/>
          <p:nvPr/>
        </p:nvSpPr>
        <p:spPr>
          <a:xfrm>
            <a:off x="7722519" y="3885878"/>
            <a:ext cx="3843272" cy="230832"/>
          </a:xfrm>
          <a:prstGeom prst="rect">
            <a:avLst/>
          </a:prstGeom>
          <a:noFill/>
        </p:spPr>
        <p:txBody>
          <a:bodyPr wrap="square" rtlCol="0">
            <a:spAutoFit/>
          </a:bodyPr>
          <a:lstStyle/>
          <a:p>
            <a:r>
              <a:rPr lang="en-US" sz="900" dirty="0">
                <a:hlinkClick r:id="rId3" tooltip="http://myselfselfhelp.blogspot.com/"/>
              </a:rPr>
              <a:t>This Photo</a:t>
            </a:r>
            <a:r>
              <a:rPr lang="en-US" sz="900" dirty="0"/>
              <a:t> by Unknown Author is licensed under </a:t>
            </a:r>
            <a:r>
              <a:rPr lang="en-US" sz="900" dirty="0">
                <a:hlinkClick r:id="rId4" tooltip="https://creativecommons.org/licenses/by-nc-sa/3.0/"/>
              </a:rPr>
              <a:t>CC BY-SA-NC</a:t>
            </a:r>
            <a:endParaRPr lang="en-US" sz="900" dirty="0"/>
          </a:p>
        </p:txBody>
      </p:sp>
    </p:spTree>
    <p:extLst>
      <p:ext uri="{BB962C8B-B14F-4D97-AF65-F5344CB8AC3E}">
        <p14:creationId xmlns:p14="http://schemas.microsoft.com/office/powerpoint/2010/main" val="4255934084"/>
      </p:ext>
    </p:extLst>
  </p:cSld>
  <p:clrMapOvr>
    <a:masterClrMapping/>
  </p:clrMapOvr>
  <mc:AlternateContent xmlns:mc="http://schemas.openxmlformats.org/markup-compatibility/2006" xmlns:p14="http://schemas.microsoft.com/office/powerpoint/2010/main">
    <mc:Choice Requires="p14">
      <p:transition spd="slow" p14:dur="2000" advTm="39497"/>
    </mc:Choice>
    <mc:Fallback xmlns="">
      <p:transition spd="slow" advTm="3949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E8241-1B0E-4615-914B-9E8B8593697C}"/>
              </a:ext>
            </a:extLst>
          </p:cNvPr>
          <p:cNvSpPr>
            <a:spLocks noGrp="1"/>
          </p:cNvSpPr>
          <p:nvPr>
            <p:ph type="title"/>
          </p:nvPr>
        </p:nvSpPr>
        <p:spPr/>
        <p:txBody>
          <a:bodyPr/>
          <a:lstStyle/>
          <a:p>
            <a:r>
              <a:rPr lang="en-US" dirty="0"/>
              <a:t>Cancer</a:t>
            </a:r>
          </a:p>
        </p:txBody>
      </p:sp>
      <p:sp>
        <p:nvSpPr>
          <p:cNvPr id="3" name="Content Placeholder 2">
            <a:extLst>
              <a:ext uri="{FF2B5EF4-FFF2-40B4-BE49-F238E27FC236}">
                <a16:creationId xmlns:a16="http://schemas.microsoft.com/office/drawing/2014/main" id="{7969D494-5AA0-4628-A7C6-EB43B472AA26}"/>
              </a:ext>
            </a:extLst>
          </p:cNvPr>
          <p:cNvSpPr>
            <a:spLocks noGrp="1"/>
          </p:cNvSpPr>
          <p:nvPr>
            <p:ph idx="1"/>
          </p:nvPr>
        </p:nvSpPr>
        <p:spPr>
          <a:xfrm>
            <a:off x="524758" y="2034116"/>
            <a:ext cx="10515600" cy="4351338"/>
          </a:xfrm>
        </p:spPr>
        <p:txBody>
          <a:bodyPr/>
          <a:lstStyle/>
          <a:p>
            <a:r>
              <a:rPr lang="en-US" dirty="0"/>
              <a:t>Cancer Firefighter relationship – stress</a:t>
            </a:r>
          </a:p>
          <a:p>
            <a:pPr lvl="1"/>
            <a:r>
              <a:rPr lang="en-US" dirty="0"/>
              <a:t>Firefighters higher risk of all cancers than general public</a:t>
            </a:r>
            <a:r>
              <a:rPr lang="en-US" baseline="30000" dirty="0"/>
              <a:t>6,7</a:t>
            </a:r>
          </a:p>
          <a:p>
            <a:pPr marL="457200" lvl="1" indent="0">
              <a:buNone/>
            </a:pPr>
            <a:endParaRPr lang="en-US" baseline="30000" dirty="0"/>
          </a:p>
          <a:p>
            <a:endParaRPr lang="en-US" dirty="0"/>
          </a:p>
        </p:txBody>
      </p:sp>
      <p:pic>
        <p:nvPicPr>
          <p:cNvPr id="4" name="Picture 3" descr="A close up of a logo&#10;&#10;Description automatically generated">
            <a:extLst>
              <a:ext uri="{FF2B5EF4-FFF2-40B4-BE49-F238E27FC236}">
                <a16:creationId xmlns:a16="http://schemas.microsoft.com/office/drawing/2014/main" id="{3D3D1EF3-FE42-4B45-B92F-2957FA966F1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877175" y="59952"/>
            <a:ext cx="3986278" cy="2258891"/>
          </a:xfrm>
          <a:prstGeom prst="rect">
            <a:avLst/>
          </a:prstGeom>
        </p:spPr>
      </p:pic>
      <p:sp>
        <p:nvSpPr>
          <p:cNvPr id="5" name="TextBox 4">
            <a:extLst>
              <a:ext uri="{FF2B5EF4-FFF2-40B4-BE49-F238E27FC236}">
                <a16:creationId xmlns:a16="http://schemas.microsoft.com/office/drawing/2014/main" id="{A7908AE6-36E3-4457-9E50-589B73FD4A93}"/>
              </a:ext>
            </a:extLst>
          </p:cNvPr>
          <p:cNvSpPr txBox="1"/>
          <p:nvPr/>
        </p:nvSpPr>
        <p:spPr>
          <a:xfrm>
            <a:off x="8296275" y="2286672"/>
            <a:ext cx="3738628" cy="230832"/>
          </a:xfrm>
          <a:prstGeom prst="rect">
            <a:avLst/>
          </a:prstGeom>
          <a:noFill/>
        </p:spPr>
        <p:txBody>
          <a:bodyPr wrap="square" rtlCol="0">
            <a:spAutoFit/>
          </a:bodyPr>
          <a:lstStyle/>
          <a:p>
            <a:r>
              <a:rPr lang="en-US" sz="900" dirty="0">
                <a:hlinkClick r:id="rId3" tooltip="http://revistaindependientes.com/tres-bebidas-alcoholicas-diarias-pueden-provocar-cancer-de-higado/"/>
              </a:rPr>
              <a:t>This Photo</a:t>
            </a:r>
            <a:r>
              <a:rPr lang="en-US" sz="900" dirty="0"/>
              <a:t> by Unknown Author is licensed under </a:t>
            </a:r>
            <a:r>
              <a:rPr lang="en-US" sz="900" dirty="0">
                <a:hlinkClick r:id="rId4" tooltip="https://creativecommons.org/licenses/by-nc-sa/3.0/"/>
              </a:rPr>
              <a:t>CC BY-SA-NC</a:t>
            </a:r>
            <a:endParaRPr lang="en-US" sz="900" dirty="0"/>
          </a:p>
        </p:txBody>
      </p:sp>
      <p:pic>
        <p:nvPicPr>
          <p:cNvPr id="6" name="Picture 5">
            <a:extLst>
              <a:ext uri="{FF2B5EF4-FFF2-40B4-BE49-F238E27FC236}">
                <a16:creationId xmlns:a16="http://schemas.microsoft.com/office/drawing/2014/main" id="{DA1E2FCA-0E66-4FD9-B18A-2B3C38F00F63}"/>
              </a:ext>
            </a:extLst>
          </p:cNvPr>
          <p:cNvPicPr>
            <a:picLocks noChangeAspect="1"/>
          </p:cNvPicPr>
          <p:nvPr/>
        </p:nvPicPr>
        <p:blipFill>
          <a:blip r:embed="rId5"/>
          <a:stretch>
            <a:fillRect/>
          </a:stretch>
        </p:blipFill>
        <p:spPr>
          <a:xfrm>
            <a:off x="609600" y="3428103"/>
            <a:ext cx="8424862" cy="3369945"/>
          </a:xfrm>
          <a:prstGeom prst="rect">
            <a:avLst/>
          </a:prstGeom>
        </p:spPr>
      </p:pic>
    </p:spTree>
    <p:extLst>
      <p:ext uri="{BB962C8B-B14F-4D97-AF65-F5344CB8AC3E}">
        <p14:creationId xmlns:p14="http://schemas.microsoft.com/office/powerpoint/2010/main" val="2980225026"/>
      </p:ext>
    </p:extLst>
  </p:cSld>
  <p:clrMapOvr>
    <a:masterClrMapping/>
  </p:clrMapOvr>
  <mc:AlternateContent xmlns:mc="http://schemas.openxmlformats.org/markup-compatibility/2006" xmlns:p14="http://schemas.microsoft.com/office/powerpoint/2010/main">
    <mc:Choice Requires="p14">
      <p:transition spd="slow" p14:dur="2000" advTm="21739"/>
    </mc:Choice>
    <mc:Fallback xmlns="">
      <p:transition spd="slow" advTm="2173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E7A3E-91FD-4EB7-86BD-A314604E31B2}"/>
              </a:ext>
            </a:extLst>
          </p:cNvPr>
          <p:cNvSpPr>
            <a:spLocks noGrp="1"/>
          </p:cNvSpPr>
          <p:nvPr>
            <p:ph type="title"/>
          </p:nvPr>
        </p:nvSpPr>
        <p:spPr/>
        <p:txBody>
          <a:bodyPr/>
          <a:lstStyle/>
          <a:p>
            <a:r>
              <a:rPr lang="en-US" dirty="0"/>
              <a:t>Divorce</a:t>
            </a:r>
          </a:p>
        </p:txBody>
      </p:sp>
      <p:sp>
        <p:nvSpPr>
          <p:cNvPr id="3" name="Content Placeholder 2">
            <a:extLst>
              <a:ext uri="{FF2B5EF4-FFF2-40B4-BE49-F238E27FC236}">
                <a16:creationId xmlns:a16="http://schemas.microsoft.com/office/drawing/2014/main" id="{1C051A96-16EB-4E70-8F44-1713731A39C5}"/>
              </a:ext>
            </a:extLst>
          </p:cNvPr>
          <p:cNvSpPr>
            <a:spLocks noGrp="1"/>
          </p:cNvSpPr>
          <p:nvPr>
            <p:ph idx="1"/>
          </p:nvPr>
        </p:nvSpPr>
        <p:spPr>
          <a:xfrm>
            <a:off x="167345" y="1825625"/>
            <a:ext cx="10515600" cy="4351338"/>
          </a:xfrm>
        </p:spPr>
        <p:txBody>
          <a:bodyPr/>
          <a:lstStyle/>
          <a:p>
            <a:r>
              <a:rPr lang="en-US" dirty="0"/>
              <a:t>Incidence</a:t>
            </a:r>
          </a:p>
          <a:p>
            <a:pPr lvl="1"/>
            <a:r>
              <a:rPr lang="en-US" dirty="0"/>
              <a:t>Male firefighter no higher odds</a:t>
            </a:r>
          </a:p>
          <a:p>
            <a:pPr lvl="1"/>
            <a:r>
              <a:rPr lang="en-US" dirty="0"/>
              <a:t>Female firefighter 3x higher odds</a:t>
            </a:r>
            <a:r>
              <a:rPr lang="en-US" baseline="30000" dirty="0"/>
              <a:t>9</a:t>
            </a:r>
          </a:p>
        </p:txBody>
      </p:sp>
      <p:pic>
        <p:nvPicPr>
          <p:cNvPr id="4" name="Picture 3" descr="A close up of a street sign&#10;&#10;Description automatically generated">
            <a:extLst>
              <a:ext uri="{FF2B5EF4-FFF2-40B4-BE49-F238E27FC236}">
                <a16:creationId xmlns:a16="http://schemas.microsoft.com/office/drawing/2014/main" id="{AE8B52D3-2F1C-4269-BD5B-481B74F3DD7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24142" y="1360009"/>
            <a:ext cx="5471306" cy="3173357"/>
          </a:xfrm>
          <a:prstGeom prst="rect">
            <a:avLst/>
          </a:prstGeom>
        </p:spPr>
      </p:pic>
      <p:sp>
        <p:nvSpPr>
          <p:cNvPr id="5" name="TextBox 4">
            <a:extLst>
              <a:ext uri="{FF2B5EF4-FFF2-40B4-BE49-F238E27FC236}">
                <a16:creationId xmlns:a16="http://schemas.microsoft.com/office/drawing/2014/main" id="{D0717D2D-D098-446E-9FF3-0C269547393A}"/>
              </a:ext>
            </a:extLst>
          </p:cNvPr>
          <p:cNvSpPr txBox="1"/>
          <p:nvPr/>
        </p:nvSpPr>
        <p:spPr>
          <a:xfrm>
            <a:off x="7439411" y="4552887"/>
            <a:ext cx="3392466" cy="230832"/>
          </a:xfrm>
          <a:prstGeom prst="rect">
            <a:avLst/>
          </a:prstGeom>
          <a:noFill/>
        </p:spPr>
        <p:txBody>
          <a:bodyPr wrap="square" rtlCol="0">
            <a:spAutoFit/>
          </a:bodyPr>
          <a:lstStyle/>
          <a:p>
            <a:r>
              <a:rPr lang="en-US" sz="900" dirty="0">
                <a:hlinkClick r:id="rId3" tooltip="http://www.picserver.org/d/divorce.html"/>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3963897335"/>
      </p:ext>
    </p:extLst>
  </p:cSld>
  <p:clrMapOvr>
    <a:masterClrMapping/>
  </p:clrMapOvr>
  <mc:AlternateContent xmlns:mc="http://schemas.openxmlformats.org/markup-compatibility/2006" xmlns:p14="http://schemas.microsoft.com/office/powerpoint/2010/main">
    <mc:Choice Requires="p14">
      <p:transition spd="slow" p14:dur="2000" advTm="33926"/>
    </mc:Choice>
    <mc:Fallback xmlns="">
      <p:transition spd="slow" advTm="3392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4AA6A-63FC-4277-AB89-2EA88681E63B}"/>
              </a:ext>
            </a:extLst>
          </p:cNvPr>
          <p:cNvSpPr>
            <a:spLocks noGrp="1"/>
          </p:cNvSpPr>
          <p:nvPr>
            <p:ph type="title"/>
          </p:nvPr>
        </p:nvSpPr>
        <p:spPr/>
        <p:txBody>
          <a:bodyPr/>
          <a:lstStyle/>
          <a:p>
            <a:r>
              <a:rPr lang="en-US" dirty="0"/>
              <a:t>Family</a:t>
            </a:r>
          </a:p>
        </p:txBody>
      </p:sp>
      <p:sp>
        <p:nvSpPr>
          <p:cNvPr id="3" name="Content Placeholder 2">
            <a:extLst>
              <a:ext uri="{FF2B5EF4-FFF2-40B4-BE49-F238E27FC236}">
                <a16:creationId xmlns:a16="http://schemas.microsoft.com/office/drawing/2014/main" id="{9C91D381-4480-4F26-A4A6-CADBBB737B04}"/>
              </a:ext>
            </a:extLst>
          </p:cNvPr>
          <p:cNvSpPr>
            <a:spLocks noGrp="1"/>
          </p:cNvSpPr>
          <p:nvPr>
            <p:ph idx="1"/>
          </p:nvPr>
        </p:nvSpPr>
        <p:spPr/>
        <p:txBody>
          <a:bodyPr/>
          <a:lstStyle/>
          <a:p>
            <a:r>
              <a:rPr lang="en-US" dirty="0"/>
              <a:t>Firefighter not only affected party</a:t>
            </a:r>
          </a:p>
          <a:p>
            <a:r>
              <a:rPr lang="en-US" dirty="0"/>
              <a:t>Spouse/significant other/partner</a:t>
            </a:r>
          </a:p>
          <a:p>
            <a:r>
              <a:rPr lang="en-US" dirty="0"/>
              <a:t>Kids</a:t>
            </a:r>
          </a:p>
          <a:p>
            <a:r>
              <a:rPr lang="en-US" dirty="0"/>
              <a:t>Friends </a:t>
            </a:r>
          </a:p>
          <a:p>
            <a:r>
              <a:rPr lang="en-US" dirty="0"/>
              <a:t>Parents</a:t>
            </a:r>
          </a:p>
          <a:p>
            <a:endParaRPr lang="en-US" dirty="0"/>
          </a:p>
          <a:p>
            <a:r>
              <a:rPr lang="en-US" dirty="0"/>
              <a:t>What happens at home is important</a:t>
            </a:r>
          </a:p>
          <a:p>
            <a:pPr lvl="1"/>
            <a:r>
              <a:rPr lang="en-US" dirty="0"/>
              <a:t>First signs of stress often seen here</a:t>
            </a:r>
            <a:r>
              <a:rPr lang="en-US" baseline="30000" dirty="0"/>
              <a:t>3</a:t>
            </a:r>
          </a:p>
          <a:p>
            <a:endParaRPr lang="en-US" dirty="0"/>
          </a:p>
        </p:txBody>
      </p:sp>
      <p:pic>
        <p:nvPicPr>
          <p:cNvPr id="4" name="Picture 3" descr="A picture containing room&#10;&#10;Description automatically generated">
            <a:extLst>
              <a:ext uri="{FF2B5EF4-FFF2-40B4-BE49-F238E27FC236}">
                <a16:creationId xmlns:a16="http://schemas.microsoft.com/office/drawing/2014/main" id="{C5CEE5CD-9484-4A13-B04C-28BF03CC3FA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05600" y="281855"/>
            <a:ext cx="3943351" cy="4664646"/>
          </a:xfrm>
          <a:prstGeom prst="rect">
            <a:avLst/>
          </a:prstGeom>
        </p:spPr>
      </p:pic>
      <p:sp>
        <p:nvSpPr>
          <p:cNvPr id="5" name="TextBox 4">
            <a:extLst>
              <a:ext uri="{FF2B5EF4-FFF2-40B4-BE49-F238E27FC236}">
                <a16:creationId xmlns:a16="http://schemas.microsoft.com/office/drawing/2014/main" id="{5061DFF4-4A03-468D-AE35-3E5B5D72773E}"/>
              </a:ext>
            </a:extLst>
          </p:cNvPr>
          <p:cNvSpPr txBox="1"/>
          <p:nvPr/>
        </p:nvSpPr>
        <p:spPr>
          <a:xfrm>
            <a:off x="7048500" y="4946501"/>
            <a:ext cx="3257550" cy="230832"/>
          </a:xfrm>
          <a:prstGeom prst="rect">
            <a:avLst/>
          </a:prstGeom>
          <a:noFill/>
        </p:spPr>
        <p:txBody>
          <a:bodyPr wrap="square" rtlCol="0">
            <a:spAutoFit/>
          </a:bodyPr>
          <a:lstStyle/>
          <a:p>
            <a:r>
              <a:rPr lang="en-US" sz="900" dirty="0">
                <a:hlinkClick r:id="rId3" tooltip="http://2012books.lardbucket.org/books/a-primer-on-social-problems/s13-00-the-changing-family.html"/>
              </a:rPr>
              <a:t>This Photo</a:t>
            </a:r>
            <a:r>
              <a:rPr lang="en-US" sz="900" dirty="0"/>
              <a:t> by Unknown Author is licensed under </a:t>
            </a:r>
            <a:r>
              <a:rPr lang="en-US" sz="900" dirty="0">
                <a:hlinkClick r:id="rId4" tooltip="https://creativecommons.org/licenses/by-nc-sa/3.0/"/>
              </a:rPr>
              <a:t>CC BY-SA-NC</a:t>
            </a:r>
            <a:endParaRPr lang="en-US" sz="900" dirty="0"/>
          </a:p>
        </p:txBody>
      </p:sp>
    </p:spTree>
    <p:extLst>
      <p:ext uri="{BB962C8B-B14F-4D97-AF65-F5344CB8AC3E}">
        <p14:creationId xmlns:p14="http://schemas.microsoft.com/office/powerpoint/2010/main" val="4115176339"/>
      </p:ext>
    </p:extLst>
  </p:cSld>
  <p:clrMapOvr>
    <a:masterClrMapping/>
  </p:clrMapOvr>
  <mc:AlternateContent xmlns:mc="http://schemas.openxmlformats.org/markup-compatibility/2006" xmlns:p14="http://schemas.microsoft.com/office/powerpoint/2010/main">
    <mc:Choice Requires="p14">
      <p:transition spd="slow" p14:dur="2000" advTm="34715"/>
    </mc:Choice>
    <mc:Fallback xmlns="">
      <p:transition spd="slow" advTm="3471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2214B-C783-4985-87B9-CD45502EA9F2}"/>
              </a:ext>
            </a:extLst>
          </p:cNvPr>
          <p:cNvSpPr>
            <a:spLocks noGrp="1"/>
          </p:cNvSpPr>
          <p:nvPr>
            <p:ph type="title"/>
          </p:nvPr>
        </p:nvSpPr>
        <p:spPr/>
        <p:txBody>
          <a:bodyPr/>
          <a:lstStyle/>
          <a:p>
            <a:r>
              <a:rPr lang="en-US" dirty="0"/>
              <a:t>Depression</a:t>
            </a:r>
          </a:p>
        </p:txBody>
      </p:sp>
      <p:sp>
        <p:nvSpPr>
          <p:cNvPr id="3" name="Content Placeholder 2">
            <a:extLst>
              <a:ext uri="{FF2B5EF4-FFF2-40B4-BE49-F238E27FC236}">
                <a16:creationId xmlns:a16="http://schemas.microsoft.com/office/drawing/2014/main" id="{948E2046-7403-4BE1-9456-7755AD646CD1}"/>
              </a:ext>
            </a:extLst>
          </p:cNvPr>
          <p:cNvSpPr>
            <a:spLocks noGrp="1"/>
          </p:cNvSpPr>
          <p:nvPr>
            <p:ph idx="1"/>
          </p:nvPr>
        </p:nvSpPr>
        <p:spPr/>
        <p:txBody>
          <a:bodyPr/>
          <a:lstStyle/>
          <a:p>
            <a:r>
              <a:rPr lang="en-US" dirty="0"/>
              <a:t>Depressive disorder</a:t>
            </a:r>
          </a:p>
          <a:p>
            <a:pPr marL="0" indent="0">
              <a:buNone/>
            </a:pPr>
            <a:endParaRPr lang="en-US" dirty="0"/>
          </a:p>
          <a:p>
            <a:pPr lvl="1"/>
            <a:r>
              <a:rPr lang="en-US" dirty="0"/>
              <a:t>7% general population</a:t>
            </a:r>
            <a:r>
              <a:rPr lang="en-US" baseline="30000" dirty="0"/>
              <a:t>8</a:t>
            </a:r>
          </a:p>
          <a:p>
            <a:pPr lvl="1"/>
            <a:r>
              <a:rPr lang="en-US" dirty="0"/>
              <a:t>17% firefighter population</a:t>
            </a:r>
            <a:r>
              <a:rPr lang="en-US" baseline="30000" dirty="0"/>
              <a:t>10</a:t>
            </a:r>
          </a:p>
        </p:txBody>
      </p:sp>
      <p:pic>
        <p:nvPicPr>
          <p:cNvPr id="4" name="Picture 3" descr="A close up of a street sign&#10;&#10;Description automatically generated">
            <a:extLst>
              <a:ext uri="{FF2B5EF4-FFF2-40B4-BE49-F238E27FC236}">
                <a16:creationId xmlns:a16="http://schemas.microsoft.com/office/drawing/2014/main" id="{3F0BA5C9-84C5-4082-BD46-E9B84237C58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07636" y="1690688"/>
            <a:ext cx="4007025" cy="2370823"/>
          </a:xfrm>
          <a:prstGeom prst="rect">
            <a:avLst/>
          </a:prstGeom>
        </p:spPr>
      </p:pic>
      <p:sp>
        <p:nvSpPr>
          <p:cNvPr id="5" name="TextBox 4">
            <a:extLst>
              <a:ext uri="{FF2B5EF4-FFF2-40B4-BE49-F238E27FC236}">
                <a16:creationId xmlns:a16="http://schemas.microsoft.com/office/drawing/2014/main" id="{DF517C8D-733C-49C0-B69E-2C8EE9F5BA0B}"/>
              </a:ext>
            </a:extLst>
          </p:cNvPr>
          <p:cNvSpPr txBox="1"/>
          <p:nvPr/>
        </p:nvSpPr>
        <p:spPr>
          <a:xfrm>
            <a:off x="5293422" y="6867949"/>
            <a:ext cx="3028428" cy="230832"/>
          </a:xfrm>
          <a:prstGeom prst="rect">
            <a:avLst/>
          </a:prstGeom>
          <a:noFill/>
        </p:spPr>
        <p:txBody>
          <a:bodyPr wrap="square" rtlCol="0">
            <a:spAutoFit/>
          </a:bodyPr>
          <a:lstStyle/>
          <a:p>
            <a:r>
              <a:rPr lang="en-US" sz="900" dirty="0">
                <a:hlinkClick r:id="rId3" tooltip="http://www.picserver.org/d/depression.html"/>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514052626"/>
      </p:ext>
    </p:extLst>
  </p:cSld>
  <p:clrMapOvr>
    <a:masterClrMapping/>
  </p:clrMapOvr>
  <mc:AlternateContent xmlns:mc="http://schemas.openxmlformats.org/markup-compatibility/2006" xmlns:p14="http://schemas.microsoft.com/office/powerpoint/2010/main">
    <mc:Choice Requires="p14">
      <p:transition spd="slow" p14:dur="2000" advTm="23411"/>
    </mc:Choice>
    <mc:Fallback xmlns="">
      <p:transition spd="slow" advTm="2341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15F8-E4DC-43C4-BBE8-A793ECC5FA60}"/>
              </a:ext>
            </a:extLst>
          </p:cNvPr>
          <p:cNvSpPr>
            <a:spLocks noGrp="1"/>
          </p:cNvSpPr>
          <p:nvPr>
            <p:ph type="title"/>
          </p:nvPr>
        </p:nvSpPr>
        <p:spPr/>
        <p:txBody>
          <a:bodyPr/>
          <a:lstStyle/>
          <a:p>
            <a:r>
              <a:rPr lang="en-US" dirty="0"/>
              <a:t>Sleep</a:t>
            </a:r>
          </a:p>
        </p:txBody>
      </p:sp>
      <p:sp>
        <p:nvSpPr>
          <p:cNvPr id="3" name="Content Placeholder 2">
            <a:extLst>
              <a:ext uri="{FF2B5EF4-FFF2-40B4-BE49-F238E27FC236}">
                <a16:creationId xmlns:a16="http://schemas.microsoft.com/office/drawing/2014/main" id="{C96CEC21-BDD0-44F0-B46E-C9CB15FCE879}"/>
              </a:ext>
            </a:extLst>
          </p:cNvPr>
          <p:cNvSpPr>
            <a:spLocks noGrp="1"/>
          </p:cNvSpPr>
          <p:nvPr>
            <p:ph idx="1"/>
          </p:nvPr>
        </p:nvSpPr>
        <p:spPr/>
        <p:txBody>
          <a:bodyPr>
            <a:normAutofit fontScale="92500" lnSpcReduction="10000"/>
          </a:bodyPr>
          <a:lstStyle/>
          <a:p>
            <a:r>
              <a:rPr lang="en-US" dirty="0"/>
              <a:t>Disorder</a:t>
            </a:r>
          </a:p>
          <a:p>
            <a:pPr lvl="1"/>
            <a:r>
              <a:rPr lang="en-US" dirty="0"/>
              <a:t>20% vs 37% </a:t>
            </a:r>
            <a:r>
              <a:rPr lang="en-US" baseline="30000" dirty="0"/>
              <a:t>10,11</a:t>
            </a:r>
          </a:p>
          <a:p>
            <a:endParaRPr lang="en-US" dirty="0"/>
          </a:p>
          <a:p>
            <a:r>
              <a:rPr lang="en-US" dirty="0"/>
              <a:t>Cancer</a:t>
            </a:r>
            <a:r>
              <a:rPr lang="en-US" baseline="30000" dirty="0"/>
              <a:t>12</a:t>
            </a:r>
          </a:p>
          <a:p>
            <a:endParaRPr lang="en-US" dirty="0"/>
          </a:p>
          <a:p>
            <a:r>
              <a:rPr lang="en-US" dirty="0"/>
              <a:t>Cardiovascular</a:t>
            </a:r>
            <a:r>
              <a:rPr lang="en-US" baseline="30000" dirty="0"/>
              <a:t>13</a:t>
            </a:r>
          </a:p>
          <a:p>
            <a:endParaRPr lang="en-US" dirty="0"/>
          </a:p>
          <a:p>
            <a:r>
              <a:rPr lang="en-US" dirty="0"/>
              <a:t>Obesity</a:t>
            </a:r>
            <a:r>
              <a:rPr lang="en-US" baseline="30000" dirty="0"/>
              <a:t>13</a:t>
            </a:r>
          </a:p>
          <a:p>
            <a:endParaRPr lang="en-US" dirty="0"/>
          </a:p>
          <a:p>
            <a:r>
              <a:rPr lang="en-US" dirty="0"/>
              <a:t>Diabetes</a:t>
            </a:r>
            <a:r>
              <a:rPr lang="en-US" baseline="30000" dirty="0"/>
              <a:t>13</a:t>
            </a:r>
          </a:p>
          <a:p>
            <a:endParaRPr lang="en-US" dirty="0"/>
          </a:p>
        </p:txBody>
      </p:sp>
      <p:pic>
        <p:nvPicPr>
          <p:cNvPr id="4" name="Content Placeholder 4" descr="A picture containing drawing&#10;&#10;Description automatically generated">
            <a:extLst>
              <a:ext uri="{FF2B5EF4-FFF2-40B4-BE49-F238E27FC236}">
                <a16:creationId xmlns:a16="http://schemas.microsoft.com/office/drawing/2014/main" id="{9A7CADF7-D37F-45C8-9F55-C159C597345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76812" y="1159024"/>
            <a:ext cx="5282557" cy="3260576"/>
          </a:xfrm>
          <a:prstGeom prst="rect">
            <a:avLst/>
          </a:prstGeom>
        </p:spPr>
      </p:pic>
      <p:sp>
        <p:nvSpPr>
          <p:cNvPr id="5" name="TextBox 4">
            <a:extLst>
              <a:ext uri="{FF2B5EF4-FFF2-40B4-BE49-F238E27FC236}">
                <a16:creationId xmlns:a16="http://schemas.microsoft.com/office/drawing/2014/main" id="{D2072E2B-CF51-48FB-AE7A-5C4FEE5823F9}"/>
              </a:ext>
            </a:extLst>
          </p:cNvPr>
          <p:cNvSpPr txBox="1"/>
          <p:nvPr/>
        </p:nvSpPr>
        <p:spPr>
          <a:xfrm>
            <a:off x="6096000" y="4439121"/>
            <a:ext cx="4752975" cy="230832"/>
          </a:xfrm>
          <a:prstGeom prst="rect">
            <a:avLst/>
          </a:prstGeom>
          <a:noFill/>
        </p:spPr>
        <p:txBody>
          <a:bodyPr wrap="square" rtlCol="0">
            <a:spAutoFit/>
          </a:bodyPr>
          <a:lstStyle/>
          <a:p>
            <a:r>
              <a:rPr lang="en-US" sz="900" dirty="0">
                <a:hlinkClick r:id="rId3" tooltip="http://willowdot21.wordpress.com/"/>
              </a:rPr>
              <a:t>This Photo</a:t>
            </a:r>
            <a:r>
              <a:rPr lang="en-US" sz="900" dirty="0"/>
              <a:t> by Unknown Author is licensed under </a:t>
            </a:r>
            <a:r>
              <a:rPr lang="en-US" sz="900" dirty="0">
                <a:hlinkClick r:id="rId4" tooltip="https://creativecommons.org/licenses/by-nd/3.0/"/>
              </a:rPr>
              <a:t>CC BY-ND</a:t>
            </a:r>
            <a:endParaRPr lang="en-US" sz="900" dirty="0"/>
          </a:p>
        </p:txBody>
      </p:sp>
    </p:spTree>
    <p:extLst>
      <p:ext uri="{BB962C8B-B14F-4D97-AF65-F5344CB8AC3E}">
        <p14:creationId xmlns:p14="http://schemas.microsoft.com/office/powerpoint/2010/main" val="1965433181"/>
      </p:ext>
    </p:extLst>
  </p:cSld>
  <p:clrMapOvr>
    <a:masterClrMapping/>
  </p:clrMapOvr>
  <mc:AlternateContent xmlns:mc="http://schemas.openxmlformats.org/markup-compatibility/2006" xmlns:p14="http://schemas.microsoft.com/office/powerpoint/2010/main">
    <mc:Choice Requires="p14">
      <p:transition spd="slow" p14:dur="2000" advTm="22888"/>
    </mc:Choice>
    <mc:Fallback xmlns="">
      <p:transition spd="slow" advTm="2288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82172-7FF4-46AD-8B85-E312E7B27276}"/>
              </a:ext>
            </a:extLst>
          </p:cNvPr>
          <p:cNvSpPr>
            <a:spLocks noGrp="1"/>
          </p:cNvSpPr>
          <p:nvPr>
            <p:ph type="title"/>
          </p:nvPr>
        </p:nvSpPr>
        <p:spPr/>
        <p:txBody>
          <a:bodyPr/>
          <a:lstStyle/>
          <a:p>
            <a:r>
              <a:rPr lang="en-US" dirty="0"/>
              <a:t>Critical Incidents</a:t>
            </a:r>
          </a:p>
        </p:txBody>
      </p:sp>
      <p:sp>
        <p:nvSpPr>
          <p:cNvPr id="3" name="Content Placeholder 2">
            <a:extLst>
              <a:ext uri="{FF2B5EF4-FFF2-40B4-BE49-F238E27FC236}">
                <a16:creationId xmlns:a16="http://schemas.microsoft.com/office/drawing/2014/main" id="{38040CFF-8A27-4544-A273-46A87BE39C77}"/>
              </a:ext>
            </a:extLst>
          </p:cNvPr>
          <p:cNvSpPr>
            <a:spLocks noGrp="1"/>
          </p:cNvSpPr>
          <p:nvPr>
            <p:ph idx="1"/>
          </p:nvPr>
        </p:nvSpPr>
        <p:spPr/>
        <p:txBody>
          <a:bodyPr/>
          <a:lstStyle/>
          <a:p>
            <a:r>
              <a:rPr lang="en-US" dirty="0"/>
              <a:t>Critical Incident</a:t>
            </a:r>
          </a:p>
          <a:p>
            <a:pPr marL="0" indent="0">
              <a:buNone/>
            </a:pPr>
            <a:endParaRPr lang="en-US" dirty="0"/>
          </a:p>
          <a:p>
            <a:r>
              <a:rPr lang="en-US" dirty="0"/>
              <a:t>Crisis Response</a:t>
            </a:r>
          </a:p>
          <a:p>
            <a:endParaRPr lang="en-US" dirty="0"/>
          </a:p>
          <a:p>
            <a:r>
              <a:rPr lang="en-US" dirty="0"/>
              <a:t>Resilience – coping</a:t>
            </a:r>
          </a:p>
          <a:p>
            <a:endParaRPr lang="en-US" dirty="0"/>
          </a:p>
          <a:p>
            <a:r>
              <a:rPr lang="en-US" dirty="0"/>
              <a:t>Crisis intervention</a:t>
            </a:r>
          </a:p>
          <a:p>
            <a:endParaRPr lang="en-US" dirty="0"/>
          </a:p>
          <a:p>
            <a:endParaRPr lang="en-US" dirty="0"/>
          </a:p>
        </p:txBody>
      </p:sp>
      <p:pic>
        <p:nvPicPr>
          <p:cNvPr id="12" name="Picture 11" descr="A picture containing grass, outdoor, mountain, water&#10;&#10;Description automatically generated">
            <a:extLst>
              <a:ext uri="{FF2B5EF4-FFF2-40B4-BE49-F238E27FC236}">
                <a16:creationId xmlns:a16="http://schemas.microsoft.com/office/drawing/2014/main" id="{7625ED92-64A2-4C8B-A1A7-AF0F10D0398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894638" y="437388"/>
            <a:ext cx="3657600" cy="4154424"/>
          </a:xfrm>
          <a:prstGeom prst="rect">
            <a:avLst/>
          </a:prstGeom>
        </p:spPr>
      </p:pic>
      <p:sp>
        <p:nvSpPr>
          <p:cNvPr id="13" name="TextBox 12">
            <a:extLst>
              <a:ext uri="{FF2B5EF4-FFF2-40B4-BE49-F238E27FC236}">
                <a16:creationId xmlns:a16="http://schemas.microsoft.com/office/drawing/2014/main" id="{7CFCA2E6-D914-4352-856C-C9113DA18B5F}"/>
              </a:ext>
            </a:extLst>
          </p:cNvPr>
          <p:cNvSpPr txBox="1"/>
          <p:nvPr/>
        </p:nvSpPr>
        <p:spPr>
          <a:xfrm>
            <a:off x="7894638" y="4591812"/>
            <a:ext cx="3657600" cy="230832"/>
          </a:xfrm>
          <a:prstGeom prst="rect">
            <a:avLst/>
          </a:prstGeom>
          <a:noFill/>
        </p:spPr>
        <p:txBody>
          <a:bodyPr wrap="square" rtlCol="0">
            <a:spAutoFit/>
          </a:bodyPr>
          <a:lstStyle/>
          <a:p>
            <a:r>
              <a:rPr lang="en-US" sz="900" dirty="0">
                <a:hlinkClick r:id="rId3" tooltip="https://en.wikipedia.org/wiki/2009_Cata%C3%B1o_oil_refinery_fire"/>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742733361"/>
      </p:ext>
    </p:extLst>
  </p:cSld>
  <p:clrMapOvr>
    <a:masterClrMapping/>
  </p:clrMapOvr>
  <mc:AlternateContent xmlns:mc="http://schemas.openxmlformats.org/markup-compatibility/2006" xmlns:p14="http://schemas.microsoft.com/office/powerpoint/2010/main">
    <mc:Choice Requires="p14">
      <p:transition spd="slow" p14:dur="2000" advTm="27469"/>
    </mc:Choice>
    <mc:Fallback xmlns="">
      <p:transition spd="slow" advTm="2746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28BA4-BA1D-4895-B9A4-A77D47483567}"/>
              </a:ext>
            </a:extLst>
          </p:cNvPr>
          <p:cNvSpPr>
            <a:spLocks noGrp="1"/>
          </p:cNvSpPr>
          <p:nvPr>
            <p:ph type="title"/>
          </p:nvPr>
        </p:nvSpPr>
        <p:spPr/>
        <p:txBody>
          <a:bodyPr/>
          <a:lstStyle/>
          <a:p>
            <a:r>
              <a:rPr lang="en-US" dirty="0"/>
              <a:t>What is the solution?</a:t>
            </a:r>
          </a:p>
        </p:txBody>
      </p:sp>
      <p:sp>
        <p:nvSpPr>
          <p:cNvPr id="3" name="Content Placeholder 2">
            <a:extLst>
              <a:ext uri="{FF2B5EF4-FFF2-40B4-BE49-F238E27FC236}">
                <a16:creationId xmlns:a16="http://schemas.microsoft.com/office/drawing/2014/main" id="{6DE900EC-96B3-4D5A-BFE9-B0B665BB950F}"/>
              </a:ext>
            </a:extLst>
          </p:cNvPr>
          <p:cNvSpPr>
            <a:spLocks noGrp="1"/>
          </p:cNvSpPr>
          <p:nvPr>
            <p:ph idx="1"/>
          </p:nvPr>
        </p:nvSpPr>
        <p:spPr/>
        <p:txBody>
          <a:bodyPr/>
          <a:lstStyle/>
          <a:p>
            <a:r>
              <a:rPr lang="en-US" dirty="0"/>
              <a:t>Crisis intervention</a:t>
            </a:r>
          </a:p>
          <a:p>
            <a:r>
              <a:rPr lang="en-US" dirty="0"/>
              <a:t>Best single solution is Interpersonal support</a:t>
            </a:r>
            <a:r>
              <a:rPr lang="en-US" baseline="30000" dirty="0"/>
              <a:t>3</a:t>
            </a:r>
          </a:p>
          <a:p>
            <a:endParaRPr lang="en-US" dirty="0"/>
          </a:p>
          <a:p>
            <a:r>
              <a:rPr lang="en-US" dirty="0"/>
              <a:t>Coping and support </a:t>
            </a:r>
          </a:p>
        </p:txBody>
      </p:sp>
      <p:pic>
        <p:nvPicPr>
          <p:cNvPr id="7" name="Picture 6" descr="A picture containing drawing&#10;&#10;Description automatically generated">
            <a:extLst>
              <a:ext uri="{FF2B5EF4-FFF2-40B4-BE49-F238E27FC236}">
                <a16:creationId xmlns:a16="http://schemas.microsoft.com/office/drawing/2014/main" id="{E340E068-C5AD-46B1-93AF-5FF2300F60F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45590" y="4095750"/>
            <a:ext cx="9144000" cy="2609850"/>
          </a:xfrm>
          <a:prstGeom prst="rect">
            <a:avLst/>
          </a:prstGeom>
        </p:spPr>
      </p:pic>
    </p:spTree>
    <p:extLst>
      <p:ext uri="{BB962C8B-B14F-4D97-AF65-F5344CB8AC3E}">
        <p14:creationId xmlns:p14="http://schemas.microsoft.com/office/powerpoint/2010/main" val="3005744073"/>
      </p:ext>
    </p:extLst>
  </p:cSld>
  <p:clrMapOvr>
    <a:masterClrMapping/>
  </p:clrMapOvr>
  <mc:AlternateContent xmlns:mc="http://schemas.openxmlformats.org/markup-compatibility/2006" xmlns:p14="http://schemas.microsoft.com/office/powerpoint/2010/main">
    <mc:Choice Requires="p14">
      <p:transition spd="slow" p14:dur="2000" advTm="20741"/>
    </mc:Choice>
    <mc:Fallback xmlns="">
      <p:transition spd="slow" advTm="2074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4B1F9-12AC-4E3E-B31E-B396E63D369E}"/>
              </a:ext>
            </a:extLst>
          </p:cNvPr>
          <p:cNvSpPr>
            <a:spLocks noGrp="1"/>
          </p:cNvSpPr>
          <p:nvPr>
            <p:ph type="title"/>
          </p:nvPr>
        </p:nvSpPr>
        <p:spPr/>
        <p:txBody>
          <a:bodyPr/>
          <a:lstStyle/>
          <a:p>
            <a:r>
              <a:rPr lang="en-US" dirty="0"/>
              <a:t>The Solutions: Continuum of Care</a:t>
            </a:r>
          </a:p>
        </p:txBody>
      </p:sp>
      <p:sp>
        <p:nvSpPr>
          <p:cNvPr id="3" name="Content Placeholder 2">
            <a:extLst>
              <a:ext uri="{FF2B5EF4-FFF2-40B4-BE49-F238E27FC236}">
                <a16:creationId xmlns:a16="http://schemas.microsoft.com/office/drawing/2014/main" id="{7C07A706-5BC1-42C8-91A4-5E37E69A3C8C}"/>
              </a:ext>
            </a:extLst>
          </p:cNvPr>
          <p:cNvSpPr>
            <a:spLocks noGrp="1"/>
          </p:cNvSpPr>
          <p:nvPr>
            <p:ph idx="1"/>
          </p:nvPr>
        </p:nvSpPr>
        <p:spPr/>
        <p:txBody>
          <a:bodyPr>
            <a:normAutofit fontScale="92500" lnSpcReduction="20000"/>
          </a:bodyPr>
          <a:lstStyle/>
          <a:p>
            <a:r>
              <a:rPr lang="en-US" dirty="0"/>
              <a:t>Awareness</a:t>
            </a:r>
          </a:p>
          <a:p>
            <a:pPr lvl="1"/>
            <a:r>
              <a:rPr lang="en-US" dirty="0"/>
              <a:t>Recognize the signs</a:t>
            </a:r>
          </a:p>
          <a:p>
            <a:r>
              <a:rPr lang="en-US" dirty="0"/>
              <a:t>Education</a:t>
            </a:r>
          </a:p>
          <a:p>
            <a:pPr lvl="1"/>
            <a:r>
              <a:rPr lang="en-US" dirty="0"/>
              <a:t>Learn more about the issues</a:t>
            </a:r>
          </a:p>
          <a:p>
            <a:r>
              <a:rPr lang="en-US" dirty="0"/>
              <a:t>Intervention</a:t>
            </a:r>
          </a:p>
          <a:p>
            <a:pPr lvl="1"/>
            <a:r>
              <a:rPr lang="en-US" dirty="0"/>
              <a:t>Psychological fist aid</a:t>
            </a:r>
          </a:p>
          <a:p>
            <a:r>
              <a:rPr lang="en-US" dirty="0"/>
              <a:t>Continued care</a:t>
            </a:r>
            <a:r>
              <a:rPr lang="en-US" baseline="30000" dirty="0"/>
              <a:t>4</a:t>
            </a:r>
          </a:p>
          <a:p>
            <a:endParaRPr lang="en-US" dirty="0"/>
          </a:p>
          <a:p>
            <a:r>
              <a:rPr lang="en-US" dirty="0"/>
              <a:t>Employee Assistance Program (EAP)</a:t>
            </a:r>
          </a:p>
          <a:p>
            <a:r>
              <a:rPr lang="en-US" dirty="0"/>
              <a:t>Peer Support</a:t>
            </a:r>
          </a:p>
          <a:p>
            <a:r>
              <a:rPr lang="en-US" dirty="0"/>
              <a:t>Critical Incident Stress Management</a:t>
            </a:r>
          </a:p>
          <a:p>
            <a:pPr marL="0" indent="0">
              <a:buNone/>
            </a:pPr>
            <a:endParaRPr lang="en-US" dirty="0"/>
          </a:p>
        </p:txBody>
      </p:sp>
      <p:pic>
        <p:nvPicPr>
          <p:cNvPr id="15" name="Picture 14" descr="A picture containing drawing&#10;&#10;Description automatically generated">
            <a:extLst>
              <a:ext uri="{FF2B5EF4-FFF2-40B4-BE49-F238E27FC236}">
                <a16:creationId xmlns:a16="http://schemas.microsoft.com/office/drawing/2014/main" id="{C34FF5A1-256C-4AE7-925C-8478DED0DBA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32589" y="1825625"/>
            <a:ext cx="2969629" cy="3668998"/>
          </a:xfrm>
          <a:prstGeom prst="rect">
            <a:avLst/>
          </a:prstGeom>
        </p:spPr>
      </p:pic>
      <p:sp>
        <p:nvSpPr>
          <p:cNvPr id="16" name="TextBox 15">
            <a:extLst>
              <a:ext uri="{FF2B5EF4-FFF2-40B4-BE49-F238E27FC236}">
                <a16:creationId xmlns:a16="http://schemas.microsoft.com/office/drawing/2014/main" id="{C7FB2851-ABF9-47ED-834D-E509F5C369C4}"/>
              </a:ext>
            </a:extLst>
          </p:cNvPr>
          <p:cNvSpPr txBox="1"/>
          <p:nvPr/>
        </p:nvSpPr>
        <p:spPr>
          <a:xfrm>
            <a:off x="6601904" y="5718405"/>
            <a:ext cx="2969629" cy="230832"/>
          </a:xfrm>
          <a:prstGeom prst="rect">
            <a:avLst/>
          </a:prstGeom>
          <a:noFill/>
        </p:spPr>
        <p:txBody>
          <a:bodyPr wrap="square" rtlCol="0">
            <a:spAutoFit/>
          </a:bodyPr>
          <a:lstStyle/>
          <a:p>
            <a:r>
              <a:rPr lang="en-US" sz="900" dirty="0">
                <a:hlinkClick r:id="rId3" tooltip="http://deborahsimpson86.deviantart.com/art/Take-Care-Bear-189993770"/>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1268198684"/>
      </p:ext>
    </p:extLst>
  </p:cSld>
  <p:clrMapOvr>
    <a:masterClrMapping/>
  </p:clrMapOvr>
  <mc:AlternateContent xmlns:mc="http://schemas.openxmlformats.org/markup-compatibility/2006" xmlns:p14="http://schemas.microsoft.com/office/powerpoint/2010/main">
    <mc:Choice Requires="p14">
      <p:transition spd="slow" p14:dur="2000" advTm="57143"/>
    </mc:Choice>
    <mc:Fallback xmlns="">
      <p:transition spd="slow" advTm="5714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034A1-2EB6-47EA-98ED-31B52DE4B406}"/>
              </a:ext>
            </a:extLst>
          </p:cNvPr>
          <p:cNvSpPr>
            <a:spLocks noGrp="1"/>
          </p:cNvSpPr>
          <p:nvPr>
            <p:ph type="title"/>
          </p:nvPr>
        </p:nvSpPr>
        <p:spPr/>
        <p:txBody>
          <a:bodyPr/>
          <a:lstStyle/>
          <a:p>
            <a:r>
              <a:rPr lang="en-US" dirty="0"/>
              <a:t>Psychological First Aid</a:t>
            </a:r>
          </a:p>
        </p:txBody>
      </p:sp>
      <p:sp>
        <p:nvSpPr>
          <p:cNvPr id="3" name="Content Placeholder 2">
            <a:extLst>
              <a:ext uri="{FF2B5EF4-FFF2-40B4-BE49-F238E27FC236}">
                <a16:creationId xmlns:a16="http://schemas.microsoft.com/office/drawing/2014/main" id="{A21437F2-A025-41B8-B4EF-41843A3DB2F6}"/>
              </a:ext>
            </a:extLst>
          </p:cNvPr>
          <p:cNvSpPr>
            <a:spLocks noGrp="1"/>
          </p:cNvSpPr>
          <p:nvPr>
            <p:ph idx="1"/>
          </p:nvPr>
        </p:nvSpPr>
        <p:spPr>
          <a:xfrm>
            <a:off x="838200" y="1253331"/>
            <a:ext cx="10515600" cy="4351338"/>
          </a:xfrm>
        </p:spPr>
        <p:txBody>
          <a:bodyPr>
            <a:normAutofit lnSpcReduction="10000"/>
          </a:bodyPr>
          <a:lstStyle/>
          <a:p>
            <a:endParaRPr lang="en-US" dirty="0"/>
          </a:p>
          <a:p>
            <a:r>
              <a:rPr lang="en-US" dirty="0"/>
              <a:t>Psychological first aid (PFA) – early psychological intervention reduces need for more</a:t>
            </a:r>
          </a:p>
          <a:p>
            <a:pPr lvl="1"/>
            <a:r>
              <a:rPr lang="en-US" dirty="0"/>
              <a:t>Compare to physical injury and physical first aid</a:t>
            </a:r>
          </a:p>
          <a:p>
            <a:pPr lvl="1"/>
            <a:r>
              <a:rPr lang="en-US" dirty="0"/>
              <a:t>IAFF</a:t>
            </a:r>
          </a:p>
          <a:p>
            <a:pPr lvl="1"/>
            <a:r>
              <a:rPr lang="en-US" dirty="0"/>
              <a:t>ICISF SAFER-R Model</a:t>
            </a:r>
          </a:p>
          <a:p>
            <a:pPr lvl="1"/>
            <a:r>
              <a:rPr lang="en-US" dirty="0"/>
              <a:t>Johns Hopkins University</a:t>
            </a:r>
          </a:p>
          <a:p>
            <a:pPr lvl="1"/>
            <a:r>
              <a:rPr lang="en-US" dirty="0"/>
              <a:t>Firefighter Hero Learning network</a:t>
            </a:r>
          </a:p>
          <a:p>
            <a:pPr lvl="1"/>
            <a:endParaRPr lang="en-US" dirty="0"/>
          </a:p>
          <a:p>
            <a:pPr lvl="1"/>
            <a:r>
              <a:rPr lang="en-US" dirty="0"/>
              <a:t>How long lasts</a:t>
            </a:r>
          </a:p>
          <a:p>
            <a:pPr lvl="2"/>
            <a:r>
              <a:rPr lang="en-US" dirty="0"/>
              <a:t>Study 20 years later (3)</a:t>
            </a:r>
          </a:p>
        </p:txBody>
      </p:sp>
      <p:pic>
        <p:nvPicPr>
          <p:cNvPr id="9" name="Picture 8" descr="A close up of a sign&#10;&#10;Description automatically generated">
            <a:extLst>
              <a:ext uri="{FF2B5EF4-FFF2-40B4-BE49-F238E27FC236}">
                <a16:creationId xmlns:a16="http://schemas.microsoft.com/office/drawing/2014/main" id="{B1EE60BF-1A24-4BC7-882C-E22FA93BE53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40629" y="2742752"/>
            <a:ext cx="3244654" cy="3244654"/>
          </a:xfrm>
          <a:prstGeom prst="rect">
            <a:avLst/>
          </a:prstGeom>
        </p:spPr>
      </p:pic>
      <p:sp>
        <p:nvSpPr>
          <p:cNvPr id="10" name="TextBox 9">
            <a:extLst>
              <a:ext uri="{FF2B5EF4-FFF2-40B4-BE49-F238E27FC236}">
                <a16:creationId xmlns:a16="http://schemas.microsoft.com/office/drawing/2014/main" id="{33970CB0-06EA-4CBD-B6C0-B85905F607FC}"/>
              </a:ext>
            </a:extLst>
          </p:cNvPr>
          <p:cNvSpPr txBox="1"/>
          <p:nvPr/>
        </p:nvSpPr>
        <p:spPr>
          <a:xfrm>
            <a:off x="6466002" y="5987406"/>
            <a:ext cx="3319281" cy="230832"/>
          </a:xfrm>
          <a:prstGeom prst="rect">
            <a:avLst/>
          </a:prstGeom>
          <a:noFill/>
        </p:spPr>
        <p:txBody>
          <a:bodyPr wrap="square" rtlCol="0">
            <a:spAutoFit/>
          </a:bodyPr>
          <a:lstStyle/>
          <a:p>
            <a:r>
              <a:rPr lang="en-US" sz="900" dirty="0">
                <a:hlinkClick r:id="rId3" tooltip="http://www.suemarie.info/2016/01/first-aid-be-prepared-in-your-vehicle.html"/>
              </a:rPr>
              <a:t>This Photo</a:t>
            </a:r>
            <a:r>
              <a:rPr lang="en-US" sz="900" dirty="0"/>
              <a:t> by Unknown Author is licensed under </a:t>
            </a:r>
            <a:r>
              <a:rPr lang="en-US" sz="900" dirty="0">
                <a:hlinkClick r:id="rId4" tooltip="https://creativecommons.org/licenses/by-nc-nd/3.0/"/>
              </a:rPr>
              <a:t>CC BY-NC-ND</a:t>
            </a:r>
            <a:endParaRPr lang="en-US" sz="900" dirty="0"/>
          </a:p>
        </p:txBody>
      </p:sp>
    </p:spTree>
    <p:extLst>
      <p:ext uri="{BB962C8B-B14F-4D97-AF65-F5344CB8AC3E}">
        <p14:creationId xmlns:p14="http://schemas.microsoft.com/office/powerpoint/2010/main" val="2063745681"/>
      </p:ext>
    </p:extLst>
  </p:cSld>
  <p:clrMapOvr>
    <a:masterClrMapping/>
  </p:clrMapOvr>
  <mc:AlternateContent xmlns:mc="http://schemas.openxmlformats.org/markup-compatibility/2006" xmlns:p14="http://schemas.microsoft.com/office/powerpoint/2010/main">
    <mc:Choice Requires="p14">
      <p:transition spd="slow" p14:dur="2000" advTm="59684"/>
    </mc:Choice>
    <mc:Fallback xmlns="">
      <p:transition spd="slow" advTm="5968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1A8B3-2490-41A4-B05D-A7F8F13DE17F}"/>
              </a:ext>
            </a:extLst>
          </p:cNvPr>
          <p:cNvSpPr>
            <a:spLocks noGrp="1"/>
          </p:cNvSpPr>
          <p:nvPr>
            <p:ph type="ctrTitle"/>
          </p:nvPr>
        </p:nvSpPr>
        <p:spPr>
          <a:xfrm>
            <a:off x="2438400" y="-77787"/>
            <a:ext cx="9144000" cy="2387600"/>
          </a:xfrm>
        </p:spPr>
        <p:txBody>
          <a:bodyPr>
            <a:normAutofit/>
          </a:bodyPr>
          <a:lstStyle/>
          <a:p>
            <a:pPr algn="r"/>
            <a:r>
              <a:rPr lang="en-US" sz="4000" dirty="0"/>
              <a:t>Joliet Firefighters Peer Support Group</a:t>
            </a:r>
            <a:br>
              <a:rPr lang="en-US" sz="4000" dirty="0"/>
            </a:br>
            <a:br>
              <a:rPr lang="en-US" sz="4000" dirty="0"/>
            </a:br>
            <a:r>
              <a:rPr lang="en-US" sz="4000" dirty="0"/>
              <a:t>Firefighter and Family Mental Health</a:t>
            </a:r>
          </a:p>
        </p:txBody>
      </p:sp>
      <p:sp>
        <p:nvSpPr>
          <p:cNvPr id="3" name="Subtitle 2">
            <a:extLst>
              <a:ext uri="{FF2B5EF4-FFF2-40B4-BE49-F238E27FC236}">
                <a16:creationId xmlns:a16="http://schemas.microsoft.com/office/drawing/2014/main" id="{08A72109-BD29-4F25-86DB-4ECC47EC756F}"/>
              </a:ext>
            </a:extLst>
          </p:cNvPr>
          <p:cNvSpPr>
            <a:spLocks noGrp="1"/>
          </p:cNvSpPr>
          <p:nvPr>
            <p:ph type="subTitle" idx="1"/>
          </p:nvPr>
        </p:nvSpPr>
        <p:spPr>
          <a:xfrm>
            <a:off x="2266950" y="2309813"/>
            <a:ext cx="9144000" cy="1655762"/>
          </a:xfrm>
        </p:spPr>
        <p:txBody>
          <a:bodyPr/>
          <a:lstStyle/>
          <a:p>
            <a:pPr algn="r"/>
            <a:r>
              <a:rPr lang="en-US" dirty="0"/>
              <a:t>Joliet fire Department Training</a:t>
            </a:r>
          </a:p>
          <a:p>
            <a:pPr algn="r"/>
            <a:r>
              <a:rPr lang="en-US" dirty="0"/>
              <a:t>March 2020</a:t>
            </a:r>
          </a:p>
        </p:txBody>
      </p:sp>
      <p:sp>
        <p:nvSpPr>
          <p:cNvPr id="4" name="Rectangle 3">
            <a:extLst>
              <a:ext uri="{FF2B5EF4-FFF2-40B4-BE49-F238E27FC236}">
                <a16:creationId xmlns:a16="http://schemas.microsoft.com/office/drawing/2014/main" id="{FC69B4CB-2765-45BD-BAF7-B8EE3C0E9584}"/>
              </a:ext>
            </a:extLst>
          </p:cNvPr>
          <p:cNvSpPr/>
          <p:nvPr/>
        </p:nvSpPr>
        <p:spPr>
          <a:xfrm>
            <a:off x="5019360" y="3224749"/>
            <a:ext cx="6760964" cy="2800767"/>
          </a:xfrm>
          <a:prstGeom prst="rect">
            <a:avLst/>
          </a:prstGeom>
          <a:noFill/>
        </p:spPr>
        <p:txBody>
          <a:bodyPr wrap="square" lIns="91440" tIns="45720" rIns="91440" bIns="45720">
            <a:spAutoFit/>
          </a:bodyPr>
          <a:lstStyle/>
          <a:p>
            <a:pPr algn="ctr"/>
            <a:r>
              <a:rPr lang="en-US" sz="8000" b="0" cap="none" spc="0" dirty="0">
                <a:ln w="0"/>
                <a:solidFill>
                  <a:srgbClr val="C00000"/>
                </a:solidFill>
                <a:effectLst>
                  <a:outerShdw blurRad="38100" dist="19050" dir="2700000" algn="tl" rotWithShape="0">
                    <a:schemeClr val="dk1">
                      <a:alpha val="40000"/>
                    </a:schemeClr>
                  </a:outerShdw>
                </a:effectLst>
              </a:rPr>
              <a:t>(855) JFD-PEER</a:t>
            </a:r>
          </a:p>
          <a:p>
            <a:pPr algn="ctr"/>
            <a:r>
              <a:rPr lang="en-US" sz="4800" dirty="0">
                <a:ln w="0"/>
                <a:solidFill>
                  <a:srgbClr val="C00000"/>
                </a:solidFill>
                <a:effectLst>
                  <a:outerShdw blurRad="38100" dist="19050" dir="2700000" algn="tl" rotWithShape="0">
                    <a:schemeClr val="dk1">
                      <a:alpha val="40000"/>
                    </a:schemeClr>
                  </a:outerShdw>
                </a:effectLst>
              </a:rPr>
              <a:t>Jfdpeersupport.com</a:t>
            </a:r>
          </a:p>
          <a:p>
            <a:pPr algn="ctr"/>
            <a:r>
              <a:rPr lang="en-US" sz="4800" b="0" cap="none" spc="0" dirty="0">
                <a:ln w="0"/>
                <a:solidFill>
                  <a:srgbClr val="C00000"/>
                </a:solidFill>
                <a:effectLst>
                  <a:outerShdw blurRad="38100" dist="19050" dir="2700000" algn="tl" rotWithShape="0">
                    <a:schemeClr val="dk1">
                      <a:alpha val="40000"/>
                    </a:schemeClr>
                  </a:outerShdw>
                </a:effectLst>
              </a:rPr>
              <a:t>info@jfdpeersupport.com</a:t>
            </a:r>
            <a:endParaRPr lang="en-US" sz="4400" b="0" cap="none" spc="0" dirty="0">
              <a:ln w="0"/>
              <a:solidFill>
                <a:srgbClr val="C00000"/>
              </a:solidFill>
              <a:effectLst>
                <a:outerShdw blurRad="38100" dist="19050" dir="2700000" algn="tl" rotWithShape="0">
                  <a:schemeClr val="dk1">
                    <a:alpha val="40000"/>
                  </a:schemeClr>
                </a:outerShdw>
              </a:effectLst>
            </a:endParaRPr>
          </a:p>
        </p:txBody>
      </p:sp>
      <p:pic>
        <p:nvPicPr>
          <p:cNvPr id="7" name="Picture 6" descr="A picture containing food&#10;&#10;Description automatically generated">
            <a:extLst>
              <a:ext uri="{FF2B5EF4-FFF2-40B4-BE49-F238E27FC236}">
                <a16:creationId xmlns:a16="http://schemas.microsoft.com/office/drawing/2014/main" id="{2AEE4879-E704-4816-82DC-B1D3271A17D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35" b="95260" l="7143" r="93723">
                        <a14:foregroundMark x1="25758" y1="20993" x2="24459" y2="32731"/>
                        <a14:foregroundMark x1="24459" y1="32731" x2="37229" y2="55982"/>
                        <a14:foregroundMark x1="37229" y1="55982" x2="44156" y2="65011"/>
                        <a14:foregroundMark x1="44156" y1="65011" x2="55628" y2="59819"/>
                        <a14:foregroundMark x1="55628" y1="59819" x2="60606" y2="47404"/>
                        <a14:foregroundMark x1="60606" y1="47404" x2="60173" y2="34312"/>
                        <a14:foregroundMark x1="60173" y1="34312" x2="58874" y2="32054"/>
                        <a14:foregroundMark x1="62554" y1="12190" x2="51299" y2="10609"/>
                        <a14:foregroundMark x1="51299" y1="10609" x2="38528" y2="12415"/>
                        <a14:foregroundMark x1="38528" y1="12415" x2="15584" y2="43341"/>
                        <a14:foregroundMark x1="15584" y1="43341" x2="16450" y2="55305"/>
                        <a14:foregroundMark x1="16450" y1="55305" x2="22944" y2="65688"/>
                        <a14:foregroundMark x1="22944" y1="65688" x2="41558" y2="76298"/>
                        <a14:foregroundMark x1="41558" y1="76298" x2="51515" y2="74492"/>
                        <a14:foregroundMark x1="51515" y1="74492" x2="64069" y2="52370"/>
                        <a14:foregroundMark x1="64069" y1="52370" x2="65152" y2="46275"/>
                        <a14:foregroundMark x1="50866" y1="46050" x2="50866" y2="46050"/>
                        <a14:foregroundMark x1="50866" y1="46050" x2="50866" y2="46050"/>
                        <a14:foregroundMark x1="50866" y1="46050" x2="50866" y2="46050"/>
                        <a14:foregroundMark x1="84416" y1="63205" x2="85931" y2="52596"/>
                        <a14:foregroundMark x1="85931" y1="52596" x2="83333" y2="36569"/>
                        <a14:foregroundMark x1="83333" y1="36569" x2="77273" y2="23702"/>
                        <a14:foregroundMark x1="77273" y1="23702" x2="70346" y2="19865"/>
                        <a14:foregroundMark x1="87662" y1="35440" x2="84632" y2="24605"/>
                        <a14:foregroundMark x1="84632" y1="24605" x2="66883" y2="12190"/>
                        <a14:foregroundMark x1="88095" y1="67946" x2="91342" y2="57336"/>
                        <a14:foregroundMark x1="91342" y1="57336" x2="70346" y2="74492"/>
                        <a14:foregroundMark x1="70346" y1="74492" x2="34199" y2="82393"/>
                        <a14:foregroundMark x1="34199" y1="82393" x2="25325" y2="77652"/>
                        <a14:foregroundMark x1="25325" y1="77652" x2="17749" y2="58239"/>
                        <a14:foregroundMark x1="17749" y1="58239" x2="15584" y2="46050"/>
                        <a14:foregroundMark x1="15584" y1="46050" x2="17749" y2="35214"/>
                        <a14:foregroundMark x1="17749" y1="35214" x2="18398" y2="35214"/>
                        <a14:foregroundMark x1="25974" y1="16479" x2="10823" y2="31377"/>
                        <a14:foregroundMark x1="10823" y1="31377" x2="15801" y2="67269"/>
                        <a14:foregroundMark x1="15801" y1="67269" x2="29221" y2="86456"/>
                        <a14:foregroundMark x1="29221" y1="86456" x2="39610" y2="94582"/>
                        <a14:foregroundMark x1="39610" y1="94582" x2="53463" y2="86682"/>
                        <a14:foregroundMark x1="52814" y1="90293" x2="85065" y2="74041"/>
                        <a14:foregroundMark x1="85065" y1="74041" x2="90043" y2="63883"/>
                        <a14:foregroundMark x1="90043" y1="63883" x2="88528" y2="54402"/>
                        <a14:foregroundMark x1="68398" y1="90068" x2="68398" y2="90068"/>
                        <a14:foregroundMark x1="68398" y1="90068" x2="68398" y2="90068"/>
                        <a14:foregroundMark x1="56710" y1="94582" x2="56710" y2="94582"/>
                        <a14:foregroundMark x1="56710" y1="94582" x2="56710" y2="94582"/>
                        <a14:foregroundMark x1="48268" y1="94582" x2="48268" y2="94582"/>
                        <a14:foregroundMark x1="48268" y1="94582" x2="48268" y2="94582"/>
                        <a14:foregroundMark x1="50000" y1="95711" x2="50000" y2="95711"/>
                        <a14:foregroundMark x1="50000" y1="95711" x2="50000" y2="95711"/>
                        <a14:foregroundMark x1="19048" y1="76524" x2="19048" y2="76524"/>
                        <a14:foregroundMark x1="19048" y1="76524" x2="19048" y2="76524"/>
                        <a14:foregroundMark x1="9091" y1="65011" x2="9091" y2="65011"/>
                        <a14:foregroundMark x1="9091" y1="65011" x2="9091" y2="65011"/>
                        <a14:foregroundMark x1="7359" y1="48758" x2="7359" y2="48758"/>
                        <a14:foregroundMark x1="7359" y1="48758" x2="7359" y2="48758"/>
                        <a14:foregroundMark x1="44805" y1="5418" x2="44805" y2="5418"/>
                        <a14:foregroundMark x1="44805" y1="5418" x2="44805" y2="5418"/>
                        <a14:foregroundMark x1="39827" y1="4289" x2="39827" y2="4289"/>
                        <a14:foregroundMark x1="39827" y1="4289" x2="39827" y2="4289"/>
                        <a14:foregroundMark x1="56277" y1="3160" x2="56277" y2="3160"/>
                        <a14:foregroundMark x1="56277" y1="3160" x2="56277" y2="3160"/>
                        <a14:foregroundMark x1="90260" y1="32506" x2="90260" y2="32506"/>
                        <a14:foregroundMark x1="90260" y1="32506" x2="90260" y2="32506"/>
                        <a14:foregroundMark x1="91775" y1="37472" x2="91775" y2="37472"/>
                        <a14:foregroundMark x1="91775" y1="37472" x2="91775" y2="37472"/>
                        <a14:foregroundMark x1="93723" y1="47856" x2="93723" y2="47856"/>
                        <a14:foregroundMark x1="93723" y1="47856" x2="93723" y2="47856"/>
                        <a14:foregroundMark x1="50866" y1="49210" x2="50866" y2="49210"/>
                        <a14:foregroundMark x1="50866" y1="49210" x2="50866" y2="49210"/>
                        <a14:foregroundMark x1="39827" y1="63657" x2="39827" y2="63657"/>
                        <a14:foregroundMark x1="75974" y1="74718" x2="75974" y2="74718"/>
                      </a14:backgroundRemoval>
                    </a14:imgEffect>
                  </a14:imgLayer>
                </a14:imgProps>
              </a:ext>
              <a:ext uri="{28A0092B-C50C-407E-A947-70E740481C1C}">
                <a14:useLocalDpi xmlns:a14="http://schemas.microsoft.com/office/drawing/2010/main" val="0"/>
              </a:ext>
            </a:extLst>
          </a:blip>
          <a:stretch>
            <a:fillRect/>
          </a:stretch>
        </p:blipFill>
        <p:spPr>
          <a:xfrm>
            <a:off x="209549" y="1483994"/>
            <a:ext cx="4809811" cy="4612005"/>
          </a:xfrm>
          <a:prstGeom prst="rect">
            <a:avLst/>
          </a:prstGeom>
        </p:spPr>
      </p:pic>
      <p:sp>
        <p:nvSpPr>
          <p:cNvPr id="8" name="Footer Placeholder 7">
            <a:extLst>
              <a:ext uri="{FF2B5EF4-FFF2-40B4-BE49-F238E27FC236}">
                <a16:creationId xmlns:a16="http://schemas.microsoft.com/office/drawing/2014/main" id="{C7FAF841-3872-41B3-B6FB-0AE7CA8CD1D5}"/>
              </a:ext>
            </a:extLst>
          </p:cNvPr>
          <p:cNvSpPr>
            <a:spLocks noGrp="1"/>
          </p:cNvSpPr>
          <p:nvPr>
            <p:ph type="ftr" sz="quarter" idx="11"/>
          </p:nvPr>
        </p:nvSpPr>
        <p:spPr/>
        <p:txBody>
          <a:bodyPr/>
          <a:lstStyle/>
          <a:p>
            <a:r>
              <a:rPr lang="en-US"/>
              <a:t>JFPSG 2020 Firefighter Presentation</a:t>
            </a:r>
          </a:p>
        </p:txBody>
      </p:sp>
    </p:spTree>
    <p:extLst>
      <p:ext uri="{BB962C8B-B14F-4D97-AF65-F5344CB8AC3E}">
        <p14:creationId xmlns:p14="http://schemas.microsoft.com/office/powerpoint/2010/main" val="1753534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3BF65-9B2C-4A8E-A8AA-18B22C816CF3}"/>
              </a:ext>
            </a:extLst>
          </p:cNvPr>
          <p:cNvSpPr>
            <a:spLocks noGrp="1"/>
          </p:cNvSpPr>
          <p:nvPr>
            <p:ph type="title"/>
          </p:nvPr>
        </p:nvSpPr>
        <p:spPr/>
        <p:txBody>
          <a:bodyPr/>
          <a:lstStyle/>
          <a:p>
            <a:r>
              <a:rPr lang="en-US" dirty="0"/>
              <a:t>What can you do right now?</a:t>
            </a:r>
          </a:p>
        </p:txBody>
      </p:sp>
      <p:sp>
        <p:nvSpPr>
          <p:cNvPr id="3" name="Content Placeholder 2">
            <a:extLst>
              <a:ext uri="{FF2B5EF4-FFF2-40B4-BE49-F238E27FC236}">
                <a16:creationId xmlns:a16="http://schemas.microsoft.com/office/drawing/2014/main" id="{1B2F0397-2108-4B3A-B53C-FB4973426C52}"/>
              </a:ext>
            </a:extLst>
          </p:cNvPr>
          <p:cNvSpPr>
            <a:spLocks noGrp="1"/>
          </p:cNvSpPr>
          <p:nvPr>
            <p:ph idx="1"/>
          </p:nvPr>
        </p:nvSpPr>
        <p:spPr/>
        <p:txBody>
          <a:bodyPr>
            <a:normAutofit lnSpcReduction="10000"/>
          </a:bodyPr>
          <a:lstStyle/>
          <a:p>
            <a:r>
              <a:rPr lang="en-US" dirty="0"/>
              <a:t>Solutions</a:t>
            </a:r>
          </a:p>
          <a:p>
            <a:pPr lvl="1"/>
            <a:r>
              <a:rPr lang="en-US" dirty="0"/>
              <a:t>Recognize the signs</a:t>
            </a:r>
          </a:p>
          <a:p>
            <a:pPr lvl="1"/>
            <a:r>
              <a:rPr lang="en-US" dirty="0"/>
              <a:t>Firefighter and family</a:t>
            </a:r>
          </a:p>
          <a:p>
            <a:pPr lvl="1"/>
            <a:endParaRPr lang="en-US" dirty="0"/>
          </a:p>
          <a:p>
            <a:r>
              <a:rPr lang="en-US" dirty="0"/>
              <a:t>What can you do right now?</a:t>
            </a:r>
          </a:p>
          <a:p>
            <a:pPr lvl="1"/>
            <a:r>
              <a:rPr lang="en-US" dirty="0"/>
              <a:t>Surveillance</a:t>
            </a:r>
          </a:p>
          <a:p>
            <a:pPr lvl="1"/>
            <a:r>
              <a:rPr lang="en-US" dirty="0"/>
              <a:t>How is your loved one acting</a:t>
            </a:r>
          </a:p>
          <a:p>
            <a:pPr lvl="2"/>
            <a:r>
              <a:rPr lang="en-US" dirty="0"/>
              <a:t>Anxious/depressed</a:t>
            </a:r>
          </a:p>
          <a:p>
            <a:pPr lvl="2"/>
            <a:r>
              <a:rPr lang="en-US" dirty="0"/>
              <a:t>Difficulty sleeping or focusing</a:t>
            </a:r>
          </a:p>
          <a:p>
            <a:pPr lvl="1"/>
            <a:r>
              <a:rPr lang="en-US" dirty="0"/>
              <a:t>Communication</a:t>
            </a:r>
          </a:p>
          <a:p>
            <a:pPr lvl="2"/>
            <a:r>
              <a:rPr lang="en-US" dirty="0"/>
              <a:t>Ask</a:t>
            </a:r>
          </a:p>
          <a:p>
            <a:pPr lvl="1"/>
            <a:endParaRPr lang="en-US" dirty="0"/>
          </a:p>
        </p:txBody>
      </p:sp>
      <p:pic>
        <p:nvPicPr>
          <p:cNvPr id="5" name="Picture 4" descr="A picture containing drawing&#10;&#10;Description automatically generated">
            <a:extLst>
              <a:ext uri="{FF2B5EF4-FFF2-40B4-BE49-F238E27FC236}">
                <a16:creationId xmlns:a16="http://schemas.microsoft.com/office/drawing/2014/main" id="{49E69B39-326D-4835-8A29-667C76562FA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31876" y="5290586"/>
            <a:ext cx="4957714" cy="1415014"/>
          </a:xfrm>
          <a:prstGeom prst="rect">
            <a:avLst/>
          </a:prstGeom>
        </p:spPr>
      </p:pic>
    </p:spTree>
    <p:extLst>
      <p:ext uri="{BB962C8B-B14F-4D97-AF65-F5344CB8AC3E}">
        <p14:creationId xmlns:p14="http://schemas.microsoft.com/office/powerpoint/2010/main" val="929055397"/>
      </p:ext>
    </p:extLst>
  </p:cSld>
  <p:clrMapOvr>
    <a:masterClrMapping/>
  </p:clrMapOvr>
  <mc:AlternateContent xmlns:mc="http://schemas.openxmlformats.org/markup-compatibility/2006" xmlns:p14="http://schemas.microsoft.com/office/powerpoint/2010/main">
    <mc:Choice Requires="p14">
      <p:transition spd="slow" p14:dur="2000" advTm="34624"/>
    </mc:Choice>
    <mc:Fallback xmlns="">
      <p:transition spd="slow" advTm="3462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DDC7E-199B-425B-B851-6801B56F0466}"/>
              </a:ext>
            </a:extLst>
          </p:cNvPr>
          <p:cNvSpPr>
            <a:spLocks noGrp="1"/>
          </p:cNvSpPr>
          <p:nvPr>
            <p:ph type="title"/>
          </p:nvPr>
        </p:nvSpPr>
        <p:spPr/>
        <p:txBody>
          <a:bodyPr/>
          <a:lstStyle/>
          <a:p>
            <a:r>
              <a:rPr lang="en-US" dirty="0"/>
              <a:t>Please remember</a:t>
            </a:r>
          </a:p>
        </p:txBody>
      </p:sp>
      <p:sp>
        <p:nvSpPr>
          <p:cNvPr id="3" name="Content Placeholder 2">
            <a:extLst>
              <a:ext uri="{FF2B5EF4-FFF2-40B4-BE49-F238E27FC236}">
                <a16:creationId xmlns:a16="http://schemas.microsoft.com/office/drawing/2014/main" id="{C1427506-9BD9-4C23-A021-D7DA985D82AF}"/>
              </a:ext>
            </a:extLst>
          </p:cNvPr>
          <p:cNvSpPr>
            <a:spLocks noGrp="1"/>
          </p:cNvSpPr>
          <p:nvPr>
            <p:ph idx="1"/>
          </p:nvPr>
        </p:nvSpPr>
        <p:spPr/>
        <p:txBody>
          <a:bodyPr/>
          <a:lstStyle/>
          <a:p>
            <a:r>
              <a:rPr lang="en-US" dirty="0"/>
              <a:t>Like many illnesses, it is easier to treat when it is recognized more quickly.</a:t>
            </a:r>
            <a:r>
              <a:rPr lang="en-US" baseline="30000" dirty="0"/>
              <a:t>14</a:t>
            </a:r>
          </a:p>
        </p:txBody>
      </p:sp>
      <p:pic>
        <p:nvPicPr>
          <p:cNvPr id="6" name="Picture 5" descr="A picture containing sitting&#10;&#10;Description automatically generated">
            <a:extLst>
              <a:ext uri="{FF2B5EF4-FFF2-40B4-BE49-F238E27FC236}">
                <a16:creationId xmlns:a16="http://schemas.microsoft.com/office/drawing/2014/main" id="{CC02EB4F-98CE-49F7-8A5B-B43E824B366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36008" y="2918130"/>
            <a:ext cx="2919984" cy="3133344"/>
          </a:xfrm>
          <a:prstGeom prst="rect">
            <a:avLst/>
          </a:prstGeom>
        </p:spPr>
      </p:pic>
      <p:sp>
        <p:nvSpPr>
          <p:cNvPr id="7" name="TextBox 6">
            <a:extLst>
              <a:ext uri="{FF2B5EF4-FFF2-40B4-BE49-F238E27FC236}">
                <a16:creationId xmlns:a16="http://schemas.microsoft.com/office/drawing/2014/main" id="{30FB79B8-E14C-4474-B304-5B7B0AA8FC47}"/>
              </a:ext>
            </a:extLst>
          </p:cNvPr>
          <p:cNvSpPr txBox="1"/>
          <p:nvPr/>
        </p:nvSpPr>
        <p:spPr>
          <a:xfrm>
            <a:off x="4525447" y="6061547"/>
            <a:ext cx="3141105" cy="230832"/>
          </a:xfrm>
          <a:prstGeom prst="rect">
            <a:avLst/>
          </a:prstGeom>
          <a:noFill/>
        </p:spPr>
        <p:txBody>
          <a:bodyPr wrap="square" rtlCol="0">
            <a:spAutoFit/>
          </a:bodyPr>
          <a:lstStyle/>
          <a:p>
            <a:r>
              <a:rPr lang="en-US" sz="900" dirty="0">
                <a:hlinkClick r:id="rId3" tooltip="http://www.2vanssay.fr/twittmooc/?p=159"/>
              </a:rPr>
              <a:t>This Photo</a:t>
            </a:r>
            <a:r>
              <a:rPr lang="en-US" sz="900" dirty="0"/>
              <a:t> by Unknown Author is licensed under </a:t>
            </a:r>
            <a:r>
              <a:rPr lang="en-US" sz="900" dirty="0">
                <a:hlinkClick r:id="rId4" tooltip="https://creativecommons.org/licenses/by-nc-sa/3.0/"/>
              </a:rPr>
              <a:t>CC BY-SA-NC</a:t>
            </a:r>
            <a:endParaRPr lang="en-US" sz="900" dirty="0"/>
          </a:p>
        </p:txBody>
      </p:sp>
    </p:spTree>
    <p:extLst>
      <p:ext uri="{BB962C8B-B14F-4D97-AF65-F5344CB8AC3E}">
        <p14:creationId xmlns:p14="http://schemas.microsoft.com/office/powerpoint/2010/main" val="398878359"/>
      </p:ext>
    </p:extLst>
  </p:cSld>
  <p:clrMapOvr>
    <a:masterClrMapping/>
  </p:clrMapOvr>
  <mc:AlternateContent xmlns:mc="http://schemas.openxmlformats.org/markup-compatibility/2006" xmlns:p14="http://schemas.microsoft.com/office/powerpoint/2010/main">
    <mc:Choice Requires="p14">
      <p:transition spd="slow" p14:dur="2000" advTm="14830"/>
    </mc:Choice>
    <mc:Fallback xmlns="">
      <p:transition spd="slow" advTm="1483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3B00B-D535-4F35-84EE-EF321E2B5391}"/>
              </a:ext>
            </a:extLst>
          </p:cNvPr>
          <p:cNvSpPr>
            <a:spLocks noGrp="1"/>
          </p:cNvSpPr>
          <p:nvPr>
            <p:ph type="title"/>
          </p:nvPr>
        </p:nvSpPr>
        <p:spPr/>
        <p:txBody>
          <a:bodyPr/>
          <a:lstStyle/>
          <a:p>
            <a:r>
              <a:rPr lang="en-US" dirty="0"/>
              <a:t>Long Term, Consistent Solution</a:t>
            </a:r>
          </a:p>
        </p:txBody>
      </p:sp>
      <p:sp>
        <p:nvSpPr>
          <p:cNvPr id="3" name="Content Placeholder 2">
            <a:extLst>
              <a:ext uri="{FF2B5EF4-FFF2-40B4-BE49-F238E27FC236}">
                <a16:creationId xmlns:a16="http://schemas.microsoft.com/office/drawing/2014/main" id="{18A32A4B-E332-4DB1-B435-8AED221DECE9}"/>
              </a:ext>
            </a:extLst>
          </p:cNvPr>
          <p:cNvSpPr>
            <a:spLocks noGrp="1"/>
          </p:cNvSpPr>
          <p:nvPr>
            <p:ph idx="1"/>
          </p:nvPr>
        </p:nvSpPr>
        <p:spPr/>
        <p:txBody>
          <a:bodyPr/>
          <a:lstStyle/>
          <a:p>
            <a:r>
              <a:rPr lang="en-US" dirty="0"/>
              <a:t>So how do we make things better long term and consistent for everyone?</a:t>
            </a:r>
          </a:p>
          <a:p>
            <a:endParaRPr lang="en-US" dirty="0"/>
          </a:p>
          <a:p>
            <a:r>
              <a:rPr lang="en-US" dirty="0"/>
              <a:t>Organized program</a:t>
            </a:r>
          </a:p>
        </p:txBody>
      </p:sp>
      <p:sp>
        <p:nvSpPr>
          <p:cNvPr id="4" name="Footer Placeholder 3">
            <a:extLst>
              <a:ext uri="{FF2B5EF4-FFF2-40B4-BE49-F238E27FC236}">
                <a16:creationId xmlns:a16="http://schemas.microsoft.com/office/drawing/2014/main" id="{D585EA33-C562-49D9-B5D3-223C550300C9}"/>
              </a:ext>
            </a:extLst>
          </p:cNvPr>
          <p:cNvSpPr>
            <a:spLocks noGrp="1"/>
          </p:cNvSpPr>
          <p:nvPr>
            <p:ph type="ftr" sz="quarter" idx="11"/>
          </p:nvPr>
        </p:nvSpPr>
        <p:spPr/>
        <p:txBody>
          <a:bodyPr/>
          <a:lstStyle/>
          <a:p>
            <a:r>
              <a:rPr lang="en-US"/>
              <a:t>JFPSG 2020 Firefighter Presentation</a:t>
            </a:r>
          </a:p>
        </p:txBody>
      </p:sp>
    </p:spTree>
    <p:extLst>
      <p:ext uri="{BB962C8B-B14F-4D97-AF65-F5344CB8AC3E}">
        <p14:creationId xmlns:p14="http://schemas.microsoft.com/office/powerpoint/2010/main" val="2157103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43215-65F9-4D1B-91D4-3FFC4D6D1274}"/>
              </a:ext>
            </a:extLst>
          </p:cNvPr>
          <p:cNvSpPr>
            <a:spLocks noGrp="1"/>
          </p:cNvSpPr>
          <p:nvPr>
            <p:ph type="title"/>
          </p:nvPr>
        </p:nvSpPr>
        <p:spPr/>
        <p:txBody>
          <a:bodyPr/>
          <a:lstStyle/>
          <a:p>
            <a:r>
              <a:rPr lang="en-US" dirty="0"/>
              <a:t>Remember…</a:t>
            </a:r>
          </a:p>
        </p:txBody>
      </p:sp>
      <p:sp>
        <p:nvSpPr>
          <p:cNvPr id="3" name="Content Placeholder 2">
            <a:extLst>
              <a:ext uri="{FF2B5EF4-FFF2-40B4-BE49-F238E27FC236}">
                <a16:creationId xmlns:a16="http://schemas.microsoft.com/office/drawing/2014/main" id="{E4BA3F04-C2F9-4A9E-90E3-3E026D7C6999}"/>
              </a:ext>
            </a:extLst>
          </p:cNvPr>
          <p:cNvSpPr>
            <a:spLocks noGrp="1"/>
          </p:cNvSpPr>
          <p:nvPr>
            <p:ph idx="1"/>
          </p:nvPr>
        </p:nvSpPr>
        <p:spPr/>
        <p:txBody>
          <a:bodyPr/>
          <a:lstStyle/>
          <a:p>
            <a:r>
              <a:rPr lang="en-US" dirty="0"/>
              <a:t>Awareness</a:t>
            </a:r>
          </a:p>
          <a:p>
            <a:pPr lvl="1"/>
            <a:r>
              <a:rPr lang="en-US" dirty="0"/>
              <a:t>Recognize the signs</a:t>
            </a:r>
          </a:p>
          <a:p>
            <a:r>
              <a:rPr lang="en-US" dirty="0"/>
              <a:t>Education</a:t>
            </a:r>
          </a:p>
          <a:p>
            <a:pPr lvl="1"/>
            <a:r>
              <a:rPr lang="en-US" dirty="0"/>
              <a:t>Learn more about the issues</a:t>
            </a:r>
          </a:p>
          <a:p>
            <a:pPr lvl="1"/>
            <a:r>
              <a:rPr lang="en-US" dirty="0"/>
              <a:t>Teach coping skills</a:t>
            </a:r>
          </a:p>
          <a:p>
            <a:r>
              <a:rPr lang="en-US" dirty="0"/>
              <a:t>Intervention</a:t>
            </a:r>
          </a:p>
          <a:p>
            <a:pPr lvl="1"/>
            <a:r>
              <a:rPr lang="en-US" dirty="0"/>
              <a:t>Psychological fist aid</a:t>
            </a:r>
          </a:p>
          <a:p>
            <a:r>
              <a:rPr lang="en-US" dirty="0"/>
              <a:t>Continued care</a:t>
            </a:r>
            <a:r>
              <a:rPr lang="en-US" baseline="30000" dirty="0"/>
              <a:t>4</a:t>
            </a:r>
          </a:p>
          <a:p>
            <a:pPr lvl="1"/>
            <a:r>
              <a:rPr lang="en-US" baseline="30000" dirty="0"/>
              <a:t>Clinical care if needed</a:t>
            </a:r>
          </a:p>
          <a:p>
            <a:endParaRPr lang="en-US" dirty="0"/>
          </a:p>
        </p:txBody>
      </p:sp>
      <p:sp>
        <p:nvSpPr>
          <p:cNvPr id="4" name="Footer Placeholder 3">
            <a:extLst>
              <a:ext uri="{FF2B5EF4-FFF2-40B4-BE49-F238E27FC236}">
                <a16:creationId xmlns:a16="http://schemas.microsoft.com/office/drawing/2014/main" id="{F567BB97-3218-483E-8D91-97860ED3F4C8}"/>
              </a:ext>
            </a:extLst>
          </p:cNvPr>
          <p:cNvSpPr>
            <a:spLocks noGrp="1"/>
          </p:cNvSpPr>
          <p:nvPr>
            <p:ph type="ftr" sz="quarter" idx="11"/>
          </p:nvPr>
        </p:nvSpPr>
        <p:spPr/>
        <p:txBody>
          <a:bodyPr/>
          <a:lstStyle/>
          <a:p>
            <a:r>
              <a:rPr lang="en-US"/>
              <a:t>JFPSG 2020 Firefighter Presentation</a:t>
            </a:r>
          </a:p>
        </p:txBody>
      </p:sp>
    </p:spTree>
    <p:extLst>
      <p:ext uri="{BB962C8B-B14F-4D97-AF65-F5344CB8AC3E}">
        <p14:creationId xmlns:p14="http://schemas.microsoft.com/office/powerpoint/2010/main" val="1578679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1A8B3-2490-41A4-B05D-A7F8F13DE17F}"/>
              </a:ext>
            </a:extLst>
          </p:cNvPr>
          <p:cNvSpPr>
            <a:spLocks noGrp="1"/>
          </p:cNvSpPr>
          <p:nvPr>
            <p:ph type="ctrTitle"/>
          </p:nvPr>
        </p:nvSpPr>
        <p:spPr>
          <a:xfrm>
            <a:off x="2438400" y="-77787"/>
            <a:ext cx="9144000" cy="2387600"/>
          </a:xfrm>
        </p:spPr>
        <p:txBody>
          <a:bodyPr/>
          <a:lstStyle/>
          <a:p>
            <a:pPr algn="r"/>
            <a:r>
              <a:rPr lang="en-US" dirty="0"/>
              <a:t>The Joliet Firefighters Peer Support Group</a:t>
            </a:r>
          </a:p>
        </p:txBody>
      </p:sp>
      <p:sp>
        <p:nvSpPr>
          <p:cNvPr id="3" name="Subtitle 2">
            <a:extLst>
              <a:ext uri="{FF2B5EF4-FFF2-40B4-BE49-F238E27FC236}">
                <a16:creationId xmlns:a16="http://schemas.microsoft.com/office/drawing/2014/main" id="{08A72109-BD29-4F25-86DB-4ECC47EC756F}"/>
              </a:ext>
            </a:extLst>
          </p:cNvPr>
          <p:cNvSpPr>
            <a:spLocks noGrp="1"/>
          </p:cNvSpPr>
          <p:nvPr>
            <p:ph type="subTitle" idx="1"/>
          </p:nvPr>
        </p:nvSpPr>
        <p:spPr>
          <a:xfrm>
            <a:off x="2266950" y="2309813"/>
            <a:ext cx="9144000" cy="1655762"/>
          </a:xfrm>
        </p:spPr>
        <p:txBody>
          <a:bodyPr/>
          <a:lstStyle/>
          <a:p>
            <a:pPr algn="r"/>
            <a:endParaRPr lang="en-US" dirty="0"/>
          </a:p>
          <a:p>
            <a:pPr algn="r"/>
            <a:endParaRPr lang="en-US" dirty="0"/>
          </a:p>
        </p:txBody>
      </p:sp>
      <p:sp>
        <p:nvSpPr>
          <p:cNvPr id="4" name="Rectangle 3">
            <a:extLst>
              <a:ext uri="{FF2B5EF4-FFF2-40B4-BE49-F238E27FC236}">
                <a16:creationId xmlns:a16="http://schemas.microsoft.com/office/drawing/2014/main" id="{FC69B4CB-2765-45BD-BAF7-B8EE3C0E9584}"/>
              </a:ext>
            </a:extLst>
          </p:cNvPr>
          <p:cNvSpPr/>
          <p:nvPr/>
        </p:nvSpPr>
        <p:spPr>
          <a:xfrm>
            <a:off x="4629093" y="2998410"/>
            <a:ext cx="6551720" cy="3354765"/>
          </a:xfrm>
          <a:prstGeom prst="rect">
            <a:avLst/>
          </a:prstGeom>
          <a:noFill/>
        </p:spPr>
        <p:txBody>
          <a:bodyPr wrap="square" lIns="91440" tIns="45720" rIns="91440" bIns="45720">
            <a:spAutoFit/>
          </a:bodyPr>
          <a:lstStyle/>
          <a:p>
            <a:pPr algn="ctr"/>
            <a:r>
              <a:rPr lang="en-US" sz="8000" b="0" cap="none" spc="0" dirty="0">
                <a:ln w="0"/>
                <a:solidFill>
                  <a:srgbClr val="C00000"/>
                </a:solidFill>
                <a:effectLst>
                  <a:outerShdw blurRad="38100" dist="19050" dir="2700000" algn="tl" rotWithShape="0">
                    <a:schemeClr val="dk1">
                      <a:alpha val="40000"/>
                    </a:schemeClr>
                  </a:outerShdw>
                </a:effectLst>
              </a:rPr>
              <a:t>(855) JFD-PEER</a:t>
            </a:r>
          </a:p>
          <a:p>
            <a:pPr algn="ctr"/>
            <a:r>
              <a:rPr lang="en-US" sz="4400" dirty="0">
                <a:ln w="0"/>
                <a:solidFill>
                  <a:srgbClr val="C00000"/>
                </a:solidFill>
                <a:effectLst>
                  <a:outerShdw blurRad="38100" dist="19050" dir="2700000" algn="tl" rotWithShape="0">
                    <a:schemeClr val="dk1">
                      <a:alpha val="40000"/>
                    </a:schemeClr>
                  </a:outerShdw>
                </a:effectLst>
              </a:rPr>
              <a:t>info@jfdpeersupport.com</a:t>
            </a:r>
          </a:p>
          <a:p>
            <a:pPr algn="ctr"/>
            <a:r>
              <a:rPr lang="en-US" sz="4400" dirty="0">
                <a:ln w="0"/>
                <a:solidFill>
                  <a:srgbClr val="C00000"/>
                </a:solidFill>
                <a:effectLst>
                  <a:outerShdw blurRad="38100" dist="19050" dir="2700000" algn="tl" rotWithShape="0">
                    <a:schemeClr val="dk1">
                      <a:alpha val="40000"/>
                    </a:schemeClr>
                  </a:outerShdw>
                </a:effectLst>
              </a:rPr>
              <a:t>jfdpeersupport.com</a:t>
            </a:r>
          </a:p>
          <a:p>
            <a:pPr algn="ctr"/>
            <a:r>
              <a:rPr lang="en-US" sz="4400" b="0" cap="none" spc="0" dirty="0">
                <a:ln w="0"/>
                <a:solidFill>
                  <a:srgbClr val="C00000"/>
                </a:solidFill>
                <a:effectLst>
                  <a:outerShdw blurRad="38100" dist="19050" dir="2700000" algn="tl" rotWithShape="0">
                    <a:schemeClr val="dk1">
                      <a:alpha val="40000"/>
                    </a:schemeClr>
                  </a:outerShdw>
                </a:effectLst>
              </a:rPr>
              <a:t>Firefighters and Family</a:t>
            </a:r>
          </a:p>
        </p:txBody>
      </p:sp>
      <p:pic>
        <p:nvPicPr>
          <p:cNvPr id="7" name="Picture 6" descr="A picture containing food&#10;&#10;Description automatically generated">
            <a:extLst>
              <a:ext uri="{FF2B5EF4-FFF2-40B4-BE49-F238E27FC236}">
                <a16:creationId xmlns:a16="http://schemas.microsoft.com/office/drawing/2014/main" id="{2AEE4879-E704-4816-82DC-B1D3271A17D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35" b="95260" l="7143" r="93723">
                        <a14:foregroundMark x1="25758" y1="20993" x2="24459" y2="32731"/>
                        <a14:foregroundMark x1="24459" y1="32731" x2="37229" y2="55982"/>
                        <a14:foregroundMark x1="37229" y1="55982" x2="44156" y2="65011"/>
                        <a14:foregroundMark x1="44156" y1="65011" x2="55628" y2="59819"/>
                        <a14:foregroundMark x1="55628" y1="59819" x2="60606" y2="47404"/>
                        <a14:foregroundMark x1="60606" y1="47404" x2="60173" y2="34312"/>
                        <a14:foregroundMark x1="60173" y1="34312" x2="58874" y2="32054"/>
                        <a14:foregroundMark x1="62554" y1="12190" x2="51299" y2="10609"/>
                        <a14:foregroundMark x1="51299" y1="10609" x2="38528" y2="12415"/>
                        <a14:foregroundMark x1="38528" y1="12415" x2="15584" y2="43341"/>
                        <a14:foregroundMark x1="15584" y1="43341" x2="16450" y2="55305"/>
                        <a14:foregroundMark x1="16450" y1="55305" x2="22944" y2="65688"/>
                        <a14:foregroundMark x1="22944" y1="65688" x2="41558" y2="76298"/>
                        <a14:foregroundMark x1="41558" y1="76298" x2="51515" y2="74492"/>
                        <a14:foregroundMark x1="51515" y1="74492" x2="64069" y2="52370"/>
                        <a14:foregroundMark x1="64069" y1="52370" x2="65152" y2="46275"/>
                        <a14:foregroundMark x1="50866" y1="46050" x2="50866" y2="46050"/>
                        <a14:foregroundMark x1="50866" y1="46050" x2="50866" y2="46050"/>
                        <a14:foregroundMark x1="50866" y1="46050" x2="50866" y2="46050"/>
                        <a14:foregroundMark x1="84416" y1="63205" x2="85931" y2="52596"/>
                        <a14:foregroundMark x1="85931" y1="52596" x2="83333" y2="36569"/>
                        <a14:foregroundMark x1="83333" y1="36569" x2="77273" y2="23702"/>
                        <a14:foregroundMark x1="77273" y1="23702" x2="70346" y2="19865"/>
                        <a14:foregroundMark x1="87662" y1="35440" x2="84632" y2="24605"/>
                        <a14:foregroundMark x1="84632" y1="24605" x2="66883" y2="12190"/>
                        <a14:foregroundMark x1="88095" y1="67946" x2="91342" y2="57336"/>
                        <a14:foregroundMark x1="91342" y1="57336" x2="70346" y2="74492"/>
                        <a14:foregroundMark x1="70346" y1="74492" x2="34199" y2="82393"/>
                        <a14:foregroundMark x1="34199" y1="82393" x2="25325" y2="77652"/>
                        <a14:foregroundMark x1="25325" y1="77652" x2="17749" y2="58239"/>
                        <a14:foregroundMark x1="17749" y1="58239" x2="15584" y2="46050"/>
                        <a14:foregroundMark x1="15584" y1="46050" x2="17749" y2="35214"/>
                        <a14:foregroundMark x1="17749" y1="35214" x2="18398" y2="35214"/>
                        <a14:foregroundMark x1="25974" y1="16479" x2="10823" y2="31377"/>
                        <a14:foregroundMark x1="10823" y1="31377" x2="15801" y2="67269"/>
                        <a14:foregroundMark x1="15801" y1="67269" x2="29221" y2="86456"/>
                        <a14:foregroundMark x1="29221" y1="86456" x2="39610" y2="94582"/>
                        <a14:foregroundMark x1="39610" y1="94582" x2="53463" y2="86682"/>
                        <a14:foregroundMark x1="52814" y1="90293" x2="85065" y2="74041"/>
                        <a14:foregroundMark x1="85065" y1="74041" x2="90043" y2="63883"/>
                        <a14:foregroundMark x1="90043" y1="63883" x2="88528" y2="54402"/>
                        <a14:foregroundMark x1="68398" y1="90068" x2="68398" y2="90068"/>
                        <a14:foregroundMark x1="68398" y1="90068" x2="68398" y2="90068"/>
                        <a14:foregroundMark x1="56710" y1="94582" x2="56710" y2="94582"/>
                        <a14:foregroundMark x1="56710" y1="94582" x2="56710" y2="94582"/>
                        <a14:foregroundMark x1="48268" y1="94582" x2="48268" y2="94582"/>
                        <a14:foregroundMark x1="48268" y1="94582" x2="48268" y2="94582"/>
                        <a14:foregroundMark x1="50000" y1="95711" x2="50000" y2="95711"/>
                        <a14:foregroundMark x1="50000" y1="95711" x2="50000" y2="95711"/>
                        <a14:foregroundMark x1="19048" y1="76524" x2="19048" y2="76524"/>
                        <a14:foregroundMark x1="19048" y1="76524" x2="19048" y2="76524"/>
                        <a14:foregroundMark x1="9091" y1="65011" x2="9091" y2="65011"/>
                        <a14:foregroundMark x1="9091" y1="65011" x2="9091" y2="65011"/>
                        <a14:foregroundMark x1="7359" y1="48758" x2="7359" y2="48758"/>
                        <a14:foregroundMark x1="7359" y1="48758" x2="7359" y2="48758"/>
                        <a14:foregroundMark x1="44805" y1="5418" x2="44805" y2="5418"/>
                        <a14:foregroundMark x1="44805" y1="5418" x2="44805" y2="5418"/>
                        <a14:foregroundMark x1="39827" y1="4289" x2="39827" y2="4289"/>
                        <a14:foregroundMark x1="39827" y1="4289" x2="39827" y2="4289"/>
                        <a14:foregroundMark x1="56277" y1="3160" x2="56277" y2="3160"/>
                        <a14:foregroundMark x1="56277" y1="3160" x2="56277" y2="3160"/>
                        <a14:foregroundMark x1="90260" y1="32506" x2="90260" y2="32506"/>
                        <a14:foregroundMark x1="90260" y1="32506" x2="90260" y2="32506"/>
                        <a14:foregroundMark x1="91775" y1="37472" x2="91775" y2="37472"/>
                        <a14:foregroundMark x1="91775" y1="37472" x2="91775" y2="37472"/>
                        <a14:foregroundMark x1="93723" y1="47856" x2="93723" y2="47856"/>
                        <a14:foregroundMark x1="93723" y1="47856" x2="93723" y2="47856"/>
                        <a14:foregroundMark x1="50866" y1="49210" x2="50866" y2="49210"/>
                        <a14:foregroundMark x1="50866" y1="49210" x2="50866" y2="49210"/>
                        <a14:foregroundMark x1="39827" y1="63657" x2="39827" y2="63657"/>
                        <a14:foregroundMark x1="75974" y1="74718" x2="75974" y2="74718"/>
                      </a14:backgroundRemoval>
                    </a14:imgEffect>
                  </a14:imgLayer>
                </a14:imgProps>
              </a:ext>
              <a:ext uri="{28A0092B-C50C-407E-A947-70E740481C1C}">
                <a14:useLocalDpi xmlns:a14="http://schemas.microsoft.com/office/drawing/2010/main" val="0"/>
              </a:ext>
            </a:extLst>
          </a:blip>
          <a:stretch>
            <a:fillRect/>
          </a:stretch>
        </p:blipFill>
        <p:spPr>
          <a:xfrm>
            <a:off x="209549" y="1483994"/>
            <a:ext cx="4809811" cy="4612005"/>
          </a:xfrm>
          <a:prstGeom prst="rect">
            <a:avLst/>
          </a:prstGeom>
        </p:spPr>
      </p:pic>
      <p:sp>
        <p:nvSpPr>
          <p:cNvPr id="5" name="Footer Placeholder 4">
            <a:extLst>
              <a:ext uri="{FF2B5EF4-FFF2-40B4-BE49-F238E27FC236}">
                <a16:creationId xmlns:a16="http://schemas.microsoft.com/office/drawing/2014/main" id="{9B7FF756-D275-4CFF-B19C-378D81A9DAA7}"/>
              </a:ext>
            </a:extLst>
          </p:cNvPr>
          <p:cNvSpPr>
            <a:spLocks noGrp="1"/>
          </p:cNvSpPr>
          <p:nvPr>
            <p:ph type="ftr" sz="quarter" idx="11"/>
          </p:nvPr>
        </p:nvSpPr>
        <p:spPr/>
        <p:txBody>
          <a:bodyPr/>
          <a:lstStyle/>
          <a:p>
            <a:r>
              <a:rPr lang="en-US" dirty="0"/>
              <a:t>JFPSG 2020 Firefighter Presentation</a:t>
            </a:r>
          </a:p>
        </p:txBody>
      </p:sp>
    </p:spTree>
    <p:extLst>
      <p:ext uri="{BB962C8B-B14F-4D97-AF65-F5344CB8AC3E}">
        <p14:creationId xmlns:p14="http://schemas.microsoft.com/office/powerpoint/2010/main" val="2788428114"/>
      </p:ext>
    </p:extLst>
  </p:cSld>
  <p:clrMapOvr>
    <a:masterClrMapping/>
  </p:clrMapOvr>
  <mc:AlternateContent xmlns:mc="http://schemas.openxmlformats.org/markup-compatibility/2006" xmlns:p14="http://schemas.microsoft.com/office/powerpoint/2010/main">
    <mc:Choice Requires="p14">
      <p:transition spd="slow" p14:dur="2000" advTm="31587"/>
    </mc:Choice>
    <mc:Fallback xmlns="">
      <p:transition spd="slow" advTm="3158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97EC2-5AC4-438E-9C0C-987818F47F4B}"/>
              </a:ext>
            </a:extLst>
          </p:cNvPr>
          <p:cNvSpPr>
            <a:spLocks noGrp="1"/>
          </p:cNvSpPr>
          <p:nvPr>
            <p:ph type="title"/>
          </p:nvPr>
        </p:nvSpPr>
        <p:spPr/>
        <p:txBody>
          <a:bodyPr/>
          <a:lstStyle/>
          <a:p>
            <a:r>
              <a:rPr lang="en-US" dirty="0"/>
              <a:t>Department Policy</a:t>
            </a:r>
          </a:p>
        </p:txBody>
      </p:sp>
      <p:sp>
        <p:nvSpPr>
          <p:cNvPr id="3" name="Content Placeholder 2">
            <a:extLst>
              <a:ext uri="{FF2B5EF4-FFF2-40B4-BE49-F238E27FC236}">
                <a16:creationId xmlns:a16="http://schemas.microsoft.com/office/drawing/2014/main" id="{FE081732-D28B-4F39-B491-301775A9B86D}"/>
              </a:ext>
            </a:extLst>
          </p:cNvPr>
          <p:cNvSpPr>
            <a:spLocks noGrp="1"/>
          </p:cNvSpPr>
          <p:nvPr>
            <p:ph idx="1"/>
          </p:nvPr>
        </p:nvSpPr>
        <p:spPr/>
        <p:txBody>
          <a:bodyPr/>
          <a:lstStyle/>
          <a:p>
            <a:r>
              <a:rPr lang="en-US" dirty="0"/>
              <a:t>Amended policy</a:t>
            </a:r>
          </a:p>
          <a:p>
            <a:pPr lvl="1"/>
            <a:r>
              <a:rPr lang="en-US" dirty="0"/>
              <a:t>Not all we want, but better</a:t>
            </a:r>
          </a:p>
          <a:p>
            <a:pPr marL="457200" lvl="1" indent="0">
              <a:buNone/>
            </a:pPr>
            <a:endParaRPr lang="en-US" dirty="0"/>
          </a:p>
          <a:p>
            <a:r>
              <a:rPr lang="en-US" dirty="0"/>
              <a:t>Please…</a:t>
            </a:r>
          </a:p>
          <a:p>
            <a:pPr lvl="1"/>
            <a:r>
              <a:rPr lang="en-US" dirty="0"/>
              <a:t>After critical incident</a:t>
            </a:r>
          </a:p>
          <a:p>
            <a:pPr lvl="1"/>
            <a:r>
              <a:rPr lang="en-US" dirty="0"/>
              <a:t>Please request a CISD</a:t>
            </a:r>
          </a:p>
          <a:p>
            <a:pPr lvl="2"/>
            <a:r>
              <a:rPr lang="en-US" dirty="0"/>
              <a:t>You will be glad you did</a:t>
            </a:r>
          </a:p>
          <a:p>
            <a:pPr lvl="2"/>
            <a:r>
              <a:rPr lang="en-US" dirty="0"/>
              <a:t>It may not help you, but it may help someone else</a:t>
            </a:r>
          </a:p>
          <a:p>
            <a:endParaRPr lang="en-US" dirty="0"/>
          </a:p>
        </p:txBody>
      </p:sp>
      <p:sp>
        <p:nvSpPr>
          <p:cNvPr id="4" name="Footer Placeholder 3">
            <a:extLst>
              <a:ext uri="{FF2B5EF4-FFF2-40B4-BE49-F238E27FC236}">
                <a16:creationId xmlns:a16="http://schemas.microsoft.com/office/drawing/2014/main" id="{8E0ADC5C-F466-4E91-9D6B-8B6DFE1CE9F4}"/>
              </a:ext>
            </a:extLst>
          </p:cNvPr>
          <p:cNvSpPr>
            <a:spLocks noGrp="1"/>
          </p:cNvSpPr>
          <p:nvPr>
            <p:ph type="ftr" sz="quarter" idx="11"/>
          </p:nvPr>
        </p:nvSpPr>
        <p:spPr/>
        <p:txBody>
          <a:bodyPr/>
          <a:lstStyle/>
          <a:p>
            <a:r>
              <a:rPr lang="en-US"/>
              <a:t>JFPSG 2020 Firefighter Presentation</a:t>
            </a:r>
          </a:p>
        </p:txBody>
      </p:sp>
      <p:pic>
        <p:nvPicPr>
          <p:cNvPr id="5" name="Picture 4">
            <a:extLst>
              <a:ext uri="{FF2B5EF4-FFF2-40B4-BE49-F238E27FC236}">
                <a16:creationId xmlns:a16="http://schemas.microsoft.com/office/drawing/2014/main" id="{9E879E22-6536-45C1-AAFD-D3771CF25725}"/>
              </a:ext>
            </a:extLst>
          </p:cNvPr>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9194800" y="200025"/>
            <a:ext cx="2679700" cy="2705100"/>
          </a:xfrm>
          <a:prstGeom prst="rect">
            <a:avLst/>
          </a:prstGeom>
          <a:noFill/>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196963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80FA9-40BC-454A-BCCD-1FC95F93E08D}"/>
              </a:ext>
            </a:extLst>
          </p:cNvPr>
          <p:cNvSpPr>
            <a:spLocks noGrp="1"/>
          </p:cNvSpPr>
          <p:nvPr>
            <p:ph type="title"/>
          </p:nvPr>
        </p:nvSpPr>
        <p:spPr/>
        <p:txBody>
          <a:bodyPr/>
          <a:lstStyle/>
          <a:p>
            <a:r>
              <a:rPr lang="en-US" dirty="0"/>
              <a:t>A word on the EAP…</a:t>
            </a:r>
          </a:p>
        </p:txBody>
      </p:sp>
      <p:sp>
        <p:nvSpPr>
          <p:cNvPr id="3" name="Content Placeholder 2">
            <a:extLst>
              <a:ext uri="{FF2B5EF4-FFF2-40B4-BE49-F238E27FC236}">
                <a16:creationId xmlns:a16="http://schemas.microsoft.com/office/drawing/2014/main" id="{EC56E452-0381-4557-B38F-572CA695F326}"/>
              </a:ext>
            </a:extLst>
          </p:cNvPr>
          <p:cNvSpPr>
            <a:spLocks noGrp="1"/>
          </p:cNvSpPr>
          <p:nvPr>
            <p:ph idx="1"/>
          </p:nvPr>
        </p:nvSpPr>
        <p:spPr/>
        <p:txBody>
          <a:bodyPr>
            <a:normAutofit fontScale="92500" lnSpcReduction="20000"/>
          </a:bodyPr>
          <a:lstStyle/>
          <a:p>
            <a:r>
              <a:rPr lang="en-US" dirty="0"/>
              <a:t>Lifeworks</a:t>
            </a:r>
          </a:p>
          <a:p>
            <a:pPr lvl="1"/>
            <a:r>
              <a:rPr lang="en-US" dirty="0"/>
              <a:t>Still the City of Joliet Employee Assistance Plan</a:t>
            </a:r>
          </a:p>
          <a:p>
            <a:pPr lvl="2"/>
            <a:r>
              <a:rPr lang="en-US" dirty="0"/>
              <a:t>888-267-8126</a:t>
            </a:r>
          </a:p>
          <a:p>
            <a:pPr lvl="2"/>
            <a:r>
              <a:rPr lang="en-US" dirty="0"/>
              <a:t>Username: Joliet</a:t>
            </a:r>
          </a:p>
          <a:p>
            <a:pPr lvl="2"/>
            <a:r>
              <a:rPr lang="en-US" dirty="0"/>
              <a:t>Password: city</a:t>
            </a:r>
          </a:p>
          <a:p>
            <a:pPr lvl="2"/>
            <a:endParaRPr lang="en-US" dirty="0"/>
          </a:p>
          <a:p>
            <a:pPr lvl="1"/>
            <a:r>
              <a:rPr lang="en-US" dirty="0"/>
              <a:t>They do offer the following help:</a:t>
            </a:r>
          </a:p>
          <a:p>
            <a:pPr lvl="2"/>
            <a:r>
              <a:rPr lang="en-US" dirty="0"/>
              <a:t>Family</a:t>
            </a:r>
          </a:p>
          <a:p>
            <a:pPr lvl="2"/>
            <a:r>
              <a:rPr lang="en-US" dirty="0"/>
              <a:t>Life</a:t>
            </a:r>
          </a:p>
          <a:p>
            <a:pPr lvl="2"/>
            <a:r>
              <a:rPr lang="en-US" dirty="0"/>
              <a:t>Health</a:t>
            </a:r>
          </a:p>
          <a:p>
            <a:pPr lvl="2"/>
            <a:r>
              <a:rPr lang="en-US" dirty="0"/>
              <a:t>Work</a:t>
            </a:r>
          </a:p>
          <a:p>
            <a:pPr lvl="1"/>
            <a:r>
              <a:rPr lang="en-US" dirty="0"/>
              <a:t>Do you use it?</a:t>
            </a:r>
          </a:p>
          <a:p>
            <a:pPr lvl="1"/>
            <a:r>
              <a:rPr lang="en-US" dirty="0"/>
              <a:t>Why or why not?</a:t>
            </a:r>
          </a:p>
          <a:p>
            <a:pPr marL="457200" lvl="1" indent="0">
              <a:buNone/>
            </a:pPr>
            <a:r>
              <a:rPr lang="en-US" dirty="0"/>
              <a:t> </a:t>
            </a:r>
          </a:p>
        </p:txBody>
      </p:sp>
      <p:sp>
        <p:nvSpPr>
          <p:cNvPr id="4" name="Footer Placeholder 3">
            <a:extLst>
              <a:ext uri="{FF2B5EF4-FFF2-40B4-BE49-F238E27FC236}">
                <a16:creationId xmlns:a16="http://schemas.microsoft.com/office/drawing/2014/main" id="{B1AF4830-0BF4-4D9C-BE04-FA23B514F350}"/>
              </a:ext>
            </a:extLst>
          </p:cNvPr>
          <p:cNvSpPr>
            <a:spLocks noGrp="1"/>
          </p:cNvSpPr>
          <p:nvPr>
            <p:ph type="ftr" sz="quarter" idx="11"/>
          </p:nvPr>
        </p:nvSpPr>
        <p:spPr/>
        <p:txBody>
          <a:bodyPr/>
          <a:lstStyle/>
          <a:p>
            <a:r>
              <a:rPr lang="en-US"/>
              <a:t>JFPSG 2020 Firefighter Presentation</a:t>
            </a:r>
          </a:p>
        </p:txBody>
      </p:sp>
      <p:sp>
        <p:nvSpPr>
          <p:cNvPr id="6" name="TextBox 5">
            <a:extLst>
              <a:ext uri="{FF2B5EF4-FFF2-40B4-BE49-F238E27FC236}">
                <a16:creationId xmlns:a16="http://schemas.microsoft.com/office/drawing/2014/main" id="{1C318F7F-B365-47DF-BABB-BC62E39C086A}"/>
              </a:ext>
            </a:extLst>
          </p:cNvPr>
          <p:cNvSpPr txBox="1"/>
          <p:nvPr/>
        </p:nvSpPr>
        <p:spPr>
          <a:xfrm>
            <a:off x="7576457" y="365125"/>
            <a:ext cx="4434569" cy="2062103"/>
          </a:xfrm>
          <a:prstGeom prst="rect">
            <a:avLst/>
          </a:prstGeom>
          <a:noFill/>
        </p:spPr>
        <p:txBody>
          <a:bodyPr wrap="square" rtlCol="0">
            <a:spAutoFit/>
          </a:bodyPr>
          <a:lstStyle/>
          <a:p>
            <a:pPr algn="ctr"/>
            <a:r>
              <a:rPr lang="en-US" sz="3200" b="1" dirty="0"/>
              <a:t>If you do not want to use us for help…</a:t>
            </a:r>
          </a:p>
          <a:p>
            <a:pPr algn="ctr"/>
            <a:endParaRPr lang="en-US" sz="3200" b="1" dirty="0"/>
          </a:p>
          <a:p>
            <a:pPr algn="ctr"/>
            <a:r>
              <a:rPr lang="en-US" sz="3200" b="1" dirty="0"/>
              <a:t>PLEASE USE SOMEONE!!</a:t>
            </a:r>
          </a:p>
        </p:txBody>
      </p:sp>
      <p:pic>
        <p:nvPicPr>
          <p:cNvPr id="8" name="Picture 7" descr="A close up of a street sign on a pole&#10;&#10;Description automatically generated">
            <a:extLst>
              <a:ext uri="{FF2B5EF4-FFF2-40B4-BE49-F238E27FC236}">
                <a16:creationId xmlns:a16="http://schemas.microsoft.com/office/drawing/2014/main" id="{5C8FE4E3-9E46-40FA-AA94-39E422D7491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33532" y="3330970"/>
            <a:ext cx="3424767" cy="1279130"/>
          </a:xfrm>
          <a:prstGeom prst="rect">
            <a:avLst/>
          </a:prstGeom>
        </p:spPr>
      </p:pic>
      <p:sp>
        <p:nvSpPr>
          <p:cNvPr id="9" name="TextBox 8">
            <a:extLst>
              <a:ext uri="{FF2B5EF4-FFF2-40B4-BE49-F238E27FC236}">
                <a16:creationId xmlns:a16="http://schemas.microsoft.com/office/drawing/2014/main" id="{123D2BED-6780-4A66-8E7A-4A2EC7D40DEC}"/>
              </a:ext>
            </a:extLst>
          </p:cNvPr>
          <p:cNvSpPr txBox="1"/>
          <p:nvPr/>
        </p:nvSpPr>
        <p:spPr>
          <a:xfrm>
            <a:off x="6076951" y="4629621"/>
            <a:ext cx="6324600" cy="230832"/>
          </a:xfrm>
          <a:prstGeom prst="rect">
            <a:avLst/>
          </a:prstGeom>
          <a:noFill/>
        </p:spPr>
        <p:txBody>
          <a:bodyPr wrap="square" rtlCol="0">
            <a:spAutoFit/>
          </a:bodyPr>
          <a:lstStyle/>
          <a:p>
            <a:r>
              <a:rPr lang="en-US" sz="900" dirty="0">
                <a:hlinkClick r:id="rId3" tooltip="http://www.elasticmind.ca/innerpreneur/index.php/2011/05/"/>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131266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EA9FF-152D-4DA7-9A67-872386DD0837}"/>
              </a:ext>
            </a:extLst>
          </p:cNvPr>
          <p:cNvSpPr>
            <a:spLocks noGrp="1"/>
          </p:cNvSpPr>
          <p:nvPr>
            <p:ph type="title"/>
          </p:nvPr>
        </p:nvSpPr>
        <p:spPr/>
        <p:txBody>
          <a:bodyPr/>
          <a:lstStyle/>
          <a:p>
            <a:r>
              <a:rPr lang="en-US" dirty="0"/>
              <a:t>EAP Stats	</a:t>
            </a:r>
          </a:p>
        </p:txBody>
      </p:sp>
      <p:sp>
        <p:nvSpPr>
          <p:cNvPr id="3" name="Content Placeholder 2">
            <a:extLst>
              <a:ext uri="{FF2B5EF4-FFF2-40B4-BE49-F238E27FC236}">
                <a16:creationId xmlns:a16="http://schemas.microsoft.com/office/drawing/2014/main" id="{1EEDE598-CB12-4586-9A04-E8162960B2A8}"/>
              </a:ext>
            </a:extLst>
          </p:cNvPr>
          <p:cNvSpPr>
            <a:spLocks noGrp="1"/>
          </p:cNvSpPr>
          <p:nvPr>
            <p:ph idx="1"/>
          </p:nvPr>
        </p:nvSpPr>
        <p:spPr/>
        <p:txBody>
          <a:bodyPr>
            <a:normAutofit/>
          </a:bodyPr>
          <a:lstStyle/>
          <a:p>
            <a:r>
              <a:rPr lang="en-US" dirty="0"/>
              <a:t>According to HR</a:t>
            </a:r>
          </a:p>
          <a:p>
            <a:endParaRPr lang="en-US" dirty="0"/>
          </a:p>
          <a:p>
            <a:endParaRPr lang="en-US" dirty="0"/>
          </a:p>
          <a:p>
            <a:pPr marL="0" indent="0">
              <a:buNone/>
            </a:pPr>
            <a:endParaRPr lang="en-US" dirty="0"/>
          </a:p>
          <a:p>
            <a:r>
              <a:rPr lang="en-US" dirty="0"/>
              <a:t>Studies show that social bonding may be protective to firefighters</a:t>
            </a:r>
          </a:p>
          <a:p>
            <a:pPr lvl="1"/>
            <a:r>
              <a:rPr lang="en-US" dirty="0"/>
              <a:t>Again, inconsistent</a:t>
            </a:r>
          </a:p>
          <a:p>
            <a:endParaRPr lang="en-US" dirty="0"/>
          </a:p>
          <a:p>
            <a:r>
              <a:rPr lang="en-US" dirty="0"/>
              <a:t>This is why</a:t>
            </a:r>
          </a:p>
        </p:txBody>
      </p:sp>
      <p:sp>
        <p:nvSpPr>
          <p:cNvPr id="4" name="Footer Placeholder 3">
            <a:extLst>
              <a:ext uri="{FF2B5EF4-FFF2-40B4-BE49-F238E27FC236}">
                <a16:creationId xmlns:a16="http://schemas.microsoft.com/office/drawing/2014/main" id="{B886EAA0-1557-4895-BF56-6D9182463AA1}"/>
              </a:ext>
            </a:extLst>
          </p:cNvPr>
          <p:cNvSpPr>
            <a:spLocks noGrp="1"/>
          </p:cNvSpPr>
          <p:nvPr>
            <p:ph type="ftr" sz="quarter" idx="11"/>
          </p:nvPr>
        </p:nvSpPr>
        <p:spPr/>
        <p:txBody>
          <a:bodyPr/>
          <a:lstStyle/>
          <a:p>
            <a:r>
              <a:rPr lang="en-US"/>
              <a:t>JFPSG 2020 Firefighter Presentation</a:t>
            </a:r>
          </a:p>
        </p:txBody>
      </p:sp>
    </p:spTree>
    <p:extLst>
      <p:ext uri="{BB962C8B-B14F-4D97-AF65-F5344CB8AC3E}">
        <p14:creationId xmlns:p14="http://schemas.microsoft.com/office/powerpoint/2010/main" val="2733315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3A42-C810-4970-B828-4E39F4FAC74F}"/>
              </a:ext>
            </a:extLst>
          </p:cNvPr>
          <p:cNvSpPr>
            <a:spLocks noGrp="1"/>
          </p:cNvSpPr>
          <p:nvPr>
            <p:ph type="title"/>
          </p:nvPr>
        </p:nvSpPr>
        <p:spPr/>
        <p:txBody>
          <a:bodyPr/>
          <a:lstStyle/>
          <a:p>
            <a:r>
              <a:rPr lang="en-US" dirty="0"/>
              <a:t>The Joliet Firefighters Peer Support Group</a:t>
            </a:r>
          </a:p>
        </p:txBody>
      </p:sp>
      <p:sp>
        <p:nvSpPr>
          <p:cNvPr id="4" name="Footer Placeholder 3">
            <a:extLst>
              <a:ext uri="{FF2B5EF4-FFF2-40B4-BE49-F238E27FC236}">
                <a16:creationId xmlns:a16="http://schemas.microsoft.com/office/drawing/2014/main" id="{71E990CB-6984-40D7-9C71-CAFED84BBAB4}"/>
              </a:ext>
            </a:extLst>
          </p:cNvPr>
          <p:cNvSpPr>
            <a:spLocks noGrp="1"/>
          </p:cNvSpPr>
          <p:nvPr>
            <p:ph type="ftr" sz="quarter" idx="11"/>
          </p:nvPr>
        </p:nvSpPr>
        <p:spPr/>
        <p:txBody>
          <a:bodyPr/>
          <a:lstStyle/>
          <a:p>
            <a:r>
              <a:rPr lang="en-US"/>
              <a:t>JFPSG 2020 Firefighter Presentation</a:t>
            </a:r>
          </a:p>
        </p:txBody>
      </p:sp>
      <p:pic>
        <p:nvPicPr>
          <p:cNvPr id="5" name="Content Placeholder 4">
            <a:extLst>
              <a:ext uri="{FF2B5EF4-FFF2-40B4-BE49-F238E27FC236}">
                <a16:creationId xmlns:a16="http://schemas.microsoft.com/office/drawing/2014/main" id="{9F24074B-C031-4A13-81E9-158DF99CF8D1}"/>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1" b="4777"/>
          <a:stretch/>
        </p:blipFill>
        <p:spPr bwMode="auto">
          <a:xfrm>
            <a:off x="2357252" y="1825625"/>
            <a:ext cx="7477496" cy="435133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2000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D1E7-930C-4B90-B1FB-1990A6544EFE}"/>
              </a:ext>
            </a:extLst>
          </p:cNvPr>
          <p:cNvSpPr>
            <a:spLocks noGrp="1"/>
          </p:cNvSpPr>
          <p:nvPr>
            <p:ph type="title"/>
          </p:nvPr>
        </p:nvSpPr>
        <p:spPr/>
        <p:txBody>
          <a:bodyPr/>
          <a:lstStyle/>
          <a:p>
            <a:r>
              <a:rPr lang="en-US" dirty="0"/>
              <a:t>The Joliet Firefighters Peer Support Group</a:t>
            </a:r>
          </a:p>
        </p:txBody>
      </p:sp>
      <p:sp>
        <p:nvSpPr>
          <p:cNvPr id="3" name="Content Placeholder 2">
            <a:extLst>
              <a:ext uri="{FF2B5EF4-FFF2-40B4-BE49-F238E27FC236}">
                <a16:creationId xmlns:a16="http://schemas.microsoft.com/office/drawing/2014/main" id="{D1713C13-AEDC-4A19-829A-0DEDE3F8DE63}"/>
              </a:ext>
            </a:extLst>
          </p:cNvPr>
          <p:cNvSpPr>
            <a:spLocks noGrp="1"/>
          </p:cNvSpPr>
          <p:nvPr>
            <p:ph idx="1"/>
          </p:nvPr>
        </p:nvSpPr>
        <p:spPr>
          <a:xfrm>
            <a:off x="257175" y="1343025"/>
            <a:ext cx="10515600" cy="4767263"/>
          </a:xfrm>
        </p:spPr>
        <p:txBody>
          <a:bodyPr>
            <a:normAutofit lnSpcReduction="10000"/>
          </a:bodyPr>
          <a:lstStyle/>
          <a:p>
            <a:r>
              <a:rPr lang="en-US" dirty="0"/>
              <a:t>Vision</a:t>
            </a:r>
          </a:p>
          <a:p>
            <a:pPr lvl="1"/>
            <a:r>
              <a:rPr lang="en-US" dirty="0"/>
              <a:t>A Fire Department where all Joliet Firefighters and their families are holistically cared for by their peer network regarding all forms of mental and emotional health.</a:t>
            </a:r>
          </a:p>
          <a:p>
            <a:pPr marL="457200" lvl="1" indent="0">
              <a:buNone/>
            </a:pPr>
            <a:endParaRPr lang="en-US" dirty="0"/>
          </a:p>
          <a:p>
            <a:endParaRPr lang="en-US" dirty="0"/>
          </a:p>
          <a:p>
            <a:r>
              <a:rPr lang="en-US" dirty="0"/>
              <a:t>Mission</a:t>
            </a:r>
          </a:p>
          <a:p>
            <a:pPr lvl="1"/>
            <a:r>
              <a:rPr lang="en-US" dirty="0"/>
              <a:t>The Joliet Firefighter Peer Support Group believes that the path to Joliet Firefighter mental and emotional health begins with firefighters, clinicians, clergy, and public officials working together to provide support, education, and connection to resources to our firefighters and their families.  The public can depend on firefighters.  Firefighters can depend on their peer support network.</a:t>
            </a:r>
          </a:p>
          <a:p>
            <a:endParaRPr lang="en-US" dirty="0"/>
          </a:p>
          <a:p>
            <a:pPr lvl="1"/>
            <a:endParaRPr lang="en-US" dirty="0"/>
          </a:p>
        </p:txBody>
      </p:sp>
      <p:sp>
        <p:nvSpPr>
          <p:cNvPr id="4" name="Footer Placeholder 3">
            <a:extLst>
              <a:ext uri="{FF2B5EF4-FFF2-40B4-BE49-F238E27FC236}">
                <a16:creationId xmlns:a16="http://schemas.microsoft.com/office/drawing/2014/main" id="{E7470082-4B19-4E62-848F-1A3AFE13DE02}"/>
              </a:ext>
            </a:extLst>
          </p:cNvPr>
          <p:cNvSpPr>
            <a:spLocks noGrp="1"/>
          </p:cNvSpPr>
          <p:nvPr>
            <p:ph type="ftr" sz="quarter" idx="11"/>
          </p:nvPr>
        </p:nvSpPr>
        <p:spPr/>
        <p:txBody>
          <a:bodyPr/>
          <a:lstStyle/>
          <a:p>
            <a:r>
              <a:rPr lang="en-US"/>
              <a:t>JFPSG 2020 Firefighter Presentation</a:t>
            </a:r>
          </a:p>
        </p:txBody>
      </p:sp>
      <p:grpSp>
        <p:nvGrpSpPr>
          <p:cNvPr id="5" name="Group 4">
            <a:extLst>
              <a:ext uri="{FF2B5EF4-FFF2-40B4-BE49-F238E27FC236}">
                <a16:creationId xmlns:a16="http://schemas.microsoft.com/office/drawing/2014/main" id="{E42101E6-4B43-4314-9AA5-C433CE860FB6}"/>
              </a:ext>
            </a:extLst>
          </p:cNvPr>
          <p:cNvGrpSpPr/>
          <p:nvPr/>
        </p:nvGrpSpPr>
        <p:grpSpPr>
          <a:xfrm>
            <a:off x="4874894" y="2534603"/>
            <a:ext cx="5897881" cy="1293495"/>
            <a:chOff x="0" y="0"/>
            <a:chExt cx="7476098" cy="3154680"/>
          </a:xfrm>
        </p:grpSpPr>
        <p:pic>
          <p:nvPicPr>
            <p:cNvPr id="6" name="Picture 5">
              <a:extLst>
                <a:ext uri="{FF2B5EF4-FFF2-40B4-BE49-F238E27FC236}">
                  <a16:creationId xmlns:a16="http://schemas.microsoft.com/office/drawing/2014/main" id="{0E963D75-351A-405D-89B1-AEE4CAD2566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6309360" cy="3154680"/>
            </a:xfrm>
            <a:prstGeom prst="rect">
              <a:avLst/>
            </a:prstGeom>
          </p:spPr>
        </p:pic>
        <p:sp>
          <p:nvSpPr>
            <p:cNvPr id="7" name="Text Box 33">
              <a:extLst>
                <a:ext uri="{FF2B5EF4-FFF2-40B4-BE49-F238E27FC236}">
                  <a16:creationId xmlns:a16="http://schemas.microsoft.com/office/drawing/2014/main" id="{FCB5A393-B3BC-4675-8E2A-0033828E0385}"/>
                </a:ext>
              </a:extLst>
            </p:cNvPr>
            <p:cNvSpPr txBox="1"/>
            <p:nvPr/>
          </p:nvSpPr>
          <p:spPr>
            <a:xfrm>
              <a:off x="1166738" y="2881294"/>
              <a:ext cx="6309360" cy="194309"/>
            </a:xfrm>
            <a:prstGeom prst="rect">
              <a:avLst/>
            </a:prstGeom>
            <a:solidFill>
              <a:prstClr val="white"/>
            </a:solidFill>
            <a:ln>
              <a:noFill/>
            </a:ln>
            <a:effectLst/>
          </p:spPr>
          <p:txBody>
            <a:bodyPr rot="0" spcFirstLastPara="0" vert="horz" wrap="square" lIns="0" tIns="0" rIns="0" bIns="0" numCol="1" spcCol="0" rtlCol="0" fromWordArt="0" anchor="b" anchorCtr="0" forceAA="0" compatLnSpc="1">
              <a:prstTxWarp prst="textNoShape">
                <a:avLst/>
              </a:prstTxWarp>
              <a:noAutofit/>
            </a:bodyPr>
            <a:lstStyle/>
            <a:p>
              <a:pPr marL="0" marR="0">
                <a:lnSpc>
                  <a:spcPct val="150000"/>
                </a:lnSpc>
                <a:spcBef>
                  <a:spcPts val="0"/>
                </a:spcBef>
                <a:spcAft>
                  <a:spcPts val="0"/>
                </a:spcAft>
              </a:pPr>
              <a:r>
                <a:rPr lang="en-US" sz="900" u="sng">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hlinkClick r:id="rId3"/>
                </a:rPr>
                <a:t>This Photo</a:t>
              </a:r>
              <a:r>
                <a:rPr lang="en-US" sz="9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t> by Unknown Author is licensed under </a:t>
              </a:r>
              <a:r>
                <a:rPr lang="en-US" sz="900" u="sng">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hlinkClick r:id="rId4"/>
                </a:rPr>
                <a:t>CC BY-NC</a:t>
              </a:r>
              <a:endParaRPr lang="en-US" sz="12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1473842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E796D-9322-4878-9F40-5CE60566CBB2}"/>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B1F03FE3-0CD5-411F-8190-14DF80872B38}"/>
              </a:ext>
            </a:extLst>
          </p:cNvPr>
          <p:cNvSpPr>
            <a:spLocks noGrp="1"/>
          </p:cNvSpPr>
          <p:nvPr>
            <p:ph idx="1"/>
          </p:nvPr>
        </p:nvSpPr>
        <p:spPr/>
        <p:txBody>
          <a:bodyPr>
            <a:normAutofit/>
          </a:bodyPr>
          <a:lstStyle/>
          <a:p>
            <a:r>
              <a:rPr lang="en-US" dirty="0"/>
              <a:t>Welcome</a:t>
            </a:r>
          </a:p>
          <a:p>
            <a:r>
              <a:rPr lang="en-US" dirty="0"/>
              <a:t>Brief Introductions</a:t>
            </a:r>
          </a:p>
          <a:p>
            <a:pPr marL="0" indent="0">
              <a:buNone/>
            </a:pPr>
            <a:endParaRPr lang="en-US" dirty="0"/>
          </a:p>
          <a:p>
            <a:endParaRPr lang="en-US" dirty="0"/>
          </a:p>
          <a:p>
            <a:r>
              <a:rPr lang="en-US" dirty="0"/>
              <a:t>Please, keep an open mind…  some don’t want to be here</a:t>
            </a:r>
          </a:p>
          <a:p>
            <a:pPr lvl="1"/>
            <a:r>
              <a:rPr lang="en-US" dirty="0"/>
              <a:t>I was one of you for a long time</a:t>
            </a:r>
          </a:p>
        </p:txBody>
      </p:sp>
      <p:sp>
        <p:nvSpPr>
          <p:cNvPr id="4" name="Footer Placeholder 3">
            <a:extLst>
              <a:ext uri="{FF2B5EF4-FFF2-40B4-BE49-F238E27FC236}">
                <a16:creationId xmlns:a16="http://schemas.microsoft.com/office/drawing/2014/main" id="{6CFDCD17-2CF7-4515-9664-58D68A14EC94}"/>
              </a:ext>
            </a:extLst>
          </p:cNvPr>
          <p:cNvSpPr>
            <a:spLocks noGrp="1"/>
          </p:cNvSpPr>
          <p:nvPr>
            <p:ph type="ftr" sz="quarter" idx="11"/>
          </p:nvPr>
        </p:nvSpPr>
        <p:spPr/>
        <p:txBody>
          <a:bodyPr/>
          <a:lstStyle/>
          <a:p>
            <a:r>
              <a:rPr lang="en-US"/>
              <a:t>JFPSG 2020 Firefighter Presentation</a:t>
            </a:r>
          </a:p>
        </p:txBody>
      </p:sp>
      <p:pic>
        <p:nvPicPr>
          <p:cNvPr id="6" name="Picture 5" descr="A close up of a device&#10;&#10;Description automatically generated">
            <a:extLst>
              <a:ext uri="{FF2B5EF4-FFF2-40B4-BE49-F238E27FC236}">
                <a16:creationId xmlns:a16="http://schemas.microsoft.com/office/drawing/2014/main" id="{C55F3701-C5E5-40D7-999F-2565174623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43575" y="681037"/>
            <a:ext cx="6303246" cy="2290763"/>
          </a:xfrm>
          <a:prstGeom prst="rect">
            <a:avLst/>
          </a:prstGeom>
        </p:spPr>
      </p:pic>
      <p:sp>
        <p:nvSpPr>
          <p:cNvPr id="7" name="TextBox 6">
            <a:extLst>
              <a:ext uri="{FF2B5EF4-FFF2-40B4-BE49-F238E27FC236}">
                <a16:creationId xmlns:a16="http://schemas.microsoft.com/office/drawing/2014/main" id="{9C0EC051-A660-464B-BB92-4CD8A5CA5A36}"/>
              </a:ext>
            </a:extLst>
          </p:cNvPr>
          <p:cNvSpPr txBox="1"/>
          <p:nvPr/>
        </p:nvSpPr>
        <p:spPr>
          <a:xfrm>
            <a:off x="7372350" y="2971800"/>
            <a:ext cx="4114800" cy="230832"/>
          </a:xfrm>
          <a:prstGeom prst="rect">
            <a:avLst/>
          </a:prstGeom>
          <a:noFill/>
        </p:spPr>
        <p:txBody>
          <a:bodyPr wrap="square" rtlCol="0">
            <a:spAutoFit/>
          </a:bodyPr>
          <a:lstStyle/>
          <a:p>
            <a:r>
              <a:rPr lang="en-US" sz="900">
                <a:hlinkClick r:id="rId3" tooltip="http://gingerbreadmanproject.pbworks.com/w/page/11012683/Introduction"/>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990697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BE76A-AA85-4973-A69E-A2B3CE977BD9}"/>
              </a:ext>
            </a:extLst>
          </p:cNvPr>
          <p:cNvSpPr>
            <a:spLocks noGrp="1"/>
          </p:cNvSpPr>
          <p:nvPr>
            <p:ph type="title"/>
          </p:nvPr>
        </p:nvSpPr>
        <p:spPr/>
        <p:txBody>
          <a:bodyPr/>
          <a:lstStyle/>
          <a:p>
            <a:r>
              <a:rPr lang="en-US" dirty="0"/>
              <a:t>Our Partners</a:t>
            </a:r>
          </a:p>
        </p:txBody>
      </p:sp>
      <p:sp>
        <p:nvSpPr>
          <p:cNvPr id="3" name="Content Placeholder 2">
            <a:extLst>
              <a:ext uri="{FF2B5EF4-FFF2-40B4-BE49-F238E27FC236}">
                <a16:creationId xmlns:a16="http://schemas.microsoft.com/office/drawing/2014/main" id="{BD0396BC-4436-4BDB-99AA-71902BB220E8}"/>
              </a:ext>
            </a:extLst>
          </p:cNvPr>
          <p:cNvSpPr>
            <a:spLocks noGrp="1"/>
          </p:cNvSpPr>
          <p:nvPr>
            <p:ph idx="1"/>
          </p:nvPr>
        </p:nvSpPr>
        <p:spPr/>
        <p:txBody>
          <a:bodyPr/>
          <a:lstStyle/>
          <a:p>
            <a:r>
              <a:rPr lang="en-US" dirty="0"/>
              <a:t>Partners</a:t>
            </a:r>
          </a:p>
          <a:p>
            <a:pPr lvl="1"/>
            <a:r>
              <a:rPr lang="en-US" b="1" dirty="0"/>
              <a:t>Aspire- Center for Positive Change:  (815) 353-3339</a:t>
            </a:r>
            <a:endParaRPr lang="en-US" dirty="0"/>
          </a:p>
          <a:p>
            <a:pPr lvl="1"/>
            <a:r>
              <a:rPr lang="en-US" b="1" dirty="0"/>
              <a:t>The Upper Room Crisis Hotline (888) 808-8724</a:t>
            </a:r>
            <a:endParaRPr lang="en-US" dirty="0"/>
          </a:p>
          <a:p>
            <a:pPr lvl="1"/>
            <a:r>
              <a:rPr lang="en-US" b="1" dirty="0"/>
              <a:t>The Franciscan Friars, Province of the Sacred Heart of Jesus</a:t>
            </a:r>
          </a:p>
          <a:p>
            <a:pPr lvl="1"/>
            <a:r>
              <a:rPr lang="en-US" b="1" dirty="0"/>
              <a:t>NI Critical Incident Stress Management Team</a:t>
            </a:r>
            <a:endParaRPr lang="en-US" dirty="0"/>
          </a:p>
          <a:p>
            <a:pPr marL="457200" lvl="1" indent="0">
              <a:buNone/>
            </a:pPr>
            <a:endParaRPr lang="en-US" dirty="0"/>
          </a:p>
          <a:p>
            <a:endParaRPr lang="en-US" dirty="0"/>
          </a:p>
        </p:txBody>
      </p:sp>
      <p:sp>
        <p:nvSpPr>
          <p:cNvPr id="4" name="Footer Placeholder 3">
            <a:extLst>
              <a:ext uri="{FF2B5EF4-FFF2-40B4-BE49-F238E27FC236}">
                <a16:creationId xmlns:a16="http://schemas.microsoft.com/office/drawing/2014/main" id="{871AC703-A4C6-41C4-9434-AC25EF7FCF13}"/>
              </a:ext>
            </a:extLst>
          </p:cNvPr>
          <p:cNvSpPr>
            <a:spLocks noGrp="1"/>
          </p:cNvSpPr>
          <p:nvPr>
            <p:ph type="ftr" sz="quarter" idx="11"/>
          </p:nvPr>
        </p:nvSpPr>
        <p:spPr/>
        <p:txBody>
          <a:bodyPr/>
          <a:lstStyle/>
          <a:p>
            <a:r>
              <a:rPr lang="en-US"/>
              <a:t>JFPSG 2020 Firefighter Presentation</a:t>
            </a:r>
          </a:p>
        </p:txBody>
      </p:sp>
      <p:pic>
        <p:nvPicPr>
          <p:cNvPr id="5" name="Picture 4">
            <a:extLst>
              <a:ext uri="{FF2B5EF4-FFF2-40B4-BE49-F238E27FC236}">
                <a16:creationId xmlns:a16="http://schemas.microsoft.com/office/drawing/2014/main" id="{538C45C8-3C5A-4C30-9720-F3B659004718}"/>
              </a:ext>
            </a:extLst>
          </p:cNvPr>
          <p:cNvPicPr/>
          <p:nvPr/>
        </p:nvPicPr>
        <p:blipFill>
          <a:blip r:embed="rId2"/>
          <a:stretch>
            <a:fillRect/>
          </a:stretch>
        </p:blipFill>
        <p:spPr>
          <a:xfrm>
            <a:off x="1154112" y="4291013"/>
            <a:ext cx="1958975" cy="1228725"/>
          </a:xfrm>
          <a:prstGeom prst="rect">
            <a:avLst/>
          </a:prstGeom>
        </p:spPr>
      </p:pic>
      <p:pic>
        <p:nvPicPr>
          <p:cNvPr id="6" name="Picture 5" descr="A close up of a logo&#10;&#10;Description automatically generated">
            <a:extLst>
              <a:ext uri="{FF2B5EF4-FFF2-40B4-BE49-F238E27FC236}">
                <a16:creationId xmlns:a16="http://schemas.microsoft.com/office/drawing/2014/main" id="{9AE36C4D-0444-482D-854F-61E608B857B2}"/>
              </a:ext>
            </a:extLst>
          </p:cNvPr>
          <p:cNvPicPr/>
          <p:nvPr/>
        </p:nvPicPr>
        <p:blipFill rotWithShape="1">
          <a:blip r:embed="rId3"/>
          <a:srcRect r="7471"/>
          <a:stretch/>
        </p:blipFill>
        <p:spPr>
          <a:xfrm>
            <a:off x="4629150" y="4192587"/>
            <a:ext cx="1533525" cy="1425575"/>
          </a:xfrm>
          <a:prstGeom prst="rect">
            <a:avLst/>
          </a:prstGeom>
        </p:spPr>
      </p:pic>
      <p:pic>
        <p:nvPicPr>
          <p:cNvPr id="7" name="Picture 6">
            <a:extLst>
              <a:ext uri="{FF2B5EF4-FFF2-40B4-BE49-F238E27FC236}">
                <a16:creationId xmlns:a16="http://schemas.microsoft.com/office/drawing/2014/main" id="{7B67C3CF-E874-4480-A8AE-9CA96B2326B9}"/>
              </a:ext>
            </a:extLst>
          </p:cNvPr>
          <p:cNvPicPr/>
          <p:nvPr/>
        </p:nvPicPr>
        <p:blipFill rotWithShape="1">
          <a:blip r:embed="rId4"/>
          <a:srcRect l="1421" r="5966" b="3886"/>
          <a:stretch/>
        </p:blipFill>
        <p:spPr bwMode="auto">
          <a:xfrm>
            <a:off x="7588250" y="4235768"/>
            <a:ext cx="1511300" cy="12839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93111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7FF93-29B4-4802-9083-254BB5DE9818}"/>
              </a:ext>
            </a:extLst>
          </p:cNvPr>
          <p:cNvSpPr>
            <a:spLocks noGrp="1"/>
          </p:cNvSpPr>
          <p:nvPr>
            <p:ph type="title"/>
          </p:nvPr>
        </p:nvSpPr>
        <p:spPr/>
        <p:txBody>
          <a:bodyPr/>
          <a:lstStyle/>
          <a:p>
            <a:r>
              <a:rPr lang="en-US" dirty="0"/>
              <a:t>Group Member Categories</a:t>
            </a:r>
          </a:p>
        </p:txBody>
      </p:sp>
      <p:sp>
        <p:nvSpPr>
          <p:cNvPr id="3" name="Content Placeholder 2">
            <a:extLst>
              <a:ext uri="{FF2B5EF4-FFF2-40B4-BE49-F238E27FC236}">
                <a16:creationId xmlns:a16="http://schemas.microsoft.com/office/drawing/2014/main" id="{FE8433E6-9C6D-4A3B-B710-05384092CFC2}"/>
              </a:ext>
            </a:extLst>
          </p:cNvPr>
          <p:cNvSpPr>
            <a:spLocks noGrp="1"/>
          </p:cNvSpPr>
          <p:nvPr>
            <p:ph idx="1"/>
          </p:nvPr>
        </p:nvSpPr>
        <p:spPr/>
        <p:txBody>
          <a:bodyPr>
            <a:normAutofit fontScale="70000" lnSpcReduction="20000"/>
          </a:bodyPr>
          <a:lstStyle/>
          <a:p>
            <a:r>
              <a:rPr lang="en-US" dirty="0"/>
              <a:t>Active Firefighters</a:t>
            </a:r>
          </a:p>
          <a:p>
            <a:pPr lvl="1"/>
            <a:r>
              <a:rPr lang="en-US" dirty="0"/>
              <a:t>Officers</a:t>
            </a:r>
          </a:p>
          <a:p>
            <a:pPr lvl="1"/>
            <a:r>
              <a:rPr lang="en-US" dirty="0"/>
              <a:t>Apparatus Operators</a:t>
            </a:r>
          </a:p>
          <a:p>
            <a:pPr lvl="1"/>
            <a:r>
              <a:rPr lang="en-US" dirty="0"/>
              <a:t>Firefighters</a:t>
            </a:r>
          </a:p>
          <a:p>
            <a:pPr marL="457200" lvl="1" indent="0">
              <a:buNone/>
            </a:pPr>
            <a:endParaRPr lang="en-US" dirty="0"/>
          </a:p>
          <a:p>
            <a:r>
              <a:rPr lang="en-US" dirty="0"/>
              <a:t>Retirees</a:t>
            </a:r>
          </a:p>
          <a:p>
            <a:pPr marL="0" indent="0">
              <a:buNone/>
            </a:pPr>
            <a:endParaRPr lang="en-US" dirty="0"/>
          </a:p>
          <a:p>
            <a:r>
              <a:rPr lang="en-US" dirty="0"/>
              <a:t>Clinicians</a:t>
            </a:r>
          </a:p>
          <a:p>
            <a:pPr lvl="1"/>
            <a:r>
              <a:rPr lang="en-US" dirty="0"/>
              <a:t>Counselors</a:t>
            </a:r>
          </a:p>
          <a:p>
            <a:pPr lvl="1"/>
            <a:r>
              <a:rPr lang="en-US" dirty="0"/>
              <a:t>Social Workers</a:t>
            </a:r>
          </a:p>
          <a:p>
            <a:pPr lvl="1"/>
            <a:endParaRPr lang="en-US" dirty="0"/>
          </a:p>
          <a:p>
            <a:r>
              <a:rPr lang="en-US" dirty="0"/>
              <a:t>Religious</a:t>
            </a:r>
          </a:p>
          <a:p>
            <a:pPr marL="0" indent="0">
              <a:buNone/>
            </a:pPr>
            <a:endParaRPr lang="en-US" dirty="0"/>
          </a:p>
          <a:p>
            <a:r>
              <a:rPr lang="en-US" dirty="0"/>
              <a:t>Elected Official</a:t>
            </a:r>
          </a:p>
          <a:p>
            <a:endParaRPr lang="en-US" dirty="0"/>
          </a:p>
          <a:p>
            <a:endParaRPr lang="en-US" dirty="0"/>
          </a:p>
        </p:txBody>
      </p:sp>
      <p:sp>
        <p:nvSpPr>
          <p:cNvPr id="4" name="Footer Placeholder 3">
            <a:extLst>
              <a:ext uri="{FF2B5EF4-FFF2-40B4-BE49-F238E27FC236}">
                <a16:creationId xmlns:a16="http://schemas.microsoft.com/office/drawing/2014/main" id="{A1435D42-3568-4FAA-9C23-FB257253BC2B}"/>
              </a:ext>
            </a:extLst>
          </p:cNvPr>
          <p:cNvSpPr>
            <a:spLocks noGrp="1"/>
          </p:cNvSpPr>
          <p:nvPr>
            <p:ph type="ftr" sz="quarter" idx="11"/>
          </p:nvPr>
        </p:nvSpPr>
        <p:spPr/>
        <p:txBody>
          <a:bodyPr/>
          <a:lstStyle/>
          <a:p>
            <a:r>
              <a:rPr lang="en-US"/>
              <a:t>JFPSG 2020 Firefighter Presentation</a:t>
            </a:r>
          </a:p>
        </p:txBody>
      </p:sp>
      <p:pic>
        <p:nvPicPr>
          <p:cNvPr id="5" name="Picture 4">
            <a:extLst>
              <a:ext uri="{FF2B5EF4-FFF2-40B4-BE49-F238E27FC236}">
                <a16:creationId xmlns:a16="http://schemas.microsoft.com/office/drawing/2014/main" id="{E65575ED-55A3-4D3A-9267-D8A9B48BFD70}"/>
              </a:ext>
            </a:extLst>
          </p:cNvPr>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9194800" y="200025"/>
            <a:ext cx="2679700" cy="2705100"/>
          </a:xfrm>
          <a:prstGeom prst="rect">
            <a:avLst/>
          </a:prstGeom>
          <a:noFill/>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705804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573-F002-417E-8758-053EC8163A49}"/>
              </a:ext>
            </a:extLst>
          </p:cNvPr>
          <p:cNvSpPr>
            <a:spLocks noGrp="1"/>
          </p:cNvSpPr>
          <p:nvPr>
            <p:ph type="title"/>
          </p:nvPr>
        </p:nvSpPr>
        <p:spPr/>
        <p:txBody>
          <a:bodyPr/>
          <a:lstStyle/>
          <a:p>
            <a:r>
              <a:rPr lang="en-US" dirty="0"/>
              <a:t>Active Firefighters</a:t>
            </a:r>
          </a:p>
        </p:txBody>
      </p:sp>
      <p:sp>
        <p:nvSpPr>
          <p:cNvPr id="3" name="Content Placeholder 2">
            <a:extLst>
              <a:ext uri="{FF2B5EF4-FFF2-40B4-BE49-F238E27FC236}">
                <a16:creationId xmlns:a16="http://schemas.microsoft.com/office/drawing/2014/main" id="{6A2CB41B-9965-49AF-A734-2338CD3EA894}"/>
              </a:ext>
            </a:extLst>
          </p:cNvPr>
          <p:cNvSpPr>
            <a:spLocks noGrp="1"/>
          </p:cNvSpPr>
          <p:nvPr>
            <p:ph sz="half" idx="1"/>
          </p:nvPr>
        </p:nvSpPr>
        <p:spPr/>
        <p:txBody>
          <a:bodyPr>
            <a:normAutofit lnSpcReduction="10000"/>
          </a:bodyPr>
          <a:lstStyle/>
          <a:p>
            <a:r>
              <a:rPr lang="en-US" dirty="0"/>
              <a:t>Chris Bay</a:t>
            </a:r>
          </a:p>
          <a:p>
            <a:r>
              <a:rPr lang="en-US" dirty="0"/>
              <a:t>James Boyd</a:t>
            </a:r>
          </a:p>
          <a:p>
            <a:r>
              <a:rPr lang="en-US" dirty="0"/>
              <a:t>Matt Christensen</a:t>
            </a:r>
          </a:p>
          <a:p>
            <a:r>
              <a:rPr lang="en-US" dirty="0"/>
              <a:t>Justin Farrar</a:t>
            </a:r>
          </a:p>
          <a:p>
            <a:r>
              <a:rPr lang="en-US" dirty="0"/>
              <a:t>Jeremy Hoffman</a:t>
            </a:r>
          </a:p>
          <a:p>
            <a:r>
              <a:rPr lang="en-US" dirty="0"/>
              <a:t>Aaron Kozlowski</a:t>
            </a:r>
          </a:p>
          <a:p>
            <a:r>
              <a:rPr lang="en-US" dirty="0"/>
              <a:t>Nate Kren </a:t>
            </a:r>
          </a:p>
          <a:p>
            <a:r>
              <a:rPr lang="en-US" dirty="0"/>
              <a:t>John Miller</a:t>
            </a:r>
          </a:p>
          <a:p>
            <a:r>
              <a:rPr lang="en-US" dirty="0"/>
              <a:t>Stan Nowicki</a:t>
            </a:r>
          </a:p>
        </p:txBody>
      </p:sp>
      <p:sp>
        <p:nvSpPr>
          <p:cNvPr id="7" name="Content Placeholder 6">
            <a:extLst>
              <a:ext uri="{FF2B5EF4-FFF2-40B4-BE49-F238E27FC236}">
                <a16:creationId xmlns:a16="http://schemas.microsoft.com/office/drawing/2014/main" id="{29073ECF-F126-49E7-B7E0-AC352CFBFC4B}"/>
              </a:ext>
            </a:extLst>
          </p:cNvPr>
          <p:cNvSpPr>
            <a:spLocks noGrp="1"/>
          </p:cNvSpPr>
          <p:nvPr>
            <p:ph sz="half" idx="2"/>
          </p:nvPr>
        </p:nvSpPr>
        <p:spPr/>
        <p:txBody>
          <a:bodyPr/>
          <a:lstStyle/>
          <a:p>
            <a:r>
              <a:rPr lang="en-US" dirty="0"/>
              <a:t>Chris O’Hara</a:t>
            </a:r>
          </a:p>
          <a:p>
            <a:r>
              <a:rPr lang="en-US" dirty="0"/>
              <a:t>Matt Pasteris</a:t>
            </a:r>
          </a:p>
          <a:p>
            <a:r>
              <a:rPr lang="en-US" dirty="0"/>
              <a:t>Dominick Perona</a:t>
            </a:r>
          </a:p>
          <a:p>
            <a:r>
              <a:rPr lang="en-US" dirty="0"/>
              <a:t>Burke Schuster</a:t>
            </a:r>
          </a:p>
          <a:p>
            <a:r>
              <a:rPr lang="en-US" dirty="0"/>
              <a:t>Mike Stapp </a:t>
            </a:r>
          </a:p>
          <a:p>
            <a:r>
              <a:rPr lang="en-US" dirty="0"/>
              <a:t>Pat Wojewoda</a:t>
            </a:r>
          </a:p>
          <a:p>
            <a:r>
              <a:rPr lang="en-US" dirty="0"/>
              <a:t>Floyd Woods</a:t>
            </a:r>
          </a:p>
        </p:txBody>
      </p:sp>
      <p:sp>
        <p:nvSpPr>
          <p:cNvPr id="4" name="Footer Placeholder 3">
            <a:extLst>
              <a:ext uri="{FF2B5EF4-FFF2-40B4-BE49-F238E27FC236}">
                <a16:creationId xmlns:a16="http://schemas.microsoft.com/office/drawing/2014/main" id="{F1391C8C-5940-4E4B-93A9-FF2B0A722DA3}"/>
              </a:ext>
            </a:extLst>
          </p:cNvPr>
          <p:cNvSpPr>
            <a:spLocks noGrp="1"/>
          </p:cNvSpPr>
          <p:nvPr>
            <p:ph type="ftr" sz="quarter" idx="11"/>
          </p:nvPr>
        </p:nvSpPr>
        <p:spPr/>
        <p:txBody>
          <a:bodyPr/>
          <a:lstStyle/>
          <a:p>
            <a:r>
              <a:rPr lang="en-US"/>
              <a:t>JFPSG 2020 Firefighter Presentation</a:t>
            </a:r>
          </a:p>
        </p:txBody>
      </p:sp>
      <p:pic>
        <p:nvPicPr>
          <p:cNvPr id="6" name="Picture 5">
            <a:extLst>
              <a:ext uri="{FF2B5EF4-FFF2-40B4-BE49-F238E27FC236}">
                <a16:creationId xmlns:a16="http://schemas.microsoft.com/office/drawing/2014/main" id="{8FEECA36-A5B8-4E2C-BD0B-9FE9151C5D39}"/>
              </a:ext>
            </a:extLst>
          </p:cNvPr>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9194800" y="200025"/>
            <a:ext cx="2679700" cy="2705100"/>
          </a:xfrm>
          <a:prstGeom prst="rect">
            <a:avLst/>
          </a:prstGeom>
          <a:noFill/>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291352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7FFA6-D937-4684-A4FF-F72B0C57B6FE}"/>
              </a:ext>
            </a:extLst>
          </p:cNvPr>
          <p:cNvSpPr>
            <a:spLocks noGrp="1"/>
          </p:cNvSpPr>
          <p:nvPr>
            <p:ph type="title"/>
          </p:nvPr>
        </p:nvSpPr>
        <p:spPr/>
        <p:txBody>
          <a:bodyPr/>
          <a:lstStyle/>
          <a:p>
            <a:r>
              <a:rPr lang="en-US" dirty="0"/>
              <a:t>Retirees</a:t>
            </a:r>
          </a:p>
        </p:txBody>
      </p:sp>
      <p:sp>
        <p:nvSpPr>
          <p:cNvPr id="3" name="Content Placeholder 2">
            <a:extLst>
              <a:ext uri="{FF2B5EF4-FFF2-40B4-BE49-F238E27FC236}">
                <a16:creationId xmlns:a16="http://schemas.microsoft.com/office/drawing/2014/main" id="{5FC7194D-8365-49E6-8701-526FC9F50A39}"/>
              </a:ext>
            </a:extLst>
          </p:cNvPr>
          <p:cNvSpPr>
            <a:spLocks noGrp="1"/>
          </p:cNvSpPr>
          <p:nvPr>
            <p:ph idx="1"/>
          </p:nvPr>
        </p:nvSpPr>
        <p:spPr/>
        <p:txBody>
          <a:bodyPr/>
          <a:lstStyle/>
          <a:p>
            <a:r>
              <a:rPr lang="en-US" dirty="0"/>
              <a:t>Tom Douglas</a:t>
            </a:r>
          </a:p>
          <a:p>
            <a:r>
              <a:rPr lang="en-US" dirty="0"/>
              <a:t>Jim Larson</a:t>
            </a:r>
          </a:p>
          <a:p>
            <a:r>
              <a:rPr lang="en-US" dirty="0"/>
              <a:t>John Lukancic </a:t>
            </a:r>
          </a:p>
          <a:p>
            <a:r>
              <a:rPr lang="en-US" dirty="0"/>
              <a:t>Mike Nurczyk</a:t>
            </a:r>
          </a:p>
          <a:p>
            <a:r>
              <a:rPr lang="en-US" dirty="0"/>
              <a:t>Mike Stromberg</a:t>
            </a:r>
          </a:p>
        </p:txBody>
      </p:sp>
      <p:sp>
        <p:nvSpPr>
          <p:cNvPr id="4" name="Footer Placeholder 3">
            <a:extLst>
              <a:ext uri="{FF2B5EF4-FFF2-40B4-BE49-F238E27FC236}">
                <a16:creationId xmlns:a16="http://schemas.microsoft.com/office/drawing/2014/main" id="{97247A7F-44A1-4C9A-8CAF-C0509F00B75A}"/>
              </a:ext>
            </a:extLst>
          </p:cNvPr>
          <p:cNvSpPr>
            <a:spLocks noGrp="1"/>
          </p:cNvSpPr>
          <p:nvPr>
            <p:ph type="ftr" sz="quarter" idx="11"/>
          </p:nvPr>
        </p:nvSpPr>
        <p:spPr/>
        <p:txBody>
          <a:bodyPr/>
          <a:lstStyle/>
          <a:p>
            <a:r>
              <a:rPr lang="en-US"/>
              <a:t>JFPSG 2020 Firefighter Presentation</a:t>
            </a:r>
          </a:p>
        </p:txBody>
      </p:sp>
      <p:pic>
        <p:nvPicPr>
          <p:cNvPr id="5" name="Picture 4" descr="A close up of a street sign on a pole&#10;&#10;Description automatically generated">
            <a:extLst>
              <a:ext uri="{FF2B5EF4-FFF2-40B4-BE49-F238E27FC236}">
                <a16:creationId xmlns:a16="http://schemas.microsoft.com/office/drawing/2014/main" id="{BF89DAAF-2A9E-4D4E-9C25-4AE589CB211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35204" y="992663"/>
            <a:ext cx="3751696" cy="3095149"/>
          </a:xfrm>
          <a:prstGeom prst="rect">
            <a:avLst/>
          </a:prstGeom>
        </p:spPr>
      </p:pic>
      <p:sp>
        <p:nvSpPr>
          <p:cNvPr id="6" name="TextBox 5">
            <a:extLst>
              <a:ext uri="{FF2B5EF4-FFF2-40B4-BE49-F238E27FC236}">
                <a16:creationId xmlns:a16="http://schemas.microsoft.com/office/drawing/2014/main" id="{B2D3D720-D63F-4B84-8703-3C9F83FA1DF0}"/>
              </a:ext>
            </a:extLst>
          </p:cNvPr>
          <p:cNvSpPr txBox="1"/>
          <p:nvPr/>
        </p:nvSpPr>
        <p:spPr>
          <a:xfrm>
            <a:off x="6115050" y="4084446"/>
            <a:ext cx="3231988" cy="230832"/>
          </a:xfrm>
          <a:prstGeom prst="rect">
            <a:avLst/>
          </a:prstGeom>
          <a:noFill/>
        </p:spPr>
        <p:txBody>
          <a:bodyPr wrap="square" rtlCol="0">
            <a:spAutoFit/>
          </a:bodyPr>
          <a:lstStyle/>
          <a:p>
            <a:r>
              <a:rPr lang="en-US" sz="900">
                <a:hlinkClick r:id="rId3" tooltip="http://www.jellicleblog.com/category/random/"/>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769094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DF23F-11D9-4063-B72D-7AC7563526BA}"/>
              </a:ext>
            </a:extLst>
          </p:cNvPr>
          <p:cNvSpPr>
            <a:spLocks noGrp="1"/>
          </p:cNvSpPr>
          <p:nvPr>
            <p:ph type="title"/>
          </p:nvPr>
        </p:nvSpPr>
        <p:spPr>
          <a:xfrm>
            <a:off x="838200" y="365125"/>
            <a:ext cx="10515600" cy="1325563"/>
          </a:xfrm>
        </p:spPr>
        <p:txBody>
          <a:bodyPr/>
          <a:lstStyle/>
          <a:p>
            <a:r>
              <a:rPr lang="en-US"/>
              <a:t>Clinicians </a:t>
            </a:r>
            <a:endParaRPr lang="en-US" dirty="0"/>
          </a:p>
        </p:txBody>
      </p:sp>
      <p:sp>
        <p:nvSpPr>
          <p:cNvPr id="3" name="Content Placeholder 2">
            <a:extLst>
              <a:ext uri="{FF2B5EF4-FFF2-40B4-BE49-F238E27FC236}">
                <a16:creationId xmlns:a16="http://schemas.microsoft.com/office/drawing/2014/main" id="{F6803B5B-C16D-495E-8A9C-E013CE7A3376}"/>
              </a:ext>
            </a:extLst>
          </p:cNvPr>
          <p:cNvSpPr>
            <a:spLocks noGrp="1"/>
          </p:cNvSpPr>
          <p:nvPr>
            <p:ph idx="1"/>
          </p:nvPr>
        </p:nvSpPr>
        <p:spPr>
          <a:xfrm>
            <a:off x="838200" y="1825625"/>
            <a:ext cx="10515600" cy="4351338"/>
          </a:xfrm>
        </p:spPr>
        <p:txBody>
          <a:bodyPr/>
          <a:lstStyle/>
          <a:p>
            <a:r>
              <a:rPr lang="en-US" dirty="0"/>
              <a:t>Aspire Center for Positive Change</a:t>
            </a:r>
          </a:p>
          <a:p>
            <a:endParaRPr lang="en-US" dirty="0"/>
          </a:p>
          <a:p>
            <a:pPr lvl="1"/>
            <a:r>
              <a:rPr lang="en-US" dirty="0"/>
              <a:t>Aspire-cpc.com; (815) 353-3122</a:t>
            </a:r>
          </a:p>
          <a:p>
            <a:pPr lvl="2"/>
            <a:r>
              <a:rPr lang="en-US" dirty="0"/>
              <a:t>Courtney Doyle-O’Brien, LPC</a:t>
            </a:r>
          </a:p>
          <a:p>
            <a:pPr lvl="2"/>
            <a:r>
              <a:rPr lang="en-US" dirty="0"/>
              <a:t>Nancy Nelson, LCSW</a:t>
            </a:r>
          </a:p>
          <a:p>
            <a:pPr lvl="2"/>
            <a:r>
              <a:rPr lang="en-US" dirty="0"/>
              <a:t>Carissa </a:t>
            </a:r>
            <a:r>
              <a:rPr lang="en-US" dirty="0" err="1"/>
              <a:t>Silunas</a:t>
            </a:r>
            <a:r>
              <a:rPr lang="en-US" dirty="0"/>
              <a:t>, LCSW</a:t>
            </a:r>
          </a:p>
          <a:p>
            <a:pPr lvl="2"/>
            <a:endParaRPr lang="en-US" dirty="0"/>
          </a:p>
          <a:p>
            <a:pPr lvl="1"/>
            <a:r>
              <a:rPr lang="en-US" dirty="0"/>
              <a:t>Comments</a:t>
            </a:r>
          </a:p>
        </p:txBody>
      </p:sp>
      <p:sp>
        <p:nvSpPr>
          <p:cNvPr id="4" name="Footer Placeholder 3">
            <a:extLst>
              <a:ext uri="{FF2B5EF4-FFF2-40B4-BE49-F238E27FC236}">
                <a16:creationId xmlns:a16="http://schemas.microsoft.com/office/drawing/2014/main" id="{32AC7D7C-99AB-45B5-AA7C-8A509FD88038}"/>
              </a:ext>
            </a:extLst>
          </p:cNvPr>
          <p:cNvSpPr>
            <a:spLocks noGrp="1"/>
          </p:cNvSpPr>
          <p:nvPr>
            <p:ph type="ftr" sz="quarter" idx="11"/>
          </p:nvPr>
        </p:nvSpPr>
        <p:spPr>
          <a:xfrm>
            <a:off x="4038600" y="6356350"/>
            <a:ext cx="4114800" cy="365125"/>
          </a:xfrm>
        </p:spPr>
        <p:txBody>
          <a:bodyPr/>
          <a:lstStyle/>
          <a:p>
            <a:r>
              <a:rPr lang="en-US"/>
              <a:t>JFPSG 2020 Firefighter Presentation</a:t>
            </a:r>
          </a:p>
        </p:txBody>
      </p:sp>
      <p:pic>
        <p:nvPicPr>
          <p:cNvPr id="6" name="Picture 5">
            <a:extLst>
              <a:ext uri="{FF2B5EF4-FFF2-40B4-BE49-F238E27FC236}">
                <a16:creationId xmlns:a16="http://schemas.microsoft.com/office/drawing/2014/main" id="{82935299-87B1-4EA4-A5DC-1B105C8C5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9720" y="1203960"/>
            <a:ext cx="5151120" cy="3230880"/>
          </a:xfrm>
          <a:prstGeom prst="rect">
            <a:avLst/>
          </a:prstGeom>
        </p:spPr>
      </p:pic>
    </p:spTree>
    <p:extLst>
      <p:ext uri="{BB962C8B-B14F-4D97-AF65-F5344CB8AC3E}">
        <p14:creationId xmlns:p14="http://schemas.microsoft.com/office/powerpoint/2010/main" val="3837434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95CA1-DD42-4EAE-97E7-08115630BFDD}"/>
              </a:ext>
            </a:extLst>
          </p:cNvPr>
          <p:cNvSpPr>
            <a:spLocks noGrp="1"/>
          </p:cNvSpPr>
          <p:nvPr>
            <p:ph type="title"/>
          </p:nvPr>
        </p:nvSpPr>
        <p:spPr/>
        <p:txBody>
          <a:bodyPr/>
          <a:lstStyle/>
          <a:p>
            <a:r>
              <a:rPr lang="en-US" dirty="0"/>
              <a:t>Religious</a:t>
            </a:r>
          </a:p>
        </p:txBody>
      </p:sp>
      <p:sp>
        <p:nvSpPr>
          <p:cNvPr id="3" name="Content Placeholder 2">
            <a:extLst>
              <a:ext uri="{FF2B5EF4-FFF2-40B4-BE49-F238E27FC236}">
                <a16:creationId xmlns:a16="http://schemas.microsoft.com/office/drawing/2014/main" id="{B61BB99D-8E88-460C-A369-C9D6E5992371}"/>
              </a:ext>
            </a:extLst>
          </p:cNvPr>
          <p:cNvSpPr>
            <a:spLocks noGrp="1"/>
          </p:cNvSpPr>
          <p:nvPr>
            <p:ph idx="1"/>
          </p:nvPr>
        </p:nvSpPr>
        <p:spPr/>
        <p:txBody>
          <a:bodyPr/>
          <a:lstStyle/>
          <a:p>
            <a:r>
              <a:rPr lang="en-US" dirty="0"/>
              <a:t>Ed Arambasich, OFM</a:t>
            </a:r>
          </a:p>
          <a:p>
            <a:pPr lvl="1"/>
            <a:r>
              <a:rPr lang="en-US" dirty="0"/>
              <a:t>Safe place to stay</a:t>
            </a:r>
          </a:p>
          <a:p>
            <a:r>
              <a:rPr lang="en-US" dirty="0"/>
              <a:t>Mary Frances Seeley, OSF, PhD.</a:t>
            </a:r>
          </a:p>
          <a:p>
            <a:r>
              <a:rPr lang="en-US" dirty="0"/>
              <a:t>Rev. Chris Groh</a:t>
            </a:r>
          </a:p>
          <a:p>
            <a:endParaRPr lang="en-US" dirty="0"/>
          </a:p>
          <a:p>
            <a:r>
              <a:rPr lang="en-US" dirty="0"/>
              <a:t>Looking for more…</a:t>
            </a:r>
          </a:p>
          <a:p>
            <a:pPr marL="0" indent="0">
              <a:buNone/>
            </a:pPr>
            <a:endParaRPr lang="en-US" dirty="0"/>
          </a:p>
          <a:p>
            <a:r>
              <a:rPr lang="en-US" dirty="0"/>
              <a:t>Comments</a:t>
            </a:r>
          </a:p>
        </p:txBody>
      </p:sp>
      <p:sp>
        <p:nvSpPr>
          <p:cNvPr id="4" name="Footer Placeholder 3">
            <a:extLst>
              <a:ext uri="{FF2B5EF4-FFF2-40B4-BE49-F238E27FC236}">
                <a16:creationId xmlns:a16="http://schemas.microsoft.com/office/drawing/2014/main" id="{90785DC6-CE91-4656-8482-5556E6BF5B50}"/>
              </a:ext>
            </a:extLst>
          </p:cNvPr>
          <p:cNvSpPr>
            <a:spLocks noGrp="1"/>
          </p:cNvSpPr>
          <p:nvPr>
            <p:ph type="ftr" sz="quarter" idx="11"/>
          </p:nvPr>
        </p:nvSpPr>
        <p:spPr/>
        <p:txBody>
          <a:bodyPr/>
          <a:lstStyle/>
          <a:p>
            <a:r>
              <a:rPr lang="en-US"/>
              <a:t>JFPSG 2020 Firefighter Presentation</a:t>
            </a:r>
          </a:p>
        </p:txBody>
      </p:sp>
      <p:pic>
        <p:nvPicPr>
          <p:cNvPr id="8" name="Picture 7" descr="A close up of a logo&#10;&#10;Description automatically generated">
            <a:extLst>
              <a:ext uri="{FF2B5EF4-FFF2-40B4-BE49-F238E27FC236}">
                <a16:creationId xmlns:a16="http://schemas.microsoft.com/office/drawing/2014/main" id="{2779655B-AE88-465D-AA5C-BB4414BAA14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000" b="92308" l="9141" r="89751">
                        <a14:foregroundMark x1="46537" y1="9231" x2="32410" y2="14769"/>
                        <a14:foregroundMark x1="32410" y1="14769" x2="32687" y2="47385"/>
                        <a14:foregroundMark x1="32687" y1="47385" x2="45706" y2="57231"/>
                        <a14:foregroundMark x1="45706" y1="57231" x2="60942" y2="50154"/>
                        <a14:foregroundMark x1="60942" y1="50154" x2="49584" y2="30769"/>
                        <a14:foregroundMark x1="35180" y1="16923" x2="23269" y2="28000"/>
                        <a14:foregroundMark x1="23269" y1="28000" x2="19391" y2="61846"/>
                        <a14:foregroundMark x1="19391" y1="61846" x2="24931" y2="76308"/>
                        <a14:foregroundMark x1="24931" y1="76308" x2="39889" y2="83077"/>
                        <a14:foregroundMark x1="39889" y1="83077" x2="67313" y2="69846"/>
                        <a14:foregroundMark x1="67313" y1="69846" x2="77008" y2="55385"/>
                        <a14:foregroundMark x1="77008" y1="55385" x2="80886" y2="36923"/>
                        <a14:foregroundMark x1="80886" y1="36923" x2="53186" y2="8615"/>
                        <a14:foregroundMark x1="53186" y1="8615" x2="42659" y2="8308"/>
                        <a14:foregroundMark x1="28532" y1="17538" x2="28532" y2="17538"/>
                        <a14:foregroundMark x1="28532" y1="17538" x2="28532" y2="17538"/>
                        <a14:foregroundMark x1="28532" y1="17538" x2="16343" y2="30462"/>
                        <a14:foregroundMark x1="16343" y1="30462" x2="13019" y2="47077"/>
                        <a14:foregroundMark x1="20499" y1="20615" x2="30194" y2="9538"/>
                        <a14:foregroundMark x1="44321" y1="5846" x2="57895" y2="4000"/>
                        <a14:foregroundMark x1="77008" y1="69538" x2="64543" y2="81538"/>
                        <a14:foregroundMark x1="64543" y1="81538" x2="49861" y2="83385"/>
                        <a14:foregroundMark x1="49861" y1="83385" x2="43213" y2="81231"/>
                        <a14:foregroundMark x1="49861" y1="92308" x2="49861" y2="92308"/>
                        <a14:foregroundMark x1="19945" y1="16308" x2="19945" y2="16308"/>
                        <a14:foregroundMark x1="16620" y1="23692" x2="16620" y2="23692"/>
                        <a14:foregroundMark x1="15789" y1="18462" x2="15789" y2="18462"/>
                      </a14:backgroundRemoval>
                    </a14:imgEffect>
                  </a14:imgLayer>
                </a14:imgProps>
              </a:ext>
              <a:ext uri="{28A0092B-C50C-407E-A947-70E740481C1C}">
                <a14:useLocalDpi xmlns:a14="http://schemas.microsoft.com/office/drawing/2010/main" val="0"/>
              </a:ext>
            </a:extLst>
          </a:blip>
          <a:stretch>
            <a:fillRect/>
          </a:stretch>
        </p:blipFill>
        <p:spPr>
          <a:xfrm>
            <a:off x="6426339" y="2179081"/>
            <a:ext cx="2975383" cy="2678669"/>
          </a:xfrm>
          <a:prstGeom prst="rect">
            <a:avLst/>
          </a:prstGeom>
        </p:spPr>
      </p:pic>
      <p:pic>
        <p:nvPicPr>
          <p:cNvPr id="9" name="Picture 8">
            <a:extLst>
              <a:ext uri="{FF2B5EF4-FFF2-40B4-BE49-F238E27FC236}">
                <a16:creationId xmlns:a16="http://schemas.microsoft.com/office/drawing/2014/main" id="{2EE72382-BF39-4569-A23D-F3B3F6C6232A}"/>
              </a:ext>
            </a:extLst>
          </p:cNvPr>
          <p:cNvPicPr/>
          <p:nvPr/>
        </p:nvPicPr>
        <p:blipFill rotWithShape="1">
          <a:blip r:embed="rId4"/>
          <a:srcRect l="1421" r="5966" b="3886"/>
          <a:stretch/>
        </p:blipFill>
        <p:spPr bwMode="auto">
          <a:xfrm>
            <a:off x="10025743" y="424542"/>
            <a:ext cx="1831442" cy="23227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3355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1819-A7AF-4FB2-A174-2C66B6977FE6}"/>
              </a:ext>
            </a:extLst>
          </p:cNvPr>
          <p:cNvSpPr>
            <a:spLocks noGrp="1"/>
          </p:cNvSpPr>
          <p:nvPr>
            <p:ph type="title"/>
          </p:nvPr>
        </p:nvSpPr>
        <p:spPr/>
        <p:txBody>
          <a:bodyPr/>
          <a:lstStyle/>
          <a:p>
            <a:r>
              <a:rPr lang="en-US" dirty="0"/>
              <a:t>Elected Official</a:t>
            </a:r>
          </a:p>
        </p:txBody>
      </p:sp>
      <p:sp>
        <p:nvSpPr>
          <p:cNvPr id="3" name="Content Placeholder 2">
            <a:extLst>
              <a:ext uri="{FF2B5EF4-FFF2-40B4-BE49-F238E27FC236}">
                <a16:creationId xmlns:a16="http://schemas.microsoft.com/office/drawing/2014/main" id="{1B3EDB8E-871A-4AA9-8271-845F174B040F}"/>
              </a:ext>
            </a:extLst>
          </p:cNvPr>
          <p:cNvSpPr>
            <a:spLocks noGrp="1"/>
          </p:cNvSpPr>
          <p:nvPr>
            <p:ph idx="1"/>
          </p:nvPr>
        </p:nvSpPr>
        <p:spPr/>
        <p:txBody>
          <a:bodyPr/>
          <a:lstStyle/>
          <a:p>
            <a:r>
              <a:rPr lang="en-US" dirty="0"/>
              <a:t>Councilwoman Jan Quillman</a:t>
            </a:r>
          </a:p>
          <a:p>
            <a:r>
              <a:rPr lang="en-US" dirty="0"/>
              <a:t>Experience </a:t>
            </a:r>
          </a:p>
          <a:p>
            <a:pPr lvl="1"/>
            <a:r>
              <a:rPr lang="en-US" dirty="0"/>
              <a:t>Elected official</a:t>
            </a:r>
          </a:p>
          <a:p>
            <a:pPr lvl="1"/>
            <a:r>
              <a:rPr lang="en-US" dirty="0"/>
              <a:t>Spouse of retired first responder</a:t>
            </a:r>
          </a:p>
        </p:txBody>
      </p:sp>
      <p:sp>
        <p:nvSpPr>
          <p:cNvPr id="4" name="Footer Placeholder 3">
            <a:extLst>
              <a:ext uri="{FF2B5EF4-FFF2-40B4-BE49-F238E27FC236}">
                <a16:creationId xmlns:a16="http://schemas.microsoft.com/office/drawing/2014/main" id="{BBB9B77E-3D3E-455D-8C96-EAE2EC70AB31}"/>
              </a:ext>
            </a:extLst>
          </p:cNvPr>
          <p:cNvSpPr>
            <a:spLocks noGrp="1"/>
          </p:cNvSpPr>
          <p:nvPr>
            <p:ph type="ftr" sz="quarter" idx="11"/>
          </p:nvPr>
        </p:nvSpPr>
        <p:spPr/>
        <p:txBody>
          <a:bodyPr/>
          <a:lstStyle/>
          <a:p>
            <a:r>
              <a:rPr lang="en-US"/>
              <a:t>JFPSG 2020 Firefighter Presentation</a:t>
            </a:r>
          </a:p>
        </p:txBody>
      </p:sp>
      <p:pic>
        <p:nvPicPr>
          <p:cNvPr id="6" name="Picture 5" descr="A white sign with black text&#10;&#10;Description automatically generated">
            <a:extLst>
              <a:ext uri="{FF2B5EF4-FFF2-40B4-BE49-F238E27FC236}">
                <a16:creationId xmlns:a16="http://schemas.microsoft.com/office/drawing/2014/main" id="{29D4B977-F78C-42DD-B73C-D1D9C1B286E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2667"/>
          <a:stretch/>
        </p:blipFill>
        <p:spPr>
          <a:xfrm>
            <a:off x="5800725" y="1027906"/>
            <a:ext cx="5010150" cy="3281649"/>
          </a:xfrm>
          <a:prstGeom prst="rect">
            <a:avLst/>
          </a:prstGeom>
        </p:spPr>
      </p:pic>
      <p:sp>
        <p:nvSpPr>
          <p:cNvPr id="7" name="TextBox 6">
            <a:extLst>
              <a:ext uri="{FF2B5EF4-FFF2-40B4-BE49-F238E27FC236}">
                <a16:creationId xmlns:a16="http://schemas.microsoft.com/office/drawing/2014/main" id="{7E756E65-E553-469C-82F4-67C3304A096E}"/>
              </a:ext>
            </a:extLst>
          </p:cNvPr>
          <p:cNvSpPr txBox="1"/>
          <p:nvPr/>
        </p:nvSpPr>
        <p:spPr>
          <a:xfrm>
            <a:off x="6800850" y="4283833"/>
            <a:ext cx="3905250" cy="230832"/>
          </a:xfrm>
          <a:prstGeom prst="rect">
            <a:avLst/>
          </a:prstGeom>
          <a:noFill/>
        </p:spPr>
        <p:txBody>
          <a:bodyPr wrap="square" rtlCol="0">
            <a:spAutoFit/>
          </a:bodyPr>
          <a:lstStyle/>
          <a:p>
            <a:r>
              <a:rPr lang="en-US" sz="900" dirty="0">
                <a:hlinkClick r:id="rId3" tooltip="http://suvchicagolimo.com/limo-service-chicago-joliet/"/>
              </a:rPr>
              <a:t>This Photo</a:t>
            </a:r>
            <a:r>
              <a:rPr lang="en-US" sz="900" dirty="0"/>
              <a:t> by Unknown Author is licensed under </a:t>
            </a:r>
            <a:r>
              <a:rPr lang="en-US" sz="900" dirty="0">
                <a:hlinkClick r:id="rId4" tooltip="https://creativecommons.org/licenses/by-nc-nd/3.0/"/>
              </a:rPr>
              <a:t>CC BY-NC-ND</a:t>
            </a:r>
            <a:endParaRPr lang="en-US" sz="900" dirty="0"/>
          </a:p>
        </p:txBody>
      </p:sp>
    </p:spTree>
    <p:extLst>
      <p:ext uri="{BB962C8B-B14F-4D97-AF65-F5344CB8AC3E}">
        <p14:creationId xmlns:p14="http://schemas.microsoft.com/office/powerpoint/2010/main" val="2561622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6DBC3-AE82-4EAC-B450-316D2B274E5B}"/>
              </a:ext>
            </a:extLst>
          </p:cNvPr>
          <p:cNvSpPr>
            <a:spLocks noGrp="1"/>
          </p:cNvSpPr>
          <p:nvPr>
            <p:ph type="title"/>
          </p:nvPr>
        </p:nvSpPr>
        <p:spPr/>
        <p:txBody>
          <a:bodyPr/>
          <a:lstStyle/>
          <a:p>
            <a:r>
              <a:rPr lang="en-US" dirty="0"/>
              <a:t>Initial Selection</a:t>
            </a:r>
          </a:p>
        </p:txBody>
      </p:sp>
      <p:sp>
        <p:nvSpPr>
          <p:cNvPr id="4" name="Footer Placeholder 3">
            <a:extLst>
              <a:ext uri="{FF2B5EF4-FFF2-40B4-BE49-F238E27FC236}">
                <a16:creationId xmlns:a16="http://schemas.microsoft.com/office/drawing/2014/main" id="{330ECF40-184D-42C6-89AA-E0A3799BCFF5}"/>
              </a:ext>
            </a:extLst>
          </p:cNvPr>
          <p:cNvSpPr>
            <a:spLocks noGrp="1"/>
          </p:cNvSpPr>
          <p:nvPr>
            <p:ph type="ftr" sz="quarter" idx="11"/>
          </p:nvPr>
        </p:nvSpPr>
        <p:spPr/>
        <p:txBody>
          <a:bodyPr/>
          <a:lstStyle/>
          <a:p>
            <a:r>
              <a:rPr lang="en-US"/>
              <a:t>JFPSG 2020 Firefighter Presentation</a:t>
            </a:r>
          </a:p>
        </p:txBody>
      </p:sp>
      <p:sp>
        <p:nvSpPr>
          <p:cNvPr id="6" name="Content Placeholder 5">
            <a:extLst>
              <a:ext uri="{FF2B5EF4-FFF2-40B4-BE49-F238E27FC236}">
                <a16:creationId xmlns:a16="http://schemas.microsoft.com/office/drawing/2014/main" id="{5A1EF42B-E1CC-4291-BC32-C509CA53EF0E}"/>
              </a:ext>
            </a:extLst>
          </p:cNvPr>
          <p:cNvSpPr>
            <a:spLocks noGrp="1"/>
          </p:cNvSpPr>
          <p:nvPr>
            <p:ph idx="1"/>
          </p:nvPr>
        </p:nvSpPr>
        <p:spPr/>
        <p:txBody>
          <a:bodyPr/>
          <a:lstStyle/>
          <a:p>
            <a:r>
              <a:rPr lang="en-US" dirty="0"/>
              <a:t>Selection</a:t>
            </a:r>
          </a:p>
          <a:p>
            <a:pPr lvl="1"/>
            <a:r>
              <a:rPr lang="en-US" dirty="0"/>
              <a:t>First class, 30 classroom spots available</a:t>
            </a:r>
          </a:p>
          <a:p>
            <a:pPr lvl="1"/>
            <a:r>
              <a:rPr lang="en-US" dirty="0"/>
              <a:t>Had over 40 people volunteer</a:t>
            </a:r>
          </a:p>
          <a:p>
            <a:pPr lvl="1"/>
            <a:r>
              <a:rPr lang="en-US" dirty="0"/>
              <a:t>Breakdown</a:t>
            </a:r>
          </a:p>
          <a:p>
            <a:pPr lvl="2"/>
            <a:r>
              <a:rPr lang="en-US" dirty="0"/>
              <a:t>Administration – 1 </a:t>
            </a:r>
          </a:p>
          <a:p>
            <a:pPr lvl="2"/>
            <a:r>
              <a:rPr lang="en-US" dirty="0"/>
              <a:t>Local 44 – 14, selected by seniority</a:t>
            </a:r>
          </a:p>
          <a:p>
            <a:pPr lvl="2"/>
            <a:r>
              <a:rPr lang="en-US" dirty="0"/>
              <a:t>Local 2369 – 7, selected by seniority</a:t>
            </a:r>
          </a:p>
          <a:p>
            <a:pPr lvl="2"/>
            <a:r>
              <a:rPr lang="en-US" dirty="0"/>
              <a:t>Retiree – 5 </a:t>
            </a:r>
          </a:p>
          <a:p>
            <a:pPr lvl="2"/>
            <a:r>
              <a:rPr lang="en-US" dirty="0"/>
              <a:t>Religious – 2</a:t>
            </a:r>
          </a:p>
          <a:p>
            <a:pPr lvl="2"/>
            <a:r>
              <a:rPr lang="en-US" dirty="0"/>
              <a:t>Other – 2 </a:t>
            </a:r>
          </a:p>
        </p:txBody>
      </p:sp>
      <p:pic>
        <p:nvPicPr>
          <p:cNvPr id="8" name="Picture 7" descr="A close up of a toy&#10;&#10;Description automatically generated">
            <a:extLst>
              <a:ext uri="{FF2B5EF4-FFF2-40B4-BE49-F238E27FC236}">
                <a16:creationId xmlns:a16="http://schemas.microsoft.com/office/drawing/2014/main" id="{9A120C1A-D42D-4C53-9AAA-535F4FA3636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488011" y="504032"/>
            <a:ext cx="4286250" cy="2857500"/>
          </a:xfrm>
          <a:prstGeom prst="rect">
            <a:avLst/>
          </a:prstGeom>
        </p:spPr>
      </p:pic>
    </p:spTree>
    <p:extLst>
      <p:ext uri="{BB962C8B-B14F-4D97-AF65-F5344CB8AC3E}">
        <p14:creationId xmlns:p14="http://schemas.microsoft.com/office/powerpoint/2010/main" val="3184378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F81E-0E0B-4DCF-946C-13A5B9480C65}"/>
              </a:ext>
            </a:extLst>
          </p:cNvPr>
          <p:cNvSpPr>
            <a:spLocks noGrp="1"/>
          </p:cNvSpPr>
          <p:nvPr>
            <p:ph type="title"/>
          </p:nvPr>
        </p:nvSpPr>
        <p:spPr/>
        <p:txBody>
          <a:bodyPr/>
          <a:lstStyle/>
          <a:p>
            <a:r>
              <a:rPr lang="en-US" dirty="0"/>
              <a:t>Initial Training</a:t>
            </a:r>
          </a:p>
        </p:txBody>
      </p:sp>
      <p:sp>
        <p:nvSpPr>
          <p:cNvPr id="3" name="Content Placeholder 2">
            <a:extLst>
              <a:ext uri="{FF2B5EF4-FFF2-40B4-BE49-F238E27FC236}">
                <a16:creationId xmlns:a16="http://schemas.microsoft.com/office/drawing/2014/main" id="{652BBEF6-6314-4887-A290-D837F1FC54C5}"/>
              </a:ext>
            </a:extLst>
          </p:cNvPr>
          <p:cNvSpPr>
            <a:spLocks noGrp="1"/>
          </p:cNvSpPr>
          <p:nvPr>
            <p:ph idx="1"/>
          </p:nvPr>
        </p:nvSpPr>
        <p:spPr/>
        <p:txBody>
          <a:bodyPr/>
          <a:lstStyle/>
          <a:p>
            <a:r>
              <a:rPr lang="en-US" dirty="0"/>
              <a:t>Master Instructors from the IAFF </a:t>
            </a:r>
          </a:p>
          <a:p>
            <a:r>
              <a:rPr lang="en-US" dirty="0"/>
              <a:t>The Joliet Foreign Fire Tax Board provided the funding </a:t>
            </a:r>
          </a:p>
          <a:p>
            <a:r>
              <a:rPr lang="en-US" dirty="0"/>
              <a:t>Joliet Fire Station 1 on September 12 and 13, 2019.</a:t>
            </a:r>
            <a:endParaRPr lang="en-US" b="1" dirty="0"/>
          </a:p>
          <a:p>
            <a:pPr lvl="0"/>
            <a:r>
              <a:rPr lang="en-US" dirty="0"/>
              <a:t>Initial training and certification included:</a:t>
            </a:r>
          </a:p>
          <a:p>
            <a:pPr lvl="1"/>
            <a:r>
              <a:rPr lang="en-US" dirty="0"/>
              <a:t>A 2-hour online Introduction to Peer Support training class;</a:t>
            </a:r>
          </a:p>
          <a:p>
            <a:pPr lvl="2"/>
            <a:r>
              <a:rPr lang="en-US" dirty="0"/>
              <a:t>All local members can log on and take the class</a:t>
            </a:r>
          </a:p>
          <a:p>
            <a:pPr lvl="1"/>
            <a:r>
              <a:rPr lang="en-US" dirty="0"/>
              <a:t>A 16-hour in-person classroom portion taught by instructors.</a:t>
            </a:r>
          </a:p>
          <a:p>
            <a:endParaRPr lang="en-US" dirty="0"/>
          </a:p>
        </p:txBody>
      </p:sp>
      <p:sp>
        <p:nvSpPr>
          <p:cNvPr id="4" name="Footer Placeholder 3">
            <a:extLst>
              <a:ext uri="{FF2B5EF4-FFF2-40B4-BE49-F238E27FC236}">
                <a16:creationId xmlns:a16="http://schemas.microsoft.com/office/drawing/2014/main" id="{04A1AEEC-54C9-4BD2-975A-6A60DEA85C45}"/>
              </a:ext>
            </a:extLst>
          </p:cNvPr>
          <p:cNvSpPr>
            <a:spLocks noGrp="1"/>
          </p:cNvSpPr>
          <p:nvPr>
            <p:ph type="ftr" sz="quarter" idx="11"/>
          </p:nvPr>
        </p:nvSpPr>
        <p:spPr/>
        <p:txBody>
          <a:bodyPr/>
          <a:lstStyle/>
          <a:p>
            <a:r>
              <a:rPr lang="en-US"/>
              <a:t>JFPSG 2020 Firefighter Presentation</a:t>
            </a:r>
          </a:p>
        </p:txBody>
      </p:sp>
      <p:pic>
        <p:nvPicPr>
          <p:cNvPr id="6" name="Picture 5" descr="A close up of a sign&#10;&#10;Description automatically generated">
            <a:extLst>
              <a:ext uri="{FF2B5EF4-FFF2-40B4-BE49-F238E27FC236}">
                <a16:creationId xmlns:a16="http://schemas.microsoft.com/office/drawing/2014/main" id="{0F5D6851-AE3C-4B47-98AC-028480D5382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228178" y="869690"/>
            <a:ext cx="2201822" cy="2201822"/>
          </a:xfrm>
          <a:prstGeom prst="rect">
            <a:avLst/>
          </a:prstGeom>
        </p:spPr>
      </p:pic>
      <p:sp>
        <p:nvSpPr>
          <p:cNvPr id="7" name="TextBox 6">
            <a:extLst>
              <a:ext uri="{FF2B5EF4-FFF2-40B4-BE49-F238E27FC236}">
                <a16:creationId xmlns:a16="http://schemas.microsoft.com/office/drawing/2014/main" id="{E69B38C9-31E9-4107-A39B-A34F07F7E993}"/>
              </a:ext>
            </a:extLst>
          </p:cNvPr>
          <p:cNvSpPr txBox="1"/>
          <p:nvPr/>
        </p:nvSpPr>
        <p:spPr>
          <a:xfrm>
            <a:off x="8882124" y="3138980"/>
            <a:ext cx="3908799" cy="230832"/>
          </a:xfrm>
          <a:prstGeom prst="rect">
            <a:avLst/>
          </a:prstGeom>
          <a:noFill/>
        </p:spPr>
        <p:txBody>
          <a:bodyPr wrap="square" rtlCol="0">
            <a:spAutoFit/>
          </a:bodyPr>
          <a:lstStyle/>
          <a:p>
            <a:r>
              <a:rPr lang="en-US" sz="900">
                <a:hlinkClick r:id="rId3" tooltip="https://myedmondsnews.com/2016/03/firefighters-union-says-staffing-reductions-put-community-at-risk/"/>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3988157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8D6A4-654A-4634-9788-1B5D6BDC84D5}"/>
              </a:ext>
            </a:extLst>
          </p:cNvPr>
          <p:cNvSpPr>
            <a:spLocks noGrp="1"/>
          </p:cNvSpPr>
          <p:nvPr>
            <p:ph type="title"/>
          </p:nvPr>
        </p:nvSpPr>
        <p:spPr/>
        <p:txBody>
          <a:bodyPr/>
          <a:lstStyle/>
          <a:p>
            <a:r>
              <a:rPr lang="en-US" dirty="0"/>
              <a:t>Future Selection</a:t>
            </a:r>
          </a:p>
        </p:txBody>
      </p:sp>
      <p:sp>
        <p:nvSpPr>
          <p:cNvPr id="3" name="Content Placeholder 2">
            <a:extLst>
              <a:ext uri="{FF2B5EF4-FFF2-40B4-BE49-F238E27FC236}">
                <a16:creationId xmlns:a16="http://schemas.microsoft.com/office/drawing/2014/main" id="{5A287D63-1E7C-480F-BF92-E25F6E825A2F}"/>
              </a:ext>
            </a:extLst>
          </p:cNvPr>
          <p:cNvSpPr>
            <a:spLocks noGrp="1"/>
          </p:cNvSpPr>
          <p:nvPr>
            <p:ph idx="1"/>
          </p:nvPr>
        </p:nvSpPr>
        <p:spPr/>
        <p:txBody>
          <a:bodyPr/>
          <a:lstStyle/>
          <a:p>
            <a:r>
              <a:rPr lang="en-US" dirty="0"/>
              <a:t>Group Decision</a:t>
            </a:r>
          </a:p>
        </p:txBody>
      </p:sp>
      <p:sp>
        <p:nvSpPr>
          <p:cNvPr id="4" name="Footer Placeholder 3">
            <a:extLst>
              <a:ext uri="{FF2B5EF4-FFF2-40B4-BE49-F238E27FC236}">
                <a16:creationId xmlns:a16="http://schemas.microsoft.com/office/drawing/2014/main" id="{B6AD0708-71AE-4B74-9002-488AA77A88E6}"/>
              </a:ext>
            </a:extLst>
          </p:cNvPr>
          <p:cNvSpPr>
            <a:spLocks noGrp="1"/>
          </p:cNvSpPr>
          <p:nvPr>
            <p:ph type="ftr" sz="quarter" idx="11"/>
          </p:nvPr>
        </p:nvSpPr>
        <p:spPr/>
        <p:txBody>
          <a:bodyPr/>
          <a:lstStyle/>
          <a:p>
            <a:r>
              <a:rPr lang="en-US"/>
              <a:t>JFPSG 2020 Firefighter Presentation</a:t>
            </a:r>
          </a:p>
        </p:txBody>
      </p:sp>
      <p:pic>
        <p:nvPicPr>
          <p:cNvPr id="5" name="Picture 4" descr="A close up of a toy&#10;&#10;Description automatically generated">
            <a:extLst>
              <a:ext uri="{FF2B5EF4-FFF2-40B4-BE49-F238E27FC236}">
                <a16:creationId xmlns:a16="http://schemas.microsoft.com/office/drawing/2014/main" id="{B98BBDA5-467C-4E41-B3B6-AE3660B84C5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52875" y="2000250"/>
            <a:ext cx="4286250" cy="2857500"/>
          </a:xfrm>
          <a:prstGeom prst="rect">
            <a:avLst/>
          </a:prstGeom>
        </p:spPr>
      </p:pic>
      <p:sp>
        <p:nvSpPr>
          <p:cNvPr id="6" name="TextBox 5">
            <a:extLst>
              <a:ext uri="{FF2B5EF4-FFF2-40B4-BE49-F238E27FC236}">
                <a16:creationId xmlns:a16="http://schemas.microsoft.com/office/drawing/2014/main" id="{22F45DB5-9268-46DE-8897-5ED0C887E0F0}"/>
              </a:ext>
            </a:extLst>
          </p:cNvPr>
          <p:cNvSpPr txBox="1"/>
          <p:nvPr/>
        </p:nvSpPr>
        <p:spPr>
          <a:xfrm>
            <a:off x="3952875" y="4857750"/>
            <a:ext cx="4286250" cy="230832"/>
          </a:xfrm>
          <a:prstGeom prst="rect">
            <a:avLst/>
          </a:prstGeom>
          <a:noFill/>
        </p:spPr>
        <p:txBody>
          <a:bodyPr wrap="square" rtlCol="0">
            <a:spAutoFit/>
          </a:bodyPr>
          <a:lstStyle/>
          <a:p>
            <a:r>
              <a:rPr lang="en-US" sz="900">
                <a:hlinkClick r:id="rId3" tooltip="https://www.tanveernaseer.com/looking-beyond-traditional-approaches-to-find-talented-employees/"/>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854720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 up of a logo&#10;&#10;Description automatically generated">
            <a:extLst>
              <a:ext uri="{FF2B5EF4-FFF2-40B4-BE49-F238E27FC236}">
                <a16:creationId xmlns:a16="http://schemas.microsoft.com/office/drawing/2014/main" id="{A2B6EAC7-FEF9-474E-BF3B-6EA23C87EE37}"/>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17435" y="565002"/>
            <a:ext cx="5557641" cy="5473689"/>
          </a:xfrm>
        </p:spPr>
      </p:pic>
      <p:sp>
        <p:nvSpPr>
          <p:cNvPr id="8" name="TextBox 7">
            <a:extLst>
              <a:ext uri="{FF2B5EF4-FFF2-40B4-BE49-F238E27FC236}">
                <a16:creationId xmlns:a16="http://schemas.microsoft.com/office/drawing/2014/main" id="{E38E233A-06B0-45F4-A93C-9D972DA7A03A}"/>
              </a:ext>
            </a:extLst>
          </p:cNvPr>
          <p:cNvSpPr txBox="1"/>
          <p:nvPr/>
        </p:nvSpPr>
        <p:spPr>
          <a:xfrm>
            <a:off x="3386587" y="6038691"/>
            <a:ext cx="4588489" cy="230832"/>
          </a:xfrm>
          <a:prstGeom prst="rect">
            <a:avLst/>
          </a:prstGeom>
          <a:noFill/>
        </p:spPr>
        <p:txBody>
          <a:bodyPr wrap="square" rtlCol="0">
            <a:spAutoFit/>
          </a:bodyPr>
          <a:lstStyle/>
          <a:p>
            <a:r>
              <a:rPr lang="en-US" sz="900" dirty="0">
                <a:hlinkClick r:id="rId3" tooltip="http://www.otherfood-devos.com/2011_03_01_archive.html"/>
              </a:rPr>
              <a:t>This Photo</a:t>
            </a:r>
            <a:r>
              <a:rPr lang="en-US" sz="900" dirty="0"/>
              <a:t> by Unknown Author is licensed under </a:t>
            </a:r>
            <a:r>
              <a:rPr lang="en-US" sz="900" dirty="0">
                <a:hlinkClick r:id="rId4" tooltip="https://creativecommons.org/licenses/by-nc-nd/3.0/"/>
              </a:rPr>
              <a:t>CC BY-NC-ND</a:t>
            </a:r>
            <a:endParaRPr lang="en-US" sz="900" dirty="0"/>
          </a:p>
        </p:txBody>
      </p:sp>
    </p:spTree>
    <p:extLst>
      <p:ext uri="{BB962C8B-B14F-4D97-AF65-F5344CB8AC3E}">
        <p14:creationId xmlns:p14="http://schemas.microsoft.com/office/powerpoint/2010/main" val="2998084621"/>
      </p:ext>
    </p:extLst>
  </p:cSld>
  <p:clrMapOvr>
    <a:masterClrMapping/>
  </p:clrMapOvr>
  <mc:AlternateContent xmlns:mc="http://schemas.openxmlformats.org/markup-compatibility/2006" xmlns:p14="http://schemas.microsoft.com/office/powerpoint/2010/main">
    <mc:Choice Requires="p14">
      <p:transition spd="slow" p14:dur="2000" advTm="17847"/>
    </mc:Choice>
    <mc:Fallback xmlns="">
      <p:transition spd="slow" advTm="1784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5977F-DC5D-4962-98A8-E560A91C4370}"/>
              </a:ext>
            </a:extLst>
          </p:cNvPr>
          <p:cNvSpPr>
            <a:spLocks noGrp="1"/>
          </p:cNvSpPr>
          <p:nvPr>
            <p:ph type="title"/>
          </p:nvPr>
        </p:nvSpPr>
        <p:spPr/>
        <p:txBody>
          <a:bodyPr/>
          <a:lstStyle/>
          <a:p>
            <a:r>
              <a:rPr lang="en-US" dirty="0"/>
              <a:t>Group Structure</a:t>
            </a:r>
          </a:p>
        </p:txBody>
      </p:sp>
      <p:pic>
        <p:nvPicPr>
          <p:cNvPr id="5" name="Content Placeholder 4">
            <a:extLst>
              <a:ext uri="{FF2B5EF4-FFF2-40B4-BE49-F238E27FC236}">
                <a16:creationId xmlns:a16="http://schemas.microsoft.com/office/drawing/2014/main" id="{94C7D21F-7C9B-499A-8C54-BB5266613617}"/>
              </a:ext>
            </a:extLst>
          </p:cNvPr>
          <p:cNvPicPr>
            <a:picLocks noGrp="1" noChangeAspect="1"/>
          </p:cNvPicPr>
          <p:nvPr>
            <p:ph idx="1"/>
          </p:nvPr>
        </p:nvPicPr>
        <p:blipFill>
          <a:blip r:embed="rId2"/>
          <a:stretch>
            <a:fillRect/>
          </a:stretch>
        </p:blipFill>
        <p:spPr>
          <a:xfrm>
            <a:off x="3557719" y="1825625"/>
            <a:ext cx="5076561" cy="4351338"/>
          </a:xfrm>
          <a:prstGeom prst="rect">
            <a:avLst/>
          </a:prstGeom>
        </p:spPr>
      </p:pic>
      <p:sp>
        <p:nvSpPr>
          <p:cNvPr id="4" name="Footer Placeholder 3">
            <a:extLst>
              <a:ext uri="{FF2B5EF4-FFF2-40B4-BE49-F238E27FC236}">
                <a16:creationId xmlns:a16="http://schemas.microsoft.com/office/drawing/2014/main" id="{DFEEB554-9296-4666-991D-DCE52C529B39}"/>
              </a:ext>
            </a:extLst>
          </p:cNvPr>
          <p:cNvSpPr>
            <a:spLocks noGrp="1"/>
          </p:cNvSpPr>
          <p:nvPr>
            <p:ph type="ftr" sz="quarter" idx="11"/>
          </p:nvPr>
        </p:nvSpPr>
        <p:spPr/>
        <p:txBody>
          <a:bodyPr/>
          <a:lstStyle/>
          <a:p>
            <a:r>
              <a:rPr lang="en-US"/>
              <a:t>JFPSG 2020 Firefighter Presentation</a:t>
            </a:r>
          </a:p>
        </p:txBody>
      </p:sp>
    </p:spTree>
    <p:extLst>
      <p:ext uri="{BB962C8B-B14F-4D97-AF65-F5344CB8AC3E}">
        <p14:creationId xmlns:p14="http://schemas.microsoft.com/office/powerpoint/2010/main" val="76028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9398B-3709-4A8B-BEC1-9FC35CC5E755}"/>
              </a:ext>
            </a:extLst>
          </p:cNvPr>
          <p:cNvSpPr>
            <a:spLocks noGrp="1"/>
          </p:cNvSpPr>
          <p:nvPr>
            <p:ph type="title"/>
          </p:nvPr>
        </p:nvSpPr>
        <p:spPr/>
        <p:txBody>
          <a:bodyPr/>
          <a:lstStyle/>
          <a:p>
            <a:r>
              <a:rPr lang="en-US" dirty="0"/>
              <a:t>Monthly Meetings</a:t>
            </a:r>
          </a:p>
        </p:txBody>
      </p:sp>
      <p:sp>
        <p:nvSpPr>
          <p:cNvPr id="11" name="Content Placeholder 10">
            <a:extLst>
              <a:ext uri="{FF2B5EF4-FFF2-40B4-BE49-F238E27FC236}">
                <a16:creationId xmlns:a16="http://schemas.microsoft.com/office/drawing/2014/main" id="{69D898E7-BDBA-45BB-9A46-B459156880D0}"/>
              </a:ext>
            </a:extLst>
          </p:cNvPr>
          <p:cNvSpPr>
            <a:spLocks noGrp="1"/>
          </p:cNvSpPr>
          <p:nvPr>
            <p:ph sz="half" idx="2"/>
          </p:nvPr>
        </p:nvSpPr>
        <p:spPr/>
        <p:txBody>
          <a:bodyPr/>
          <a:lstStyle/>
          <a:p>
            <a:endParaRPr lang="en-US"/>
          </a:p>
        </p:txBody>
      </p:sp>
      <p:sp>
        <p:nvSpPr>
          <p:cNvPr id="4" name="Footer Placeholder 3">
            <a:extLst>
              <a:ext uri="{FF2B5EF4-FFF2-40B4-BE49-F238E27FC236}">
                <a16:creationId xmlns:a16="http://schemas.microsoft.com/office/drawing/2014/main" id="{8890C2D1-50F4-4B79-AFBD-431EE5F6281E}"/>
              </a:ext>
            </a:extLst>
          </p:cNvPr>
          <p:cNvSpPr>
            <a:spLocks noGrp="1"/>
          </p:cNvSpPr>
          <p:nvPr>
            <p:ph type="ftr" sz="quarter" idx="11"/>
          </p:nvPr>
        </p:nvSpPr>
        <p:spPr/>
        <p:txBody>
          <a:bodyPr/>
          <a:lstStyle/>
          <a:p>
            <a:r>
              <a:rPr lang="en-US"/>
              <a:t>JFPSG 2020 Firefighter Presentation</a:t>
            </a:r>
          </a:p>
        </p:txBody>
      </p:sp>
      <p:pic>
        <p:nvPicPr>
          <p:cNvPr id="9" name="Picture 8" descr="A close up of a toy&#10;&#10;Description automatically generated">
            <a:extLst>
              <a:ext uri="{FF2B5EF4-FFF2-40B4-BE49-F238E27FC236}">
                <a16:creationId xmlns:a16="http://schemas.microsoft.com/office/drawing/2014/main" id="{D13D528C-4270-4F18-AF67-65EB9FF3F9F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07800" y="216675"/>
            <a:ext cx="6629400" cy="3981450"/>
          </a:xfrm>
          <a:prstGeom prst="rect">
            <a:avLst/>
          </a:prstGeom>
        </p:spPr>
      </p:pic>
      <p:sp>
        <p:nvSpPr>
          <p:cNvPr id="10" name="TextBox 9">
            <a:extLst>
              <a:ext uri="{FF2B5EF4-FFF2-40B4-BE49-F238E27FC236}">
                <a16:creationId xmlns:a16="http://schemas.microsoft.com/office/drawing/2014/main" id="{DE962B8B-2F85-4B53-A025-F46FB1B17265}"/>
              </a:ext>
            </a:extLst>
          </p:cNvPr>
          <p:cNvSpPr txBox="1"/>
          <p:nvPr/>
        </p:nvSpPr>
        <p:spPr>
          <a:xfrm>
            <a:off x="5407800" y="4198125"/>
            <a:ext cx="6629400" cy="230832"/>
          </a:xfrm>
          <a:prstGeom prst="rect">
            <a:avLst/>
          </a:prstGeom>
          <a:noFill/>
        </p:spPr>
        <p:txBody>
          <a:bodyPr wrap="square" rtlCol="0">
            <a:spAutoFit/>
          </a:bodyPr>
          <a:lstStyle/>
          <a:p>
            <a:r>
              <a:rPr lang="en-US" sz="900">
                <a:hlinkClick r:id="rId3" tooltip="https://www.embarcados.com.br/metodologias-ageis-o-daily-meeting/"/>
              </a:rPr>
              <a:t>This Photo</a:t>
            </a:r>
            <a:r>
              <a:rPr lang="en-US" sz="900"/>
              <a:t> by Unknown Author is licensed under </a:t>
            </a:r>
            <a:r>
              <a:rPr lang="en-US" sz="900">
                <a:hlinkClick r:id="rId4" tooltip="https://creativecommons.org/licenses/by-sa/3.0/"/>
              </a:rPr>
              <a:t>CC BY-SA</a:t>
            </a:r>
            <a:endParaRPr lang="en-US" sz="900"/>
          </a:p>
        </p:txBody>
      </p:sp>
      <p:sp>
        <p:nvSpPr>
          <p:cNvPr id="13" name="Content Placeholder 12">
            <a:extLst>
              <a:ext uri="{FF2B5EF4-FFF2-40B4-BE49-F238E27FC236}">
                <a16:creationId xmlns:a16="http://schemas.microsoft.com/office/drawing/2014/main" id="{3D98BB69-28D3-44AD-BE67-B87E6FFAD126}"/>
              </a:ext>
            </a:extLst>
          </p:cNvPr>
          <p:cNvSpPr>
            <a:spLocks noGrp="1"/>
          </p:cNvSpPr>
          <p:nvPr>
            <p:ph sz="half" idx="1"/>
          </p:nvPr>
        </p:nvSpPr>
        <p:spPr/>
        <p:txBody>
          <a:bodyPr/>
          <a:lstStyle/>
          <a:p>
            <a:r>
              <a:rPr lang="en-US" dirty="0"/>
              <a:t>At the Friary </a:t>
            </a:r>
          </a:p>
          <a:p>
            <a:pPr lvl="1"/>
            <a:r>
              <a:rPr lang="en-US" dirty="0"/>
              <a:t>404 N. Hickory St.</a:t>
            </a:r>
          </a:p>
          <a:p>
            <a:endParaRPr lang="en-US" dirty="0"/>
          </a:p>
        </p:txBody>
      </p:sp>
    </p:spTree>
    <p:extLst>
      <p:ext uri="{BB962C8B-B14F-4D97-AF65-F5344CB8AC3E}">
        <p14:creationId xmlns:p14="http://schemas.microsoft.com/office/powerpoint/2010/main" val="41855799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276CD-75B3-4863-84B4-03B584AC1CD0}"/>
              </a:ext>
            </a:extLst>
          </p:cNvPr>
          <p:cNvSpPr>
            <a:spLocks noGrp="1"/>
          </p:cNvSpPr>
          <p:nvPr>
            <p:ph type="title"/>
          </p:nvPr>
        </p:nvSpPr>
        <p:spPr/>
        <p:txBody>
          <a:bodyPr/>
          <a:lstStyle/>
          <a:p>
            <a:r>
              <a:rPr lang="en-US" dirty="0"/>
              <a:t>What we offer</a:t>
            </a:r>
          </a:p>
        </p:txBody>
      </p:sp>
      <p:sp>
        <p:nvSpPr>
          <p:cNvPr id="3" name="Content Placeholder 2">
            <a:extLst>
              <a:ext uri="{FF2B5EF4-FFF2-40B4-BE49-F238E27FC236}">
                <a16:creationId xmlns:a16="http://schemas.microsoft.com/office/drawing/2014/main" id="{A465A66D-6A58-447B-A4EB-06CA8520E2E5}"/>
              </a:ext>
            </a:extLst>
          </p:cNvPr>
          <p:cNvSpPr>
            <a:spLocks noGrp="1"/>
          </p:cNvSpPr>
          <p:nvPr>
            <p:ph idx="1"/>
          </p:nvPr>
        </p:nvSpPr>
        <p:spPr/>
        <p:txBody>
          <a:bodyPr/>
          <a:lstStyle/>
          <a:p>
            <a:r>
              <a:rPr lang="en-US" dirty="0"/>
              <a:t>Peer Support</a:t>
            </a:r>
          </a:p>
          <a:p>
            <a:r>
              <a:rPr lang="en-US" dirty="0"/>
              <a:t>Spiritual Support</a:t>
            </a:r>
          </a:p>
          <a:p>
            <a:r>
              <a:rPr lang="en-US" dirty="0"/>
              <a:t>Suicide Prevention</a:t>
            </a:r>
          </a:p>
          <a:p>
            <a:r>
              <a:rPr lang="en-US" dirty="0"/>
              <a:t>Individual Crisis Intervention</a:t>
            </a:r>
          </a:p>
          <a:p>
            <a:r>
              <a:rPr lang="en-US" dirty="0"/>
              <a:t>Spousal/referral Support</a:t>
            </a:r>
          </a:p>
          <a:p>
            <a:pPr lvl="1"/>
            <a:r>
              <a:rPr lang="en-US" dirty="0"/>
              <a:t>Please ask spouses</a:t>
            </a:r>
          </a:p>
          <a:p>
            <a:pPr lvl="1"/>
            <a:endParaRPr lang="en-US" dirty="0"/>
          </a:p>
        </p:txBody>
      </p:sp>
      <p:sp>
        <p:nvSpPr>
          <p:cNvPr id="4" name="Footer Placeholder 3">
            <a:extLst>
              <a:ext uri="{FF2B5EF4-FFF2-40B4-BE49-F238E27FC236}">
                <a16:creationId xmlns:a16="http://schemas.microsoft.com/office/drawing/2014/main" id="{93A5E6FF-36B7-4BB8-B417-186B3B36CA9A}"/>
              </a:ext>
            </a:extLst>
          </p:cNvPr>
          <p:cNvSpPr>
            <a:spLocks noGrp="1"/>
          </p:cNvSpPr>
          <p:nvPr>
            <p:ph type="ftr" sz="quarter" idx="11"/>
          </p:nvPr>
        </p:nvSpPr>
        <p:spPr/>
        <p:txBody>
          <a:bodyPr/>
          <a:lstStyle/>
          <a:p>
            <a:r>
              <a:rPr lang="en-US"/>
              <a:t>JFPSG 2020 Firefighter Presentation</a:t>
            </a:r>
          </a:p>
        </p:txBody>
      </p:sp>
    </p:spTree>
    <p:extLst>
      <p:ext uri="{BB962C8B-B14F-4D97-AF65-F5344CB8AC3E}">
        <p14:creationId xmlns:p14="http://schemas.microsoft.com/office/powerpoint/2010/main" val="685950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2CA24-E439-413D-94A1-29A76CD07689}"/>
              </a:ext>
            </a:extLst>
          </p:cNvPr>
          <p:cNvSpPr>
            <a:spLocks noGrp="1"/>
          </p:cNvSpPr>
          <p:nvPr>
            <p:ph type="title"/>
          </p:nvPr>
        </p:nvSpPr>
        <p:spPr/>
        <p:txBody>
          <a:bodyPr/>
          <a:lstStyle/>
          <a:p>
            <a:r>
              <a:rPr lang="en-US" dirty="0"/>
              <a:t>In the works</a:t>
            </a:r>
          </a:p>
        </p:txBody>
      </p:sp>
      <p:sp>
        <p:nvSpPr>
          <p:cNvPr id="3" name="Content Placeholder 2">
            <a:extLst>
              <a:ext uri="{FF2B5EF4-FFF2-40B4-BE49-F238E27FC236}">
                <a16:creationId xmlns:a16="http://schemas.microsoft.com/office/drawing/2014/main" id="{EDC89E72-ABF3-4D86-A188-580B62767A5D}"/>
              </a:ext>
            </a:extLst>
          </p:cNvPr>
          <p:cNvSpPr>
            <a:spLocks noGrp="1"/>
          </p:cNvSpPr>
          <p:nvPr>
            <p:ph idx="1"/>
          </p:nvPr>
        </p:nvSpPr>
        <p:spPr/>
        <p:txBody>
          <a:bodyPr/>
          <a:lstStyle/>
          <a:p>
            <a:r>
              <a:rPr lang="en-US" dirty="0"/>
              <a:t>Spouse/family support network within the group</a:t>
            </a:r>
          </a:p>
          <a:p>
            <a:r>
              <a:rPr lang="en-US" dirty="0"/>
              <a:t>More robust CISM Group Intervention within the group</a:t>
            </a:r>
          </a:p>
          <a:p>
            <a:pPr lvl="1"/>
            <a:r>
              <a:rPr lang="en-US" dirty="0"/>
              <a:t>Trained </a:t>
            </a:r>
          </a:p>
          <a:p>
            <a:pPr lvl="2"/>
            <a:r>
              <a:rPr lang="en-US" dirty="0" err="1"/>
              <a:t>Debriefers</a:t>
            </a:r>
            <a:endParaRPr lang="en-US" dirty="0"/>
          </a:p>
          <a:p>
            <a:pPr lvl="2"/>
            <a:r>
              <a:rPr lang="en-US" dirty="0"/>
              <a:t>CISD group</a:t>
            </a:r>
          </a:p>
          <a:p>
            <a:endParaRPr lang="en-US" dirty="0"/>
          </a:p>
          <a:p>
            <a:r>
              <a:rPr lang="en-US" dirty="0"/>
              <a:t>JFD physicals</a:t>
            </a:r>
          </a:p>
          <a:p>
            <a:pPr lvl="1"/>
            <a:r>
              <a:rPr lang="en-US" dirty="0"/>
              <a:t>NFPA 1652 recommends basic assessment</a:t>
            </a:r>
          </a:p>
          <a:p>
            <a:pPr lvl="1"/>
            <a:r>
              <a:rPr lang="en-US" dirty="0"/>
              <a:t>Non punitive</a:t>
            </a:r>
          </a:p>
          <a:p>
            <a:pPr lvl="1"/>
            <a:r>
              <a:rPr lang="en-US" dirty="0"/>
              <a:t>Guide for post physical care, if needed</a:t>
            </a:r>
          </a:p>
          <a:p>
            <a:endParaRPr lang="en-US" dirty="0"/>
          </a:p>
        </p:txBody>
      </p:sp>
      <p:sp>
        <p:nvSpPr>
          <p:cNvPr id="4" name="Footer Placeholder 3">
            <a:extLst>
              <a:ext uri="{FF2B5EF4-FFF2-40B4-BE49-F238E27FC236}">
                <a16:creationId xmlns:a16="http://schemas.microsoft.com/office/drawing/2014/main" id="{1DBA42F1-0F62-4CD5-9FE2-A8A399670864}"/>
              </a:ext>
            </a:extLst>
          </p:cNvPr>
          <p:cNvSpPr>
            <a:spLocks noGrp="1"/>
          </p:cNvSpPr>
          <p:nvPr>
            <p:ph type="ftr" sz="quarter" idx="11"/>
          </p:nvPr>
        </p:nvSpPr>
        <p:spPr/>
        <p:txBody>
          <a:bodyPr/>
          <a:lstStyle/>
          <a:p>
            <a:r>
              <a:rPr lang="en-US"/>
              <a:t>JFPSG 2020 Firefighter Presentation</a:t>
            </a:r>
          </a:p>
        </p:txBody>
      </p:sp>
    </p:spTree>
    <p:extLst>
      <p:ext uri="{BB962C8B-B14F-4D97-AF65-F5344CB8AC3E}">
        <p14:creationId xmlns:p14="http://schemas.microsoft.com/office/powerpoint/2010/main" val="38550937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E51EF-795B-4D78-8A6B-F3199D600CB6}"/>
              </a:ext>
            </a:extLst>
          </p:cNvPr>
          <p:cNvSpPr>
            <a:spLocks noGrp="1"/>
          </p:cNvSpPr>
          <p:nvPr>
            <p:ph type="title"/>
          </p:nvPr>
        </p:nvSpPr>
        <p:spPr/>
        <p:txBody>
          <a:bodyPr/>
          <a:lstStyle/>
          <a:p>
            <a:r>
              <a:rPr lang="en-US" dirty="0"/>
              <a:t>JFPSG Policy</a:t>
            </a:r>
          </a:p>
        </p:txBody>
      </p:sp>
      <p:sp>
        <p:nvSpPr>
          <p:cNvPr id="3" name="Content Placeholder 2">
            <a:extLst>
              <a:ext uri="{FF2B5EF4-FFF2-40B4-BE49-F238E27FC236}">
                <a16:creationId xmlns:a16="http://schemas.microsoft.com/office/drawing/2014/main" id="{42450F84-B7D8-4B64-8C94-79F6B835A0EB}"/>
              </a:ext>
            </a:extLst>
          </p:cNvPr>
          <p:cNvSpPr>
            <a:spLocks noGrp="1"/>
          </p:cNvSpPr>
          <p:nvPr>
            <p:ph idx="1"/>
          </p:nvPr>
        </p:nvSpPr>
        <p:spPr/>
        <p:txBody>
          <a:bodyPr/>
          <a:lstStyle/>
          <a:p>
            <a:r>
              <a:rPr lang="en-US" dirty="0"/>
              <a:t>In progress</a:t>
            </a:r>
          </a:p>
          <a:p>
            <a:r>
              <a:rPr lang="en-US" dirty="0"/>
              <a:t>Approved by group</a:t>
            </a:r>
          </a:p>
          <a:p>
            <a:r>
              <a:rPr lang="en-US" dirty="0"/>
              <a:t>Attorney/Legal review</a:t>
            </a:r>
          </a:p>
          <a:p>
            <a:r>
              <a:rPr lang="en-US" dirty="0"/>
              <a:t>Posted website</a:t>
            </a:r>
          </a:p>
        </p:txBody>
      </p:sp>
      <p:sp>
        <p:nvSpPr>
          <p:cNvPr id="4" name="Footer Placeholder 3">
            <a:extLst>
              <a:ext uri="{FF2B5EF4-FFF2-40B4-BE49-F238E27FC236}">
                <a16:creationId xmlns:a16="http://schemas.microsoft.com/office/drawing/2014/main" id="{7646E3F9-B609-4307-8773-5AC48840E331}"/>
              </a:ext>
            </a:extLst>
          </p:cNvPr>
          <p:cNvSpPr>
            <a:spLocks noGrp="1"/>
          </p:cNvSpPr>
          <p:nvPr>
            <p:ph type="ftr" sz="quarter" idx="11"/>
          </p:nvPr>
        </p:nvSpPr>
        <p:spPr/>
        <p:txBody>
          <a:bodyPr/>
          <a:lstStyle/>
          <a:p>
            <a:r>
              <a:rPr lang="en-US"/>
              <a:t>JFPSG 2020 Firefighter Presentation</a:t>
            </a:r>
          </a:p>
        </p:txBody>
      </p:sp>
      <p:pic>
        <p:nvPicPr>
          <p:cNvPr id="8" name="Picture 7">
            <a:extLst>
              <a:ext uri="{FF2B5EF4-FFF2-40B4-BE49-F238E27FC236}">
                <a16:creationId xmlns:a16="http://schemas.microsoft.com/office/drawing/2014/main" id="{90C29517-9037-488A-82BE-18705F0D432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096000" y="488315"/>
            <a:ext cx="5943600" cy="1537970"/>
          </a:xfrm>
          <a:prstGeom prst="rect">
            <a:avLst/>
          </a:prstGeom>
        </p:spPr>
      </p:pic>
    </p:spTree>
    <p:extLst>
      <p:ext uri="{BB962C8B-B14F-4D97-AF65-F5344CB8AC3E}">
        <p14:creationId xmlns:p14="http://schemas.microsoft.com/office/powerpoint/2010/main" val="3621046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52F56-0502-4EE4-AB1E-F678B50639E9}"/>
              </a:ext>
            </a:extLst>
          </p:cNvPr>
          <p:cNvSpPr>
            <a:spLocks noGrp="1"/>
          </p:cNvSpPr>
          <p:nvPr>
            <p:ph type="title"/>
          </p:nvPr>
        </p:nvSpPr>
        <p:spPr/>
        <p:txBody>
          <a:bodyPr/>
          <a:lstStyle/>
          <a:p>
            <a:r>
              <a:rPr lang="en-US" dirty="0"/>
              <a:t>Illinois State Law 5 ILCS 840/1</a:t>
            </a:r>
          </a:p>
        </p:txBody>
      </p:sp>
      <p:sp>
        <p:nvSpPr>
          <p:cNvPr id="3" name="Content Placeholder 2">
            <a:extLst>
              <a:ext uri="{FF2B5EF4-FFF2-40B4-BE49-F238E27FC236}">
                <a16:creationId xmlns:a16="http://schemas.microsoft.com/office/drawing/2014/main" id="{ED9FE63A-2BB9-4847-98BB-E2EB42B183B2}"/>
              </a:ext>
            </a:extLst>
          </p:cNvPr>
          <p:cNvSpPr>
            <a:spLocks noGrp="1"/>
          </p:cNvSpPr>
          <p:nvPr>
            <p:ph idx="1"/>
          </p:nvPr>
        </p:nvSpPr>
        <p:spPr/>
        <p:txBody>
          <a:bodyPr/>
          <a:lstStyle/>
          <a:p>
            <a:r>
              <a:rPr lang="en-US" dirty="0"/>
              <a:t>First Responder Suicide Prevention Act</a:t>
            </a:r>
          </a:p>
          <a:p>
            <a:r>
              <a:rPr lang="en-US" dirty="0"/>
              <a:t>Confidentiality </a:t>
            </a:r>
          </a:p>
          <a:p>
            <a:r>
              <a:rPr lang="en-US" dirty="0"/>
              <a:t>Mandated reporting</a:t>
            </a:r>
          </a:p>
          <a:p>
            <a:pPr lvl="1"/>
            <a:r>
              <a:rPr lang="en-US" dirty="0"/>
              <a:t>Suicide</a:t>
            </a:r>
          </a:p>
          <a:p>
            <a:pPr lvl="1"/>
            <a:r>
              <a:rPr lang="en-US" dirty="0"/>
              <a:t>Homicide</a:t>
            </a:r>
          </a:p>
          <a:p>
            <a:pPr lvl="1"/>
            <a:r>
              <a:rPr lang="en-US" dirty="0"/>
              <a:t>Child abuse</a:t>
            </a:r>
          </a:p>
          <a:p>
            <a:pPr lvl="1"/>
            <a:r>
              <a:rPr lang="en-US" dirty="0"/>
              <a:t>Elder abuse</a:t>
            </a:r>
          </a:p>
          <a:p>
            <a:endParaRPr lang="en-US" dirty="0"/>
          </a:p>
        </p:txBody>
      </p:sp>
      <p:sp>
        <p:nvSpPr>
          <p:cNvPr id="4" name="Footer Placeholder 3">
            <a:extLst>
              <a:ext uri="{FF2B5EF4-FFF2-40B4-BE49-F238E27FC236}">
                <a16:creationId xmlns:a16="http://schemas.microsoft.com/office/drawing/2014/main" id="{73E9638C-FE10-4CF3-88A3-66771AA2B931}"/>
              </a:ext>
            </a:extLst>
          </p:cNvPr>
          <p:cNvSpPr>
            <a:spLocks noGrp="1"/>
          </p:cNvSpPr>
          <p:nvPr>
            <p:ph type="ftr" sz="quarter" idx="11"/>
          </p:nvPr>
        </p:nvSpPr>
        <p:spPr/>
        <p:txBody>
          <a:bodyPr/>
          <a:lstStyle/>
          <a:p>
            <a:r>
              <a:rPr lang="en-US"/>
              <a:t>JFPSG 2020 Firefighter Presentation</a:t>
            </a:r>
          </a:p>
        </p:txBody>
      </p:sp>
      <p:pic>
        <p:nvPicPr>
          <p:cNvPr id="6" name="Picture 5" descr="A close up of a sign&#10;&#10;Description automatically generated">
            <a:extLst>
              <a:ext uri="{FF2B5EF4-FFF2-40B4-BE49-F238E27FC236}">
                <a16:creationId xmlns:a16="http://schemas.microsoft.com/office/drawing/2014/main" id="{7501CE66-EFDF-46C8-B2AB-FC4166E95B1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93694" y="1159347"/>
            <a:ext cx="4373204" cy="4351338"/>
          </a:xfrm>
          <a:prstGeom prst="rect">
            <a:avLst/>
          </a:prstGeom>
        </p:spPr>
      </p:pic>
      <p:sp>
        <p:nvSpPr>
          <p:cNvPr id="7" name="TextBox 6">
            <a:extLst>
              <a:ext uri="{FF2B5EF4-FFF2-40B4-BE49-F238E27FC236}">
                <a16:creationId xmlns:a16="http://schemas.microsoft.com/office/drawing/2014/main" id="{7CA9ACB5-EEF3-4A1B-B79E-B77569CDF1DB}"/>
              </a:ext>
            </a:extLst>
          </p:cNvPr>
          <p:cNvSpPr txBox="1"/>
          <p:nvPr/>
        </p:nvSpPr>
        <p:spPr>
          <a:xfrm>
            <a:off x="7418451" y="5467821"/>
            <a:ext cx="3246206" cy="230832"/>
          </a:xfrm>
          <a:prstGeom prst="rect">
            <a:avLst/>
          </a:prstGeom>
          <a:noFill/>
        </p:spPr>
        <p:txBody>
          <a:bodyPr wrap="square" rtlCol="0">
            <a:spAutoFit/>
          </a:bodyPr>
          <a:lstStyle/>
          <a:p>
            <a:r>
              <a:rPr lang="en-US" sz="900" dirty="0">
                <a:hlinkClick r:id="rId3" tooltip="https://en.wikipedia.org/wiki/Illinois_House_of_Representatives"/>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790407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E6FFD-469D-4D2B-8BF3-EDAB7E47B017}"/>
              </a:ext>
            </a:extLst>
          </p:cNvPr>
          <p:cNvSpPr>
            <a:spLocks noGrp="1"/>
          </p:cNvSpPr>
          <p:nvPr>
            <p:ph type="title"/>
          </p:nvPr>
        </p:nvSpPr>
        <p:spPr/>
        <p:txBody>
          <a:bodyPr/>
          <a:lstStyle/>
          <a:p>
            <a:r>
              <a:rPr lang="en-US" dirty="0"/>
              <a:t>Ride-along Experience </a:t>
            </a:r>
          </a:p>
        </p:txBody>
      </p:sp>
      <p:sp>
        <p:nvSpPr>
          <p:cNvPr id="3" name="Content Placeholder 2">
            <a:extLst>
              <a:ext uri="{FF2B5EF4-FFF2-40B4-BE49-F238E27FC236}">
                <a16:creationId xmlns:a16="http://schemas.microsoft.com/office/drawing/2014/main" id="{5876743F-1FE4-4040-BF9F-C08AC45048E3}"/>
              </a:ext>
            </a:extLst>
          </p:cNvPr>
          <p:cNvSpPr>
            <a:spLocks noGrp="1"/>
          </p:cNvSpPr>
          <p:nvPr>
            <p:ph idx="1"/>
          </p:nvPr>
        </p:nvSpPr>
        <p:spPr/>
        <p:txBody>
          <a:bodyPr/>
          <a:lstStyle/>
          <a:p>
            <a:r>
              <a:rPr lang="en-US" dirty="0"/>
              <a:t>Ride along visits</a:t>
            </a:r>
          </a:p>
          <a:p>
            <a:r>
              <a:rPr lang="en-US" dirty="0"/>
              <a:t>Site visits</a:t>
            </a:r>
          </a:p>
          <a:p>
            <a:r>
              <a:rPr lang="en-US" dirty="0"/>
              <a:t>Quarterly</a:t>
            </a:r>
          </a:p>
          <a:p>
            <a:endParaRPr lang="en-US" dirty="0"/>
          </a:p>
        </p:txBody>
      </p:sp>
      <p:sp>
        <p:nvSpPr>
          <p:cNvPr id="4" name="Footer Placeholder 3">
            <a:extLst>
              <a:ext uri="{FF2B5EF4-FFF2-40B4-BE49-F238E27FC236}">
                <a16:creationId xmlns:a16="http://schemas.microsoft.com/office/drawing/2014/main" id="{56F22F5D-F0C0-4E9C-865B-8B84CF23AAA5}"/>
              </a:ext>
            </a:extLst>
          </p:cNvPr>
          <p:cNvSpPr>
            <a:spLocks noGrp="1"/>
          </p:cNvSpPr>
          <p:nvPr>
            <p:ph type="ftr" sz="quarter" idx="11"/>
          </p:nvPr>
        </p:nvSpPr>
        <p:spPr/>
        <p:txBody>
          <a:bodyPr/>
          <a:lstStyle/>
          <a:p>
            <a:r>
              <a:rPr lang="en-US"/>
              <a:t>JFPSG 2020 Firefighter Presentation</a:t>
            </a:r>
          </a:p>
        </p:txBody>
      </p:sp>
      <p:pic>
        <p:nvPicPr>
          <p:cNvPr id="6" name="Picture 5">
            <a:extLst>
              <a:ext uri="{FF2B5EF4-FFF2-40B4-BE49-F238E27FC236}">
                <a16:creationId xmlns:a16="http://schemas.microsoft.com/office/drawing/2014/main" id="{8193EADB-EE23-4E83-A43B-F0520E10E87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48249" y="1687965"/>
            <a:ext cx="3369129" cy="2526847"/>
          </a:xfrm>
          <a:prstGeom prst="rect">
            <a:avLst/>
          </a:prstGeom>
        </p:spPr>
      </p:pic>
      <p:sp>
        <p:nvSpPr>
          <p:cNvPr id="7" name="TextBox 6">
            <a:extLst>
              <a:ext uri="{FF2B5EF4-FFF2-40B4-BE49-F238E27FC236}">
                <a16:creationId xmlns:a16="http://schemas.microsoft.com/office/drawing/2014/main" id="{E9FCD9F0-B113-46FB-B124-05842659E9D5}"/>
              </a:ext>
            </a:extLst>
          </p:cNvPr>
          <p:cNvSpPr txBox="1"/>
          <p:nvPr/>
        </p:nvSpPr>
        <p:spPr>
          <a:xfrm>
            <a:off x="5227864" y="4189090"/>
            <a:ext cx="3262993" cy="230832"/>
          </a:xfrm>
          <a:prstGeom prst="rect">
            <a:avLst/>
          </a:prstGeom>
          <a:noFill/>
        </p:spPr>
        <p:txBody>
          <a:bodyPr wrap="square" rtlCol="0">
            <a:spAutoFit/>
          </a:bodyPr>
          <a:lstStyle/>
          <a:p>
            <a:r>
              <a:rPr lang="en-US" sz="900" dirty="0">
                <a:hlinkClick r:id="rId3" tooltip="https://en.wikipedia.org/wiki/Seattle_Fire_Department"/>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1170543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5287B-91A0-4EB6-AF28-06E93AD98896}"/>
              </a:ext>
            </a:extLst>
          </p:cNvPr>
          <p:cNvSpPr>
            <a:spLocks noGrp="1"/>
          </p:cNvSpPr>
          <p:nvPr>
            <p:ph type="title"/>
          </p:nvPr>
        </p:nvSpPr>
        <p:spPr/>
        <p:txBody>
          <a:bodyPr/>
          <a:lstStyle/>
          <a:p>
            <a:r>
              <a:rPr lang="en-US" dirty="0"/>
              <a:t>Important Additions</a:t>
            </a:r>
          </a:p>
        </p:txBody>
      </p:sp>
      <p:sp>
        <p:nvSpPr>
          <p:cNvPr id="3" name="Content Placeholder 2">
            <a:extLst>
              <a:ext uri="{FF2B5EF4-FFF2-40B4-BE49-F238E27FC236}">
                <a16:creationId xmlns:a16="http://schemas.microsoft.com/office/drawing/2014/main" id="{106E1993-507A-4AFD-83DF-3AA1E4285771}"/>
              </a:ext>
            </a:extLst>
          </p:cNvPr>
          <p:cNvSpPr>
            <a:spLocks noGrp="1"/>
          </p:cNvSpPr>
          <p:nvPr>
            <p:ph idx="1"/>
          </p:nvPr>
        </p:nvSpPr>
        <p:spPr/>
        <p:txBody>
          <a:bodyPr>
            <a:normAutofit fontScale="85000" lnSpcReduction="20000"/>
          </a:bodyPr>
          <a:lstStyle/>
          <a:p>
            <a:r>
              <a:rPr lang="en-US" dirty="0"/>
              <a:t>Firefighter PFA</a:t>
            </a:r>
          </a:p>
          <a:p>
            <a:pPr lvl="1"/>
            <a:r>
              <a:rPr lang="en-US" dirty="0"/>
              <a:t>Fire Hero Learning Network</a:t>
            </a:r>
          </a:p>
          <a:p>
            <a:pPr lvl="1"/>
            <a:r>
              <a:rPr lang="en-US" dirty="0"/>
              <a:t>All Firefighters</a:t>
            </a:r>
          </a:p>
          <a:p>
            <a:pPr lvl="1"/>
            <a:r>
              <a:rPr lang="en-US" dirty="0"/>
              <a:t>Share with family</a:t>
            </a:r>
          </a:p>
          <a:p>
            <a:pPr lvl="1"/>
            <a:endParaRPr lang="en-US" dirty="0"/>
          </a:p>
          <a:p>
            <a:r>
              <a:rPr lang="en-US" dirty="0"/>
              <a:t>IAFF Online Awareness</a:t>
            </a:r>
          </a:p>
          <a:p>
            <a:pPr marL="0" indent="0">
              <a:buNone/>
            </a:pPr>
            <a:endParaRPr lang="en-US" dirty="0"/>
          </a:p>
          <a:p>
            <a:r>
              <a:rPr lang="en-US" dirty="0"/>
              <a:t>Johns Hopkins</a:t>
            </a:r>
          </a:p>
          <a:p>
            <a:pPr lvl="1"/>
            <a:r>
              <a:rPr lang="en-US" dirty="0"/>
              <a:t>6 hour class</a:t>
            </a:r>
          </a:p>
          <a:p>
            <a:pPr lvl="1"/>
            <a:r>
              <a:rPr lang="en-US" dirty="0"/>
              <a:t>Free online class</a:t>
            </a:r>
          </a:p>
          <a:p>
            <a:pPr lvl="1"/>
            <a:r>
              <a:rPr lang="en-US" dirty="0"/>
              <a:t>$49 for certificate</a:t>
            </a:r>
          </a:p>
          <a:p>
            <a:pPr lvl="1"/>
            <a:endParaRPr lang="en-US" dirty="0"/>
          </a:p>
          <a:p>
            <a:r>
              <a:rPr lang="en-US" dirty="0"/>
              <a:t>Key is recognize early signs and get help fast</a:t>
            </a:r>
          </a:p>
        </p:txBody>
      </p:sp>
      <p:sp>
        <p:nvSpPr>
          <p:cNvPr id="4" name="Footer Placeholder 3">
            <a:extLst>
              <a:ext uri="{FF2B5EF4-FFF2-40B4-BE49-F238E27FC236}">
                <a16:creationId xmlns:a16="http://schemas.microsoft.com/office/drawing/2014/main" id="{BABDF998-3E1B-4F4E-9C63-137CA6F7742C}"/>
              </a:ext>
            </a:extLst>
          </p:cNvPr>
          <p:cNvSpPr>
            <a:spLocks noGrp="1"/>
          </p:cNvSpPr>
          <p:nvPr>
            <p:ph type="ftr" sz="quarter" idx="11"/>
          </p:nvPr>
        </p:nvSpPr>
        <p:spPr/>
        <p:txBody>
          <a:bodyPr/>
          <a:lstStyle/>
          <a:p>
            <a:r>
              <a:rPr lang="en-US"/>
              <a:t>JFPSG 2020 Firefighter Presentation</a:t>
            </a:r>
          </a:p>
        </p:txBody>
      </p:sp>
      <p:pic>
        <p:nvPicPr>
          <p:cNvPr id="6" name="Picture 5" descr="A close up of a sign&#10;&#10;Description automatically generated">
            <a:extLst>
              <a:ext uri="{FF2B5EF4-FFF2-40B4-BE49-F238E27FC236}">
                <a16:creationId xmlns:a16="http://schemas.microsoft.com/office/drawing/2014/main" id="{93F8C906-94BB-42D7-8C76-B4590BDB39C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99853" y="466725"/>
            <a:ext cx="4596871" cy="4533900"/>
          </a:xfrm>
          <a:prstGeom prst="rect">
            <a:avLst/>
          </a:prstGeom>
        </p:spPr>
      </p:pic>
    </p:spTree>
    <p:extLst>
      <p:ext uri="{BB962C8B-B14F-4D97-AF65-F5344CB8AC3E}">
        <p14:creationId xmlns:p14="http://schemas.microsoft.com/office/powerpoint/2010/main" val="5235641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43DFD-362F-4BBD-BF08-090836E624DE}"/>
              </a:ext>
            </a:extLst>
          </p:cNvPr>
          <p:cNvSpPr>
            <a:spLocks noGrp="1"/>
          </p:cNvSpPr>
          <p:nvPr>
            <p:ph type="title"/>
          </p:nvPr>
        </p:nvSpPr>
        <p:spPr/>
        <p:txBody>
          <a:bodyPr/>
          <a:lstStyle/>
          <a:p>
            <a:r>
              <a:rPr lang="en-US" dirty="0"/>
              <a:t>Information</a:t>
            </a:r>
          </a:p>
        </p:txBody>
      </p:sp>
      <p:sp>
        <p:nvSpPr>
          <p:cNvPr id="3" name="Content Placeholder 2">
            <a:extLst>
              <a:ext uri="{FF2B5EF4-FFF2-40B4-BE49-F238E27FC236}">
                <a16:creationId xmlns:a16="http://schemas.microsoft.com/office/drawing/2014/main" id="{0407FAAA-CEA7-4FBC-9822-0E7FE8529657}"/>
              </a:ext>
            </a:extLst>
          </p:cNvPr>
          <p:cNvSpPr>
            <a:spLocks noGrp="1"/>
          </p:cNvSpPr>
          <p:nvPr>
            <p:ph idx="1"/>
          </p:nvPr>
        </p:nvSpPr>
        <p:spPr/>
        <p:txBody>
          <a:bodyPr>
            <a:normAutofit fontScale="85000" lnSpcReduction="20000"/>
          </a:bodyPr>
          <a:lstStyle/>
          <a:p>
            <a:r>
              <a:rPr lang="en-US" dirty="0">
                <a:hlinkClick r:id="rId2"/>
              </a:rPr>
              <a:t>Website</a:t>
            </a:r>
            <a:endParaRPr lang="en-US" dirty="0"/>
          </a:p>
          <a:p>
            <a:pPr lvl="1"/>
            <a:r>
              <a:rPr lang="en-US" dirty="0"/>
              <a:t>Please visit</a:t>
            </a:r>
          </a:p>
          <a:p>
            <a:pPr lvl="1"/>
            <a:r>
              <a:rPr lang="en-US" dirty="0"/>
              <a:t>Links, videos, annual report for 2019</a:t>
            </a:r>
          </a:p>
          <a:p>
            <a:pPr lvl="1"/>
            <a:r>
              <a:rPr lang="en-US" dirty="0"/>
              <a:t>Please inform spouse/significant other</a:t>
            </a:r>
          </a:p>
          <a:p>
            <a:pPr marL="457200" lvl="1" indent="0">
              <a:buNone/>
            </a:pPr>
            <a:endParaRPr lang="en-US" dirty="0"/>
          </a:p>
          <a:p>
            <a:r>
              <a:rPr lang="en-US" dirty="0">
                <a:hlinkClick r:id="rId3"/>
              </a:rPr>
              <a:t>Facebook</a:t>
            </a:r>
            <a:endParaRPr lang="en-US" dirty="0"/>
          </a:p>
          <a:p>
            <a:pPr lvl="1"/>
            <a:r>
              <a:rPr lang="en-US" dirty="0"/>
              <a:t>Up to date information</a:t>
            </a:r>
          </a:p>
          <a:p>
            <a:r>
              <a:rPr lang="en-US" dirty="0"/>
              <a:t>Spouse support</a:t>
            </a:r>
          </a:p>
          <a:p>
            <a:r>
              <a:rPr lang="en-US" dirty="0"/>
              <a:t>Newsletters</a:t>
            </a:r>
          </a:p>
          <a:p>
            <a:r>
              <a:rPr lang="en-US" dirty="0"/>
              <a:t>Letters</a:t>
            </a:r>
          </a:p>
          <a:p>
            <a:r>
              <a:rPr lang="en-US" dirty="0"/>
              <a:t>Survey</a:t>
            </a:r>
          </a:p>
          <a:p>
            <a:pPr lvl="1"/>
            <a:r>
              <a:rPr lang="en-US" dirty="0"/>
              <a:t>Please complete</a:t>
            </a:r>
          </a:p>
          <a:p>
            <a:pPr lvl="1"/>
            <a:r>
              <a:rPr lang="en-US" dirty="0"/>
              <a:t>Anonymous</a:t>
            </a:r>
          </a:p>
          <a:p>
            <a:pPr lvl="1"/>
            <a:endParaRPr lang="en-US" dirty="0"/>
          </a:p>
        </p:txBody>
      </p:sp>
      <p:sp>
        <p:nvSpPr>
          <p:cNvPr id="4" name="Footer Placeholder 3">
            <a:extLst>
              <a:ext uri="{FF2B5EF4-FFF2-40B4-BE49-F238E27FC236}">
                <a16:creationId xmlns:a16="http://schemas.microsoft.com/office/drawing/2014/main" id="{CD5BD6E3-F751-4F2B-AAA6-CEB914E7CDF7}"/>
              </a:ext>
            </a:extLst>
          </p:cNvPr>
          <p:cNvSpPr>
            <a:spLocks noGrp="1"/>
          </p:cNvSpPr>
          <p:nvPr>
            <p:ph type="ftr" sz="quarter" idx="11"/>
          </p:nvPr>
        </p:nvSpPr>
        <p:spPr/>
        <p:txBody>
          <a:bodyPr/>
          <a:lstStyle/>
          <a:p>
            <a:r>
              <a:rPr lang="en-US"/>
              <a:t>JFPSG 2020 Firefighter Presentation</a:t>
            </a:r>
          </a:p>
        </p:txBody>
      </p:sp>
      <p:pic>
        <p:nvPicPr>
          <p:cNvPr id="6" name="Picture 5" descr="A close up of a logo&#10;&#10;Description automatically generated">
            <a:extLst>
              <a:ext uri="{FF2B5EF4-FFF2-40B4-BE49-F238E27FC236}">
                <a16:creationId xmlns:a16="http://schemas.microsoft.com/office/drawing/2014/main" id="{2BE256A8-C374-435E-8341-3EA491C58AB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515225" y="285750"/>
            <a:ext cx="3429000" cy="3429000"/>
          </a:xfrm>
          <a:prstGeom prst="rect">
            <a:avLst/>
          </a:prstGeom>
        </p:spPr>
      </p:pic>
      <p:sp>
        <p:nvSpPr>
          <p:cNvPr id="7" name="TextBox 6">
            <a:extLst>
              <a:ext uri="{FF2B5EF4-FFF2-40B4-BE49-F238E27FC236}">
                <a16:creationId xmlns:a16="http://schemas.microsoft.com/office/drawing/2014/main" id="{7C5E7997-3E18-4F46-A48D-BEFD356779D4}"/>
              </a:ext>
            </a:extLst>
          </p:cNvPr>
          <p:cNvSpPr txBox="1"/>
          <p:nvPr/>
        </p:nvSpPr>
        <p:spPr>
          <a:xfrm>
            <a:off x="7625443" y="3830166"/>
            <a:ext cx="3318781" cy="230832"/>
          </a:xfrm>
          <a:prstGeom prst="rect">
            <a:avLst/>
          </a:prstGeom>
          <a:noFill/>
        </p:spPr>
        <p:txBody>
          <a:bodyPr wrap="square" rtlCol="0">
            <a:spAutoFit/>
          </a:bodyPr>
          <a:lstStyle/>
          <a:p>
            <a:r>
              <a:rPr lang="en-US" sz="900" dirty="0">
                <a:hlinkClick r:id="rId5" tooltip="https://simple.wikipedia.org/wiki/Information"/>
              </a:rPr>
              <a:t>This Photo</a:t>
            </a:r>
            <a:r>
              <a:rPr lang="en-US" sz="900" dirty="0"/>
              <a:t> by Unknown Author is licensed under </a:t>
            </a:r>
            <a:r>
              <a:rPr lang="en-US" sz="900" dirty="0">
                <a:hlinkClick r:id="rId6" tooltip="https://creativecommons.org/licenses/by-sa/3.0/"/>
              </a:rPr>
              <a:t>CC BY-SA</a:t>
            </a:r>
            <a:endParaRPr lang="en-US" sz="900" dirty="0"/>
          </a:p>
        </p:txBody>
      </p:sp>
    </p:spTree>
    <p:extLst>
      <p:ext uri="{BB962C8B-B14F-4D97-AF65-F5344CB8AC3E}">
        <p14:creationId xmlns:p14="http://schemas.microsoft.com/office/powerpoint/2010/main" val="394443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ADAED-0D15-49F4-AA62-68EB4819B549}"/>
              </a:ext>
            </a:extLst>
          </p:cNvPr>
          <p:cNvSpPr>
            <a:spLocks noGrp="1"/>
          </p:cNvSpPr>
          <p:nvPr>
            <p:ph type="title"/>
          </p:nvPr>
        </p:nvSpPr>
        <p:spPr/>
        <p:txBody>
          <a:bodyPr/>
          <a:lstStyle/>
          <a:p>
            <a:r>
              <a:rPr lang="en-US" dirty="0"/>
              <a:t>Please call!</a:t>
            </a:r>
          </a:p>
        </p:txBody>
      </p:sp>
      <p:sp>
        <p:nvSpPr>
          <p:cNvPr id="3" name="Content Placeholder 2">
            <a:extLst>
              <a:ext uri="{FF2B5EF4-FFF2-40B4-BE49-F238E27FC236}">
                <a16:creationId xmlns:a16="http://schemas.microsoft.com/office/drawing/2014/main" id="{AD00E710-10CC-4B7D-B654-87789B09D812}"/>
              </a:ext>
            </a:extLst>
          </p:cNvPr>
          <p:cNvSpPr>
            <a:spLocks noGrp="1"/>
          </p:cNvSpPr>
          <p:nvPr>
            <p:ph idx="1"/>
          </p:nvPr>
        </p:nvSpPr>
        <p:spPr>
          <a:xfrm>
            <a:off x="381000" y="1580697"/>
            <a:ext cx="10515600" cy="4351338"/>
          </a:xfrm>
        </p:spPr>
        <p:txBody>
          <a:bodyPr/>
          <a:lstStyle/>
          <a:p>
            <a:r>
              <a:rPr lang="en-US" dirty="0"/>
              <a:t>If you are in crisis or having difficulty, please call!</a:t>
            </a:r>
          </a:p>
          <a:p>
            <a:endParaRPr lang="en-US" dirty="0"/>
          </a:p>
          <a:p>
            <a:r>
              <a:rPr lang="en-US" dirty="0"/>
              <a:t>Please ask for help!  Not everyone responds the same way to an event.</a:t>
            </a:r>
          </a:p>
          <a:p>
            <a:endParaRPr lang="en-US" dirty="0"/>
          </a:p>
          <a:p>
            <a:r>
              <a:rPr lang="en-US" dirty="0"/>
              <a:t>If not us, someone!</a:t>
            </a:r>
          </a:p>
          <a:p>
            <a:endParaRPr lang="en-US" dirty="0"/>
          </a:p>
          <a:p>
            <a:r>
              <a:rPr lang="en-US" dirty="0"/>
              <a:t>Encourage spouse/partner, friends and family to participate in our program to recognize signs of problems</a:t>
            </a:r>
          </a:p>
        </p:txBody>
      </p:sp>
      <p:sp>
        <p:nvSpPr>
          <p:cNvPr id="4" name="Footer Placeholder 3">
            <a:extLst>
              <a:ext uri="{FF2B5EF4-FFF2-40B4-BE49-F238E27FC236}">
                <a16:creationId xmlns:a16="http://schemas.microsoft.com/office/drawing/2014/main" id="{40C86CF0-6600-4757-B726-24D22DBD643F}"/>
              </a:ext>
            </a:extLst>
          </p:cNvPr>
          <p:cNvSpPr>
            <a:spLocks noGrp="1"/>
          </p:cNvSpPr>
          <p:nvPr>
            <p:ph type="ftr" sz="quarter" idx="11"/>
          </p:nvPr>
        </p:nvSpPr>
        <p:spPr/>
        <p:txBody>
          <a:bodyPr/>
          <a:lstStyle/>
          <a:p>
            <a:r>
              <a:rPr lang="en-US"/>
              <a:t>JFPSG 2020 Firefighter Presentation</a:t>
            </a:r>
          </a:p>
        </p:txBody>
      </p:sp>
    </p:spTree>
    <p:extLst>
      <p:ext uri="{BB962C8B-B14F-4D97-AF65-F5344CB8AC3E}">
        <p14:creationId xmlns:p14="http://schemas.microsoft.com/office/powerpoint/2010/main" val="3676842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0D5B8-23EB-49DA-85F0-204338255B10}"/>
              </a:ext>
            </a:extLst>
          </p:cNvPr>
          <p:cNvSpPr>
            <a:spLocks noGrp="1"/>
          </p:cNvSpPr>
          <p:nvPr>
            <p:ph type="title"/>
          </p:nvPr>
        </p:nvSpPr>
        <p:spPr/>
        <p:txBody>
          <a:bodyPr>
            <a:normAutofit/>
          </a:bodyPr>
          <a:lstStyle/>
          <a:p>
            <a:r>
              <a:rPr lang="en-US" sz="4000" dirty="0"/>
              <a:t>Firefighter/Emergency Responder Mental Health</a:t>
            </a:r>
          </a:p>
        </p:txBody>
      </p:sp>
      <p:sp>
        <p:nvSpPr>
          <p:cNvPr id="3" name="Content Placeholder 2">
            <a:extLst>
              <a:ext uri="{FF2B5EF4-FFF2-40B4-BE49-F238E27FC236}">
                <a16:creationId xmlns:a16="http://schemas.microsoft.com/office/drawing/2014/main" id="{BB7B8002-E5F0-4B1D-B560-36C4E6F86680}"/>
              </a:ext>
            </a:extLst>
          </p:cNvPr>
          <p:cNvSpPr>
            <a:spLocks noGrp="1"/>
          </p:cNvSpPr>
          <p:nvPr>
            <p:ph idx="1"/>
          </p:nvPr>
        </p:nvSpPr>
        <p:spPr/>
        <p:txBody>
          <a:bodyPr>
            <a:normAutofit fontScale="85000" lnSpcReduction="20000"/>
          </a:bodyPr>
          <a:lstStyle/>
          <a:p>
            <a:r>
              <a:rPr lang="en-US" dirty="0"/>
              <a:t>History </a:t>
            </a:r>
          </a:p>
          <a:p>
            <a:r>
              <a:rPr lang="en-US" dirty="0"/>
              <a:t>Culture</a:t>
            </a:r>
          </a:p>
          <a:p>
            <a:pPr lvl="1"/>
            <a:r>
              <a:rPr lang="en-US" dirty="0"/>
              <a:t>Inconsistent Support</a:t>
            </a:r>
          </a:p>
          <a:p>
            <a:endParaRPr lang="en-US" dirty="0"/>
          </a:p>
          <a:p>
            <a:r>
              <a:rPr lang="en-US" dirty="0"/>
              <a:t>Major issue</a:t>
            </a:r>
          </a:p>
          <a:p>
            <a:pPr lvl="1"/>
            <a:r>
              <a:rPr lang="en-US" dirty="0"/>
              <a:t>1 in 5 will have some mental illness lifetime</a:t>
            </a:r>
            <a:r>
              <a:rPr lang="en-US" baseline="30000" dirty="0"/>
              <a:t>1</a:t>
            </a:r>
          </a:p>
          <a:p>
            <a:endParaRPr lang="en-US" dirty="0"/>
          </a:p>
          <a:p>
            <a:r>
              <a:rPr lang="en-US" dirty="0"/>
              <a:t>Cultural impediments</a:t>
            </a:r>
          </a:p>
          <a:p>
            <a:pPr lvl="1"/>
            <a:r>
              <a:rPr lang="en-US" dirty="0"/>
              <a:t>92% see as weak</a:t>
            </a:r>
            <a:r>
              <a:rPr lang="en-US" baseline="30000" dirty="0"/>
              <a:t>1</a:t>
            </a:r>
          </a:p>
          <a:p>
            <a:pPr lvl="1"/>
            <a:r>
              <a:rPr lang="en-US" dirty="0"/>
              <a:t>Prevents help seeking</a:t>
            </a:r>
          </a:p>
          <a:p>
            <a:pPr lvl="1"/>
            <a:endParaRPr lang="en-US" dirty="0"/>
          </a:p>
          <a:p>
            <a:r>
              <a:rPr lang="en-US" dirty="0"/>
              <a:t>Culture change needed!</a:t>
            </a:r>
          </a:p>
          <a:p>
            <a:endParaRPr lang="en-US" dirty="0"/>
          </a:p>
          <a:p>
            <a:endParaRPr lang="en-US" dirty="0"/>
          </a:p>
        </p:txBody>
      </p:sp>
      <p:pic>
        <p:nvPicPr>
          <p:cNvPr id="5" name="Picture 4" descr="A close up of a sign&#10;&#10;Description automatically generated">
            <a:extLst>
              <a:ext uri="{FF2B5EF4-FFF2-40B4-BE49-F238E27FC236}">
                <a16:creationId xmlns:a16="http://schemas.microsoft.com/office/drawing/2014/main" id="{15994E2F-4573-4D97-91A9-34E8921BB77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38975" y="1539970"/>
            <a:ext cx="4314825" cy="3221736"/>
          </a:xfrm>
          <a:prstGeom prst="rect">
            <a:avLst/>
          </a:prstGeom>
        </p:spPr>
      </p:pic>
      <p:sp>
        <p:nvSpPr>
          <p:cNvPr id="6" name="TextBox 5">
            <a:extLst>
              <a:ext uri="{FF2B5EF4-FFF2-40B4-BE49-F238E27FC236}">
                <a16:creationId xmlns:a16="http://schemas.microsoft.com/office/drawing/2014/main" id="{7B1DD29A-D363-4ACB-B0BF-E41EB7976FBF}"/>
              </a:ext>
            </a:extLst>
          </p:cNvPr>
          <p:cNvSpPr txBox="1"/>
          <p:nvPr/>
        </p:nvSpPr>
        <p:spPr>
          <a:xfrm>
            <a:off x="1503589" y="6858000"/>
            <a:ext cx="9184821" cy="230832"/>
          </a:xfrm>
          <a:prstGeom prst="rect">
            <a:avLst/>
          </a:prstGeom>
          <a:noFill/>
        </p:spPr>
        <p:txBody>
          <a:bodyPr wrap="square" rtlCol="0">
            <a:spAutoFit/>
          </a:bodyPr>
          <a:lstStyle/>
          <a:p>
            <a:r>
              <a:rPr lang="en-US" sz="900" dirty="0">
                <a:hlinkClick r:id="rId3" tooltip="https://stateofmind13.com/2017/04/10/a-lebanese-healthcare-milestone-mental-health-is-now-covered-by-the-ministry-of-health/mental-health-thumbnail/"/>
              </a:rPr>
              <a:t>This Photo</a:t>
            </a:r>
            <a:r>
              <a:rPr lang="en-US" sz="900" dirty="0"/>
              <a:t> by Unknown Author is licensed under </a:t>
            </a:r>
            <a:r>
              <a:rPr lang="en-US" sz="900" dirty="0">
                <a:hlinkClick r:id="rId4" tooltip="https://creativecommons.org/licenses/by-nc-nd/3.0/"/>
              </a:rPr>
              <a:t>CC BY-NC-ND</a:t>
            </a:r>
            <a:endParaRPr lang="en-US" sz="900" dirty="0"/>
          </a:p>
        </p:txBody>
      </p:sp>
    </p:spTree>
    <p:extLst>
      <p:ext uri="{BB962C8B-B14F-4D97-AF65-F5344CB8AC3E}">
        <p14:creationId xmlns:p14="http://schemas.microsoft.com/office/powerpoint/2010/main" val="3963782412"/>
      </p:ext>
    </p:extLst>
  </p:cSld>
  <p:clrMapOvr>
    <a:masterClrMapping/>
  </p:clrMapOvr>
  <mc:AlternateContent xmlns:mc="http://schemas.openxmlformats.org/markup-compatibility/2006" xmlns:p14="http://schemas.microsoft.com/office/powerpoint/2010/main">
    <mc:Choice Requires="p14">
      <p:transition spd="slow" p14:dur="2000" advTm="40186"/>
    </mc:Choice>
    <mc:Fallback xmlns="">
      <p:transition spd="slow" advTm="40186"/>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6B953-205C-4106-8278-EB99968096DC}"/>
              </a:ext>
            </a:extLst>
          </p:cNvPr>
          <p:cNvSpPr>
            <a:spLocks noGrp="1"/>
          </p:cNvSpPr>
          <p:nvPr>
            <p:ph type="title"/>
          </p:nvPr>
        </p:nvSpPr>
        <p:spPr/>
        <p:txBody>
          <a:bodyPr/>
          <a:lstStyle/>
          <a:p>
            <a:r>
              <a:rPr lang="en-US" dirty="0"/>
              <a:t>What to expect when you call 855 JFD PEER</a:t>
            </a:r>
          </a:p>
        </p:txBody>
      </p:sp>
      <p:sp>
        <p:nvSpPr>
          <p:cNvPr id="3" name="Content Placeholder 2">
            <a:extLst>
              <a:ext uri="{FF2B5EF4-FFF2-40B4-BE49-F238E27FC236}">
                <a16:creationId xmlns:a16="http://schemas.microsoft.com/office/drawing/2014/main" id="{FCF31BFD-C205-4E98-8E8E-28D973DA4F7C}"/>
              </a:ext>
            </a:extLst>
          </p:cNvPr>
          <p:cNvSpPr>
            <a:spLocks noGrp="1"/>
          </p:cNvSpPr>
          <p:nvPr>
            <p:ph idx="1"/>
          </p:nvPr>
        </p:nvSpPr>
        <p:spPr/>
        <p:txBody>
          <a:bodyPr>
            <a:normAutofit fontScale="77500" lnSpcReduction="20000"/>
          </a:bodyPr>
          <a:lstStyle/>
          <a:p>
            <a:r>
              <a:rPr lang="en-US" dirty="0"/>
              <a:t>Brief welcome message – emergency dial 911</a:t>
            </a:r>
          </a:p>
          <a:p>
            <a:pPr lvl="1"/>
            <a:r>
              <a:rPr lang="en-US" dirty="0"/>
              <a:t>Extensions</a:t>
            </a:r>
          </a:p>
          <a:p>
            <a:pPr lvl="1"/>
            <a:r>
              <a:rPr lang="en-US" dirty="0"/>
              <a:t>0 - Operator</a:t>
            </a:r>
          </a:p>
          <a:p>
            <a:pPr lvl="1"/>
            <a:r>
              <a:rPr lang="en-US" dirty="0"/>
              <a:t>1 - Lukancic</a:t>
            </a:r>
          </a:p>
          <a:p>
            <a:pPr lvl="1"/>
            <a:r>
              <a:rPr lang="en-US" dirty="0"/>
              <a:t>2 - Brother Ed</a:t>
            </a:r>
          </a:p>
          <a:p>
            <a:endParaRPr lang="en-US" dirty="0"/>
          </a:p>
          <a:p>
            <a:r>
              <a:rPr lang="en-US" dirty="0"/>
              <a:t>If you stay on the line, you will get the operator automatically</a:t>
            </a:r>
          </a:p>
          <a:p>
            <a:endParaRPr lang="en-US" dirty="0"/>
          </a:p>
          <a:p>
            <a:r>
              <a:rPr lang="en-US" dirty="0"/>
              <a:t>Call anytime</a:t>
            </a:r>
          </a:p>
          <a:p>
            <a:r>
              <a:rPr lang="en-US" dirty="0"/>
              <a:t>You do not have to identify yourself</a:t>
            </a:r>
          </a:p>
          <a:p>
            <a:r>
              <a:rPr lang="en-US" dirty="0"/>
              <a:t>If in serious crisis (suicidal, homicidal), we will try to send</a:t>
            </a:r>
          </a:p>
          <a:p>
            <a:pPr marL="0" indent="0">
              <a:buNone/>
            </a:pPr>
            <a:r>
              <a:rPr lang="en-US" dirty="0"/>
              <a:t>	 ambulance and police to get immediate help</a:t>
            </a:r>
          </a:p>
          <a:p>
            <a:pPr marL="0" indent="0">
              <a:buNone/>
            </a:pPr>
            <a:r>
              <a:rPr lang="en-US" dirty="0"/>
              <a:t>We will also notify a clinician member</a:t>
            </a:r>
          </a:p>
          <a:p>
            <a:endParaRPr lang="en-US" dirty="0"/>
          </a:p>
        </p:txBody>
      </p:sp>
      <p:sp>
        <p:nvSpPr>
          <p:cNvPr id="4" name="Footer Placeholder 3">
            <a:extLst>
              <a:ext uri="{FF2B5EF4-FFF2-40B4-BE49-F238E27FC236}">
                <a16:creationId xmlns:a16="http://schemas.microsoft.com/office/drawing/2014/main" id="{1F95C025-23C7-4ECC-AD10-26DA89C12F42}"/>
              </a:ext>
            </a:extLst>
          </p:cNvPr>
          <p:cNvSpPr>
            <a:spLocks noGrp="1"/>
          </p:cNvSpPr>
          <p:nvPr>
            <p:ph type="ftr" sz="quarter" idx="11"/>
          </p:nvPr>
        </p:nvSpPr>
        <p:spPr/>
        <p:txBody>
          <a:bodyPr/>
          <a:lstStyle/>
          <a:p>
            <a:r>
              <a:rPr lang="en-US"/>
              <a:t>JFPSG 2020 Firefighter Presentation</a:t>
            </a:r>
          </a:p>
        </p:txBody>
      </p:sp>
    </p:spTree>
    <p:extLst>
      <p:ext uri="{BB962C8B-B14F-4D97-AF65-F5344CB8AC3E}">
        <p14:creationId xmlns:p14="http://schemas.microsoft.com/office/powerpoint/2010/main" val="3066192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69B4CB-2765-45BD-BAF7-B8EE3C0E9584}"/>
              </a:ext>
            </a:extLst>
          </p:cNvPr>
          <p:cNvSpPr/>
          <p:nvPr/>
        </p:nvSpPr>
        <p:spPr>
          <a:xfrm>
            <a:off x="5222980" y="1751617"/>
            <a:ext cx="6551720" cy="3354765"/>
          </a:xfrm>
          <a:prstGeom prst="rect">
            <a:avLst/>
          </a:prstGeom>
          <a:noFill/>
        </p:spPr>
        <p:txBody>
          <a:bodyPr wrap="square" lIns="91440" tIns="45720" rIns="91440" bIns="45720">
            <a:spAutoFit/>
          </a:bodyPr>
          <a:lstStyle/>
          <a:p>
            <a:pPr algn="ctr"/>
            <a:r>
              <a:rPr lang="en-US" sz="8000" b="0" cap="none" spc="0" dirty="0">
                <a:ln w="0"/>
                <a:solidFill>
                  <a:srgbClr val="C00000"/>
                </a:solidFill>
                <a:effectLst>
                  <a:outerShdw blurRad="38100" dist="19050" dir="2700000" algn="tl" rotWithShape="0">
                    <a:schemeClr val="dk1">
                      <a:alpha val="40000"/>
                    </a:schemeClr>
                  </a:outerShdw>
                </a:effectLst>
              </a:rPr>
              <a:t>(855) JFD-PEER</a:t>
            </a:r>
          </a:p>
          <a:p>
            <a:pPr algn="ctr"/>
            <a:r>
              <a:rPr lang="en-US" sz="4400" dirty="0">
                <a:ln w="0"/>
                <a:solidFill>
                  <a:srgbClr val="C00000"/>
                </a:solidFill>
                <a:effectLst>
                  <a:outerShdw blurRad="38100" dist="19050" dir="2700000" algn="tl" rotWithShape="0">
                    <a:schemeClr val="dk1">
                      <a:alpha val="40000"/>
                    </a:schemeClr>
                  </a:outerShdw>
                </a:effectLst>
              </a:rPr>
              <a:t>jfdpeersupport.com</a:t>
            </a:r>
          </a:p>
          <a:p>
            <a:pPr algn="ctr"/>
            <a:r>
              <a:rPr lang="en-US" sz="4400" dirty="0">
                <a:ln w="0"/>
                <a:solidFill>
                  <a:srgbClr val="C00000"/>
                </a:solidFill>
                <a:effectLst>
                  <a:outerShdw blurRad="38100" dist="19050" dir="2700000" algn="tl" rotWithShape="0">
                    <a:schemeClr val="dk1">
                      <a:alpha val="40000"/>
                    </a:schemeClr>
                  </a:outerShdw>
                </a:effectLst>
              </a:rPr>
              <a:t>info@jfdpeersupport.com</a:t>
            </a:r>
          </a:p>
          <a:p>
            <a:pPr algn="ctr"/>
            <a:r>
              <a:rPr lang="en-US" sz="4400" b="0" cap="none" spc="0" dirty="0">
                <a:ln w="0"/>
                <a:solidFill>
                  <a:srgbClr val="C00000"/>
                </a:solidFill>
                <a:effectLst>
                  <a:outerShdw blurRad="38100" dist="19050" dir="2700000" algn="tl" rotWithShape="0">
                    <a:schemeClr val="dk1">
                      <a:alpha val="40000"/>
                    </a:schemeClr>
                  </a:outerShdw>
                </a:effectLst>
              </a:rPr>
              <a:t>Firefighters and Family</a:t>
            </a:r>
          </a:p>
        </p:txBody>
      </p:sp>
      <p:pic>
        <p:nvPicPr>
          <p:cNvPr id="7" name="Picture 6" descr="A picture containing food&#10;&#10;Description automatically generated">
            <a:extLst>
              <a:ext uri="{FF2B5EF4-FFF2-40B4-BE49-F238E27FC236}">
                <a16:creationId xmlns:a16="http://schemas.microsoft.com/office/drawing/2014/main" id="{2AEE4879-E704-4816-82DC-B1D3271A17D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35" b="95260" l="7143" r="93723">
                        <a14:foregroundMark x1="25758" y1="20993" x2="24459" y2="32731"/>
                        <a14:foregroundMark x1="24459" y1="32731" x2="37229" y2="55982"/>
                        <a14:foregroundMark x1="37229" y1="55982" x2="44156" y2="65011"/>
                        <a14:foregroundMark x1="44156" y1="65011" x2="55628" y2="59819"/>
                        <a14:foregroundMark x1="55628" y1="59819" x2="60606" y2="47404"/>
                        <a14:foregroundMark x1="60606" y1="47404" x2="60173" y2="34312"/>
                        <a14:foregroundMark x1="60173" y1="34312" x2="58874" y2="32054"/>
                        <a14:foregroundMark x1="62554" y1="12190" x2="51299" y2="10609"/>
                        <a14:foregroundMark x1="51299" y1="10609" x2="38528" y2="12415"/>
                        <a14:foregroundMark x1="38528" y1="12415" x2="15584" y2="43341"/>
                        <a14:foregroundMark x1="15584" y1="43341" x2="16450" y2="55305"/>
                        <a14:foregroundMark x1="16450" y1="55305" x2="22944" y2="65688"/>
                        <a14:foregroundMark x1="22944" y1="65688" x2="41558" y2="76298"/>
                        <a14:foregroundMark x1="41558" y1="76298" x2="51515" y2="74492"/>
                        <a14:foregroundMark x1="51515" y1="74492" x2="64069" y2="52370"/>
                        <a14:foregroundMark x1="64069" y1="52370" x2="65152" y2="46275"/>
                        <a14:foregroundMark x1="50866" y1="46050" x2="50866" y2="46050"/>
                        <a14:foregroundMark x1="50866" y1="46050" x2="50866" y2="46050"/>
                        <a14:foregroundMark x1="50866" y1="46050" x2="50866" y2="46050"/>
                        <a14:foregroundMark x1="84416" y1="63205" x2="85931" y2="52596"/>
                        <a14:foregroundMark x1="85931" y1="52596" x2="83333" y2="36569"/>
                        <a14:foregroundMark x1="83333" y1="36569" x2="77273" y2="23702"/>
                        <a14:foregroundMark x1="77273" y1="23702" x2="70346" y2="19865"/>
                        <a14:foregroundMark x1="87662" y1="35440" x2="84632" y2="24605"/>
                        <a14:foregroundMark x1="84632" y1="24605" x2="66883" y2="12190"/>
                        <a14:foregroundMark x1="88095" y1="67946" x2="91342" y2="57336"/>
                        <a14:foregroundMark x1="91342" y1="57336" x2="70346" y2="74492"/>
                        <a14:foregroundMark x1="70346" y1="74492" x2="34199" y2="82393"/>
                        <a14:foregroundMark x1="34199" y1="82393" x2="25325" y2="77652"/>
                        <a14:foregroundMark x1="25325" y1="77652" x2="17749" y2="58239"/>
                        <a14:foregroundMark x1="17749" y1="58239" x2="15584" y2="46050"/>
                        <a14:foregroundMark x1="15584" y1="46050" x2="17749" y2="35214"/>
                        <a14:foregroundMark x1="17749" y1="35214" x2="18398" y2="35214"/>
                        <a14:foregroundMark x1="25974" y1="16479" x2="10823" y2="31377"/>
                        <a14:foregroundMark x1="10823" y1="31377" x2="15801" y2="67269"/>
                        <a14:foregroundMark x1="15801" y1="67269" x2="29221" y2="86456"/>
                        <a14:foregroundMark x1="29221" y1="86456" x2="39610" y2="94582"/>
                        <a14:foregroundMark x1="39610" y1="94582" x2="53463" y2="86682"/>
                        <a14:foregroundMark x1="52814" y1="90293" x2="85065" y2="74041"/>
                        <a14:foregroundMark x1="85065" y1="74041" x2="90043" y2="63883"/>
                        <a14:foregroundMark x1="90043" y1="63883" x2="88528" y2="54402"/>
                        <a14:foregroundMark x1="68398" y1="90068" x2="68398" y2="90068"/>
                        <a14:foregroundMark x1="68398" y1="90068" x2="68398" y2="90068"/>
                        <a14:foregroundMark x1="56710" y1="94582" x2="56710" y2="94582"/>
                        <a14:foregroundMark x1="56710" y1="94582" x2="56710" y2="94582"/>
                        <a14:foregroundMark x1="48268" y1="94582" x2="48268" y2="94582"/>
                        <a14:foregroundMark x1="48268" y1="94582" x2="48268" y2="94582"/>
                        <a14:foregroundMark x1="50000" y1="95711" x2="50000" y2="95711"/>
                        <a14:foregroundMark x1="50000" y1="95711" x2="50000" y2="95711"/>
                        <a14:foregroundMark x1="19048" y1="76524" x2="19048" y2="76524"/>
                        <a14:foregroundMark x1="19048" y1="76524" x2="19048" y2="76524"/>
                        <a14:foregroundMark x1="9091" y1="65011" x2="9091" y2="65011"/>
                        <a14:foregroundMark x1="9091" y1="65011" x2="9091" y2="65011"/>
                        <a14:foregroundMark x1="7359" y1="48758" x2="7359" y2="48758"/>
                        <a14:foregroundMark x1="7359" y1="48758" x2="7359" y2="48758"/>
                        <a14:foregroundMark x1="44805" y1="5418" x2="44805" y2="5418"/>
                        <a14:foregroundMark x1="44805" y1="5418" x2="44805" y2="5418"/>
                        <a14:foregroundMark x1="39827" y1="4289" x2="39827" y2="4289"/>
                        <a14:foregroundMark x1="39827" y1="4289" x2="39827" y2="4289"/>
                        <a14:foregroundMark x1="56277" y1="3160" x2="56277" y2="3160"/>
                        <a14:foregroundMark x1="56277" y1="3160" x2="56277" y2="3160"/>
                        <a14:foregroundMark x1="90260" y1="32506" x2="90260" y2="32506"/>
                        <a14:foregroundMark x1="90260" y1="32506" x2="90260" y2="32506"/>
                        <a14:foregroundMark x1="91775" y1="37472" x2="91775" y2="37472"/>
                        <a14:foregroundMark x1="91775" y1="37472" x2="91775" y2="37472"/>
                        <a14:foregroundMark x1="93723" y1="47856" x2="93723" y2="47856"/>
                        <a14:foregroundMark x1="93723" y1="47856" x2="93723" y2="47856"/>
                        <a14:foregroundMark x1="50866" y1="49210" x2="50866" y2="49210"/>
                        <a14:foregroundMark x1="50866" y1="49210" x2="50866" y2="49210"/>
                        <a14:foregroundMark x1="39827" y1="63657" x2="39827" y2="63657"/>
                        <a14:foregroundMark x1="75974" y1="74718" x2="75974" y2="74718"/>
                      </a14:backgroundRemoval>
                    </a14:imgEffect>
                  </a14:imgLayer>
                </a14:imgProps>
              </a:ext>
              <a:ext uri="{28A0092B-C50C-407E-A947-70E740481C1C}">
                <a14:useLocalDpi xmlns:a14="http://schemas.microsoft.com/office/drawing/2010/main" val="0"/>
              </a:ext>
            </a:extLst>
          </a:blip>
          <a:stretch>
            <a:fillRect/>
          </a:stretch>
        </p:blipFill>
        <p:spPr>
          <a:xfrm>
            <a:off x="225878" y="945151"/>
            <a:ext cx="4809811" cy="4612005"/>
          </a:xfrm>
          <a:prstGeom prst="rect">
            <a:avLst/>
          </a:prstGeom>
        </p:spPr>
      </p:pic>
      <p:sp>
        <p:nvSpPr>
          <p:cNvPr id="5" name="Footer Placeholder 4">
            <a:extLst>
              <a:ext uri="{FF2B5EF4-FFF2-40B4-BE49-F238E27FC236}">
                <a16:creationId xmlns:a16="http://schemas.microsoft.com/office/drawing/2014/main" id="{9B7FF756-D275-4CFF-B19C-378D81A9DAA7}"/>
              </a:ext>
            </a:extLst>
          </p:cNvPr>
          <p:cNvSpPr>
            <a:spLocks noGrp="1"/>
          </p:cNvSpPr>
          <p:nvPr>
            <p:ph type="ftr" sz="quarter" idx="11"/>
          </p:nvPr>
        </p:nvSpPr>
        <p:spPr/>
        <p:txBody>
          <a:bodyPr/>
          <a:lstStyle/>
          <a:p>
            <a:r>
              <a:rPr lang="en-US"/>
              <a:t>JFPSG 2020 Firefighter Presentation</a:t>
            </a:r>
          </a:p>
        </p:txBody>
      </p:sp>
    </p:spTree>
    <p:extLst>
      <p:ext uri="{BB962C8B-B14F-4D97-AF65-F5344CB8AC3E}">
        <p14:creationId xmlns:p14="http://schemas.microsoft.com/office/powerpoint/2010/main" val="362566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indefinite" fill="hold" nodeType="clickEffect">
                                  <p:stCondLst>
                                    <p:cond delay="0"/>
                                  </p:stCondLst>
                                  <p:endCondLst>
                                    <p:cond evt="onNext" delay="0">
                                      <p:tgtEl>
                                        <p:sldTgt/>
                                      </p:tgtEl>
                                    </p:cond>
                                  </p:endCondLst>
                                  <p:childTnLst>
                                    <p:anim calcmode="discrete" valueType="str">
                                      <p:cBhvr>
                                        <p:cTn id="6" dur="5000" fill="hold"/>
                                        <p:tgtEl>
                                          <p:spTgt spid="4">
                                            <p:txEl>
                                              <p:pRg st="0" end="0"/>
                                            </p:txEl>
                                          </p:spTgt>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0"/>
                                  </p:stCondLst>
                                  <p:endCondLst>
                                    <p:cond evt="onNext" delay="0">
                                      <p:tgtEl>
                                        <p:sldTgt/>
                                      </p:tgtEl>
                                    </p:cond>
                                  </p:endCondLst>
                                  <p:childTnLst>
                                    <p:anim calcmode="discrete" valueType="str">
                                      <p:cBhvr>
                                        <p:cTn id="8" dur="5000" fill="hold"/>
                                        <p:tgtEl>
                                          <p:spTgt spid="4">
                                            <p:txEl>
                                              <p:pRg st="1" end="1"/>
                                            </p:txEl>
                                          </p:spTgt>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0"/>
                                  </p:stCondLst>
                                  <p:endCondLst>
                                    <p:cond evt="onNext" delay="0">
                                      <p:tgtEl>
                                        <p:sldTgt/>
                                      </p:tgtEl>
                                    </p:cond>
                                  </p:endCondLst>
                                  <p:childTnLst>
                                    <p:anim calcmode="discrete" valueType="str">
                                      <p:cBhvr>
                                        <p:cTn id="10" dur="5000" fill="hold"/>
                                        <p:tgtEl>
                                          <p:spTgt spid="4">
                                            <p:txEl>
                                              <p:pRg st="2" end="2"/>
                                            </p:txEl>
                                          </p:spTgt>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0"/>
                                  </p:stCondLst>
                                  <p:endCondLst>
                                    <p:cond evt="onNext" delay="0">
                                      <p:tgtEl>
                                        <p:sldTgt/>
                                      </p:tgtEl>
                                    </p:cond>
                                  </p:endCondLst>
                                  <p:childTnLst>
                                    <p:anim calcmode="discrete" valueType="str">
                                      <p:cBhvr>
                                        <p:cTn id="12" dur="5000" fill="hold"/>
                                        <p:tgtEl>
                                          <p:spTgt spid="4">
                                            <p:txEl>
                                              <p:pRg st="3" end="3"/>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629BD-9184-4342-8B5A-02811685BF10}"/>
              </a:ext>
            </a:extLst>
          </p:cNvPr>
          <p:cNvSpPr>
            <a:spLocks noGrp="1"/>
          </p:cNvSpPr>
          <p:nvPr>
            <p:ph type="title"/>
          </p:nvPr>
        </p:nvSpPr>
        <p:spPr>
          <a:xfrm>
            <a:off x="838200" y="-134496"/>
            <a:ext cx="10515600" cy="1325563"/>
          </a:xfrm>
        </p:spPr>
        <p:txBody>
          <a:bodyPr/>
          <a:lstStyle/>
          <a:p>
            <a:r>
              <a:rPr lang="en-US" dirty="0"/>
              <a:t>References</a:t>
            </a:r>
          </a:p>
        </p:txBody>
      </p:sp>
      <p:sp>
        <p:nvSpPr>
          <p:cNvPr id="3" name="Content Placeholder 2">
            <a:extLst>
              <a:ext uri="{FF2B5EF4-FFF2-40B4-BE49-F238E27FC236}">
                <a16:creationId xmlns:a16="http://schemas.microsoft.com/office/drawing/2014/main" id="{9D65ABDA-F989-466F-B150-068EC2CEDB20}"/>
              </a:ext>
            </a:extLst>
          </p:cNvPr>
          <p:cNvSpPr>
            <a:spLocks noGrp="1"/>
          </p:cNvSpPr>
          <p:nvPr>
            <p:ph idx="1"/>
          </p:nvPr>
        </p:nvSpPr>
        <p:spPr>
          <a:xfrm>
            <a:off x="329939" y="962302"/>
            <a:ext cx="11679810" cy="5466777"/>
          </a:xfrm>
        </p:spPr>
        <p:txBody>
          <a:bodyPr>
            <a:normAutofit fontScale="85000" lnSpcReduction="20000"/>
          </a:bodyPr>
          <a:lstStyle/>
          <a:p>
            <a:r>
              <a:rPr lang="en-US" dirty="0"/>
              <a:t>1. </a:t>
            </a:r>
            <a:r>
              <a:rPr lang="en-US" dirty="0">
                <a:hlinkClick r:id="rId2"/>
              </a:rPr>
              <a:t>https://www.iaffrecoverycenter.com/blog/silent-suffering-firefighting-depression/</a:t>
            </a:r>
            <a:endParaRPr lang="en-US" dirty="0"/>
          </a:p>
          <a:p>
            <a:r>
              <a:rPr lang="en-US" dirty="0"/>
              <a:t>2.  </a:t>
            </a:r>
            <a:r>
              <a:rPr lang="en-US" dirty="0">
                <a:hlinkClick r:id="rId3"/>
              </a:rPr>
              <a:t>https://www.nfpa.org/-/media/Files/News-and-Research/Fire-statistics-and-reports/Emergency-</a:t>
            </a:r>
            <a:r>
              <a:rPr lang="en-US" dirty="0"/>
              <a:t>	responders/Old-FFF-and-FF-Injuries/2016fff.ashx?la=en</a:t>
            </a:r>
          </a:p>
          <a:p>
            <a:pPr marL="0" indent="0">
              <a:buNone/>
            </a:pPr>
            <a:r>
              <a:rPr lang="en-US" dirty="0"/>
              <a:t>         </a:t>
            </a:r>
            <a:r>
              <a:rPr lang="en-US" dirty="0">
                <a:hlinkClick r:id="rId4"/>
              </a:rPr>
              <a:t>https://www.nfpa.org/-/media/Files/News-and-Research/Fire-statistics-and-</a:t>
            </a:r>
            <a:r>
              <a:rPr lang="en-US" dirty="0"/>
              <a:t>           reports/Emergency-r	responders/Old-FFF-and-FF-Injuries/2017FFF.ashx?la=en</a:t>
            </a:r>
          </a:p>
          <a:p>
            <a:pPr marL="0" indent="0">
              <a:buNone/>
            </a:pPr>
            <a:r>
              <a:rPr lang="en-US" dirty="0"/>
              <a:t>         </a:t>
            </a:r>
            <a:r>
              <a:rPr lang="en-US" dirty="0">
                <a:hlinkClick r:id="rId3"/>
              </a:rPr>
              <a:t>https://www.nfpa.org/-/media/Files/News-and-Research/Fire-statistics-and-reports/Emergency-</a:t>
            </a:r>
            <a:r>
              <a:rPr lang="en-US" dirty="0"/>
              <a:t>	responders/Old-FFF-and-FF-Injuries/2018FFF.ashx?la=en</a:t>
            </a:r>
          </a:p>
          <a:p>
            <a:r>
              <a:rPr lang="en-US" dirty="0"/>
              <a:t>3. Everly, George S.  ICISF Training. Pittsburgh, PA</a:t>
            </a:r>
          </a:p>
          <a:p>
            <a:r>
              <a:rPr lang="en-US" dirty="0"/>
              <a:t>4. Caulkins, Chris.  Illinois Peer Support Symposium.  Naperville, IL</a:t>
            </a:r>
          </a:p>
          <a:p>
            <a:pPr marL="0" indent="0">
              <a:buNone/>
            </a:pPr>
            <a:r>
              <a:rPr lang="en-US" dirty="0"/>
              <a:t>	Miskowiec, Brittany.  Illinois Peer Support Symposium.  Naperville, IL</a:t>
            </a:r>
          </a:p>
          <a:p>
            <a:r>
              <a:rPr lang="en-US" dirty="0"/>
              <a:t>5.  Jahnke, Sarah.  Fire Rescue 1 Online.  April 7, 2015. </a:t>
            </a:r>
            <a:r>
              <a:rPr lang="en-US" dirty="0">
                <a:hlinkClick r:id="rId5"/>
              </a:rPr>
              <a:t>https://www.firerescue1.com/fire-</a:t>
            </a:r>
            <a:r>
              <a:rPr lang="en-US" dirty="0"/>
              <a:t>	chief/articles/firefighters-and-alcohol-what-the-data-says-EEmQCV9ztxdv60BH/</a:t>
            </a:r>
          </a:p>
          <a:p>
            <a:r>
              <a:rPr lang="en-US" dirty="0"/>
              <a:t>6. https://www.worksitemed.com/firefighter-cancer/</a:t>
            </a:r>
          </a:p>
          <a:p>
            <a:r>
              <a:rPr lang="en-US" dirty="0"/>
              <a:t>7. </a:t>
            </a:r>
            <a:r>
              <a:rPr lang="en-US" dirty="0">
                <a:hlinkClick r:id="rId6"/>
              </a:rPr>
              <a:t>https://www.cdc.gov/niosh/firefighters/pdfs/Daniels-et-al-(2015)-508.pdf</a:t>
            </a:r>
            <a:endParaRPr lang="en-US" dirty="0"/>
          </a:p>
          <a:p>
            <a:pPr marL="0" indent="0">
              <a:buNone/>
            </a:pPr>
            <a:r>
              <a:rPr lang="en-US" dirty="0"/>
              <a:t>       	 </a:t>
            </a:r>
            <a:r>
              <a:rPr lang="en-US" dirty="0">
                <a:hlinkClick r:id="rId7"/>
              </a:rPr>
              <a:t>https://edmdigest.com/news/energy-drinks-hazardous/</a:t>
            </a:r>
            <a:endParaRPr lang="en-US" dirty="0"/>
          </a:p>
          <a:p>
            <a:pPr marL="0" indent="0">
              <a:buNone/>
            </a:pPr>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145901403"/>
      </p:ext>
    </p:extLst>
  </p:cSld>
  <p:clrMapOvr>
    <a:masterClrMapping/>
  </p:clrMapOvr>
  <mc:AlternateContent xmlns:mc="http://schemas.openxmlformats.org/markup-compatibility/2006" xmlns:p14="http://schemas.microsoft.com/office/powerpoint/2010/main">
    <mc:Choice Requires="p14">
      <p:transition spd="slow" p14:dur="2000" advTm="5451"/>
    </mc:Choice>
    <mc:Fallback xmlns="">
      <p:transition spd="slow" advTm="5451"/>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5CEE-958B-4387-97AF-0D4D3A5E46EB}"/>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7E5B6F2-D193-42BE-8D40-6BAB9FA7DA78}"/>
              </a:ext>
            </a:extLst>
          </p:cNvPr>
          <p:cNvSpPr>
            <a:spLocks noGrp="1"/>
          </p:cNvSpPr>
          <p:nvPr>
            <p:ph idx="1"/>
          </p:nvPr>
        </p:nvSpPr>
        <p:spPr>
          <a:xfrm>
            <a:off x="772212" y="1505113"/>
            <a:ext cx="10515600" cy="4351338"/>
          </a:xfrm>
        </p:spPr>
        <p:txBody>
          <a:bodyPr>
            <a:normAutofit/>
          </a:bodyPr>
          <a:lstStyle/>
          <a:p>
            <a:r>
              <a:rPr lang="en-US" dirty="0"/>
              <a:t>8. https://www.cdc.gov/nchs/products/databriefs/db172.htm</a:t>
            </a:r>
          </a:p>
          <a:p>
            <a:r>
              <a:rPr lang="en-US" dirty="0"/>
              <a:t>9. https://firedeptfamily.com/firefighter-divorce-rates/</a:t>
            </a:r>
          </a:p>
          <a:p>
            <a:r>
              <a:rPr lang="en-US" dirty="0"/>
              <a:t>10. https://www.ncbi.nlm.nih.gov/pmc/articles/PMC3486736/</a:t>
            </a:r>
          </a:p>
          <a:p>
            <a:r>
              <a:rPr lang="en-US" dirty="0"/>
              <a:t>11. https://www.ncbi.nlm.nih.gov/pmc/articles/PMC3486736/</a:t>
            </a:r>
          </a:p>
          <a:p>
            <a:r>
              <a:rPr lang="en-US" dirty="0"/>
              <a:t>12. https://www.hopkinsmedicine.org/health/wellness-and-prevention/lack-of-sleep-and-cancer-is-there-a-connection</a:t>
            </a:r>
          </a:p>
          <a:p>
            <a:r>
              <a:rPr lang="en-US" dirty="0"/>
              <a:t>13. </a:t>
            </a:r>
            <a:r>
              <a:rPr lang="en-US" dirty="0">
                <a:hlinkClick r:id="rId2"/>
              </a:rPr>
              <a:t>https://www.cdc.gov/sleep/about_sleep/chronic_disease.html</a:t>
            </a:r>
            <a:endParaRPr lang="en-US" dirty="0"/>
          </a:p>
          <a:p>
            <a:r>
              <a:rPr lang="en-US" dirty="0"/>
              <a:t>14. https://www.ncbi.nlm.nih.gov/books/NBK201092/</a:t>
            </a:r>
          </a:p>
        </p:txBody>
      </p:sp>
    </p:spTree>
    <p:extLst>
      <p:ext uri="{BB962C8B-B14F-4D97-AF65-F5344CB8AC3E}">
        <p14:creationId xmlns:p14="http://schemas.microsoft.com/office/powerpoint/2010/main" val="666385407"/>
      </p:ext>
    </p:extLst>
  </p:cSld>
  <p:clrMapOvr>
    <a:masterClrMapping/>
  </p:clrMapOvr>
  <mc:AlternateContent xmlns:mc="http://schemas.openxmlformats.org/markup-compatibility/2006" xmlns:p14="http://schemas.microsoft.com/office/powerpoint/2010/main">
    <mc:Choice Requires="p14">
      <p:transition spd="slow" p14:dur="2000" advTm="2015"/>
    </mc:Choice>
    <mc:Fallback xmlns="">
      <p:transition spd="slow" advTm="201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B9BD4-C558-4C77-A075-550184AE5CA0}"/>
              </a:ext>
            </a:extLst>
          </p:cNvPr>
          <p:cNvSpPr>
            <a:spLocks noGrp="1"/>
          </p:cNvSpPr>
          <p:nvPr>
            <p:ph type="title"/>
          </p:nvPr>
        </p:nvSpPr>
        <p:spPr/>
        <p:txBody>
          <a:bodyPr/>
          <a:lstStyle/>
          <a:p>
            <a:r>
              <a:rPr lang="en-US" dirty="0"/>
              <a:t>The problems</a:t>
            </a:r>
          </a:p>
        </p:txBody>
      </p:sp>
      <p:sp>
        <p:nvSpPr>
          <p:cNvPr id="3" name="Content Placeholder 2">
            <a:extLst>
              <a:ext uri="{FF2B5EF4-FFF2-40B4-BE49-F238E27FC236}">
                <a16:creationId xmlns:a16="http://schemas.microsoft.com/office/drawing/2014/main" id="{40A8C2D5-16F7-415D-B654-E117BC130DE7}"/>
              </a:ext>
            </a:extLst>
          </p:cNvPr>
          <p:cNvSpPr>
            <a:spLocks noGrp="1"/>
          </p:cNvSpPr>
          <p:nvPr>
            <p:ph idx="1"/>
          </p:nvPr>
        </p:nvSpPr>
        <p:spPr>
          <a:xfrm>
            <a:off x="880882" y="1473200"/>
            <a:ext cx="10515600" cy="4351338"/>
          </a:xfrm>
        </p:spPr>
        <p:txBody>
          <a:bodyPr>
            <a:normAutofit/>
          </a:bodyPr>
          <a:lstStyle/>
          <a:p>
            <a:pPr marL="0" indent="0">
              <a:buNone/>
            </a:pPr>
            <a:endParaRPr lang="en-US" dirty="0"/>
          </a:p>
          <a:p>
            <a:pPr lvl="1"/>
            <a:r>
              <a:rPr lang="en-US" dirty="0"/>
              <a:t>Suicide</a:t>
            </a:r>
          </a:p>
          <a:p>
            <a:pPr lvl="1"/>
            <a:r>
              <a:rPr lang="en-US" dirty="0"/>
              <a:t>Substance abuse</a:t>
            </a:r>
          </a:p>
          <a:p>
            <a:pPr lvl="1"/>
            <a:r>
              <a:rPr lang="en-US" dirty="0"/>
              <a:t>Post-traumatic stress disorder (PTSD)</a:t>
            </a:r>
          </a:p>
          <a:p>
            <a:pPr lvl="1"/>
            <a:r>
              <a:rPr lang="en-US" dirty="0"/>
              <a:t>Cancer</a:t>
            </a:r>
          </a:p>
          <a:p>
            <a:pPr lvl="1"/>
            <a:r>
              <a:rPr lang="en-US" dirty="0"/>
              <a:t>Divorce</a:t>
            </a:r>
          </a:p>
          <a:p>
            <a:pPr lvl="1"/>
            <a:r>
              <a:rPr lang="en-US" dirty="0"/>
              <a:t>Family Issues</a:t>
            </a:r>
          </a:p>
          <a:p>
            <a:pPr lvl="1"/>
            <a:r>
              <a:rPr lang="en-US" dirty="0"/>
              <a:t>Depression</a:t>
            </a:r>
          </a:p>
          <a:p>
            <a:pPr lvl="1"/>
            <a:r>
              <a:rPr lang="en-US" dirty="0"/>
              <a:t>Sleep disorders</a:t>
            </a:r>
          </a:p>
          <a:p>
            <a:pPr marL="457200" lvl="1" indent="0">
              <a:buNone/>
            </a:pPr>
            <a:endParaRPr lang="en-US" dirty="0"/>
          </a:p>
          <a:p>
            <a:pPr marL="457200" lvl="1" indent="0">
              <a:buNone/>
            </a:pPr>
            <a:endParaRPr lang="en-US" dirty="0"/>
          </a:p>
          <a:p>
            <a:endParaRPr lang="en-US" dirty="0"/>
          </a:p>
        </p:txBody>
      </p:sp>
      <p:sp>
        <p:nvSpPr>
          <p:cNvPr id="21" name="TextBox 20">
            <a:extLst>
              <a:ext uri="{FF2B5EF4-FFF2-40B4-BE49-F238E27FC236}">
                <a16:creationId xmlns:a16="http://schemas.microsoft.com/office/drawing/2014/main" id="{2E02299F-3EC7-4806-81AD-EDA0E08C2ED9}"/>
              </a:ext>
            </a:extLst>
          </p:cNvPr>
          <p:cNvSpPr txBox="1"/>
          <p:nvPr/>
        </p:nvSpPr>
        <p:spPr>
          <a:xfrm>
            <a:off x="5293422" y="6867949"/>
            <a:ext cx="3028428" cy="230832"/>
          </a:xfrm>
          <a:prstGeom prst="rect">
            <a:avLst/>
          </a:prstGeom>
          <a:noFill/>
        </p:spPr>
        <p:txBody>
          <a:bodyPr wrap="square" rtlCol="0">
            <a:spAutoFit/>
          </a:bodyPr>
          <a:lstStyle/>
          <a:p>
            <a:r>
              <a:rPr lang="en-US" sz="900" dirty="0">
                <a:hlinkClick r:id="rId2" tooltip="http://www.picserver.org/d/depression.html"/>
              </a:rPr>
              <a:t>This Photo</a:t>
            </a:r>
            <a:r>
              <a:rPr lang="en-US" sz="900" dirty="0"/>
              <a:t> by Unknown Author is licensed under </a:t>
            </a:r>
            <a:r>
              <a:rPr lang="en-US" sz="900" dirty="0">
                <a:hlinkClick r:id="rId3" tooltip="https://creativecommons.org/licenses/by-sa/3.0/"/>
              </a:rPr>
              <a:t>CC BY-SA</a:t>
            </a:r>
            <a:endParaRPr lang="en-US" sz="900" dirty="0"/>
          </a:p>
        </p:txBody>
      </p:sp>
      <p:sp>
        <p:nvSpPr>
          <p:cNvPr id="24" name="TextBox 23">
            <a:extLst>
              <a:ext uri="{FF2B5EF4-FFF2-40B4-BE49-F238E27FC236}">
                <a16:creationId xmlns:a16="http://schemas.microsoft.com/office/drawing/2014/main" id="{49352D96-B2E8-43BB-A1C0-23AE6490FAD4}"/>
              </a:ext>
            </a:extLst>
          </p:cNvPr>
          <p:cNvSpPr txBox="1"/>
          <p:nvPr/>
        </p:nvSpPr>
        <p:spPr>
          <a:xfrm>
            <a:off x="8368053" y="7028522"/>
            <a:ext cx="3028429" cy="369332"/>
          </a:xfrm>
          <a:prstGeom prst="rect">
            <a:avLst/>
          </a:prstGeom>
          <a:noFill/>
        </p:spPr>
        <p:txBody>
          <a:bodyPr wrap="square" rtlCol="0">
            <a:spAutoFit/>
          </a:bodyPr>
          <a:lstStyle/>
          <a:p>
            <a:r>
              <a:rPr lang="en-US" sz="900" dirty="0">
                <a:hlinkClick r:id="rId4" tooltip="http://www.postpartumprogress.com/two-studies-find-postpartum-anxiety-more-common-than-expected"/>
              </a:rPr>
              <a:t>This Photo</a:t>
            </a:r>
            <a:r>
              <a:rPr lang="en-US" sz="900" dirty="0"/>
              <a:t> by Unknown Author is licensed under </a:t>
            </a:r>
            <a:r>
              <a:rPr lang="en-US" sz="900" dirty="0">
                <a:hlinkClick r:id="rId5" tooltip="https://creativecommons.org/licenses/by-nc-nd/3.0/"/>
              </a:rPr>
              <a:t>CC BY-NC-ND</a:t>
            </a:r>
            <a:endParaRPr lang="en-US" sz="900" dirty="0"/>
          </a:p>
        </p:txBody>
      </p:sp>
      <p:pic>
        <p:nvPicPr>
          <p:cNvPr id="16" name="Picture 15" descr="A close up of a sign&#10;&#10;Description automatically generated">
            <a:extLst>
              <a:ext uri="{FF2B5EF4-FFF2-40B4-BE49-F238E27FC236}">
                <a16:creationId xmlns:a16="http://schemas.microsoft.com/office/drawing/2014/main" id="{8AC43DFD-EB2B-49FC-A3AF-C2CB3F7A7FC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972300" y="1033462"/>
            <a:ext cx="4567855" cy="3410665"/>
          </a:xfrm>
          <a:prstGeom prst="rect">
            <a:avLst/>
          </a:prstGeom>
        </p:spPr>
      </p:pic>
      <p:sp>
        <p:nvSpPr>
          <p:cNvPr id="19" name="TextBox 18">
            <a:extLst>
              <a:ext uri="{FF2B5EF4-FFF2-40B4-BE49-F238E27FC236}">
                <a16:creationId xmlns:a16="http://schemas.microsoft.com/office/drawing/2014/main" id="{E0DBC067-1BD1-409E-99A6-2A0420A94128}"/>
              </a:ext>
            </a:extLst>
          </p:cNvPr>
          <p:cNvSpPr txBox="1"/>
          <p:nvPr/>
        </p:nvSpPr>
        <p:spPr>
          <a:xfrm>
            <a:off x="1503589" y="6858000"/>
            <a:ext cx="9184821" cy="230832"/>
          </a:xfrm>
          <a:prstGeom prst="rect">
            <a:avLst/>
          </a:prstGeom>
          <a:noFill/>
        </p:spPr>
        <p:txBody>
          <a:bodyPr wrap="square" rtlCol="0">
            <a:spAutoFit/>
          </a:bodyPr>
          <a:lstStyle/>
          <a:p>
            <a:r>
              <a:rPr lang="en-US" sz="900" dirty="0">
                <a:hlinkClick r:id="rId7" tooltip="https://stateofmind13.com/2017/04/10/a-lebanese-healthcare-milestone-mental-health-is-now-covered-by-the-ministry-of-health/mental-health-thumbnail/"/>
              </a:rPr>
              <a:t>This Photo</a:t>
            </a:r>
            <a:r>
              <a:rPr lang="en-US" sz="900" dirty="0"/>
              <a:t> by Unknown Author is licensed under </a:t>
            </a:r>
            <a:r>
              <a:rPr lang="en-US" sz="900" dirty="0">
                <a:hlinkClick r:id="rId5" tooltip="https://creativecommons.org/licenses/by-nc-nd/3.0/"/>
              </a:rPr>
              <a:t>CC BY-NC-ND</a:t>
            </a:r>
            <a:endParaRPr lang="en-US" sz="900" dirty="0"/>
          </a:p>
        </p:txBody>
      </p:sp>
    </p:spTree>
    <p:extLst>
      <p:ext uri="{BB962C8B-B14F-4D97-AF65-F5344CB8AC3E}">
        <p14:creationId xmlns:p14="http://schemas.microsoft.com/office/powerpoint/2010/main" val="3041289714"/>
      </p:ext>
    </p:extLst>
  </p:cSld>
  <p:clrMapOvr>
    <a:masterClrMapping/>
  </p:clrMapOvr>
  <mc:AlternateContent xmlns:mc="http://schemas.openxmlformats.org/markup-compatibility/2006" xmlns:p14="http://schemas.microsoft.com/office/powerpoint/2010/main">
    <mc:Choice Requires="p14">
      <p:transition spd="slow" p14:dur="2000" advTm="31949"/>
    </mc:Choice>
    <mc:Fallback xmlns="">
      <p:transition spd="slow" advTm="3194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0B80D-9A60-4566-801E-516BDA36BA2E}"/>
              </a:ext>
            </a:extLst>
          </p:cNvPr>
          <p:cNvSpPr>
            <a:spLocks noGrp="1"/>
          </p:cNvSpPr>
          <p:nvPr>
            <p:ph type="title"/>
          </p:nvPr>
        </p:nvSpPr>
        <p:spPr>
          <a:xfrm>
            <a:off x="838200" y="85726"/>
            <a:ext cx="10515600" cy="1325563"/>
          </a:xfrm>
        </p:spPr>
        <p:txBody>
          <a:bodyPr/>
          <a:lstStyle/>
          <a:p>
            <a:r>
              <a:rPr lang="en-US" dirty="0"/>
              <a:t>Suicide</a:t>
            </a:r>
          </a:p>
        </p:txBody>
      </p:sp>
      <p:sp>
        <p:nvSpPr>
          <p:cNvPr id="3" name="Content Placeholder 2">
            <a:extLst>
              <a:ext uri="{FF2B5EF4-FFF2-40B4-BE49-F238E27FC236}">
                <a16:creationId xmlns:a16="http://schemas.microsoft.com/office/drawing/2014/main" id="{85081422-ED34-427C-AF7A-4E25CABED5D3}"/>
              </a:ext>
            </a:extLst>
          </p:cNvPr>
          <p:cNvSpPr>
            <a:spLocks noGrp="1"/>
          </p:cNvSpPr>
          <p:nvPr>
            <p:ph sz="half" idx="2"/>
          </p:nvPr>
        </p:nvSpPr>
        <p:spPr>
          <a:xfrm>
            <a:off x="490868" y="952107"/>
            <a:ext cx="5605131" cy="5552388"/>
          </a:xfrm>
        </p:spPr>
        <p:txBody>
          <a:bodyPr>
            <a:normAutofit fontScale="62500" lnSpcReduction="20000"/>
          </a:bodyPr>
          <a:lstStyle/>
          <a:p>
            <a:pPr marL="0" indent="0">
              <a:buNone/>
            </a:pPr>
            <a:endParaRPr lang="en-US" dirty="0"/>
          </a:p>
          <a:p>
            <a:r>
              <a:rPr lang="en-US" dirty="0"/>
              <a:t>More suicide than LODD</a:t>
            </a:r>
            <a:r>
              <a:rPr lang="en-US" baseline="30000" dirty="0"/>
              <a:t>2</a:t>
            </a:r>
          </a:p>
          <a:p>
            <a:pPr lvl="1"/>
            <a:r>
              <a:rPr lang="en-US" dirty="0"/>
              <a:t>2015 68 LODD/94 suicide</a:t>
            </a:r>
          </a:p>
          <a:p>
            <a:pPr lvl="1"/>
            <a:r>
              <a:rPr lang="en-US" dirty="0"/>
              <a:t>2016 69 LODD/99 suicide</a:t>
            </a:r>
          </a:p>
          <a:p>
            <a:pPr lvl="1"/>
            <a:r>
              <a:rPr lang="en-US" dirty="0"/>
              <a:t>2017 60 LODD/91 suicide</a:t>
            </a:r>
          </a:p>
          <a:p>
            <a:pPr lvl="1"/>
            <a:endParaRPr lang="en-US" dirty="0"/>
          </a:p>
          <a:p>
            <a:r>
              <a:rPr lang="en-US" dirty="0"/>
              <a:t>EMS 12X national average</a:t>
            </a:r>
            <a:r>
              <a:rPr lang="en-US" baseline="30000" dirty="0"/>
              <a:t>3</a:t>
            </a:r>
          </a:p>
          <a:p>
            <a:pPr marL="0" indent="0">
              <a:buNone/>
            </a:pPr>
            <a:endParaRPr lang="en-US" dirty="0"/>
          </a:p>
          <a:p>
            <a:r>
              <a:rPr lang="en-US" dirty="0"/>
              <a:t>Ideation</a:t>
            </a:r>
            <a:r>
              <a:rPr lang="en-US" baseline="30000" dirty="0"/>
              <a:t>4</a:t>
            </a:r>
          </a:p>
          <a:p>
            <a:pPr lvl="1"/>
            <a:r>
              <a:rPr lang="en-US" dirty="0"/>
              <a:t>5-13% general population</a:t>
            </a:r>
          </a:p>
          <a:p>
            <a:pPr lvl="1"/>
            <a:r>
              <a:rPr lang="en-US" dirty="0"/>
              <a:t>21% fire service</a:t>
            </a:r>
          </a:p>
          <a:p>
            <a:pPr marL="457200" lvl="1" indent="0">
              <a:buNone/>
            </a:pPr>
            <a:endParaRPr lang="en-US" dirty="0"/>
          </a:p>
          <a:p>
            <a:r>
              <a:rPr lang="en-US" dirty="0"/>
              <a:t>Plan</a:t>
            </a:r>
            <a:r>
              <a:rPr lang="en-US" baseline="30000" dirty="0"/>
              <a:t>4</a:t>
            </a:r>
          </a:p>
          <a:p>
            <a:pPr lvl="1"/>
            <a:r>
              <a:rPr lang="en-US" dirty="0"/>
              <a:t>5% public</a:t>
            </a:r>
          </a:p>
          <a:p>
            <a:pPr lvl="1"/>
            <a:r>
              <a:rPr lang="en-US" dirty="0"/>
              <a:t>7-12% fire service</a:t>
            </a:r>
          </a:p>
          <a:p>
            <a:pPr marL="457200" lvl="1" indent="0">
              <a:buNone/>
            </a:pPr>
            <a:endParaRPr lang="en-US" dirty="0"/>
          </a:p>
          <a:p>
            <a:r>
              <a:rPr lang="en-US" dirty="0"/>
              <a:t>Suicides</a:t>
            </a:r>
            <a:r>
              <a:rPr lang="en-US" baseline="30000" dirty="0"/>
              <a:t>4</a:t>
            </a:r>
          </a:p>
          <a:p>
            <a:pPr lvl="1"/>
            <a:r>
              <a:rPr lang="en-US" dirty="0"/>
              <a:t>21/100,000 fire</a:t>
            </a:r>
          </a:p>
          <a:p>
            <a:pPr lvl="1"/>
            <a:r>
              <a:rPr lang="en-US" dirty="0"/>
              <a:t>13/100,00 general</a:t>
            </a:r>
          </a:p>
          <a:p>
            <a:pPr lvl="2"/>
            <a:endParaRPr lang="en-US" dirty="0"/>
          </a:p>
          <a:p>
            <a:r>
              <a:rPr lang="en-US" dirty="0"/>
              <a:t>90% show signs before</a:t>
            </a:r>
            <a:r>
              <a:rPr lang="en-US" baseline="30000" dirty="0"/>
              <a:t>4</a:t>
            </a:r>
          </a:p>
        </p:txBody>
      </p:sp>
      <p:pic>
        <p:nvPicPr>
          <p:cNvPr id="11" name="Picture 10" descr="A picture containing drawing&#10;&#10;Description automatically generated">
            <a:extLst>
              <a:ext uri="{FF2B5EF4-FFF2-40B4-BE49-F238E27FC236}">
                <a16:creationId xmlns:a16="http://schemas.microsoft.com/office/drawing/2014/main" id="{F1931D15-B527-48B5-BACA-93F574340BF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86575" y="1043691"/>
            <a:ext cx="3162300" cy="4085522"/>
          </a:xfrm>
          <a:prstGeom prst="rect">
            <a:avLst/>
          </a:prstGeom>
        </p:spPr>
      </p:pic>
      <p:sp>
        <p:nvSpPr>
          <p:cNvPr id="12" name="TextBox 11">
            <a:extLst>
              <a:ext uri="{FF2B5EF4-FFF2-40B4-BE49-F238E27FC236}">
                <a16:creationId xmlns:a16="http://schemas.microsoft.com/office/drawing/2014/main" id="{5DB9CE9C-8B6A-45F8-A9EC-44A22EB1154A}"/>
              </a:ext>
            </a:extLst>
          </p:cNvPr>
          <p:cNvSpPr txBox="1"/>
          <p:nvPr/>
        </p:nvSpPr>
        <p:spPr>
          <a:xfrm>
            <a:off x="6886575" y="5129212"/>
            <a:ext cx="3162300" cy="230832"/>
          </a:xfrm>
          <a:prstGeom prst="rect">
            <a:avLst/>
          </a:prstGeom>
          <a:noFill/>
        </p:spPr>
        <p:txBody>
          <a:bodyPr wrap="square" rtlCol="0">
            <a:spAutoFit/>
          </a:bodyPr>
          <a:lstStyle/>
          <a:p>
            <a:r>
              <a:rPr lang="en-US" sz="900" dirty="0">
                <a:hlinkClick r:id="rId3" tooltip="http://notenoughgood.com/2012/10/peer-helpers-and-suicide/suicideprevention/"/>
              </a:rPr>
              <a:t>This Photo</a:t>
            </a:r>
            <a:r>
              <a:rPr lang="en-US" sz="900" dirty="0"/>
              <a:t> by Unknown Author is licensed under </a:t>
            </a:r>
            <a:r>
              <a:rPr lang="en-US" sz="900" dirty="0">
                <a:hlinkClick r:id="rId4" tooltip="https://creativecommons.org/licenses/by-nc-sa/3.0/"/>
              </a:rPr>
              <a:t>CC BY-SA-NC</a:t>
            </a:r>
            <a:endParaRPr lang="en-US" sz="900" dirty="0"/>
          </a:p>
        </p:txBody>
      </p:sp>
      <p:pic>
        <p:nvPicPr>
          <p:cNvPr id="13" name="Picture 12" descr="A picture containing food&#10;&#10;Description automatically generated">
            <a:extLst>
              <a:ext uri="{FF2B5EF4-FFF2-40B4-BE49-F238E27FC236}">
                <a16:creationId xmlns:a16="http://schemas.microsoft.com/office/drawing/2014/main" id="{2C8CD8AE-8B1C-4625-8EA8-BA5392EEA7F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935" b="95260" l="7143" r="93723">
                        <a14:foregroundMark x1="25758" y1="20993" x2="24459" y2="32731"/>
                        <a14:foregroundMark x1="24459" y1="32731" x2="37229" y2="55982"/>
                        <a14:foregroundMark x1="37229" y1="55982" x2="44156" y2="65011"/>
                        <a14:foregroundMark x1="44156" y1="65011" x2="55628" y2="59819"/>
                        <a14:foregroundMark x1="55628" y1="59819" x2="60606" y2="47404"/>
                        <a14:foregroundMark x1="60606" y1="47404" x2="60173" y2="34312"/>
                        <a14:foregroundMark x1="60173" y1="34312" x2="58874" y2="32054"/>
                        <a14:foregroundMark x1="62554" y1="12190" x2="51299" y2="10609"/>
                        <a14:foregroundMark x1="51299" y1="10609" x2="38528" y2="12415"/>
                        <a14:foregroundMark x1="38528" y1="12415" x2="15584" y2="43341"/>
                        <a14:foregroundMark x1="15584" y1="43341" x2="16450" y2="55305"/>
                        <a14:foregroundMark x1="16450" y1="55305" x2="22944" y2="65688"/>
                        <a14:foregroundMark x1="22944" y1="65688" x2="41558" y2="76298"/>
                        <a14:foregroundMark x1="41558" y1="76298" x2="51515" y2="74492"/>
                        <a14:foregroundMark x1="51515" y1="74492" x2="64069" y2="52370"/>
                        <a14:foregroundMark x1="64069" y1="52370" x2="65152" y2="46275"/>
                        <a14:foregroundMark x1="50866" y1="46050" x2="50866" y2="46050"/>
                        <a14:foregroundMark x1="50866" y1="46050" x2="50866" y2="46050"/>
                        <a14:foregroundMark x1="50866" y1="46050" x2="50866" y2="46050"/>
                        <a14:foregroundMark x1="84416" y1="63205" x2="85931" y2="52596"/>
                        <a14:foregroundMark x1="85931" y1="52596" x2="83333" y2="36569"/>
                        <a14:foregroundMark x1="83333" y1="36569" x2="77273" y2="23702"/>
                        <a14:foregroundMark x1="77273" y1="23702" x2="70346" y2="19865"/>
                        <a14:foregroundMark x1="87662" y1="35440" x2="84632" y2="24605"/>
                        <a14:foregroundMark x1="84632" y1="24605" x2="66883" y2="12190"/>
                        <a14:foregroundMark x1="88095" y1="67946" x2="91342" y2="57336"/>
                        <a14:foregroundMark x1="91342" y1="57336" x2="70346" y2="74492"/>
                        <a14:foregroundMark x1="70346" y1="74492" x2="34199" y2="82393"/>
                        <a14:foregroundMark x1="34199" y1="82393" x2="25325" y2="77652"/>
                        <a14:foregroundMark x1="25325" y1="77652" x2="17749" y2="58239"/>
                        <a14:foregroundMark x1="17749" y1="58239" x2="15584" y2="46050"/>
                        <a14:foregroundMark x1="15584" y1="46050" x2="17749" y2="35214"/>
                        <a14:foregroundMark x1="17749" y1="35214" x2="18398" y2="35214"/>
                        <a14:foregroundMark x1="25974" y1="16479" x2="10823" y2="31377"/>
                        <a14:foregroundMark x1="10823" y1="31377" x2="15801" y2="67269"/>
                        <a14:foregroundMark x1="15801" y1="67269" x2="29221" y2="86456"/>
                        <a14:foregroundMark x1="29221" y1="86456" x2="39610" y2="94582"/>
                        <a14:foregroundMark x1="39610" y1="94582" x2="53463" y2="86682"/>
                        <a14:foregroundMark x1="52814" y1="90293" x2="85065" y2="74041"/>
                        <a14:foregroundMark x1="85065" y1="74041" x2="90043" y2="63883"/>
                        <a14:foregroundMark x1="90043" y1="63883" x2="88528" y2="54402"/>
                        <a14:foregroundMark x1="68398" y1="90068" x2="68398" y2="90068"/>
                        <a14:foregroundMark x1="68398" y1="90068" x2="68398" y2="90068"/>
                        <a14:foregroundMark x1="56710" y1="94582" x2="56710" y2="94582"/>
                        <a14:foregroundMark x1="56710" y1="94582" x2="56710" y2="94582"/>
                        <a14:foregroundMark x1="48268" y1="94582" x2="48268" y2="94582"/>
                        <a14:foregroundMark x1="48268" y1="94582" x2="48268" y2="94582"/>
                        <a14:foregroundMark x1="50000" y1="95711" x2="50000" y2="95711"/>
                        <a14:foregroundMark x1="50000" y1="95711" x2="50000" y2="95711"/>
                        <a14:foregroundMark x1="19048" y1="76524" x2="19048" y2="76524"/>
                        <a14:foregroundMark x1="19048" y1="76524" x2="19048" y2="76524"/>
                        <a14:foregroundMark x1="9091" y1="65011" x2="9091" y2="65011"/>
                        <a14:foregroundMark x1="9091" y1="65011" x2="9091" y2="65011"/>
                        <a14:foregroundMark x1="7359" y1="48758" x2="7359" y2="48758"/>
                        <a14:foregroundMark x1="7359" y1="48758" x2="7359" y2="48758"/>
                        <a14:foregroundMark x1="44805" y1="5418" x2="44805" y2="5418"/>
                        <a14:foregroundMark x1="44805" y1="5418" x2="44805" y2="5418"/>
                        <a14:foregroundMark x1="39827" y1="4289" x2="39827" y2="4289"/>
                        <a14:foregroundMark x1="39827" y1="4289" x2="39827" y2="4289"/>
                        <a14:foregroundMark x1="56277" y1="3160" x2="56277" y2="3160"/>
                        <a14:foregroundMark x1="56277" y1="3160" x2="56277" y2="3160"/>
                        <a14:foregroundMark x1="90260" y1="32506" x2="90260" y2="32506"/>
                        <a14:foregroundMark x1="90260" y1="32506" x2="90260" y2="32506"/>
                        <a14:foregroundMark x1="91775" y1="37472" x2="91775" y2="37472"/>
                        <a14:foregroundMark x1="91775" y1="37472" x2="91775" y2="37472"/>
                        <a14:foregroundMark x1="93723" y1="47856" x2="93723" y2="47856"/>
                        <a14:foregroundMark x1="93723" y1="47856" x2="93723" y2="47856"/>
                        <a14:foregroundMark x1="50866" y1="49210" x2="50866" y2="49210"/>
                        <a14:foregroundMark x1="50866" y1="49210" x2="50866" y2="49210"/>
                        <a14:foregroundMark x1="39827" y1="63657" x2="39827" y2="63657"/>
                        <a14:foregroundMark x1="75974" y1="74718" x2="75974" y2="74718"/>
                      </a14:backgroundRemoval>
                    </a14:imgEffect>
                  </a14:imgLayer>
                </a14:imgProps>
              </a:ext>
              <a:ext uri="{28A0092B-C50C-407E-A947-70E740481C1C}">
                <a14:useLocalDpi xmlns:a14="http://schemas.microsoft.com/office/drawing/2010/main" val="0"/>
              </a:ext>
            </a:extLst>
          </a:blip>
          <a:stretch>
            <a:fillRect/>
          </a:stretch>
        </p:blipFill>
        <p:spPr>
          <a:xfrm>
            <a:off x="10248504" y="4908705"/>
            <a:ext cx="1943496" cy="1863569"/>
          </a:xfrm>
          <a:prstGeom prst="rect">
            <a:avLst/>
          </a:prstGeom>
        </p:spPr>
      </p:pic>
    </p:spTree>
    <p:extLst>
      <p:ext uri="{BB962C8B-B14F-4D97-AF65-F5344CB8AC3E}">
        <p14:creationId xmlns:p14="http://schemas.microsoft.com/office/powerpoint/2010/main" val="950757826"/>
      </p:ext>
    </p:extLst>
  </p:cSld>
  <p:clrMapOvr>
    <a:masterClrMapping/>
  </p:clrMapOvr>
  <mc:AlternateContent xmlns:mc="http://schemas.openxmlformats.org/markup-compatibility/2006" xmlns:p14="http://schemas.microsoft.com/office/powerpoint/2010/main">
    <mc:Choice Requires="p14">
      <p:transition spd="slow" p14:dur="2000" advTm="74153"/>
    </mc:Choice>
    <mc:Fallback xmlns="">
      <p:transition spd="slow" advTm="7415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F0FB6-28A0-4BFB-97BF-83F0437C5D8F}"/>
              </a:ext>
            </a:extLst>
          </p:cNvPr>
          <p:cNvSpPr>
            <a:spLocks noGrp="1"/>
          </p:cNvSpPr>
          <p:nvPr>
            <p:ph type="title"/>
          </p:nvPr>
        </p:nvSpPr>
        <p:spPr>
          <a:xfrm>
            <a:off x="150043" y="18255"/>
            <a:ext cx="10515600" cy="1325563"/>
          </a:xfrm>
        </p:spPr>
        <p:txBody>
          <a:bodyPr/>
          <a:lstStyle/>
          <a:p>
            <a:r>
              <a:rPr lang="en-US" dirty="0"/>
              <a:t>Post Traumatic Stress Disorder</a:t>
            </a:r>
            <a:br>
              <a:rPr lang="en-US" dirty="0"/>
            </a:br>
            <a:r>
              <a:rPr lang="en-US" dirty="0"/>
              <a:t>PTSD</a:t>
            </a:r>
          </a:p>
        </p:txBody>
      </p:sp>
      <p:sp>
        <p:nvSpPr>
          <p:cNvPr id="3" name="Content Placeholder 2">
            <a:extLst>
              <a:ext uri="{FF2B5EF4-FFF2-40B4-BE49-F238E27FC236}">
                <a16:creationId xmlns:a16="http://schemas.microsoft.com/office/drawing/2014/main" id="{FF39B753-5C7B-49A7-8D4A-F5A052769874}"/>
              </a:ext>
            </a:extLst>
          </p:cNvPr>
          <p:cNvSpPr>
            <a:spLocks noGrp="1"/>
          </p:cNvSpPr>
          <p:nvPr>
            <p:ph idx="1"/>
          </p:nvPr>
        </p:nvSpPr>
        <p:spPr/>
        <p:txBody>
          <a:bodyPr>
            <a:normAutofit fontScale="62500" lnSpcReduction="20000"/>
          </a:bodyPr>
          <a:lstStyle/>
          <a:p>
            <a:r>
              <a:rPr lang="en-US" dirty="0"/>
              <a:t>Post traumatic stress (PTS) is normal reaction</a:t>
            </a:r>
            <a:r>
              <a:rPr lang="en-US" baseline="30000" dirty="0"/>
              <a:t>3</a:t>
            </a:r>
          </a:p>
          <a:p>
            <a:endParaRPr lang="en-US" baseline="30000" dirty="0"/>
          </a:p>
          <a:p>
            <a:r>
              <a:rPr lang="en-US" dirty="0"/>
              <a:t>90% of adults suffer traumatic event, 8% PTSD in general public</a:t>
            </a:r>
            <a:r>
              <a:rPr lang="en-US" baseline="30000" dirty="0"/>
              <a:t>3</a:t>
            </a:r>
          </a:p>
          <a:p>
            <a:endParaRPr lang="en-US" dirty="0"/>
          </a:p>
          <a:p>
            <a:r>
              <a:rPr lang="en-US" dirty="0"/>
              <a:t>Organic brain damage</a:t>
            </a:r>
            <a:r>
              <a:rPr lang="en-US" baseline="30000" dirty="0"/>
              <a:t>3</a:t>
            </a:r>
          </a:p>
          <a:p>
            <a:endParaRPr lang="en-US" dirty="0"/>
          </a:p>
          <a:p>
            <a:r>
              <a:rPr lang="en-US" dirty="0"/>
              <a:t>6-13% Police</a:t>
            </a:r>
          </a:p>
          <a:p>
            <a:r>
              <a:rPr lang="en-US" dirty="0"/>
              <a:t>20% Ambulance</a:t>
            </a:r>
          </a:p>
          <a:p>
            <a:r>
              <a:rPr lang="en-US" dirty="0"/>
              <a:t>15-30% urban fire service</a:t>
            </a:r>
            <a:r>
              <a:rPr lang="en-US" baseline="30000" dirty="0"/>
              <a:t>3</a:t>
            </a:r>
          </a:p>
          <a:p>
            <a:endParaRPr lang="en-US" dirty="0"/>
          </a:p>
          <a:p>
            <a:endParaRPr lang="en-US" dirty="0"/>
          </a:p>
          <a:p>
            <a:r>
              <a:rPr lang="en-US" dirty="0"/>
              <a:t>Why do some people get PTSD and some do not?</a:t>
            </a:r>
            <a:r>
              <a:rPr lang="en-US" baseline="30000" dirty="0"/>
              <a:t>3</a:t>
            </a:r>
          </a:p>
          <a:p>
            <a:pPr lvl="1"/>
            <a:r>
              <a:rPr lang="en-US" dirty="0"/>
              <a:t>Resilience</a:t>
            </a:r>
          </a:p>
          <a:p>
            <a:pPr lvl="1"/>
            <a:r>
              <a:rPr lang="en-US" dirty="0"/>
              <a:t>Support</a:t>
            </a:r>
          </a:p>
        </p:txBody>
      </p:sp>
      <p:pic>
        <p:nvPicPr>
          <p:cNvPr id="4" name="Picture 3" descr="A close up of text on a white background&#10;&#10;Description automatically generated">
            <a:extLst>
              <a:ext uri="{FF2B5EF4-FFF2-40B4-BE49-F238E27FC236}">
                <a16:creationId xmlns:a16="http://schemas.microsoft.com/office/drawing/2014/main" id="{C4CD140D-DF65-46DB-AD7D-3F35B364477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48382" y="63373"/>
            <a:ext cx="4843618" cy="3524504"/>
          </a:xfrm>
          <a:prstGeom prst="rect">
            <a:avLst/>
          </a:prstGeom>
        </p:spPr>
      </p:pic>
      <p:sp>
        <p:nvSpPr>
          <p:cNvPr id="5" name="TextBox 4">
            <a:extLst>
              <a:ext uri="{FF2B5EF4-FFF2-40B4-BE49-F238E27FC236}">
                <a16:creationId xmlns:a16="http://schemas.microsoft.com/office/drawing/2014/main" id="{BDC22F63-102C-423F-9E03-C98B71623705}"/>
              </a:ext>
            </a:extLst>
          </p:cNvPr>
          <p:cNvSpPr txBox="1"/>
          <p:nvPr/>
        </p:nvSpPr>
        <p:spPr>
          <a:xfrm>
            <a:off x="7372406" y="3491982"/>
            <a:ext cx="3090340" cy="230832"/>
          </a:xfrm>
          <a:prstGeom prst="rect">
            <a:avLst/>
          </a:prstGeom>
          <a:noFill/>
        </p:spPr>
        <p:txBody>
          <a:bodyPr wrap="square" rtlCol="0">
            <a:spAutoFit/>
          </a:bodyPr>
          <a:lstStyle/>
          <a:p>
            <a:r>
              <a:rPr lang="en-US" sz="900" dirty="0">
                <a:hlinkClick r:id="rId3" tooltip="http://writingmywrongs.com/2016/03/24/lets-talk-management-collateral-damage/"/>
              </a:rPr>
              <a:t>This Photo</a:t>
            </a:r>
            <a:r>
              <a:rPr lang="en-US" sz="900" dirty="0"/>
              <a:t> by Unknown Author is licensed under </a:t>
            </a:r>
            <a:r>
              <a:rPr lang="en-US" sz="900" dirty="0">
                <a:hlinkClick r:id="rId4" tooltip="https://creativecommons.org/licenses/by-nc-nd/3.0/"/>
              </a:rPr>
              <a:t>CC BY-NC-ND</a:t>
            </a:r>
            <a:endParaRPr lang="en-US" sz="900" dirty="0"/>
          </a:p>
        </p:txBody>
      </p:sp>
    </p:spTree>
    <p:extLst>
      <p:ext uri="{BB962C8B-B14F-4D97-AF65-F5344CB8AC3E}">
        <p14:creationId xmlns:p14="http://schemas.microsoft.com/office/powerpoint/2010/main" val="577900378"/>
      </p:ext>
    </p:extLst>
  </p:cSld>
  <p:clrMapOvr>
    <a:masterClrMapping/>
  </p:clrMapOvr>
  <mc:AlternateContent xmlns:mc="http://schemas.openxmlformats.org/markup-compatibility/2006" xmlns:p14="http://schemas.microsoft.com/office/powerpoint/2010/main">
    <mc:Choice Requires="p14">
      <p:transition spd="slow" p14:dur="2000" advTm="59093"/>
    </mc:Choice>
    <mc:Fallback xmlns="">
      <p:transition spd="slow" advTm="5909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ABC8A-5CF2-4426-A0C1-26B4EB49C389}"/>
              </a:ext>
            </a:extLst>
          </p:cNvPr>
          <p:cNvSpPr>
            <a:spLocks noGrp="1"/>
          </p:cNvSpPr>
          <p:nvPr>
            <p:ph type="title"/>
          </p:nvPr>
        </p:nvSpPr>
        <p:spPr/>
        <p:txBody>
          <a:bodyPr/>
          <a:lstStyle/>
          <a:p>
            <a:r>
              <a:rPr lang="en-US" dirty="0"/>
              <a:t>Resilience and Support</a:t>
            </a:r>
          </a:p>
        </p:txBody>
      </p:sp>
      <p:sp>
        <p:nvSpPr>
          <p:cNvPr id="3" name="Content Placeholder 2">
            <a:extLst>
              <a:ext uri="{FF2B5EF4-FFF2-40B4-BE49-F238E27FC236}">
                <a16:creationId xmlns:a16="http://schemas.microsoft.com/office/drawing/2014/main" id="{FA9E4BFD-B89E-48B4-B469-EC05EC05079D}"/>
              </a:ext>
            </a:extLst>
          </p:cNvPr>
          <p:cNvSpPr>
            <a:spLocks noGrp="1"/>
          </p:cNvSpPr>
          <p:nvPr>
            <p:ph idx="1"/>
          </p:nvPr>
        </p:nvSpPr>
        <p:spPr/>
        <p:txBody>
          <a:bodyPr/>
          <a:lstStyle/>
          <a:p>
            <a:r>
              <a:rPr lang="en-US" dirty="0"/>
              <a:t>Resilience</a:t>
            </a:r>
          </a:p>
          <a:p>
            <a:pPr lvl="1"/>
            <a:r>
              <a:rPr lang="en-US" dirty="0"/>
              <a:t>Coping mechanisms</a:t>
            </a:r>
          </a:p>
          <a:p>
            <a:r>
              <a:rPr lang="en-US" dirty="0"/>
              <a:t>Support </a:t>
            </a:r>
          </a:p>
          <a:p>
            <a:pPr lvl="1"/>
            <a:r>
              <a:rPr lang="en-US" dirty="0"/>
              <a:t>Interpersonal communication</a:t>
            </a:r>
          </a:p>
        </p:txBody>
      </p:sp>
      <p:pic>
        <p:nvPicPr>
          <p:cNvPr id="8" name="Picture 7" descr="A couple of green street signs sitting on top of a metal pole&#10;&#10;Description automatically generated">
            <a:extLst>
              <a:ext uri="{FF2B5EF4-FFF2-40B4-BE49-F238E27FC236}">
                <a16:creationId xmlns:a16="http://schemas.microsoft.com/office/drawing/2014/main" id="{FCE57821-3E48-4277-B485-2EC3129A8C0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02739" y="1217138"/>
            <a:ext cx="4895850" cy="2990850"/>
          </a:xfrm>
          <a:prstGeom prst="rect">
            <a:avLst/>
          </a:prstGeom>
        </p:spPr>
      </p:pic>
      <p:sp>
        <p:nvSpPr>
          <p:cNvPr id="9" name="TextBox 8">
            <a:extLst>
              <a:ext uri="{FF2B5EF4-FFF2-40B4-BE49-F238E27FC236}">
                <a16:creationId xmlns:a16="http://schemas.microsoft.com/office/drawing/2014/main" id="{2E416F9B-83C8-420D-AA28-A30F6D8C607E}"/>
              </a:ext>
            </a:extLst>
          </p:cNvPr>
          <p:cNvSpPr txBox="1"/>
          <p:nvPr/>
        </p:nvSpPr>
        <p:spPr>
          <a:xfrm>
            <a:off x="6202739" y="4207988"/>
            <a:ext cx="4895850" cy="230832"/>
          </a:xfrm>
          <a:prstGeom prst="rect">
            <a:avLst/>
          </a:prstGeom>
          <a:noFill/>
        </p:spPr>
        <p:txBody>
          <a:bodyPr wrap="square" rtlCol="0">
            <a:spAutoFit/>
          </a:bodyPr>
          <a:lstStyle/>
          <a:p>
            <a:r>
              <a:rPr lang="en-US" sz="900" dirty="0">
                <a:hlinkClick r:id="rId3" tooltip="https://www.diaryofablacklesbian.com/2018/11/11/support-system/"/>
              </a:rPr>
              <a:t>This Photo</a:t>
            </a:r>
            <a:r>
              <a:rPr lang="en-US" sz="900" dirty="0"/>
              <a:t> by Unknown Author is licensed under </a:t>
            </a:r>
            <a:r>
              <a:rPr lang="en-US" sz="900" dirty="0">
                <a:hlinkClick r:id="rId4" tooltip="https://creativecommons.org/licenses/by-nc-nd/3.0/"/>
              </a:rPr>
              <a:t>CC BY-NC-ND</a:t>
            </a:r>
            <a:endParaRPr lang="en-US" sz="900" dirty="0"/>
          </a:p>
        </p:txBody>
      </p:sp>
    </p:spTree>
    <p:extLst>
      <p:ext uri="{BB962C8B-B14F-4D97-AF65-F5344CB8AC3E}">
        <p14:creationId xmlns:p14="http://schemas.microsoft.com/office/powerpoint/2010/main" val="613809101"/>
      </p:ext>
    </p:extLst>
  </p:cSld>
  <p:clrMapOvr>
    <a:masterClrMapping/>
  </p:clrMapOvr>
  <mc:AlternateContent xmlns:mc="http://schemas.openxmlformats.org/markup-compatibility/2006" xmlns:p14="http://schemas.microsoft.com/office/powerpoint/2010/main">
    <mc:Choice Requires="p14">
      <p:transition spd="slow" p14:dur="2000" advTm="19149"/>
    </mc:Choice>
    <mc:Fallback xmlns="">
      <p:transition spd="slow" advTm="19149"/>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7062</TotalTime>
  <Words>1945</Words>
  <Application>Microsoft Office PowerPoint</Application>
  <PresentationFormat>Widescreen</PresentationFormat>
  <Paragraphs>498</Paragraphs>
  <Slides>53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Arial Black</vt:lpstr>
      <vt:lpstr>Calibri</vt:lpstr>
      <vt:lpstr>Calibri Light</vt:lpstr>
      <vt:lpstr>Microsoft Sans Serif</vt:lpstr>
      <vt:lpstr>Office Theme</vt:lpstr>
      <vt:lpstr>PowerPoint Presentation</vt:lpstr>
      <vt:lpstr>Joliet Firefighters Peer Support Group  Firefighter and Family Mental Health</vt:lpstr>
      <vt:lpstr>Introduction</vt:lpstr>
      <vt:lpstr>PowerPoint Presentation</vt:lpstr>
      <vt:lpstr>Firefighter/Emergency Responder Mental Health</vt:lpstr>
      <vt:lpstr>The problems</vt:lpstr>
      <vt:lpstr>Suicide</vt:lpstr>
      <vt:lpstr>Post Traumatic Stress Disorder PTSD</vt:lpstr>
      <vt:lpstr>Resilience and Support</vt:lpstr>
      <vt:lpstr>Substance abuse</vt:lpstr>
      <vt:lpstr>Cancer</vt:lpstr>
      <vt:lpstr>Divorce</vt:lpstr>
      <vt:lpstr>Family</vt:lpstr>
      <vt:lpstr>Depression</vt:lpstr>
      <vt:lpstr>Sleep</vt:lpstr>
      <vt:lpstr>Critical Incidents</vt:lpstr>
      <vt:lpstr>What is the solution?</vt:lpstr>
      <vt:lpstr>The Solutions: Continuum of Care</vt:lpstr>
      <vt:lpstr>Psychological First Aid</vt:lpstr>
      <vt:lpstr>What can you do right now?</vt:lpstr>
      <vt:lpstr>Please remember</vt:lpstr>
      <vt:lpstr>Long Term, Consistent Solution</vt:lpstr>
      <vt:lpstr>Remember…</vt:lpstr>
      <vt:lpstr>The Joliet Firefighters Peer Support Group</vt:lpstr>
      <vt:lpstr>Department Policy</vt:lpstr>
      <vt:lpstr>A word on the EAP…</vt:lpstr>
      <vt:lpstr>EAP Stats </vt:lpstr>
      <vt:lpstr>The Joliet Firefighters Peer Support Group</vt:lpstr>
      <vt:lpstr>The Joliet Firefighters Peer Support Group</vt:lpstr>
      <vt:lpstr>Our Partners</vt:lpstr>
      <vt:lpstr>Group Member Categories</vt:lpstr>
      <vt:lpstr>Active Firefighters</vt:lpstr>
      <vt:lpstr>Retirees</vt:lpstr>
      <vt:lpstr>Clinicians </vt:lpstr>
      <vt:lpstr>Religious</vt:lpstr>
      <vt:lpstr>Elected Official</vt:lpstr>
      <vt:lpstr>Initial Selection</vt:lpstr>
      <vt:lpstr>Initial Training</vt:lpstr>
      <vt:lpstr>Future Selection</vt:lpstr>
      <vt:lpstr>Group Structure</vt:lpstr>
      <vt:lpstr>Monthly Meetings</vt:lpstr>
      <vt:lpstr>What we offer</vt:lpstr>
      <vt:lpstr>In the works</vt:lpstr>
      <vt:lpstr>JFPSG Policy</vt:lpstr>
      <vt:lpstr>Illinois State Law 5 ILCS 840/1</vt:lpstr>
      <vt:lpstr>Ride-along Experience </vt:lpstr>
      <vt:lpstr>Important Additions</vt:lpstr>
      <vt:lpstr>Information</vt:lpstr>
      <vt:lpstr>Please call!</vt:lpstr>
      <vt:lpstr>What to expect when you call 855 JFD PEER</vt:lpstr>
      <vt:lpstr>PowerPoint Presentation</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Joliet Firefighters Peer Support Group</dc:title>
  <dc:creator>John LUKANCIC</dc:creator>
  <cp:lastModifiedBy>John LUKANCIC</cp:lastModifiedBy>
  <cp:revision>54</cp:revision>
  <dcterms:created xsi:type="dcterms:W3CDTF">2020-02-13T20:35:48Z</dcterms:created>
  <dcterms:modified xsi:type="dcterms:W3CDTF">2020-02-25T22:37:35Z</dcterms:modified>
</cp:coreProperties>
</file>