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93" r:id="rId5"/>
    <p:sldId id="259" r:id="rId6"/>
    <p:sldId id="261" r:id="rId7"/>
    <p:sldId id="262" r:id="rId8"/>
    <p:sldId id="263" r:id="rId9"/>
    <p:sldId id="264" r:id="rId10"/>
    <p:sldId id="265" r:id="rId11"/>
    <p:sldId id="267" r:id="rId12"/>
    <p:sldId id="268" r:id="rId13"/>
    <p:sldId id="266"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92" r:id="rId29"/>
    <p:sldId id="286" r:id="rId30"/>
    <p:sldId id="287" r:id="rId31"/>
    <p:sldId id="28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DE6C9A-1812-436C-AC4B-B32D207BBA3D}" type="datetimeFigureOut">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420E68-AED6-4C29-916C-E5A5F7D0C586}" type="slidenum">
              <a:rPr lang="en-GB" smtClean="0"/>
              <a:t>‹#›</a:t>
            </a:fld>
            <a:endParaRPr lang="en-GB"/>
          </a:p>
        </p:txBody>
      </p:sp>
    </p:spTree>
    <p:extLst>
      <p:ext uri="{BB962C8B-B14F-4D97-AF65-F5344CB8AC3E}">
        <p14:creationId xmlns:p14="http://schemas.microsoft.com/office/powerpoint/2010/main" val="2989836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22E0889-1912-46E0-8474-A1B362B30008}" type="slidenum">
              <a:rPr lang="en-GB" smtClean="0"/>
              <a:t>6</a:t>
            </a:fld>
            <a:endParaRPr lang="en-GB"/>
          </a:p>
        </p:txBody>
      </p:sp>
    </p:spTree>
    <p:extLst>
      <p:ext uri="{BB962C8B-B14F-4D97-AF65-F5344CB8AC3E}">
        <p14:creationId xmlns:p14="http://schemas.microsoft.com/office/powerpoint/2010/main" val="2891217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 The levels of anxiety and distress experienced by the child/ young person. </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The panel would expect to see evidence that the school/setting have actively engaged with the problem, through writing </a:t>
            </a:r>
          </a:p>
          <a:p>
            <a:r>
              <a:rPr lang="en-GB" sz="1200" b="0" i="0" u="none" strike="noStrike" kern="1200" baseline="0" dirty="0">
                <a:solidFill>
                  <a:schemeClr val="tx1"/>
                </a:solidFill>
                <a:latin typeface="+mn-lt"/>
                <a:ea typeface="+mn-ea"/>
                <a:cs typeface="+mn-cs"/>
              </a:rPr>
              <a:t> a clear behavioural plan or Pastoral Support Plan (PSP) </a:t>
            </a:r>
          </a:p>
          <a:p>
            <a:r>
              <a:rPr lang="en-GB" sz="1200" b="0" i="0" u="none" strike="noStrike" kern="1200" baseline="0" dirty="0">
                <a:solidFill>
                  <a:schemeClr val="tx1"/>
                </a:solidFill>
                <a:latin typeface="+mn-lt"/>
                <a:ea typeface="+mn-ea"/>
                <a:cs typeface="+mn-cs"/>
              </a:rPr>
              <a:t> at least 2 IEPs that target the difficult behaviour that reflect any advice given and recommendations received </a:t>
            </a:r>
          </a:p>
          <a:p>
            <a:r>
              <a:rPr lang="en-GB" sz="1200" b="0" i="0" u="none" strike="noStrike" kern="1200" baseline="0" dirty="0">
                <a:solidFill>
                  <a:schemeClr val="tx1"/>
                </a:solidFill>
                <a:latin typeface="+mn-lt"/>
                <a:ea typeface="+mn-ea"/>
                <a:cs typeface="+mn-cs"/>
              </a:rPr>
              <a:t> informative reviews of progress against IEP/ PSP targets (indicating how the school/ setting has responded to advice and support from external agencies, behaviour provisions and alternative provisions) </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The panel would expect to see evidence of significant impact of the child or young person’s social, emotional and mental health (including behaviour) on their learning and their attainment such that for example: </a:t>
            </a:r>
          </a:p>
          <a:p>
            <a:r>
              <a:rPr lang="en-GB" sz="1200" b="0" i="0" u="none" strike="noStrike" kern="1200" baseline="0" dirty="0">
                <a:solidFill>
                  <a:schemeClr val="tx1"/>
                </a:solidFill>
                <a:latin typeface="+mn-lt"/>
                <a:ea typeface="+mn-ea"/>
                <a:cs typeface="+mn-cs"/>
              </a:rPr>
              <a:t> The child or young person is working at levels considerably below those expected for their age in core subjects (as outlined in section 2) </a:t>
            </a:r>
          </a:p>
          <a:p>
            <a:r>
              <a:rPr lang="en-GB" sz="1200" b="0" i="0" u="none" strike="noStrike" kern="1200" baseline="0" dirty="0">
                <a:solidFill>
                  <a:schemeClr val="tx1"/>
                </a:solidFill>
                <a:latin typeface="+mn-lt"/>
                <a:ea typeface="+mn-ea"/>
                <a:cs typeface="+mn-cs"/>
              </a:rPr>
              <a:t> The child or young person is unable to come into school calmly and/or to stay in lessons for at least 80% of the time </a:t>
            </a:r>
          </a:p>
          <a:p>
            <a:endParaRPr lang="en-GB" sz="1200"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B22E0889-1912-46E0-8474-A1B362B30008}" type="slidenum">
              <a:rPr lang="en-GB" smtClean="0"/>
              <a:t>17</a:t>
            </a:fld>
            <a:endParaRPr lang="en-GB"/>
          </a:p>
        </p:txBody>
      </p:sp>
    </p:spTree>
    <p:extLst>
      <p:ext uri="{BB962C8B-B14F-4D97-AF65-F5344CB8AC3E}">
        <p14:creationId xmlns:p14="http://schemas.microsoft.com/office/powerpoint/2010/main" val="421046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22E0889-1912-46E0-8474-A1B362B30008}" type="slidenum">
              <a:rPr lang="en-GB" smtClean="0"/>
              <a:t>18</a:t>
            </a:fld>
            <a:endParaRPr lang="en-GB"/>
          </a:p>
        </p:txBody>
      </p:sp>
    </p:spTree>
    <p:extLst>
      <p:ext uri="{BB962C8B-B14F-4D97-AF65-F5344CB8AC3E}">
        <p14:creationId xmlns:p14="http://schemas.microsoft.com/office/powerpoint/2010/main" val="3277653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22E0889-1912-46E0-8474-A1B362B30008}" type="slidenum">
              <a:rPr lang="en-GB" smtClean="0"/>
              <a:t>19</a:t>
            </a:fld>
            <a:endParaRPr lang="en-GB"/>
          </a:p>
        </p:txBody>
      </p:sp>
    </p:spTree>
    <p:extLst>
      <p:ext uri="{BB962C8B-B14F-4D97-AF65-F5344CB8AC3E}">
        <p14:creationId xmlns:p14="http://schemas.microsoft.com/office/powerpoint/2010/main" val="1852061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B459-A875-8683-4CB5-0A10B607958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7DA02ADB-2204-E570-D33B-3967D7EF97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A77FFD8-D46C-A4E1-28A1-22BA0A60EA76}"/>
              </a:ext>
            </a:extLst>
          </p:cNvPr>
          <p:cNvSpPr>
            <a:spLocks noGrp="1"/>
          </p:cNvSpPr>
          <p:nvPr>
            <p:ph type="dt" sz="half" idx="10"/>
          </p:nvPr>
        </p:nvSpPr>
        <p:spPr/>
        <p:txBody>
          <a:bodyPr/>
          <a:lstStyle/>
          <a:p>
            <a:fld id="{487DD606-2A2B-4A76-B55B-023ADF8DDDED}" type="datetimeFigureOut">
              <a:rPr lang="en-GB" smtClean="0"/>
              <a:t>30/09/2026</a:t>
            </a:fld>
            <a:endParaRPr lang="en-GB"/>
          </a:p>
        </p:txBody>
      </p:sp>
      <p:sp>
        <p:nvSpPr>
          <p:cNvPr id="5" name="Footer Placeholder 4">
            <a:extLst>
              <a:ext uri="{FF2B5EF4-FFF2-40B4-BE49-F238E27FC236}">
                <a16:creationId xmlns:a16="http://schemas.microsoft.com/office/drawing/2014/main" id="{12C5826F-B4F6-2CD9-22E9-B32F8D6ADF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459514-60DD-878A-81AB-83D1276F600A}"/>
              </a:ext>
            </a:extLst>
          </p:cNvPr>
          <p:cNvSpPr>
            <a:spLocks noGrp="1"/>
          </p:cNvSpPr>
          <p:nvPr>
            <p:ph type="sldNum" sz="quarter" idx="12"/>
          </p:nvPr>
        </p:nvSpPr>
        <p:spPr/>
        <p:txBody>
          <a:bodyPr/>
          <a:lstStyle/>
          <a:p>
            <a:fld id="{C3D9E853-9570-4C75-87B9-BE8A1BEE7EA4}" type="slidenum">
              <a:rPr lang="en-GB" smtClean="0"/>
              <a:t>‹#›</a:t>
            </a:fld>
            <a:endParaRPr lang="en-GB"/>
          </a:p>
        </p:txBody>
      </p:sp>
    </p:spTree>
    <p:extLst>
      <p:ext uri="{BB962C8B-B14F-4D97-AF65-F5344CB8AC3E}">
        <p14:creationId xmlns:p14="http://schemas.microsoft.com/office/powerpoint/2010/main" val="4241822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A0DDD-2362-2554-56D5-112ED0474AB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19F9C13-6FBE-530F-692D-0B884122E8F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A15DA35-38E2-16F4-0AFE-A5A9B53FC146}"/>
              </a:ext>
            </a:extLst>
          </p:cNvPr>
          <p:cNvSpPr>
            <a:spLocks noGrp="1"/>
          </p:cNvSpPr>
          <p:nvPr>
            <p:ph type="dt" sz="half" idx="10"/>
          </p:nvPr>
        </p:nvSpPr>
        <p:spPr/>
        <p:txBody>
          <a:bodyPr/>
          <a:lstStyle/>
          <a:p>
            <a:fld id="{487DD606-2A2B-4A76-B55B-023ADF8DDDED}" type="datetimeFigureOut">
              <a:rPr lang="en-GB" smtClean="0"/>
              <a:t>30/09/2026</a:t>
            </a:fld>
            <a:endParaRPr lang="en-GB"/>
          </a:p>
        </p:txBody>
      </p:sp>
      <p:sp>
        <p:nvSpPr>
          <p:cNvPr id="5" name="Footer Placeholder 4">
            <a:extLst>
              <a:ext uri="{FF2B5EF4-FFF2-40B4-BE49-F238E27FC236}">
                <a16:creationId xmlns:a16="http://schemas.microsoft.com/office/drawing/2014/main" id="{CDE45DFD-47C9-B095-A2BC-B892B2E217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BFF0D1-8DBF-8904-3E49-CEA0D46B8753}"/>
              </a:ext>
            </a:extLst>
          </p:cNvPr>
          <p:cNvSpPr>
            <a:spLocks noGrp="1"/>
          </p:cNvSpPr>
          <p:nvPr>
            <p:ph type="sldNum" sz="quarter" idx="12"/>
          </p:nvPr>
        </p:nvSpPr>
        <p:spPr/>
        <p:txBody>
          <a:bodyPr/>
          <a:lstStyle/>
          <a:p>
            <a:fld id="{C3D9E853-9570-4C75-87B9-BE8A1BEE7EA4}" type="slidenum">
              <a:rPr lang="en-GB" smtClean="0"/>
              <a:t>‹#›</a:t>
            </a:fld>
            <a:endParaRPr lang="en-GB"/>
          </a:p>
        </p:txBody>
      </p:sp>
    </p:spTree>
    <p:extLst>
      <p:ext uri="{BB962C8B-B14F-4D97-AF65-F5344CB8AC3E}">
        <p14:creationId xmlns:p14="http://schemas.microsoft.com/office/powerpoint/2010/main" val="762075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CE68D-0647-27FD-1F5A-37267031C31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5D5166D-8C3C-EA0C-25A7-AD17B65256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2F92F0A-9E8C-1BC7-67D7-19EEAE099C34}"/>
              </a:ext>
            </a:extLst>
          </p:cNvPr>
          <p:cNvSpPr>
            <a:spLocks noGrp="1"/>
          </p:cNvSpPr>
          <p:nvPr>
            <p:ph type="dt" sz="half" idx="10"/>
          </p:nvPr>
        </p:nvSpPr>
        <p:spPr/>
        <p:txBody>
          <a:bodyPr/>
          <a:lstStyle/>
          <a:p>
            <a:fld id="{487DD606-2A2B-4A76-B55B-023ADF8DDDED}" type="datetimeFigureOut">
              <a:rPr lang="en-GB" smtClean="0"/>
              <a:t>30/09/2026</a:t>
            </a:fld>
            <a:endParaRPr lang="en-GB"/>
          </a:p>
        </p:txBody>
      </p:sp>
      <p:sp>
        <p:nvSpPr>
          <p:cNvPr id="5" name="Footer Placeholder 4">
            <a:extLst>
              <a:ext uri="{FF2B5EF4-FFF2-40B4-BE49-F238E27FC236}">
                <a16:creationId xmlns:a16="http://schemas.microsoft.com/office/drawing/2014/main" id="{17725FA3-1F7B-A2E7-2DDC-9C63A99B18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4C8FAF-DD71-A80A-CA5C-2C9CFA1FB558}"/>
              </a:ext>
            </a:extLst>
          </p:cNvPr>
          <p:cNvSpPr>
            <a:spLocks noGrp="1"/>
          </p:cNvSpPr>
          <p:nvPr>
            <p:ph type="sldNum" sz="quarter" idx="12"/>
          </p:nvPr>
        </p:nvSpPr>
        <p:spPr/>
        <p:txBody>
          <a:bodyPr/>
          <a:lstStyle/>
          <a:p>
            <a:fld id="{C3D9E853-9570-4C75-87B9-BE8A1BEE7EA4}" type="slidenum">
              <a:rPr lang="en-GB" smtClean="0"/>
              <a:t>‹#›</a:t>
            </a:fld>
            <a:endParaRPr lang="en-GB"/>
          </a:p>
        </p:txBody>
      </p:sp>
    </p:spTree>
    <p:extLst>
      <p:ext uri="{BB962C8B-B14F-4D97-AF65-F5344CB8AC3E}">
        <p14:creationId xmlns:p14="http://schemas.microsoft.com/office/powerpoint/2010/main" val="750779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3CD8-E006-F0B4-3B10-4DEFAFBEB4F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948BE6F-1B86-8AD8-EEDE-E0624BF817E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3C39558-4BEF-0B16-3B8C-AF5DB7F3EAB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BFEA5CE4-91F6-4613-DFBD-A838599F0EF9}"/>
              </a:ext>
            </a:extLst>
          </p:cNvPr>
          <p:cNvSpPr>
            <a:spLocks noGrp="1"/>
          </p:cNvSpPr>
          <p:nvPr>
            <p:ph type="dt" sz="half" idx="10"/>
          </p:nvPr>
        </p:nvSpPr>
        <p:spPr/>
        <p:txBody>
          <a:bodyPr/>
          <a:lstStyle/>
          <a:p>
            <a:fld id="{487DD606-2A2B-4A76-B55B-023ADF8DDDED}" type="datetimeFigureOut">
              <a:rPr lang="en-GB" smtClean="0"/>
              <a:t>30/09/2026</a:t>
            </a:fld>
            <a:endParaRPr lang="en-GB"/>
          </a:p>
        </p:txBody>
      </p:sp>
      <p:sp>
        <p:nvSpPr>
          <p:cNvPr id="6" name="Footer Placeholder 5">
            <a:extLst>
              <a:ext uri="{FF2B5EF4-FFF2-40B4-BE49-F238E27FC236}">
                <a16:creationId xmlns:a16="http://schemas.microsoft.com/office/drawing/2014/main" id="{2CFD74BC-B12A-0273-3074-66EB035F654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4A49DD-9C03-B929-13A2-4B0EB0D9FB07}"/>
              </a:ext>
            </a:extLst>
          </p:cNvPr>
          <p:cNvSpPr>
            <a:spLocks noGrp="1"/>
          </p:cNvSpPr>
          <p:nvPr>
            <p:ph type="sldNum" sz="quarter" idx="12"/>
          </p:nvPr>
        </p:nvSpPr>
        <p:spPr/>
        <p:txBody>
          <a:bodyPr/>
          <a:lstStyle/>
          <a:p>
            <a:fld id="{C3D9E853-9570-4C75-87B9-BE8A1BEE7EA4}" type="slidenum">
              <a:rPr lang="en-GB" smtClean="0"/>
              <a:t>‹#›</a:t>
            </a:fld>
            <a:endParaRPr lang="en-GB"/>
          </a:p>
        </p:txBody>
      </p:sp>
    </p:spTree>
    <p:extLst>
      <p:ext uri="{BB962C8B-B14F-4D97-AF65-F5344CB8AC3E}">
        <p14:creationId xmlns:p14="http://schemas.microsoft.com/office/powerpoint/2010/main" val="953436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41A02-99C6-A7DE-568D-98DB52089EA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D773F44-640A-EAE2-C458-6BBE2075FF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9A8F3C3-929A-2A2E-EFE0-B49747319B4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5FEFFF8-2A25-75C4-61FF-65BF55A2B8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64E6CB8-1E29-9252-0D52-6133813F430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D4B8F8C-B545-97B4-BDC1-E136C886C7BF}"/>
              </a:ext>
            </a:extLst>
          </p:cNvPr>
          <p:cNvSpPr>
            <a:spLocks noGrp="1"/>
          </p:cNvSpPr>
          <p:nvPr>
            <p:ph type="dt" sz="half" idx="10"/>
          </p:nvPr>
        </p:nvSpPr>
        <p:spPr/>
        <p:txBody>
          <a:bodyPr/>
          <a:lstStyle/>
          <a:p>
            <a:fld id="{487DD606-2A2B-4A76-B55B-023ADF8DDDED}" type="datetimeFigureOut">
              <a:rPr lang="en-GB" smtClean="0"/>
              <a:t>30/09/2026</a:t>
            </a:fld>
            <a:endParaRPr lang="en-GB"/>
          </a:p>
        </p:txBody>
      </p:sp>
      <p:sp>
        <p:nvSpPr>
          <p:cNvPr id="8" name="Footer Placeholder 7">
            <a:extLst>
              <a:ext uri="{FF2B5EF4-FFF2-40B4-BE49-F238E27FC236}">
                <a16:creationId xmlns:a16="http://schemas.microsoft.com/office/drawing/2014/main" id="{69E96B23-DB84-C72D-B3EE-1433D8C7E86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F70F95D-27C1-03FD-F4DB-E1919A488A8F}"/>
              </a:ext>
            </a:extLst>
          </p:cNvPr>
          <p:cNvSpPr>
            <a:spLocks noGrp="1"/>
          </p:cNvSpPr>
          <p:nvPr>
            <p:ph type="sldNum" sz="quarter" idx="12"/>
          </p:nvPr>
        </p:nvSpPr>
        <p:spPr/>
        <p:txBody>
          <a:bodyPr/>
          <a:lstStyle/>
          <a:p>
            <a:fld id="{C3D9E853-9570-4C75-87B9-BE8A1BEE7EA4}" type="slidenum">
              <a:rPr lang="en-GB" smtClean="0"/>
              <a:t>‹#›</a:t>
            </a:fld>
            <a:endParaRPr lang="en-GB"/>
          </a:p>
        </p:txBody>
      </p:sp>
    </p:spTree>
    <p:extLst>
      <p:ext uri="{BB962C8B-B14F-4D97-AF65-F5344CB8AC3E}">
        <p14:creationId xmlns:p14="http://schemas.microsoft.com/office/powerpoint/2010/main" val="2993711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C2085-A259-28A8-C5D2-A9FF1C1F348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6D51B34-AA82-9764-9A5B-54F336C90A1B}"/>
              </a:ext>
            </a:extLst>
          </p:cNvPr>
          <p:cNvSpPr>
            <a:spLocks noGrp="1"/>
          </p:cNvSpPr>
          <p:nvPr>
            <p:ph type="dt" sz="half" idx="10"/>
          </p:nvPr>
        </p:nvSpPr>
        <p:spPr/>
        <p:txBody>
          <a:bodyPr/>
          <a:lstStyle/>
          <a:p>
            <a:fld id="{487DD606-2A2B-4A76-B55B-023ADF8DDDED}" type="datetimeFigureOut">
              <a:rPr lang="en-GB" smtClean="0"/>
              <a:t>30/09/2026</a:t>
            </a:fld>
            <a:endParaRPr lang="en-GB"/>
          </a:p>
        </p:txBody>
      </p:sp>
      <p:sp>
        <p:nvSpPr>
          <p:cNvPr id="4" name="Footer Placeholder 3">
            <a:extLst>
              <a:ext uri="{FF2B5EF4-FFF2-40B4-BE49-F238E27FC236}">
                <a16:creationId xmlns:a16="http://schemas.microsoft.com/office/drawing/2014/main" id="{11C5684E-FFFC-92F3-DEF2-40FAC6F8448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CAC2000-8AE7-33E2-58DD-676F66621D59}"/>
              </a:ext>
            </a:extLst>
          </p:cNvPr>
          <p:cNvSpPr>
            <a:spLocks noGrp="1"/>
          </p:cNvSpPr>
          <p:nvPr>
            <p:ph type="sldNum" sz="quarter" idx="12"/>
          </p:nvPr>
        </p:nvSpPr>
        <p:spPr/>
        <p:txBody>
          <a:bodyPr/>
          <a:lstStyle/>
          <a:p>
            <a:fld id="{C3D9E853-9570-4C75-87B9-BE8A1BEE7EA4}" type="slidenum">
              <a:rPr lang="en-GB" smtClean="0"/>
              <a:t>‹#›</a:t>
            </a:fld>
            <a:endParaRPr lang="en-GB"/>
          </a:p>
        </p:txBody>
      </p:sp>
    </p:spTree>
    <p:extLst>
      <p:ext uri="{BB962C8B-B14F-4D97-AF65-F5344CB8AC3E}">
        <p14:creationId xmlns:p14="http://schemas.microsoft.com/office/powerpoint/2010/main" val="2764848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192EEA-B677-6793-48B1-391411939DBB}"/>
              </a:ext>
            </a:extLst>
          </p:cNvPr>
          <p:cNvSpPr>
            <a:spLocks noGrp="1"/>
          </p:cNvSpPr>
          <p:nvPr>
            <p:ph type="dt" sz="half" idx="10"/>
          </p:nvPr>
        </p:nvSpPr>
        <p:spPr/>
        <p:txBody>
          <a:bodyPr/>
          <a:lstStyle/>
          <a:p>
            <a:fld id="{487DD606-2A2B-4A76-B55B-023ADF8DDDED}" type="datetimeFigureOut">
              <a:rPr lang="en-GB" smtClean="0"/>
              <a:t>30/09/2026</a:t>
            </a:fld>
            <a:endParaRPr lang="en-GB"/>
          </a:p>
        </p:txBody>
      </p:sp>
      <p:sp>
        <p:nvSpPr>
          <p:cNvPr id="3" name="Footer Placeholder 2">
            <a:extLst>
              <a:ext uri="{FF2B5EF4-FFF2-40B4-BE49-F238E27FC236}">
                <a16:creationId xmlns:a16="http://schemas.microsoft.com/office/drawing/2014/main" id="{AB7E5F75-FB65-7495-7661-369AFB382DF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EB930F8-EC63-1B96-3F54-0DDB59FDA63D}"/>
              </a:ext>
            </a:extLst>
          </p:cNvPr>
          <p:cNvSpPr>
            <a:spLocks noGrp="1"/>
          </p:cNvSpPr>
          <p:nvPr>
            <p:ph type="sldNum" sz="quarter" idx="12"/>
          </p:nvPr>
        </p:nvSpPr>
        <p:spPr/>
        <p:txBody>
          <a:bodyPr/>
          <a:lstStyle/>
          <a:p>
            <a:fld id="{C3D9E853-9570-4C75-87B9-BE8A1BEE7EA4}" type="slidenum">
              <a:rPr lang="en-GB" smtClean="0"/>
              <a:t>‹#›</a:t>
            </a:fld>
            <a:endParaRPr lang="en-GB"/>
          </a:p>
        </p:txBody>
      </p:sp>
    </p:spTree>
    <p:extLst>
      <p:ext uri="{BB962C8B-B14F-4D97-AF65-F5344CB8AC3E}">
        <p14:creationId xmlns:p14="http://schemas.microsoft.com/office/powerpoint/2010/main" val="2281198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848FC-8D25-2B2C-1673-5242F21B9F9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D67337A-3D72-10A3-1199-0E774F95A8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79DCBB6-E973-D1BF-42E5-39ED3A7E3E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B39438D-9477-124C-EFC7-BC35B0154C93}"/>
              </a:ext>
            </a:extLst>
          </p:cNvPr>
          <p:cNvSpPr>
            <a:spLocks noGrp="1"/>
          </p:cNvSpPr>
          <p:nvPr>
            <p:ph type="dt" sz="half" idx="10"/>
          </p:nvPr>
        </p:nvSpPr>
        <p:spPr/>
        <p:txBody>
          <a:bodyPr/>
          <a:lstStyle/>
          <a:p>
            <a:fld id="{487DD606-2A2B-4A76-B55B-023ADF8DDDED}" type="datetimeFigureOut">
              <a:rPr lang="en-GB" smtClean="0"/>
              <a:t>30/09/2026</a:t>
            </a:fld>
            <a:endParaRPr lang="en-GB"/>
          </a:p>
        </p:txBody>
      </p:sp>
      <p:sp>
        <p:nvSpPr>
          <p:cNvPr id="6" name="Footer Placeholder 5">
            <a:extLst>
              <a:ext uri="{FF2B5EF4-FFF2-40B4-BE49-F238E27FC236}">
                <a16:creationId xmlns:a16="http://schemas.microsoft.com/office/drawing/2014/main" id="{C945BF75-C5A6-B515-3463-2C0C518F02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32042A-0E42-85DA-C836-0A23DD7065B0}"/>
              </a:ext>
            </a:extLst>
          </p:cNvPr>
          <p:cNvSpPr>
            <a:spLocks noGrp="1"/>
          </p:cNvSpPr>
          <p:nvPr>
            <p:ph type="sldNum" sz="quarter" idx="12"/>
          </p:nvPr>
        </p:nvSpPr>
        <p:spPr/>
        <p:txBody>
          <a:bodyPr/>
          <a:lstStyle/>
          <a:p>
            <a:fld id="{C3D9E853-9570-4C75-87B9-BE8A1BEE7EA4}" type="slidenum">
              <a:rPr lang="en-GB" smtClean="0"/>
              <a:t>‹#›</a:t>
            </a:fld>
            <a:endParaRPr lang="en-GB"/>
          </a:p>
        </p:txBody>
      </p:sp>
    </p:spTree>
    <p:extLst>
      <p:ext uri="{BB962C8B-B14F-4D97-AF65-F5344CB8AC3E}">
        <p14:creationId xmlns:p14="http://schemas.microsoft.com/office/powerpoint/2010/main" val="223854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74446-7A62-6D6F-E80E-DA7134F9670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6CD767D-7DF8-B54E-915F-4F1B67FD14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9937AA4-49EC-CBB5-A128-E47B4EE25B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28A812F-F157-497F-07ED-12FA87FC24DF}"/>
              </a:ext>
            </a:extLst>
          </p:cNvPr>
          <p:cNvSpPr>
            <a:spLocks noGrp="1"/>
          </p:cNvSpPr>
          <p:nvPr>
            <p:ph type="dt" sz="half" idx="10"/>
          </p:nvPr>
        </p:nvSpPr>
        <p:spPr/>
        <p:txBody>
          <a:bodyPr/>
          <a:lstStyle/>
          <a:p>
            <a:fld id="{487DD606-2A2B-4A76-B55B-023ADF8DDDED}" type="datetimeFigureOut">
              <a:rPr lang="en-GB" smtClean="0"/>
              <a:t>30/09/2026</a:t>
            </a:fld>
            <a:endParaRPr lang="en-GB"/>
          </a:p>
        </p:txBody>
      </p:sp>
      <p:sp>
        <p:nvSpPr>
          <p:cNvPr id="6" name="Footer Placeholder 5">
            <a:extLst>
              <a:ext uri="{FF2B5EF4-FFF2-40B4-BE49-F238E27FC236}">
                <a16:creationId xmlns:a16="http://schemas.microsoft.com/office/drawing/2014/main" id="{133C7284-F6B6-318B-9578-00F3D85B6B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76784E8-BE6E-CC45-EF19-A60FA209391F}"/>
              </a:ext>
            </a:extLst>
          </p:cNvPr>
          <p:cNvSpPr>
            <a:spLocks noGrp="1"/>
          </p:cNvSpPr>
          <p:nvPr>
            <p:ph type="sldNum" sz="quarter" idx="12"/>
          </p:nvPr>
        </p:nvSpPr>
        <p:spPr/>
        <p:txBody>
          <a:bodyPr/>
          <a:lstStyle/>
          <a:p>
            <a:fld id="{C3D9E853-9570-4C75-87B9-BE8A1BEE7EA4}" type="slidenum">
              <a:rPr lang="en-GB" smtClean="0"/>
              <a:t>‹#›</a:t>
            </a:fld>
            <a:endParaRPr lang="en-GB"/>
          </a:p>
        </p:txBody>
      </p:sp>
    </p:spTree>
    <p:extLst>
      <p:ext uri="{BB962C8B-B14F-4D97-AF65-F5344CB8AC3E}">
        <p14:creationId xmlns:p14="http://schemas.microsoft.com/office/powerpoint/2010/main" val="1959348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C4942-42EA-BE6A-14DE-32D8FDF48F7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63EE198-BE27-C846-9B81-0A85E6570D0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EB76613-6CF2-82C4-2054-FC52317DC3E2}"/>
              </a:ext>
            </a:extLst>
          </p:cNvPr>
          <p:cNvSpPr>
            <a:spLocks noGrp="1"/>
          </p:cNvSpPr>
          <p:nvPr>
            <p:ph type="dt" sz="half" idx="10"/>
          </p:nvPr>
        </p:nvSpPr>
        <p:spPr/>
        <p:txBody>
          <a:bodyPr/>
          <a:lstStyle/>
          <a:p>
            <a:fld id="{487DD606-2A2B-4A76-B55B-023ADF8DDDED}" type="datetimeFigureOut">
              <a:rPr lang="en-GB" smtClean="0"/>
              <a:t>30/09/2026</a:t>
            </a:fld>
            <a:endParaRPr lang="en-GB"/>
          </a:p>
        </p:txBody>
      </p:sp>
      <p:sp>
        <p:nvSpPr>
          <p:cNvPr id="5" name="Footer Placeholder 4">
            <a:extLst>
              <a:ext uri="{FF2B5EF4-FFF2-40B4-BE49-F238E27FC236}">
                <a16:creationId xmlns:a16="http://schemas.microsoft.com/office/drawing/2014/main" id="{D64A3B36-D4A9-D1C1-1933-151EB9986A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CF4CD9-0B42-9F5C-C0A3-95A742A83C74}"/>
              </a:ext>
            </a:extLst>
          </p:cNvPr>
          <p:cNvSpPr>
            <a:spLocks noGrp="1"/>
          </p:cNvSpPr>
          <p:nvPr>
            <p:ph type="sldNum" sz="quarter" idx="12"/>
          </p:nvPr>
        </p:nvSpPr>
        <p:spPr/>
        <p:txBody>
          <a:bodyPr/>
          <a:lstStyle/>
          <a:p>
            <a:fld id="{C3D9E853-9570-4C75-87B9-BE8A1BEE7EA4}" type="slidenum">
              <a:rPr lang="en-GB" smtClean="0"/>
              <a:t>‹#›</a:t>
            </a:fld>
            <a:endParaRPr lang="en-GB"/>
          </a:p>
        </p:txBody>
      </p:sp>
    </p:spTree>
    <p:extLst>
      <p:ext uri="{BB962C8B-B14F-4D97-AF65-F5344CB8AC3E}">
        <p14:creationId xmlns:p14="http://schemas.microsoft.com/office/powerpoint/2010/main" val="1356465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78E1A3-E390-2AB4-E3FE-0554575A202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5349D5A-487B-E863-E3A4-CFB2E05CE8F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71BA3E4-FC00-F6CF-2F9F-2F6181B3A5B8}"/>
              </a:ext>
            </a:extLst>
          </p:cNvPr>
          <p:cNvSpPr>
            <a:spLocks noGrp="1"/>
          </p:cNvSpPr>
          <p:nvPr>
            <p:ph type="dt" sz="half" idx="10"/>
          </p:nvPr>
        </p:nvSpPr>
        <p:spPr/>
        <p:txBody>
          <a:bodyPr/>
          <a:lstStyle/>
          <a:p>
            <a:fld id="{487DD606-2A2B-4A76-B55B-023ADF8DDDED}" type="datetimeFigureOut">
              <a:rPr lang="en-GB" smtClean="0"/>
              <a:t>30/09/2026</a:t>
            </a:fld>
            <a:endParaRPr lang="en-GB"/>
          </a:p>
        </p:txBody>
      </p:sp>
      <p:sp>
        <p:nvSpPr>
          <p:cNvPr id="5" name="Footer Placeholder 4">
            <a:extLst>
              <a:ext uri="{FF2B5EF4-FFF2-40B4-BE49-F238E27FC236}">
                <a16:creationId xmlns:a16="http://schemas.microsoft.com/office/drawing/2014/main" id="{43551413-2242-4597-6557-206FF1BFE1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E4EEEF-BAF7-FA2F-320C-8C1126642F5D}"/>
              </a:ext>
            </a:extLst>
          </p:cNvPr>
          <p:cNvSpPr>
            <a:spLocks noGrp="1"/>
          </p:cNvSpPr>
          <p:nvPr>
            <p:ph type="sldNum" sz="quarter" idx="12"/>
          </p:nvPr>
        </p:nvSpPr>
        <p:spPr/>
        <p:txBody>
          <a:bodyPr/>
          <a:lstStyle/>
          <a:p>
            <a:fld id="{C3D9E853-9570-4C75-87B9-BE8A1BEE7EA4}" type="slidenum">
              <a:rPr lang="en-GB" smtClean="0"/>
              <a:t>‹#›</a:t>
            </a:fld>
            <a:endParaRPr lang="en-GB"/>
          </a:p>
        </p:txBody>
      </p:sp>
    </p:spTree>
    <p:extLst>
      <p:ext uri="{BB962C8B-B14F-4D97-AF65-F5344CB8AC3E}">
        <p14:creationId xmlns:p14="http://schemas.microsoft.com/office/powerpoint/2010/main" val="3642111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AC696C-A0E1-EB22-724C-C273035C52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8AC7178-C503-55B6-8831-0DBEB5540F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553C5B8-2F93-01AF-5D76-6C1FD4F6BA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7DD606-2A2B-4A76-B55B-023ADF8DDDED}" type="datetimeFigureOut">
              <a:rPr lang="en-GB" smtClean="0"/>
              <a:t>30/09/2026</a:t>
            </a:fld>
            <a:endParaRPr lang="en-GB"/>
          </a:p>
        </p:txBody>
      </p:sp>
      <p:sp>
        <p:nvSpPr>
          <p:cNvPr id="5" name="Footer Placeholder 4">
            <a:extLst>
              <a:ext uri="{FF2B5EF4-FFF2-40B4-BE49-F238E27FC236}">
                <a16:creationId xmlns:a16="http://schemas.microsoft.com/office/drawing/2014/main" id="{E698CB9E-A284-5094-2D14-66C5121134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8A50B30-05E3-B48B-7938-7F9F256C4C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D9E853-9570-4C75-87B9-BE8A1BEE7EA4}" type="slidenum">
              <a:rPr lang="en-GB" smtClean="0"/>
              <a:t>‹#›</a:t>
            </a:fld>
            <a:endParaRPr lang="en-GB"/>
          </a:p>
        </p:txBody>
      </p:sp>
    </p:spTree>
    <p:extLst>
      <p:ext uri="{BB962C8B-B14F-4D97-AF65-F5344CB8AC3E}">
        <p14:creationId xmlns:p14="http://schemas.microsoft.com/office/powerpoint/2010/main" val="3541188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8.xml"/><Relationship Id="rId1" Type="http://schemas.openxmlformats.org/officeDocument/2006/relationships/slideLayout" Target="../slideLayouts/slideLayout7.xml"/><Relationship Id="rId5" Type="http://schemas.openxmlformats.org/officeDocument/2006/relationships/slide" Target="slide17.xml"/><Relationship Id="rId4" Type="http://schemas.openxmlformats.org/officeDocument/2006/relationships/slide" Target="slide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www.ipsea.org.uk/Handlers/Download.ashx?IDMF=25bfc071-444f-41c4-bbce-0c050441328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gov.uk/government/publications/send-code-of-practice-0-to-25" TargetMode="External"/><Relationship Id="rId2" Type="http://schemas.openxmlformats.org/officeDocument/2006/relationships/hyperlink" Target="https://www.senexpertsolicitors.co.uk/site/services/useful-information/" TargetMode="External"/><Relationship Id="rId1" Type="http://schemas.openxmlformats.org/officeDocument/2006/relationships/slideLayout" Target="../slideLayouts/slideLayout2.xml"/><Relationship Id="rId4" Type="http://schemas.openxmlformats.org/officeDocument/2006/relationships/hyperlink" Target="https://www.ipsea.org.uk/what-happens-in-an-ehc-needs-assess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Freeform: Shape 22">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394FEF2F-C822-D653-8E26-7FD8A802AD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4012" y="643466"/>
            <a:ext cx="5566833" cy="5566833"/>
          </a:xfrm>
          <a:prstGeom prst="rect">
            <a:avLst/>
          </a:prstGeom>
        </p:spPr>
      </p:pic>
      <p:grpSp>
        <p:nvGrpSpPr>
          <p:cNvPr id="25" name="Group 24">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26"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27"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559735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9574" y="2588936"/>
            <a:ext cx="7772400" cy="1902073"/>
          </a:xfrm>
        </p:spPr>
        <p:txBody>
          <a:bodyPr/>
          <a:lstStyle/>
          <a:p>
            <a:r>
              <a:rPr lang="en-GB" dirty="0">
                <a:latin typeface="+mj-lt"/>
              </a:rPr>
              <a:t>Applying for an EHCP?</a:t>
            </a:r>
          </a:p>
        </p:txBody>
      </p:sp>
      <p:sp>
        <p:nvSpPr>
          <p:cNvPr id="5" name="AutoShape 2" descr="data:image/pjpeg;base64,/9j/4AAQSkZJRgABAQEAYABgAAD/2wBDAAEBAQEBAQEBAQEBAQEBAQEBAQEBAQEBAQEBAQEBAQEBAQEBAQEBAQEBAQEBAQEBAQEBAQEBAQEBAQEBAQEBAQH/2wBDAQEBAQEBAQEBAQEBAQEBAQEBAQEBAQEBAQEBAQEBAQEBAQEBAQEBAQEBAQEBAQEBAQEBAQEBAQEBAQEBAQEBAQH/wAARCABAAEA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pCiiiv2A/PwooooAKKKKACiiigAri/HvxI+Hnwr8PyeLfih488GfDjwrFd21hL4m8eeKNE8IeH4769Zls7OTWfEN9p+nJd3bI621u1yJp2RhEjFTjtK/Df8A4OGv+UcfiH/sr3ws/wDThqVduXYVY3HYTCSk6ccTXp0XOKu4qckrpPRteZz4uu8Nha+IUVJ0aU6ii20pOKbs2trn6peCf2o/2ZfiVrcHhn4c/tFfArx/4kuji18P+Cvi34A8U63ckBmIt9K0PxBfX8xCqzHy4GwAT0BrtPFPxc+FPgfxN4U8FeNfib8PvCHjLx5dJY+BvCXijxn4c0DxN4zvZbu30+O08KaFq2pWmqeIrqS/u7WyS30i1vJWu7m3tlQzTRo381H/AAUh/YW/YL+C/wDwTZ0r46eF/AnhX4LfH3T/AAh8Hdc+GPirwpr+raF4l8WeO9TuPCMmq6ZDpB1kwa/Lc6Zd6vrF1Nb2LX2giyOv291Zw2E4ly/+Ckml/F7xH/wTE/4Juftz+KI7+5+Pn7ON/wDBDx54l1vVI5YNYksvHGj+HLkeIdbkwLiLVNW8a+F/hne6gsixMl/q965jt5v3B9ilkuExM8HOhisRHD4rG18t/wBoo04VVioUVUoyhyVKkKlCpUlClN+5KEnbW6Z508xr0o11Uo0nUo4eli706kpQdGVRQqKV4RlCpBKUktVJLdH9RPi/xl4Q+H/hzVPGPj3xV4c8E+EdDiin1rxT4u1zTPDfhzSIJ7mGzhm1TW9ZurPTNPimu7m3tYpLu5iSS5nhgQmWVFaTwr4s8LeOvD2leLvBPiXQPGPhTXbb7bonibwtrGneIPD+s2ZkeL7XpWs6Tc3enahbebFJH59pczReZG6b9ysB+IP/AAV++IkH7Qf7Pv7Gv7M/w41SVH/4KDfG/wCEFrZ3MBV3PwitDoHjXWteaNCfMg0XUNd8Aa1ct80CWsE7sThAfOP+CUX7SF/8Df8AgmF+034e8fSxQeNf+Cfvib9obwxq2kXT+ZKv9g22rePNFsismHZL/wAaX/iXwxp1vKFYvpi2yKsYjUcqyecsrjjlN/WJYyNBYZpL9xOcsPCtzXum8XCdC1rXW93Y6HmEVjXh3FeyVCVT21/+XsYxrOnbyw8lVvvbpbU/efwP8Vvhd8Tn8Qx/DX4k+AfiFJ4S1Q6H4rj8D+MPD3ix/DOtKZlbR/EC6DqN+dG1RWt7hW0/URbXYMEwMIMT7e+r8Xv+CC/wbu/hl/wT/wDCnjfXI5j4t/aE8c+NfjNr13eZfUbi21DUE8KeG5Li4cb5Yr/QPCtn4itxkoG1+eUASTyk/tDXBmGHp4TG4nDUajq08PWnRVRpJzdN8s5WWiTmpcvXltfW51YWrOvh6NacFCVWnGpyK75VNc0Vd215Wr+dwr8N/wDg4a/5Rx+If+yvfCz/ANOGpV+5FcJ8Rvhd8NPjB4ak8GfFn4e+CPid4QmvLTUZfC3xA8K6H4x8Oy6hYMz2N9JoviGx1DTnu7N3drW5a2M1uzs0ToWJLy7FRwWPwmLlBzjhq9OtKEWlKShJNpN6JvpcWLovEYavQjJQdWlOmpNXUXJWTa62PyI/Zn/4Ipf8E/NB0T4TfFvWfhfr/wARfE8vg/wZ4qjsfiR448QeJvCkOs32iadqssknhQz2ei6pZJeTysmk67a6tpLI2yeymCrj9D/21PgZD+0b+yT+0B8DYrOKe98d/CzxNpfhi3Ma+TD4x02xOs+BJxHgLssfF+l6FdBF2HFuFRkO1l+mLCwsdKsbLTNMs7XTtN060t7DT9PsbeK0srGxs4Ut7Szs7WBI4La1toI44Le3hRIoYkSONFRQBbqq2ZY2viaeJrYmvWqUKqq0HWqTqeycZqcVBSbUVdJtRSTauKnhMPToyoxo04RqQ5KvJCMee8eVuTSu9L2vc/j+/wCCPPjbxJ+2d+1X+yTdeKbW7bw//wAE6f2PPFHhNFvUkktP+Fg6/wCM/E3gDwy6JKMRzzfCzVPD4iDrmC+8CSMh8yGPy/K/+Cls3jj9nP8Aa6/bw/ZS+H+nXS2H/BTC0/Zs8Y+DILYSIJvFd58TLCPX44zGrKreJ/FqfEjTr2VEzNbXsVtOHkMRr+v74b/Af4IfBy+8T6n8I/g78LvhdqXjWe1uvGOofDzwD4W8GXviu5sZtQuLK48SXXh3StOn1uazn1bVZ7WXUpLl4JtSv5Iir3lwZHeLvgV8EviB408J/Ejx38H/AIYeNPiH4DlsZ/A/jvxX4C8LeIfGPg6bS9SOtabN4X8S6tpd3rOgS6frBOq2MmlXlq1pqRN9AY7k+bXu/wCsVBZpUxccJNYN4eNKlhOePuVaeKjmEKjfw2WOjKdlr7OTieZ/ZNV4OFB117dVXOVfldpQlReFlG127vDWje+k1c1PhL8OtF+D/wALPht8J/DahfD/AMM/AfhLwDouIxGW0zwjoNhoNlI6KSBJLBYJLKcsWkd2ZmYlj6DRRXyspSnKU5O8pScpN9XJ3b+bZ7aSilFKySSSXRLRL5IKKKKkYUUUUAFFFFABRRRQB//Z"/>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descr="Macintosh HD:Users:davidwashington:Desktop:Screen Shot 2017-06-28 at 13.11.12.png"/>
          <p:cNvPicPr/>
          <p:nvPr/>
        </p:nvPicPr>
        <p:blipFill>
          <a:blip r:embed="rId3">
            <a:extLst>
              <a:ext uri="{28A0092B-C50C-407E-A947-70E740481C1C}">
                <a14:useLocalDpi xmlns:a14="http://schemas.microsoft.com/office/drawing/2010/main" val="0"/>
              </a:ext>
            </a:extLst>
          </a:blip>
          <a:srcRect/>
          <a:stretch>
            <a:fillRect/>
          </a:stretch>
        </p:blipFill>
        <p:spPr bwMode="auto">
          <a:xfrm>
            <a:off x="5134376" y="173428"/>
            <a:ext cx="1656184" cy="1512168"/>
          </a:xfrm>
          <a:prstGeom prst="rect">
            <a:avLst/>
          </a:prstGeom>
          <a:noFill/>
          <a:ln>
            <a:noFill/>
          </a:ln>
        </p:spPr>
      </p:pic>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698997" y="307838"/>
            <a:ext cx="1961155" cy="989435"/>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5992" y="4822185"/>
            <a:ext cx="1634240" cy="1634240"/>
          </a:xfrm>
          <a:prstGeom prst="rect">
            <a:avLst/>
          </a:prstGeom>
        </p:spPr>
      </p:pic>
      <p:sp>
        <p:nvSpPr>
          <p:cNvPr id="11" name="TextBox 10"/>
          <p:cNvSpPr txBox="1"/>
          <p:nvPr/>
        </p:nvSpPr>
        <p:spPr>
          <a:xfrm>
            <a:off x="10297214" y="4427239"/>
            <a:ext cx="1795736" cy="307777"/>
          </a:xfrm>
          <a:prstGeom prst="rect">
            <a:avLst/>
          </a:prstGeom>
          <a:noFill/>
        </p:spPr>
        <p:txBody>
          <a:bodyPr wrap="square" rtlCol="0">
            <a:spAutoFit/>
          </a:bodyPr>
          <a:lstStyle/>
          <a:p>
            <a:r>
              <a:rPr lang="en-GB" sz="1400" b="1" dirty="0"/>
              <a:t>Luton Local Offer</a:t>
            </a:r>
          </a:p>
        </p:txBody>
      </p:sp>
      <p:pic>
        <p:nvPicPr>
          <p:cNvPr id="9" name="Picture 8">
            <a:extLst>
              <a:ext uri="{FF2B5EF4-FFF2-40B4-BE49-F238E27FC236}">
                <a16:creationId xmlns:a16="http://schemas.microsoft.com/office/drawing/2014/main" id="{D4C1868E-D34B-4B99-A011-3BB6D79232EA}"/>
              </a:ext>
            </a:extLst>
          </p:cNvPr>
          <p:cNvPicPr/>
          <p:nvPr/>
        </p:nvPicPr>
        <p:blipFill rotWithShape="1">
          <a:blip r:embed="rId6">
            <a:extLst>
              <a:ext uri="{28A0092B-C50C-407E-A947-70E740481C1C}">
                <a14:useLocalDpi xmlns:a14="http://schemas.microsoft.com/office/drawing/2010/main" val="0"/>
              </a:ext>
            </a:extLst>
          </a:blip>
          <a:srcRect l="16783"/>
          <a:stretch/>
        </p:blipFill>
        <p:spPr>
          <a:xfrm>
            <a:off x="9095875" y="1998448"/>
            <a:ext cx="2882656" cy="1820458"/>
          </a:xfrm>
          <a:prstGeom prst="rect">
            <a:avLst/>
          </a:prstGeom>
        </p:spPr>
      </p:pic>
      <p:pic>
        <p:nvPicPr>
          <p:cNvPr id="12" name="Picture 11">
            <a:extLst>
              <a:ext uri="{FF2B5EF4-FFF2-40B4-BE49-F238E27FC236}">
                <a16:creationId xmlns:a16="http://schemas.microsoft.com/office/drawing/2014/main" id="{2643ECE6-35A5-48BA-8ED3-63432E6D8D7C}"/>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4650923" y="5439042"/>
            <a:ext cx="3080289" cy="1245530"/>
          </a:xfrm>
          <a:prstGeom prst="rect">
            <a:avLst/>
          </a:prstGeom>
        </p:spPr>
      </p:pic>
    </p:spTree>
    <p:custDataLst>
      <p:tags r:id="rId1"/>
    </p:custDataLst>
    <p:extLst>
      <p:ext uri="{BB962C8B-B14F-4D97-AF65-F5344CB8AC3E}">
        <p14:creationId xmlns:p14="http://schemas.microsoft.com/office/powerpoint/2010/main" val="2037681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882E6EC-2489-4E1B-9D65-C82D7A174FFE}"/>
              </a:ext>
            </a:extLst>
          </p:cNvPr>
          <p:cNvSpPr/>
          <p:nvPr/>
        </p:nvSpPr>
        <p:spPr>
          <a:xfrm>
            <a:off x="817668" y="926136"/>
            <a:ext cx="2897096" cy="586314"/>
          </a:xfrm>
          <a:prstGeom prst="rect">
            <a:avLst/>
          </a:prstGeom>
        </p:spPr>
        <p:txBody>
          <a:bodyPr wrap="square">
            <a:spAutoFit/>
          </a:bodyPr>
          <a:lstStyle/>
          <a:p>
            <a:pPr marL="337661" indent="-337661" algn="ctr">
              <a:lnSpc>
                <a:spcPct val="107000"/>
              </a:lnSpc>
            </a:pPr>
            <a:r>
              <a:rPr lang="en-GB" sz="3000" b="1" dirty="0">
                <a:ea typeface="Calibri" panose="020F0502020204030204" pitchFamily="34" charset="0"/>
                <a:cs typeface="Times New Roman" panose="02020603050405020304" pitchFamily="18" charset="0"/>
              </a:rPr>
              <a:t>Objectives</a:t>
            </a:r>
          </a:p>
        </p:txBody>
      </p:sp>
      <p:sp>
        <p:nvSpPr>
          <p:cNvPr id="11" name="Rectangle 10">
            <a:extLst>
              <a:ext uri="{FF2B5EF4-FFF2-40B4-BE49-F238E27FC236}">
                <a16:creationId xmlns:a16="http://schemas.microsoft.com/office/drawing/2014/main" id="{CF49E036-1C26-4FB3-B1DD-290291BB1E53}"/>
              </a:ext>
            </a:extLst>
          </p:cNvPr>
          <p:cNvSpPr/>
          <p:nvPr/>
        </p:nvSpPr>
        <p:spPr>
          <a:xfrm>
            <a:off x="683394" y="1653770"/>
            <a:ext cx="11184555" cy="4278094"/>
          </a:xfrm>
          <a:prstGeom prst="rect">
            <a:avLst/>
          </a:prstGeom>
        </p:spPr>
        <p:txBody>
          <a:bodyPr wrap="square">
            <a:spAutoFit/>
          </a:bodyPr>
          <a:lstStyle/>
          <a:p>
            <a:endParaRPr lang="en-GB" sz="2000" dirty="0">
              <a:cs typeface="Arial" panose="020B0604020202020204" pitchFamily="34" charset="0"/>
            </a:endParaRPr>
          </a:p>
          <a:p>
            <a:r>
              <a:rPr lang="en-GB" sz="3200" b="1" dirty="0">
                <a:cs typeface="Arial" panose="020B0604020202020204" pitchFamily="34" charset="0"/>
              </a:rPr>
              <a:t>The purpose of this PowerPoint is to enable you to understand:</a:t>
            </a:r>
          </a:p>
          <a:p>
            <a:pPr marL="214313" indent="-214313">
              <a:buFont typeface="Arial" panose="020B0604020202020204" pitchFamily="34" charset="0"/>
              <a:buChar char="•"/>
            </a:pPr>
            <a:endParaRPr lang="en-GB" sz="2800" dirty="0">
              <a:cs typeface="Arial" panose="020B0604020202020204" pitchFamily="34" charset="0"/>
            </a:endParaRPr>
          </a:p>
          <a:p>
            <a:pPr marL="214313" indent="-214313">
              <a:buFont typeface="Arial" panose="020B0604020202020204" pitchFamily="34" charset="0"/>
              <a:buChar char="•"/>
            </a:pPr>
            <a:r>
              <a:rPr lang="en-GB" sz="3200" dirty="0">
                <a:cs typeface="Arial" panose="020B0604020202020204" pitchFamily="34" charset="0"/>
              </a:rPr>
              <a:t>key elements of the statutory SEND Code of Practice</a:t>
            </a:r>
          </a:p>
          <a:p>
            <a:pPr marL="214313" indent="-214313">
              <a:buFont typeface="Arial" panose="020B0604020202020204" pitchFamily="34" charset="0"/>
              <a:buChar char="•"/>
            </a:pPr>
            <a:r>
              <a:rPr lang="en-GB" sz="3200" dirty="0">
                <a:cs typeface="Arial" panose="020B0604020202020204" pitchFamily="34" charset="0"/>
              </a:rPr>
              <a:t>the difference between SEN support and an Educational Health Care Plan (EHCP) </a:t>
            </a:r>
          </a:p>
          <a:p>
            <a:pPr marL="214313" indent="-214313">
              <a:buFont typeface="Arial" panose="020B0604020202020204" pitchFamily="34" charset="0"/>
              <a:buChar char="•"/>
            </a:pPr>
            <a:r>
              <a:rPr lang="en-GB" sz="3200" dirty="0">
                <a:cs typeface="Arial" panose="020B0604020202020204" pitchFamily="34" charset="0"/>
              </a:rPr>
              <a:t>processes for requesting, developing, implementing and reviewing EHCP </a:t>
            </a:r>
          </a:p>
          <a:p>
            <a:pPr marL="214313" indent="-214313">
              <a:buFont typeface="Arial" panose="020B0604020202020204" pitchFamily="34" charset="0"/>
              <a:buChar char="•"/>
            </a:pPr>
            <a:r>
              <a:rPr lang="en-GB" sz="3200" dirty="0">
                <a:cs typeface="Arial" panose="020B0604020202020204" pitchFamily="34" charset="0"/>
              </a:rPr>
              <a:t>the 20 week time-line </a:t>
            </a:r>
          </a:p>
        </p:txBody>
      </p:sp>
    </p:spTree>
    <p:extLst>
      <p:ext uri="{BB962C8B-B14F-4D97-AF65-F5344CB8AC3E}">
        <p14:creationId xmlns:p14="http://schemas.microsoft.com/office/powerpoint/2010/main" val="235484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8B64C84B-EF03-4336-95F6-D62E7AA44876}"/>
              </a:ext>
            </a:extLst>
          </p:cNvPr>
          <p:cNvSpPr txBox="1">
            <a:spLocks/>
          </p:cNvSpPr>
          <p:nvPr/>
        </p:nvSpPr>
        <p:spPr>
          <a:xfrm>
            <a:off x="385011" y="1674796"/>
            <a:ext cx="11425187" cy="497626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800" dirty="0">
                <a:latin typeface="Arial" panose="020B0604020202020204" pitchFamily="34" charset="0"/>
                <a:cs typeface="Arial" panose="020B0604020202020204" pitchFamily="34" charset="0"/>
              </a:rPr>
              <a:t>A child or young person has a SEN if they have a </a:t>
            </a:r>
            <a:r>
              <a:rPr lang="en-GB" sz="2800" b="1" dirty="0">
                <a:latin typeface="Arial" panose="020B0604020202020204" pitchFamily="34" charset="0"/>
                <a:cs typeface="Arial" panose="020B0604020202020204" pitchFamily="34" charset="0"/>
              </a:rPr>
              <a:t>learning difficulty </a:t>
            </a:r>
            <a:r>
              <a:rPr lang="en-GB" sz="2800" dirty="0">
                <a:latin typeface="Arial" panose="020B0604020202020204" pitchFamily="34" charset="0"/>
                <a:cs typeface="Arial" panose="020B0604020202020204" pitchFamily="34" charset="0"/>
              </a:rPr>
              <a:t>or </a:t>
            </a:r>
            <a:r>
              <a:rPr lang="en-GB" sz="2800" b="1" dirty="0">
                <a:latin typeface="Arial" panose="020B0604020202020204" pitchFamily="34" charset="0"/>
                <a:cs typeface="Arial" panose="020B0604020202020204" pitchFamily="34" charset="0"/>
              </a:rPr>
              <a:t>disability</a:t>
            </a:r>
            <a:r>
              <a:rPr lang="en-GB" sz="2800" dirty="0">
                <a:latin typeface="Arial" panose="020B0604020202020204" pitchFamily="34" charset="0"/>
                <a:cs typeface="Arial" panose="020B0604020202020204" pitchFamily="34" charset="0"/>
              </a:rPr>
              <a:t> which calls for special educational provision to be made for him or her.</a:t>
            </a:r>
          </a:p>
          <a:p>
            <a:pPr algn="l"/>
            <a:r>
              <a:rPr lang="en-GB" sz="2800" dirty="0">
                <a:latin typeface="Arial" panose="020B0604020202020204" pitchFamily="34" charset="0"/>
                <a:cs typeface="Arial" panose="020B0604020202020204" pitchFamily="34" charset="0"/>
              </a:rPr>
              <a:t>A child of compulsory school age or a young person has a learning difficulty or disability if he or she:</a:t>
            </a:r>
          </a:p>
          <a:p>
            <a:pPr marL="257175" indent="-257175" algn="l">
              <a:buFont typeface="Arial" panose="020B0604020202020204" pitchFamily="34" charset="0"/>
              <a:buChar char="•"/>
            </a:pPr>
            <a:r>
              <a:rPr lang="en-GB" sz="2800" dirty="0">
                <a:latin typeface="Arial" panose="020B0604020202020204" pitchFamily="34" charset="0"/>
                <a:cs typeface="Arial" panose="020B0604020202020204" pitchFamily="34" charset="0"/>
              </a:rPr>
              <a:t>has  a </a:t>
            </a:r>
            <a:r>
              <a:rPr lang="en-GB" sz="2800" b="1" dirty="0">
                <a:latin typeface="Arial" panose="020B0604020202020204" pitchFamily="34" charset="0"/>
                <a:cs typeface="Arial" panose="020B0604020202020204" pitchFamily="34" charset="0"/>
              </a:rPr>
              <a:t>significantly greater difficulty in learning </a:t>
            </a:r>
            <a:r>
              <a:rPr lang="en-GB" sz="2800" dirty="0">
                <a:latin typeface="Arial" panose="020B0604020202020204" pitchFamily="34" charset="0"/>
                <a:cs typeface="Arial" panose="020B0604020202020204" pitchFamily="34" charset="0"/>
              </a:rPr>
              <a:t>than the majority of others of the same age, </a:t>
            </a:r>
            <a:r>
              <a:rPr lang="en-GB" sz="2800" i="1" dirty="0">
                <a:latin typeface="Arial" panose="020B0604020202020204" pitchFamily="34" charset="0"/>
                <a:cs typeface="Arial" panose="020B0604020202020204" pitchFamily="34" charset="0"/>
              </a:rPr>
              <a:t>or</a:t>
            </a:r>
          </a:p>
          <a:p>
            <a:pPr marL="257175" indent="-257175" algn="l">
              <a:buFont typeface="Arial" panose="020B0604020202020204" pitchFamily="34" charset="0"/>
              <a:buChar char="•"/>
            </a:pPr>
            <a:r>
              <a:rPr lang="en-GB" sz="2800" dirty="0">
                <a:latin typeface="Arial" panose="020B0604020202020204" pitchFamily="34" charset="0"/>
                <a:cs typeface="Arial" panose="020B0604020202020204" pitchFamily="34" charset="0"/>
              </a:rPr>
              <a:t>has a </a:t>
            </a:r>
            <a:r>
              <a:rPr lang="en-GB" sz="2800" b="1" dirty="0">
                <a:latin typeface="Arial" panose="020B0604020202020204" pitchFamily="34" charset="0"/>
                <a:cs typeface="Arial" panose="020B0604020202020204" pitchFamily="34" charset="0"/>
              </a:rPr>
              <a:t>disability which prevents or hinders </a:t>
            </a:r>
            <a:r>
              <a:rPr lang="en-GB" sz="2800" dirty="0">
                <a:latin typeface="Arial" panose="020B0604020202020204" pitchFamily="34" charset="0"/>
                <a:cs typeface="Arial" panose="020B0604020202020204" pitchFamily="34" charset="0"/>
              </a:rPr>
              <a:t>him or her from making use of facilities of a kind generally provided for others of the same age in mainstream schools or mainstream post -16 institutions.            									</a:t>
            </a:r>
            <a:r>
              <a:rPr lang="en-GB" sz="1800" i="1" dirty="0">
                <a:latin typeface="Arial" panose="020B0604020202020204" pitchFamily="34" charset="0"/>
                <a:cs typeface="Arial" panose="020B0604020202020204" pitchFamily="34" charset="0"/>
              </a:rPr>
              <a:t>(Code Of Practice, 2015)</a:t>
            </a:r>
            <a:endParaRPr lang="en-GB" sz="28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C9AC82B3-F12E-49D7-9BA0-1AFE9CD46154}"/>
              </a:ext>
            </a:extLst>
          </p:cNvPr>
          <p:cNvSpPr/>
          <p:nvPr/>
        </p:nvSpPr>
        <p:spPr>
          <a:xfrm>
            <a:off x="1446054" y="479125"/>
            <a:ext cx="7062107" cy="586314"/>
          </a:xfrm>
          <a:prstGeom prst="rect">
            <a:avLst/>
          </a:prstGeom>
        </p:spPr>
        <p:txBody>
          <a:bodyPr wrap="square">
            <a:spAutoFit/>
          </a:bodyPr>
          <a:lstStyle/>
          <a:p>
            <a:pPr marL="337661" indent="-337661" algn="ctr">
              <a:lnSpc>
                <a:spcPct val="107000"/>
              </a:lnSpc>
            </a:pPr>
            <a:r>
              <a:rPr lang="en-GB" sz="3000" b="1" dirty="0">
                <a:ea typeface="Calibri" panose="020F0502020204030204" pitchFamily="34" charset="0"/>
                <a:cs typeface="Times New Roman" panose="02020603050405020304" pitchFamily="18" charset="0"/>
              </a:rPr>
              <a:t>What is a Special Educational Need (SEN)?</a:t>
            </a:r>
          </a:p>
        </p:txBody>
      </p:sp>
    </p:spTree>
    <p:extLst>
      <p:ext uri="{BB962C8B-B14F-4D97-AF65-F5344CB8AC3E}">
        <p14:creationId xmlns:p14="http://schemas.microsoft.com/office/powerpoint/2010/main" val="3020922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9AC82B3-F12E-49D7-9BA0-1AFE9CD46154}"/>
              </a:ext>
            </a:extLst>
          </p:cNvPr>
          <p:cNvSpPr/>
          <p:nvPr/>
        </p:nvSpPr>
        <p:spPr>
          <a:xfrm>
            <a:off x="741145" y="472104"/>
            <a:ext cx="8070555" cy="619272"/>
          </a:xfrm>
          <a:prstGeom prst="rect">
            <a:avLst/>
          </a:prstGeom>
        </p:spPr>
        <p:txBody>
          <a:bodyPr wrap="square">
            <a:spAutoFit/>
          </a:bodyPr>
          <a:lstStyle/>
          <a:p>
            <a:pPr marL="337661" indent="-337661" algn="ctr">
              <a:lnSpc>
                <a:spcPct val="107000"/>
              </a:lnSpc>
            </a:pPr>
            <a:r>
              <a:rPr lang="en-GB" sz="3200" b="1" dirty="0">
                <a:ea typeface="Calibri" panose="020F0502020204030204" pitchFamily="34" charset="0"/>
                <a:cs typeface="Times New Roman" panose="02020603050405020304" pitchFamily="18" charset="0"/>
              </a:rPr>
              <a:t>What is a Special Educational Need (SEN)?</a:t>
            </a:r>
          </a:p>
        </p:txBody>
      </p:sp>
      <p:sp>
        <p:nvSpPr>
          <p:cNvPr id="2" name="TextBox 1">
            <a:extLst>
              <a:ext uri="{FF2B5EF4-FFF2-40B4-BE49-F238E27FC236}">
                <a16:creationId xmlns:a16="http://schemas.microsoft.com/office/drawing/2014/main" id="{2E19DD90-38F5-45BD-98E3-D76AA20063AB}"/>
              </a:ext>
            </a:extLst>
          </p:cNvPr>
          <p:cNvSpPr txBox="1"/>
          <p:nvPr/>
        </p:nvSpPr>
        <p:spPr>
          <a:xfrm>
            <a:off x="548640" y="1715890"/>
            <a:ext cx="11174931" cy="1415772"/>
          </a:xfrm>
          <a:prstGeom prst="rect">
            <a:avLst/>
          </a:prstGeom>
          <a:noFill/>
        </p:spPr>
        <p:txBody>
          <a:bodyPr wrap="square" rtlCol="0">
            <a:spAutoFit/>
          </a:bodyPr>
          <a:lstStyle/>
          <a:p>
            <a:r>
              <a:rPr lang="en-GB" sz="2800" dirty="0">
                <a:cs typeface="Arial" panose="020B0604020202020204" pitchFamily="34" charset="0"/>
              </a:rPr>
              <a:t>A child or young person could have a range of different needs at different stages in their life.  </a:t>
            </a:r>
          </a:p>
          <a:p>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p:txBody>
      </p:sp>
      <p:sp>
        <p:nvSpPr>
          <p:cNvPr id="4" name="Rectangle: Rounded Corners 3">
            <a:hlinkClick r:id="rId2" action="ppaction://hlinksldjump"/>
            <a:extLst>
              <a:ext uri="{FF2B5EF4-FFF2-40B4-BE49-F238E27FC236}">
                <a16:creationId xmlns:a16="http://schemas.microsoft.com/office/drawing/2014/main" id="{451FB911-23F8-4B0C-B98D-B0373E4EB68C}"/>
              </a:ext>
            </a:extLst>
          </p:cNvPr>
          <p:cNvSpPr/>
          <p:nvPr/>
        </p:nvSpPr>
        <p:spPr>
          <a:xfrm>
            <a:off x="1145406" y="2935418"/>
            <a:ext cx="2392289" cy="160770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Arial" panose="020B0604020202020204" pitchFamily="34" charset="0"/>
                <a:cs typeface="Arial" panose="020B0604020202020204" pitchFamily="34" charset="0"/>
              </a:rPr>
              <a:t>Communication and interaction</a:t>
            </a:r>
          </a:p>
        </p:txBody>
      </p:sp>
      <p:sp>
        <p:nvSpPr>
          <p:cNvPr id="7" name="Rectangle: Rounded Corners 6">
            <a:hlinkClick r:id="rId3" action="ppaction://hlinksldjump"/>
            <a:extLst>
              <a:ext uri="{FF2B5EF4-FFF2-40B4-BE49-F238E27FC236}">
                <a16:creationId xmlns:a16="http://schemas.microsoft.com/office/drawing/2014/main" id="{594EBFC3-F9C0-4A8E-92BA-C1C6FDE4DFA7}"/>
              </a:ext>
            </a:extLst>
          </p:cNvPr>
          <p:cNvSpPr/>
          <p:nvPr/>
        </p:nvSpPr>
        <p:spPr>
          <a:xfrm>
            <a:off x="3676852" y="2935418"/>
            <a:ext cx="2193908" cy="1607706"/>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Cognition and learning</a:t>
            </a:r>
          </a:p>
        </p:txBody>
      </p:sp>
      <p:sp>
        <p:nvSpPr>
          <p:cNvPr id="8" name="Rectangle: Rounded Corners 7">
            <a:hlinkClick r:id="rId4" action="ppaction://hlinksldjump"/>
            <a:extLst>
              <a:ext uri="{FF2B5EF4-FFF2-40B4-BE49-F238E27FC236}">
                <a16:creationId xmlns:a16="http://schemas.microsoft.com/office/drawing/2014/main" id="{11AA15AE-6ECE-47FB-8173-4381306A9D7C}"/>
              </a:ext>
            </a:extLst>
          </p:cNvPr>
          <p:cNvSpPr/>
          <p:nvPr/>
        </p:nvSpPr>
        <p:spPr>
          <a:xfrm>
            <a:off x="6176856" y="2878268"/>
            <a:ext cx="2139372" cy="1664856"/>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Social, emotional and mental health difficulties</a:t>
            </a:r>
          </a:p>
        </p:txBody>
      </p:sp>
      <p:sp>
        <p:nvSpPr>
          <p:cNvPr id="9" name="Rectangle: Rounded Corners 8">
            <a:hlinkClick r:id="rId5" action="ppaction://hlinksldjump"/>
            <a:extLst>
              <a:ext uri="{FF2B5EF4-FFF2-40B4-BE49-F238E27FC236}">
                <a16:creationId xmlns:a16="http://schemas.microsoft.com/office/drawing/2014/main" id="{59031B45-5EA4-4782-992B-7E2FA5BD6A88}"/>
              </a:ext>
            </a:extLst>
          </p:cNvPr>
          <p:cNvSpPr/>
          <p:nvPr/>
        </p:nvSpPr>
        <p:spPr>
          <a:xfrm>
            <a:off x="8681987" y="2896614"/>
            <a:ext cx="2252312" cy="1646510"/>
          </a:xfrm>
          <a:prstGeom prst="roundRect">
            <a:avLst/>
          </a:prstGeom>
          <a:solidFill>
            <a:srgbClr val="C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latin typeface="Arial" panose="020B0604020202020204" pitchFamily="34" charset="0"/>
                <a:cs typeface="Arial" panose="020B0604020202020204" pitchFamily="34" charset="0"/>
              </a:rPr>
              <a:t>Sensory and/or physical needs</a:t>
            </a:r>
          </a:p>
        </p:txBody>
      </p:sp>
      <p:sp>
        <p:nvSpPr>
          <p:cNvPr id="18" name="Rectangle 17">
            <a:extLst>
              <a:ext uri="{FF2B5EF4-FFF2-40B4-BE49-F238E27FC236}">
                <a16:creationId xmlns:a16="http://schemas.microsoft.com/office/drawing/2014/main" id="{D5241063-2555-498C-A053-AB6C884FCF8A}"/>
              </a:ext>
            </a:extLst>
          </p:cNvPr>
          <p:cNvSpPr/>
          <p:nvPr/>
        </p:nvSpPr>
        <p:spPr>
          <a:xfrm>
            <a:off x="635268" y="4936900"/>
            <a:ext cx="11088303" cy="1569660"/>
          </a:xfrm>
          <a:prstGeom prst="rect">
            <a:avLst/>
          </a:prstGeom>
        </p:spPr>
        <p:txBody>
          <a:bodyPr wrap="square">
            <a:spAutoFit/>
          </a:bodyPr>
          <a:lstStyle/>
          <a:p>
            <a:pPr algn="ctr"/>
            <a:r>
              <a:rPr lang="en-GB" sz="2400" dirty="0">
                <a:cs typeface="Arial" panose="020B0604020202020204" pitchFamily="34" charset="0"/>
              </a:rPr>
              <a:t>They may have difficulties in a particular category or it extend to multiple categories.</a:t>
            </a:r>
          </a:p>
          <a:p>
            <a:pPr algn="ctr"/>
            <a:r>
              <a:rPr lang="en-GB" sz="2400" dirty="0">
                <a:cs typeface="Arial" panose="020B0604020202020204" pitchFamily="34" charset="0"/>
              </a:rPr>
              <a:t>  </a:t>
            </a:r>
          </a:p>
          <a:p>
            <a:pPr algn="ctr"/>
            <a:endParaRPr lang="en-GB" sz="2400" dirty="0">
              <a:cs typeface="Arial" panose="020B0604020202020204" pitchFamily="34" charset="0"/>
            </a:endParaRPr>
          </a:p>
          <a:p>
            <a:pPr algn="ctr"/>
            <a:r>
              <a:rPr lang="en-GB" sz="2400" dirty="0">
                <a:cs typeface="Arial" panose="020B0604020202020204" pitchFamily="34" charset="0"/>
              </a:rPr>
              <a:t>They may have mild or major needs in these categories.</a:t>
            </a:r>
          </a:p>
        </p:txBody>
      </p:sp>
    </p:spTree>
    <p:extLst>
      <p:ext uri="{BB962C8B-B14F-4D97-AF65-F5344CB8AC3E}">
        <p14:creationId xmlns:p14="http://schemas.microsoft.com/office/powerpoint/2010/main" val="2525470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b="1" dirty="0">
                <a:solidFill>
                  <a:srgbClr val="0B0C0C"/>
                </a:solidFill>
                <a:latin typeface="+mn-lt"/>
              </a:rPr>
              <a:t>What is an EHCP?</a:t>
            </a:r>
            <a:endParaRPr lang="en-GB" dirty="0">
              <a:latin typeface="+mn-lt"/>
            </a:endParaRPr>
          </a:p>
        </p:txBody>
      </p:sp>
      <p:sp>
        <p:nvSpPr>
          <p:cNvPr id="4" name="Rectangle 1"/>
          <p:cNvSpPr>
            <a:spLocks noGrp="1" noChangeArrowheads="1"/>
          </p:cNvSpPr>
          <p:nvPr>
            <p:ph idx="1"/>
          </p:nvPr>
        </p:nvSpPr>
        <p:spPr bwMode="auto">
          <a:xfrm>
            <a:off x="838200" y="1711841"/>
            <a:ext cx="10515600" cy="468838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0" rIns="0" bIns="12696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gn="just">
              <a:lnSpc>
                <a:spcPct val="100000"/>
              </a:lnSpc>
              <a:buNone/>
            </a:pPr>
            <a:r>
              <a:rPr kumimoji="0" lang="en-US" altLang="en-US" sz="3600" b="0" i="0" u="none" strike="noStrike" cap="none" normalizeH="0" baseline="0" dirty="0">
                <a:ln>
                  <a:noFill/>
                </a:ln>
                <a:solidFill>
                  <a:srgbClr val="0B0C0C"/>
                </a:solidFill>
                <a:effectLst/>
                <a:cs typeface="Arial" panose="020B0604020202020204" pitchFamily="34" charset="0"/>
              </a:rPr>
              <a:t>An education, health and care (EHC) plan is for children and young people aged up to 25 who need </a:t>
            </a:r>
            <a:r>
              <a:rPr kumimoji="0" lang="en-US" altLang="en-US" sz="3600" b="1" i="0" u="none" strike="noStrike" cap="none" normalizeH="0" baseline="0" dirty="0">
                <a:ln>
                  <a:noFill/>
                </a:ln>
                <a:solidFill>
                  <a:srgbClr val="0B0C0C"/>
                </a:solidFill>
                <a:effectLst/>
                <a:cs typeface="Arial" panose="020B0604020202020204" pitchFamily="34" charset="0"/>
              </a:rPr>
              <a:t>more support </a:t>
            </a:r>
            <a:r>
              <a:rPr kumimoji="0" lang="en-US" altLang="en-US" sz="3600" b="0" i="0" u="none" strike="noStrike" cap="none" normalizeH="0" baseline="0" dirty="0">
                <a:ln>
                  <a:noFill/>
                </a:ln>
                <a:solidFill>
                  <a:srgbClr val="0B0C0C"/>
                </a:solidFill>
                <a:effectLst/>
                <a:cs typeface="Arial" panose="020B0604020202020204" pitchFamily="34" charset="0"/>
              </a:rPr>
              <a:t>than is available through special educational needs support. (K:SS)</a:t>
            </a:r>
          </a:p>
          <a:p>
            <a:pPr marL="0" indent="0" algn="just">
              <a:lnSpc>
                <a:spcPct val="100000"/>
              </a:lnSpc>
              <a:buNone/>
            </a:pPr>
            <a:endParaRPr lang="en-US" altLang="en-US" sz="3600" dirty="0">
              <a:solidFill>
                <a:srgbClr val="0B0C0C"/>
              </a:solidFill>
              <a:cs typeface="Arial" panose="020B0604020202020204" pitchFamily="34" charset="0"/>
            </a:endParaRPr>
          </a:p>
          <a:p>
            <a:pPr marL="0" indent="0" algn="just">
              <a:lnSpc>
                <a:spcPct val="100000"/>
              </a:lnSpc>
              <a:buNone/>
            </a:pPr>
            <a:r>
              <a:rPr kumimoji="0" lang="en-US" altLang="en-US" sz="3600" b="0" i="0" u="none" strike="noStrike" cap="none" normalizeH="0" baseline="0" dirty="0">
                <a:ln>
                  <a:noFill/>
                </a:ln>
                <a:solidFill>
                  <a:srgbClr val="0B0C0C"/>
                </a:solidFill>
                <a:effectLst/>
                <a:cs typeface="Arial" panose="020B0604020202020204" pitchFamily="34" charset="0"/>
              </a:rPr>
              <a:t>EHC plans identify </a:t>
            </a:r>
            <a:r>
              <a:rPr kumimoji="0" lang="en-US" altLang="en-US" sz="3600" b="1" i="0" u="none" strike="noStrike" cap="none" normalizeH="0" baseline="0" dirty="0">
                <a:ln>
                  <a:noFill/>
                </a:ln>
                <a:solidFill>
                  <a:srgbClr val="0B0C0C"/>
                </a:solidFill>
                <a:effectLst/>
                <a:cs typeface="Arial" panose="020B0604020202020204" pitchFamily="34" charset="0"/>
              </a:rPr>
              <a:t>educational, health </a:t>
            </a:r>
            <a:r>
              <a:rPr kumimoji="0" lang="en-US" altLang="en-US" sz="3600" b="0" i="0" u="none" strike="noStrike" cap="none" normalizeH="0" baseline="0" dirty="0">
                <a:ln>
                  <a:noFill/>
                </a:ln>
                <a:solidFill>
                  <a:srgbClr val="0B0C0C"/>
                </a:solidFill>
                <a:effectLst/>
                <a:cs typeface="Arial" panose="020B0604020202020204" pitchFamily="34" charset="0"/>
              </a:rPr>
              <a:t>and </a:t>
            </a:r>
            <a:r>
              <a:rPr kumimoji="0" lang="en-US" altLang="en-US" sz="3600" b="1" i="0" u="none" strike="noStrike" cap="none" normalizeH="0" baseline="0" dirty="0">
                <a:ln>
                  <a:noFill/>
                </a:ln>
                <a:solidFill>
                  <a:srgbClr val="0B0C0C"/>
                </a:solidFill>
                <a:effectLst/>
                <a:cs typeface="Arial" panose="020B0604020202020204" pitchFamily="34" charset="0"/>
              </a:rPr>
              <a:t>social needs </a:t>
            </a:r>
            <a:r>
              <a:rPr kumimoji="0" lang="en-US" altLang="en-US" sz="3600" b="0" i="0" u="none" strike="noStrike" cap="none" normalizeH="0" baseline="0" dirty="0">
                <a:ln>
                  <a:noFill/>
                </a:ln>
                <a:solidFill>
                  <a:srgbClr val="0B0C0C"/>
                </a:solidFill>
                <a:effectLst/>
                <a:cs typeface="Arial" panose="020B0604020202020204" pitchFamily="34" charset="0"/>
              </a:rPr>
              <a:t>and set out the additional support to meet those needs.</a:t>
            </a:r>
            <a:endParaRPr lang="en-US" altLang="en-US" sz="4800" dirty="0">
              <a:cs typeface="Arial" panose="020B0604020202020204" pitchFamily="34" charset="0"/>
            </a:endParaRPr>
          </a:p>
        </p:txBody>
      </p:sp>
    </p:spTree>
    <p:extLst>
      <p:ext uri="{BB962C8B-B14F-4D97-AF65-F5344CB8AC3E}">
        <p14:creationId xmlns:p14="http://schemas.microsoft.com/office/powerpoint/2010/main" val="3607531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1308" y="379559"/>
            <a:ext cx="6247681" cy="782960"/>
          </a:xfrm>
        </p:spPr>
        <p:txBody>
          <a:bodyPr/>
          <a:lstStyle/>
          <a:p>
            <a:r>
              <a:rPr lang="en-GB" dirty="0">
                <a:latin typeface="Arial" panose="020B0604020202020204" pitchFamily="34" charset="0"/>
                <a:cs typeface="Arial" panose="020B0604020202020204" pitchFamily="34" charset="0"/>
              </a:rPr>
              <a:t>Who can apply?</a:t>
            </a:r>
          </a:p>
        </p:txBody>
      </p:sp>
      <p:sp>
        <p:nvSpPr>
          <p:cNvPr id="3" name="Rectangle 1"/>
          <p:cNvSpPr>
            <a:spLocks noChangeArrowheads="1"/>
          </p:cNvSpPr>
          <p:nvPr/>
        </p:nvSpPr>
        <p:spPr bwMode="auto">
          <a:xfrm>
            <a:off x="606392" y="1772237"/>
            <a:ext cx="10866922" cy="462682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20" tIns="126960" rIns="0" bIns="12696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a:r>
              <a:rPr lang="en-US" altLang="en-US" sz="2400" dirty="0">
                <a:solidFill>
                  <a:srgbClr val="0B0C0C"/>
                </a:solidFill>
                <a:cs typeface="Arial" panose="020B0604020202020204" pitchFamily="34" charset="0"/>
              </a:rPr>
              <a:t>A young person can request an assessment themselves if they’re aged 16 to 25.</a:t>
            </a:r>
          </a:p>
          <a:p>
            <a:pPr algn="just"/>
            <a:endParaRPr lang="en-US" altLang="en-US" sz="1000" dirty="0">
              <a:cs typeface="Arial" panose="020B0604020202020204" pitchFamily="34" charset="0"/>
            </a:endParaRPr>
          </a:p>
          <a:p>
            <a:pPr algn="just"/>
            <a:r>
              <a:rPr lang="en-US" altLang="en-US" sz="2400" dirty="0">
                <a:solidFill>
                  <a:srgbClr val="0B0C0C"/>
                </a:solidFill>
                <a:cs typeface="Arial" panose="020B0604020202020204" pitchFamily="34" charset="0"/>
              </a:rPr>
              <a:t>A request can also be made by anyone else who thinks an assessment may be necessary, including </a:t>
            </a:r>
            <a:r>
              <a:rPr lang="en-US" altLang="en-US" sz="2400" b="1" dirty="0">
                <a:solidFill>
                  <a:srgbClr val="0B0C0C"/>
                </a:solidFill>
                <a:cs typeface="Arial" panose="020B0604020202020204" pitchFamily="34" charset="0"/>
              </a:rPr>
              <a:t>doctors, health visitors, teachers, parents and family friends</a:t>
            </a:r>
            <a:r>
              <a:rPr lang="en-US" altLang="en-US" sz="2400" dirty="0">
                <a:solidFill>
                  <a:srgbClr val="0B0C0C"/>
                </a:solidFill>
                <a:cs typeface="Arial" panose="020B0604020202020204" pitchFamily="34" charset="0"/>
              </a:rPr>
              <a:t>.</a:t>
            </a:r>
          </a:p>
          <a:p>
            <a:pPr algn="just"/>
            <a:endParaRPr lang="en-US" altLang="en-US" sz="1000" dirty="0">
              <a:cs typeface="Arial" panose="020B0604020202020204" pitchFamily="34" charset="0"/>
            </a:endParaRPr>
          </a:p>
          <a:p>
            <a:pPr algn="just"/>
            <a:r>
              <a:rPr lang="en-US" altLang="en-US" sz="2400" dirty="0">
                <a:cs typeface="Arial" panose="020B0604020202020204" pitchFamily="34" charset="0"/>
              </a:rPr>
              <a:t>If the local authority agrees to carry out an assessment parents may be asked for:</a:t>
            </a:r>
            <a:endParaRPr lang="en-US" altLang="en-US" sz="1000" dirty="0">
              <a:cs typeface="Arial" panose="020B0604020202020204" pitchFamily="34" charset="0"/>
            </a:endParaRPr>
          </a:p>
          <a:p>
            <a:pPr algn="just">
              <a:buFontTx/>
              <a:buChar char="•"/>
            </a:pPr>
            <a:r>
              <a:rPr lang="en-US" altLang="en-US" sz="2400" dirty="0">
                <a:solidFill>
                  <a:srgbClr val="0B0C0C"/>
                </a:solidFill>
                <a:cs typeface="Arial" panose="020B0604020202020204" pitchFamily="34" charset="0"/>
              </a:rPr>
              <a:t>any reports from your child’s school, nursery or childminder</a:t>
            </a:r>
          </a:p>
          <a:p>
            <a:pPr algn="just">
              <a:buFontTx/>
              <a:buChar char="•"/>
            </a:pPr>
            <a:r>
              <a:rPr lang="en-US" altLang="en-US" sz="2400" dirty="0">
                <a:solidFill>
                  <a:srgbClr val="0B0C0C"/>
                </a:solidFill>
                <a:cs typeface="Arial" panose="020B0604020202020204" pitchFamily="34" charset="0"/>
              </a:rPr>
              <a:t>doctors’ assessments of your child</a:t>
            </a:r>
          </a:p>
          <a:p>
            <a:pPr algn="just">
              <a:buFontTx/>
              <a:buChar char="•"/>
            </a:pPr>
            <a:r>
              <a:rPr lang="en-US" altLang="en-US" sz="2400" dirty="0">
                <a:solidFill>
                  <a:srgbClr val="0B0C0C"/>
                </a:solidFill>
                <a:cs typeface="Arial" panose="020B0604020202020204" pitchFamily="34" charset="0"/>
              </a:rPr>
              <a:t>a letter from you about your child’s needs</a:t>
            </a:r>
          </a:p>
          <a:p>
            <a:pPr algn="just"/>
            <a:endParaRPr lang="en-US" altLang="en-US" sz="2400" dirty="0">
              <a:solidFill>
                <a:srgbClr val="0B0C0C"/>
              </a:solidFill>
              <a:cs typeface="Arial" panose="020B0604020202020204" pitchFamily="34" charset="0"/>
            </a:endParaRPr>
          </a:p>
        </p:txBody>
      </p:sp>
    </p:spTree>
    <p:extLst>
      <p:ext uri="{BB962C8B-B14F-4D97-AF65-F5344CB8AC3E}">
        <p14:creationId xmlns:p14="http://schemas.microsoft.com/office/powerpoint/2010/main" val="412418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045918" cy="847658"/>
          </a:xfrm>
        </p:spPr>
        <p:txBody>
          <a:bodyPr/>
          <a:lstStyle/>
          <a:p>
            <a:pPr algn="ctr"/>
            <a:r>
              <a:rPr lang="en-GB" dirty="0"/>
              <a:t>Statutory Guidance </a:t>
            </a:r>
          </a:p>
        </p:txBody>
      </p:sp>
      <p:sp>
        <p:nvSpPr>
          <p:cNvPr id="3" name="Content Placeholder 2"/>
          <p:cNvSpPr>
            <a:spLocks noGrp="1"/>
          </p:cNvSpPr>
          <p:nvPr>
            <p:ph idx="1"/>
          </p:nvPr>
        </p:nvSpPr>
        <p:spPr/>
        <p:txBody>
          <a:bodyPr>
            <a:normAutofit/>
          </a:bodyPr>
          <a:lstStyle/>
          <a:p>
            <a:pPr marL="0" indent="0" algn="just">
              <a:buNone/>
            </a:pPr>
            <a:r>
              <a:rPr lang="en-GB" sz="3600" dirty="0">
                <a:latin typeface="Arial" panose="020B0604020202020204" pitchFamily="34" charset="0"/>
                <a:cs typeface="Arial" panose="020B0604020202020204" pitchFamily="34" charset="0"/>
              </a:rPr>
              <a:t>The Code of Practice (COP, January 2015 9.3) states that the Local Authority </a:t>
            </a:r>
            <a:r>
              <a:rPr lang="en-GB" sz="3600" b="1" u="sng" dirty="0">
                <a:latin typeface="Arial" panose="020B0604020202020204" pitchFamily="34" charset="0"/>
                <a:cs typeface="Arial" panose="020B0604020202020204" pitchFamily="34" charset="0"/>
              </a:rPr>
              <a:t>must </a:t>
            </a:r>
            <a:r>
              <a:rPr lang="en-GB" sz="3600" dirty="0">
                <a:latin typeface="Arial" panose="020B0604020202020204" pitchFamily="34" charset="0"/>
                <a:cs typeface="Arial" panose="020B0604020202020204" pitchFamily="34" charset="0"/>
              </a:rPr>
              <a:t>carry out an assessment of a child or young person’s education, health and care needs </a:t>
            </a:r>
            <a:r>
              <a:rPr lang="en-GB" sz="3600" b="1" dirty="0">
                <a:latin typeface="Arial" panose="020B0604020202020204" pitchFamily="34" charset="0"/>
                <a:cs typeface="Arial" panose="020B0604020202020204" pitchFamily="34" charset="0"/>
              </a:rPr>
              <a:t>when it considers</a:t>
            </a:r>
            <a:r>
              <a:rPr lang="en-GB" sz="3600" dirty="0">
                <a:latin typeface="Arial" panose="020B0604020202020204" pitchFamily="34" charset="0"/>
                <a:cs typeface="Arial" panose="020B0604020202020204" pitchFamily="34" charset="0"/>
              </a:rPr>
              <a:t> that it may be necessary for the special educational provision to be made for the child or young person through an Education, Health and Care (EHC) plan. </a:t>
            </a:r>
          </a:p>
        </p:txBody>
      </p:sp>
    </p:spTree>
    <p:extLst>
      <p:ext uri="{BB962C8B-B14F-4D97-AF65-F5344CB8AC3E}">
        <p14:creationId xmlns:p14="http://schemas.microsoft.com/office/powerpoint/2010/main" val="3661050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Cont’d</a:t>
            </a:r>
          </a:p>
        </p:txBody>
      </p:sp>
      <p:sp>
        <p:nvSpPr>
          <p:cNvPr id="3" name="Content Placeholder 2"/>
          <p:cNvSpPr>
            <a:spLocks noGrp="1"/>
          </p:cNvSpPr>
          <p:nvPr>
            <p:ph idx="1"/>
          </p:nvPr>
        </p:nvSpPr>
        <p:spPr>
          <a:xfrm>
            <a:off x="510139" y="1825625"/>
            <a:ext cx="11165305" cy="4667250"/>
          </a:xfrm>
        </p:spPr>
        <p:txBody>
          <a:bodyPr>
            <a:noAutofit/>
          </a:bodyPr>
          <a:lstStyle/>
          <a:p>
            <a:pPr marL="0" indent="0" algn="just">
              <a:buNone/>
            </a:pPr>
            <a:r>
              <a:rPr lang="en-GB" sz="3600" dirty="0">
                <a:latin typeface="Arial" panose="020B0604020202020204" pitchFamily="34" charset="0"/>
                <a:cs typeface="Arial" panose="020B0604020202020204" pitchFamily="34" charset="0"/>
              </a:rPr>
              <a:t>When considering whether an EHC needs assessment is necessary, the local authority should consider whether there is </a:t>
            </a:r>
            <a:r>
              <a:rPr lang="en-GB" sz="3600" b="1" u="sng" dirty="0">
                <a:latin typeface="Arial" panose="020B0604020202020204" pitchFamily="34" charset="0"/>
                <a:cs typeface="Arial" panose="020B0604020202020204" pitchFamily="34" charset="0"/>
              </a:rPr>
              <a:t>evidence</a:t>
            </a:r>
            <a:r>
              <a:rPr lang="en-GB" sz="3600" dirty="0">
                <a:latin typeface="Arial" panose="020B0604020202020204" pitchFamily="34" charset="0"/>
                <a:cs typeface="Arial" panose="020B0604020202020204" pitchFamily="34" charset="0"/>
              </a:rPr>
              <a:t> that despite the early years provider, school or post-16 institution having taken </a:t>
            </a:r>
            <a:r>
              <a:rPr lang="en-GB" sz="3600" b="1" dirty="0">
                <a:latin typeface="Arial" panose="020B0604020202020204" pitchFamily="34" charset="0"/>
                <a:cs typeface="Arial" panose="020B0604020202020204" pitchFamily="34" charset="0"/>
              </a:rPr>
              <a:t>relevant and purposeful action to identify, assess and meet the special educational needs of the child or young person</a:t>
            </a:r>
            <a:r>
              <a:rPr lang="en-GB" sz="3600" dirty="0">
                <a:latin typeface="Arial" panose="020B0604020202020204" pitchFamily="34" charset="0"/>
                <a:cs typeface="Arial" panose="020B0604020202020204" pitchFamily="34" charset="0"/>
              </a:rPr>
              <a:t>, the child or young person has </a:t>
            </a:r>
            <a:r>
              <a:rPr lang="en-GB" sz="3600" b="1" u="sng" dirty="0">
                <a:latin typeface="Arial" panose="020B0604020202020204" pitchFamily="34" charset="0"/>
                <a:cs typeface="Arial" panose="020B0604020202020204" pitchFamily="34" charset="0"/>
              </a:rPr>
              <a:t>not made expected progress </a:t>
            </a:r>
            <a:r>
              <a:rPr lang="en-GB" sz="3600" dirty="0">
                <a:latin typeface="Arial" panose="020B0604020202020204" pitchFamily="34" charset="0"/>
                <a:cs typeface="Arial" panose="020B0604020202020204" pitchFamily="34" charset="0"/>
              </a:rPr>
              <a:t>(COP 9.14). </a:t>
            </a:r>
          </a:p>
        </p:txBody>
      </p:sp>
    </p:spTree>
    <p:extLst>
      <p:ext uri="{BB962C8B-B14F-4D97-AF65-F5344CB8AC3E}">
        <p14:creationId xmlns:p14="http://schemas.microsoft.com/office/powerpoint/2010/main" val="2512963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943" y="336250"/>
            <a:ext cx="8613808" cy="1001662"/>
          </a:xfrm>
        </p:spPr>
        <p:txBody>
          <a:bodyPr>
            <a:normAutofit/>
          </a:bodyPr>
          <a:lstStyle/>
          <a:p>
            <a:r>
              <a:rPr lang="en-GB" dirty="0">
                <a:solidFill>
                  <a:schemeClr val="tx1"/>
                </a:solidFill>
                <a:latin typeface="Arial" panose="020B0604020202020204" pitchFamily="34" charset="0"/>
                <a:cs typeface="Arial" panose="020B0604020202020204" pitchFamily="34" charset="0"/>
              </a:rPr>
              <a:t>How long does the process take?</a:t>
            </a:r>
          </a:p>
        </p:txBody>
      </p:sp>
      <p:sp>
        <p:nvSpPr>
          <p:cNvPr id="3" name="Content Placeholder 2"/>
          <p:cNvSpPr>
            <a:spLocks noGrp="1"/>
          </p:cNvSpPr>
          <p:nvPr>
            <p:ph idx="1"/>
          </p:nvPr>
        </p:nvSpPr>
        <p:spPr/>
        <p:txBody>
          <a:bodyPr/>
          <a:lstStyle/>
          <a:p>
            <a:pPr lvl="0" algn="just"/>
            <a:r>
              <a:rPr lang="en-US" altLang="en-US" sz="3200" dirty="0">
                <a:latin typeface="Arial" panose="020B0604020202020204" pitchFamily="34" charset="0"/>
                <a:cs typeface="Arial" panose="020B0604020202020204" pitchFamily="34" charset="0"/>
              </a:rPr>
              <a:t>The local authority will tell you within 6 weeks whether or not it has agreed to carry out an </a:t>
            </a:r>
            <a:r>
              <a:rPr lang="en-US" altLang="en-US" sz="3200" u="sng" dirty="0">
                <a:latin typeface="Arial" panose="020B0604020202020204" pitchFamily="34" charset="0"/>
                <a:cs typeface="Arial" panose="020B0604020202020204" pitchFamily="34" charset="0"/>
              </a:rPr>
              <a:t>EHC needs assessment</a:t>
            </a:r>
            <a:r>
              <a:rPr lang="en-US" altLang="en-US" sz="3200" dirty="0">
                <a:latin typeface="Arial" panose="020B0604020202020204" pitchFamily="34" charset="0"/>
                <a:cs typeface="Arial" panose="020B0604020202020204" pitchFamily="34" charset="0"/>
              </a:rPr>
              <a:t>. (</a:t>
            </a:r>
            <a:r>
              <a:rPr lang="en-US" altLang="en-US" sz="3200" b="1" dirty="0">
                <a:latin typeface="Arial" panose="020B0604020202020204" pitchFamily="34" charset="0"/>
                <a:cs typeface="Arial" panose="020B0604020202020204" pitchFamily="34" charset="0"/>
              </a:rPr>
              <a:t>this is not a guarantee for an EHCP</a:t>
            </a:r>
            <a:r>
              <a:rPr lang="en-US" altLang="en-US" sz="3200" dirty="0">
                <a:latin typeface="Arial" panose="020B0604020202020204" pitchFamily="34" charset="0"/>
                <a:cs typeface="Arial" panose="020B0604020202020204" pitchFamily="34" charset="0"/>
              </a:rPr>
              <a:t>)</a:t>
            </a:r>
          </a:p>
          <a:p>
            <a:pPr lvl="0" algn="just"/>
            <a:r>
              <a:rPr lang="en-GB" sz="3200" dirty="0">
                <a:latin typeface="Arial" panose="020B0604020202020204" pitchFamily="34" charset="0"/>
                <a:cs typeface="Arial" panose="020B0604020202020204" pitchFamily="34" charset="0"/>
              </a:rPr>
              <a:t>The local authority must complete the assessment within </a:t>
            </a:r>
            <a:r>
              <a:rPr lang="en-GB" sz="3200" b="1" dirty="0">
                <a:latin typeface="Arial" panose="020B0604020202020204" pitchFamily="34" charset="0"/>
                <a:cs typeface="Arial" panose="020B0604020202020204" pitchFamily="34" charset="0"/>
              </a:rPr>
              <a:t>16 weeks.</a:t>
            </a:r>
            <a:endParaRPr lang="en-GB" sz="3200" dirty="0">
              <a:latin typeface="Arial" panose="020B0604020202020204" pitchFamily="34" charset="0"/>
              <a:cs typeface="Arial" panose="020B0604020202020204" pitchFamily="34" charset="0"/>
            </a:endParaRPr>
          </a:p>
          <a:p>
            <a:pPr lvl="0" algn="just"/>
            <a:r>
              <a:rPr lang="en-GB" sz="3200" dirty="0">
                <a:latin typeface="Arial" panose="020B0604020202020204" pitchFamily="34" charset="0"/>
                <a:cs typeface="Arial" panose="020B0604020202020204" pitchFamily="34" charset="0"/>
              </a:rPr>
              <a:t>If it decides to issue an EHCP, the local authority must do so within </a:t>
            </a:r>
            <a:r>
              <a:rPr lang="en-GB" sz="3200" b="1" dirty="0">
                <a:latin typeface="Arial" panose="020B0604020202020204" pitchFamily="34" charset="0"/>
                <a:cs typeface="Arial" panose="020B0604020202020204" pitchFamily="34" charset="0"/>
              </a:rPr>
              <a:t>20 weeks</a:t>
            </a:r>
            <a:r>
              <a:rPr lang="en-GB" sz="3200" dirty="0">
                <a:latin typeface="Arial" panose="020B0604020202020204" pitchFamily="34" charset="0"/>
                <a:cs typeface="Arial" panose="020B0604020202020204" pitchFamily="34" charset="0"/>
              </a:rPr>
              <a:t> of the original request.</a:t>
            </a:r>
            <a:endParaRPr lang="en-US" altLang="en-US" sz="5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8557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9258" y="504002"/>
            <a:ext cx="3903879" cy="792088"/>
          </a:xfrm>
        </p:spPr>
        <p:txBody>
          <a:bodyPr/>
          <a:lstStyle/>
          <a:p>
            <a:r>
              <a:rPr lang="en-GB" dirty="0"/>
              <a:t>Golden Ticket</a:t>
            </a: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310128" y="276765"/>
            <a:ext cx="3851920" cy="1650823"/>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Microsoft Active Directory Golden Ticket Attacks Explained"/>
          <p:cNvSpPr>
            <a:spLocks noChangeAspect="1" noChangeArrowheads="1"/>
          </p:cNvSpPr>
          <p:nvPr/>
        </p:nvSpPr>
        <p:spPr bwMode="auto">
          <a:xfrm>
            <a:off x="1679575" y="-144463"/>
            <a:ext cx="1701249" cy="17012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TextBox 9"/>
          <p:cNvSpPr txBox="1"/>
          <p:nvPr/>
        </p:nvSpPr>
        <p:spPr>
          <a:xfrm>
            <a:off x="866273" y="2276872"/>
            <a:ext cx="10934299" cy="4401205"/>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It’s not a Golden ticket that gets you everything you want or need!</a:t>
            </a:r>
          </a:p>
          <a:p>
            <a:endParaRPr lang="en-GB" sz="2800" b="1" dirty="0">
              <a:latin typeface="Arial" panose="020B0604020202020204" pitchFamily="34" charset="0"/>
              <a:cs typeface="Arial" panose="020B0604020202020204" pitchFamily="34" charset="0"/>
            </a:endParaRPr>
          </a:p>
          <a:p>
            <a:r>
              <a:rPr lang="en-GB" sz="2800" b="1" dirty="0">
                <a:latin typeface="Arial" panose="020B0604020202020204" pitchFamily="34" charset="0"/>
                <a:cs typeface="Arial" panose="020B0604020202020204" pitchFamily="34" charset="0"/>
              </a:rPr>
              <a:t>Evidence, Evidence, Evidence is key to support any application!</a:t>
            </a:r>
          </a:p>
          <a:p>
            <a:endParaRPr lang="en-GB" sz="2800" b="1" dirty="0">
              <a:latin typeface="Arial" panose="020B0604020202020204" pitchFamily="34" charset="0"/>
              <a:cs typeface="Arial" panose="020B0604020202020204" pitchFamily="34" charset="0"/>
            </a:endParaRPr>
          </a:p>
          <a:p>
            <a:r>
              <a:rPr lang="en-GB" sz="2800" b="1" dirty="0">
                <a:latin typeface="Arial" panose="020B0604020202020204" pitchFamily="34" charset="0"/>
                <a:cs typeface="Arial" panose="020B0604020202020204" pitchFamily="34" charset="0"/>
              </a:rPr>
              <a:t>Teamwork is vital, communication is vital and understanding of the process is crucial.</a:t>
            </a:r>
          </a:p>
          <a:p>
            <a:endParaRPr lang="en-GB" sz="2800" b="1" dirty="0">
              <a:latin typeface="Arial" panose="020B0604020202020204" pitchFamily="34" charset="0"/>
              <a:cs typeface="Arial" panose="020B0604020202020204" pitchFamily="34" charset="0"/>
            </a:endParaRPr>
          </a:p>
          <a:p>
            <a:r>
              <a:rPr lang="en-GB" sz="2800" b="1" dirty="0">
                <a:latin typeface="Arial" panose="020B0604020202020204" pitchFamily="34" charset="0"/>
                <a:cs typeface="Arial" panose="020B0604020202020204" pitchFamily="34" charset="0"/>
              </a:rPr>
              <a:t>Its not a quick process!</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7058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074794" cy="693654"/>
          </a:xfrm>
        </p:spPr>
        <p:txBody>
          <a:bodyPr>
            <a:normAutofit fontScale="90000"/>
          </a:bodyPr>
          <a:lstStyle/>
          <a:p>
            <a:pPr algn="ctr"/>
            <a:r>
              <a:rPr lang="en-GB" b="1" dirty="0"/>
              <a:t>What you need? -Evidence</a:t>
            </a:r>
            <a:endParaRPr lang="en-GB" dirty="0"/>
          </a:p>
        </p:txBody>
      </p:sp>
      <p:sp>
        <p:nvSpPr>
          <p:cNvPr id="3" name="Content Placeholder 2"/>
          <p:cNvSpPr>
            <a:spLocks noGrp="1"/>
          </p:cNvSpPr>
          <p:nvPr>
            <p:ph idx="1"/>
          </p:nvPr>
        </p:nvSpPr>
        <p:spPr>
          <a:xfrm>
            <a:off x="462013" y="1174282"/>
            <a:ext cx="11203806" cy="5577840"/>
          </a:xfrm>
        </p:spPr>
        <p:txBody>
          <a:bodyPr>
            <a:noAutofit/>
          </a:bodyPr>
          <a:lstStyle/>
          <a:p>
            <a:pPr algn="just"/>
            <a:r>
              <a:rPr lang="en-GB" sz="2400" dirty="0">
                <a:latin typeface="Arial" panose="020B0604020202020204" pitchFamily="34" charset="0"/>
                <a:cs typeface="Arial" panose="020B0604020202020204" pitchFamily="34" charset="0"/>
              </a:rPr>
              <a:t>For very young children who are not yet statutory school age, Reception aged children and those at key stage 1 (up to the end of year 2), the panel will look to see how children are </a:t>
            </a:r>
            <a:r>
              <a:rPr lang="en-GB" sz="2400" b="1" dirty="0">
                <a:latin typeface="Arial" panose="020B0604020202020204" pitchFamily="34" charset="0"/>
                <a:cs typeface="Arial" panose="020B0604020202020204" pitchFamily="34" charset="0"/>
              </a:rPr>
              <a:t>functioning in their setting </a:t>
            </a:r>
            <a:r>
              <a:rPr lang="en-GB" sz="2400" dirty="0">
                <a:latin typeface="Arial" panose="020B0604020202020204" pitchFamily="34" charset="0"/>
                <a:cs typeface="Arial" panose="020B0604020202020204" pitchFamily="34" charset="0"/>
              </a:rPr>
              <a:t>and whether they are functioning at broadly </a:t>
            </a:r>
            <a:r>
              <a:rPr lang="en-GB" sz="2400" b="1" dirty="0">
                <a:latin typeface="Arial" panose="020B0604020202020204" pitchFamily="34" charset="0"/>
                <a:cs typeface="Arial" panose="020B0604020202020204" pitchFamily="34" charset="0"/>
              </a:rPr>
              <a:t>half their chronological age or less </a:t>
            </a:r>
            <a:r>
              <a:rPr lang="en-GB" sz="2400" dirty="0">
                <a:latin typeface="Arial" panose="020B0604020202020204" pitchFamily="34" charset="0"/>
                <a:cs typeface="Arial" panose="020B0604020202020204" pitchFamily="34" charset="0"/>
              </a:rPr>
              <a:t>in </a:t>
            </a:r>
            <a:r>
              <a:rPr lang="en-GB" sz="2400" b="1" dirty="0">
                <a:latin typeface="Arial" panose="020B0604020202020204" pitchFamily="34" charset="0"/>
                <a:cs typeface="Arial" panose="020B0604020202020204" pitchFamily="34" charset="0"/>
              </a:rPr>
              <a:t>key areas of development.</a:t>
            </a:r>
            <a:r>
              <a:rPr lang="en-GB" sz="2400" dirty="0">
                <a:latin typeface="Arial" panose="020B0604020202020204" pitchFamily="34" charset="0"/>
                <a:cs typeface="Arial" panose="020B0604020202020204" pitchFamily="34" charset="0"/>
              </a:rPr>
              <a:t> The panel will also consider pre-key stage 1 standards assessment information. </a:t>
            </a:r>
          </a:p>
          <a:p>
            <a:pPr algn="just"/>
            <a:r>
              <a:rPr lang="en-GB" sz="2400" dirty="0">
                <a:latin typeface="Arial" panose="020B0604020202020204" pitchFamily="34" charset="0"/>
                <a:cs typeface="Arial" panose="020B0604020202020204" pitchFamily="34" charset="0"/>
              </a:rPr>
              <a:t>For key stage 2 children (year 3 – 6), the guidance for assessment based on learning levels alone is that they would be </a:t>
            </a:r>
            <a:r>
              <a:rPr lang="en-GB" sz="2400" b="1" dirty="0">
                <a:latin typeface="Arial" panose="020B0604020202020204" pitchFamily="34" charset="0"/>
                <a:cs typeface="Arial" panose="020B0604020202020204" pitchFamily="34" charset="0"/>
              </a:rPr>
              <a:t>functioning significantly below expected levels</a:t>
            </a:r>
            <a:r>
              <a:rPr lang="en-GB" sz="2400" dirty="0">
                <a:latin typeface="Arial" panose="020B0604020202020204" pitchFamily="34" charset="0"/>
                <a:cs typeface="Arial" panose="020B0604020202020204" pitchFamily="34" charset="0"/>
              </a:rPr>
              <a:t>, approximately </a:t>
            </a:r>
            <a:r>
              <a:rPr lang="en-GB" sz="2400" b="1" dirty="0">
                <a:latin typeface="Arial" panose="020B0604020202020204" pitchFamily="34" charset="0"/>
                <a:cs typeface="Arial" panose="020B0604020202020204" pitchFamily="34" charset="0"/>
              </a:rPr>
              <a:t>4 – 5 years or more below </a:t>
            </a:r>
            <a:r>
              <a:rPr lang="en-GB" sz="2400" dirty="0">
                <a:latin typeface="Arial" panose="020B0604020202020204" pitchFamily="34" charset="0"/>
                <a:cs typeface="Arial" panose="020B0604020202020204" pitchFamily="34" charset="0"/>
              </a:rPr>
              <a:t>their </a:t>
            </a:r>
            <a:r>
              <a:rPr lang="en-GB" sz="2400" b="1" dirty="0">
                <a:latin typeface="Arial" panose="020B0604020202020204" pitchFamily="34" charset="0"/>
                <a:cs typeface="Arial" panose="020B0604020202020204" pitchFamily="34" charset="0"/>
              </a:rPr>
              <a:t>chronological age </a:t>
            </a:r>
            <a:r>
              <a:rPr lang="en-GB" sz="2400" dirty="0">
                <a:latin typeface="Arial" panose="020B0604020202020204" pitchFamily="34" charset="0"/>
                <a:cs typeface="Arial" panose="020B0604020202020204" pitchFamily="34" charset="0"/>
              </a:rPr>
              <a:t>in core subjects and there has been a </a:t>
            </a:r>
            <a:r>
              <a:rPr lang="en-GB" sz="2400" b="1" dirty="0">
                <a:latin typeface="Arial" panose="020B0604020202020204" pitchFamily="34" charset="0"/>
                <a:cs typeface="Arial" panose="020B0604020202020204" pitchFamily="34" charset="0"/>
              </a:rPr>
              <a:t>lack of progress over time.</a:t>
            </a:r>
            <a:r>
              <a:rPr lang="en-GB" sz="2400" dirty="0">
                <a:latin typeface="Arial" panose="020B0604020202020204" pitchFamily="34" charset="0"/>
                <a:cs typeface="Arial" panose="020B0604020202020204" pitchFamily="34" charset="0"/>
              </a:rPr>
              <a:t> The panel will also consider pre-key stage 2 standards assessment information. </a:t>
            </a:r>
          </a:p>
          <a:p>
            <a:pPr algn="just"/>
            <a:r>
              <a:rPr lang="en-GB" sz="2400" dirty="0">
                <a:latin typeface="Arial" panose="020B0604020202020204" pitchFamily="34" charset="0"/>
                <a:cs typeface="Arial" panose="020B0604020202020204" pitchFamily="34" charset="0"/>
              </a:rPr>
              <a:t>For secondary age children other factors are also taken into account such as whether they have developed </a:t>
            </a:r>
            <a:r>
              <a:rPr lang="en-GB" sz="2400" b="1" dirty="0">
                <a:latin typeface="Arial" panose="020B0604020202020204" pitchFamily="34" charset="0"/>
                <a:cs typeface="Arial" panose="020B0604020202020204" pitchFamily="34" charset="0"/>
              </a:rPr>
              <a:t>functional literacy and numeracy skills,</a:t>
            </a:r>
            <a:r>
              <a:rPr lang="en-GB" sz="2400" dirty="0">
                <a:latin typeface="Arial" panose="020B0604020202020204" pitchFamily="34" charset="0"/>
                <a:cs typeface="Arial" panose="020B0604020202020204" pitchFamily="34" charset="0"/>
              </a:rPr>
              <a:t> whether they are working </a:t>
            </a:r>
            <a:r>
              <a:rPr lang="en-GB" sz="2400" b="1" dirty="0">
                <a:latin typeface="Arial" panose="020B0604020202020204" pitchFamily="34" charset="0"/>
                <a:cs typeface="Arial" panose="020B0604020202020204" pitchFamily="34" charset="0"/>
              </a:rPr>
              <a:t>significantly below expectations </a:t>
            </a:r>
            <a:r>
              <a:rPr lang="en-GB" sz="2400" dirty="0">
                <a:latin typeface="Arial" panose="020B0604020202020204" pitchFamily="34" charset="0"/>
                <a:cs typeface="Arial" panose="020B0604020202020204" pitchFamily="34" charset="0"/>
              </a:rPr>
              <a:t>and whether there has been a </a:t>
            </a:r>
            <a:r>
              <a:rPr lang="en-GB" sz="2400" b="1" dirty="0">
                <a:latin typeface="Arial" panose="020B0604020202020204" pitchFamily="34" charset="0"/>
                <a:cs typeface="Arial" panose="020B0604020202020204" pitchFamily="34" charset="0"/>
              </a:rPr>
              <a:t>lack of progress over time</a:t>
            </a:r>
            <a:r>
              <a:rPr lang="en-GB"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80882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386" y="346187"/>
            <a:ext cx="8496944" cy="792088"/>
          </a:xfrm>
        </p:spPr>
        <p:txBody>
          <a:bodyPr>
            <a:normAutofit/>
          </a:bodyPr>
          <a:lstStyle/>
          <a:p>
            <a:r>
              <a:rPr lang="en-GB" dirty="0"/>
              <a:t>Evidence – External professionals</a:t>
            </a:r>
          </a:p>
        </p:txBody>
      </p:sp>
      <p:sp>
        <p:nvSpPr>
          <p:cNvPr id="3" name="Content Placeholder 2"/>
          <p:cNvSpPr>
            <a:spLocks noGrp="1"/>
          </p:cNvSpPr>
          <p:nvPr>
            <p:ph idx="1"/>
          </p:nvPr>
        </p:nvSpPr>
        <p:spPr>
          <a:xfrm>
            <a:off x="413886" y="1556792"/>
            <a:ext cx="11242308" cy="5184576"/>
          </a:xfrm>
        </p:spPr>
        <p:txBody>
          <a:bodyPr>
            <a:noAutofit/>
          </a:bodyPr>
          <a:lstStyle/>
          <a:p>
            <a:r>
              <a:rPr lang="en-GB" dirty="0">
                <a:latin typeface="Arial" panose="020B0604020202020204" pitchFamily="34" charset="0"/>
                <a:cs typeface="Arial" panose="020B0604020202020204" pitchFamily="34" charset="0"/>
              </a:rPr>
              <a:t>Medical professionals - for example the Consultant Community Paediatrician, multi-disciplinary assessments from the Child Development Centre (CDC), other relevant health professionals who are involved with the child, Audiology, Ophthalmology. </a:t>
            </a:r>
          </a:p>
          <a:p>
            <a:r>
              <a:rPr lang="en-GB" dirty="0">
                <a:latin typeface="Arial" panose="020B0604020202020204" pitchFamily="34" charset="0"/>
                <a:cs typeface="Arial" panose="020B0604020202020204" pitchFamily="34" charset="0"/>
              </a:rPr>
              <a:t>Educational Psychologists </a:t>
            </a:r>
          </a:p>
          <a:p>
            <a:r>
              <a:rPr lang="en-GB" dirty="0">
                <a:latin typeface="Arial" panose="020B0604020202020204" pitchFamily="34" charset="0"/>
                <a:cs typeface="Arial" panose="020B0604020202020204" pitchFamily="34" charset="0"/>
              </a:rPr>
              <a:t>Advisory Teachers (including those specialising in HI, VI, ASD, Behaviour or Learning) </a:t>
            </a:r>
          </a:p>
          <a:p>
            <a:r>
              <a:rPr lang="en-GB" dirty="0">
                <a:latin typeface="Arial" panose="020B0604020202020204" pitchFamily="34" charset="0"/>
                <a:cs typeface="Arial" panose="020B0604020202020204" pitchFamily="34" charset="0"/>
              </a:rPr>
              <a:t>Early Years Advisors </a:t>
            </a:r>
          </a:p>
          <a:p>
            <a:r>
              <a:rPr lang="en-GB" dirty="0">
                <a:latin typeface="Arial" panose="020B0604020202020204" pitchFamily="34" charset="0"/>
                <a:cs typeface="Arial" panose="020B0604020202020204" pitchFamily="34" charset="0"/>
              </a:rPr>
              <a:t>Behaviour provision, Avenue Centre for Education (ACE), Alternative learning and progression Service (ALPS) </a:t>
            </a:r>
          </a:p>
        </p:txBody>
      </p:sp>
    </p:spTree>
    <p:extLst>
      <p:ext uri="{BB962C8B-B14F-4D97-AF65-F5344CB8AC3E}">
        <p14:creationId xmlns:p14="http://schemas.microsoft.com/office/powerpoint/2010/main" val="1621688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1388" y="365437"/>
            <a:ext cx="8496944" cy="792088"/>
          </a:xfrm>
        </p:spPr>
        <p:txBody>
          <a:bodyPr>
            <a:normAutofit/>
          </a:bodyPr>
          <a:lstStyle/>
          <a:p>
            <a:r>
              <a:rPr lang="en-GB" dirty="0"/>
              <a:t>Evidence – External professionals</a:t>
            </a:r>
          </a:p>
        </p:txBody>
      </p:sp>
      <p:sp>
        <p:nvSpPr>
          <p:cNvPr id="3" name="Content Placeholder 2"/>
          <p:cNvSpPr>
            <a:spLocks noGrp="1"/>
          </p:cNvSpPr>
          <p:nvPr>
            <p:ph idx="1"/>
          </p:nvPr>
        </p:nvSpPr>
        <p:spPr>
          <a:xfrm>
            <a:off x="798897" y="1556792"/>
            <a:ext cx="10838046" cy="5184576"/>
          </a:xfrm>
        </p:spPr>
        <p:txBody>
          <a:bodyPr>
            <a:noAutofit/>
          </a:bodyPr>
          <a:lstStyle/>
          <a:p>
            <a:r>
              <a:rPr lang="en-GB" sz="3200" dirty="0">
                <a:latin typeface="Arial" panose="020B0604020202020204" pitchFamily="34" charset="0"/>
                <a:cs typeface="Arial" panose="020B0604020202020204" pitchFamily="34" charset="0"/>
              </a:rPr>
              <a:t>Social Care/ Early Help Team (important note: applications should not include sensitive/ confidential information without parental permission) </a:t>
            </a:r>
          </a:p>
          <a:p>
            <a:r>
              <a:rPr lang="en-GB" sz="3200" dirty="0">
                <a:latin typeface="Arial" panose="020B0604020202020204" pitchFamily="34" charset="0"/>
                <a:cs typeface="Arial" panose="020B0604020202020204" pitchFamily="34" charset="0"/>
              </a:rPr>
              <a:t>Child and Adolescent Mental Health Service (CAMHS) </a:t>
            </a:r>
          </a:p>
          <a:p>
            <a:r>
              <a:rPr lang="en-GB" sz="3200" dirty="0">
                <a:latin typeface="Arial" panose="020B0604020202020204" pitchFamily="34" charset="0"/>
                <a:cs typeface="Arial" panose="020B0604020202020204" pitchFamily="34" charset="0"/>
              </a:rPr>
              <a:t>Speech and Language Therapist </a:t>
            </a:r>
          </a:p>
          <a:p>
            <a:r>
              <a:rPr lang="en-GB" sz="3200" dirty="0">
                <a:latin typeface="Arial" panose="020B0604020202020204" pitchFamily="34" charset="0"/>
                <a:cs typeface="Arial" panose="020B0604020202020204" pitchFamily="34" charset="0"/>
              </a:rPr>
              <a:t>Physiotherapist </a:t>
            </a:r>
          </a:p>
          <a:p>
            <a:r>
              <a:rPr lang="en-GB" sz="3200" dirty="0">
                <a:latin typeface="Arial" panose="020B0604020202020204" pitchFamily="34" charset="0"/>
                <a:cs typeface="Arial" panose="020B0604020202020204" pitchFamily="34" charset="0"/>
              </a:rPr>
              <a:t>Occupational Therapist </a:t>
            </a:r>
          </a:p>
          <a:p>
            <a:r>
              <a:rPr lang="en-GB" sz="3200" dirty="0">
                <a:latin typeface="Arial" panose="020B0604020202020204" pitchFamily="34" charset="0"/>
                <a:cs typeface="Arial" panose="020B0604020202020204" pitchFamily="34" charset="0"/>
              </a:rPr>
              <a:t>Other, e.g. Art Therapist, Music Therapist, Counsellor</a:t>
            </a:r>
          </a:p>
          <a:p>
            <a:r>
              <a:rPr lang="en-GB" sz="3200" dirty="0">
                <a:latin typeface="Arial" panose="020B0604020202020204" pitchFamily="34" charset="0"/>
                <a:cs typeface="Arial" panose="020B0604020202020204" pitchFamily="34" charset="0"/>
              </a:rPr>
              <a:t>Alternative Provisions  </a:t>
            </a:r>
          </a:p>
        </p:txBody>
      </p:sp>
    </p:spTree>
    <p:extLst>
      <p:ext uri="{BB962C8B-B14F-4D97-AF65-F5344CB8AC3E}">
        <p14:creationId xmlns:p14="http://schemas.microsoft.com/office/powerpoint/2010/main" val="3502364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040" y="324486"/>
            <a:ext cx="8793480" cy="741780"/>
          </a:xfrm>
        </p:spPr>
        <p:txBody>
          <a:bodyPr/>
          <a:lstStyle/>
          <a:p>
            <a:pPr algn="ctr"/>
            <a:r>
              <a:rPr lang="en-GB" dirty="0"/>
              <a:t>Criteria to meet for an application</a:t>
            </a:r>
          </a:p>
        </p:txBody>
      </p:sp>
      <p:sp>
        <p:nvSpPr>
          <p:cNvPr id="3" name="Content Placeholder 2"/>
          <p:cNvSpPr>
            <a:spLocks noGrp="1"/>
          </p:cNvSpPr>
          <p:nvPr>
            <p:ph idx="1"/>
          </p:nvPr>
        </p:nvSpPr>
        <p:spPr>
          <a:xfrm>
            <a:off x="481263" y="1299411"/>
            <a:ext cx="11271183" cy="5369949"/>
          </a:xfrm>
        </p:spPr>
        <p:txBody>
          <a:bodyPr>
            <a:noAutofit/>
          </a:bodyPr>
          <a:lstStyle/>
          <a:p>
            <a:pPr marL="0" indent="0">
              <a:buNone/>
            </a:pPr>
            <a:r>
              <a:rPr lang="en-GB" dirty="0">
                <a:latin typeface="Arial" panose="020B0604020202020204" pitchFamily="34" charset="0"/>
                <a:cs typeface="Arial" panose="020B0604020202020204" pitchFamily="34" charset="0"/>
              </a:rPr>
              <a:t>In order to determine whether a coordinated EHC needs assessment is required the panel requires current, relevant and concise information that addresses </a:t>
            </a:r>
            <a:r>
              <a:rPr lang="en-GB" b="1" dirty="0">
                <a:latin typeface="Arial" panose="020B0604020202020204" pitchFamily="34" charset="0"/>
                <a:cs typeface="Arial" panose="020B0604020202020204" pitchFamily="34" charset="0"/>
              </a:rPr>
              <a:t>nine key questions </a:t>
            </a:r>
            <a:r>
              <a:rPr lang="en-GB" dirty="0">
                <a:latin typeface="Arial" panose="020B0604020202020204" pitchFamily="34" charset="0"/>
                <a:cs typeface="Arial" panose="020B0604020202020204" pitchFamily="34" charset="0"/>
              </a:rPr>
              <a:t>– </a:t>
            </a:r>
          </a:p>
          <a:p>
            <a:pPr marL="0" indent="0">
              <a:buNone/>
            </a:pPr>
            <a:endParaRPr lang="en-GB" sz="1100" dirty="0">
              <a:latin typeface="Arial" panose="020B0604020202020204" pitchFamily="34" charset="0"/>
              <a:cs typeface="Arial" panose="020B0604020202020204" pitchFamily="34" charset="0"/>
            </a:endParaRPr>
          </a:p>
          <a:p>
            <a:pPr marL="0" indent="0">
              <a:buNone/>
            </a:pPr>
            <a:r>
              <a:rPr lang="en-GB" sz="2400" dirty="0">
                <a:latin typeface="Arial" panose="020B0604020202020204" pitchFamily="34" charset="0"/>
                <a:cs typeface="Arial" panose="020B0604020202020204" pitchFamily="34" charset="0"/>
              </a:rPr>
              <a:t>1. Does the pupil have a highly significant barrier to their learning in comparison with others of his/her age? </a:t>
            </a:r>
          </a:p>
          <a:p>
            <a:pPr marL="0" indent="0">
              <a:buNone/>
            </a:pPr>
            <a:r>
              <a:rPr lang="en-GB" sz="2400" dirty="0">
                <a:latin typeface="Arial" panose="020B0604020202020204" pitchFamily="34" charset="0"/>
                <a:cs typeface="Arial" panose="020B0604020202020204" pitchFamily="34" charset="0"/>
              </a:rPr>
              <a:t>2. Has the school sought advice from external specialists</a:t>
            </a:r>
          </a:p>
          <a:p>
            <a:pPr marL="0" indent="0">
              <a:buNone/>
            </a:pPr>
            <a:r>
              <a:rPr lang="en-GB" sz="2400" dirty="0">
                <a:latin typeface="Arial" panose="020B0604020202020204" pitchFamily="34" charset="0"/>
                <a:cs typeface="Arial" panose="020B0604020202020204" pitchFamily="34" charset="0"/>
              </a:rPr>
              <a:t>3. Has the school responded to advice from external specialists by developing Individual Education Plans (IEPs) or equivalents with specific, measurable, achievable, relevant and time based (SMART) targets? </a:t>
            </a:r>
          </a:p>
          <a:p>
            <a:pPr marL="0" indent="0">
              <a:buNone/>
            </a:pPr>
            <a:r>
              <a:rPr lang="en-GB" sz="2400" dirty="0">
                <a:latin typeface="Arial" panose="020B0604020202020204" pitchFamily="34" charset="0"/>
                <a:cs typeface="Arial" panose="020B0604020202020204" pitchFamily="34" charset="0"/>
              </a:rPr>
              <a:t>4. Have these been reviewed over time? </a:t>
            </a:r>
          </a:p>
          <a:p>
            <a:pPr marL="0" indent="0">
              <a:buNone/>
            </a:pPr>
            <a:r>
              <a:rPr lang="en-GB" sz="2400" dirty="0">
                <a:latin typeface="Arial" panose="020B0604020202020204" pitchFamily="34" charset="0"/>
                <a:cs typeface="Arial" panose="020B0604020202020204" pitchFamily="34" charset="0"/>
              </a:rPr>
              <a:t>5. Has the school given clear information of how the SEN budget has been used to support the child? </a:t>
            </a:r>
          </a:p>
        </p:txBody>
      </p:sp>
    </p:spTree>
    <p:extLst>
      <p:ext uri="{BB962C8B-B14F-4D97-AF65-F5344CB8AC3E}">
        <p14:creationId xmlns:p14="http://schemas.microsoft.com/office/powerpoint/2010/main" val="1079525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Luton Council (LBC)</a:t>
            </a:r>
          </a:p>
        </p:txBody>
      </p:sp>
      <p:sp>
        <p:nvSpPr>
          <p:cNvPr id="3" name="Content Placeholder 2"/>
          <p:cNvSpPr>
            <a:spLocks noGrp="1"/>
          </p:cNvSpPr>
          <p:nvPr>
            <p:ph idx="1"/>
          </p:nvPr>
        </p:nvSpPr>
        <p:spPr>
          <a:xfrm>
            <a:off x="375385" y="1556792"/>
            <a:ext cx="11328935" cy="5112568"/>
          </a:xfrm>
        </p:spPr>
        <p:txBody>
          <a:bodyPr>
            <a:noAutofit/>
          </a:bodyPr>
          <a:lstStyle/>
          <a:p>
            <a:pPr marL="0" indent="0">
              <a:buNone/>
            </a:pPr>
            <a:r>
              <a:rPr lang="en-GB" sz="2400" dirty="0">
                <a:latin typeface="Arial" panose="020B0604020202020204" pitchFamily="34" charset="0"/>
                <a:cs typeface="Arial" panose="020B0604020202020204" pitchFamily="34" charset="0"/>
              </a:rPr>
              <a:t>6. Are the child’s educational needs greater than those for which funding has been delegated to schools? </a:t>
            </a:r>
          </a:p>
          <a:p>
            <a:pPr marL="0" indent="0">
              <a:buNone/>
            </a:pPr>
            <a:r>
              <a:rPr lang="en-GB" sz="2400" dirty="0">
                <a:latin typeface="Arial" panose="020B0604020202020204" pitchFamily="34" charset="0"/>
                <a:cs typeface="Arial" panose="020B0604020202020204" pitchFamily="34" charset="0"/>
              </a:rPr>
              <a:t>7. Is it unreasonable to expect the school to continue providing the level of resource being used to support the pupil? </a:t>
            </a:r>
          </a:p>
          <a:p>
            <a:pPr marL="0" indent="0">
              <a:buNone/>
            </a:pPr>
            <a:r>
              <a:rPr lang="en-GB" sz="2400" dirty="0">
                <a:latin typeface="Arial" panose="020B0604020202020204" pitchFamily="34" charset="0"/>
                <a:cs typeface="Arial" panose="020B0604020202020204" pitchFamily="34" charset="0"/>
              </a:rPr>
              <a:t>8. Is the pupil’s learning responding to relevant and purposeful measures being taken by the school? </a:t>
            </a:r>
          </a:p>
          <a:p>
            <a:pPr marL="0" indent="0">
              <a:buNone/>
            </a:pPr>
            <a:r>
              <a:rPr lang="en-GB" sz="2400" dirty="0">
                <a:latin typeface="Arial" panose="020B0604020202020204" pitchFamily="34" charset="0"/>
                <a:cs typeface="Arial" panose="020B0604020202020204" pitchFamily="34" charset="0"/>
              </a:rPr>
              <a:t>9. Is the pupil making progress? </a:t>
            </a:r>
          </a:p>
          <a:p>
            <a:pPr marL="0" indent="0">
              <a:buNone/>
            </a:pPr>
            <a:endParaRPr lang="en-GB" sz="2400" dirty="0">
              <a:latin typeface="Arial" panose="020B0604020202020204" pitchFamily="34" charset="0"/>
              <a:cs typeface="Arial" panose="020B0604020202020204" pitchFamily="34" charset="0"/>
            </a:endParaRPr>
          </a:p>
          <a:p>
            <a:pPr marL="0" indent="0" algn="just">
              <a:buNone/>
            </a:pPr>
            <a:r>
              <a:rPr lang="en-GB" sz="2400" dirty="0">
                <a:latin typeface="Arial" panose="020B0604020202020204" pitchFamily="34" charset="0"/>
                <a:cs typeface="Arial" panose="020B0604020202020204" pitchFamily="34" charset="0"/>
              </a:rPr>
              <a:t>These questions are to guide panel members in their decision making and are </a:t>
            </a:r>
            <a:r>
              <a:rPr lang="en-GB" sz="2400" b="1" dirty="0">
                <a:latin typeface="Arial" panose="020B0604020202020204" pitchFamily="34" charset="0"/>
                <a:cs typeface="Arial" panose="020B0604020202020204" pitchFamily="34" charset="0"/>
              </a:rPr>
              <a:t>not </a:t>
            </a:r>
            <a:r>
              <a:rPr lang="en-GB" sz="2400" dirty="0">
                <a:latin typeface="Arial" panose="020B0604020202020204" pitchFamily="34" charset="0"/>
                <a:cs typeface="Arial" panose="020B0604020202020204" pitchFamily="34" charset="0"/>
              </a:rPr>
              <a:t>seen or used as a set of ‘criteria’. The local authority takes a holistic view of the needs of children and young people in Luton, whilst trying to ensure a fair and equitable decision making process that shares resources fairly and targets support funding to where this is most needed. </a:t>
            </a:r>
          </a:p>
        </p:txBody>
      </p:sp>
    </p:spTree>
    <p:extLst>
      <p:ext uri="{BB962C8B-B14F-4D97-AF65-F5344CB8AC3E}">
        <p14:creationId xmlns:p14="http://schemas.microsoft.com/office/powerpoint/2010/main" val="69652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135" y="692696"/>
            <a:ext cx="9793001" cy="1116853"/>
          </a:xfrm>
        </p:spPr>
        <p:txBody>
          <a:bodyPr>
            <a:noAutofit/>
          </a:bodyPr>
          <a:lstStyle/>
          <a:p>
            <a:r>
              <a:rPr lang="en-GB" sz="2800" dirty="0">
                <a:latin typeface="Arial" panose="020B0604020202020204" pitchFamily="34" charset="0"/>
                <a:cs typeface="Arial" panose="020B0604020202020204" pitchFamily="34" charset="0"/>
              </a:rPr>
              <a:t>1) </a:t>
            </a:r>
            <a:r>
              <a:rPr lang="en-GB" sz="2800" b="1" dirty="0">
                <a:latin typeface="Arial" panose="020B0604020202020204" pitchFamily="34" charset="0"/>
                <a:cs typeface="Arial" panose="020B0604020202020204" pitchFamily="34" charset="0"/>
              </a:rPr>
              <a:t>Does the pupil have a highly significant barrier to their learning in comparison with others of his/her age? </a:t>
            </a:r>
          </a:p>
        </p:txBody>
      </p:sp>
      <p:sp>
        <p:nvSpPr>
          <p:cNvPr id="3" name="Content Placeholder 2"/>
          <p:cNvSpPr>
            <a:spLocks noGrp="1"/>
          </p:cNvSpPr>
          <p:nvPr>
            <p:ph idx="1"/>
          </p:nvPr>
        </p:nvSpPr>
        <p:spPr>
          <a:xfrm>
            <a:off x="433137" y="2276872"/>
            <a:ext cx="11261558" cy="4200930"/>
          </a:xfrm>
        </p:spPr>
        <p:txBody>
          <a:bodyPr>
            <a:normAutofit/>
          </a:bodyPr>
          <a:lstStyle/>
          <a:p>
            <a:pPr marL="0" indent="0" algn="just">
              <a:buNone/>
            </a:pPr>
            <a:r>
              <a:rPr lang="en-GB" dirty="0">
                <a:latin typeface="Arial" panose="020B0604020202020204" pitchFamily="34" charset="0"/>
                <a:cs typeface="Arial" panose="020B0604020202020204" pitchFamily="34" charset="0"/>
              </a:rPr>
              <a:t>The panel will consider the child or young person’s approach to learning: </a:t>
            </a:r>
          </a:p>
          <a:p>
            <a:pPr algn="just"/>
            <a:r>
              <a:rPr lang="en-GB" dirty="0">
                <a:latin typeface="Arial" panose="020B0604020202020204" pitchFamily="34" charset="0"/>
                <a:cs typeface="Arial" panose="020B0604020202020204" pitchFamily="34" charset="0"/>
              </a:rPr>
              <a:t>Current levels of attainment/development</a:t>
            </a:r>
          </a:p>
          <a:p>
            <a:pPr algn="just"/>
            <a:r>
              <a:rPr lang="en-GB" dirty="0">
                <a:latin typeface="Arial" panose="020B0604020202020204" pitchFamily="34" charset="0"/>
                <a:cs typeface="Arial" panose="020B0604020202020204" pitchFamily="34" charset="0"/>
              </a:rPr>
              <a:t>Cognitive functioning</a:t>
            </a:r>
          </a:p>
          <a:p>
            <a:pPr algn="just"/>
            <a:r>
              <a:rPr lang="en-GB" dirty="0">
                <a:latin typeface="Arial" panose="020B0604020202020204" pitchFamily="34" charset="0"/>
                <a:cs typeface="Arial" panose="020B0604020202020204" pitchFamily="34" charset="0"/>
              </a:rPr>
              <a:t>Speech, language and communication needs</a:t>
            </a:r>
          </a:p>
          <a:p>
            <a:pPr algn="just"/>
            <a:r>
              <a:rPr lang="en-GB" dirty="0">
                <a:latin typeface="Arial" panose="020B0604020202020204" pitchFamily="34" charset="0"/>
                <a:cs typeface="Arial" panose="020B0604020202020204" pitchFamily="34" charset="0"/>
              </a:rPr>
              <a:t>Social and emotional well-being including behaviour</a:t>
            </a:r>
          </a:p>
          <a:p>
            <a:pPr algn="just"/>
            <a:r>
              <a:rPr lang="en-GB" dirty="0">
                <a:latin typeface="Arial" panose="020B0604020202020204" pitchFamily="34" charset="0"/>
                <a:cs typeface="Arial" panose="020B0604020202020204" pitchFamily="34" charset="0"/>
              </a:rPr>
              <a:t>Physical and sensory needs</a:t>
            </a:r>
          </a:p>
        </p:txBody>
      </p:sp>
      <p:sp>
        <p:nvSpPr>
          <p:cNvPr id="4" name="Title 1"/>
          <p:cNvSpPr txBox="1">
            <a:spLocks/>
          </p:cNvSpPr>
          <p:nvPr/>
        </p:nvSpPr>
        <p:spPr>
          <a:xfrm>
            <a:off x="1912906" y="3717032"/>
            <a:ext cx="8229600" cy="1008112"/>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400" kern="1200">
                <a:solidFill>
                  <a:srgbClr val="223266"/>
                </a:solidFill>
                <a:latin typeface="Roboto Slab" pitchFamily="2" charset="0"/>
                <a:ea typeface="Roboto Slab" pitchFamily="2" charset="0"/>
                <a:cs typeface="+mj-cs"/>
              </a:defRPr>
            </a:lvl1pPr>
          </a:lstStyle>
          <a:p>
            <a:endParaRPr lang="en-GB" sz="2400" dirty="0"/>
          </a:p>
        </p:txBody>
      </p:sp>
    </p:spTree>
    <p:extLst>
      <p:ext uri="{BB962C8B-B14F-4D97-AF65-F5344CB8AC3E}">
        <p14:creationId xmlns:p14="http://schemas.microsoft.com/office/powerpoint/2010/main" val="3742722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12906" y="3717032"/>
            <a:ext cx="8229600" cy="1008112"/>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400" kern="1200">
                <a:solidFill>
                  <a:srgbClr val="223266"/>
                </a:solidFill>
                <a:latin typeface="Roboto Slab" pitchFamily="2" charset="0"/>
                <a:ea typeface="Roboto Slab" pitchFamily="2" charset="0"/>
                <a:cs typeface="+mj-cs"/>
              </a:defRPr>
            </a:lvl1pPr>
          </a:lstStyle>
          <a:p>
            <a:endParaRPr lang="en-GB" sz="2400" dirty="0"/>
          </a:p>
        </p:txBody>
      </p:sp>
      <p:sp>
        <p:nvSpPr>
          <p:cNvPr id="5" name="Rectangle 4"/>
          <p:cNvSpPr/>
          <p:nvPr/>
        </p:nvSpPr>
        <p:spPr>
          <a:xfrm>
            <a:off x="616017" y="2132857"/>
            <a:ext cx="10915048" cy="4462760"/>
          </a:xfrm>
          <a:prstGeom prst="rect">
            <a:avLst/>
          </a:prstGeom>
        </p:spPr>
        <p:txBody>
          <a:bodyPr wrap="square">
            <a:spAutoFit/>
          </a:bodyPr>
          <a:lstStyle/>
          <a:p>
            <a:r>
              <a:rPr lang="en-GB" sz="3200" dirty="0">
                <a:latin typeface="Arial" panose="020B0604020202020204" pitchFamily="34" charset="0"/>
                <a:cs typeface="Arial" panose="020B0604020202020204" pitchFamily="34" charset="0"/>
              </a:rPr>
              <a:t>Where standardised cognitive assessments* have been undertaken, these will be taken into account and considered alongside other factors. The panel will consider a statutory assessment when the child has scored at very low levels (generally the </a:t>
            </a:r>
            <a:r>
              <a:rPr lang="en-GB" sz="3200" b="1" dirty="0">
                <a:latin typeface="Arial" panose="020B0604020202020204" pitchFamily="34" charset="0"/>
                <a:cs typeface="Arial" panose="020B0604020202020204" pitchFamily="34" charset="0"/>
              </a:rPr>
              <a:t>second </a:t>
            </a:r>
            <a:r>
              <a:rPr lang="en-GB" sz="3200" dirty="0">
                <a:latin typeface="Arial" panose="020B0604020202020204" pitchFamily="34" charset="0"/>
                <a:cs typeface="Arial" panose="020B0604020202020204" pitchFamily="34" charset="0"/>
              </a:rPr>
              <a:t>percentile or below) on key measures of verbal and non-verbal reasoning.</a:t>
            </a:r>
          </a:p>
          <a:p>
            <a:endParaRPr lang="en-GB" sz="2800" dirty="0">
              <a:latin typeface="Arial" panose="020B0604020202020204" pitchFamily="34" charset="0"/>
              <a:cs typeface="Arial" panose="020B0604020202020204" pitchFamily="34" charset="0"/>
            </a:endParaRPr>
          </a:p>
          <a:p>
            <a:endParaRPr lang="en-GB" sz="32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*Assessments that compare a child’s functioning (verbal ability, non-verbal reasoning, spatial ability, memory, speed of processing, etc. to ‘norms’ according to age)</a:t>
            </a:r>
          </a:p>
        </p:txBody>
      </p:sp>
      <p:sp>
        <p:nvSpPr>
          <p:cNvPr id="6" name="Title 1"/>
          <p:cNvSpPr>
            <a:spLocks noGrp="1"/>
          </p:cNvSpPr>
          <p:nvPr>
            <p:ph type="title"/>
          </p:nvPr>
        </p:nvSpPr>
        <p:spPr>
          <a:xfrm>
            <a:off x="764504" y="394313"/>
            <a:ext cx="8496944" cy="792088"/>
          </a:xfrm>
        </p:spPr>
        <p:txBody>
          <a:bodyPr>
            <a:normAutofit fontScale="90000"/>
          </a:bodyPr>
          <a:lstStyle/>
          <a:p>
            <a:pPr algn="ctr"/>
            <a:r>
              <a:rPr lang="en-GB" dirty="0">
                <a:latin typeface="+mn-lt"/>
              </a:rPr>
              <a:t>Evidence - </a:t>
            </a:r>
            <a:r>
              <a:rPr lang="en-GB" b="1" dirty="0">
                <a:latin typeface="Arial" panose="020B0604020202020204" pitchFamily="34" charset="0"/>
                <a:cs typeface="Arial" panose="020B0604020202020204" pitchFamily="34" charset="0"/>
              </a:rPr>
              <a:t>Cognitive Functioning </a:t>
            </a:r>
            <a:endParaRPr lang="en-GB" dirty="0">
              <a:latin typeface="+mn-lt"/>
            </a:endParaRPr>
          </a:p>
        </p:txBody>
      </p:sp>
    </p:spTree>
    <p:extLst>
      <p:ext uri="{BB962C8B-B14F-4D97-AF65-F5344CB8AC3E}">
        <p14:creationId xmlns:p14="http://schemas.microsoft.com/office/powerpoint/2010/main" val="4173966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12906" y="3717032"/>
            <a:ext cx="8229600" cy="1008112"/>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400" kern="1200">
                <a:solidFill>
                  <a:srgbClr val="223266"/>
                </a:solidFill>
                <a:latin typeface="Roboto Slab" pitchFamily="2" charset="0"/>
                <a:ea typeface="Roboto Slab" pitchFamily="2" charset="0"/>
                <a:cs typeface="+mj-cs"/>
              </a:defRPr>
            </a:lvl1pPr>
          </a:lstStyle>
          <a:p>
            <a:endParaRPr lang="en-GB" sz="2400" dirty="0"/>
          </a:p>
        </p:txBody>
      </p:sp>
      <p:sp>
        <p:nvSpPr>
          <p:cNvPr id="8" name="Rectangle 7"/>
          <p:cNvSpPr/>
          <p:nvPr/>
        </p:nvSpPr>
        <p:spPr>
          <a:xfrm>
            <a:off x="394635" y="1700808"/>
            <a:ext cx="11405937" cy="4524315"/>
          </a:xfrm>
          <a:prstGeom prst="rect">
            <a:avLst/>
          </a:prstGeom>
        </p:spPr>
        <p:txBody>
          <a:bodyPr wrap="square">
            <a:spAutoFit/>
          </a:bodyPr>
          <a:lstStyle/>
          <a:p>
            <a:r>
              <a:rPr lang="en-GB" sz="2400" dirty="0">
                <a:latin typeface="Arial" panose="020B0604020202020204" pitchFamily="34" charset="0"/>
                <a:cs typeface="Arial" panose="020B0604020202020204" pitchFamily="34" charset="0"/>
              </a:rPr>
              <a:t>The child’s receptive and expressive language development is </a:t>
            </a:r>
            <a:r>
              <a:rPr lang="en-GB" sz="2400" b="1" dirty="0">
                <a:latin typeface="Arial" panose="020B0604020202020204" pitchFamily="34" charset="0"/>
                <a:cs typeface="Arial" panose="020B0604020202020204" pitchFamily="34" charset="0"/>
              </a:rPr>
              <a:t>significantly delayed </a:t>
            </a:r>
            <a:r>
              <a:rPr lang="en-GB" sz="2400" dirty="0">
                <a:latin typeface="Arial" panose="020B0604020202020204" pitchFamily="34" charset="0"/>
                <a:cs typeface="Arial" panose="020B0604020202020204" pitchFamily="34" charset="0"/>
              </a:rPr>
              <a:t>(e.g. age equivalent levels are less than half chronological age or language skills are assessed at very low levels at around the second percentile or below) and/or </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The child’s speech sound system or language development is significantly disordered</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The child or young person is experiencing significant difficulty in understanding and following the language used in the classroom, including classroom instructions and explanations </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The child or young person is unable to express their ideas and opinions </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The child has significant social communication difficulties and these may be in line with a specific diagnosis. </a:t>
            </a:r>
          </a:p>
        </p:txBody>
      </p:sp>
      <p:sp>
        <p:nvSpPr>
          <p:cNvPr id="6" name="Title 1"/>
          <p:cNvSpPr>
            <a:spLocks noGrp="1"/>
          </p:cNvSpPr>
          <p:nvPr>
            <p:ph type="title"/>
          </p:nvPr>
        </p:nvSpPr>
        <p:spPr>
          <a:xfrm>
            <a:off x="523872" y="296652"/>
            <a:ext cx="8803007" cy="1089386"/>
          </a:xfrm>
        </p:spPr>
        <p:txBody>
          <a:bodyPr>
            <a:noAutofit/>
          </a:bodyPr>
          <a:lstStyle/>
          <a:p>
            <a:pPr algn="ctr"/>
            <a:r>
              <a:rPr lang="en-GB" sz="3200" dirty="0">
                <a:latin typeface="+mn-lt"/>
              </a:rPr>
              <a:t>Evidence – </a:t>
            </a:r>
            <a:r>
              <a:rPr lang="en-GB" sz="3200" b="1" dirty="0">
                <a:latin typeface="Arial" panose="020B0604020202020204" pitchFamily="34" charset="0"/>
                <a:cs typeface="Arial" panose="020B0604020202020204" pitchFamily="34" charset="0"/>
              </a:rPr>
              <a:t>Speech, Language and Communication Needs (SLCN)</a:t>
            </a:r>
            <a:endParaRPr lang="en-GB" sz="3200" dirty="0">
              <a:latin typeface="+mn-lt"/>
            </a:endParaRPr>
          </a:p>
        </p:txBody>
      </p:sp>
    </p:spTree>
    <p:extLst>
      <p:ext uri="{BB962C8B-B14F-4D97-AF65-F5344CB8AC3E}">
        <p14:creationId xmlns:p14="http://schemas.microsoft.com/office/powerpoint/2010/main" val="1892607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65761" y="1484784"/>
            <a:ext cx="11232682" cy="5109091"/>
          </a:xfrm>
          <a:prstGeom prst="rect">
            <a:avLst/>
          </a:prstGeom>
        </p:spPr>
        <p:txBody>
          <a:bodyPr wrap="square">
            <a:spAutoFit/>
          </a:bodyPr>
          <a:lstStyle/>
          <a:p>
            <a:r>
              <a:rPr lang="en-GB" sz="2800" dirty="0"/>
              <a:t>The panel will consider a statutory assessment when the child or young person displays </a:t>
            </a:r>
            <a:r>
              <a:rPr lang="en-GB" sz="2800" b="1" dirty="0"/>
              <a:t>high levels of challenging behaviour, including behaviour that is difficult to manage or persistently disruptive</a:t>
            </a:r>
            <a:r>
              <a:rPr lang="en-GB" sz="2800" dirty="0"/>
              <a:t> (but not low level disruption). </a:t>
            </a:r>
          </a:p>
          <a:p>
            <a:r>
              <a:rPr lang="en-GB" sz="2800" dirty="0"/>
              <a:t>the panel would expect to see evidence of the severity of the problem, including information about - </a:t>
            </a:r>
          </a:p>
          <a:p>
            <a:pPr marL="342900" indent="-342900">
              <a:buFont typeface="Arial" panose="020B0604020202020204" pitchFamily="34" charset="0"/>
              <a:buChar char="•"/>
            </a:pPr>
            <a:r>
              <a:rPr lang="en-GB" sz="2800" dirty="0"/>
              <a:t>the intensity, frequency and duration of challenging behaviours (for example as evidenced through a behavioural log of incidents) </a:t>
            </a:r>
          </a:p>
          <a:p>
            <a:pPr marL="342900" indent="-342900">
              <a:buFont typeface="Arial" panose="020B0604020202020204" pitchFamily="34" charset="0"/>
              <a:buChar char="•"/>
            </a:pPr>
            <a:r>
              <a:rPr lang="en-GB" sz="2800" dirty="0"/>
              <a:t>whether these difficulties have been </a:t>
            </a:r>
            <a:r>
              <a:rPr lang="en-GB" sz="2800" b="1" dirty="0"/>
              <a:t>longstanding</a:t>
            </a:r>
            <a:r>
              <a:rPr lang="en-GB" sz="2800" dirty="0"/>
              <a:t> and pervasive, despite appropriate intervention (including </a:t>
            </a:r>
            <a:r>
              <a:rPr lang="en-GB" sz="2800" b="1" dirty="0"/>
              <a:t>advice and support from external agencies </a:t>
            </a:r>
            <a:r>
              <a:rPr lang="en-GB" sz="2800" dirty="0"/>
              <a:t>and/ or behaviour provisions and alternative provisions) </a:t>
            </a:r>
          </a:p>
          <a:p>
            <a:endParaRPr lang="en-GB" dirty="0"/>
          </a:p>
        </p:txBody>
      </p:sp>
      <p:sp>
        <p:nvSpPr>
          <p:cNvPr id="4" name="Title 1"/>
          <p:cNvSpPr>
            <a:spLocks noGrp="1"/>
          </p:cNvSpPr>
          <p:nvPr>
            <p:ph type="title"/>
          </p:nvPr>
        </p:nvSpPr>
        <p:spPr>
          <a:xfrm>
            <a:off x="552748" y="403938"/>
            <a:ext cx="8880009" cy="792088"/>
          </a:xfrm>
        </p:spPr>
        <p:txBody>
          <a:bodyPr>
            <a:noAutofit/>
          </a:bodyPr>
          <a:lstStyle/>
          <a:p>
            <a:pPr algn="ctr"/>
            <a:r>
              <a:rPr lang="en-GB" sz="2800" dirty="0">
                <a:latin typeface="+mn-lt"/>
              </a:rPr>
              <a:t>Evidence – </a:t>
            </a:r>
            <a:r>
              <a:rPr lang="en-GB" sz="2800" b="1" dirty="0">
                <a:latin typeface="Arial" panose="020B0604020202020204" pitchFamily="34" charset="0"/>
                <a:cs typeface="Arial" panose="020B0604020202020204" pitchFamily="34" charset="0"/>
              </a:rPr>
              <a:t>Social, Emotional and Mental Health (SEMH)</a:t>
            </a:r>
            <a:endParaRPr lang="en-GB" sz="2800" dirty="0">
              <a:latin typeface="+mn-lt"/>
            </a:endParaRPr>
          </a:p>
        </p:txBody>
      </p:sp>
    </p:spTree>
    <p:extLst>
      <p:ext uri="{BB962C8B-B14F-4D97-AF65-F5344CB8AC3E}">
        <p14:creationId xmlns:p14="http://schemas.microsoft.com/office/powerpoint/2010/main" val="1369970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6134" y="1413139"/>
            <a:ext cx="11636943" cy="5170646"/>
          </a:xfrm>
          <a:prstGeom prst="rect">
            <a:avLst/>
          </a:prstGeom>
        </p:spPr>
        <p:txBody>
          <a:bodyPr wrap="square">
            <a:spAutoFit/>
          </a:bodyPr>
          <a:lstStyle/>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The levels of anxiety and distress experienced by the child/ young person. </a:t>
            </a:r>
          </a:p>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The panel would expect to see evidence that the school/setting have actively engaged with the problem, through writing a </a:t>
            </a:r>
            <a:r>
              <a:rPr lang="en-GB" sz="2200" b="1" dirty="0">
                <a:latin typeface="Arial" panose="020B0604020202020204" pitchFamily="34" charset="0"/>
                <a:cs typeface="Arial" panose="020B0604020202020204" pitchFamily="34" charset="0"/>
              </a:rPr>
              <a:t>clear behavioural plan or Pastoral Support Plan (PSP) </a:t>
            </a:r>
          </a:p>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at least 2 IEPs that target the difficult behaviour that reflect any advice given and recommendations received </a:t>
            </a:r>
          </a:p>
          <a:p>
            <a:pPr marL="285750" indent="-285750">
              <a:buFont typeface="Arial" panose="020B0604020202020204" pitchFamily="34" charset="0"/>
              <a:buChar char="•"/>
            </a:pPr>
            <a:r>
              <a:rPr lang="en-GB" sz="2200" b="1" dirty="0">
                <a:latin typeface="Arial" panose="020B0604020202020204" pitchFamily="34" charset="0"/>
                <a:cs typeface="Arial" panose="020B0604020202020204" pitchFamily="34" charset="0"/>
              </a:rPr>
              <a:t>informative reviews of progress against IEP/ PSP targets </a:t>
            </a:r>
            <a:r>
              <a:rPr lang="en-GB" sz="2200" dirty="0">
                <a:latin typeface="Arial" panose="020B0604020202020204" pitchFamily="34" charset="0"/>
                <a:cs typeface="Arial" panose="020B0604020202020204" pitchFamily="34" charset="0"/>
              </a:rPr>
              <a:t>(indicating how the school/ setting has responded to advice and support from external agencies, behaviour provisions and alternative provisions) </a:t>
            </a:r>
          </a:p>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Expect to see evidence of </a:t>
            </a:r>
            <a:r>
              <a:rPr lang="en-GB" sz="2200" b="1" dirty="0">
                <a:latin typeface="Arial" panose="020B0604020202020204" pitchFamily="34" charset="0"/>
                <a:cs typeface="Arial" panose="020B0604020202020204" pitchFamily="34" charset="0"/>
              </a:rPr>
              <a:t>significant impact </a:t>
            </a:r>
            <a:r>
              <a:rPr lang="en-GB" sz="2200" dirty="0">
                <a:latin typeface="Arial" panose="020B0604020202020204" pitchFamily="34" charset="0"/>
                <a:cs typeface="Arial" panose="020B0604020202020204" pitchFamily="34" charset="0"/>
              </a:rPr>
              <a:t>of the child or young person’s social, emotional and mental health (including behaviour) on their learning and their attainment such that for example: The child or young person is working at levels considerably below those expected for their age in core subjects (as outlined in section 2) </a:t>
            </a:r>
          </a:p>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The child or young person is u</a:t>
            </a:r>
            <a:r>
              <a:rPr lang="en-GB" sz="2200" b="1" dirty="0">
                <a:latin typeface="Arial" panose="020B0604020202020204" pitchFamily="34" charset="0"/>
                <a:cs typeface="Arial" panose="020B0604020202020204" pitchFamily="34" charset="0"/>
              </a:rPr>
              <a:t>nable to come into school calmly and/or to stay in lessons for at least 80% of the time </a:t>
            </a:r>
          </a:p>
        </p:txBody>
      </p:sp>
      <p:sp>
        <p:nvSpPr>
          <p:cNvPr id="4" name="Title 1"/>
          <p:cNvSpPr>
            <a:spLocks noGrp="1"/>
          </p:cNvSpPr>
          <p:nvPr>
            <p:ph type="title"/>
          </p:nvPr>
        </p:nvSpPr>
        <p:spPr>
          <a:xfrm>
            <a:off x="1303519" y="322668"/>
            <a:ext cx="8496944" cy="792088"/>
          </a:xfrm>
        </p:spPr>
        <p:txBody>
          <a:bodyPr>
            <a:normAutofit/>
          </a:bodyPr>
          <a:lstStyle/>
          <a:p>
            <a:pPr algn="ctr"/>
            <a:r>
              <a:rPr lang="en-GB" dirty="0">
                <a:latin typeface="+mn-lt"/>
              </a:rPr>
              <a:t>Evidence – </a:t>
            </a:r>
            <a:r>
              <a:rPr lang="en-GB" b="1" dirty="0">
                <a:latin typeface="Arial" panose="020B0604020202020204" pitchFamily="34" charset="0"/>
                <a:cs typeface="Arial" panose="020B0604020202020204" pitchFamily="34" charset="0"/>
              </a:rPr>
              <a:t>SEMH cont’d</a:t>
            </a:r>
            <a:endParaRPr lang="en-GB" dirty="0">
              <a:latin typeface="+mn-lt"/>
            </a:endParaRPr>
          </a:p>
        </p:txBody>
      </p:sp>
    </p:spTree>
    <p:extLst>
      <p:ext uri="{BB962C8B-B14F-4D97-AF65-F5344CB8AC3E}">
        <p14:creationId xmlns:p14="http://schemas.microsoft.com/office/powerpoint/2010/main" val="328319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1263" y="1484784"/>
            <a:ext cx="11425188" cy="5170646"/>
          </a:xfrm>
          <a:prstGeom prst="rect">
            <a:avLst/>
          </a:prstGeom>
        </p:spPr>
        <p:txBody>
          <a:bodyPr wrap="square">
            <a:spAutoFit/>
          </a:bodyPr>
          <a:lstStyle/>
          <a:p>
            <a:pPr marL="342900" indent="-342900">
              <a:buFont typeface="Arial" panose="020B0604020202020204" pitchFamily="34" charset="0"/>
              <a:buChar char="•"/>
            </a:pPr>
            <a:r>
              <a:rPr lang="en-GB" sz="2200" dirty="0">
                <a:latin typeface="Arial" panose="020B0604020202020204" pitchFamily="34" charset="0"/>
                <a:cs typeface="Arial" panose="020B0604020202020204" pitchFamily="34" charset="0"/>
              </a:rPr>
              <a:t>Relevant </a:t>
            </a:r>
            <a:r>
              <a:rPr lang="en-GB" sz="2200" b="1" dirty="0">
                <a:latin typeface="Arial" panose="020B0604020202020204" pitchFamily="34" charset="0"/>
                <a:cs typeface="Arial" panose="020B0604020202020204" pitchFamily="34" charset="0"/>
              </a:rPr>
              <a:t>medical information </a:t>
            </a:r>
            <a:r>
              <a:rPr lang="en-GB" sz="2200" dirty="0">
                <a:latin typeface="Arial" panose="020B0604020202020204" pitchFamily="34" charset="0"/>
                <a:cs typeface="Arial" panose="020B0604020202020204" pitchFamily="34" charset="0"/>
              </a:rPr>
              <a:t>including any </a:t>
            </a:r>
            <a:r>
              <a:rPr lang="en-GB" sz="2200" b="1" dirty="0">
                <a:latin typeface="Arial" panose="020B0604020202020204" pitchFamily="34" charset="0"/>
                <a:cs typeface="Arial" panose="020B0604020202020204" pitchFamily="34" charset="0"/>
              </a:rPr>
              <a:t>medical diagnosis </a:t>
            </a:r>
            <a:r>
              <a:rPr lang="en-GB" sz="2200" dirty="0">
                <a:latin typeface="Arial" panose="020B0604020202020204" pitchFamily="34" charset="0"/>
                <a:cs typeface="Arial" panose="020B0604020202020204" pitchFamily="34" charset="0"/>
              </a:rPr>
              <a:t>(though a medical diagnosis does not in itself translate into the need for a co-ordinated assessment or an EHC plan) </a:t>
            </a:r>
          </a:p>
          <a:p>
            <a:pPr marL="342900" indent="-342900">
              <a:buFont typeface="Arial" panose="020B0604020202020204" pitchFamily="34" charset="0"/>
              <a:buChar char="•"/>
            </a:pPr>
            <a:r>
              <a:rPr lang="en-GB" sz="2200" dirty="0">
                <a:latin typeface="Arial" panose="020B0604020202020204" pitchFamily="34" charset="0"/>
                <a:cs typeface="Arial" panose="020B0604020202020204" pitchFamily="34" charset="0"/>
              </a:rPr>
              <a:t>Whether schools have made </a:t>
            </a:r>
            <a:r>
              <a:rPr lang="en-GB" sz="2200" b="1" dirty="0">
                <a:latin typeface="Arial" panose="020B0604020202020204" pitchFamily="34" charset="0"/>
                <a:cs typeface="Arial" panose="020B0604020202020204" pitchFamily="34" charset="0"/>
              </a:rPr>
              <a:t>reasonable adjustments </a:t>
            </a:r>
            <a:r>
              <a:rPr lang="en-GB" sz="2200" dirty="0">
                <a:latin typeface="Arial" panose="020B0604020202020204" pitchFamily="34" charset="0"/>
                <a:cs typeface="Arial" panose="020B0604020202020204" pitchFamily="34" charset="0"/>
              </a:rPr>
              <a:t>according to the Equality Act 2010 or whether reasonable adjustments can be made </a:t>
            </a:r>
          </a:p>
          <a:p>
            <a:pPr marL="342900" indent="-342900">
              <a:buFont typeface="Arial" panose="020B0604020202020204" pitchFamily="34" charset="0"/>
              <a:buChar char="•"/>
            </a:pPr>
            <a:r>
              <a:rPr lang="en-GB" sz="2200" dirty="0">
                <a:latin typeface="Arial" panose="020B0604020202020204" pitchFamily="34" charset="0"/>
                <a:cs typeface="Arial" panose="020B0604020202020204" pitchFamily="34" charset="0"/>
              </a:rPr>
              <a:t>The child or young person’s </a:t>
            </a:r>
            <a:r>
              <a:rPr lang="en-GB" sz="2200" b="1" dirty="0">
                <a:latin typeface="Arial" panose="020B0604020202020204" pitchFamily="34" charset="0"/>
                <a:cs typeface="Arial" panose="020B0604020202020204" pitchFamily="34" charset="0"/>
              </a:rPr>
              <a:t>ability to access the learning environment </a:t>
            </a:r>
            <a:r>
              <a:rPr lang="en-GB" sz="2200" dirty="0">
                <a:latin typeface="Arial" panose="020B0604020202020204" pitchFamily="34" charset="0"/>
                <a:cs typeface="Arial" panose="020B0604020202020204" pitchFamily="34" charset="0"/>
              </a:rPr>
              <a:t>safely due to physical and / or medical needs </a:t>
            </a:r>
          </a:p>
          <a:p>
            <a:pPr marL="342900" indent="-342900">
              <a:buFont typeface="Arial" panose="020B0604020202020204" pitchFamily="34" charset="0"/>
              <a:buChar char="•"/>
            </a:pPr>
            <a:r>
              <a:rPr lang="en-GB" sz="2200" dirty="0">
                <a:latin typeface="Arial" panose="020B0604020202020204" pitchFamily="34" charset="0"/>
                <a:cs typeface="Arial" panose="020B0604020202020204" pitchFamily="34" charset="0"/>
              </a:rPr>
              <a:t>The child or young person’s </a:t>
            </a:r>
            <a:r>
              <a:rPr lang="en-GB" sz="2200" b="1" dirty="0">
                <a:latin typeface="Arial" panose="020B0604020202020204" pitchFamily="34" charset="0"/>
                <a:cs typeface="Arial" panose="020B0604020202020204" pitchFamily="34" charset="0"/>
              </a:rPr>
              <a:t>ability to access learning </a:t>
            </a:r>
            <a:r>
              <a:rPr lang="en-GB" sz="2200" dirty="0">
                <a:latin typeface="Arial" panose="020B0604020202020204" pitchFamily="34" charset="0"/>
                <a:cs typeface="Arial" panose="020B0604020202020204" pitchFamily="34" charset="0"/>
              </a:rPr>
              <a:t>opportunities </a:t>
            </a:r>
          </a:p>
          <a:p>
            <a:pPr marL="342900" indent="-342900">
              <a:buFont typeface="Arial" panose="020B0604020202020204" pitchFamily="34" charset="0"/>
              <a:buChar char="•"/>
            </a:pPr>
            <a:r>
              <a:rPr lang="en-GB" sz="2200" dirty="0">
                <a:latin typeface="Arial" panose="020B0604020202020204" pitchFamily="34" charset="0"/>
                <a:cs typeface="Arial" panose="020B0604020202020204" pitchFamily="34" charset="0"/>
              </a:rPr>
              <a:t>Where the child or young person has a hearing impairment the panel will generally consider a co-ordinated assessment when there is a bilateral hearing loss of 70db or more. </a:t>
            </a:r>
          </a:p>
          <a:p>
            <a:pPr marL="342900" indent="-342900">
              <a:buFont typeface="Arial" panose="020B0604020202020204" pitchFamily="34" charset="0"/>
              <a:buChar char="•"/>
            </a:pPr>
            <a:r>
              <a:rPr lang="en-GB" sz="2200" dirty="0">
                <a:latin typeface="Arial" panose="020B0604020202020204" pitchFamily="34" charset="0"/>
                <a:cs typeface="Arial" panose="020B0604020202020204" pitchFamily="34" charset="0"/>
              </a:rPr>
              <a:t>Where the child has a visual impairment the panel will generally consider a co-ordinated assessment when the child’s vision is 6/15 or worse. However the panel will also consider an assessment when the vision is better than this but the child or young person is unable to use their vision, or when there are additional learning needs. </a:t>
            </a:r>
          </a:p>
        </p:txBody>
      </p:sp>
      <p:sp>
        <p:nvSpPr>
          <p:cNvPr id="4" name="Title 1"/>
          <p:cNvSpPr>
            <a:spLocks noGrp="1"/>
          </p:cNvSpPr>
          <p:nvPr>
            <p:ph type="title"/>
          </p:nvPr>
        </p:nvSpPr>
        <p:spPr>
          <a:xfrm>
            <a:off x="649001" y="284167"/>
            <a:ext cx="8496944" cy="864096"/>
          </a:xfrm>
        </p:spPr>
        <p:txBody>
          <a:bodyPr>
            <a:normAutofit fontScale="90000"/>
          </a:bodyPr>
          <a:lstStyle/>
          <a:p>
            <a:pPr algn="ctr"/>
            <a:r>
              <a:rPr lang="en-GB" dirty="0">
                <a:latin typeface="+mn-lt"/>
              </a:rPr>
              <a:t>Evidence – </a:t>
            </a:r>
            <a:r>
              <a:rPr lang="en-GB" sz="4000" b="1" dirty="0">
                <a:latin typeface="Arial" panose="020B0604020202020204" pitchFamily="34" charset="0"/>
                <a:cs typeface="Arial" panose="020B0604020202020204" pitchFamily="34" charset="0"/>
              </a:rPr>
              <a:t>Physical &amp; sensory needs</a:t>
            </a:r>
            <a:endParaRPr lang="en-GB" sz="4000" dirty="0">
              <a:latin typeface="+mn-lt"/>
            </a:endParaRPr>
          </a:p>
        </p:txBody>
      </p:sp>
    </p:spTree>
    <p:extLst>
      <p:ext uri="{BB962C8B-B14F-4D97-AF65-F5344CB8AC3E}">
        <p14:creationId xmlns:p14="http://schemas.microsoft.com/office/powerpoint/2010/main" val="2639978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055543" cy="828408"/>
          </a:xfrm>
        </p:spPr>
        <p:txBody>
          <a:bodyPr/>
          <a:lstStyle/>
          <a:p>
            <a:pPr algn="ctr"/>
            <a:r>
              <a:rPr lang="en-GB" dirty="0">
                <a:latin typeface="Arial" panose="020B0604020202020204" pitchFamily="34" charset="0"/>
                <a:cs typeface="Arial" panose="020B0604020202020204" pitchFamily="34" charset="0"/>
              </a:rPr>
              <a:t>Funding</a:t>
            </a:r>
          </a:p>
        </p:txBody>
      </p:sp>
      <p:sp>
        <p:nvSpPr>
          <p:cNvPr id="3" name="Content Placeholder 2"/>
          <p:cNvSpPr>
            <a:spLocks noGrp="1"/>
          </p:cNvSpPr>
          <p:nvPr>
            <p:ph idx="1"/>
          </p:nvPr>
        </p:nvSpPr>
        <p:spPr>
          <a:xfrm>
            <a:off x="510139" y="1556792"/>
            <a:ext cx="11117179" cy="5112568"/>
          </a:xfrm>
        </p:spPr>
        <p:txBody>
          <a:bodyPr>
            <a:normAutofit fontScale="92500" lnSpcReduction="10000"/>
          </a:bodyPr>
          <a:lstStyle/>
          <a:p>
            <a:endParaRPr lang="en-GB" dirty="0">
              <a:latin typeface="Arial" panose="020B0604020202020204" pitchFamily="34" charset="0"/>
              <a:cs typeface="Arial" panose="020B0604020202020204" pitchFamily="34" charset="0"/>
            </a:endParaRPr>
          </a:p>
          <a:p>
            <a:r>
              <a:rPr lang="en-GB" sz="3800" dirty="0">
                <a:latin typeface="Arial" panose="020B0604020202020204" pitchFamily="34" charset="0"/>
                <a:cs typeface="Arial" panose="020B0604020202020204" pitchFamily="34" charset="0"/>
              </a:rPr>
              <a:t>All pupils are funded through Element 1 (core education funding). This equates to around £4000 per annum depending on the age of the child or young person and is the amount allocated to every child in school. </a:t>
            </a:r>
            <a:r>
              <a:rPr lang="en-GB" sz="3800" b="1" dirty="0">
                <a:latin typeface="Arial" panose="020B0604020202020204" pitchFamily="34" charset="0"/>
                <a:cs typeface="Arial" panose="020B0604020202020204" pitchFamily="34" charset="0"/>
              </a:rPr>
              <a:t>(this is not ring fenced)</a:t>
            </a:r>
          </a:p>
          <a:p>
            <a:pPr marL="0" indent="0">
              <a:buNone/>
            </a:pPr>
            <a:endParaRPr lang="en-GB" sz="3800" dirty="0">
              <a:latin typeface="Arial" panose="020B0604020202020204" pitchFamily="34" charset="0"/>
              <a:cs typeface="Arial" panose="020B0604020202020204" pitchFamily="34" charset="0"/>
            </a:endParaRPr>
          </a:p>
          <a:p>
            <a:r>
              <a:rPr lang="en-GB" sz="3800" dirty="0">
                <a:latin typeface="Arial" panose="020B0604020202020204" pitchFamily="34" charset="0"/>
                <a:cs typeface="Arial" panose="020B0604020202020204" pitchFamily="34" charset="0"/>
              </a:rPr>
              <a:t>Schools will be expected to provide </a:t>
            </a:r>
            <a:r>
              <a:rPr lang="en-GB" sz="3800" b="1" i="1" dirty="0">
                <a:latin typeface="Arial" panose="020B0604020202020204" pitchFamily="34" charset="0"/>
                <a:cs typeface="Arial" panose="020B0604020202020204" pitchFamily="34" charset="0"/>
              </a:rPr>
              <a:t>up to </a:t>
            </a:r>
            <a:r>
              <a:rPr lang="en-GB" sz="3800" dirty="0">
                <a:latin typeface="Arial" panose="020B0604020202020204" pitchFamily="34" charset="0"/>
                <a:cs typeface="Arial" panose="020B0604020202020204" pitchFamily="34" charset="0"/>
              </a:rPr>
              <a:t>£6,000 worth of additional support per year for any child with SEN from their delegated budget (Element 2). </a:t>
            </a:r>
            <a:r>
              <a:rPr lang="en-GB" sz="3800" b="1" dirty="0">
                <a:latin typeface="Arial" panose="020B0604020202020204" pitchFamily="34" charset="0"/>
                <a:cs typeface="Arial" panose="020B0604020202020204" pitchFamily="34" charset="0"/>
              </a:rPr>
              <a:t>(this is not ring fenced)</a:t>
            </a:r>
          </a:p>
        </p:txBody>
      </p:sp>
    </p:spTree>
    <p:extLst>
      <p:ext uri="{BB962C8B-B14F-4D97-AF65-F5344CB8AC3E}">
        <p14:creationId xmlns:p14="http://schemas.microsoft.com/office/powerpoint/2010/main" val="584208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228798" cy="751406"/>
          </a:xfrm>
        </p:spPr>
        <p:txBody>
          <a:bodyPr/>
          <a:lstStyle/>
          <a:p>
            <a:pPr algn="ctr"/>
            <a:r>
              <a:rPr lang="en-GB" b="1" dirty="0">
                <a:latin typeface="Arial" panose="020B0604020202020204" pitchFamily="34" charset="0"/>
                <a:cs typeface="Arial" panose="020B0604020202020204" pitchFamily="34" charset="0"/>
              </a:rPr>
              <a:t>Funding (LBC &amp; CBC)</a:t>
            </a:r>
          </a:p>
        </p:txBody>
      </p:sp>
      <p:sp>
        <p:nvSpPr>
          <p:cNvPr id="3" name="Content Placeholder 2"/>
          <p:cNvSpPr>
            <a:spLocks noGrp="1"/>
          </p:cNvSpPr>
          <p:nvPr>
            <p:ph idx="1"/>
          </p:nvPr>
        </p:nvSpPr>
        <p:spPr>
          <a:xfrm>
            <a:off x="838200" y="1633119"/>
            <a:ext cx="10515600" cy="5037188"/>
          </a:xfrm>
        </p:spPr>
        <p:txBody>
          <a:bodyPr>
            <a:noAutofit/>
          </a:bodyPr>
          <a:lstStyle/>
          <a:p>
            <a:r>
              <a:rPr lang="en-GB" dirty="0">
                <a:latin typeface="Arial" panose="020B0604020202020204" pitchFamily="34" charset="0"/>
                <a:cs typeface="Arial" panose="020B0604020202020204" pitchFamily="34" charset="0"/>
              </a:rPr>
              <a:t>Schools nationally are expected to provide </a:t>
            </a:r>
            <a:r>
              <a:rPr lang="en-GB" i="1" dirty="0">
                <a:latin typeface="Arial" panose="020B0604020202020204" pitchFamily="34" charset="0"/>
                <a:cs typeface="Arial" panose="020B0604020202020204" pitchFamily="34" charset="0"/>
              </a:rPr>
              <a:t>up to </a:t>
            </a:r>
            <a:r>
              <a:rPr lang="en-GB" dirty="0">
                <a:latin typeface="Arial" panose="020B0604020202020204" pitchFamily="34" charset="0"/>
                <a:cs typeface="Arial" panose="020B0604020202020204" pitchFamily="34" charset="0"/>
              </a:rPr>
              <a:t>£6,000 worth of additional support per year for any child with SEN (K coded) from their delegated budget for SEN. </a:t>
            </a:r>
            <a:r>
              <a:rPr lang="en-GB" b="1" dirty="0">
                <a:latin typeface="Arial" panose="020B0604020202020204" pitchFamily="34" charset="0"/>
                <a:cs typeface="Arial" panose="020B0604020202020204" pitchFamily="34" charset="0"/>
              </a:rPr>
              <a:t>(this is not ring fenced and not 1:1 support)</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If an EHC Plan is agreed, schools nationally are expected to contribute the first £6,000 towards the cost of the additional support. In Luton, this equates to approximately </a:t>
            </a:r>
            <a:r>
              <a:rPr lang="en-GB" b="1" dirty="0">
                <a:latin typeface="Arial" panose="020B0604020202020204" pitchFamily="34" charset="0"/>
                <a:cs typeface="Arial" panose="020B0604020202020204" pitchFamily="34" charset="0"/>
              </a:rPr>
              <a:t>12.5 hours </a:t>
            </a:r>
            <a:r>
              <a:rPr lang="en-GB" dirty="0">
                <a:latin typeface="Arial" panose="020B0604020202020204" pitchFamily="34" charset="0"/>
                <a:cs typeface="Arial" panose="020B0604020202020204" pitchFamily="34" charset="0"/>
              </a:rPr>
              <a:t>of teaching assistant time per week.  </a:t>
            </a:r>
          </a:p>
          <a:p>
            <a:r>
              <a:rPr lang="en-GB" dirty="0">
                <a:latin typeface="Arial" panose="020B0604020202020204" pitchFamily="34" charset="0"/>
                <a:cs typeface="Arial" panose="020B0604020202020204" pitchFamily="34" charset="0"/>
              </a:rPr>
              <a:t>Many pupils will require less than £6,000 of support. However, if the school is applying for an EHC needs assessment, the application should demonstrate that the child or young person has </a:t>
            </a:r>
            <a:r>
              <a:rPr lang="en-GB" b="1" dirty="0">
                <a:latin typeface="Arial" panose="020B0604020202020204" pitchFamily="34" charset="0"/>
                <a:cs typeface="Arial" panose="020B0604020202020204" pitchFamily="34" charset="0"/>
              </a:rPr>
              <a:t>needed this level of support or substantially more</a:t>
            </a:r>
            <a:r>
              <a:rPr lang="en-GB"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647180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62013" y="2305955"/>
            <a:ext cx="11251932" cy="1329519"/>
          </a:xfrm>
          <a:prstGeom prst="rect">
            <a:avLst/>
          </a:prstGeom>
        </p:spPr>
      </p:pic>
      <p:pic>
        <p:nvPicPr>
          <p:cNvPr id="6" name="Picture 5"/>
          <p:cNvPicPr>
            <a:picLocks noChangeAspect="1"/>
          </p:cNvPicPr>
          <p:nvPr/>
        </p:nvPicPr>
        <p:blipFill>
          <a:blip r:embed="rId3"/>
          <a:stretch>
            <a:fillRect/>
          </a:stretch>
        </p:blipFill>
        <p:spPr>
          <a:xfrm>
            <a:off x="462013" y="4259003"/>
            <a:ext cx="11329430" cy="1409098"/>
          </a:xfrm>
          <a:prstGeom prst="rect">
            <a:avLst/>
          </a:prstGeom>
        </p:spPr>
      </p:pic>
      <p:sp>
        <p:nvSpPr>
          <p:cNvPr id="7" name="Rectangle 6">
            <a:extLst>
              <a:ext uri="{FF2B5EF4-FFF2-40B4-BE49-F238E27FC236}">
                <a16:creationId xmlns:a16="http://schemas.microsoft.com/office/drawing/2014/main" id="{A92F0F36-2A2A-423C-967B-79398F8E802A}"/>
              </a:ext>
            </a:extLst>
          </p:cNvPr>
          <p:cNvSpPr/>
          <p:nvPr/>
        </p:nvSpPr>
        <p:spPr>
          <a:xfrm>
            <a:off x="1603432" y="265728"/>
            <a:ext cx="6076022" cy="703078"/>
          </a:xfrm>
          <a:prstGeom prst="rect">
            <a:avLst/>
          </a:prstGeom>
        </p:spPr>
        <p:txBody>
          <a:bodyPr wrap="none">
            <a:spAutoFit/>
          </a:bodyPr>
          <a:lstStyle/>
          <a:p>
            <a:pPr marL="337661" indent="-337661" algn="ctr">
              <a:lnSpc>
                <a:spcPct val="107000"/>
              </a:lnSpc>
            </a:pPr>
            <a:r>
              <a:rPr lang="en-GB" sz="4000" b="1" dirty="0">
                <a:solidFill>
                  <a:srgbClr val="800080"/>
                </a:solidFill>
                <a:latin typeface="Arial" panose="020B0604020202020204" pitchFamily="34" charset="0"/>
                <a:ea typeface="Calibri" panose="020F0502020204030204" pitchFamily="34" charset="0"/>
                <a:cs typeface="Arial" panose="020B0604020202020204" pitchFamily="34" charset="0"/>
              </a:rPr>
              <a:t>EHCP Statutory timeline</a:t>
            </a:r>
          </a:p>
        </p:txBody>
      </p:sp>
      <p:sp>
        <p:nvSpPr>
          <p:cNvPr id="8" name="Rectangle 7"/>
          <p:cNvSpPr/>
          <p:nvPr/>
        </p:nvSpPr>
        <p:spPr>
          <a:xfrm>
            <a:off x="795689" y="1113356"/>
            <a:ext cx="10716126" cy="830997"/>
          </a:xfrm>
          <a:prstGeom prst="rect">
            <a:avLst/>
          </a:prstGeom>
        </p:spPr>
        <p:txBody>
          <a:bodyPr wrap="square">
            <a:spAutoFit/>
          </a:bodyPr>
          <a:lstStyle/>
          <a:p>
            <a:pPr algn="ctr"/>
            <a:r>
              <a:rPr lang="en-GB" sz="2400" dirty="0">
                <a:latin typeface="Arial" panose="020B0604020202020204" pitchFamily="34" charset="0"/>
                <a:cs typeface="Arial" panose="020B0604020202020204" pitchFamily="34" charset="0"/>
              </a:rPr>
              <a:t>Once a request for an EHCP is received the Local Authority have a statutory duty to complete the EHC process within 20 weeks.</a:t>
            </a:r>
          </a:p>
        </p:txBody>
      </p:sp>
      <p:sp>
        <p:nvSpPr>
          <p:cNvPr id="9" name="Rectangle 8"/>
          <p:cNvSpPr/>
          <p:nvPr/>
        </p:nvSpPr>
        <p:spPr>
          <a:xfrm>
            <a:off x="713581" y="3649039"/>
            <a:ext cx="6461172" cy="523220"/>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Request for EHC Assessment received by SENAT</a:t>
            </a:r>
          </a:p>
          <a:p>
            <a:r>
              <a:rPr lang="en-GB" sz="1400" dirty="0">
                <a:latin typeface="Arial" panose="020B0604020202020204" pitchFamily="34" charset="0"/>
                <a:cs typeface="Arial" panose="020B0604020202020204" pitchFamily="34" charset="0"/>
              </a:rPr>
              <a:t>If request is from a parent then information is requested from setting</a:t>
            </a:r>
          </a:p>
        </p:txBody>
      </p:sp>
      <p:sp>
        <p:nvSpPr>
          <p:cNvPr id="10" name="Rectangle 9"/>
          <p:cNvSpPr/>
          <p:nvPr/>
        </p:nvSpPr>
        <p:spPr>
          <a:xfrm>
            <a:off x="7404427" y="3649039"/>
            <a:ext cx="4309518" cy="523220"/>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If the decision to asses </a:t>
            </a:r>
            <a:r>
              <a:rPr lang="en-GB" sz="1400" b="1" dirty="0">
                <a:latin typeface="Arial" panose="020B0604020202020204" pitchFamily="34" charset="0"/>
                <a:cs typeface="Arial" panose="020B0604020202020204" pitchFamily="34" charset="0"/>
              </a:rPr>
              <a:t>is not</a:t>
            </a:r>
            <a:r>
              <a:rPr lang="en-GB" sz="1400" dirty="0">
                <a:latin typeface="Arial" panose="020B0604020202020204" pitchFamily="34" charset="0"/>
                <a:cs typeface="Arial" panose="020B0604020202020204" pitchFamily="34" charset="0"/>
              </a:rPr>
              <a:t> agreed the LA offer a “way forward meeting”.  </a:t>
            </a:r>
          </a:p>
        </p:txBody>
      </p:sp>
      <p:sp>
        <p:nvSpPr>
          <p:cNvPr id="11" name="Rectangle 10"/>
          <p:cNvSpPr/>
          <p:nvPr/>
        </p:nvSpPr>
        <p:spPr>
          <a:xfrm>
            <a:off x="535028" y="5695914"/>
            <a:ext cx="2136808" cy="523220"/>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Parents also have the right of appeal.</a:t>
            </a:r>
          </a:p>
        </p:txBody>
      </p:sp>
      <p:sp>
        <p:nvSpPr>
          <p:cNvPr id="12" name="Rectangle 11"/>
          <p:cNvSpPr/>
          <p:nvPr/>
        </p:nvSpPr>
        <p:spPr>
          <a:xfrm>
            <a:off x="2873875" y="5668101"/>
            <a:ext cx="4300878" cy="954107"/>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In week 14 – meet with family to consider advice given and then draft an EHC plan</a:t>
            </a:r>
          </a:p>
          <a:p>
            <a:r>
              <a:rPr lang="en-GB" sz="1400" dirty="0">
                <a:latin typeface="Arial" panose="020B0604020202020204" pitchFamily="34" charset="0"/>
                <a:cs typeface="Arial" panose="020B0604020202020204" pitchFamily="34" charset="0"/>
              </a:rPr>
              <a:t>Draft EHC plan goes back to the moderation panel for ratification</a:t>
            </a:r>
          </a:p>
        </p:txBody>
      </p:sp>
      <p:sp>
        <p:nvSpPr>
          <p:cNvPr id="13" name="Rectangle 12"/>
          <p:cNvSpPr/>
          <p:nvPr/>
        </p:nvSpPr>
        <p:spPr>
          <a:xfrm>
            <a:off x="7252251" y="5599132"/>
            <a:ext cx="4539192" cy="1169551"/>
          </a:xfrm>
          <a:prstGeom prst="rect">
            <a:avLst/>
          </a:prstGeom>
        </p:spPr>
        <p:txBody>
          <a:bodyPr wrap="square">
            <a:spAutoFit/>
          </a:bodyPr>
          <a:lstStyle/>
          <a:p>
            <a:r>
              <a:rPr lang="en-GB" sz="1400" dirty="0">
                <a:latin typeface="Arial" panose="020B0604020202020204" pitchFamily="34" charset="0"/>
                <a:cs typeface="Arial" panose="020B0604020202020204" pitchFamily="34" charset="0"/>
              </a:rPr>
              <a:t>In week 16 - draft EHC plan is issued to the family.  The educational setting is left blank so that parents can state a preference for a school.</a:t>
            </a:r>
          </a:p>
          <a:p>
            <a:r>
              <a:rPr lang="en-GB" sz="1400" dirty="0">
                <a:latin typeface="Arial" panose="020B0604020202020204" pitchFamily="34" charset="0"/>
                <a:cs typeface="Arial" panose="020B0604020202020204" pitchFamily="34" charset="0"/>
              </a:rPr>
              <a:t>Parents have 15 days to make comments</a:t>
            </a:r>
          </a:p>
          <a:p>
            <a:r>
              <a:rPr lang="en-GB" sz="1400" b="1" dirty="0">
                <a:latin typeface="Arial" panose="020B0604020202020204" pitchFamily="34" charset="0"/>
                <a:cs typeface="Arial" panose="020B0604020202020204" pitchFamily="34" charset="0"/>
              </a:rPr>
              <a:t>Final plan is issued by week 20</a:t>
            </a:r>
          </a:p>
        </p:txBody>
      </p:sp>
    </p:spTree>
    <p:extLst>
      <p:ext uri="{BB962C8B-B14F-4D97-AF65-F5344CB8AC3E}">
        <p14:creationId xmlns:p14="http://schemas.microsoft.com/office/powerpoint/2010/main" val="2660303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7458777" cy="751406"/>
          </a:xfrm>
        </p:spPr>
        <p:txBody>
          <a:bodyPr/>
          <a:lstStyle/>
          <a:p>
            <a:pPr algn="ctr"/>
            <a:r>
              <a:rPr lang="en-GB" sz="4800" dirty="0">
                <a:latin typeface="Arial" panose="020B0604020202020204" pitchFamily="34" charset="0"/>
                <a:cs typeface="Arial" panose="020B0604020202020204" pitchFamily="34" charset="0"/>
              </a:rPr>
              <a:t>Timeframe</a:t>
            </a:r>
          </a:p>
        </p:txBody>
      </p:sp>
      <p:sp>
        <p:nvSpPr>
          <p:cNvPr id="3" name="Content Placeholder 2"/>
          <p:cNvSpPr>
            <a:spLocks noGrp="1"/>
          </p:cNvSpPr>
          <p:nvPr>
            <p:ph idx="1"/>
          </p:nvPr>
        </p:nvSpPr>
        <p:spPr>
          <a:xfrm>
            <a:off x="346509" y="1780674"/>
            <a:ext cx="11521440" cy="4396289"/>
          </a:xfrm>
        </p:spPr>
        <p:txBody>
          <a:bodyPr>
            <a:normAutofit fontScale="77500" lnSpcReduction="20000"/>
          </a:bodyPr>
          <a:lstStyle/>
          <a:p>
            <a:pPr marL="0" indent="0">
              <a:buNone/>
            </a:pPr>
            <a:r>
              <a:rPr lang="en-GB" dirty="0">
                <a:latin typeface="Arial" panose="020B0604020202020204" pitchFamily="34" charset="0"/>
                <a:cs typeface="Arial" panose="020B0604020202020204" pitchFamily="34" charset="0"/>
              </a:rPr>
              <a:t>Start of 20 week process depends on what evidence you have to start with and how quickly evidence can be collated and reviewed.</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Please bear in mind if requesting ELC or CAMHs they have a significant delay in processing referrals so this can delay getting evidence to support an application</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Ideally two IEPs need reviewing so this could be at least 12 weeks following advice received from a professional.</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20 week process from the initial request being made for an assessment to the LA. (see link below)</a:t>
            </a:r>
            <a:endParaRPr lang="en-GB" dirty="0">
              <a:latin typeface="Arial" panose="020B0604020202020204" pitchFamily="34" charset="0"/>
              <a:cs typeface="Arial" panose="020B0604020202020204" pitchFamily="34" charset="0"/>
              <a:hlinkClick r:id="rId2"/>
            </a:endParaRPr>
          </a:p>
          <a:p>
            <a:pPr marL="0" indent="0">
              <a:buNone/>
            </a:pPr>
            <a:endParaRPr lang="en-GB" dirty="0">
              <a:latin typeface="Arial" panose="020B0604020202020204" pitchFamily="34" charset="0"/>
              <a:cs typeface="Arial" panose="020B0604020202020204" pitchFamily="34" charset="0"/>
              <a:hlinkClick r:id="" action="ppaction://noaction"/>
            </a:endParaRPr>
          </a:p>
          <a:p>
            <a:r>
              <a:rPr lang="en-GB" dirty="0">
                <a:latin typeface="Arial" panose="020B0604020202020204" pitchFamily="34" charset="0"/>
                <a:cs typeface="Arial" panose="020B0604020202020204" pitchFamily="34" charset="0"/>
                <a:hlinkClick r:id="" action="ppaction://noaction"/>
              </a:rPr>
              <a:t>https</a:t>
            </a:r>
            <a:r>
              <a:rPr lang="en-GB" dirty="0">
                <a:latin typeface="Arial" panose="020B0604020202020204" pitchFamily="34" charset="0"/>
                <a:cs typeface="Arial" panose="020B0604020202020204" pitchFamily="34" charset="0"/>
                <a:hlinkClick r:id="rId2"/>
              </a:rPr>
              <a:t>://www.ipsea.org.uk/Handlers/Download.ashx?IDMF=25bfc071-444f-41c4-bbce-0c050441328f</a:t>
            </a:r>
            <a:r>
              <a:rPr lang="en-GB" dirty="0">
                <a:latin typeface="Arial" panose="020B0604020202020204" pitchFamily="34" charset="0"/>
                <a:cs typeface="Arial" panose="020B0604020202020204" pitchFamily="34" charset="0"/>
              </a:rPr>
              <a:t> </a:t>
            </a:r>
          </a:p>
          <a:p>
            <a:endParaRPr lang="en-GB" dirty="0"/>
          </a:p>
        </p:txBody>
      </p:sp>
    </p:spTree>
    <p:extLst>
      <p:ext uri="{BB962C8B-B14F-4D97-AF65-F5344CB8AC3E}">
        <p14:creationId xmlns:p14="http://schemas.microsoft.com/office/powerpoint/2010/main" val="34328037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851DAEE-4837-42BF-8592-A38BC2EDAA08}"/>
              </a:ext>
            </a:extLst>
          </p:cNvPr>
          <p:cNvSpPr/>
          <p:nvPr/>
        </p:nvSpPr>
        <p:spPr>
          <a:xfrm>
            <a:off x="644892" y="303551"/>
            <a:ext cx="8425543" cy="658835"/>
          </a:xfrm>
          <a:prstGeom prst="rect">
            <a:avLst/>
          </a:prstGeom>
        </p:spPr>
        <p:txBody>
          <a:bodyPr wrap="square">
            <a:spAutoFit/>
          </a:bodyPr>
          <a:lstStyle/>
          <a:p>
            <a:pPr marL="337661" indent="-337661" algn="ctr">
              <a:lnSpc>
                <a:spcPct val="107000"/>
              </a:lnSpc>
            </a:pPr>
            <a:r>
              <a:rPr lang="en-GB" sz="3600" b="1" dirty="0">
                <a:latin typeface="Arial" panose="020B0604020202020204" pitchFamily="34" charset="0"/>
                <a:ea typeface="Calibri" panose="020F0502020204030204" pitchFamily="34" charset="0"/>
                <a:cs typeface="Arial" panose="020B0604020202020204" pitchFamily="34" charset="0"/>
              </a:rPr>
              <a:t>Review of EHC Plan</a:t>
            </a:r>
          </a:p>
        </p:txBody>
      </p:sp>
      <p:sp>
        <p:nvSpPr>
          <p:cNvPr id="2" name="Rectangle 1">
            <a:extLst>
              <a:ext uri="{FF2B5EF4-FFF2-40B4-BE49-F238E27FC236}">
                <a16:creationId xmlns:a16="http://schemas.microsoft.com/office/drawing/2014/main" id="{361DCE0B-000C-419B-80EB-C85F44230F43}"/>
              </a:ext>
            </a:extLst>
          </p:cNvPr>
          <p:cNvSpPr/>
          <p:nvPr/>
        </p:nvSpPr>
        <p:spPr>
          <a:xfrm>
            <a:off x="644892" y="1988840"/>
            <a:ext cx="10953549" cy="4524315"/>
          </a:xfrm>
          <a:prstGeom prst="rect">
            <a:avLst/>
          </a:prstGeom>
        </p:spPr>
        <p:txBody>
          <a:bodyPr wrap="square">
            <a:spAutoFit/>
          </a:bodyPr>
          <a:lstStyle/>
          <a:p>
            <a:pPr marL="257175" indent="-257175">
              <a:buFont typeface="Arial" panose="020B0604020202020204" pitchFamily="34" charset="0"/>
              <a:buChar char="•"/>
            </a:pPr>
            <a:r>
              <a:rPr lang="en-GB" sz="3200" dirty="0">
                <a:latin typeface="Arial" panose="020B0604020202020204" pitchFamily="34" charset="0"/>
                <a:cs typeface="Arial" panose="020B0604020202020204" pitchFamily="34" charset="0"/>
              </a:rPr>
              <a:t>EHC plans should be used to actively monitor children and young people’s progress towards their outcomes and longer term aspirations.</a:t>
            </a:r>
          </a:p>
          <a:p>
            <a:pPr marL="257175" indent="-257175">
              <a:buFont typeface="Arial" panose="020B0604020202020204" pitchFamily="34" charset="0"/>
              <a:buChar char="•"/>
            </a:pPr>
            <a:endParaRPr lang="en-GB" sz="3200" dirty="0">
              <a:latin typeface="Arial" panose="020B0604020202020204" pitchFamily="34" charset="0"/>
              <a:cs typeface="Arial" panose="020B0604020202020204" pitchFamily="34" charset="0"/>
            </a:endParaRPr>
          </a:p>
          <a:p>
            <a:pPr marL="257175" indent="-257175">
              <a:buFont typeface="Arial" panose="020B0604020202020204" pitchFamily="34" charset="0"/>
              <a:buChar char="•"/>
            </a:pPr>
            <a:r>
              <a:rPr lang="en-GB" sz="3200" dirty="0">
                <a:latin typeface="Arial" panose="020B0604020202020204" pitchFamily="34" charset="0"/>
                <a:cs typeface="Arial" panose="020B0604020202020204" pitchFamily="34" charset="0"/>
              </a:rPr>
              <a:t>Reviews should focus on a child’s or young person’s progress towards achieving outcomes specified in the EHC plan.</a:t>
            </a:r>
          </a:p>
          <a:p>
            <a:pPr marL="257175" indent="-257175">
              <a:buFont typeface="Arial" panose="020B0604020202020204" pitchFamily="34" charset="0"/>
              <a:buChar char="•"/>
            </a:pPr>
            <a:endParaRPr lang="en-GB" sz="3200" dirty="0">
              <a:latin typeface="Arial" panose="020B0604020202020204" pitchFamily="34" charset="0"/>
              <a:cs typeface="Arial" panose="020B0604020202020204" pitchFamily="34" charset="0"/>
            </a:endParaRPr>
          </a:p>
          <a:p>
            <a:pPr marL="257175" indent="-257175">
              <a:buFont typeface="Arial" panose="020B0604020202020204" pitchFamily="34" charset="0"/>
              <a:buChar char="•"/>
            </a:pPr>
            <a:r>
              <a:rPr lang="en-GB" sz="3200" dirty="0">
                <a:latin typeface="Arial" panose="020B0604020202020204" pitchFamily="34" charset="0"/>
                <a:cs typeface="Arial" panose="020B0604020202020204" pitchFamily="34" charset="0"/>
              </a:rPr>
              <a:t>EHC’s should be reviewed minimally every 12 months.</a:t>
            </a:r>
          </a:p>
        </p:txBody>
      </p:sp>
    </p:spTree>
    <p:extLst>
      <p:ext uri="{BB962C8B-B14F-4D97-AF65-F5344CB8AC3E}">
        <p14:creationId xmlns:p14="http://schemas.microsoft.com/office/powerpoint/2010/main" val="2821098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094044" cy="972787"/>
          </a:xfrm>
        </p:spPr>
        <p:txBody>
          <a:bodyPr/>
          <a:lstStyle/>
          <a:p>
            <a:pPr algn="ctr"/>
            <a:r>
              <a:rPr lang="en-GB" dirty="0">
                <a:latin typeface="Arial" panose="020B0604020202020204" pitchFamily="34" charset="0"/>
                <a:cs typeface="Arial" panose="020B0604020202020204" pitchFamily="34" charset="0"/>
              </a:rPr>
              <a:t>Useful reading/Links</a:t>
            </a:r>
          </a:p>
        </p:txBody>
      </p:sp>
      <p:sp>
        <p:nvSpPr>
          <p:cNvPr id="3" name="Content Placeholder 2"/>
          <p:cNvSpPr>
            <a:spLocks noGrp="1"/>
          </p:cNvSpPr>
          <p:nvPr>
            <p:ph idx="1"/>
          </p:nvPr>
        </p:nvSpPr>
        <p:spPr/>
        <p:txBody>
          <a:bodyPr>
            <a:normAutofit/>
          </a:bodyPr>
          <a:lstStyle/>
          <a:p>
            <a:r>
              <a:rPr lang="en-GB" sz="3200" dirty="0">
                <a:latin typeface="Arial" panose="020B0604020202020204" pitchFamily="34" charset="0"/>
                <a:cs typeface="Arial" panose="020B0604020202020204" pitchFamily="34" charset="0"/>
                <a:hlinkClick r:id="rId2"/>
              </a:rPr>
              <a:t>https://www.senexpertsolicitors.co.uk/site/services/useful-information/</a:t>
            </a:r>
            <a:r>
              <a:rPr lang="en-GB" sz="3200" dirty="0">
                <a:latin typeface="Arial" panose="020B0604020202020204" pitchFamily="34" charset="0"/>
                <a:cs typeface="Arial" panose="020B0604020202020204" pitchFamily="34" charset="0"/>
              </a:rPr>
              <a:t> </a:t>
            </a:r>
          </a:p>
          <a:p>
            <a:r>
              <a:rPr lang="en-GB" sz="3200" dirty="0">
                <a:latin typeface="Arial" panose="020B0604020202020204" pitchFamily="34" charset="0"/>
                <a:cs typeface="Arial" panose="020B0604020202020204" pitchFamily="34" charset="0"/>
                <a:hlinkClick r:id="rId3"/>
              </a:rPr>
              <a:t>https://www.gov.uk/government/publications/send-code-of-practice-0-to-25</a:t>
            </a:r>
            <a:r>
              <a:rPr lang="en-GB" sz="3200" dirty="0">
                <a:latin typeface="Arial" panose="020B0604020202020204" pitchFamily="34" charset="0"/>
                <a:cs typeface="Arial" panose="020B0604020202020204" pitchFamily="34" charset="0"/>
              </a:rPr>
              <a:t> </a:t>
            </a:r>
          </a:p>
          <a:p>
            <a:r>
              <a:rPr lang="en-GB" sz="3200" dirty="0">
                <a:latin typeface="Arial" panose="020B0604020202020204" pitchFamily="34" charset="0"/>
                <a:cs typeface="Arial" panose="020B0604020202020204" pitchFamily="34" charset="0"/>
                <a:hlinkClick r:id="rId4"/>
              </a:rPr>
              <a:t>https://www.ipsea.org.uk/what-happens-in-an-ehc-needs-assessment</a:t>
            </a:r>
            <a:r>
              <a:rPr lang="en-GB" sz="3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2397090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809a813-0297-4c4a-8522-8d37e2039a11" xsi:nil="true"/>
    <lcf76f155ced4ddcb4097134ff3c332f xmlns="d4d74149-062f-42cb-8719-30bfa41a565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F849CEDEF2D6B4A8445C848FBEE17E7" ma:contentTypeVersion="25" ma:contentTypeDescription="Create a new document." ma:contentTypeScope="" ma:versionID="cb5f1745c18e8aa881517784de4f9a81">
  <xsd:schema xmlns:xsd="http://www.w3.org/2001/XMLSchema" xmlns:xs="http://www.w3.org/2001/XMLSchema" xmlns:p="http://schemas.microsoft.com/office/2006/metadata/properties" xmlns:ns2="d4d74149-062f-42cb-8719-30bfa41a565e" xmlns:ns3="3809a813-0297-4c4a-8522-8d37e2039a11" targetNamespace="http://schemas.microsoft.com/office/2006/metadata/properties" ma:root="true" ma:fieldsID="74b05e585cbfec1bc8f17473fb359902" ns2:_="" ns3:_="">
    <xsd:import namespace="d4d74149-062f-42cb-8719-30bfa41a565e"/>
    <xsd:import namespace="3809a813-0297-4c4a-8522-8d37e2039a1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d74149-062f-42cb-8719-30bfa41a56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6" nillable="true" ma:displayName="Image Tags_0" ma:hidden="true" ma:internalName="lcf76f155ced4ddcb4097134ff3c332f">
      <xsd:simpleType>
        <xsd:restriction base="dms:Note"/>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09a813-0297-4c4a-8522-8d37e2039a1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8377eb47-b47c-4580-81de-dcb7c8ca4e9a}" ma:internalName="TaxCatchAll" ma:showField="CatchAllData" ma:web="3809a813-0297-4c4a-8522-8d37e2039a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3A9934-A879-48BE-9F5E-75A7286912DB}">
  <ds:schemaRefs>
    <ds:schemaRef ds:uri="http://schemas.microsoft.com/office/2006/metadata/properties"/>
    <ds:schemaRef ds:uri="http://schemas.microsoft.com/office/infopath/2007/PartnerControls"/>
    <ds:schemaRef ds:uri="3809a813-0297-4c4a-8522-8d37e2039a11"/>
    <ds:schemaRef ds:uri="d4d74149-062f-42cb-8719-30bfa41a565e"/>
  </ds:schemaRefs>
</ds:datastoreItem>
</file>

<file path=customXml/itemProps2.xml><?xml version="1.0" encoding="utf-8"?>
<ds:datastoreItem xmlns:ds="http://schemas.openxmlformats.org/officeDocument/2006/customXml" ds:itemID="{22B375EE-3F79-4A30-8F94-D661E6F15559}">
  <ds:schemaRefs>
    <ds:schemaRef ds:uri="http://schemas.microsoft.com/sharepoint/v3/contenttype/forms"/>
  </ds:schemaRefs>
</ds:datastoreItem>
</file>

<file path=customXml/itemProps3.xml><?xml version="1.0" encoding="utf-8"?>
<ds:datastoreItem xmlns:ds="http://schemas.openxmlformats.org/officeDocument/2006/customXml" ds:itemID="{82813CCB-644C-4785-A3E5-A1D0A947AC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d74149-062f-42cb-8719-30bfa41a565e"/>
    <ds:schemaRef ds:uri="3809a813-0297-4c4a-8522-8d37e2039a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4267</TotalTime>
  <Words>2788</Words>
  <Application>Microsoft Office PowerPoint</Application>
  <PresentationFormat>Widescreen</PresentationFormat>
  <Paragraphs>179</Paragraphs>
  <Slides>28</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Aptos</vt:lpstr>
      <vt:lpstr>Aptos Display</vt:lpstr>
      <vt:lpstr>Arial</vt:lpstr>
      <vt:lpstr>Calibri</vt:lpstr>
      <vt:lpstr>Office Theme</vt:lpstr>
      <vt:lpstr>PowerPoint Presentation</vt:lpstr>
      <vt:lpstr>Applying for an EHCP?</vt:lpstr>
      <vt:lpstr>PowerPoint Presentation</vt:lpstr>
      <vt:lpstr>PowerPoint Presentation</vt:lpstr>
      <vt:lpstr>PowerPoint Presentation</vt:lpstr>
      <vt:lpstr>What is an EHCP?</vt:lpstr>
      <vt:lpstr>Who can apply?</vt:lpstr>
      <vt:lpstr>Statutory Guidance </vt:lpstr>
      <vt:lpstr>Cont’d</vt:lpstr>
      <vt:lpstr>How long does the process take?</vt:lpstr>
      <vt:lpstr>Golden Ticket</vt:lpstr>
      <vt:lpstr>What you need? -Evidence</vt:lpstr>
      <vt:lpstr>Evidence – External professionals</vt:lpstr>
      <vt:lpstr>Evidence – External professionals</vt:lpstr>
      <vt:lpstr>Criteria to meet for an application</vt:lpstr>
      <vt:lpstr>Luton Council (LBC)</vt:lpstr>
      <vt:lpstr>1) Does the pupil have a highly significant barrier to their learning in comparison with others of his/her age? </vt:lpstr>
      <vt:lpstr>Evidence - Cognitive Functioning </vt:lpstr>
      <vt:lpstr>Evidence – Speech, Language and Communication Needs (SLCN)</vt:lpstr>
      <vt:lpstr>Evidence – Social, Emotional and Mental Health (SEMH)</vt:lpstr>
      <vt:lpstr>Evidence – SEMH cont’d</vt:lpstr>
      <vt:lpstr>Evidence – Physical &amp; sensory needs</vt:lpstr>
      <vt:lpstr>Funding</vt:lpstr>
      <vt:lpstr>Funding (LBC &amp; CBC)</vt:lpstr>
      <vt:lpstr>PowerPoint Presentation</vt:lpstr>
      <vt:lpstr>Timeframe</vt:lpstr>
      <vt:lpstr>PowerPoint Presentation</vt:lpstr>
      <vt:lpstr>Useful reading/Links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The Open Door Academy</dc:creator>
  <cp:lastModifiedBy>The Open Door Academy</cp:lastModifiedBy>
  <cp:revision>3</cp:revision>
  <dcterms:created xsi:type="dcterms:W3CDTF">2026-09-29T16:36:57Z</dcterms:created>
  <dcterms:modified xsi:type="dcterms:W3CDTF">2026-10-03T15:14:21Z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ProgID">
    <vt:lpwstr/>
  </property>
  <property fmtid="{D5CDD505-2E9C-101B-9397-08002B2CF9AE}" pid="3" name="ContentTypeId">
    <vt:lpwstr>0x0101000F849CEDEF2D6B4A8445C848FBEE17E7</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bool>false</vt:bool>
  </property>
</Properties>
</file>